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6"/>
  </p:notesMasterIdLst>
  <p:sldIdLst>
    <p:sldId id="256" r:id="rId3"/>
    <p:sldId id="269" r:id="rId4"/>
    <p:sldId id="257" r:id="rId5"/>
    <p:sldId id="262" r:id="rId6"/>
    <p:sldId id="304" r:id="rId7"/>
    <p:sldId id="258" r:id="rId8"/>
    <p:sldId id="273" r:id="rId9"/>
    <p:sldId id="332" r:id="rId10"/>
    <p:sldId id="331" r:id="rId11"/>
    <p:sldId id="317" r:id="rId12"/>
    <p:sldId id="259" r:id="rId13"/>
    <p:sldId id="278" r:id="rId14"/>
    <p:sldId id="318" r:id="rId15"/>
    <p:sldId id="260" r:id="rId16"/>
    <p:sldId id="264" r:id="rId17"/>
    <p:sldId id="320" r:id="rId18"/>
    <p:sldId id="321" r:id="rId19"/>
    <p:sldId id="322" r:id="rId20"/>
    <p:sldId id="323" r:id="rId21"/>
    <p:sldId id="261" r:id="rId22"/>
    <p:sldId id="285" r:id="rId23"/>
    <p:sldId id="324" r:id="rId24"/>
    <p:sldId id="303"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001"/>
    <a:srgbClr val="FFF7D1"/>
    <a:srgbClr val="FEF9FA"/>
    <a:srgbClr val="FBEAEF"/>
    <a:srgbClr val="F9E2E8"/>
    <a:srgbClr val="ECEBE5"/>
    <a:srgbClr val="5A2781"/>
    <a:srgbClr val="026E35"/>
    <a:srgbClr val="044595"/>
    <a:srgbClr val="A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77" autoAdjust="0"/>
    <p:restoredTop sz="94660"/>
  </p:normalViewPr>
  <p:slideViewPr>
    <p:cSldViewPr snapToGrid="0">
      <p:cViewPr varScale="1">
        <p:scale>
          <a:sx n="79" d="100"/>
          <a:sy n="79" d="100"/>
        </p:scale>
        <p:origin x="429"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59.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BC431-090A-4D11-8DA0-0E909CD9C1D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9C44F-97CF-4085-A443-4AE7FEC076D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B9B7B9E-9C8D-423F-9D0F-BCEE280F71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8552-0204-45E1-8C81-68DBA02E28B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封面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B9B7B9E-9C8D-423F-9D0F-BCEE280F71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8552-0204-45E1-8C81-68DBA02E28B0}" type="slidenum">
              <a:rPr lang="zh-CN" altLang="en-US" smtClean="0"/>
            </a:fld>
            <a:endParaRPr lang="zh-CN" altLang="en-US"/>
          </a:p>
        </p:txBody>
      </p:sp>
      <p:pic>
        <p:nvPicPr>
          <p:cNvPr id="43" name="图片 42" descr="温医"/>
          <p:cNvPicPr>
            <a:picLocks noChangeAspect="1"/>
          </p:cNvPicPr>
          <p:nvPr userDrawn="1"/>
        </p:nvPicPr>
        <p:blipFill>
          <a:blip r:embed="rId2"/>
          <a:stretch>
            <a:fillRect/>
          </a:stretch>
        </p:blipFill>
        <p:spPr>
          <a:xfrm>
            <a:off x="4960620" y="770890"/>
            <a:ext cx="2270760" cy="6667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1">
    <p:spTree>
      <p:nvGrpSpPr>
        <p:cNvPr id="1" name=""/>
        <p:cNvGrpSpPr/>
        <p:nvPr/>
      </p:nvGrpSpPr>
      <p:grpSpPr>
        <a:xfrm>
          <a:off x="0" y="0"/>
          <a:ext cx="0" cy="0"/>
          <a:chOff x="0" y="0"/>
          <a:chExt cx="0" cy="0"/>
        </a:xfrm>
      </p:grpSpPr>
      <p:sp>
        <p:nvSpPr>
          <p:cNvPr id="2" name="矩形 1"/>
          <p:cNvSpPr/>
          <p:nvPr userDrawn="1"/>
        </p:nvSpPr>
        <p:spPr>
          <a:xfrm>
            <a:off x="0" y="0"/>
            <a:ext cx="2419350" cy="6858000"/>
          </a:xfrm>
          <a:prstGeom prst="rect">
            <a:avLst/>
          </a:prstGeom>
          <a:solidFill>
            <a:schemeClr val="accent1">
              <a:lumMod val="20000"/>
              <a:lumOff val="8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日期占位符 3"/>
          <p:cNvSpPr>
            <a:spLocks noGrp="1"/>
          </p:cNvSpPr>
          <p:nvPr>
            <p:ph type="dt" sz="half" idx="10"/>
          </p:nvPr>
        </p:nvSpPr>
        <p:spPr/>
        <p:txBody>
          <a:bodyPr/>
          <a:lstStyle/>
          <a:p>
            <a:fld id="{6B9B7B9E-9C8D-423F-9D0F-BCEE280F71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8552-0204-45E1-8C81-68DBA02E28B0}" type="slidenum">
              <a:rPr lang="zh-CN" altLang="en-US" smtClean="0"/>
            </a:fld>
            <a:endParaRPr lang="zh-CN" altLang="en-US"/>
          </a:p>
        </p:txBody>
      </p:sp>
      <p:pic>
        <p:nvPicPr>
          <p:cNvPr id="3" name="图片 2" descr="温医"/>
          <p:cNvPicPr>
            <a:picLocks noChangeAspect="1"/>
          </p:cNvPicPr>
          <p:nvPr userDrawn="1"/>
        </p:nvPicPr>
        <p:blipFill>
          <a:blip r:embed="rId2"/>
          <a:stretch>
            <a:fillRect/>
          </a:stretch>
        </p:blipFill>
        <p:spPr>
          <a:xfrm>
            <a:off x="10290810" y="147320"/>
            <a:ext cx="1730375" cy="50863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4EE297-474B-4A86-A7C8-228BCE0B58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877DEB-90F5-4A8C-8837-7104AE75A0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B7B9E-9C8D-423F-9D0F-BCEE280F71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B8552-0204-45E1-8C81-68DBA02E28B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0.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3.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4.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5.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47.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8" Type="http://schemas.openxmlformats.org/officeDocument/2006/relationships/slideLayout" Target="../slideLayouts/slideLayout1.xml"/><Relationship Id="rId17" Type="http://schemas.openxmlformats.org/officeDocument/2006/relationships/tags" Target="../tags/tag16.xml"/><Relationship Id="rId16" Type="http://schemas.openxmlformats.org/officeDocument/2006/relationships/image" Target="../media/image6.png"/><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22.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hyperlink" Target="http://www.yekka1.icu" TargetMode="Externa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1" Type="http://schemas.openxmlformats.org/officeDocument/2006/relationships/slideLayout" Target="../slideLayouts/slideLayout4.xml"/><Relationship Id="rId10" Type="http://schemas.openxmlformats.org/officeDocument/2006/relationships/tags" Target="../tags/tag58.xml"/><Relationship Id="rId1" Type="http://schemas.openxmlformats.org/officeDocument/2006/relationships/tags" Target="../tags/tag5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0" Type="http://schemas.openxmlformats.org/officeDocument/2006/relationships/slideLayout" Target="../slideLayouts/slideLayout4.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5.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6.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81911"/>
            <a:ext cx="12192000" cy="2976370"/>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5348402" y="634312"/>
            <a:ext cx="1495195" cy="14951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2960" y="2318931"/>
            <a:ext cx="10546080" cy="1568450"/>
          </a:xfrm>
          <a:prstGeom prst="rect">
            <a:avLst/>
          </a:prstGeom>
          <a:noFill/>
        </p:spPr>
        <p:txBody>
          <a:bodyPr wrap="none" rtlCol="0">
            <a:spAutoFit/>
          </a:bodyPr>
          <a:lstStyle/>
          <a:p>
            <a:pPr algn="ctr"/>
            <a:r>
              <a:rPr sz="4800" b="1" dirty="0">
                <a:solidFill>
                  <a:schemeClr val="bg1"/>
                </a:solidFill>
              </a:rPr>
              <a:t>基于无监督关键词提取算法的聚合搜索</a:t>
            </a:r>
            <a:endParaRPr sz="4800" b="1" dirty="0">
              <a:solidFill>
                <a:schemeClr val="bg1"/>
              </a:solidFill>
            </a:endParaRPr>
          </a:p>
          <a:p>
            <a:pPr algn="ctr"/>
            <a:r>
              <a:rPr sz="4800" b="1" dirty="0">
                <a:solidFill>
                  <a:schemeClr val="bg1"/>
                </a:solidFill>
              </a:rPr>
              <a:t>系统的设计与实现</a:t>
            </a:r>
            <a:endParaRPr sz="4800" b="1" dirty="0">
              <a:solidFill>
                <a:schemeClr val="bg1"/>
              </a:solidFill>
            </a:endParaRPr>
          </a:p>
        </p:txBody>
      </p:sp>
      <p:sp>
        <p:nvSpPr>
          <p:cNvPr id="95" name="文本框 94"/>
          <p:cNvSpPr txBox="1"/>
          <p:nvPr/>
        </p:nvSpPr>
        <p:spPr>
          <a:xfrm>
            <a:off x="3849089" y="4913688"/>
            <a:ext cx="1783080" cy="368300"/>
          </a:xfrm>
          <a:prstGeom prst="rect">
            <a:avLst/>
          </a:prstGeom>
          <a:noFill/>
        </p:spPr>
        <p:txBody>
          <a:bodyPr wrap="none" rtlCol="0">
            <a:spAutoFit/>
          </a:bodyPr>
          <a:lstStyle/>
          <a:p>
            <a:pPr algn="ctr"/>
            <a:r>
              <a:rPr lang="zh-CN" altLang="en-US" dirty="0">
                <a:solidFill>
                  <a:schemeClr val="bg2">
                    <a:lumMod val="25000"/>
                  </a:schemeClr>
                </a:solidFill>
              </a:rPr>
              <a:t>答辩人：</a:t>
            </a:r>
            <a:r>
              <a:rPr lang="zh-CN" altLang="en-US" dirty="0">
                <a:solidFill>
                  <a:schemeClr val="bg2">
                    <a:lumMod val="25000"/>
                  </a:schemeClr>
                </a:solidFill>
              </a:rPr>
              <a:t>王烨锴</a:t>
            </a:r>
            <a:endParaRPr lang="zh-CN" altLang="en-US" dirty="0">
              <a:solidFill>
                <a:schemeClr val="bg2">
                  <a:lumMod val="25000"/>
                </a:schemeClr>
              </a:solidFill>
            </a:endParaRPr>
          </a:p>
        </p:txBody>
      </p:sp>
      <p:sp>
        <p:nvSpPr>
          <p:cNvPr id="99" name="矩形: 圆角 98"/>
          <p:cNvSpPr/>
          <p:nvPr/>
        </p:nvSpPr>
        <p:spPr>
          <a:xfrm>
            <a:off x="3435350" y="4899660"/>
            <a:ext cx="2355215" cy="398145"/>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0" name="图形 9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686305" y="4975505"/>
            <a:ext cx="245699" cy="245699"/>
          </a:xfrm>
          <a:prstGeom prst="rect">
            <a:avLst/>
          </a:prstGeom>
        </p:spPr>
      </p:pic>
      <p:sp>
        <p:nvSpPr>
          <p:cNvPr id="97" name="文本框 96"/>
          <p:cNvSpPr txBox="1"/>
          <p:nvPr/>
        </p:nvSpPr>
        <p:spPr>
          <a:xfrm>
            <a:off x="7056755" y="4913630"/>
            <a:ext cx="2383155" cy="368300"/>
          </a:xfrm>
          <a:prstGeom prst="rect">
            <a:avLst/>
          </a:prstGeom>
          <a:noFill/>
        </p:spPr>
        <p:txBody>
          <a:bodyPr wrap="square" rtlCol="0">
            <a:spAutoFit/>
          </a:bodyPr>
          <a:lstStyle/>
          <a:p>
            <a:pPr algn="ctr"/>
            <a:r>
              <a:rPr lang="zh-CN" altLang="en-US" dirty="0">
                <a:solidFill>
                  <a:schemeClr val="bg2">
                    <a:lumMod val="25000"/>
                  </a:schemeClr>
                </a:solidFill>
              </a:rPr>
              <a:t>导师：揭安全</a:t>
            </a:r>
            <a:r>
              <a:rPr lang="en-US" altLang="zh-CN" dirty="0">
                <a:solidFill>
                  <a:schemeClr val="bg2">
                    <a:lumMod val="25000"/>
                  </a:schemeClr>
                </a:solidFill>
              </a:rPr>
              <a:t> </a:t>
            </a:r>
            <a:r>
              <a:rPr lang="zh-CN" altLang="en-US" dirty="0">
                <a:solidFill>
                  <a:schemeClr val="bg2">
                    <a:lumMod val="25000"/>
                  </a:schemeClr>
                </a:solidFill>
              </a:rPr>
              <a:t>李宏伟</a:t>
            </a:r>
            <a:r>
              <a:rPr lang="en-US" altLang="zh-CN" dirty="0">
                <a:solidFill>
                  <a:schemeClr val="bg2">
                    <a:lumMod val="25000"/>
                  </a:schemeClr>
                </a:solidFill>
              </a:rPr>
              <a:t> </a:t>
            </a:r>
            <a:endParaRPr lang="en-US" altLang="zh-CN" dirty="0">
              <a:solidFill>
                <a:schemeClr val="bg2">
                  <a:lumMod val="25000"/>
                </a:schemeClr>
              </a:solidFill>
            </a:endParaRPr>
          </a:p>
        </p:txBody>
      </p:sp>
      <p:pic>
        <p:nvPicPr>
          <p:cNvPr id="101" name="图形 10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52320" y="4918354"/>
            <a:ext cx="360000" cy="360000"/>
          </a:xfrm>
          <a:prstGeom prst="rect">
            <a:avLst/>
          </a:prstGeom>
        </p:spPr>
      </p:pic>
      <p:sp>
        <p:nvSpPr>
          <p:cNvPr id="102" name="矩形: 圆角 101"/>
          <p:cNvSpPr/>
          <p:nvPr/>
        </p:nvSpPr>
        <p:spPr>
          <a:xfrm>
            <a:off x="6477635" y="4899660"/>
            <a:ext cx="3035935" cy="398145"/>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105"/>
          <p:cNvSpPr txBox="1"/>
          <p:nvPr/>
        </p:nvSpPr>
        <p:spPr>
          <a:xfrm>
            <a:off x="4755198" y="6123968"/>
            <a:ext cx="2681605" cy="337185"/>
          </a:xfrm>
          <a:prstGeom prst="rect">
            <a:avLst/>
          </a:prstGeom>
          <a:noFill/>
        </p:spPr>
        <p:txBody>
          <a:bodyPr wrap="none" rtlCol="0">
            <a:spAutoFit/>
          </a:bodyPr>
          <a:lstStyle/>
          <a:p>
            <a:pPr algn="ctr"/>
            <a:r>
              <a:rPr lang="zh-CN" altLang="en-US" sz="1600" dirty="0">
                <a:solidFill>
                  <a:schemeClr val="bg2">
                    <a:lumMod val="25000"/>
                  </a:schemeClr>
                </a:solidFill>
              </a:rPr>
              <a:t>江西师范大学 数字产业学院</a:t>
            </a:r>
            <a:endParaRPr lang="zh-CN" altLang="en-US" sz="1600" dirty="0">
              <a:solidFill>
                <a:schemeClr val="bg2">
                  <a:lumMod val="25000"/>
                </a:schemeClr>
              </a:solidFill>
            </a:endParaRPr>
          </a:p>
        </p:txBody>
      </p:sp>
      <p:pic>
        <p:nvPicPr>
          <p:cNvPr id="36" name="图片 35"/>
          <p:cNvPicPr>
            <a:picLocks noChangeAspect="1"/>
          </p:cNvPicPr>
          <p:nvPr/>
        </p:nvPicPr>
        <p:blipFill>
          <a:blip r:embed="rId5"/>
          <a:stretch>
            <a:fillRect/>
          </a:stretch>
        </p:blipFill>
        <p:spPr>
          <a:xfrm>
            <a:off x="5378450" y="664845"/>
            <a:ext cx="1429385" cy="14293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6" y="1961294"/>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8635" y="857250"/>
            <a:ext cx="1402080" cy="460375"/>
          </a:xfrm>
          <a:prstGeom prst="rect">
            <a:avLst/>
          </a:prstGeom>
          <a:noFill/>
        </p:spPr>
        <p:txBody>
          <a:bodyPr wrap="none" rtlCol="0">
            <a:spAutoFit/>
          </a:bodyPr>
          <a:lstStyle>
            <a:defPPr>
              <a:defRPr lang="zh-CN"/>
            </a:defPPr>
            <a:lvl1pPr algn="ctr">
              <a:defRPr sz="2400">
                <a:solidFill>
                  <a:schemeClr val="tx1">
                    <a:lumMod val="75000"/>
                    <a:lumOff val="25000"/>
                  </a:schemeClr>
                </a:solidFill>
              </a:defRPr>
            </a:lvl1pPr>
          </a:lstStyle>
          <a:p>
            <a:r>
              <a:rPr lang="zh-CN" altLang="en-US" dirty="0"/>
              <a:t>背景意义</a:t>
            </a:r>
            <a:endParaRPr lang="zh-CN" altLang="en-US" dirty="0"/>
          </a:p>
        </p:txBody>
      </p:sp>
      <p:sp>
        <p:nvSpPr>
          <p:cNvPr id="6" name="文本框 5"/>
          <p:cNvSpPr txBox="1"/>
          <p:nvPr/>
        </p:nvSpPr>
        <p:spPr>
          <a:xfrm>
            <a:off x="508635" y="2027709"/>
            <a:ext cx="1402080" cy="460375"/>
          </a:xfrm>
          <a:prstGeom prst="rect">
            <a:avLst/>
          </a:prstGeom>
          <a:noFill/>
        </p:spPr>
        <p:txBody>
          <a:bodyPr wrap="none" rtlCol="0">
            <a:spAutoFit/>
          </a:bodyPr>
          <a:lstStyle/>
          <a:p>
            <a:pPr algn="ctr"/>
            <a:r>
              <a:rPr lang="zh-CN" altLang="en-US" sz="2400" b="1" dirty="0">
                <a:solidFill>
                  <a:schemeClr val="bg1"/>
                </a:solidFill>
              </a:rPr>
              <a:t>相关技术</a:t>
            </a:r>
            <a:endParaRPr lang="zh-CN" altLang="en-US" sz="2400" b="1" dirty="0">
              <a:solidFill>
                <a:schemeClr val="bg1"/>
              </a:solidFill>
            </a:endParaRPr>
          </a:p>
        </p:txBody>
      </p:sp>
      <p:sp>
        <p:nvSpPr>
          <p:cNvPr id="7" name="文本框 6"/>
          <p:cNvSpPr txBox="1"/>
          <p:nvPr/>
        </p:nvSpPr>
        <p:spPr>
          <a:xfrm>
            <a:off x="508635" y="3198168"/>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研究方法</a:t>
            </a:r>
            <a:endParaRPr lang="zh-CN" altLang="en-US" sz="2400" dirty="0">
              <a:solidFill>
                <a:schemeClr val="tx1">
                  <a:lumMod val="75000"/>
                  <a:lumOff val="25000"/>
                </a:schemeClr>
              </a:solidFill>
            </a:endParaRPr>
          </a:p>
        </p:txBody>
      </p:sp>
      <p:sp>
        <p:nvSpPr>
          <p:cNvPr id="50" name="文本框 49"/>
          <p:cNvSpPr txBox="1"/>
          <p:nvPr/>
        </p:nvSpPr>
        <p:spPr>
          <a:xfrm>
            <a:off x="508635" y="4368627"/>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方法</a:t>
            </a:r>
            <a:r>
              <a:rPr lang="zh-CN" altLang="en-US" sz="2400" dirty="0">
                <a:solidFill>
                  <a:schemeClr val="tx1">
                    <a:lumMod val="75000"/>
                    <a:lumOff val="25000"/>
                  </a:schemeClr>
                </a:solidFill>
              </a:rPr>
              <a:t>应用</a:t>
            </a:r>
            <a:endParaRPr lang="zh-CN" altLang="en-US" sz="2400" dirty="0">
              <a:solidFill>
                <a:schemeClr val="tx1">
                  <a:lumMod val="75000"/>
                  <a:lumOff val="25000"/>
                </a:schemeClr>
              </a:solidFill>
            </a:endParaRPr>
          </a:p>
        </p:txBody>
      </p:sp>
      <p:sp>
        <p:nvSpPr>
          <p:cNvPr id="51" name="文本框 50"/>
          <p:cNvSpPr txBox="1"/>
          <p:nvPr/>
        </p:nvSpPr>
        <p:spPr>
          <a:xfrm>
            <a:off x="508635" y="5539085"/>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总结展望</a:t>
            </a:r>
            <a:endParaRPr lang="zh-CN" altLang="en-US" sz="2400" dirty="0">
              <a:solidFill>
                <a:schemeClr val="tx1">
                  <a:lumMod val="75000"/>
                  <a:lumOff val="25000"/>
                </a:schemeClr>
              </a:solidFill>
            </a:endParaRPr>
          </a:p>
        </p:txBody>
      </p:sp>
      <p:sp>
        <p:nvSpPr>
          <p:cNvPr id="55" name="等腰三角形 54"/>
          <p:cNvSpPr/>
          <p:nvPr/>
        </p:nvSpPr>
        <p:spPr>
          <a:xfrm rot="16200000">
            <a:off x="2253008" y="2184970"/>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954199" y="395094"/>
            <a:ext cx="5013325" cy="521970"/>
          </a:xfrm>
          <a:prstGeom prst="rect">
            <a:avLst/>
          </a:prstGeom>
          <a:noFill/>
        </p:spPr>
        <p:txBody>
          <a:bodyPr wrap="none" rtlCol="0">
            <a:spAutoFit/>
          </a:bodyPr>
          <a:lstStyle/>
          <a:p>
            <a:pPr algn="l"/>
            <a:r>
              <a:rPr lang="zh-CN" altLang="en-US" sz="2800" b="1" dirty="0">
                <a:solidFill>
                  <a:srgbClr val="9A0001"/>
                </a:solidFill>
              </a:rPr>
              <a:t>全文检索技术</a:t>
            </a:r>
            <a:r>
              <a:rPr lang="en-US" altLang="zh-CN" sz="2800" b="1" dirty="0">
                <a:solidFill>
                  <a:srgbClr val="9A0001"/>
                </a:solidFill>
              </a:rPr>
              <a:t>—ElasticSearch</a:t>
            </a:r>
            <a:endParaRPr lang="en-US" altLang="zh-CN" sz="2800" b="1" dirty="0">
              <a:solidFill>
                <a:srgbClr val="9A0001"/>
              </a:solidFill>
            </a:endParaRPr>
          </a:p>
        </p:txBody>
      </p:sp>
      <p:pic>
        <p:nvPicPr>
          <p:cNvPr id="2" name="图片 1" descr="未命名文件 (6)"/>
          <p:cNvPicPr>
            <a:picLocks noChangeAspect="1"/>
          </p:cNvPicPr>
          <p:nvPr/>
        </p:nvPicPr>
        <p:blipFill>
          <a:blip r:embed="rId1"/>
          <a:stretch>
            <a:fillRect/>
          </a:stretch>
        </p:blipFill>
        <p:spPr>
          <a:xfrm>
            <a:off x="3181985" y="1443990"/>
            <a:ext cx="7610475" cy="366712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940815"/>
            <a:ext cx="12192000" cy="2976370"/>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4" name="直接连接符 3"/>
          <p:cNvCxnSpPr>
            <a:stCxn id="2" idx="1"/>
          </p:cNvCxnSpPr>
          <p:nvPr/>
        </p:nvCxnSpPr>
        <p:spPr>
          <a:xfrm flipV="1">
            <a:off x="0" y="3309257"/>
            <a:ext cx="2598057" cy="119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3429000"/>
            <a:ext cx="300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187543" y="3429000"/>
            <a:ext cx="300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543958" y="2351770"/>
            <a:ext cx="1104085" cy="461665"/>
          </a:xfrm>
          <a:prstGeom prst="rect">
            <a:avLst/>
          </a:prstGeom>
          <a:noFill/>
        </p:spPr>
        <p:txBody>
          <a:bodyPr wrap="none" rtlCol="0">
            <a:spAutoFit/>
          </a:bodyPr>
          <a:lstStyle/>
          <a:p>
            <a:pPr algn="ctr"/>
            <a:r>
              <a:rPr lang="en-US" altLang="zh-CN" sz="2400" b="1" dirty="0">
                <a:solidFill>
                  <a:schemeClr val="bg1"/>
                </a:solidFill>
              </a:rPr>
              <a:t>Part 3</a:t>
            </a:r>
            <a:endParaRPr lang="zh-CN" altLang="en-US" sz="2400" b="1" dirty="0">
              <a:solidFill>
                <a:schemeClr val="bg1"/>
              </a:solidFill>
            </a:endParaRPr>
          </a:p>
        </p:txBody>
      </p:sp>
      <p:sp>
        <p:nvSpPr>
          <p:cNvPr id="49" name="文本框 48"/>
          <p:cNvSpPr txBox="1"/>
          <p:nvPr/>
        </p:nvSpPr>
        <p:spPr>
          <a:xfrm>
            <a:off x="4785360" y="3013502"/>
            <a:ext cx="2621280" cy="829945"/>
          </a:xfrm>
          <a:prstGeom prst="rect">
            <a:avLst/>
          </a:prstGeom>
          <a:noFill/>
        </p:spPr>
        <p:txBody>
          <a:bodyPr wrap="none" rtlCol="0">
            <a:spAutoFit/>
          </a:bodyPr>
          <a:lstStyle/>
          <a:p>
            <a:pPr algn="ctr"/>
            <a:r>
              <a:rPr lang="zh-CN" altLang="en-US" sz="4800" b="1" dirty="0">
                <a:solidFill>
                  <a:schemeClr val="bg1"/>
                </a:solidFill>
              </a:rPr>
              <a:t>研究</a:t>
            </a:r>
            <a:r>
              <a:rPr lang="zh-CN" altLang="en-US" sz="4800" b="1" dirty="0">
                <a:solidFill>
                  <a:schemeClr val="bg1"/>
                </a:solidFill>
              </a:rPr>
              <a:t>方法</a:t>
            </a:r>
            <a:endParaRPr lang="zh-CN" altLang="en-US" sz="4800" b="1" dirty="0">
              <a:solidFill>
                <a:schemeClr val="bg1"/>
              </a:solidFill>
            </a:endParaRPr>
          </a:p>
        </p:txBody>
      </p:sp>
      <p:sp>
        <p:nvSpPr>
          <p:cNvPr id="5" name="microscope_88095"/>
          <p:cNvSpPr/>
          <p:nvPr/>
        </p:nvSpPr>
        <p:spPr>
          <a:xfrm>
            <a:off x="5871220" y="4075999"/>
            <a:ext cx="449560" cy="609685"/>
          </a:xfrm>
          <a:custGeom>
            <a:avLst/>
            <a:gdLst>
              <a:gd name="T0" fmla="*/ 3903 w 4279"/>
              <a:gd name="T1" fmla="*/ 5544 h 5811"/>
              <a:gd name="T2" fmla="*/ 3770 w 4279"/>
              <a:gd name="T3" fmla="*/ 4847 h 5811"/>
              <a:gd name="T4" fmla="*/ 3332 w 4279"/>
              <a:gd name="T5" fmla="*/ 4386 h 5811"/>
              <a:gd name="T6" fmla="*/ 4279 w 4279"/>
              <a:gd name="T7" fmla="*/ 2648 h 5811"/>
              <a:gd name="T8" fmla="*/ 3390 w 4279"/>
              <a:gd name="T9" fmla="*/ 950 h 5811"/>
              <a:gd name="T10" fmla="*/ 3479 w 4279"/>
              <a:gd name="T11" fmla="*/ 883 h 5811"/>
              <a:gd name="T12" fmla="*/ 3665 w 4279"/>
              <a:gd name="T13" fmla="*/ 850 h 5811"/>
              <a:gd name="T14" fmla="*/ 3495 w 4279"/>
              <a:gd name="T15" fmla="*/ 569 h 5811"/>
              <a:gd name="T16" fmla="*/ 2881 w 4279"/>
              <a:gd name="T17" fmla="*/ 139 h 5811"/>
              <a:gd name="T18" fmla="*/ 2743 w 4279"/>
              <a:gd name="T19" fmla="*/ 42 h 5811"/>
              <a:gd name="T20" fmla="*/ 2590 w 4279"/>
              <a:gd name="T21" fmla="*/ 261 h 5811"/>
              <a:gd name="T22" fmla="*/ 2358 w 4279"/>
              <a:gd name="T23" fmla="*/ 652 h 5811"/>
              <a:gd name="T24" fmla="*/ 2144 w 4279"/>
              <a:gd name="T25" fmla="*/ 665 h 5811"/>
              <a:gd name="T26" fmla="*/ 2205 w 4279"/>
              <a:gd name="T27" fmla="*/ 871 h 5811"/>
              <a:gd name="T28" fmla="*/ 1366 w 4279"/>
              <a:gd name="T29" fmla="*/ 2138 h 5811"/>
              <a:gd name="T30" fmla="*/ 2034 w 4279"/>
              <a:gd name="T31" fmla="*/ 2653 h 5811"/>
              <a:gd name="T32" fmla="*/ 2134 w 4279"/>
              <a:gd name="T33" fmla="*/ 2676 h 5811"/>
              <a:gd name="T34" fmla="*/ 2841 w 4279"/>
              <a:gd name="T35" fmla="*/ 1733 h 5811"/>
              <a:gd name="T36" fmla="*/ 3119 w 4279"/>
              <a:gd name="T37" fmla="*/ 3289 h 5811"/>
              <a:gd name="T38" fmla="*/ 2420 w 4279"/>
              <a:gd name="T39" fmla="*/ 3422 h 5811"/>
              <a:gd name="T40" fmla="*/ 2211 w 4279"/>
              <a:gd name="T41" fmla="*/ 3759 h 5811"/>
              <a:gd name="T42" fmla="*/ 2054 w 4279"/>
              <a:gd name="T43" fmla="*/ 3327 h 5811"/>
              <a:gd name="T44" fmla="*/ 2054 w 4279"/>
              <a:gd name="T45" fmla="*/ 3061 h 5811"/>
              <a:gd name="T46" fmla="*/ 355 w 4279"/>
              <a:gd name="T47" fmla="*/ 3061 h 5811"/>
              <a:gd name="T48" fmla="*/ 0 w 4279"/>
              <a:gd name="T49" fmla="*/ 3194 h 5811"/>
              <a:gd name="T50" fmla="*/ 258 w 4279"/>
              <a:gd name="T51" fmla="*/ 3327 h 5811"/>
              <a:gd name="T52" fmla="*/ 2211 w 4279"/>
              <a:gd name="T53" fmla="*/ 4716 h 5811"/>
              <a:gd name="T54" fmla="*/ 2420 w 4279"/>
              <a:gd name="T55" fmla="*/ 4847 h 5811"/>
              <a:gd name="T56" fmla="*/ 520 w 4279"/>
              <a:gd name="T57" fmla="*/ 4980 h 5811"/>
              <a:gd name="T58" fmla="*/ 277 w 4279"/>
              <a:gd name="T59" fmla="*/ 5544 h 5811"/>
              <a:gd name="T60" fmla="*/ 277 w 4279"/>
              <a:gd name="T61" fmla="*/ 5811 h 5811"/>
              <a:gd name="T62" fmla="*/ 653 w 4279"/>
              <a:gd name="T63" fmla="*/ 5811 h 5811"/>
              <a:gd name="T64" fmla="*/ 3770 w 4279"/>
              <a:gd name="T65" fmla="*/ 5811 h 5811"/>
              <a:gd name="T66" fmla="*/ 4279 w 4279"/>
              <a:gd name="T67" fmla="*/ 5678 h 5811"/>
              <a:gd name="T68" fmla="*/ 2837 w 4279"/>
              <a:gd name="T69" fmla="*/ 434 h 5811"/>
              <a:gd name="T70" fmla="*/ 3093 w 4279"/>
              <a:gd name="T71" fmla="*/ 910 h 5811"/>
              <a:gd name="T72" fmla="*/ 2972 w 4279"/>
              <a:gd name="T73" fmla="*/ 1082 h 5811"/>
              <a:gd name="T74" fmla="*/ 2837 w 4279"/>
              <a:gd name="T75" fmla="*/ 434 h 5811"/>
              <a:gd name="T76" fmla="*/ 1683 w 4279"/>
              <a:gd name="T77" fmla="*/ 2082 h 5811"/>
              <a:gd name="T78" fmla="*/ 2819 w 4279"/>
              <a:gd name="T79" fmla="*/ 1300 h 5811"/>
              <a:gd name="T80" fmla="*/ 2994 w 4279"/>
              <a:gd name="T81" fmla="*/ 1515 h 5811"/>
              <a:gd name="T82" fmla="*/ 3066 w 4279"/>
              <a:gd name="T83" fmla="*/ 1473 h 5811"/>
              <a:gd name="T84" fmla="*/ 3252 w 4279"/>
              <a:gd name="T85" fmla="*/ 1441 h 5811"/>
              <a:gd name="T86" fmla="*/ 3190 w 4279"/>
              <a:gd name="T87" fmla="*/ 1235 h 5811"/>
              <a:gd name="T88" fmla="*/ 4012 w 4279"/>
              <a:gd name="T89" fmla="*/ 2648 h 5811"/>
              <a:gd name="T90" fmla="*/ 3332 w 4279"/>
              <a:gd name="T91" fmla="*/ 3450 h 5811"/>
              <a:gd name="T92" fmla="*/ 2994 w 4279"/>
              <a:gd name="T93" fmla="*/ 1515 h 5811"/>
              <a:gd name="T94" fmla="*/ 543 w 4279"/>
              <a:gd name="T95" fmla="*/ 3327 h 5811"/>
              <a:gd name="T96" fmla="*/ 1472 w 4279"/>
              <a:gd name="T97" fmla="*/ 3811 h 5811"/>
              <a:gd name="T98" fmla="*/ 2420 w 4279"/>
              <a:gd name="T99" fmla="*/ 4010 h 5811"/>
              <a:gd name="T100" fmla="*/ 2211 w 4279"/>
              <a:gd name="T101" fmla="*/ 4449 h 5811"/>
              <a:gd name="T102" fmla="*/ 2687 w 4279"/>
              <a:gd name="T103" fmla="*/ 3845 h 5811"/>
              <a:gd name="T104" fmla="*/ 3065 w 4279"/>
              <a:gd name="T105" fmla="*/ 3555 h 5811"/>
              <a:gd name="T106" fmla="*/ 3065 w 4279"/>
              <a:gd name="T107" fmla="*/ 4847 h 5811"/>
              <a:gd name="T108" fmla="*/ 2687 w 4279"/>
              <a:gd name="T109" fmla="*/ 4552 h 5811"/>
              <a:gd name="T110" fmla="*/ 2554 w 4279"/>
              <a:gd name="T111" fmla="*/ 5114 h 5811"/>
              <a:gd name="T112" fmla="*/ 3636 w 4279"/>
              <a:gd name="T113" fmla="*/ 5114 h 5811"/>
              <a:gd name="T114" fmla="*/ 786 w 4279"/>
              <a:gd name="T115" fmla="*/ 5544 h 5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79" h="5811">
                <a:moveTo>
                  <a:pt x="4146" y="5544"/>
                </a:moveTo>
                <a:lnTo>
                  <a:pt x="3903" y="5544"/>
                </a:lnTo>
                <a:lnTo>
                  <a:pt x="3903" y="4980"/>
                </a:lnTo>
                <a:cubicBezTo>
                  <a:pt x="3903" y="4907"/>
                  <a:pt x="3843" y="4847"/>
                  <a:pt x="3770" y="4847"/>
                </a:cubicBezTo>
                <a:lnTo>
                  <a:pt x="3332" y="4847"/>
                </a:lnTo>
                <a:lnTo>
                  <a:pt x="3332" y="4386"/>
                </a:lnTo>
                <a:cubicBezTo>
                  <a:pt x="3606" y="4209"/>
                  <a:pt x="3836" y="3968"/>
                  <a:pt x="4000" y="3686"/>
                </a:cubicBezTo>
                <a:cubicBezTo>
                  <a:pt x="4183" y="3372"/>
                  <a:pt x="4279" y="3013"/>
                  <a:pt x="4279" y="2648"/>
                </a:cubicBezTo>
                <a:cubicBezTo>
                  <a:pt x="4279" y="2284"/>
                  <a:pt x="4183" y="1926"/>
                  <a:pt x="4001" y="1612"/>
                </a:cubicBezTo>
                <a:cubicBezTo>
                  <a:pt x="3849" y="1349"/>
                  <a:pt x="3639" y="1123"/>
                  <a:pt x="3390" y="950"/>
                </a:cubicBezTo>
                <a:lnTo>
                  <a:pt x="3451" y="863"/>
                </a:lnTo>
                <a:lnTo>
                  <a:pt x="3479" y="883"/>
                </a:lnTo>
                <a:cubicBezTo>
                  <a:pt x="3502" y="899"/>
                  <a:pt x="3529" y="907"/>
                  <a:pt x="3555" y="907"/>
                </a:cubicBezTo>
                <a:cubicBezTo>
                  <a:pt x="3597" y="907"/>
                  <a:pt x="3639" y="887"/>
                  <a:pt x="3665" y="850"/>
                </a:cubicBezTo>
                <a:cubicBezTo>
                  <a:pt x="3707" y="790"/>
                  <a:pt x="3692" y="707"/>
                  <a:pt x="3632" y="665"/>
                </a:cubicBezTo>
                <a:lnTo>
                  <a:pt x="3495" y="569"/>
                </a:lnTo>
                <a:cubicBezTo>
                  <a:pt x="3495" y="569"/>
                  <a:pt x="3495" y="568"/>
                  <a:pt x="3494" y="568"/>
                </a:cubicBezTo>
                <a:lnTo>
                  <a:pt x="2881" y="139"/>
                </a:lnTo>
                <a:cubicBezTo>
                  <a:pt x="2880" y="138"/>
                  <a:pt x="2880" y="138"/>
                  <a:pt x="2880" y="138"/>
                </a:cubicBezTo>
                <a:lnTo>
                  <a:pt x="2743" y="42"/>
                </a:lnTo>
                <a:cubicBezTo>
                  <a:pt x="2683" y="0"/>
                  <a:pt x="2599" y="15"/>
                  <a:pt x="2557" y="75"/>
                </a:cubicBezTo>
                <a:cubicBezTo>
                  <a:pt x="2515" y="135"/>
                  <a:pt x="2530" y="218"/>
                  <a:pt x="2590" y="261"/>
                </a:cubicBezTo>
                <a:lnTo>
                  <a:pt x="2618" y="281"/>
                </a:lnTo>
                <a:lnTo>
                  <a:pt x="2358" y="652"/>
                </a:lnTo>
                <a:lnTo>
                  <a:pt x="2330" y="632"/>
                </a:lnTo>
                <a:cubicBezTo>
                  <a:pt x="2269" y="590"/>
                  <a:pt x="2186" y="605"/>
                  <a:pt x="2144" y="665"/>
                </a:cubicBezTo>
                <a:cubicBezTo>
                  <a:pt x="2102" y="725"/>
                  <a:pt x="2116" y="809"/>
                  <a:pt x="2177" y="851"/>
                </a:cubicBezTo>
                <a:lnTo>
                  <a:pt x="2205" y="871"/>
                </a:lnTo>
                <a:lnTo>
                  <a:pt x="1388" y="2038"/>
                </a:lnTo>
                <a:cubicBezTo>
                  <a:pt x="1368" y="2067"/>
                  <a:pt x="1360" y="2103"/>
                  <a:pt x="1366" y="2138"/>
                </a:cubicBezTo>
                <a:cubicBezTo>
                  <a:pt x="1372" y="2173"/>
                  <a:pt x="1392" y="2203"/>
                  <a:pt x="1421" y="2224"/>
                </a:cubicBezTo>
                <a:lnTo>
                  <a:pt x="2034" y="2653"/>
                </a:lnTo>
                <a:cubicBezTo>
                  <a:pt x="2057" y="2669"/>
                  <a:pt x="2084" y="2678"/>
                  <a:pt x="2111" y="2678"/>
                </a:cubicBezTo>
                <a:cubicBezTo>
                  <a:pt x="2118" y="2678"/>
                  <a:pt x="2126" y="2677"/>
                  <a:pt x="2134" y="2676"/>
                </a:cubicBezTo>
                <a:cubicBezTo>
                  <a:pt x="2169" y="2669"/>
                  <a:pt x="2200" y="2650"/>
                  <a:pt x="2220" y="2621"/>
                </a:cubicBezTo>
                <a:lnTo>
                  <a:pt x="2841" y="1733"/>
                </a:lnTo>
                <a:cubicBezTo>
                  <a:pt x="3141" y="1939"/>
                  <a:pt x="3322" y="2280"/>
                  <a:pt x="3322" y="2648"/>
                </a:cubicBezTo>
                <a:cubicBezTo>
                  <a:pt x="3322" y="2881"/>
                  <a:pt x="3252" y="3101"/>
                  <a:pt x="3119" y="3289"/>
                </a:cubicBezTo>
                <a:lnTo>
                  <a:pt x="2554" y="3289"/>
                </a:lnTo>
                <a:cubicBezTo>
                  <a:pt x="2480" y="3289"/>
                  <a:pt x="2420" y="3349"/>
                  <a:pt x="2420" y="3422"/>
                </a:cubicBezTo>
                <a:lnTo>
                  <a:pt x="2420" y="3739"/>
                </a:lnTo>
                <a:cubicBezTo>
                  <a:pt x="2352" y="3752"/>
                  <a:pt x="2282" y="3759"/>
                  <a:pt x="2211" y="3759"/>
                </a:cubicBezTo>
                <a:cubicBezTo>
                  <a:pt x="1860" y="3759"/>
                  <a:pt x="1540" y="3598"/>
                  <a:pt x="1332" y="3327"/>
                </a:cubicBezTo>
                <a:lnTo>
                  <a:pt x="2054" y="3327"/>
                </a:lnTo>
                <a:cubicBezTo>
                  <a:pt x="2128" y="3327"/>
                  <a:pt x="2187" y="3268"/>
                  <a:pt x="2187" y="3194"/>
                </a:cubicBezTo>
                <a:cubicBezTo>
                  <a:pt x="2187" y="3120"/>
                  <a:pt x="2128" y="3061"/>
                  <a:pt x="2054" y="3061"/>
                </a:cubicBezTo>
                <a:lnTo>
                  <a:pt x="1093" y="3061"/>
                </a:lnTo>
                <a:lnTo>
                  <a:pt x="355" y="3061"/>
                </a:lnTo>
                <a:lnTo>
                  <a:pt x="133" y="3061"/>
                </a:lnTo>
                <a:cubicBezTo>
                  <a:pt x="60" y="3061"/>
                  <a:pt x="0" y="3120"/>
                  <a:pt x="0" y="3194"/>
                </a:cubicBezTo>
                <a:cubicBezTo>
                  <a:pt x="0" y="3268"/>
                  <a:pt x="60" y="3327"/>
                  <a:pt x="133" y="3327"/>
                </a:cubicBezTo>
                <a:lnTo>
                  <a:pt x="258" y="3327"/>
                </a:lnTo>
                <a:cubicBezTo>
                  <a:pt x="391" y="3709"/>
                  <a:pt x="638" y="4050"/>
                  <a:pt x="962" y="4295"/>
                </a:cubicBezTo>
                <a:cubicBezTo>
                  <a:pt x="1323" y="4570"/>
                  <a:pt x="1756" y="4716"/>
                  <a:pt x="2211" y="4716"/>
                </a:cubicBezTo>
                <a:cubicBezTo>
                  <a:pt x="2281" y="4716"/>
                  <a:pt x="2351" y="4712"/>
                  <a:pt x="2420" y="4705"/>
                </a:cubicBezTo>
                <a:lnTo>
                  <a:pt x="2420" y="4847"/>
                </a:lnTo>
                <a:lnTo>
                  <a:pt x="653" y="4847"/>
                </a:lnTo>
                <a:cubicBezTo>
                  <a:pt x="579" y="4847"/>
                  <a:pt x="520" y="4907"/>
                  <a:pt x="520" y="4980"/>
                </a:cubicBezTo>
                <a:lnTo>
                  <a:pt x="520" y="5544"/>
                </a:lnTo>
                <a:lnTo>
                  <a:pt x="277" y="5544"/>
                </a:lnTo>
                <a:cubicBezTo>
                  <a:pt x="204" y="5544"/>
                  <a:pt x="144" y="5604"/>
                  <a:pt x="144" y="5678"/>
                </a:cubicBezTo>
                <a:cubicBezTo>
                  <a:pt x="144" y="5751"/>
                  <a:pt x="204" y="5811"/>
                  <a:pt x="277" y="5811"/>
                </a:cubicBezTo>
                <a:lnTo>
                  <a:pt x="652" y="5811"/>
                </a:lnTo>
                <a:cubicBezTo>
                  <a:pt x="653" y="5811"/>
                  <a:pt x="653" y="5811"/>
                  <a:pt x="653" y="5811"/>
                </a:cubicBezTo>
                <a:lnTo>
                  <a:pt x="3770" y="5811"/>
                </a:lnTo>
                <a:cubicBezTo>
                  <a:pt x="3770" y="5811"/>
                  <a:pt x="3770" y="5811"/>
                  <a:pt x="3770" y="5811"/>
                </a:cubicBezTo>
                <a:lnTo>
                  <a:pt x="4146" y="5811"/>
                </a:lnTo>
                <a:cubicBezTo>
                  <a:pt x="4219" y="5811"/>
                  <a:pt x="4279" y="5751"/>
                  <a:pt x="4279" y="5678"/>
                </a:cubicBezTo>
                <a:cubicBezTo>
                  <a:pt x="4279" y="5604"/>
                  <a:pt x="4219" y="5544"/>
                  <a:pt x="4146" y="5544"/>
                </a:cubicBezTo>
                <a:close/>
                <a:moveTo>
                  <a:pt x="2837" y="434"/>
                </a:moveTo>
                <a:lnTo>
                  <a:pt x="3232" y="710"/>
                </a:lnTo>
                <a:lnTo>
                  <a:pt x="3093" y="910"/>
                </a:lnTo>
                <a:cubicBezTo>
                  <a:pt x="3092" y="910"/>
                  <a:pt x="3092" y="910"/>
                  <a:pt x="3092" y="910"/>
                </a:cubicBezTo>
                <a:lnTo>
                  <a:pt x="2972" y="1082"/>
                </a:lnTo>
                <a:lnTo>
                  <a:pt x="2577" y="805"/>
                </a:lnTo>
                <a:lnTo>
                  <a:pt x="2837" y="434"/>
                </a:lnTo>
                <a:close/>
                <a:moveTo>
                  <a:pt x="2078" y="2359"/>
                </a:moveTo>
                <a:lnTo>
                  <a:pt x="1683" y="2082"/>
                </a:lnTo>
                <a:lnTo>
                  <a:pt x="2424" y="1024"/>
                </a:lnTo>
                <a:lnTo>
                  <a:pt x="2819" y="1300"/>
                </a:lnTo>
                <a:lnTo>
                  <a:pt x="2078" y="2359"/>
                </a:lnTo>
                <a:close/>
                <a:moveTo>
                  <a:pt x="2994" y="1515"/>
                </a:moveTo>
                <a:lnTo>
                  <a:pt x="3037" y="1453"/>
                </a:lnTo>
                <a:lnTo>
                  <a:pt x="3066" y="1473"/>
                </a:lnTo>
                <a:cubicBezTo>
                  <a:pt x="3089" y="1490"/>
                  <a:pt x="3116" y="1498"/>
                  <a:pt x="3142" y="1498"/>
                </a:cubicBezTo>
                <a:cubicBezTo>
                  <a:pt x="3184" y="1498"/>
                  <a:pt x="3226" y="1478"/>
                  <a:pt x="3252" y="1441"/>
                </a:cubicBezTo>
                <a:cubicBezTo>
                  <a:pt x="3294" y="1380"/>
                  <a:pt x="3279" y="1297"/>
                  <a:pt x="3219" y="1255"/>
                </a:cubicBezTo>
                <a:lnTo>
                  <a:pt x="3190" y="1235"/>
                </a:lnTo>
                <a:lnTo>
                  <a:pt x="3237" y="1168"/>
                </a:lnTo>
                <a:cubicBezTo>
                  <a:pt x="3718" y="1503"/>
                  <a:pt x="4012" y="2059"/>
                  <a:pt x="4012" y="2648"/>
                </a:cubicBezTo>
                <a:cubicBezTo>
                  <a:pt x="4012" y="3198"/>
                  <a:pt x="3757" y="3719"/>
                  <a:pt x="3332" y="4058"/>
                </a:cubicBezTo>
                <a:lnTo>
                  <a:pt x="3332" y="3450"/>
                </a:lnTo>
                <a:cubicBezTo>
                  <a:pt x="3500" y="3215"/>
                  <a:pt x="3589" y="2940"/>
                  <a:pt x="3589" y="2648"/>
                </a:cubicBezTo>
                <a:cubicBezTo>
                  <a:pt x="3589" y="2192"/>
                  <a:pt x="3364" y="1770"/>
                  <a:pt x="2994" y="1515"/>
                </a:cubicBezTo>
                <a:close/>
                <a:moveTo>
                  <a:pt x="2211" y="4449"/>
                </a:moveTo>
                <a:cubicBezTo>
                  <a:pt x="1478" y="4449"/>
                  <a:pt x="816" y="3996"/>
                  <a:pt x="543" y="3327"/>
                </a:cubicBezTo>
                <a:lnTo>
                  <a:pt x="1013" y="3327"/>
                </a:lnTo>
                <a:cubicBezTo>
                  <a:pt x="1124" y="3523"/>
                  <a:pt x="1281" y="3689"/>
                  <a:pt x="1472" y="3811"/>
                </a:cubicBezTo>
                <a:cubicBezTo>
                  <a:pt x="1693" y="3951"/>
                  <a:pt x="1949" y="4026"/>
                  <a:pt x="2211" y="4026"/>
                </a:cubicBezTo>
                <a:cubicBezTo>
                  <a:pt x="2282" y="4026"/>
                  <a:pt x="2352" y="4020"/>
                  <a:pt x="2420" y="4010"/>
                </a:cubicBezTo>
                <a:lnTo>
                  <a:pt x="2420" y="4437"/>
                </a:lnTo>
                <a:cubicBezTo>
                  <a:pt x="2351" y="4445"/>
                  <a:pt x="2281" y="4449"/>
                  <a:pt x="2211" y="4449"/>
                </a:cubicBezTo>
                <a:close/>
                <a:moveTo>
                  <a:pt x="2687" y="4552"/>
                </a:moveTo>
                <a:lnTo>
                  <a:pt x="2687" y="3845"/>
                </a:lnTo>
                <a:lnTo>
                  <a:pt x="2687" y="3555"/>
                </a:lnTo>
                <a:lnTo>
                  <a:pt x="3065" y="3555"/>
                </a:lnTo>
                <a:lnTo>
                  <a:pt x="3065" y="4312"/>
                </a:lnTo>
                <a:lnTo>
                  <a:pt x="3065" y="4847"/>
                </a:lnTo>
                <a:lnTo>
                  <a:pt x="2687" y="4847"/>
                </a:lnTo>
                <a:lnTo>
                  <a:pt x="2687" y="4552"/>
                </a:lnTo>
                <a:close/>
                <a:moveTo>
                  <a:pt x="786" y="5114"/>
                </a:moveTo>
                <a:lnTo>
                  <a:pt x="2554" y="5114"/>
                </a:lnTo>
                <a:lnTo>
                  <a:pt x="3198" y="5114"/>
                </a:lnTo>
                <a:lnTo>
                  <a:pt x="3636" y="5114"/>
                </a:lnTo>
                <a:lnTo>
                  <a:pt x="3636" y="5544"/>
                </a:lnTo>
                <a:lnTo>
                  <a:pt x="786" y="5544"/>
                </a:lnTo>
                <a:lnTo>
                  <a:pt x="786" y="511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6" y="3131753"/>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8635" y="857250"/>
            <a:ext cx="1402080" cy="460375"/>
          </a:xfrm>
          <a:prstGeom prst="rect">
            <a:avLst/>
          </a:prstGeom>
          <a:noFill/>
        </p:spPr>
        <p:txBody>
          <a:bodyPr wrap="none" rtlCol="0">
            <a:spAutoFit/>
          </a:bodyPr>
          <a:lstStyle>
            <a:defPPr>
              <a:defRPr lang="zh-CN"/>
            </a:defPPr>
            <a:lvl1pPr algn="ctr">
              <a:defRPr sz="2400">
                <a:solidFill>
                  <a:schemeClr val="tx1">
                    <a:lumMod val="75000"/>
                    <a:lumOff val="25000"/>
                  </a:schemeClr>
                </a:solidFill>
              </a:defRPr>
            </a:lvl1pPr>
          </a:lstStyle>
          <a:p>
            <a:r>
              <a:rPr lang="zh-CN" altLang="en-US" dirty="0"/>
              <a:t>背景意义</a:t>
            </a:r>
            <a:endParaRPr lang="zh-CN" altLang="en-US" dirty="0"/>
          </a:p>
        </p:txBody>
      </p:sp>
      <p:sp>
        <p:nvSpPr>
          <p:cNvPr id="6" name="文本框 5"/>
          <p:cNvSpPr txBox="1"/>
          <p:nvPr/>
        </p:nvSpPr>
        <p:spPr>
          <a:xfrm>
            <a:off x="508635" y="2027709"/>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相关技术</a:t>
            </a:r>
            <a:endParaRPr lang="zh-CN" altLang="en-US" sz="2400" dirty="0">
              <a:solidFill>
                <a:schemeClr val="tx1">
                  <a:lumMod val="75000"/>
                  <a:lumOff val="25000"/>
                </a:schemeClr>
              </a:solidFill>
            </a:endParaRPr>
          </a:p>
        </p:txBody>
      </p:sp>
      <p:sp>
        <p:nvSpPr>
          <p:cNvPr id="7" name="文本框 6"/>
          <p:cNvSpPr txBox="1"/>
          <p:nvPr/>
        </p:nvSpPr>
        <p:spPr>
          <a:xfrm>
            <a:off x="508635" y="3198168"/>
            <a:ext cx="1402080" cy="460375"/>
          </a:xfrm>
          <a:prstGeom prst="rect">
            <a:avLst/>
          </a:prstGeom>
          <a:noFill/>
        </p:spPr>
        <p:txBody>
          <a:bodyPr wrap="none" rtlCol="0">
            <a:spAutoFit/>
          </a:bodyPr>
          <a:lstStyle>
            <a:defPPr>
              <a:defRPr lang="zh-CN"/>
            </a:defPPr>
            <a:lvl1pPr algn="ctr">
              <a:defRPr sz="2400" b="1">
                <a:solidFill>
                  <a:schemeClr val="bg1"/>
                </a:solidFill>
              </a:defRPr>
            </a:lvl1pPr>
          </a:lstStyle>
          <a:p>
            <a:r>
              <a:rPr lang="zh-CN" altLang="en-US" dirty="0"/>
              <a:t>研究方法</a:t>
            </a:r>
            <a:endParaRPr lang="zh-CN" altLang="en-US" dirty="0"/>
          </a:p>
        </p:txBody>
      </p:sp>
      <p:sp>
        <p:nvSpPr>
          <p:cNvPr id="50" name="文本框 49"/>
          <p:cNvSpPr txBox="1"/>
          <p:nvPr/>
        </p:nvSpPr>
        <p:spPr>
          <a:xfrm>
            <a:off x="508635" y="4368627"/>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方法应用</a:t>
            </a:r>
            <a:endParaRPr lang="zh-CN" altLang="en-US" sz="2400" dirty="0">
              <a:solidFill>
                <a:schemeClr val="tx1">
                  <a:lumMod val="75000"/>
                  <a:lumOff val="25000"/>
                </a:schemeClr>
              </a:solidFill>
            </a:endParaRPr>
          </a:p>
        </p:txBody>
      </p:sp>
      <p:sp>
        <p:nvSpPr>
          <p:cNvPr id="51" name="文本框 50"/>
          <p:cNvSpPr txBox="1"/>
          <p:nvPr/>
        </p:nvSpPr>
        <p:spPr>
          <a:xfrm>
            <a:off x="508635" y="5539085"/>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总结展望</a:t>
            </a:r>
            <a:endParaRPr lang="zh-CN" altLang="en-US" sz="2400" dirty="0">
              <a:solidFill>
                <a:schemeClr val="tx1">
                  <a:lumMod val="75000"/>
                  <a:lumOff val="25000"/>
                </a:schemeClr>
              </a:solidFill>
            </a:endParaRPr>
          </a:p>
        </p:txBody>
      </p:sp>
      <p:sp>
        <p:nvSpPr>
          <p:cNvPr id="55" name="等腰三角形 54"/>
          <p:cNvSpPr/>
          <p:nvPr/>
        </p:nvSpPr>
        <p:spPr>
          <a:xfrm rot="16200000">
            <a:off x="2253008" y="3355428"/>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587169" y="335404"/>
            <a:ext cx="7045325" cy="521970"/>
          </a:xfrm>
          <a:prstGeom prst="rect">
            <a:avLst/>
          </a:prstGeom>
          <a:noFill/>
        </p:spPr>
        <p:txBody>
          <a:bodyPr wrap="none" rtlCol="0">
            <a:spAutoFit/>
          </a:bodyPr>
          <a:lstStyle/>
          <a:p>
            <a:r>
              <a:rPr lang="zh-CN" altLang="en-US" sz="2800" b="1" dirty="0">
                <a:solidFill>
                  <a:srgbClr val="9A0001"/>
                </a:solidFill>
                <a:sym typeface="+mn-ea"/>
              </a:rPr>
              <a:t>一种无监督的指数权重衰减关键词提取方法</a:t>
            </a:r>
            <a:r>
              <a:rPr lang="en-US" altLang="zh-CN" sz="2800" b="1" dirty="0">
                <a:solidFill>
                  <a:srgbClr val="9A0001"/>
                </a:solidFill>
                <a:sym typeface="+mn-ea"/>
              </a:rPr>
              <a:t> </a:t>
            </a:r>
            <a:endParaRPr lang="en-US" altLang="zh-CN" sz="2800" b="1" dirty="0">
              <a:solidFill>
                <a:srgbClr val="9A0001"/>
              </a:solidFill>
              <a:sym typeface="+mn-ea"/>
            </a:endParaRPr>
          </a:p>
        </p:txBody>
      </p:sp>
      <p:sp>
        <p:nvSpPr>
          <p:cNvPr id="2" name="文本框 1"/>
          <p:cNvSpPr txBox="1"/>
          <p:nvPr/>
        </p:nvSpPr>
        <p:spPr>
          <a:xfrm>
            <a:off x="3249295" y="857250"/>
            <a:ext cx="6096000" cy="521970"/>
          </a:xfrm>
          <a:prstGeom prst="rect">
            <a:avLst/>
          </a:prstGeom>
          <a:noFill/>
        </p:spPr>
        <p:txBody>
          <a:bodyPr wrap="square" rtlCol="0" anchor="t">
            <a:spAutoFit/>
          </a:bodyPr>
          <a:p>
            <a:r>
              <a:rPr lang="en-US" altLang="zh-CN" sz="2800" b="1" dirty="0">
                <a:solidFill>
                  <a:srgbClr val="9A0001"/>
                </a:solidFill>
                <a:sym typeface="+mn-ea"/>
              </a:rPr>
              <a:t>—— </a:t>
            </a:r>
            <a:r>
              <a:rPr lang="zh-CN" altLang="en-US" sz="2800" b="1" dirty="0">
                <a:solidFill>
                  <a:srgbClr val="9A0001"/>
                </a:solidFill>
                <a:sym typeface="+mn-ea"/>
              </a:rPr>
              <a:t>EdecayRank</a:t>
            </a:r>
            <a:endParaRPr lang="zh-CN" altLang="en-US" sz="2800" b="1" dirty="0">
              <a:solidFill>
                <a:srgbClr val="9A0001"/>
              </a:solidFill>
              <a:sym typeface="+mn-ea"/>
            </a:endParaRPr>
          </a:p>
        </p:txBody>
      </p:sp>
      <p:pic>
        <p:nvPicPr>
          <p:cNvPr id="3" name="图片 4" descr="Edecay"/>
          <p:cNvPicPr>
            <a:picLocks noChangeAspect="1"/>
          </p:cNvPicPr>
          <p:nvPr/>
        </p:nvPicPr>
        <p:blipFill>
          <a:blip r:embed="rId1"/>
          <a:stretch>
            <a:fillRect/>
          </a:stretch>
        </p:blipFill>
        <p:spPr>
          <a:xfrm>
            <a:off x="3158490" y="1628140"/>
            <a:ext cx="7893050" cy="4371340"/>
          </a:xfrm>
          <a:prstGeom prst="rect">
            <a:avLst/>
          </a:prstGeom>
        </p:spPr>
      </p:pic>
      <p:sp>
        <p:nvSpPr>
          <p:cNvPr id="100" name="文本框 99"/>
          <p:cNvSpPr txBox="1"/>
          <p:nvPr/>
        </p:nvSpPr>
        <p:spPr>
          <a:xfrm>
            <a:off x="5560695" y="5899785"/>
            <a:ext cx="3088005" cy="368300"/>
          </a:xfrm>
          <a:prstGeom prst="rect">
            <a:avLst/>
          </a:prstGeom>
          <a:noFill/>
          <a:ln w="9525">
            <a:noFill/>
          </a:ln>
        </p:spPr>
        <p:txBody>
          <a:bodyPr wrap="square">
            <a:spAutoFit/>
          </a:bodyPr>
          <a:p>
            <a:pPr indent="127000"/>
            <a:r>
              <a:rPr lang="en-US" b="0">
                <a:latin typeface="Times New Roman" panose="02020603050405020304" charset="0"/>
                <a:ea typeface="宋体" panose="02010600030101010101" pitchFamily="2" charset="-122"/>
              </a:rPr>
              <a:t>EdecayRank</a:t>
            </a:r>
            <a:r>
              <a:rPr lang="zh-CN" b="0">
                <a:ea typeface="宋体" panose="02010600030101010101" pitchFamily="2" charset="-122"/>
              </a:rPr>
              <a:t>方法模型架构图</a:t>
            </a:r>
            <a:endParaRPr lang="zh-CN" altLang="en-US" b="0">
              <a:ea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6" y="3131753"/>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8635" y="857250"/>
            <a:ext cx="1402080" cy="460375"/>
          </a:xfrm>
          <a:prstGeom prst="rect">
            <a:avLst/>
          </a:prstGeom>
          <a:noFill/>
        </p:spPr>
        <p:txBody>
          <a:bodyPr wrap="none" rtlCol="0">
            <a:spAutoFit/>
          </a:bodyPr>
          <a:lstStyle>
            <a:defPPr>
              <a:defRPr lang="zh-CN"/>
            </a:defPPr>
            <a:lvl1pPr algn="ctr">
              <a:defRPr sz="2400">
                <a:solidFill>
                  <a:schemeClr val="tx1">
                    <a:lumMod val="75000"/>
                    <a:lumOff val="25000"/>
                  </a:schemeClr>
                </a:solidFill>
              </a:defRPr>
            </a:lvl1pPr>
          </a:lstStyle>
          <a:p>
            <a:r>
              <a:rPr lang="zh-CN" altLang="en-US" dirty="0"/>
              <a:t>背景意义</a:t>
            </a:r>
            <a:endParaRPr lang="zh-CN" altLang="en-US" dirty="0"/>
          </a:p>
        </p:txBody>
      </p:sp>
      <p:sp>
        <p:nvSpPr>
          <p:cNvPr id="6" name="文本框 5"/>
          <p:cNvSpPr txBox="1"/>
          <p:nvPr/>
        </p:nvSpPr>
        <p:spPr>
          <a:xfrm>
            <a:off x="508635" y="2027709"/>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相关技术</a:t>
            </a:r>
            <a:endParaRPr lang="zh-CN" altLang="en-US" sz="2400" dirty="0">
              <a:solidFill>
                <a:schemeClr val="tx1">
                  <a:lumMod val="75000"/>
                  <a:lumOff val="25000"/>
                </a:schemeClr>
              </a:solidFill>
            </a:endParaRPr>
          </a:p>
        </p:txBody>
      </p:sp>
      <p:sp>
        <p:nvSpPr>
          <p:cNvPr id="7" name="文本框 6"/>
          <p:cNvSpPr txBox="1"/>
          <p:nvPr/>
        </p:nvSpPr>
        <p:spPr>
          <a:xfrm>
            <a:off x="508635" y="3198168"/>
            <a:ext cx="1402080" cy="460375"/>
          </a:xfrm>
          <a:prstGeom prst="rect">
            <a:avLst/>
          </a:prstGeom>
          <a:noFill/>
        </p:spPr>
        <p:txBody>
          <a:bodyPr wrap="none" rtlCol="0">
            <a:spAutoFit/>
          </a:bodyPr>
          <a:lstStyle>
            <a:defPPr>
              <a:defRPr lang="zh-CN"/>
            </a:defPPr>
            <a:lvl1pPr algn="ctr">
              <a:defRPr sz="2400" b="1">
                <a:solidFill>
                  <a:schemeClr val="bg1"/>
                </a:solidFill>
              </a:defRPr>
            </a:lvl1pPr>
          </a:lstStyle>
          <a:p>
            <a:r>
              <a:rPr lang="zh-CN" altLang="en-US" dirty="0"/>
              <a:t>研究方法</a:t>
            </a:r>
            <a:endParaRPr lang="zh-CN" altLang="en-US" dirty="0"/>
          </a:p>
        </p:txBody>
      </p:sp>
      <p:sp>
        <p:nvSpPr>
          <p:cNvPr id="50" name="文本框 49"/>
          <p:cNvSpPr txBox="1"/>
          <p:nvPr/>
        </p:nvSpPr>
        <p:spPr>
          <a:xfrm>
            <a:off x="508635" y="4368627"/>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方法应用</a:t>
            </a:r>
            <a:endParaRPr lang="zh-CN" altLang="en-US" sz="2400" dirty="0">
              <a:solidFill>
                <a:schemeClr val="tx1">
                  <a:lumMod val="75000"/>
                  <a:lumOff val="25000"/>
                </a:schemeClr>
              </a:solidFill>
            </a:endParaRPr>
          </a:p>
        </p:txBody>
      </p:sp>
      <p:sp>
        <p:nvSpPr>
          <p:cNvPr id="51" name="文本框 50"/>
          <p:cNvSpPr txBox="1"/>
          <p:nvPr/>
        </p:nvSpPr>
        <p:spPr>
          <a:xfrm>
            <a:off x="508635" y="5539085"/>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总结展望</a:t>
            </a:r>
            <a:endParaRPr lang="zh-CN" altLang="en-US" sz="2400" dirty="0">
              <a:solidFill>
                <a:schemeClr val="tx1">
                  <a:lumMod val="75000"/>
                  <a:lumOff val="25000"/>
                </a:schemeClr>
              </a:solidFill>
            </a:endParaRPr>
          </a:p>
        </p:txBody>
      </p:sp>
      <p:sp>
        <p:nvSpPr>
          <p:cNvPr id="55" name="等腰三角形 54"/>
          <p:cNvSpPr/>
          <p:nvPr/>
        </p:nvSpPr>
        <p:spPr>
          <a:xfrm rot="16200000">
            <a:off x="2253008" y="3355428"/>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954199" y="395094"/>
            <a:ext cx="1605280" cy="521970"/>
          </a:xfrm>
          <a:prstGeom prst="rect">
            <a:avLst/>
          </a:prstGeom>
          <a:noFill/>
        </p:spPr>
        <p:txBody>
          <a:bodyPr wrap="none" rtlCol="0">
            <a:spAutoFit/>
          </a:bodyPr>
          <a:lstStyle/>
          <a:p>
            <a:pPr algn="l"/>
            <a:r>
              <a:rPr lang="zh-CN" altLang="en-US" sz="2800" b="1" dirty="0">
                <a:solidFill>
                  <a:srgbClr val="9A0001"/>
                </a:solidFill>
              </a:rPr>
              <a:t>实验</a:t>
            </a:r>
            <a:r>
              <a:rPr lang="zh-CN" altLang="en-US" sz="2800" b="1" dirty="0">
                <a:solidFill>
                  <a:srgbClr val="9A0001"/>
                </a:solidFill>
              </a:rPr>
              <a:t>结果</a:t>
            </a:r>
            <a:endParaRPr lang="zh-CN" altLang="en-US" sz="2800" b="1" dirty="0">
              <a:solidFill>
                <a:srgbClr val="9A0001"/>
              </a:solidFill>
            </a:endParaRPr>
          </a:p>
        </p:txBody>
      </p:sp>
      <p:pic>
        <p:nvPicPr>
          <p:cNvPr id="10" name="图片 9"/>
          <p:cNvPicPr>
            <a:picLocks noChangeAspect="1"/>
          </p:cNvPicPr>
          <p:nvPr/>
        </p:nvPicPr>
        <p:blipFill>
          <a:blip r:embed="rId1"/>
          <a:stretch>
            <a:fillRect/>
          </a:stretch>
        </p:blipFill>
        <p:spPr>
          <a:xfrm>
            <a:off x="5821045" y="393065"/>
            <a:ext cx="5744845" cy="6329680"/>
          </a:xfrm>
          <a:prstGeom prst="rect">
            <a:avLst/>
          </a:prstGeom>
        </p:spPr>
      </p:pic>
      <p:sp>
        <p:nvSpPr>
          <p:cNvPr id="11" name="文本框 10"/>
          <p:cNvSpPr txBox="1"/>
          <p:nvPr/>
        </p:nvSpPr>
        <p:spPr>
          <a:xfrm>
            <a:off x="2637790" y="1966595"/>
            <a:ext cx="2782570" cy="1753235"/>
          </a:xfrm>
          <a:prstGeom prst="rect">
            <a:avLst/>
          </a:prstGeom>
          <a:noFill/>
        </p:spPr>
        <p:txBody>
          <a:bodyPr wrap="square" rtlCol="0" anchor="t">
            <a:spAutoFit/>
          </a:bodyPr>
          <a:p>
            <a:r>
              <a:rPr lang="zh-CN" altLang="en-US">
                <a:sym typeface="+mn-ea"/>
              </a:rPr>
              <a:t>评价指标</a:t>
            </a:r>
            <a:r>
              <a:rPr lang="en-US" altLang="zh-CN">
                <a:sym typeface="+mn-ea"/>
              </a:rPr>
              <a:t> — </a:t>
            </a:r>
            <a:r>
              <a:rPr lang="en-US" altLang="zh-CN"/>
              <a:t>F1</a:t>
            </a:r>
            <a:endParaRPr lang="en-US" altLang="zh-CN"/>
          </a:p>
          <a:p>
            <a:endParaRPr lang="zh-CN" altLang="en-US"/>
          </a:p>
          <a:p>
            <a:r>
              <a:rPr lang="zh-CN" altLang="en-US"/>
              <a:t>EdecayRank方法与基线模型在F1@5、F1@10</a:t>
            </a:r>
            <a:endParaRPr lang="zh-CN" altLang="en-US"/>
          </a:p>
          <a:p>
            <a:r>
              <a:rPr lang="zh-CN" altLang="en-US"/>
              <a:t>和 F1@15 三个不同关键词数量阈值下的评估结果</a:t>
            </a: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40815"/>
            <a:ext cx="12192000" cy="2976370"/>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4" name="直接连接符 3"/>
          <p:cNvCxnSpPr>
            <a:stCxn id="2" idx="1"/>
          </p:cNvCxnSpPr>
          <p:nvPr/>
        </p:nvCxnSpPr>
        <p:spPr>
          <a:xfrm flipV="1">
            <a:off x="0" y="3309257"/>
            <a:ext cx="2598057" cy="119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3429000"/>
            <a:ext cx="300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187543" y="3429000"/>
            <a:ext cx="300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549583" y="2351770"/>
            <a:ext cx="1092835" cy="460375"/>
          </a:xfrm>
          <a:prstGeom prst="rect">
            <a:avLst/>
          </a:prstGeom>
          <a:noFill/>
        </p:spPr>
        <p:txBody>
          <a:bodyPr wrap="none" rtlCol="0">
            <a:spAutoFit/>
          </a:bodyPr>
          <a:lstStyle/>
          <a:p>
            <a:pPr algn="ctr"/>
            <a:r>
              <a:rPr lang="en-US" altLang="zh-CN" sz="2400" b="1" dirty="0">
                <a:solidFill>
                  <a:schemeClr val="bg1"/>
                </a:solidFill>
              </a:rPr>
              <a:t>Part 4</a:t>
            </a:r>
            <a:endParaRPr lang="zh-CN" altLang="en-US" sz="2400" b="1" dirty="0">
              <a:solidFill>
                <a:schemeClr val="bg1"/>
              </a:solidFill>
            </a:endParaRPr>
          </a:p>
        </p:txBody>
      </p:sp>
      <p:sp>
        <p:nvSpPr>
          <p:cNvPr id="49" name="文本框 48"/>
          <p:cNvSpPr txBox="1"/>
          <p:nvPr/>
        </p:nvSpPr>
        <p:spPr>
          <a:xfrm>
            <a:off x="4785360" y="3013502"/>
            <a:ext cx="2621280" cy="829945"/>
          </a:xfrm>
          <a:prstGeom prst="rect">
            <a:avLst/>
          </a:prstGeom>
          <a:noFill/>
        </p:spPr>
        <p:txBody>
          <a:bodyPr wrap="none" rtlCol="0">
            <a:spAutoFit/>
          </a:bodyPr>
          <a:lstStyle/>
          <a:p>
            <a:pPr algn="ctr"/>
            <a:r>
              <a:rPr lang="zh-CN" altLang="en-US" sz="4800" b="1" dirty="0">
                <a:solidFill>
                  <a:schemeClr val="bg1"/>
                </a:solidFill>
              </a:rPr>
              <a:t>方法应用</a:t>
            </a:r>
            <a:endParaRPr lang="zh-CN" altLang="en-US" sz="4800" b="1" dirty="0">
              <a:solidFill>
                <a:schemeClr val="bg1"/>
              </a:solidFill>
            </a:endParaRPr>
          </a:p>
        </p:txBody>
      </p:sp>
      <p:sp>
        <p:nvSpPr>
          <p:cNvPr id="3" name="microscope_88095"/>
          <p:cNvSpPr/>
          <p:nvPr/>
        </p:nvSpPr>
        <p:spPr>
          <a:xfrm>
            <a:off x="5791157" y="4083996"/>
            <a:ext cx="609685" cy="593691"/>
          </a:xfrm>
          <a:custGeom>
            <a:avLst/>
            <a:gdLst>
              <a:gd name="T0" fmla="*/ 2652 w 10719"/>
              <a:gd name="T1" fmla="*/ 9350 h 10438"/>
              <a:gd name="T2" fmla="*/ 2261 w 10719"/>
              <a:gd name="T3" fmla="*/ 9250 h 10438"/>
              <a:gd name="T4" fmla="*/ 1838 w 10719"/>
              <a:gd name="T5" fmla="*/ 8537 h 10438"/>
              <a:gd name="T6" fmla="*/ 1838 w 10719"/>
              <a:gd name="T7" fmla="*/ 7682 h 10438"/>
              <a:gd name="T8" fmla="*/ 0 w 10719"/>
              <a:gd name="T9" fmla="*/ 4308 h 10438"/>
              <a:gd name="T10" fmla="*/ 4859 w 10719"/>
              <a:gd name="T11" fmla="*/ 0 h 10438"/>
              <a:gd name="T12" fmla="*/ 9719 w 10719"/>
              <a:gd name="T13" fmla="*/ 4308 h 10438"/>
              <a:gd name="T14" fmla="*/ 4860 w 10719"/>
              <a:gd name="T15" fmla="*/ 8615 h 10438"/>
              <a:gd name="T16" fmla="*/ 4088 w 10719"/>
              <a:gd name="T17" fmla="*/ 8558 h 10438"/>
              <a:gd name="T18" fmla="*/ 3693 w 10719"/>
              <a:gd name="T19" fmla="*/ 8822 h 10438"/>
              <a:gd name="T20" fmla="*/ 3635 w 10719"/>
              <a:gd name="T21" fmla="*/ 8863 h 10438"/>
              <a:gd name="T22" fmla="*/ 3101 w 10719"/>
              <a:gd name="T23" fmla="*/ 9215 h 10438"/>
              <a:gd name="T24" fmla="*/ 2652 w 10719"/>
              <a:gd name="T25" fmla="*/ 9350 h 10438"/>
              <a:gd name="T26" fmla="*/ 4859 w 10719"/>
              <a:gd name="T27" fmla="*/ 704 h 10438"/>
              <a:gd name="T28" fmla="*/ 704 w 10719"/>
              <a:gd name="T29" fmla="*/ 4308 h 10438"/>
              <a:gd name="T30" fmla="*/ 2381 w 10719"/>
              <a:gd name="T31" fmla="*/ 7198 h 10438"/>
              <a:gd name="T32" fmla="*/ 2542 w 10719"/>
              <a:gd name="T33" fmla="*/ 7302 h 10438"/>
              <a:gd name="T34" fmla="*/ 2542 w 10719"/>
              <a:gd name="T35" fmla="*/ 8536 h 10438"/>
              <a:gd name="T36" fmla="*/ 2597 w 10719"/>
              <a:gd name="T37" fmla="*/ 8631 h 10438"/>
              <a:gd name="T38" fmla="*/ 2714 w 10719"/>
              <a:gd name="T39" fmla="*/ 8626 h 10438"/>
              <a:gd name="T40" fmla="*/ 3928 w 10719"/>
              <a:gd name="T41" fmla="*/ 7818 h 10438"/>
              <a:gd name="T42" fmla="*/ 4066 w 10719"/>
              <a:gd name="T43" fmla="*/ 7842 h 10438"/>
              <a:gd name="T44" fmla="*/ 4859 w 10719"/>
              <a:gd name="T45" fmla="*/ 7910 h 10438"/>
              <a:gd name="T46" fmla="*/ 9015 w 10719"/>
              <a:gd name="T47" fmla="*/ 4308 h 10438"/>
              <a:gd name="T48" fmla="*/ 4859 w 10719"/>
              <a:gd name="T49" fmla="*/ 704 h 10438"/>
              <a:gd name="T50" fmla="*/ 10230 w 10719"/>
              <a:gd name="T51" fmla="*/ 4693 h 10438"/>
              <a:gd name="T52" fmla="*/ 10248 w 10719"/>
              <a:gd name="T53" fmla="*/ 5009 h 10438"/>
              <a:gd name="T54" fmla="*/ 10011 w 10719"/>
              <a:gd name="T55" fmla="*/ 6332 h 10438"/>
              <a:gd name="T56" fmla="*/ 10014 w 10719"/>
              <a:gd name="T57" fmla="*/ 6372 h 10438"/>
              <a:gd name="T58" fmla="*/ 8719 w 10719"/>
              <a:gd name="T59" fmla="*/ 8599 h 10438"/>
              <a:gd name="T60" fmla="*/ 8557 w 10719"/>
              <a:gd name="T61" fmla="*/ 8703 h 10438"/>
              <a:gd name="T62" fmla="*/ 8550 w 10719"/>
              <a:gd name="T63" fmla="*/ 9732 h 10438"/>
              <a:gd name="T64" fmla="*/ 8544 w 10719"/>
              <a:gd name="T65" fmla="*/ 9733 h 10438"/>
              <a:gd name="T66" fmla="*/ 7551 w 10719"/>
              <a:gd name="T67" fmla="*/ 9074 h 10438"/>
              <a:gd name="T68" fmla="*/ 7413 w 10719"/>
              <a:gd name="T69" fmla="*/ 9097 h 10438"/>
              <a:gd name="T70" fmla="*/ 6797 w 10719"/>
              <a:gd name="T71" fmla="*/ 9151 h 10438"/>
              <a:gd name="T72" fmla="*/ 6718 w 10719"/>
              <a:gd name="T73" fmla="*/ 9147 h 10438"/>
              <a:gd name="T74" fmla="*/ 5389 w 10719"/>
              <a:gd name="T75" fmla="*/ 9316 h 10438"/>
              <a:gd name="T76" fmla="*/ 4617 w 10719"/>
              <a:gd name="T77" fmla="*/ 9259 h 10438"/>
              <a:gd name="T78" fmla="*/ 4611 w 10719"/>
              <a:gd name="T79" fmla="*/ 9263 h 10438"/>
              <a:gd name="T80" fmla="*/ 6797 w 10719"/>
              <a:gd name="T81" fmla="*/ 9855 h 10438"/>
              <a:gd name="T82" fmla="*/ 7391 w 10719"/>
              <a:gd name="T83" fmla="*/ 9814 h 10438"/>
              <a:gd name="T84" fmla="*/ 7677 w 10719"/>
              <a:gd name="T85" fmla="*/ 10004 h 10438"/>
              <a:gd name="T86" fmla="*/ 7722 w 10719"/>
              <a:gd name="T87" fmla="*/ 10037 h 10438"/>
              <a:gd name="T88" fmla="*/ 8150 w 10719"/>
              <a:gd name="T89" fmla="*/ 10319 h 10438"/>
              <a:gd name="T90" fmla="*/ 8545 w 10719"/>
              <a:gd name="T91" fmla="*/ 10438 h 10438"/>
              <a:gd name="T92" fmla="*/ 8885 w 10719"/>
              <a:gd name="T93" fmla="*/ 10351 h 10438"/>
              <a:gd name="T94" fmla="*/ 9262 w 10719"/>
              <a:gd name="T95" fmla="*/ 9720 h 10438"/>
              <a:gd name="T96" fmla="*/ 9262 w 10719"/>
              <a:gd name="T97" fmla="*/ 9081 h 10438"/>
              <a:gd name="T98" fmla="*/ 10719 w 10719"/>
              <a:gd name="T99" fmla="*/ 6372 h 10438"/>
              <a:gd name="T100" fmla="*/ 10230 w 10719"/>
              <a:gd name="T101" fmla="*/ 4693 h 10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719" h="10438">
                <a:moveTo>
                  <a:pt x="2652" y="9350"/>
                </a:moveTo>
                <a:cubicBezTo>
                  <a:pt x="2515" y="9350"/>
                  <a:pt x="2380" y="9315"/>
                  <a:pt x="2261" y="9250"/>
                </a:cubicBezTo>
                <a:cubicBezTo>
                  <a:pt x="2002" y="9111"/>
                  <a:pt x="1838" y="8837"/>
                  <a:pt x="1838" y="8537"/>
                </a:cubicBezTo>
                <a:lnTo>
                  <a:pt x="1838" y="7682"/>
                </a:lnTo>
                <a:cubicBezTo>
                  <a:pt x="683" y="6868"/>
                  <a:pt x="0" y="5621"/>
                  <a:pt x="0" y="4308"/>
                </a:cubicBezTo>
                <a:cubicBezTo>
                  <a:pt x="0" y="1932"/>
                  <a:pt x="2180" y="0"/>
                  <a:pt x="4859" y="0"/>
                </a:cubicBezTo>
                <a:cubicBezTo>
                  <a:pt x="7539" y="0"/>
                  <a:pt x="9719" y="1933"/>
                  <a:pt x="9719" y="4308"/>
                </a:cubicBezTo>
                <a:cubicBezTo>
                  <a:pt x="9719" y="6683"/>
                  <a:pt x="7539" y="8615"/>
                  <a:pt x="4860" y="8615"/>
                </a:cubicBezTo>
                <a:cubicBezTo>
                  <a:pt x="4608" y="8615"/>
                  <a:pt x="4349" y="8596"/>
                  <a:pt x="4088" y="8558"/>
                </a:cubicBezTo>
                <a:lnTo>
                  <a:pt x="3693" y="8822"/>
                </a:lnTo>
                <a:cubicBezTo>
                  <a:pt x="3674" y="8835"/>
                  <a:pt x="3655" y="8850"/>
                  <a:pt x="3635" y="8863"/>
                </a:cubicBezTo>
                <a:lnTo>
                  <a:pt x="3101" y="9215"/>
                </a:lnTo>
                <a:cubicBezTo>
                  <a:pt x="2966" y="9304"/>
                  <a:pt x="2810" y="9350"/>
                  <a:pt x="2652" y="9350"/>
                </a:cubicBezTo>
                <a:close/>
                <a:moveTo>
                  <a:pt x="4859" y="704"/>
                </a:moveTo>
                <a:cubicBezTo>
                  <a:pt x="2568" y="704"/>
                  <a:pt x="704" y="2321"/>
                  <a:pt x="704" y="4308"/>
                </a:cubicBezTo>
                <a:cubicBezTo>
                  <a:pt x="704" y="5441"/>
                  <a:pt x="1331" y="6521"/>
                  <a:pt x="2381" y="7198"/>
                </a:cubicBezTo>
                <a:lnTo>
                  <a:pt x="2542" y="7302"/>
                </a:lnTo>
                <a:lnTo>
                  <a:pt x="2542" y="8536"/>
                </a:lnTo>
                <a:cubicBezTo>
                  <a:pt x="2542" y="8577"/>
                  <a:pt x="2563" y="8613"/>
                  <a:pt x="2597" y="8631"/>
                </a:cubicBezTo>
                <a:cubicBezTo>
                  <a:pt x="2639" y="8654"/>
                  <a:pt x="2677" y="8650"/>
                  <a:pt x="2714" y="8626"/>
                </a:cubicBezTo>
                <a:lnTo>
                  <a:pt x="3928" y="7818"/>
                </a:lnTo>
                <a:lnTo>
                  <a:pt x="4066" y="7842"/>
                </a:lnTo>
                <a:cubicBezTo>
                  <a:pt x="4335" y="7888"/>
                  <a:pt x="4602" y="7910"/>
                  <a:pt x="4859" y="7910"/>
                </a:cubicBezTo>
                <a:cubicBezTo>
                  <a:pt x="7150" y="7910"/>
                  <a:pt x="9015" y="6294"/>
                  <a:pt x="9015" y="4308"/>
                </a:cubicBezTo>
                <a:cubicBezTo>
                  <a:pt x="9015" y="2321"/>
                  <a:pt x="7151" y="704"/>
                  <a:pt x="4859" y="704"/>
                </a:cubicBezTo>
                <a:close/>
                <a:moveTo>
                  <a:pt x="10230" y="4693"/>
                </a:moveTo>
                <a:cubicBezTo>
                  <a:pt x="10238" y="4798"/>
                  <a:pt x="10248" y="4902"/>
                  <a:pt x="10248" y="5009"/>
                </a:cubicBezTo>
                <a:cubicBezTo>
                  <a:pt x="10248" y="5471"/>
                  <a:pt x="10164" y="5915"/>
                  <a:pt x="10011" y="6332"/>
                </a:cubicBezTo>
                <a:cubicBezTo>
                  <a:pt x="10011" y="6345"/>
                  <a:pt x="10014" y="6359"/>
                  <a:pt x="10014" y="6372"/>
                </a:cubicBezTo>
                <a:cubicBezTo>
                  <a:pt x="10014" y="7244"/>
                  <a:pt x="9529" y="8077"/>
                  <a:pt x="8719" y="8599"/>
                </a:cubicBezTo>
                <a:lnTo>
                  <a:pt x="8557" y="8703"/>
                </a:lnTo>
                <a:lnTo>
                  <a:pt x="8550" y="9732"/>
                </a:lnTo>
                <a:cubicBezTo>
                  <a:pt x="8549" y="9732"/>
                  <a:pt x="8547" y="9733"/>
                  <a:pt x="8544" y="9733"/>
                </a:cubicBezTo>
                <a:lnTo>
                  <a:pt x="7551" y="9074"/>
                </a:lnTo>
                <a:lnTo>
                  <a:pt x="7413" y="9097"/>
                </a:lnTo>
                <a:cubicBezTo>
                  <a:pt x="7203" y="9133"/>
                  <a:pt x="6996" y="9151"/>
                  <a:pt x="6797" y="9151"/>
                </a:cubicBezTo>
                <a:cubicBezTo>
                  <a:pt x="6770" y="9151"/>
                  <a:pt x="6745" y="9148"/>
                  <a:pt x="6718" y="9147"/>
                </a:cubicBezTo>
                <a:cubicBezTo>
                  <a:pt x="6295" y="9254"/>
                  <a:pt x="5851" y="9316"/>
                  <a:pt x="5389" y="9316"/>
                </a:cubicBezTo>
                <a:cubicBezTo>
                  <a:pt x="5136" y="9316"/>
                  <a:pt x="4877" y="9297"/>
                  <a:pt x="4617" y="9259"/>
                </a:cubicBezTo>
                <a:lnTo>
                  <a:pt x="4611" y="9263"/>
                </a:lnTo>
                <a:cubicBezTo>
                  <a:pt x="5236" y="9637"/>
                  <a:pt x="5988" y="9855"/>
                  <a:pt x="6797" y="9855"/>
                </a:cubicBezTo>
                <a:cubicBezTo>
                  <a:pt x="6991" y="9855"/>
                  <a:pt x="7190" y="9841"/>
                  <a:pt x="7391" y="9814"/>
                </a:cubicBezTo>
                <a:lnTo>
                  <a:pt x="7677" y="10004"/>
                </a:lnTo>
                <a:cubicBezTo>
                  <a:pt x="7694" y="10017"/>
                  <a:pt x="7710" y="10029"/>
                  <a:pt x="7722" y="10037"/>
                </a:cubicBezTo>
                <a:lnTo>
                  <a:pt x="8150" y="10319"/>
                </a:lnTo>
                <a:cubicBezTo>
                  <a:pt x="8268" y="10396"/>
                  <a:pt x="8405" y="10438"/>
                  <a:pt x="8545" y="10438"/>
                </a:cubicBezTo>
                <a:cubicBezTo>
                  <a:pt x="8665" y="10438"/>
                  <a:pt x="8784" y="10407"/>
                  <a:pt x="8885" y="10351"/>
                </a:cubicBezTo>
                <a:cubicBezTo>
                  <a:pt x="9118" y="10227"/>
                  <a:pt x="9262" y="9985"/>
                  <a:pt x="9262" y="9720"/>
                </a:cubicBezTo>
                <a:lnTo>
                  <a:pt x="9262" y="9081"/>
                </a:lnTo>
                <a:cubicBezTo>
                  <a:pt x="10178" y="8423"/>
                  <a:pt x="10719" y="7424"/>
                  <a:pt x="10719" y="6372"/>
                </a:cubicBezTo>
                <a:cubicBezTo>
                  <a:pt x="10718" y="5763"/>
                  <a:pt x="10540" y="5192"/>
                  <a:pt x="10230" y="469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6" y="4302212"/>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8635" y="857250"/>
            <a:ext cx="1402080" cy="460375"/>
          </a:xfrm>
          <a:prstGeom prst="rect">
            <a:avLst/>
          </a:prstGeom>
          <a:noFill/>
        </p:spPr>
        <p:txBody>
          <a:bodyPr wrap="none" rtlCol="0">
            <a:spAutoFit/>
          </a:bodyPr>
          <a:lstStyle>
            <a:defPPr>
              <a:defRPr lang="zh-CN"/>
            </a:defPPr>
            <a:lvl1pPr algn="ctr">
              <a:defRPr sz="2400">
                <a:solidFill>
                  <a:schemeClr val="tx1">
                    <a:lumMod val="75000"/>
                    <a:lumOff val="25000"/>
                  </a:schemeClr>
                </a:solidFill>
              </a:defRPr>
            </a:lvl1pPr>
          </a:lstStyle>
          <a:p>
            <a:r>
              <a:rPr lang="zh-CN" altLang="en-US" dirty="0"/>
              <a:t>背景意义</a:t>
            </a:r>
            <a:endParaRPr lang="zh-CN" altLang="en-US" dirty="0"/>
          </a:p>
        </p:txBody>
      </p:sp>
      <p:sp>
        <p:nvSpPr>
          <p:cNvPr id="6" name="文本框 5"/>
          <p:cNvSpPr txBox="1"/>
          <p:nvPr/>
        </p:nvSpPr>
        <p:spPr>
          <a:xfrm>
            <a:off x="508635" y="2027709"/>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相关技术</a:t>
            </a:r>
            <a:endParaRPr lang="zh-CN" altLang="en-US" sz="2400" dirty="0">
              <a:solidFill>
                <a:schemeClr val="tx1">
                  <a:lumMod val="75000"/>
                  <a:lumOff val="25000"/>
                </a:schemeClr>
              </a:solidFill>
            </a:endParaRPr>
          </a:p>
        </p:txBody>
      </p:sp>
      <p:sp>
        <p:nvSpPr>
          <p:cNvPr id="7" name="文本框 6"/>
          <p:cNvSpPr txBox="1"/>
          <p:nvPr/>
        </p:nvSpPr>
        <p:spPr>
          <a:xfrm>
            <a:off x="508635" y="3198168"/>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研究方法</a:t>
            </a:r>
            <a:endParaRPr lang="zh-CN" altLang="en-US" sz="2400" dirty="0">
              <a:solidFill>
                <a:schemeClr val="tx1">
                  <a:lumMod val="75000"/>
                  <a:lumOff val="25000"/>
                </a:schemeClr>
              </a:solidFill>
            </a:endParaRPr>
          </a:p>
        </p:txBody>
      </p:sp>
      <p:sp>
        <p:nvSpPr>
          <p:cNvPr id="50" name="文本框 49"/>
          <p:cNvSpPr txBox="1"/>
          <p:nvPr/>
        </p:nvSpPr>
        <p:spPr>
          <a:xfrm>
            <a:off x="508635" y="4368627"/>
            <a:ext cx="1402080" cy="460375"/>
          </a:xfrm>
          <a:prstGeom prst="rect">
            <a:avLst/>
          </a:prstGeom>
          <a:noFill/>
        </p:spPr>
        <p:txBody>
          <a:bodyPr wrap="none" rtlCol="0">
            <a:spAutoFit/>
          </a:bodyPr>
          <a:lstStyle>
            <a:defPPr>
              <a:defRPr lang="zh-CN"/>
            </a:defPPr>
            <a:lvl1pPr algn="ctr">
              <a:defRPr sz="2400" b="1">
                <a:solidFill>
                  <a:schemeClr val="bg1"/>
                </a:solidFill>
              </a:defRPr>
            </a:lvl1pPr>
          </a:lstStyle>
          <a:p>
            <a:r>
              <a:rPr lang="zh-CN" altLang="en-US" dirty="0"/>
              <a:t>方法</a:t>
            </a:r>
            <a:r>
              <a:rPr lang="zh-CN" altLang="en-US" dirty="0"/>
              <a:t>应用</a:t>
            </a:r>
            <a:endParaRPr lang="zh-CN" altLang="en-US" dirty="0"/>
          </a:p>
        </p:txBody>
      </p:sp>
      <p:sp>
        <p:nvSpPr>
          <p:cNvPr id="51" name="文本框 50"/>
          <p:cNvSpPr txBox="1"/>
          <p:nvPr/>
        </p:nvSpPr>
        <p:spPr>
          <a:xfrm>
            <a:off x="508635" y="5539085"/>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总结展望</a:t>
            </a:r>
            <a:endParaRPr lang="zh-CN" altLang="en-US" sz="2400" dirty="0">
              <a:solidFill>
                <a:schemeClr val="tx1">
                  <a:lumMod val="75000"/>
                  <a:lumOff val="25000"/>
                </a:schemeClr>
              </a:solidFill>
            </a:endParaRPr>
          </a:p>
        </p:txBody>
      </p:sp>
      <p:sp>
        <p:nvSpPr>
          <p:cNvPr id="55" name="等腰三角形 54"/>
          <p:cNvSpPr/>
          <p:nvPr/>
        </p:nvSpPr>
        <p:spPr>
          <a:xfrm rot="16200000">
            <a:off x="2253008" y="4525887"/>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954199" y="395094"/>
            <a:ext cx="6939280" cy="521970"/>
          </a:xfrm>
          <a:prstGeom prst="rect">
            <a:avLst/>
          </a:prstGeom>
          <a:noFill/>
        </p:spPr>
        <p:txBody>
          <a:bodyPr wrap="none" rtlCol="0">
            <a:spAutoFit/>
          </a:bodyPr>
          <a:lstStyle/>
          <a:p>
            <a:pPr algn="l"/>
            <a:r>
              <a:rPr lang="zh-CN" altLang="en-US" sz="2800" b="1" dirty="0">
                <a:solidFill>
                  <a:srgbClr val="9A0001"/>
                </a:solidFill>
                <a:sym typeface="+mn-ea"/>
              </a:rPr>
              <a:t>基于无监督关键词提取算法的聚合搜索</a:t>
            </a:r>
            <a:r>
              <a:rPr lang="zh-CN" altLang="en-US" sz="2800" b="1" dirty="0">
                <a:solidFill>
                  <a:srgbClr val="9A0001"/>
                </a:solidFill>
                <a:sym typeface="+mn-ea"/>
              </a:rPr>
              <a:t>系统</a:t>
            </a:r>
            <a:endParaRPr lang="zh-CN" altLang="en-US" sz="2800" b="1" dirty="0">
              <a:solidFill>
                <a:srgbClr val="9A0001"/>
              </a:solidFill>
              <a:sym typeface="+mn-ea"/>
            </a:endParaRPr>
          </a:p>
        </p:txBody>
      </p:sp>
      <p:pic>
        <p:nvPicPr>
          <p:cNvPr id="2" name="图片 1" descr="test - 副本 (2)"/>
          <p:cNvPicPr>
            <a:picLocks noChangeAspect="1"/>
          </p:cNvPicPr>
          <p:nvPr/>
        </p:nvPicPr>
        <p:blipFill>
          <a:blip r:embed="rId1"/>
          <a:stretch>
            <a:fillRect/>
          </a:stretch>
        </p:blipFill>
        <p:spPr>
          <a:xfrm>
            <a:off x="2869565" y="1459865"/>
            <a:ext cx="8449310" cy="3666490"/>
          </a:xfrm>
          <a:prstGeom prst="rect">
            <a:avLst/>
          </a:prstGeom>
        </p:spPr>
      </p:pic>
      <p:sp>
        <p:nvSpPr>
          <p:cNvPr id="8" name="文本框 7"/>
          <p:cNvSpPr txBox="1"/>
          <p:nvPr/>
        </p:nvSpPr>
        <p:spPr>
          <a:xfrm>
            <a:off x="6428740" y="5188585"/>
            <a:ext cx="1330960" cy="368300"/>
          </a:xfrm>
          <a:prstGeom prst="rect">
            <a:avLst/>
          </a:prstGeom>
          <a:noFill/>
        </p:spPr>
        <p:txBody>
          <a:bodyPr wrap="square" rtlCol="0" anchor="t">
            <a:spAutoFit/>
          </a:bodyPr>
          <a:p>
            <a:r>
              <a:rPr lang="zh-CN" altLang="en-US"/>
              <a:t>系统架构图</a:t>
            </a:r>
            <a:endParaRPr lang="zh-CN" altLang="en-US"/>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6" y="4302212"/>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8635" y="857250"/>
            <a:ext cx="1402080" cy="460375"/>
          </a:xfrm>
          <a:prstGeom prst="rect">
            <a:avLst/>
          </a:prstGeom>
          <a:noFill/>
        </p:spPr>
        <p:txBody>
          <a:bodyPr wrap="none" rtlCol="0">
            <a:spAutoFit/>
          </a:bodyPr>
          <a:lstStyle>
            <a:defPPr>
              <a:defRPr lang="zh-CN"/>
            </a:defPPr>
            <a:lvl1pPr algn="ctr">
              <a:defRPr sz="2400">
                <a:solidFill>
                  <a:schemeClr val="tx1">
                    <a:lumMod val="75000"/>
                    <a:lumOff val="25000"/>
                  </a:schemeClr>
                </a:solidFill>
              </a:defRPr>
            </a:lvl1pPr>
          </a:lstStyle>
          <a:p>
            <a:r>
              <a:rPr lang="zh-CN" altLang="en-US" dirty="0"/>
              <a:t>背景意义</a:t>
            </a:r>
            <a:endParaRPr lang="zh-CN" altLang="en-US" dirty="0"/>
          </a:p>
        </p:txBody>
      </p:sp>
      <p:sp>
        <p:nvSpPr>
          <p:cNvPr id="6" name="文本框 5"/>
          <p:cNvSpPr txBox="1"/>
          <p:nvPr/>
        </p:nvSpPr>
        <p:spPr>
          <a:xfrm>
            <a:off x="508635" y="2027709"/>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相关技术</a:t>
            </a:r>
            <a:endParaRPr lang="zh-CN" altLang="en-US" sz="2400" dirty="0">
              <a:solidFill>
                <a:schemeClr val="tx1">
                  <a:lumMod val="75000"/>
                  <a:lumOff val="25000"/>
                </a:schemeClr>
              </a:solidFill>
            </a:endParaRPr>
          </a:p>
        </p:txBody>
      </p:sp>
      <p:sp>
        <p:nvSpPr>
          <p:cNvPr id="7" name="文本框 6"/>
          <p:cNvSpPr txBox="1"/>
          <p:nvPr/>
        </p:nvSpPr>
        <p:spPr>
          <a:xfrm>
            <a:off x="508635" y="3198168"/>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研究方法</a:t>
            </a:r>
            <a:endParaRPr lang="zh-CN" altLang="en-US" sz="2400" dirty="0">
              <a:solidFill>
                <a:schemeClr val="tx1">
                  <a:lumMod val="75000"/>
                  <a:lumOff val="25000"/>
                </a:schemeClr>
              </a:solidFill>
            </a:endParaRPr>
          </a:p>
        </p:txBody>
      </p:sp>
      <p:sp>
        <p:nvSpPr>
          <p:cNvPr id="50" name="文本框 49"/>
          <p:cNvSpPr txBox="1"/>
          <p:nvPr/>
        </p:nvSpPr>
        <p:spPr>
          <a:xfrm>
            <a:off x="508635" y="4368627"/>
            <a:ext cx="1402080" cy="460375"/>
          </a:xfrm>
          <a:prstGeom prst="rect">
            <a:avLst/>
          </a:prstGeom>
          <a:noFill/>
        </p:spPr>
        <p:txBody>
          <a:bodyPr wrap="none" rtlCol="0">
            <a:spAutoFit/>
          </a:bodyPr>
          <a:lstStyle>
            <a:defPPr>
              <a:defRPr lang="zh-CN"/>
            </a:defPPr>
            <a:lvl1pPr algn="ctr">
              <a:defRPr sz="2400" b="1">
                <a:solidFill>
                  <a:schemeClr val="bg1"/>
                </a:solidFill>
              </a:defRPr>
            </a:lvl1pPr>
          </a:lstStyle>
          <a:p>
            <a:r>
              <a:rPr lang="zh-CN" altLang="en-US" dirty="0"/>
              <a:t>方法</a:t>
            </a:r>
            <a:r>
              <a:rPr lang="zh-CN" altLang="en-US" dirty="0"/>
              <a:t>应用</a:t>
            </a:r>
            <a:endParaRPr lang="zh-CN" altLang="en-US" dirty="0"/>
          </a:p>
        </p:txBody>
      </p:sp>
      <p:sp>
        <p:nvSpPr>
          <p:cNvPr id="51" name="文本框 50"/>
          <p:cNvSpPr txBox="1"/>
          <p:nvPr/>
        </p:nvSpPr>
        <p:spPr>
          <a:xfrm>
            <a:off x="508635" y="5539085"/>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总结展望</a:t>
            </a:r>
            <a:endParaRPr lang="zh-CN" altLang="en-US" sz="2400" dirty="0">
              <a:solidFill>
                <a:schemeClr val="tx1">
                  <a:lumMod val="75000"/>
                  <a:lumOff val="25000"/>
                </a:schemeClr>
              </a:solidFill>
            </a:endParaRPr>
          </a:p>
        </p:txBody>
      </p:sp>
      <p:sp>
        <p:nvSpPr>
          <p:cNvPr id="55" name="等腰三角形 54"/>
          <p:cNvSpPr/>
          <p:nvPr/>
        </p:nvSpPr>
        <p:spPr>
          <a:xfrm rot="16200000">
            <a:off x="2253008" y="4525887"/>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954199" y="395094"/>
            <a:ext cx="1605280" cy="521970"/>
          </a:xfrm>
          <a:prstGeom prst="rect">
            <a:avLst/>
          </a:prstGeom>
          <a:noFill/>
        </p:spPr>
        <p:txBody>
          <a:bodyPr wrap="none" rtlCol="0">
            <a:spAutoFit/>
          </a:bodyPr>
          <a:lstStyle/>
          <a:p>
            <a:pPr algn="l"/>
            <a:r>
              <a:rPr lang="zh-CN" altLang="en-US" sz="2800" b="1" dirty="0">
                <a:solidFill>
                  <a:srgbClr val="9A0001"/>
                </a:solidFill>
                <a:sym typeface="+mn-ea"/>
              </a:rPr>
              <a:t>界面</a:t>
            </a:r>
            <a:r>
              <a:rPr lang="zh-CN" altLang="en-US" sz="2800" b="1" dirty="0">
                <a:solidFill>
                  <a:srgbClr val="9A0001"/>
                </a:solidFill>
                <a:sym typeface="+mn-ea"/>
              </a:rPr>
              <a:t>展示</a:t>
            </a:r>
            <a:endParaRPr lang="zh-CN" altLang="en-US" sz="2800" b="1" dirty="0">
              <a:solidFill>
                <a:srgbClr val="9A0001"/>
              </a:solidFill>
              <a:sym typeface="+mn-ea"/>
            </a:endParaRPr>
          </a:p>
        </p:txBody>
      </p:sp>
      <p:pic>
        <p:nvPicPr>
          <p:cNvPr id="21" name="图片 21" descr="文章搜索"/>
          <p:cNvPicPr>
            <a:picLocks noChangeAspect="1"/>
          </p:cNvPicPr>
          <p:nvPr/>
        </p:nvPicPr>
        <p:blipFill>
          <a:blip r:embed="rId1"/>
          <a:stretch>
            <a:fillRect/>
          </a:stretch>
        </p:blipFill>
        <p:spPr>
          <a:xfrm>
            <a:off x="3326130" y="1308735"/>
            <a:ext cx="7612380" cy="432943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6" y="4302212"/>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8635" y="857250"/>
            <a:ext cx="1402080" cy="460375"/>
          </a:xfrm>
          <a:prstGeom prst="rect">
            <a:avLst/>
          </a:prstGeom>
          <a:noFill/>
        </p:spPr>
        <p:txBody>
          <a:bodyPr wrap="none" rtlCol="0">
            <a:spAutoFit/>
          </a:bodyPr>
          <a:lstStyle>
            <a:defPPr>
              <a:defRPr lang="zh-CN"/>
            </a:defPPr>
            <a:lvl1pPr algn="ctr">
              <a:defRPr sz="2400">
                <a:solidFill>
                  <a:schemeClr val="tx1">
                    <a:lumMod val="75000"/>
                    <a:lumOff val="25000"/>
                  </a:schemeClr>
                </a:solidFill>
              </a:defRPr>
            </a:lvl1pPr>
          </a:lstStyle>
          <a:p>
            <a:r>
              <a:rPr lang="zh-CN" altLang="en-US" dirty="0"/>
              <a:t>背景意义</a:t>
            </a:r>
            <a:endParaRPr lang="zh-CN" altLang="en-US" dirty="0"/>
          </a:p>
        </p:txBody>
      </p:sp>
      <p:sp>
        <p:nvSpPr>
          <p:cNvPr id="6" name="文本框 5"/>
          <p:cNvSpPr txBox="1"/>
          <p:nvPr/>
        </p:nvSpPr>
        <p:spPr>
          <a:xfrm>
            <a:off x="508635" y="2027709"/>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相关技术</a:t>
            </a:r>
            <a:endParaRPr lang="zh-CN" altLang="en-US" sz="2400" dirty="0">
              <a:solidFill>
                <a:schemeClr val="tx1">
                  <a:lumMod val="75000"/>
                  <a:lumOff val="25000"/>
                </a:schemeClr>
              </a:solidFill>
            </a:endParaRPr>
          </a:p>
        </p:txBody>
      </p:sp>
      <p:sp>
        <p:nvSpPr>
          <p:cNvPr id="7" name="文本框 6"/>
          <p:cNvSpPr txBox="1"/>
          <p:nvPr/>
        </p:nvSpPr>
        <p:spPr>
          <a:xfrm>
            <a:off x="508635" y="3198168"/>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研究方法</a:t>
            </a:r>
            <a:endParaRPr lang="zh-CN" altLang="en-US" sz="2400" dirty="0">
              <a:solidFill>
                <a:schemeClr val="tx1">
                  <a:lumMod val="75000"/>
                  <a:lumOff val="25000"/>
                </a:schemeClr>
              </a:solidFill>
            </a:endParaRPr>
          </a:p>
        </p:txBody>
      </p:sp>
      <p:sp>
        <p:nvSpPr>
          <p:cNvPr id="50" name="文本框 49"/>
          <p:cNvSpPr txBox="1"/>
          <p:nvPr/>
        </p:nvSpPr>
        <p:spPr>
          <a:xfrm>
            <a:off x="508635" y="4368627"/>
            <a:ext cx="1402080" cy="460375"/>
          </a:xfrm>
          <a:prstGeom prst="rect">
            <a:avLst/>
          </a:prstGeom>
          <a:noFill/>
        </p:spPr>
        <p:txBody>
          <a:bodyPr wrap="none" rtlCol="0">
            <a:spAutoFit/>
          </a:bodyPr>
          <a:lstStyle>
            <a:defPPr>
              <a:defRPr lang="zh-CN"/>
            </a:defPPr>
            <a:lvl1pPr algn="ctr">
              <a:defRPr sz="2400" b="1">
                <a:solidFill>
                  <a:schemeClr val="bg1"/>
                </a:solidFill>
              </a:defRPr>
            </a:lvl1pPr>
          </a:lstStyle>
          <a:p>
            <a:r>
              <a:rPr lang="zh-CN" altLang="en-US" dirty="0"/>
              <a:t>方法</a:t>
            </a:r>
            <a:r>
              <a:rPr lang="zh-CN" altLang="en-US" dirty="0"/>
              <a:t>应用</a:t>
            </a:r>
            <a:endParaRPr lang="zh-CN" altLang="en-US" dirty="0"/>
          </a:p>
        </p:txBody>
      </p:sp>
      <p:sp>
        <p:nvSpPr>
          <p:cNvPr id="51" name="文本框 50"/>
          <p:cNvSpPr txBox="1"/>
          <p:nvPr/>
        </p:nvSpPr>
        <p:spPr>
          <a:xfrm>
            <a:off x="508635" y="5539085"/>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总结展望</a:t>
            </a:r>
            <a:endParaRPr lang="zh-CN" altLang="en-US" sz="2400" dirty="0">
              <a:solidFill>
                <a:schemeClr val="tx1">
                  <a:lumMod val="75000"/>
                  <a:lumOff val="25000"/>
                </a:schemeClr>
              </a:solidFill>
            </a:endParaRPr>
          </a:p>
        </p:txBody>
      </p:sp>
      <p:sp>
        <p:nvSpPr>
          <p:cNvPr id="55" name="等腰三角形 54"/>
          <p:cNvSpPr/>
          <p:nvPr/>
        </p:nvSpPr>
        <p:spPr>
          <a:xfrm rot="16200000">
            <a:off x="2253008" y="4525887"/>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954199" y="395094"/>
            <a:ext cx="1605280" cy="521970"/>
          </a:xfrm>
          <a:prstGeom prst="rect">
            <a:avLst/>
          </a:prstGeom>
          <a:noFill/>
        </p:spPr>
        <p:txBody>
          <a:bodyPr wrap="none" rtlCol="0">
            <a:spAutoFit/>
          </a:bodyPr>
          <a:lstStyle/>
          <a:p>
            <a:pPr algn="l"/>
            <a:r>
              <a:rPr lang="zh-CN" altLang="en-US" sz="2800" b="1" dirty="0">
                <a:solidFill>
                  <a:srgbClr val="9A0001"/>
                </a:solidFill>
                <a:sym typeface="+mn-ea"/>
              </a:rPr>
              <a:t>界面</a:t>
            </a:r>
            <a:r>
              <a:rPr lang="zh-CN" altLang="en-US" sz="2800" b="1" dirty="0">
                <a:solidFill>
                  <a:srgbClr val="9A0001"/>
                </a:solidFill>
                <a:sym typeface="+mn-ea"/>
              </a:rPr>
              <a:t>展示</a:t>
            </a:r>
            <a:endParaRPr lang="zh-CN" altLang="en-US" sz="2800" b="1" dirty="0">
              <a:solidFill>
                <a:srgbClr val="9A0001"/>
              </a:solidFill>
              <a:sym typeface="+mn-ea"/>
            </a:endParaRPr>
          </a:p>
        </p:txBody>
      </p:sp>
      <p:pic>
        <p:nvPicPr>
          <p:cNvPr id="2" name="图片 2" descr="论文搜索"/>
          <p:cNvPicPr>
            <a:picLocks noChangeAspect="1"/>
          </p:cNvPicPr>
          <p:nvPr/>
        </p:nvPicPr>
        <p:blipFill>
          <a:blip r:embed="rId1"/>
          <a:stretch>
            <a:fillRect/>
          </a:stretch>
        </p:blipFill>
        <p:spPr>
          <a:xfrm>
            <a:off x="3371850" y="1308735"/>
            <a:ext cx="7689215" cy="469074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6" y="4302212"/>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8635" y="857250"/>
            <a:ext cx="1402080" cy="460375"/>
          </a:xfrm>
          <a:prstGeom prst="rect">
            <a:avLst/>
          </a:prstGeom>
          <a:noFill/>
        </p:spPr>
        <p:txBody>
          <a:bodyPr wrap="none" rtlCol="0">
            <a:spAutoFit/>
          </a:bodyPr>
          <a:lstStyle>
            <a:defPPr>
              <a:defRPr lang="zh-CN"/>
            </a:defPPr>
            <a:lvl1pPr algn="ctr">
              <a:defRPr sz="2400">
                <a:solidFill>
                  <a:schemeClr val="tx1">
                    <a:lumMod val="75000"/>
                    <a:lumOff val="25000"/>
                  </a:schemeClr>
                </a:solidFill>
              </a:defRPr>
            </a:lvl1pPr>
          </a:lstStyle>
          <a:p>
            <a:r>
              <a:rPr lang="zh-CN" altLang="en-US" dirty="0"/>
              <a:t>背景意义</a:t>
            </a:r>
            <a:endParaRPr lang="zh-CN" altLang="en-US" dirty="0"/>
          </a:p>
        </p:txBody>
      </p:sp>
      <p:sp>
        <p:nvSpPr>
          <p:cNvPr id="6" name="文本框 5"/>
          <p:cNvSpPr txBox="1"/>
          <p:nvPr/>
        </p:nvSpPr>
        <p:spPr>
          <a:xfrm>
            <a:off x="508635" y="2027709"/>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相关技术</a:t>
            </a:r>
            <a:endParaRPr lang="zh-CN" altLang="en-US" sz="2400" dirty="0">
              <a:solidFill>
                <a:schemeClr val="tx1">
                  <a:lumMod val="75000"/>
                  <a:lumOff val="25000"/>
                </a:schemeClr>
              </a:solidFill>
            </a:endParaRPr>
          </a:p>
        </p:txBody>
      </p:sp>
      <p:sp>
        <p:nvSpPr>
          <p:cNvPr id="7" name="文本框 6"/>
          <p:cNvSpPr txBox="1"/>
          <p:nvPr/>
        </p:nvSpPr>
        <p:spPr>
          <a:xfrm>
            <a:off x="508635" y="3198168"/>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研究方法</a:t>
            </a:r>
            <a:endParaRPr lang="zh-CN" altLang="en-US" sz="2400" dirty="0">
              <a:solidFill>
                <a:schemeClr val="tx1">
                  <a:lumMod val="75000"/>
                  <a:lumOff val="25000"/>
                </a:schemeClr>
              </a:solidFill>
            </a:endParaRPr>
          </a:p>
        </p:txBody>
      </p:sp>
      <p:sp>
        <p:nvSpPr>
          <p:cNvPr id="50" name="文本框 49"/>
          <p:cNvSpPr txBox="1"/>
          <p:nvPr/>
        </p:nvSpPr>
        <p:spPr>
          <a:xfrm>
            <a:off x="508635" y="4368627"/>
            <a:ext cx="1402080" cy="460375"/>
          </a:xfrm>
          <a:prstGeom prst="rect">
            <a:avLst/>
          </a:prstGeom>
          <a:noFill/>
        </p:spPr>
        <p:txBody>
          <a:bodyPr wrap="none" rtlCol="0">
            <a:spAutoFit/>
          </a:bodyPr>
          <a:lstStyle>
            <a:defPPr>
              <a:defRPr lang="zh-CN"/>
            </a:defPPr>
            <a:lvl1pPr algn="ctr">
              <a:defRPr sz="2400" b="1">
                <a:solidFill>
                  <a:schemeClr val="bg1"/>
                </a:solidFill>
              </a:defRPr>
            </a:lvl1pPr>
          </a:lstStyle>
          <a:p>
            <a:r>
              <a:rPr lang="zh-CN" altLang="en-US" dirty="0"/>
              <a:t>方法</a:t>
            </a:r>
            <a:r>
              <a:rPr lang="zh-CN" altLang="en-US" dirty="0"/>
              <a:t>应用</a:t>
            </a:r>
            <a:endParaRPr lang="zh-CN" altLang="en-US" dirty="0"/>
          </a:p>
        </p:txBody>
      </p:sp>
      <p:sp>
        <p:nvSpPr>
          <p:cNvPr id="51" name="文本框 50"/>
          <p:cNvSpPr txBox="1"/>
          <p:nvPr/>
        </p:nvSpPr>
        <p:spPr>
          <a:xfrm>
            <a:off x="508635" y="5539085"/>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总结展望</a:t>
            </a:r>
            <a:endParaRPr lang="zh-CN" altLang="en-US" sz="2400" dirty="0">
              <a:solidFill>
                <a:schemeClr val="tx1">
                  <a:lumMod val="75000"/>
                  <a:lumOff val="25000"/>
                </a:schemeClr>
              </a:solidFill>
            </a:endParaRPr>
          </a:p>
        </p:txBody>
      </p:sp>
      <p:sp>
        <p:nvSpPr>
          <p:cNvPr id="55" name="等腰三角形 54"/>
          <p:cNvSpPr/>
          <p:nvPr/>
        </p:nvSpPr>
        <p:spPr>
          <a:xfrm rot="16200000">
            <a:off x="2253008" y="4525887"/>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954199" y="395094"/>
            <a:ext cx="1605280" cy="521970"/>
          </a:xfrm>
          <a:prstGeom prst="rect">
            <a:avLst/>
          </a:prstGeom>
          <a:noFill/>
        </p:spPr>
        <p:txBody>
          <a:bodyPr wrap="none" rtlCol="0">
            <a:spAutoFit/>
          </a:bodyPr>
          <a:lstStyle/>
          <a:p>
            <a:pPr algn="l"/>
            <a:r>
              <a:rPr lang="zh-CN" altLang="en-US" sz="2800" b="1" dirty="0">
                <a:solidFill>
                  <a:srgbClr val="9A0001"/>
                </a:solidFill>
                <a:sym typeface="+mn-ea"/>
              </a:rPr>
              <a:t>界面</a:t>
            </a:r>
            <a:r>
              <a:rPr lang="zh-CN" altLang="en-US" sz="2800" b="1" dirty="0">
                <a:solidFill>
                  <a:srgbClr val="9A0001"/>
                </a:solidFill>
                <a:sym typeface="+mn-ea"/>
              </a:rPr>
              <a:t>展示</a:t>
            </a:r>
            <a:endParaRPr lang="zh-CN" altLang="en-US" sz="2800" b="1" dirty="0">
              <a:solidFill>
                <a:srgbClr val="9A0001"/>
              </a:solidFill>
              <a:sym typeface="+mn-ea"/>
            </a:endParaRPr>
          </a:p>
        </p:txBody>
      </p:sp>
      <p:pic>
        <p:nvPicPr>
          <p:cNvPr id="25" name="图片 25" descr="图片搜索"/>
          <p:cNvPicPr>
            <a:picLocks noChangeAspect="1"/>
          </p:cNvPicPr>
          <p:nvPr/>
        </p:nvPicPr>
        <p:blipFill>
          <a:blip r:embed="rId1"/>
          <a:stretch>
            <a:fillRect/>
          </a:stretch>
        </p:blipFill>
        <p:spPr>
          <a:xfrm>
            <a:off x="3260725" y="1317625"/>
            <a:ext cx="7786370" cy="457454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6" y="4302212"/>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8635" y="857250"/>
            <a:ext cx="1402080" cy="460375"/>
          </a:xfrm>
          <a:prstGeom prst="rect">
            <a:avLst/>
          </a:prstGeom>
          <a:noFill/>
        </p:spPr>
        <p:txBody>
          <a:bodyPr wrap="none" rtlCol="0">
            <a:spAutoFit/>
          </a:bodyPr>
          <a:lstStyle>
            <a:defPPr>
              <a:defRPr lang="zh-CN"/>
            </a:defPPr>
            <a:lvl1pPr algn="ctr">
              <a:defRPr sz="2400">
                <a:solidFill>
                  <a:schemeClr val="tx1">
                    <a:lumMod val="75000"/>
                    <a:lumOff val="25000"/>
                  </a:schemeClr>
                </a:solidFill>
              </a:defRPr>
            </a:lvl1pPr>
          </a:lstStyle>
          <a:p>
            <a:r>
              <a:rPr lang="zh-CN" altLang="en-US" dirty="0"/>
              <a:t>背景意义</a:t>
            </a:r>
            <a:endParaRPr lang="zh-CN" altLang="en-US" dirty="0"/>
          </a:p>
        </p:txBody>
      </p:sp>
      <p:sp>
        <p:nvSpPr>
          <p:cNvPr id="6" name="文本框 5"/>
          <p:cNvSpPr txBox="1"/>
          <p:nvPr/>
        </p:nvSpPr>
        <p:spPr>
          <a:xfrm>
            <a:off x="508635" y="2027709"/>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相关技术</a:t>
            </a:r>
            <a:endParaRPr lang="zh-CN" altLang="en-US" sz="2400" dirty="0">
              <a:solidFill>
                <a:schemeClr val="tx1">
                  <a:lumMod val="75000"/>
                  <a:lumOff val="25000"/>
                </a:schemeClr>
              </a:solidFill>
            </a:endParaRPr>
          </a:p>
        </p:txBody>
      </p:sp>
      <p:sp>
        <p:nvSpPr>
          <p:cNvPr id="7" name="文本框 6"/>
          <p:cNvSpPr txBox="1"/>
          <p:nvPr/>
        </p:nvSpPr>
        <p:spPr>
          <a:xfrm>
            <a:off x="508635" y="3198168"/>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研究方法</a:t>
            </a:r>
            <a:endParaRPr lang="zh-CN" altLang="en-US" sz="2400" dirty="0">
              <a:solidFill>
                <a:schemeClr val="tx1">
                  <a:lumMod val="75000"/>
                  <a:lumOff val="25000"/>
                </a:schemeClr>
              </a:solidFill>
            </a:endParaRPr>
          </a:p>
        </p:txBody>
      </p:sp>
      <p:sp>
        <p:nvSpPr>
          <p:cNvPr id="50" name="文本框 49"/>
          <p:cNvSpPr txBox="1"/>
          <p:nvPr/>
        </p:nvSpPr>
        <p:spPr>
          <a:xfrm>
            <a:off x="508635" y="4368627"/>
            <a:ext cx="1402080" cy="460375"/>
          </a:xfrm>
          <a:prstGeom prst="rect">
            <a:avLst/>
          </a:prstGeom>
          <a:noFill/>
        </p:spPr>
        <p:txBody>
          <a:bodyPr wrap="none" rtlCol="0">
            <a:spAutoFit/>
          </a:bodyPr>
          <a:lstStyle>
            <a:defPPr>
              <a:defRPr lang="zh-CN"/>
            </a:defPPr>
            <a:lvl1pPr algn="ctr">
              <a:defRPr sz="2400" b="1">
                <a:solidFill>
                  <a:schemeClr val="bg1"/>
                </a:solidFill>
              </a:defRPr>
            </a:lvl1pPr>
          </a:lstStyle>
          <a:p>
            <a:r>
              <a:rPr lang="zh-CN" altLang="en-US" dirty="0"/>
              <a:t>方法</a:t>
            </a:r>
            <a:r>
              <a:rPr lang="zh-CN" altLang="en-US" dirty="0"/>
              <a:t>应用</a:t>
            </a:r>
            <a:endParaRPr lang="zh-CN" altLang="en-US" dirty="0"/>
          </a:p>
        </p:txBody>
      </p:sp>
      <p:sp>
        <p:nvSpPr>
          <p:cNvPr id="51" name="文本框 50"/>
          <p:cNvSpPr txBox="1"/>
          <p:nvPr/>
        </p:nvSpPr>
        <p:spPr>
          <a:xfrm>
            <a:off x="508635" y="5539085"/>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总结展望</a:t>
            </a:r>
            <a:endParaRPr lang="zh-CN" altLang="en-US" sz="2400" dirty="0">
              <a:solidFill>
                <a:schemeClr val="tx1">
                  <a:lumMod val="75000"/>
                  <a:lumOff val="25000"/>
                </a:schemeClr>
              </a:solidFill>
            </a:endParaRPr>
          </a:p>
        </p:txBody>
      </p:sp>
      <p:sp>
        <p:nvSpPr>
          <p:cNvPr id="55" name="等腰三角形 54"/>
          <p:cNvSpPr/>
          <p:nvPr/>
        </p:nvSpPr>
        <p:spPr>
          <a:xfrm rot="16200000">
            <a:off x="2253008" y="4525887"/>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954199" y="395094"/>
            <a:ext cx="1605280" cy="521970"/>
          </a:xfrm>
          <a:prstGeom prst="rect">
            <a:avLst/>
          </a:prstGeom>
          <a:noFill/>
        </p:spPr>
        <p:txBody>
          <a:bodyPr wrap="none" rtlCol="0">
            <a:spAutoFit/>
          </a:bodyPr>
          <a:lstStyle/>
          <a:p>
            <a:r>
              <a:rPr lang="zh-CN" altLang="en-US" sz="2800" b="1" dirty="0">
                <a:solidFill>
                  <a:srgbClr val="9A0001"/>
                </a:solidFill>
                <a:sym typeface="+mn-ea"/>
              </a:rPr>
              <a:t>界面展示</a:t>
            </a:r>
            <a:endParaRPr lang="zh-CN" altLang="en-US" sz="2800" b="1" dirty="0">
              <a:solidFill>
                <a:srgbClr val="9A0001"/>
              </a:solidFill>
              <a:sym typeface="+mn-ea"/>
            </a:endParaRPr>
          </a:p>
        </p:txBody>
      </p:sp>
      <p:pic>
        <p:nvPicPr>
          <p:cNvPr id="29" name="图片 2"/>
          <p:cNvPicPr>
            <a:picLocks noChangeAspect="1"/>
          </p:cNvPicPr>
          <p:nvPr/>
        </p:nvPicPr>
        <p:blipFill>
          <a:blip r:embed="rId1"/>
          <a:stretch>
            <a:fillRect/>
          </a:stretch>
        </p:blipFill>
        <p:spPr>
          <a:xfrm>
            <a:off x="2520950" y="916940"/>
            <a:ext cx="5721985" cy="3083560"/>
          </a:xfrm>
          <a:prstGeom prst="rect">
            <a:avLst/>
          </a:prstGeom>
          <a:noFill/>
          <a:ln>
            <a:noFill/>
          </a:ln>
        </p:spPr>
      </p:pic>
      <p:pic>
        <p:nvPicPr>
          <p:cNvPr id="32" name="图片 3"/>
          <p:cNvPicPr>
            <a:picLocks noChangeAspect="1"/>
          </p:cNvPicPr>
          <p:nvPr/>
        </p:nvPicPr>
        <p:blipFill>
          <a:blip r:embed="rId2"/>
          <a:stretch>
            <a:fillRect/>
          </a:stretch>
        </p:blipFill>
        <p:spPr>
          <a:xfrm>
            <a:off x="5875020" y="3197860"/>
            <a:ext cx="6316980" cy="3658235"/>
          </a:xfrm>
          <a:prstGeom prst="rect">
            <a:avLst/>
          </a:prstGeom>
          <a:noFill/>
          <a:ln>
            <a:noFill/>
          </a:ln>
        </p:spPr>
      </p:pic>
      <p:sp>
        <p:nvSpPr>
          <p:cNvPr id="100" name="文本框 99"/>
          <p:cNvSpPr txBox="1"/>
          <p:nvPr/>
        </p:nvSpPr>
        <p:spPr>
          <a:xfrm>
            <a:off x="4072255" y="4242435"/>
            <a:ext cx="1943735" cy="368300"/>
          </a:xfrm>
          <a:prstGeom prst="rect">
            <a:avLst/>
          </a:prstGeom>
          <a:noFill/>
          <a:ln w="9525">
            <a:noFill/>
          </a:ln>
        </p:spPr>
        <p:txBody>
          <a:bodyPr wrap="square">
            <a:spAutoFit/>
          </a:bodyPr>
          <a:p>
            <a:pPr indent="127000"/>
            <a:r>
              <a:rPr lang="zh-CN" b="0">
                <a:ea typeface="宋体" panose="02010600030101010101" pitchFamily="2" charset="-122"/>
              </a:rPr>
              <a:t>可视化图表</a:t>
            </a:r>
            <a:endParaRPr lang="zh-CN" altLang="en-US" b="0">
              <a:ea typeface="宋体" panose="02010600030101010101" pitchFamily="2" charset="-122"/>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352800" cy="6858000"/>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 name="文本框 2"/>
          <p:cNvSpPr txBox="1"/>
          <p:nvPr/>
        </p:nvSpPr>
        <p:spPr>
          <a:xfrm>
            <a:off x="930042" y="2606075"/>
            <a:ext cx="1492716" cy="830997"/>
          </a:xfrm>
          <a:prstGeom prst="rect">
            <a:avLst/>
          </a:prstGeom>
          <a:noFill/>
        </p:spPr>
        <p:txBody>
          <a:bodyPr wrap="none" rtlCol="0">
            <a:spAutoFit/>
          </a:bodyPr>
          <a:lstStyle/>
          <a:p>
            <a:pPr algn="ctr"/>
            <a:r>
              <a:rPr lang="zh-CN" altLang="en-US" sz="4800" b="1" spc="300" dirty="0">
                <a:solidFill>
                  <a:schemeClr val="bg1"/>
                </a:solidFill>
              </a:rPr>
              <a:t>目录</a:t>
            </a:r>
            <a:endParaRPr lang="zh-CN" altLang="en-US" sz="4800" b="1" spc="300" dirty="0">
              <a:solidFill>
                <a:schemeClr val="bg1"/>
              </a:solidFill>
            </a:endParaRPr>
          </a:p>
        </p:txBody>
      </p:sp>
      <p:sp>
        <p:nvSpPr>
          <p:cNvPr id="7" name="文本框 6"/>
          <p:cNvSpPr txBox="1"/>
          <p:nvPr/>
        </p:nvSpPr>
        <p:spPr>
          <a:xfrm>
            <a:off x="808310" y="3554278"/>
            <a:ext cx="1736181" cy="400110"/>
          </a:xfrm>
          <a:prstGeom prst="rect">
            <a:avLst/>
          </a:prstGeom>
          <a:noFill/>
        </p:spPr>
        <p:txBody>
          <a:bodyPr wrap="none" rtlCol="0">
            <a:spAutoFit/>
          </a:bodyPr>
          <a:lstStyle/>
          <a:p>
            <a:pPr algn="ctr"/>
            <a:r>
              <a:rPr lang="en-US" altLang="zh-CN" sz="2000" spc="300" dirty="0">
                <a:solidFill>
                  <a:schemeClr val="bg1"/>
                </a:solidFill>
              </a:rPr>
              <a:t>CONTENT</a:t>
            </a:r>
            <a:endParaRPr lang="zh-CN" altLang="en-US" sz="2000" spc="300" dirty="0">
              <a:solidFill>
                <a:schemeClr val="bg1"/>
              </a:solidFill>
            </a:endParaRPr>
          </a:p>
        </p:txBody>
      </p:sp>
      <p:sp>
        <p:nvSpPr>
          <p:cNvPr id="5" name="文本框 4"/>
          <p:cNvSpPr txBox="1"/>
          <p:nvPr>
            <p:custDataLst>
              <p:tags r:id="rId1"/>
            </p:custDataLst>
          </p:nvPr>
        </p:nvSpPr>
        <p:spPr>
          <a:xfrm>
            <a:off x="5416593" y="879418"/>
            <a:ext cx="957313" cy="769441"/>
          </a:xfrm>
          <a:prstGeom prst="rect">
            <a:avLst/>
          </a:prstGeom>
          <a:noFill/>
        </p:spPr>
        <p:txBody>
          <a:bodyPr wrap="none" rtlCol="0">
            <a:spAutoFit/>
          </a:bodyPr>
          <a:lstStyle/>
          <a:p>
            <a:pPr algn="ctr"/>
            <a:r>
              <a:rPr lang="en-US" altLang="zh-CN" sz="4400" b="1" spc="300" dirty="0">
                <a:solidFill>
                  <a:schemeClr val="bg2">
                    <a:lumMod val="25000"/>
                  </a:schemeClr>
                </a:solidFill>
              </a:rPr>
              <a:t>01</a:t>
            </a:r>
            <a:endParaRPr lang="zh-CN" altLang="en-US" sz="4400" b="1" spc="300" dirty="0">
              <a:solidFill>
                <a:schemeClr val="bg2">
                  <a:lumMod val="25000"/>
                </a:schemeClr>
              </a:solidFill>
            </a:endParaRPr>
          </a:p>
        </p:txBody>
      </p:sp>
      <p:sp>
        <p:nvSpPr>
          <p:cNvPr id="6" name="文本框 5"/>
          <p:cNvSpPr txBox="1"/>
          <p:nvPr>
            <p:custDataLst>
              <p:tags r:id="rId2"/>
            </p:custDataLst>
          </p:nvPr>
        </p:nvSpPr>
        <p:spPr>
          <a:xfrm>
            <a:off x="6565164" y="872756"/>
            <a:ext cx="2698175" cy="523220"/>
          </a:xfrm>
          <a:prstGeom prst="rect">
            <a:avLst/>
          </a:prstGeom>
          <a:noFill/>
        </p:spPr>
        <p:txBody>
          <a:bodyPr wrap="none" rtlCol="0">
            <a:spAutoFit/>
          </a:bodyPr>
          <a:lstStyle/>
          <a:p>
            <a:r>
              <a:rPr lang="zh-CN" altLang="en-US" sz="2800" b="1" dirty="0">
                <a:solidFill>
                  <a:schemeClr val="bg2">
                    <a:lumMod val="25000"/>
                  </a:schemeClr>
                </a:solidFill>
              </a:rPr>
              <a:t>研究背景与意义</a:t>
            </a:r>
            <a:endParaRPr lang="zh-CN" altLang="en-US" sz="2800" b="1" dirty="0">
              <a:solidFill>
                <a:schemeClr val="bg2">
                  <a:lumMod val="25000"/>
                </a:schemeClr>
              </a:solidFill>
            </a:endParaRPr>
          </a:p>
        </p:txBody>
      </p:sp>
      <p:sp>
        <p:nvSpPr>
          <p:cNvPr id="91" name="文本框 90"/>
          <p:cNvSpPr txBox="1"/>
          <p:nvPr>
            <p:custDataLst>
              <p:tags r:id="rId3"/>
            </p:custDataLst>
          </p:nvPr>
        </p:nvSpPr>
        <p:spPr>
          <a:xfrm>
            <a:off x="6565164" y="1378521"/>
            <a:ext cx="2877006" cy="276999"/>
          </a:xfrm>
          <a:prstGeom prst="rect">
            <a:avLst/>
          </a:prstGeom>
          <a:noFill/>
        </p:spPr>
        <p:txBody>
          <a:bodyPr wrap="none" rtlCol="0">
            <a:spAutoFit/>
          </a:bodyPr>
          <a:lstStyle/>
          <a:p>
            <a:r>
              <a:rPr lang="en-US" altLang="zh-CN" sz="1200" spc="300" dirty="0">
                <a:solidFill>
                  <a:schemeClr val="bg2">
                    <a:lumMod val="25000"/>
                  </a:schemeClr>
                </a:solidFill>
              </a:rPr>
              <a:t>Background and Purpose</a:t>
            </a:r>
            <a:endParaRPr lang="en-US" altLang="zh-CN" sz="1200" spc="300" dirty="0">
              <a:solidFill>
                <a:schemeClr val="bg2">
                  <a:lumMod val="25000"/>
                </a:schemeClr>
              </a:solidFill>
            </a:endParaRPr>
          </a:p>
        </p:txBody>
      </p:sp>
      <p:sp>
        <p:nvSpPr>
          <p:cNvPr id="97" name="文本框 96"/>
          <p:cNvSpPr txBox="1"/>
          <p:nvPr>
            <p:custDataLst>
              <p:tags r:id="rId4"/>
            </p:custDataLst>
          </p:nvPr>
        </p:nvSpPr>
        <p:spPr>
          <a:xfrm>
            <a:off x="5416593" y="1961849"/>
            <a:ext cx="957313" cy="769441"/>
          </a:xfrm>
          <a:prstGeom prst="rect">
            <a:avLst/>
          </a:prstGeom>
          <a:noFill/>
        </p:spPr>
        <p:txBody>
          <a:bodyPr wrap="none" rtlCol="0">
            <a:spAutoFit/>
          </a:bodyPr>
          <a:lstStyle/>
          <a:p>
            <a:pPr algn="ctr"/>
            <a:r>
              <a:rPr lang="en-US" altLang="zh-CN" sz="4400" b="1" spc="300" dirty="0">
                <a:solidFill>
                  <a:schemeClr val="bg2">
                    <a:lumMod val="25000"/>
                  </a:schemeClr>
                </a:solidFill>
              </a:rPr>
              <a:t>02</a:t>
            </a:r>
            <a:endParaRPr lang="zh-CN" altLang="en-US" sz="4400" b="1" spc="300" dirty="0">
              <a:solidFill>
                <a:schemeClr val="bg2">
                  <a:lumMod val="25000"/>
                </a:schemeClr>
              </a:solidFill>
            </a:endParaRPr>
          </a:p>
        </p:txBody>
      </p:sp>
      <p:sp>
        <p:nvSpPr>
          <p:cNvPr id="99" name="文本框 98"/>
          <p:cNvSpPr txBox="1"/>
          <p:nvPr>
            <p:custDataLst>
              <p:tags r:id="rId5"/>
            </p:custDataLst>
          </p:nvPr>
        </p:nvSpPr>
        <p:spPr>
          <a:xfrm>
            <a:off x="6565164" y="1955187"/>
            <a:ext cx="2316480" cy="521970"/>
          </a:xfrm>
          <a:prstGeom prst="rect">
            <a:avLst/>
          </a:prstGeom>
          <a:noFill/>
        </p:spPr>
        <p:txBody>
          <a:bodyPr wrap="none" rtlCol="0">
            <a:spAutoFit/>
          </a:bodyPr>
          <a:lstStyle/>
          <a:p>
            <a:r>
              <a:rPr lang="zh-CN" altLang="en-US" sz="2800" b="1" dirty="0">
                <a:solidFill>
                  <a:schemeClr val="bg2">
                    <a:lumMod val="25000"/>
                  </a:schemeClr>
                </a:solidFill>
              </a:rPr>
              <a:t>相关</a:t>
            </a:r>
            <a:r>
              <a:rPr lang="zh-CN" altLang="en-US" sz="2800" b="1" dirty="0">
                <a:solidFill>
                  <a:schemeClr val="bg2">
                    <a:lumMod val="25000"/>
                  </a:schemeClr>
                </a:solidFill>
              </a:rPr>
              <a:t>理论技术</a:t>
            </a:r>
            <a:endParaRPr lang="zh-CN" altLang="en-US" sz="2800" b="1" dirty="0">
              <a:solidFill>
                <a:schemeClr val="bg2">
                  <a:lumMod val="25000"/>
                </a:schemeClr>
              </a:solidFill>
            </a:endParaRPr>
          </a:p>
        </p:txBody>
      </p:sp>
      <p:sp>
        <p:nvSpPr>
          <p:cNvPr id="100" name="文本框 99"/>
          <p:cNvSpPr txBox="1"/>
          <p:nvPr>
            <p:custDataLst>
              <p:tags r:id="rId6"/>
            </p:custDataLst>
          </p:nvPr>
        </p:nvSpPr>
        <p:spPr>
          <a:xfrm>
            <a:off x="6565164" y="2460952"/>
            <a:ext cx="3794760" cy="275590"/>
          </a:xfrm>
          <a:prstGeom prst="rect">
            <a:avLst/>
          </a:prstGeom>
          <a:noFill/>
        </p:spPr>
        <p:txBody>
          <a:bodyPr wrap="none" rtlCol="0">
            <a:spAutoFit/>
          </a:bodyPr>
          <a:lstStyle/>
          <a:p>
            <a:pPr algn="l"/>
            <a:r>
              <a:rPr lang="en-US" altLang="zh-CN" sz="1200" spc="300" dirty="0">
                <a:solidFill>
                  <a:schemeClr val="bg2">
                    <a:lumMod val="25000"/>
                  </a:schemeClr>
                </a:solidFill>
              </a:rPr>
              <a:t>Related Theoretical Technologies</a:t>
            </a:r>
            <a:endParaRPr lang="en-US" altLang="zh-CN" sz="1200" spc="300" dirty="0">
              <a:solidFill>
                <a:schemeClr val="bg2">
                  <a:lumMod val="25000"/>
                </a:schemeClr>
              </a:solidFill>
            </a:endParaRPr>
          </a:p>
        </p:txBody>
      </p:sp>
      <p:sp>
        <p:nvSpPr>
          <p:cNvPr id="102" name="文本框 101"/>
          <p:cNvSpPr txBox="1"/>
          <p:nvPr>
            <p:custDataLst>
              <p:tags r:id="rId7"/>
            </p:custDataLst>
          </p:nvPr>
        </p:nvSpPr>
        <p:spPr>
          <a:xfrm>
            <a:off x="5416593" y="3044280"/>
            <a:ext cx="957313" cy="769441"/>
          </a:xfrm>
          <a:prstGeom prst="rect">
            <a:avLst/>
          </a:prstGeom>
          <a:noFill/>
        </p:spPr>
        <p:txBody>
          <a:bodyPr wrap="none" rtlCol="0">
            <a:spAutoFit/>
          </a:bodyPr>
          <a:lstStyle/>
          <a:p>
            <a:pPr algn="ctr"/>
            <a:r>
              <a:rPr lang="en-US" altLang="zh-CN" sz="4400" b="1" spc="300" dirty="0">
                <a:solidFill>
                  <a:schemeClr val="bg2">
                    <a:lumMod val="25000"/>
                  </a:schemeClr>
                </a:solidFill>
              </a:rPr>
              <a:t>03</a:t>
            </a:r>
            <a:endParaRPr lang="zh-CN" altLang="en-US" sz="4400" b="1" spc="300" dirty="0">
              <a:solidFill>
                <a:schemeClr val="bg2">
                  <a:lumMod val="25000"/>
                </a:schemeClr>
              </a:solidFill>
            </a:endParaRPr>
          </a:p>
        </p:txBody>
      </p:sp>
      <p:sp>
        <p:nvSpPr>
          <p:cNvPr id="104" name="文本框 103"/>
          <p:cNvSpPr txBox="1"/>
          <p:nvPr>
            <p:custDataLst>
              <p:tags r:id="rId8"/>
            </p:custDataLst>
          </p:nvPr>
        </p:nvSpPr>
        <p:spPr>
          <a:xfrm>
            <a:off x="6565164" y="3037618"/>
            <a:ext cx="1605280" cy="521970"/>
          </a:xfrm>
          <a:prstGeom prst="rect">
            <a:avLst/>
          </a:prstGeom>
          <a:noFill/>
        </p:spPr>
        <p:txBody>
          <a:bodyPr wrap="none" rtlCol="0">
            <a:spAutoFit/>
          </a:bodyPr>
          <a:lstStyle/>
          <a:p>
            <a:r>
              <a:rPr lang="zh-CN" altLang="en-US" sz="2800" b="1" dirty="0">
                <a:solidFill>
                  <a:schemeClr val="bg2">
                    <a:lumMod val="25000"/>
                  </a:schemeClr>
                </a:solidFill>
              </a:rPr>
              <a:t>研究</a:t>
            </a:r>
            <a:r>
              <a:rPr lang="zh-CN" altLang="en-US" sz="2800" b="1" dirty="0">
                <a:solidFill>
                  <a:schemeClr val="bg2">
                    <a:lumMod val="25000"/>
                  </a:schemeClr>
                </a:solidFill>
              </a:rPr>
              <a:t>方法</a:t>
            </a:r>
            <a:endParaRPr lang="zh-CN" altLang="en-US" sz="2800" b="1" dirty="0">
              <a:solidFill>
                <a:schemeClr val="bg2">
                  <a:lumMod val="25000"/>
                </a:schemeClr>
              </a:solidFill>
            </a:endParaRPr>
          </a:p>
        </p:txBody>
      </p:sp>
      <p:sp>
        <p:nvSpPr>
          <p:cNvPr id="105" name="文本框 104"/>
          <p:cNvSpPr txBox="1"/>
          <p:nvPr>
            <p:custDataLst>
              <p:tags r:id="rId9"/>
            </p:custDataLst>
          </p:nvPr>
        </p:nvSpPr>
        <p:spPr>
          <a:xfrm>
            <a:off x="6565164" y="3543383"/>
            <a:ext cx="2136775" cy="275590"/>
          </a:xfrm>
          <a:prstGeom prst="rect">
            <a:avLst/>
          </a:prstGeom>
          <a:noFill/>
        </p:spPr>
        <p:txBody>
          <a:bodyPr wrap="none" rtlCol="0">
            <a:spAutoFit/>
          </a:bodyPr>
          <a:lstStyle/>
          <a:p>
            <a:pPr algn="l"/>
            <a:r>
              <a:rPr lang="en-US" altLang="zh-CN" sz="1200" spc="300" dirty="0">
                <a:solidFill>
                  <a:schemeClr val="bg2">
                    <a:lumMod val="25000"/>
                  </a:schemeClr>
                </a:solidFill>
              </a:rPr>
              <a:t>Research Methods</a:t>
            </a:r>
            <a:endParaRPr lang="en-US" altLang="zh-CN" sz="1200" spc="300" dirty="0">
              <a:solidFill>
                <a:schemeClr val="bg2">
                  <a:lumMod val="25000"/>
                </a:schemeClr>
              </a:solidFill>
            </a:endParaRPr>
          </a:p>
        </p:txBody>
      </p:sp>
      <p:sp>
        <p:nvSpPr>
          <p:cNvPr id="107" name="文本框 106"/>
          <p:cNvSpPr txBox="1"/>
          <p:nvPr>
            <p:custDataLst>
              <p:tags r:id="rId10"/>
            </p:custDataLst>
          </p:nvPr>
        </p:nvSpPr>
        <p:spPr>
          <a:xfrm>
            <a:off x="5416593" y="4126711"/>
            <a:ext cx="957313" cy="769441"/>
          </a:xfrm>
          <a:prstGeom prst="rect">
            <a:avLst/>
          </a:prstGeom>
          <a:noFill/>
        </p:spPr>
        <p:txBody>
          <a:bodyPr wrap="none" rtlCol="0">
            <a:spAutoFit/>
          </a:bodyPr>
          <a:lstStyle/>
          <a:p>
            <a:pPr algn="ctr"/>
            <a:r>
              <a:rPr lang="en-US" altLang="zh-CN" sz="4400" b="1" spc="300" dirty="0">
                <a:solidFill>
                  <a:schemeClr val="bg2">
                    <a:lumMod val="25000"/>
                  </a:schemeClr>
                </a:solidFill>
              </a:rPr>
              <a:t>04</a:t>
            </a:r>
            <a:endParaRPr lang="zh-CN" altLang="en-US" sz="4400" b="1" spc="300" dirty="0">
              <a:solidFill>
                <a:schemeClr val="bg2">
                  <a:lumMod val="25000"/>
                </a:schemeClr>
              </a:solidFill>
            </a:endParaRPr>
          </a:p>
        </p:txBody>
      </p:sp>
      <p:sp>
        <p:nvSpPr>
          <p:cNvPr id="109" name="文本框 108"/>
          <p:cNvSpPr txBox="1"/>
          <p:nvPr>
            <p:custDataLst>
              <p:tags r:id="rId11"/>
            </p:custDataLst>
          </p:nvPr>
        </p:nvSpPr>
        <p:spPr>
          <a:xfrm>
            <a:off x="6565164" y="4120049"/>
            <a:ext cx="1605280" cy="521970"/>
          </a:xfrm>
          <a:prstGeom prst="rect">
            <a:avLst/>
          </a:prstGeom>
          <a:noFill/>
        </p:spPr>
        <p:txBody>
          <a:bodyPr wrap="none" rtlCol="0">
            <a:spAutoFit/>
          </a:bodyPr>
          <a:lstStyle/>
          <a:p>
            <a:r>
              <a:rPr lang="zh-CN" altLang="en-US" sz="2800" b="1" dirty="0">
                <a:solidFill>
                  <a:schemeClr val="bg2">
                    <a:lumMod val="25000"/>
                  </a:schemeClr>
                </a:solidFill>
              </a:rPr>
              <a:t>方法</a:t>
            </a:r>
            <a:r>
              <a:rPr lang="zh-CN" altLang="en-US" sz="2800" b="1" dirty="0">
                <a:solidFill>
                  <a:schemeClr val="bg2">
                    <a:lumMod val="25000"/>
                  </a:schemeClr>
                </a:solidFill>
              </a:rPr>
              <a:t>应用</a:t>
            </a:r>
            <a:endParaRPr lang="zh-CN" altLang="en-US" sz="2800" b="1" dirty="0">
              <a:solidFill>
                <a:schemeClr val="bg2">
                  <a:lumMod val="25000"/>
                </a:schemeClr>
              </a:solidFill>
            </a:endParaRPr>
          </a:p>
        </p:txBody>
      </p:sp>
      <p:sp>
        <p:nvSpPr>
          <p:cNvPr id="110" name="文本框 109"/>
          <p:cNvSpPr txBox="1"/>
          <p:nvPr>
            <p:custDataLst>
              <p:tags r:id="rId12"/>
            </p:custDataLst>
          </p:nvPr>
        </p:nvSpPr>
        <p:spPr>
          <a:xfrm>
            <a:off x="6565164" y="4625814"/>
            <a:ext cx="2740660" cy="275590"/>
          </a:xfrm>
          <a:prstGeom prst="rect">
            <a:avLst/>
          </a:prstGeom>
          <a:noFill/>
        </p:spPr>
        <p:txBody>
          <a:bodyPr wrap="none" rtlCol="0">
            <a:spAutoFit/>
          </a:bodyPr>
          <a:lstStyle/>
          <a:p>
            <a:pPr algn="l"/>
            <a:r>
              <a:rPr lang="en-US" altLang="zh-CN" sz="1200" spc="300" dirty="0">
                <a:solidFill>
                  <a:schemeClr val="bg2">
                    <a:lumMod val="25000"/>
                  </a:schemeClr>
                </a:solidFill>
              </a:rPr>
              <a:t>Application of Methods</a:t>
            </a:r>
            <a:endParaRPr lang="en-US" altLang="zh-CN" sz="1200" spc="300" dirty="0">
              <a:solidFill>
                <a:schemeClr val="bg2">
                  <a:lumMod val="25000"/>
                </a:schemeClr>
              </a:solidFill>
            </a:endParaRPr>
          </a:p>
        </p:txBody>
      </p:sp>
      <p:sp>
        <p:nvSpPr>
          <p:cNvPr id="112" name="文本框 111"/>
          <p:cNvSpPr txBox="1"/>
          <p:nvPr>
            <p:custDataLst>
              <p:tags r:id="rId13"/>
            </p:custDataLst>
          </p:nvPr>
        </p:nvSpPr>
        <p:spPr>
          <a:xfrm>
            <a:off x="5416593" y="5209142"/>
            <a:ext cx="957313" cy="769441"/>
          </a:xfrm>
          <a:prstGeom prst="rect">
            <a:avLst/>
          </a:prstGeom>
          <a:noFill/>
        </p:spPr>
        <p:txBody>
          <a:bodyPr wrap="none" rtlCol="0">
            <a:spAutoFit/>
          </a:bodyPr>
          <a:lstStyle/>
          <a:p>
            <a:pPr algn="ctr"/>
            <a:r>
              <a:rPr lang="en-US" altLang="zh-CN" sz="4400" b="1" spc="300" dirty="0">
                <a:solidFill>
                  <a:schemeClr val="bg2">
                    <a:lumMod val="25000"/>
                  </a:schemeClr>
                </a:solidFill>
              </a:rPr>
              <a:t>05</a:t>
            </a:r>
            <a:endParaRPr lang="zh-CN" altLang="en-US" sz="4400" b="1" spc="300" dirty="0">
              <a:solidFill>
                <a:schemeClr val="bg2">
                  <a:lumMod val="25000"/>
                </a:schemeClr>
              </a:solidFill>
            </a:endParaRPr>
          </a:p>
        </p:txBody>
      </p:sp>
      <p:sp>
        <p:nvSpPr>
          <p:cNvPr id="114" name="文本框 113"/>
          <p:cNvSpPr txBox="1"/>
          <p:nvPr>
            <p:custDataLst>
              <p:tags r:id="rId14"/>
            </p:custDataLst>
          </p:nvPr>
        </p:nvSpPr>
        <p:spPr>
          <a:xfrm>
            <a:off x="6565164" y="5202480"/>
            <a:ext cx="1960880" cy="521970"/>
          </a:xfrm>
          <a:prstGeom prst="rect">
            <a:avLst/>
          </a:prstGeom>
          <a:noFill/>
        </p:spPr>
        <p:txBody>
          <a:bodyPr wrap="none" rtlCol="0">
            <a:spAutoFit/>
          </a:bodyPr>
          <a:lstStyle/>
          <a:p>
            <a:r>
              <a:rPr lang="zh-CN" altLang="en-US" sz="2800" b="1" dirty="0">
                <a:solidFill>
                  <a:schemeClr val="bg2">
                    <a:lumMod val="25000"/>
                  </a:schemeClr>
                </a:solidFill>
              </a:rPr>
              <a:t>总结</a:t>
            </a:r>
            <a:r>
              <a:rPr lang="zh-CN" altLang="en-US" sz="2800" b="1" dirty="0">
                <a:solidFill>
                  <a:schemeClr val="bg2">
                    <a:lumMod val="25000"/>
                  </a:schemeClr>
                </a:solidFill>
              </a:rPr>
              <a:t>与展望</a:t>
            </a:r>
            <a:endParaRPr lang="zh-CN" altLang="en-US" sz="2800" b="1" dirty="0">
              <a:solidFill>
                <a:schemeClr val="bg2">
                  <a:lumMod val="25000"/>
                </a:schemeClr>
              </a:solidFill>
            </a:endParaRPr>
          </a:p>
        </p:txBody>
      </p:sp>
      <p:sp>
        <p:nvSpPr>
          <p:cNvPr id="115" name="文本框 114"/>
          <p:cNvSpPr txBox="1"/>
          <p:nvPr>
            <p:custDataLst>
              <p:tags r:id="rId15"/>
            </p:custDataLst>
          </p:nvPr>
        </p:nvSpPr>
        <p:spPr>
          <a:xfrm>
            <a:off x="6565164" y="5708245"/>
            <a:ext cx="2564130" cy="275590"/>
          </a:xfrm>
          <a:prstGeom prst="rect">
            <a:avLst/>
          </a:prstGeom>
          <a:noFill/>
        </p:spPr>
        <p:txBody>
          <a:bodyPr wrap="none" rtlCol="0">
            <a:spAutoFit/>
          </a:bodyPr>
          <a:lstStyle/>
          <a:p>
            <a:r>
              <a:rPr lang="en-US" altLang="zh-CN" sz="1200" spc="300" dirty="0">
                <a:solidFill>
                  <a:schemeClr val="bg2">
                    <a:lumMod val="25000"/>
                  </a:schemeClr>
                </a:solidFill>
              </a:rPr>
              <a:t>Summary and Outlook</a:t>
            </a:r>
            <a:endParaRPr lang="en-US" altLang="zh-CN" sz="1200" spc="300" dirty="0">
              <a:solidFill>
                <a:schemeClr val="bg2">
                  <a:lumMod val="25000"/>
                </a:schemeClr>
              </a:solidFill>
            </a:endParaRPr>
          </a:p>
        </p:txBody>
      </p:sp>
      <p:pic>
        <p:nvPicPr>
          <p:cNvPr id="4" name="图片 3"/>
          <p:cNvPicPr>
            <a:picLocks noChangeAspect="1"/>
          </p:cNvPicPr>
          <p:nvPr/>
        </p:nvPicPr>
        <p:blipFill>
          <a:blip r:embed="rId16"/>
          <a:stretch>
            <a:fillRect/>
          </a:stretch>
        </p:blipFill>
        <p:spPr>
          <a:xfrm>
            <a:off x="992505" y="436880"/>
            <a:ext cx="1429385" cy="1429385"/>
          </a:xfrm>
          <a:prstGeom prst="rect">
            <a:avLst/>
          </a:prstGeom>
        </p:spPr>
      </p:pic>
    </p:spTree>
    <p:custDataLst>
      <p:tags r:id="rId1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40815"/>
            <a:ext cx="12192000" cy="2976370"/>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4" name="直接连接符 3"/>
          <p:cNvCxnSpPr>
            <a:stCxn id="2" idx="1"/>
          </p:cNvCxnSpPr>
          <p:nvPr/>
        </p:nvCxnSpPr>
        <p:spPr>
          <a:xfrm flipV="1">
            <a:off x="0" y="3309257"/>
            <a:ext cx="2598057" cy="119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3429000"/>
            <a:ext cx="300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187543" y="3429000"/>
            <a:ext cx="300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549583" y="2351770"/>
            <a:ext cx="1092835" cy="460375"/>
          </a:xfrm>
          <a:prstGeom prst="rect">
            <a:avLst/>
          </a:prstGeom>
          <a:noFill/>
        </p:spPr>
        <p:txBody>
          <a:bodyPr wrap="none" rtlCol="0">
            <a:spAutoFit/>
          </a:bodyPr>
          <a:lstStyle/>
          <a:p>
            <a:pPr algn="ctr"/>
            <a:r>
              <a:rPr lang="en-US" altLang="zh-CN" sz="2400" b="1" dirty="0">
                <a:solidFill>
                  <a:schemeClr val="bg1"/>
                </a:solidFill>
              </a:rPr>
              <a:t>Part 5</a:t>
            </a:r>
            <a:endParaRPr lang="zh-CN" altLang="en-US" sz="2400" b="1" dirty="0">
              <a:solidFill>
                <a:schemeClr val="bg1"/>
              </a:solidFill>
            </a:endParaRPr>
          </a:p>
        </p:txBody>
      </p:sp>
      <p:sp>
        <p:nvSpPr>
          <p:cNvPr id="49" name="文本框 48"/>
          <p:cNvSpPr txBox="1"/>
          <p:nvPr/>
        </p:nvSpPr>
        <p:spPr>
          <a:xfrm>
            <a:off x="4480560" y="3013502"/>
            <a:ext cx="3230880" cy="829945"/>
          </a:xfrm>
          <a:prstGeom prst="rect">
            <a:avLst/>
          </a:prstGeom>
          <a:noFill/>
        </p:spPr>
        <p:txBody>
          <a:bodyPr wrap="none" rtlCol="0">
            <a:spAutoFit/>
          </a:bodyPr>
          <a:lstStyle/>
          <a:p>
            <a:pPr algn="ctr"/>
            <a:r>
              <a:rPr lang="zh-CN" altLang="en-US" sz="4800" b="1" dirty="0">
                <a:solidFill>
                  <a:schemeClr val="bg1"/>
                </a:solidFill>
              </a:rPr>
              <a:t>总结</a:t>
            </a:r>
            <a:r>
              <a:rPr lang="zh-CN" altLang="en-US" sz="4800" b="1" dirty="0">
                <a:solidFill>
                  <a:schemeClr val="bg1"/>
                </a:solidFill>
              </a:rPr>
              <a:t>与展望</a:t>
            </a:r>
            <a:endParaRPr lang="zh-CN" altLang="en-US" sz="4800" b="1" dirty="0">
              <a:solidFill>
                <a:schemeClr val="bg1"/>
              </a:solidFill>
            </a:endParaRPr>
          </a:p>
        </p:txBody>
      </p:sp>
      <p:sp>
        <p:nvSpPr>
          <p:cNvPr id="5" name="microscope_88095"/>
          <p:cNvSpPr/>
          <p:nvPr/>
        </p:nvSpPr>
        <p:spPr>
          <a:xfrm>
            <a:off x="5791157" y="4143773"/>
            <a:ext cx="609685" cy="474136"/>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6" y="5473700"/>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8635" y="857250"/>
            <a:ext cx="1402080" cy="460375"/>
          </a:xfrm>
          <a:prstGeom prst="rect">
            <a:avLst/>
          </a:prstGeom>
          <a:noFill/>
        </p:spPr>
        <p:txBody>
          <a:bodyPr wrap="none" rtlCol="0">
            <a:spAutoFit/>
          </a:bodyPr>
          <a:lstStyle>
            <a:defPPr>
              <a:defRPr lang="zh-CN"/>
            </a:defPPr>
            <a:lvl1pPr algn="ctr">
              <a:defRPr sz="2400">
                <a:solidFill>
                  <a:schemeClr val="tx1">
                    <a:lumMod val="75000"/>
                    <a:lumOff val="25000"/>
                  </a:schemeClr>
                </a:solidFill>
              </a:defRPr>
            </a:lvl1pPr>
          </a:lstStyle>
          <a:p>
            <a:r>
              <a:rPr lang="zh-CN" altLang="en-US" dirty="0"/>
              <a:t>背景意义</a:t>
            </a:r>
            <a:endParaRPr lang="zh-CN" altLang="en-US" dirty="0"/>
          </a:p>
        </p:txBody>
      </p:sp>
      <p:sp>
        <p:nvSpPr>
          <p:cNvPr id="6" name="文本框 5"/>
          <p:cNvSpPr txBox="1"/>
          <p:nvPr/>
        </p:nvSpPr>
        <p:spPr>
          <a:xfrm>
            <a:off x="508635" y="2027709"/>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相关技术</a:t>
            </a:r>
            <a:endParaRPr lang="zh-CN" altLang="en-US" sz="2400" dirty="0">
              <a:solidFill>
                <a:schemeClr val="tx1">
                  <a:lumMod val="75000"/>
                  <a:lumOff val="25000"/>
                </a:schemeClr>
              </a:solidFill>
            </a:endParaRPr>
          </a:p>
        </p:txBody>
      </p:sp>
      <p:sp>
        <p:nvSpPr>
          <p:cNvPr id="7" name="文本框 6"/>
          <p:cNvSpPr txBox="1"/>
          <p:nvPr/>
        </p:nvSpPr>
        <p:spPr>
          <a:xfrm>
            <a:off x="508635" y="3198168"/>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研究方法</a:t>
            </a:r>
            <a:endParaRPr lang="zh-CN" altLang="en-US" sz="2400" dirty="0">
              <a:solidFill>
                <a:schemeClr val="tx1">
                  <a:lumMod val="75000"/>
                  <a:lumOff val="25000"/>
                </a:schemeClr>
              </a:solidFill>
            </a:endParaRPr>
          </a:p>
        </p:txBody>
      </p:sp>
      <p:sp>
        <p:nvSpPr>
          <p:cNvPr id="50" name="文本框 49"/>
          <p:cNvSpPr txBox="1"/>
          <p:nvPr/>
        </p:nvSpPr>
        <p:spPr>
          <a:xfrm>
            <a:off x="508635" y="4368627"/>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方法应用</a:t>
            </a:r>
            <a:endParaRPr lang="zh-CN" altLang="en-US" sz="2400" dirty="0">
              <a:solidFill>
                <a:schemeClr val="tx1">
                  <a:lumMod val="75000"/>
                  <a:lumOff val="25000"/>
                </a:schemeClr>
              </a:solidFill>
            </a:endParaRPr>
          </a:p>
        </p:txBody>
      </p:sp>
      <p:sp>
        <p:nvSpPr>
          <p:cNvPr id="51" name="文本框 50"/>
          <p:cNvSpPr txBox="1"/>
          <p:nvPr/>
        </p:nvSpPr>
        <p:spPr>
          <a:xfrm>
            <a:off x="508635" y="5539085"/>
            <a:ext cx="1402080" cy="460375"/>
          </a:xfrm>
          <a:prstGeom prst="rect">
            <a:avLst/>
          </a:prstGeom>
          <a:noFill/>
        </p:spPr>
        <p:txBody>
          <a:bodyPr wrap="none" rtlCol="0">
            <a:spAutoFit/>
          </a:bodyPr>
          <a:lstStyle>
            <a:defPPr>
              <a:defRPr lang="zh-CN"/>
            </a:defPPr>
            <a:lvl1pPr algn="ctr">
              <a:defRPr sz="2400" b="1">
                <a:solidFill>
                  <a:schemeClr val="bg1"/>
                </a:solidFill>
              </a:defRPr>
            </a:lvl1pPr>
          </a:lstStyle>
          <a:p>
            <a:r>
              <a:rPr lang="zh-CN" altLang="en-US" dirty="0"/>
              <a:t>总结展望</a:t>
            </a:r>
            <a:endParaRPr lang="zh-CN" altLang="en-US" dirty="0"/>
          </a:p>
        </p:txBody>
      </p:sp>
      <p:sp>
        <p:nvSpPr>
          <p:cNvPr id="55" name="等腰三角形 54"/>
          <p:cNvSpPr/>
          <p:nvPr/>
        </p:nvSpPr>
        <p:spPr>
          <a:xfrm rot="16200000">
            <a:off x="2253008" y="5697375"/>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954199" y="395094"/>
            <a:ext cx="894080" cy="521970"/>
          </a:xfrm>
          <a:prstGeom prst="rect">
            <a:avLst/>
          </a:prstGeom>
          <a:noFill/>
        </p:spPr>
        <p:txBody>
          <a:bodyPr wrap="none" rtlCol="0">
            <a:spAutoFit/>
          </a:bodyPr>
          <a:lstStyle/>
          <a:p>
            <a:pPr algn="l"/>
            <a:r>
              <a:rPr lang="zh-CN" altLang="en-US" sz="2800" b="1" dirty="0">
                <a:solidFill>
                  <a:srgbClr val="9A0001"/>
                </a:solidFill>
                <a:sym typeface="+mn-ea"/>
              </a:rPr>
              <a:t>总结</a:t>
            </a:r>
            <a:endParaRPr lang="zh-CN" altLang="en-US" sz="2800" b="1" dirty="0">
              <a:solidFill>
                <a:srgbClr val="9A0001"/>
              </a:solidFill>
              <a:sym typeface="+mn-ea"/>
            </a:endParaRPr>
          </a:p>
        </p:txBody>
      </p:sp>
      <p:sp>
        <p:nvSpPr>
          <p:cNvPr id="2" name="文本框 1"/>
          <p:cNvSpPr txBox="1"/>
          <p:nvPr/>
        </p:nvSpPr>
        <p:spPr>
          <a:xfrm>
            <a:off x="3175000" y="1179830"/>
            <a:ext cx="8260715" cy="1198880"/>
          </a:xfrm>
          <a:prstGeom prst="rect">
            <a:avLst/>
          </a:prstGeom>
          <a:noFill/>
        </p:spPr>
        <p:txBody>
          <a:bodyPr wrap="square" rtlCol="0" anchor="t">
            <a:spAutoFit/>
          </a:bodyPr>
          <a:p>
            <a:pPr indent="457200"/>
            <a:r>
              <a:rPr lang="zh-CN" altLang="en-US"/>
              <a:t>本文构建了一个聚合搜索系统，系统使用EdecayRank 关键词提取方法，有效识别文本中的核心主题和关键信息，从而提升系统返回结果的相关性和准确性。该系统实现了多源数据的整合，并在一个统一的界面上提供了搜索与分析功能，满足了用户对于搜索效率的需求。</a:t>
            </a:r>
            <a:endParaRPr lang="zh-CN" altLang="en-US"/>
          </a:p>
        </p:txBody>
      </p:sp>
      <p:sp>
        <p:nvSpPr>
          <p:cNvPr id="10" name="文本框 9"/>
          <p:cNvSpPr txBox="1"/>
          <p:nvPr/>
        </p:nvSpPr>
        <p:spPr>
          <a:xfrm>
            <a:off x="3395345" y="2828290"/>
            <a:ext cx="7819390" cy="1198880"/>
          </a:xfrm>
          <a:prstGeom prst="rect">
            <a:avLst/>
          </a:prstGeom>
          <a:noFill/>
        </p:spPr>
        <p:txBody>
          <a:bodyPr wrap="square" rtlCol="0" anchor="t">
            <a:spAutoFit/>
          </a:bodyPr>
          <a:p>
            <a:pPr marL="285750" indent="-285750">
              <a:buFont typeface="Arial" panose="020B0604020202020204" pitchFamily="34" charset="0"/>
              <a:buChar char="•"/>
            </a:pPr>
            <a:r>
              <a:rPr lang="zh-CN" altLang="en-US"/>
              <a:t>提出了一种无监督的指数权重衰减关键词提取算法 EdecayRank，该算法显著提高了关键词提取的准确性。与现有最先进的 PromptRank 方法相比，EdecayRank 在返回 top5、top10 和 top15 个结果时的 F1 分数分别提升了 6.49%、5.94%和 4.42%</a:t>
            </a:r>
            <a:endParaRPr lang="zh-CN" altLang="en-US"/>
          </a:p>
        </p:txBody>
      </p:sp>
      <p:sp>
        <p:nvSpPr>
          <p:cNvPr id="11" name="文本框 10"/>
          <p:cNvSpPr txBox="1"/>
          <p:nvPr/>
        </p:nvSpPr>
        <p:spPr>
          <a:xfrm>
            <a:off x="3395345" y="4533900"/>
            <a:ext cx="7903210"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t>通过前后端代码的编写实现了基于无监督关键词提取算法的聚合搜索系统，设计了友好的用户界面，并完成了系统搜索查询和数据可视化的功能。</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6" y="5473700"/>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custDataLst>
              <p:tags r:id="rId1"/>
            </p:custDataLst>
          </p:nvPr>
        </p:nvSpPr>
        <p:spPr>
          <a:xfrm>
            <a:off x="508635" y="857250"/>
            <a:ext cx="1402080" cy="460375"/>
          </a:xfrm>
          <a:prstGeom prst="rect">
            <a:avLst/>
          </a:prstGeom>
          <a:noFill/>
        </p:spPr>
        <p:txBody>
          <a:bodyPr wrap="none" rtlCol="0">
            <a:spAutoFit/>
          </a:bodyPr>
          <a:lstStyle>
            <a:defPPr>
              <a:defRPr lang="zh-CN"/>
            </a:defPPr>
            <a:lvl1pPr algn="ctr">
              <a:defRPr sz="2400">
                <a:solidFill>
                  <a:schemeClr val="tx1">
                    <a:lumMod val="75000"/>
                    <a:lumOff val="25000"/>
                  </a:schemeClr>
                </a:solidFill>
              </a:defRPr>
            </a:lvl1pPr>
          </a:lstStyle>
          <a:p>
            <a:r>
              <a:rPr lang="zh-CN" altLang="en-US" dirty="0"/>
              <a:t>背景意义</a:t>
            </a:r>
            <a:endParaRPr lang="zh-CN" altLang="en-US" dirty="0"/>
          </a:p>
        </p:txBody>
      </p:sp>
      <p:sp>
        <p:nvSpPr>
          <p:cNvPr id="6" name="文本框 5"/>
          <p:cNvSpPr txBox="1"/>
          <p:nvPr>
            <p:custDataLst>
              <p:tags r:id="rId2"/>
            </p:custDataLst>
          </p:nvPr>
        </p:nvSpPr>
        <p:spPr>
          <a:xfrm>
            <a:off x="508635" y="2027709"/>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相关技术</a:t>
            </a:r>
            <a:endParaRPr lang="zh-CN" altLang="en-US" sz="2400" dirty="0">
              <a:solidFill>
                <a:schemeClr val="tx1">
                  <a:lumMod val="75000"/>
                  <a:lumOff val="25000"/>
                </a:schemeClr>
              </a:solidFill>
            </a:endParaRPr>
          </a:p>
        </p:txBody>
      </p:sp>
      <p:sp>
        <p:nvSpPr>
          <p:cNvPr id="7" name="文本框 6"/>
          <p:cNvSpPr txBox="1"/>
          <p:nvPr>
            <p:custDataLst>
              <p:tags r:id="rId3"/>
            </p:custDataLst>
          </p:nvPr>
        </p:nvSpPr>
        <p:spPr>
          <a:xfrm>
            <a:off x="508635" y="3198168"/>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研究方法</a:t>
            </a:r>
            <a:endParaRPr lang="zh-CN" altLang="en-US" sz="2400" dirty="0">
              <a:solidFill>
                <a:schemeClr val="tx1">
                  <a:lumMod val="75000"/>
                  <a:lumOff val="25000"/>
                </a:schemeClr>
              </a:solidFill>
            </a:endParaRPr>
          </a:p>
        </p:txBody>
      </p:sp>
      <p:sp>
        <p:nvSpPr>
          <p:cNvPr id="50" name="文本框 49"/>
          <p:cNvSpPr txBox="1"/>
          <p:nvPr>
            <p:custDataLst>
              <p:tags r:id="rId4"/>
            </p:custDataLst>
          </p:nvPr>
        </p:nvSpPr>
        <p:spPr>
          <a:xfrm>
            <a:off x="508635" y="4368627"/>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方法应用</a:t>
            </a:r>
            <a:endParaRPr lang="zh-CN" altLang="en-US" sz="2400" dirty="0">
              <a:solidFill>
                <a:schemeClr val="tx1">
                  <a:lumMod val="75000"/>
                  <a:lumOff val="25000"/>
                </a:schemeClr>
              </a:solidFill>
            </a:endParaRPr>
          </a:p>
        </p:txBody>
      </p:sp>
      <p:sp>
        <p:nvSpPr>
          <p:cNvPr id="51" name="文本框 50"/>
          <p:cNvSpPr txBox="1"/>
          <p:nvPr/>
        </p:nvSpPr>
        <p:spPr>
          <a:xfrm>
            <a:off x="508635" y="5539085"/>
            <a:ext cx="1402080" cy="460375"/>
          </a:xfrm>
          <a:prstGeom prst="rect">
            <a:avLst/>
          </a:prstGeom>
          <a:noFill/>
        </p:spPr>
        <p:txBody>
          <a:bodyPr wrap="none" rtlCol="0">
            <a:spAutoFit/>
          </a:bodyPr>
          <a:lstStyle>
            <a:defPPr>
              <a:defRPr lang="zh-CN"/>
            </a:defPPr>
            <a:lvl1pPr algn="ctr">
              <a:defRPr sz="2400" b="1">
                <a:solidFill>
                  <a:schemeClr val="bg1"/>
                </a:solidFill>
              </a:defRPr>
            </a:lvl1pPr>
          </a:lstStyle>
          <a:p>
            <a:r>
              <a:rPr lang="zh-CN" altLang="en-US" dirty="0"/>
              <a:t>总结展望</a:t>
            </a:r>
            <a:endParaRPr lang="zh-CN" altLang="en-US" dirty="0"/>
          </a:p>
        </p:txBody>
      </p:sp>
      <p:sp>
        <p:nvSpPr>
          <p:cNvPr id="55" name="等腰三角形 54"/>
          <p:cNvSpPr/>
          <p:nvPr/>
        </p:nvSpPr>
        <p:spPr>
          <a:xfrm rot="16200000">
            <a:off x="2253008" y="5697375"/>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954199" y="395094"/>
            <a:ext cx="894080" cy="521970"/>
          </a:xfrm>
          <a:prstGeom prst="rect">
            <a:avLst/>
          </a:prstGeom>
          <a:noFill/>
        </p:spPr>
        <p:txBody>
          <a:bodyPr wrap="none" rtlCol="0">
            <a:spAutoFit/>
          </a:bodyPr>
          <a:lstStyle/>
          <a:p>
            <a:pPr algn="l"/>
            <a:r>
              <a:rPr lang="zh-CN" altLang="en-US" sz="2800" b="1" dirty="0">
                <a:solidFill>
                  <a:srgbClr val="9A0001"/>
                </a:solidFill>
                <a:sym typeface="+mn-ea"/>
              </a:rPr>
              <a:t>展望</a:t>
            </a:r>
            <a:endParaRPr lang="zh-CN" altLang="en-US" sz="2800" b="1" dirty="0">
              <a:solidFill>
                <a:srgbClr val="9A0001"/>
              </a:solidFill>
              <a:sym typeface="+mn-ea"/>
            </a:endParaRPr>
          </a:p>
        </p:txBody>
      </p:sp>
      <p:sp>
        <p:nvSpPr>
          <p:cNvPr id="8" name="文本框 7"/>
          <p:cNvSpPr txBox="1"/>
          <p:nvPr>
            <p:custDataLst>
              <p:tags r:id="rId5"/>
            </p:custDataLst>
          </p:nvPr>
        </p:nvSpPr>
        <p:spPr>
          <a:xfrm>
            <a:off x="3305810" y="3204210"/>
            <a:ext cx="8007985" cy="922020"/>
          </a:xfrm>
          <a:prstGeom prst="rect">
            <a:avLst/>
          </a:prstGeom>
          <a:noFill/>
        </p:spPr>
        <p:txBody>
          <a:bodyPr wrap="square" rtlCol="0" anchor="t">
            <a:spAutoFit/>
          </a:bodyPr>
          <a:p>
            <a:r>
              <a:rPr lang="zh-CN" altLang="en-US"/>
              <a:t>（2）当前聚合搜索系统在处理用户查询时，仅提供文章、用户、文献和图</a:t>
            </a:r>
            <a:endParaRPr lang="zh-CN" altLang="en-US"/>
          </a:p>
          <a:p>
            <a:r>
              <a:rPr lang="zh-CN" altLang="en-US"/>
              <a:t>片四种数据源的结构化信息。为增强用户体验，未来版本将探索集成更多类型的数据源，以提升查询效率和满足用户的多元化需求。</a:t>
            </a:r>
            <a:endParaRPr lang="zh-CN" altLang="en-US"/>
          </a:p>
        </p:txBody>
      </p:sp>
      <p:sp>
        <p:nvSpPr>
          <p:cNvPr id="9" name="文本框 8"/>
          <p:cNvSpPr txBox="1"/>
          <p:nvPr>
            <p:custDataLst>
              <p:tags r:id="rId6"/>
            </p:custDataLst>
          </p:nvPr>
        </p:nvSpPr>
        <p:spPr>
          <a:xfrm>
            <a:off x="3305810" y="4088130"/>
            <a:ext cx="7853045" cy="1198880"/>
          </a:xfrm>
          <a:prstGeom prst="rect">
            <a:avLst/>
          </a:prstGeom>
          <a:noFill/>
        </p:spPr>
        <p:txBody>
          <a:bodyPr wrap="square" rtlCol="0" anchor="t">
            <a:spAutoFit/>
          </a:bodyPr>
          <a:p>
            <a:r>
              <a:rPr lang="zh-CN" altLang="en-US">
                <a:sym typeface="+mn-ea"/>
              </a:rPr>
              <a:t>（3）利用用户的历史搜索记录，实现个性化内容推送的功能。通过对用户</a:t>
            </a:r>
            <a:endParaRPr lang="zh-CN" altLang="en-US"/>
          </a:p>
          <a:p>
            <a:r>
              <a:rPr lang="zh-CN" altLang="en-US">
                <a:sym typeface="+mn-ea"/>
              </a:rPr>
              <a:t>过去搜索行为的深入分析，系统能够准确地识别和预测用户的兴趣和偏好，进而主动地推荐与这些偏好相关的信息，以进一步提高用户获取信息的效率和满意度。</a:t>
            </a:r>
            <a:endParaRPr lang="zh-CN" altLang="en-US">
              <a:sym typeface="+mn-ea"/>
            </a:endParaRPr>
          </a:p>
        </p:txBody>
      </p:sp>
      <p:sp>
        <p:nvSpPr>
          <p:cNvPr id="13" name="文本框 12"/>
          <p:cNvSpPr txBox="1"/>
          <p:nvPr>
            <p:custDataLst>
              <p:tags r:id="rId7"/>
            </p:custDataLst>
          </p:nvPr>
        </p:nvSpPr>
        <p:spPr>
          <a:xfrm>
            <a:off x="3296920" y="2043430"/>
            <a:ext cx="7982585" cy="1198880"/>
          </a:xfrm>
          <a:prstGeom prst="rect">
            <a:avLst/>
          </a:prstGeom>
          <a:noFill/>
        </p:spPr>
        <p:txBody>
          <a:bodyPr wrap="square" rtlCol="0" anchor="t">
            <a:spAutoFit/>
          </a:bodyPr>
          <a:p>
            <a:r>
              <a:rPr lang="zh-CN" altLang="en-US"/>
              <a:t>（1）本文提出的无监督关键词提取算法 EdecayRank 基于集成学习原则，结</a:t>
            </a:r>
            <a:endParaRPr lang="zh-CN" altLang="en-US"/>
          </a:p>
          <a:p>
            <a:r>
              <a:rPr lang="zh-CN" altLang="en-US"/>
              <a:t>合多种无监督技术和关键词的相关性特征，以提升提取效率。随着技术进步，计划引入更先进的模型以进一步提高算法性能。此外，考虑整合知识图谱等外部知识资源，以增强关键词提取的准确性和深度。</a:t>
            </a:r>
            <a:endParaRPr lang="zh-CN" altLang="en-US"/>
          </a:p>
        </p:txBody>
      </p:sp>
      <p:sp>
        <p:nvSpPr>
          <p:cNvPr id="2" name="文本框 1"/>
          <p:cNvSpPr txBox="1"/>
          <p:nvPr/>
        </p:nvSpPr>
        <p:spPr>
          <a:xfrm>
            <a:off x="6115685" y="5803900"/>
            <a:ext cx="2703830" cy="368300"/>
          </a:xfrm>
          <a:prstGeom prst="rect">
            <a:avLst/>
          </a:prstGeom>
          <a:noFill/>
        </p:spPr>
        <p:txBody>
          <a:bodyPr wrap="square" rtlCol="0">
            <a:spAutoFit/>
          </a:bodyPr>
          <a:p>
            <a:r>
              <a:rPr lang="zh-CN" altLang="en-US">
                <a:hlinkClick r:id="rId8"/>
              </a:rPr>
              <a:t>http://www.yekka1.icu</a:t>
            </a:r>
            <a:endParaRPr lang="zh-CN" altLang="en-US"/>
          </a:p>
        </p:txBody>
      </p:sp>
      <p:sp>
        <p:nvSpPr>
          <p:cNvPr id="10" name="文本框 9"/>
          <p:cNvSpPr txBox="1"/>
          <p:nvPr>
            <p:custDataLst>
              <p:tags r:id="rId9"/>
            </p:custDataLst>
          </p:nvPr>
        </p:nvSpPr>
        <p:spPr>
          <a:xfrm>
            <a:off x="3296920" y="1250950"/>
            <a:ext cx="7773670" cy="645160"/>
          </a:xfrm>
          <a:prstGeom prst="rect">
            <a:avLst/>
          </a:prstGeom>
          <a:noFill/>
        </p:spPr>
        <p:txBody>
          <a:bodyPr wrap="square" rtlCol="0">
            <a:spAutoFit/>
          </a:bodyPr>
          <a:p>
            <a:pPr indent="457200"/>
            <a:r>
              <a:rPr lang="zh-CN" altLang="en-US"/>
              <a:t>本系统已开发完成并投入线上运行。鉴于项目时间限制，系统仍有进一步优化的空间。随着系统的持续迭代更新，未来将针对以下方面进行改进：</a:t>
            </a:r>
            <a:endParaRPr lang="zh-CN" altLang="en-US"/>
          </a:p>
        </p:txBody>
      </p:sp>
      <p:sp>
        <p:nvSpPr>
          <p:cNvPr id="11" name="文本框 10"/>
          <p:cNvSpPr txBox="1"/>
          <p:nvPr/>
        </p:nvSpPr>
        <p:spPr>
          <a:xfrm>
            <a:off x="5046345" y="5803900"/>
            <a:ext cx="1143000" cy="368300"/>
          </a:xfrm>
          <a:prstGeom prst="rect">
            <a:avLst/>
          </a:prstGeom>
          <a:noFill/>
        </p:spPr>
        <p:txBody>
          <a:bodyPr wrap="square" rtlCol="0">
            <a:spAutoFit/>
          </a:bodyPr>
          <a:p>
            <a:r>
              <a:rPr lang="zh-CN" altLang="en-US"/>
              <a:t>访问</a:t>
            </a:r>
            <a:r>
              <a:rPr lang="zh-CN" altLang="en-US"/>
              <a:t>地址</a:t>
            </a:r>
            <a:endParaRPr lang="zh-CN" altLang="en-US"/>
          </a:p>
        </p:txBody>
      </p:sp>
    </p:spTree>
    <p:custDataLst>
      <p:tags r:id="rId10"/>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743861"/>
            <a:ext cx="12192000" cy="2976370"/>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5348402" y="996262"/>
            <a:ext cx="1495195" cy="14951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32763" y="2894241"/>
            <a:ext cx="6126480" cy="829945"/>
          </a:xfrm>
          <a:prstGeom prst="rect">
            <a:avLst/>
          </a:prstGeom>
          <a:noFill/>
        </p:spPr>
        <p:txBody>
          <a:bodyPr wrap="none" rtlCol="0">
            <a:spAutoFit/>
          </a:bodyPr>
          <a:p>
            <a:pPr algn="ctr"/>
            <a:r>
              <a:rPr lang="zh-CN" altLang="en-US" sz="4800" b="1" spc="400" noProof="0" dirty="0">
                <a:ln>
                  <a:noFill/>
                </a:ln>
                <a:solidFill>
                  <a:prstClr val="white"/>
                </a:solidFill>
                <a:effectLst/>
                <a:uLnTx/>
                <a:uFillTx/>
                <a:latin typeface="Arial" panose="020B0604020202020204" pitchFamily="34" charset="0"/>
                <a:ea typeface="微软雅黑" panose="020B0503020204020204" charset="-122"/>
                <a:cs typeface="+mn-ea"/>
                <a:sym typeface="Arial" panose="020B0604020202020204" pitchFamily="34" charset="0"/>
              </a:rPr>
              <a:t>感谢老师批评与指导</a:t>
            </a:r>
            <a:endParaRPr lang="zh-CN" altLang="en-US" sz="4800" b="1" dirty="0">
              <a:solidFill>
                <a:schemeClr val="bg1"/>
              </a:solidFill>
            </a:endParaRPr>
          </a:p>
        </p:txBody>
      </p:sp>
      <p:sp>
        <p:nvSpPr>
          <p:cNvPr id="4" name="文本框 3"/>
          <p:cNvSpPr txBox="1"/>
          <p:nvPr/>
        </p:nvSpPr>
        <p:spPr>
          <a:xfrm>
            <a:off x="3227388" y="3769306"/>
            <a:ext cx="5737225" cy="368300"/>
          </a:xfrm>
          <a:prstGeom prst="rect">
            <a:avLst/>
          </a:prstGeom>
          <a:noFill/>
        </p:spPr>
        <p:txBody>
          <a:bodyPr wrap="none" rtlCol="0">
            <a:spAutoFit/>
          </a:bodyPr>
          <a:p>
            <a:pPr algn="ctr"/>
            <a:r>
              <a:rPr lang="en-US" altLang="zh-CN" noProof="0" dirty="0">
                <a:ln>
                  <a:noFill/>
                </a:ln>
                <a:solidFill>
                  <a:prstClr val="white"/>
                </a:solidFill>
                <a:effectLst/>
                <a:uLnTx/>
                <a:uFillTx/>
                <a:latin typeface="Arial" panose="020B0604020202020204" pitchFamily="34" charset="0"/>
                <a:ea typeface="微软雅黑" panose="020B0503020204020204" charset="-122"/>
                <a:cs typeface="+mn-ea"/>
                <a:sym typeface="Arial" panose="020B0604020202020204" pitchFamily="34" charset="0"/>
              </a:rPr>
              <a:t>THANKS TO THE TEACHER'S CAREFUL GUIDANCE</a:t>
            </a:r>
            <a:endParaRPr lang="en-US" altLang="zh-CN" spc="300" dirty="0">
              <a:solidFill>
                <a:schemeClr val="bg1"/>
              </a:solidFill>
            </a:endParaRPr>
          </a:p>
        </p:txBody>
      </p:sp>
      <p:pic>
        <p:nvPicPr>
          <p:cNvPr id="36" name="图片 35"/>
          <p:cNvPicPr>
            <a:picLocks noChangeAspect="1"/>
          </p:cNvPicPr>
          <p:nvPr/>
        </p:nvPicPr>
        <p:blipFill>
          <a:blip r:embed="rId1"/>
          <a:stretch>
            <a:fillRect/>
          </a:stretch>
        </p:blipFill>
        <p:spPr>
          <a:xfrm>
            <a:off x="5377180" y="1034415"/>
            <a:ext cx="1429385" cy="1429385"/>
          </a:xfrm>
          <a:prstGeom prst="rect">
            <a:avLst/>
          </a:prstGeom>
        </p:spPr>
      </p:pic>
      <p:sp>
        <p:nvSpPr>
          <p:cNvPr id="11" name="矩形 10"/>
          <p:cNvSpPr/>
          <p:nvPr/>
        </p:nvSpPr>
        <p:spPr>
          <a:xfrm>
            <a:off x="3748030" y="5078140"/>
            <a:ext cx="4686863" cy="368300"/>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微软雅黑" panose="020B0503020204020204" charset="-122"/>
                <a:cs typeface="+mn-ea"/>
                <a:sym typeface="Arial" panose="020B0604020202020204" pitchFamily="34" charset="0"/>
              </a:rPr>
              <a:t>导师：</a:t>
            </a:r>
            <a:r>
              <a:rPr lang="en-US" altLang="zh-CN" dirty="0">
                <a:solidFill>
                  <a:prstClr val="black">
                    <a:lumMod val="75000"/>
                    <a:lumOff val="25000"/>
                  </a:prstClr>
                </a:solidFill>
                <a:latin typeface="Arial" panose="020B0604020202020204" pitchFamily="34" charset="0"/>
                <a:ea typeface="微软雅黑" panose="020B0503020204020204" charset="-122"/>
                <a:cs typeface="+mn-ea"/>
                <a:sym typeface="Arial" panose="020B0604020202020204" pitchFamily="34" charset="0"/>
              </a:rPr>
              <a:t> </a:t>
            </a:r>
            <a:r>
              <a:rPr lang="zh-CN" altLang="en-US" dirty="0">
                <a:solidFill>
                  <a:prstClr val="black">
                    <a:lumMod val="75000"/>
                    <a:lumOff val="25000"/>
                  </a:prstClr>
                </a:solidFill>
                <a:latin typeface="Arial" panose="020B0604020202020204" pitchFamily="34" charset="0"/>
                <a:ea typeface="微软雅黑" panose="020B0503020204020204" charset="-122"/>
                <a:cs typeface="+mn-ea"/>
                <a:sym typeface="Arial" panose="020B0604020202020204" pitchFamily="34" charset="0"/>
              </a:rPr>
              <a:t>揭安全  李宏伟</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微软雅黑" panose="020B0503020204020204" charset="-122"/>
                <a:cs typeface="+mn-ea"/>
                <a:sym typeface="Arial" panose="020B0604020202020204" pitchFamily="34" charset="0"/>
              </a:rPr>
              <a:t> 丨 答辩人：</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微软雅黑" panose="020B0503020204020204" charset="-122"/>
                <a:cs typeface="+mn-ea"/>
                <a:sym typeface="Arial" panose="020B0604020202020204" pitchFamily="34" charset="0"/>
              </a:rPr>
              <a:t>王烨锴</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940815"/>
            <a:ext cx="12192000" cy="2976370"/>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4" name="直接连接符 3"/>
          <p:cNvCxnSpPr>
            <a:stCxn id="2" idx="1"/>
          </p:cNvCxnSpPr>
          <p:nvPr/>
        </p:nvCxnSpPr>
        <p:spPr>
          <a:xfrm flipV="1">
            <a:off x="0" y="3309257"/>
            <a:ext cx="2598057" cy="119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3429000"/>
            <a:ext cx="300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187543" y="3429000"/>
            <a:ext cx="300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543958" y="2351770"/>
            <a:ext cx="1104085" cy="461665"/>
          </a:xfrm>
          <a:prstGeom prst="rect">
            <a:avLst/>
          </a:prstGeom>
          <a:noFill/>
        </p:spPr>
        <p:txBody>
          <a:bodyPr wrap="none" rtlCol="0">
            <a:spAutoFit/>
          </a:bodyPr>
          <a:lstStyle/>
          <a:p>
            <a:pPr algn="ctr"/>
            <a:r>
              <a:rPr lang="en-US" altLang="zh-CN" sz="2400" b="1" dirty="0">
                <a:solidFill>
                  <a:schemeClr val="bg1"/>
                </a:solidFill>
              </a:rPr>
              <a:t>Part 1</a:t>
            </a:r>
            <a:endParaRPr lang="zh-CN" altLang="en-US" sz="2400" b="1" dirty="0">
              <a:solidFill>
                <a:schemeClr val="bg1"/>
              </a:solidFill>
            </a:endParaRPr>
          </a:p>
        </p:txBody>
      </p:sp>
      <p:sp>
        <p:nvSpPr>
          <p:cNvPr id="49" name="文本框 48"/>
          <p:cNvSpPr txBox="1"/>
          <p:nvPr/>
        </p:nvSpPr>
        <p:spPr>
          <a:xfrm>
            <a:off x="3849231" y="3013502"/>
            <a:ext cx="4493538" cy="830997"/>
          </a:xfrm>
          <a:prstGeom prst="rect">
            <a:avLst/>
          </a:prstGeom>
          <a:noFill/>
        </p:spPr>
        <p:txBody>
          <a:bodyPr wrap="none" rtlCol="0">
            <a:spAutoFit/>
          </a:bodyPr>
          <a:lstStyle/>
          <a:p>
            <a:pPr algn="ctr"/>
            <a:r>
              <a:rPr lang="zh-CN" altLang="en-US" sz="4800" b="1" dirty="0">
                <a:solidFill>
                  <a:schemeClr val="bg1"/>
                </a:solidFill>
              </a:rPr>
              <a:t>研究背景与意义</a:t>
            </a:r>
            <a:endParaRPr lang="zh-CN" altLang="en-US" sz="4800" b="1" dirty="0">
              <a:solidFill>
                <a:schemeClr val="bg1"/>
              </a:solidFill>
            </a:endParaRPr>
          </a:p>
        </p:txBody>
      </p:sp>
      <p:sp>
        <p:nvSpPr>
          <p:cNvPr id="53" name="test_90790"/>
          <p:cNvSpPr/>
          <p:nvPr/>
        </p:nvSpPr>
        <p:spPr>
          <a:xfrm>
            <a:off x="5910565" y="4135899"/>
            <a:ext cx="370870" cy="480263"/>
          </a:xfrm>
          <a:custGeom>
            <a:avLst/>
            <a:gdLst>
              <a:gd name="connsiteX0" fmla="*/ 198712 w 469613"/>
              <a:gd name="connsiteY0" fmla="*/ 491417 h 608132"/>
              <a:gd name="connsiteX1" fmla="*/ 371809 w 469613"/>
              <a:gd name="connsiteY1" fmla="*/ 491417 h 608132"/>
              <a:gd name="connsiteX2" fmla="*/ 371809 w 469613"/>
              <a:gd name="connsiteY2" fmla="*/ 514068 h 608132"/>
              <a:gd name="connsiteX3" fmla="*/ 198712 w 469613"/>
              <a:gd name="connsiteY3" fmla="*/ 514068 h 608132"/>
              <a:gd name="connsiteX4" fmla="*/ 106118 w 469613"/>
              <a:gd name="connsiteY4" fmla="*/ 453480 h 608132"/>
              <a:gd name="connsiteX5" fmla="*/ 106118 w 469613"/>
              <a:gd name="connsiteY5" fmla="*/ 491461 h 608132"/>
              <a:gd name="connsiteX6" fmla="*/ 144037 w 469613"/>
              <a:gd name="connsiteY6" fmla="*/ 491461 h 608132"/>
              <a:gd name="connsiteX7" fmla="*/ 144037 w 469613"/>
              <a:gd name="connsiteY7" fmla="*/ 453480 h 608132"/>
              <a:gd name="connsiteX8" fmla="*/ 83479 w 469613"/>
              <a:gd name="connsiteY8" fmla="*/ 430872 h 608132"/>
              <a:gd name="connsiteX9" fmla="*/ 166676 w 469613"/>
              <a:gd name="connsiteY9" fmla="*/ 430872 h 608132"/>
              <a:gd name="connsiteX10" fmla="*/ 166676 w 469613"/>
              <a:gd name="connsiteY10" fmla="*/ 514069 h 608132"/>
              <a:gd name="connsiteX11" fmla="*/ 83479 w 469613"/>
              <a:gd name="connsiteY11" fmla="*/ 514069 h 608132"/>
              <a:gd name="connsiteX12" fmla="*/ 198712 w 469613"/>
              <a:gd name="connsiteY12" fmla="*/ 379077 h 608132"/>
              <a:gd name="connsiteX13" fmla="*/ 371809 w 469613"/>
              <a:gd name="connsiteY13" fmla="*/ 379077 h 608132"/>
              <a:gd name="connsiteX14" fmla="*/ 371809 w 469613"/>
              <a:gd name="connsiteY14" fmla="*/ 401728 h 608132"/>
              <a:gd name="connsiteX15" fmla="*/ 198712 w 469613"/>
              <a:gd name="connsiteY15" fmla="*/ 401728 h 608132"/>
              <a:gd name="connsiteX16" fmla="*/ 106118 w 469613"/>
              <a:gd name="connsiteY16" fmla="*/ 341222 h 608132"/>
              <a:gd name="connsiteX17" fmla="*/ 106118 w 469613"/>
              <a:gd name="connsiteY17" fmla="*/ 379109 h 608132"/>
              <a:gd name="connsiteX18" fmla="*/ 144037 w 469613"/>
              <a:gd name="connsiteY18" fmla="*/ 379109 h 608132"/>
              <a:gd name="connsiteX19" fmla="*/ 144037 w 469613"/>
              <a:gd name="connsiteY19" fmla="*/ 341222 h 608132"/>
              <a:gd name="connsiteX20" fmla="*/ 83479 w 469613"/>
              <a:gd name="connsiteY20" fmla="*/ 318602 h 608132"/>
              <a:gd name="connsiteX21" fmla="*/ 166676 w 469613"/>
              <a:gd name="connsiteY21" fmla="*/ 318602 h 608132"/>
              <a:gd name="connsiteX22" fmla="*/ 166676 w 469613"/>
              <a:gd name="connsiteY22" fmla="*/ 401728 h 608132"/>
              <a:gd name="connsiteX23" fmla="*/ 83479 w 469613"/>
              <a:gd name="connsiteY23" fmla="*/ 401728 h 608132"/>
              <a:gd name="connsiteX24" fmla="*/ 198712 w 469613"/>
              <a:gd name="connsiteY24" fmla="*/ 266878 h 608132"/>
              <a:gd name="connsiteX25" fmla="*/ 371809 w 469613"/>
              <a:gd name="connsiteY25" fmla="*/ 266878 h 608132"/>
              <a:gd name="connsiteX26" fmla="*/ 371809 w 469613"/>
              <a:gd name="connsiteY26" fmla="*/ 289459 h 608132"/>
              <a:gd name="connsiteX27" fmla="*/ 198712 w 469613"/>
              <a:gd name="connsiteY27" fmla="*/ 289459 h 608132"/>
              <a:gd name="connsiteX28" fmla="*/ 106118 w 469613"/>
              <a:gd name="connsiteY28" fmla="*/ 228870 h 608132"/>
              <a:gd name="connsiteX29" fmla="*/ 106118 w 469613"/>
              <a:gd name="connsiteY29" fmla="*/ 266851 h 608132"/>
              <a:gd name="connsiteX30" fmla="*/ 144037 w 469613"/>
              <a:gd name="connsiteY30" fmla="*/ 266851 h 608132"/>
              <a:gd name="connsiteX31" fmla="*/ 144037 w 469613"/>
              <a:gd name="connsiteY31" fmla="*/ 228870 h 608132"/>
              <a:gd name="connsiteX32" fmla="*/ 83479 w 469613"/>
              <a:gd name="connsiteY32" fmla="*/ 206262 h 608132"/>
              <a:gd name="connsiteX33" fmla="*/ 166676 w 469613"/>
              <a:gd name="connsiteY33" fmla="*/ 206262 h 608132"/>
              <a:gd name="connsiteX34" fmla="*/ 166676 w 469613"/>
              <a:gd name="connsiteY34" fmla="*/ 289459 h 608132"/>
              <a:gd name="connsiteX35" fmla="*/ 83479 w 469613"/>
              <a:gd name="connsiteY35" fmla="*/ 289459 h 608132"/>
              <a:gd name="connsiteX36" fmla="*/ 198712 w 469613"/>
              <a:gd name="connsiteY36" fmla="*/ 154609 h 608132"/>
              <a:gd name="connsiteX37" fmla="*/ 371809 w 469613"/>
              <a:gd name="connsiteY37" fmla="*/ 154609 h 608132"/>
              <a:gd name="connsiteX38" fmla="*/ 371809 w 469613"/>
              <a:gd name="connsiteY38" fmla="*/ 177260 h 608132"/>
              <a:gd name="connsiteX39" fmla="*/ 198712 w 469613"/>
              <a:gd name="connsiteY39" fmla="*/ 177260 h 608132"/>
              <a:gd name="connsiteX40" fmla="*/ 106118 w 469613"/>
              <a:gd name="connsiteY40" fmla="*/ 116672 h 608132"/>
              <a:gd name="connsiteX41" fmla="*/ 106118 w 469613"/>
              <a:gd name="connsiteY41" fmla="*/ 154653 h 608132"/>
              <a:gd name="connsiteX42" fmla="*/ 144037 w 469613"/>
              <a:gd name="connsiteY42" fmla="*/ 154653 h 608132"/>
              <a:gd name="connsiteX43" fmla="*/ 144037 w 469613"/>
              <a:gd name="connsiteY43" fmla="*/ 116672 h 608132"/>
              <a:gd name="connsiteX44" fmla="*/ 83479 w 469613"/>
              <a:gd name="connsiteY44" fmla="*/ 94064 h 608132"/>
              <a:gd name="connsiteX45" fmla="*/ 166676 w 469613"/>
              <a:gd name="connsiteY45" fmla="*/ 94064 h 608132"/>
              <a:gd name="connsiteX46" fmla="*/ 166676 w 469613"/>
              <a:gd name="connsiteY46" fmla="*/ 177261 h 608132"/>
              <a:gd name="connsiteX47" fmla="*/ 83479 w 469613"/>
              <a:gd name="connsiteY47" fmla="*/ 177261 h 608132"/>
              <a:gd name="connsiteX48" fmla="*/ 355493 w 469613"/>
              <a:gd name="connsiteY48" fmla="*/ 38545 h 608132"/>
              <a:gd name="connsiteX49" fmla="*/ 355493 w 469613"/>
              <a:gd name="connsiteY49" fmla="*/ 114053 h 608132"/>
              <a:gd name="connsiteX50" fmla="*/ 431007 w 469613"/>
              <a:gd name="connsiteY50" fmla="*/ 114053 h 608132"/>
              <a:gd name="connsiteX51" fmla="*/ 22643 w 469613"/>
              <a:gd name="connsiteY51" fmla="*/ 22607 h 608132"/>
              <a:gd name="connsiteX52" fmla="*/ 22643 w 469613"/>
              <a:gd name="connsiteY52" fmla="*/ 585525 h 608132"/>
              <a:gd name="connsiteX53" fmla="*/ 446970 w 469613"/>
              <a:gd name="connsiteY53" fmla="*/ 585525 h 608132"/>
              <a:gd name="connsiteX54" fmla="*/ 446970 w 469613"/>
              <a:gd name="connsiteY54" fmla="*/ 136660 h 608132"/>
              <a:gd name="connsiteX55" fmla="*/ 332850 w 469613"/>
              <a:gd name="connsiteY55" fmla="*/ 136660 h 608132"/>
              <a:gd name="connsiteX56" fmla="*/ 332850 w 469613"/>
              <a:gd name="connsiteY56" fmla="*/ 22607 h 608132"/>
              <a:gd name="connsiteX57" fmla="*/ 0 w 469613"/>
              <a:gd name="connsiteY57" fmla="*/ 0 h 608132"/>
              <a:gd name="connsiteX58" fmla="*/ 348813 w 469613"/>
              <a:gd name="connsiteY58" fmla="*/ 0 h 608132"/>
              <a:gd name="connsiteX59" fmla="*/ 469613 w 469613"/>
              <a:gd name="connsiteY59" fmla="*/ 120609 h 608132"/>
              <a:gd name="connsiteX60" fmla="*/ 469613 w 469613"/>
              <a:gd name="connsiteY60" fmla="*/ 608132 h 608132"/>
              <a:gd name="connsiteX61" fmla="*/ 0 w 469613"/>
              <a:gd name="connsiteY61" fmla="*/ 608132 h 608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69613" h="608132">
                <a:moveTo>
                  <a:pt x="198712" y="491417"/>
                </a:moveTo>
                <a:lnTo>
                  <a:pt x="371809" y="491417"/>
                </a:lnTo>
                <a:lnTo>
                  <a:pt x="371809" y="514068"/>
                </a:lnTo>
                <a:lnTo>
                  <a:pt x="198712" y="514068"/>
                </a:lnTo>
                <a:close/>
                <a:moveTo>
                  <a:pt x="106118" y="453480"/>
                </a:moveTo>
                <a:lnTo>
                  <a:pt x="106118" y="491461"/>
                </a:lnTo>
                <a:lnTo>
                  <a:pt x="144037" y="491461"/>
                </a:lnTo>
                <a:lnTo>
                  <a:pt x="144037" y="453480"/>
                </a:lnTo>
                <a:close/>
                <a:moveTo>
                  <a:pt x="83479" y="430872"/>
                </a:moveTo>
                <a:lnTo>
                  <a:pt x="166676" y="430872"/>
                </a:lnTo>
                <a:lnTo>
                  <a:pt x="166676" y="514069"/>
                </a:lnTo>
                <a:lnTo>
                  <a:pt x="83479" y="514069"/>
                </a:lnTo>
                <a:close/>
                <a:moveTo>
                  <a:pt x="198712" y="379077"/>
                </a:moveTo>
                <a:lnTo>
                  <a:pt x="371809" y="379077"/>
                </a:lnTo>
                <a:lnTo>
                  <a:pt x="371809" y="401728"/>
                </a:lnTo>
                <a:lnTo>
                  <a:pt x="198712" y="401728"/>
                </a:lnTo>
                <a:close/>
                <a:moveTo>
                  <a:pt x="106118" y="341222"/>
                </a:moveTo>
                <a:lnTo>
                  <a:pt x="106118" y="379109"/>
                </a:lnTo>
                <a:lnTo>
                  <a:pt x="144037" y="379109"/>
                </a:lnTo>
                <a:lnTo>
                  <a:pt x="144037" y="341222"/>
                </a:lnTo>
                <a:close/>
                <a:moveTo>
                  <a:pt x="83479" y="318602"/>
                </a:moveTo>
                <a:lnTo>
                  <a:pt x="166676" y="318602"/>
                </a:lnTo>
                <a:lnTo>
                  <a:pt x="166676" y="401728"/>
                </a:lnTo>
                <a:lnTo>
                  <a:pt x="83479" y="401728"/>
                </a:lnTo>
                <a:close/>
                <a:moveTo>
                  <a:pt x="198712" y="266878"/>
                </a:moveTo>
                <a:lnTo>
                  <a:pt x="371809" y="266878"/>
                </a:lnTo>
                <a:lnTo>
                  <a:pt x="371809" y="289459"/>
                </a:lnTo>
                <a:lnTo>
                  <a:pt x="198712" y="289459"/>
                </a:lnTo>
                <a:close/>
                <a:moveTo>
                  <a:pt x="106118" y="228870"/>
                </a:moveTo>
                <a:lnTo>
                  <a:pt x="106118" y="266851"/>
                </a:lnTo>
                <a:lnTo>
                  <a:pt x="144037" y="266851"/>
                </a:lnTo>
                <a:lnTo>
                  <a:pt x="144037" y="228870"/>
                </a:lnTo>
                <a:close/>
                <a:moveTo>
                  <a:pt x="83479" y="206262"/>
                </a:moveTo>
                <a:lnTo>
                  <a:pt x="166676" y="206262"/>
                </a:lnTo>
                <a:lnTo>
                  <a:pt x="166676" y="289459"/>
                </a:lnTo>
                <a:lnTo>
                  <a:pt x="83479" y="289459"/>
                </a:lnTo>
                <a:close/>
                <a:moveTo>
                  <a:pt x="198712" y="154609"/>
                </a:moveTo>
                <a:lnTo>
                  <a:pt x="371809" y="154609"/>
                </a:lnTo>
                <a:lnTo>
                  <a:pt x="371809" y="177260"/>
                </a:lnTo>
                <a:lnTo>
                  <a:pt x="198712" y="177260"/>
                </a:lnTo>
                <a:close/>
                <a:moveTo>
                  <a:pt x="106118" y="116672"/>
                </a:moveTo>
                <a:lnTo>
                  <a:pt x="106118" y="154653"/>
                </a:lnTo>
                <a:lnTo>
                  <a:pt x="144037" y="154653"/>
                </a:lnTo>
                <a:lnTo>
                  <a:pt x="144037" y="116672"/>
                </a:lnTo>
                <a:close/>
                <a:moveTo>
                  <a:pt x="83479" y="94064"/>
                </a:moveTo>
                <a:lnTo>
                  <a:pt x="166676" y="94064"/>
                </a:lnTo>
                <a:lnTo>
                  <a:pt x="166676" y="177261"/>
                </a:lnTo>
                <a:lnTo>
                  <a:pt x="83479" y="177261"/>
                </a:lnTo>
                <a:close/>
                <a:moveTo>
                  <a:pt x="355493" y="38545"/>
                </a:moveTo>
                <a:lnTo>
                  <a:pt x="355493" y="114053"/>
                </a:lnTo>
                <a:lnTo>
                  <a:pt x="431007" y="114053"/>
                </a:lnTo>
                <a:close/>
                <a:moveTo>
                  <a:pt x="22643" y="22607"/>
                </a:moveTo>
                <a:lnTo>
                  <a:pt x="22643" y="585525"/>
                </a:lnTo>
                <a:lnTo>
                  <a:pt x="446970" y="585525"/>
                </a:lnTo>
                <a:lnTo>
                  <a:pt x="446970" y="136660"/>
                </a:lnTo>
                <a:lnTo>
                  <a:pt x="332850" y="136660"/>
                </a:lnTo>
                <a:lnTo>
                  <a:pt x="332850" y="22607"/>
                </a:lnTo>
                <a:close/>
                <a:moveTo>
                  <a:pt x="0" y="0"/>
                </a:moveTo>
                <a:lnTo>
                  <a:pt x="348813" y="0"/>
                </a:lnTo>
                <a:lnTo>
                  <a:pt x="469613" y="120609"/>
                </a:lnTo>
                <a:lnTo>
                  <a:pt x="469613" y="608132"/>
                </a:lnTo>
                <a:lnTo>
                  <a:pt x="0" y="60813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矩形 15"/>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5" y="793923"/>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 name="文本框 4"/>
          <p:cNvSpPr txBox="1"/>
          <p:nvPr/>
        </p:nvSpPr>
        <p:spPr>
          <a:xfrm>
            <a:off x="508635" y="857250"/>
            <a:ext cx="1402080" cy="460375"/>
          </a:xfrm>
          <a:prstGeom prst="rect">
            <a:avLst/>
          </a:prstGeom>
          <a:noFill/>
        </p:spPr>
        <p:txBody>
          <a:bodyPr wrap="none" rtlCol="0">
            <a:spAutoFit/>
          </a:bodyPr>
          <a:lstStyle/>
          <a:p>
            <a:pPr algn="ctr"/>
            <a:r>
              <a:rPr lang="zh-CN" altLang="en-US" sz="2400" b="1" dirty="0">
                <a:solidFill>
                  <a:schemeClr val="bg1"/>
                </a:solidFill>
              </a:rPr>
              <a:t>背景意义</a:t>
            </a:r>
            <a:endParaRPr lang="zh-CN" altLang="en-US" sz="2400" b="1" dirty="0">
              <a:solidFill>
                <a:schemeClr val="bg1"/>
              </a:solidFill>
            </a:endParaRPr>
          </a:p>
        </p:txBody>
      </p:sp>
      <p:sp>
        <p:nvSpPr>
          <p:cNvPr id="6" name="文本框 5"/>
          <p:cNvSpPr txBox="1"/>
          <p:nvPr>
            <p:custDataLst>
              <p:tags r:id="rId1"/>
            </p:custDataLst>
          </p:nvPr>
        </p:nvSpPr>
        <p:spPr>
          <a:xfrm>
            <a:off x="508635" y="2027709"/>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相关技术</a:t>
            </a:r>
            <a:endParaRPr lang="zh-CN" altLang="en-US" sz="2400" dirty="0">
              <a:solidFill>
                <a:schemeClr val="tx1">
                  <a:lumMod val="75000"/>
                  <a:lumOff val="25000"/>
                </a:schemeClr>
              </a:solidFill>
            </a:endParaRPr>
          </a:p>
        </p:txBody>
      </p:sp>
      <p:sp>
        <p:nvSpPr>
          <p:cNvPr id="7" name="文本框 6"/>
          <p:cNvSpPr txBox="1"/>
          <p:nvPr>
            <p:custDataLst>
              <p:tags r:id="rId2"/>
            </p:custDataLst>
          </p:nvPr>
        </p:nvSpPr>
        <p:spPr>
          <a:xfrm>
            <a:off x="508635" y="3198168"/>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研究方法</a:t>
            </a:r>
            <a:endParaRPr lang="zh-CN" altLang="en-US" sz="2400" dirty="0">
              <a:solidFill>
                <a:schemeClr val="tx1">
                  <a:lumMod val="75000"/>
                  <a:lumOff val="25000"/>
                </a:schemeClr>
              </a:solidFill>
            </a:endParaRPr>
          </a:p>
        </p:txBody>
      </p:sp>
      <p:sp>
        <p:nvSpPr>
          <p:cNvPr id="50" name="文本框 49"/>
          <p:cNvSpPr txBox="1"/>
          <p:nvPr>
            <p:custDataLst>
              <p:tags r:id="rId3"/>
            </p:custDataLst>
          </p:nvPr>
        </p:nvSpPr>
        <p:spPr>
          <a:xfrm>
            <a:off x="508635" y="4368627"/>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方法</a:t>
            </a:r>
            <a:r>
              <a:rPr lang="zh-CN" altLang="en-US" sz="2400" dirty="0">
                <a:solidFill>
                  <a:schemeClr val="tx1">
                    <a:lumMod val="75000"/>
                    <a:lumOff val="25000"/>
                  </a:schemeClr>
                </a:solidFill>
              </a:rPr>
              <a:t>应用</a:t>
            </a:r>
            <a:endParaRPr lang="zh-CN" altLang="en-US" sz="2400" dirty="0">
              <a:solidFill>
                <a:schemeClr val="tx1">
                  <a:lumMod val="75000"/>
                  <a:lumOff val="25000"/>
                </a:schemeClr>
              </a:solidFill>
            </a:endParaRPr>
          </a:p>
        </p:txBody>
      </p:sp>
      <p:sp>
        <p:nvSpPr>
          <p:cNvPr id="51" name="文本框 50"/>
          <p:cNvSpPr txBox="1"/>
          <p:nvPr/>
        </p:nvSpPr>
        <p:spPr>
          <a:xfrm>
            <a:off x="508635" y="5539085"/>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总结展望</a:t>
            </a:r>
            <a:endParaRPr lang="zh-CN" altLang="en-US" sz="2400" dirty="0">
              <a:solidFill>
                <a:schemeClr val="tx1">
                  <a:lumMod val="75000"/>
                  <a:lumOff val="25000"/>
                </a:schemeClr>
              </a:solidFill>
            </a:endParaRPr>
          </a:p>
        </p:txBody>
      </p:sp>
      <p:sp>
        <p:nvSpPr>
          <p:cNvPr id="55" name="等腰三角形 54"/>
          <p:cNvSpPr/>
          <p:nvPr/>
        </p:nvSpPr>
        <p:spPr>
          <a:xfrm rot="16200000">
            <a:off x="2253007" y="1017598"/>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954199" y="395094"/>
            <a:ext cx="1605280" cy="521970"/>
          </a:xfrm>
          <a:prstGeom prst="rect">
            <a:avLst/>
          </a:prstGeom>
          <a:noFill/>
        </p:spPr>
        <p:txBody>
          <a:bodyPr wrap="none" rtlCol="0">
            <a:spAutoFit/>
          </a:bodyPr>
          <a:lstStyle/>
          <a:p>
            <a:r>
              <a:rPr lang="zh-CN" altLang="en-US" sz="2800" b="1" dirty="0">
                <a:solidFill>
                  <a:srgbClr val="9A0001"/>
                </a:solidFill>
              </a:rPr>
              <a:t>课题背景</a:t>
            </a:r>
            <a:endParaRPr lang="zh-CN" altLang="en-US" sz="2800" b="1" dirty="0">
              <a:solidFill>
                <a:srgbClr val="9A0001"/>
              </a:solidFill>
            </a:endParaRPr>
          </a:p>
        </p:txBody>
      </p:sp>
      <p:sp>
        <p:nvSpPr>
          <p:cNvPr id="3" name="文本框 2"/>
          <p:cNvSpPr txBox="1"/>
          <p:nvPr>
            <p:custDataLst>
              <p:tags r:id="rId4"/>
            </p:custDataLst>
          </p:nvPr>
        </p:nvSpPr>
        <p:spPr>
          <a:xfrm>
            <a:off x="3048000" y="1600200"/>
            <a:ext cx="8021320" cy="645160"/>
          </a:xfrm>
          <a:prstGeom prst="rect">
            <a:avLst/>
          </a:prstGeom>
          <a:noFill/>
        </p:spPr>
        <p:txBody>
          <a:bodyPr wrap="square" rtlCol="0" anchor="t">
            <a:spAutoFit/>
          </a:bodyPr>
          <a:p>
            <a:pPr indent="457200"/>
            <a:r>
              <a:rPr lang="zh-CN" altLang="en-US" sz="1800"/>
              <a:t>随着互联网的迅速扩张，信息量呈现指数级别的增长。在海量互联网数据中，常见的方法是运用</a:t>
            </a:r>
            <a:r>
              <a:rPr lang="zh-CN" altLang="en-US" sz="1800" b="1"/>
              <a:t>通用搜索引擎</a:t>
            </a:r>
            <a:r>
              <a:rPr lang="zh-CN" altLang="en-US" sz="1800"/>
              <a:t>来挖掘用户感兴趣的各种信息。</a:t>
            </a:r>
            <a:endParaRPr lang="zh-CN" altLang="en-US"/>
          </a:p>
        </p:txBody>
      </p:sp>
      <p:sp>
        <p:nvSpPr>
          <p:cNvPr id="4" name="文本框 3"/>
          <p:cNvSpPr txBox="1"/>
          <p:nvPr>
            <p:custDataLst>
              <p:tags r:id="rId5"/>
            </p:custDataLst>
          </p:nvPr>
        </p:nvSpPr>
        <p:spPr>
          <a:xfrm>
            <a:off x="3048000" y="4533900"/>
            <a:ext cx="7973695" cy="922020"/>
          </a:xfrm>
          <a:prstGeom prst="rect">
            <a:avLst/>
          </a:prstGeom>
          <a:noFill/>
        </p:spPr>
        <p:txBody>
          <a:bodyPr wrap="square" rtlCol="0" anchor="t">
            <a:spAutoFit/>
          </a:bodyPr>
          <a:p>
            <a:pPr indent="457200"/>
            <a:r>
              <a:rPr lang="zh-CN" altLang="en-US"/>
              <a:t>随着信息来源的多样化和信息量的激增，用户在单一的垂直搜索引擎中可能难以找到所有相关信息，</a:t>
            </a:r>
            <a:r>
              <a:rPr lang="zh-CN" altLang="en-US" b="1"/>
              <a:t>聚合搜索</a:t>
            </a:r>
            <a:r>
              <a:rPr lang="zh-CN" altLang="en-US"/>
              <a:t>能够整合多个来源的信息，提供更全面的搜索结果。</a:t>
            </a:r>
            <a:endParaRPr lang="zh-CN" altLang="en-US"/>
          </a:p>
        </p:txBody>
      </p:sp>
      <p:sp>
        <p:nvSpPr>
          <p:cNvPr id="2" name="文本框 1"/>
          <p:cNvSpPr txBox="1"/>
          <p:nvPr>
            <p:custDataLst>
              <p:tags r:id="rId6"/>
            </p:custDataLst>
          </p:nvPr>
        </p:nvSpPr>
        <p:spPr>
          <a:xfrm>
            <a:off x="3048000" y="2928620"/>
            <a:ext cx="7973695" cy="922020"/>
          </a:xfrm>
          <a:prstGeom prst="rect">
            <a:avLst/>
          </a:prstGeom>
          <a:noFill/>
        </p:spPr>
        <p:txBody>
          <a:bodyPr wrap="square" rtlCol="0" anchor="t">
            <a:spAutoFit/>
          </a:bodyPr>
          <a:p>
            <a:pPr indent="457200"/>
            <a:r>
              <a:rPr lang="zh-CN" altLang="en-US">
                <a:sym typeface="+mn-ea"/>
              </a:rPr>
              <a:t>但当用户试图获取特定领域的具体信息时，这些通用的搜索引擎却不能完全满足他们的搜索需求，因此</a:t>
            </a:r>
            <a:r>
              <a:rPr lang="zh-CN" altLang="en-US" b="1">
                <a:sym typeface="+mn-ea"/>
              </a:rPr>
              <a:t>垂直搜索引擎</a:t>
            </a:r>
            <a:r>
              <a:rPr lang="zh-CN" altLang="en-US">
                <a:sym typeface="+mn-ea"/>
              </a:rPr>
              <a:t>应运而生，它们主要针对特定领域或主题，提供更为精确和专业的搜索结果。</a:t>
            </a:r>
            <a:endParaRPr lang="zh-CN" altLang="en-US">
              <a:sym typeface="+mn-ea"/>
            </a:endParaRPr>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矩形 15"/>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5" y="793923"/>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 name="文本框 4"/>
          <p:cNvSpPr txBox="1"/>
          <p:nvPr/>
        </p:nvSpPr>
        <p:spPr>
          <a:xfrm>
            <a:off x="508635" y="857250"/>
            <a:ext cx="1402080" cy="460375"/>
          </a:xfrm>
          <a:prstGeom prst="rect">
            <a:avLst/>
          </a:prstGeom>
          <a:noFill/>
        </p:spPr>
        <p:txBody>
          <a:bodyPr wrap="none" rtlCol="0">
            <a:spAutoFit/>
          </a:bodyPr>
          <a:lstStyle/>
          <a:p>
            <a:pPr algn="ctr"/>
            <a:r>
              <a:rPr lang="zh-CN" altLang="en-US" sz="2400" b="1" dirty="0">
                <a:solidFill>
                  <a:schemeClr val="bg1"/>
                </a:solidFill>
              </a:rPr>
              <a:t>背景意义</a:t>
            </a:r>
            <a:endParaRPr lang="zh-CN" altLang="en-US" sz="2400" b="1" dirty="0">
              <a:solidFill>
                <a:schemeClr val="bg1"/>
              </a:solidFill>
            </a:endParaRPr>
          </a:p>
        </p:txBody>
      </p:sp>
      <p:sp>
        <p:nvSpPr>
          <p:cNvPr id="6" name="文本框 5"/>
          <p:cNvSpPr txBox="1"/>
          <p:nvPr>
            <p:custDataLst>
              <p:tags r:id="rId1"/>
            </p:custDataLst>
          </p:nvPr>
        </p:nvSpPr>
        <p:spPr>
          <a:xfrm>
            <a:off x="508635" y="2027709"/>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sym typeface="+mn-ea"/>
              </a:rPr>
              <a:t>相关技术</a:t>
            </a:r>
            <a:endParaRPr lang="zh-CN" altLang="en-US" sz="2400" dirty="0">
              <a:solidFill>
                <a:schemeClr val="tx1">
                  <a:lumMod val="75000"/>
                  <a:lumOff val="25000"/>
                </a:schemeClr>
              </a:solidFill>
            </a:endParaRPr>
          </a:p>
        </p:txBody>
      </p:sp>
      <p:sp>
        <p:nvSpPr>
          <p:cNvPr id="7" name="文本框 6"/>
          <p:cNvSpPr txBox="1"/>
          <p:nvPr>
            <p:custDataLst>
              <p:tags r:id="rId2"/>
            </p:custDataLst>
          </p:nvPr>
        </p:nvSpPr>
        <p:spPr>
          <a:xfrm>
            <a:off x="508635" y="3198168"/>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研究方法</a:t>
            </a:r>
            <a:endParaRPr lang="zh-CN" altLang="en-US" sz="2400" dirty="0">
              <a:solidFill>
                <a:schemeClr val="tx1">
                  <a:lumMod val="75000"/>
                  <a:lumOff val="25000"/>
                </a:schemeClr>
              </a:solidFill>
            </a:endParaRPr>
          </a:p>
        </p:txBody>
      </p:sp>
      <p:sp>
        <p:nvSpPr>
          <p:cNvPr id="50" name="文本框 49"/>
          <p:cNvSpPr txBox="1"/>
          <p:nvPr>
            <p:custDataLst>
              <p:tags r:id="rId3"/>
            </p:custDataLst>
          </p:nvPr>
        </p:nvSpPr>
        <p:spPr>
          <a:xfrm>
            <a:off x="508635" y="4368627"/>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方法</a:t>
            </a:r>
            <a:r>
              <a:rPr lang="zh-CN" altLang="en-US" sz="2400" dirty="0">
                <a:solidFill>
                  <a:schemeClr val="tx1">
                    <a:lumMod val="75000"/>
                    <a:lumOff val="25000"/>
                  </a:schemeClr>
                </a:solidFill>
              </a:rPr>
              <a:t>应用</a:t>
            </a:r>
            <a:endParaRPr lang="zh-CN" altLang="en-US" sz="2400" dirty="0">
              <a:solidFill>
                <a:schemeClr val="tx1">
                  <a:lumMod val="75000"/>
                  <a:lumOff val="25000"/>
                </a:schemeClr>
              </a:solidFill>
            </a:endParaRPr>
          </a:p>
        </p:txBody>
      </p:sp>
      <p:sp>
        <p:nvSpPr>
          <p:cNvPr id="51" name="文本框 50"/>
          <p:cNvSpPr txBox="1"/>
          <p:nvPr>
            <p:custDataLst>
              <p:tags r:id="rId4"/>
            </p:custDataLst>
          </p:nvPr>
        </p:nvSpPr>
        <p:spPr>
          <a:xfrm>
            <a:off x="508635" y="5539085"/>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总结展望</a:t>
            </a:r>
            <a:endParaRPr lang="zh-CN" altLang="en-US" sz="2400" dirty="0">
              <a:solidFill>
                <a:schemeClr val="tx1">
                  <a:lumMod val="75000"/>
                  <a:lumOff val="25000"/>
                </a:schemeClr>
              </a:solidFill>
            </a:endParaRPr>
          </a:p>
        </p:txBody>
      </p:sp>
      <p:sp>
        <p:nvSpPr>
          <p:cNvPr id="55" name="等腰三角形 54"/>
          <p:cNvSpPr/>
          <p:nvPr/>
        </p:nvSpPr>
        <p:spPr>
          <a:xfrm rot="16200000">
            <a:off x="2253007" y="1017598"/>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954199" y="395094"/>
            <a:ext cx="1605280" cy="521970"/>
          </a:xfrm>
          <a:prstGeom prst="rect">
            <a:avLst/>
          </a:prstGeom>
          <a:noFill/>
        </p:spPr>
        <p:txBody>
          <a:bodyPr wrap="none" rtlCol="0">
            <a:spAutoFit/>
          </a:bodyPr>
          <a:lstStyle/>
          <a:p>
            <a:r>
              <a:rPr lang="zh-CN" altLang="en-US" sz="2800" b="1" dirty="0">
                <a:solidFill>
                  <a:srgbClr val="9A0001"/>
                </a:solidFill>
              </a:rPr>
              <a:t>课题</a:t>
            </a:r>
            <a:r>
              <a:rPr lang="zh-CN" altLang="en-US" sz="2800" b="1" dirty="0">
                <a:solidFill>
                  <a:srgbClr val="9A0001"/>
                </a:solidFill>
              </a:rPr>
              <a:t>意义</a:t>
            </a:r>
            <a:endParaRPr lang="zh-CN" altLang="en-US" sz="2800" b="1" dirty="0">
              <a:solidFill>
                <a:srgbClr val="9A0001"/>
              </a:solidFill>
            </a:endParaRPr>
          </a:p>
        </p:txBody>
      </p:sp>
      <p:sp>
        <p:nvSpPr>
          <p:cNvPr id="2" name="文本框 1"/>
          <p:cNvSpPr txBox="1"/>
          <p:nvPr>
            <p:custDataLst>
              <p:tags r:id="rId5"/>
            </p:custDataLst>
          </p:nvPr>
        </p:nvSpPr>
        <p:spPr>
          <a:xfrm>
            <a:off x="3265805" y="1755775"/>
            <a:ext cx="7426325" cy="368300"/>
          </a:xfrm>
          <a:prstGeom prst="rect">
            <a:avLst/>
          </a:prstGeom>
          <a:noFill/>
        </p:spPr>
        <p:txBody>
          <a:bodyPr wrap="square" rtlCol="0" anchor="t">
            <a:spAutoFit/>
          </a:bodyPr>
          <a:p>
            <a:r>
              <a:rPr lang="zh-CN" altLang="en-US"/>
              <a:t>无监督的指数权重衰减关键词提取方法 </a:t>
            </a:r>
            <a:r>
              <a:rPr lang="zh-CN" altLang="en-US" b="1"/>
              <a:t>EdecayRank</a:t>
            </a:r>
            <a:r>
              <a:rPr lang="en-US" altLang="zh-CN"/>
              <a:t> + </a:t>
            </a:r>
            <a:r>
              <a:rPr lang="zh-CN" altLang="en-US" b="1"/>
              <a:t>聚合搜索系统</a:t>
            </a:r>
            <a:endParaRPr lang="zh-CN" altLang="en-US" b="1"/>
          </a:p>
        </p:txBody>
      </p:sp>
      <p:sp>
        <p:nvSpPr>
          <p:cNvPr id="3" name="文本框 2"/>
          <p:cNvSpPr txBox="1"/>
          <p:nvPr>
            <p:custDataLst>
              <p:tags r:id="rId6"/>
            </p:custDataLst>
          </p:nvPr>
        </p:nvSpPr>
        <p:spPr>
          <a:xfrm>
            <a:off x="3265805" y="3747135"/>
            <a:ext cx="794893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聚合搜索则通过整合多元信息源，为用户带来更为全面和丰富的搜索体验。</a:t>
            </a:r>
            <a:endParaRPr lang="zh-CN" altLang="en-US"/>
          </a:p>
        </p:txBody>
      </p:sp>
      <p:sp>
        <p:nvSpPr>
          <p:cNvPr id="4" name="文本框 3"/>
          <p:cNvSpPr txBox="1"/>
          <p:nvPr>
            <p:custDataLst>
              <p:tags r:id="rId7"/>
            </p:custDataLst>
          </p:nvPr>
        </p:nvSpPr>
        <p:spPr>
          <a:xfrm>
            <a:off x="3265805" y="2613025"/>
            <a:ext cx="7949565"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t>EdecayRank 方法对现有的关键词提取方法进行了改进，显著提升了搜索结果的相关性；</a:t>
            </a:r>
            <a:endParaRPr lang="zh-CN" altLang="en-US"/>
          </a:p>
        </p:txBody>
      </p:sp>
      <p:sp>
        <p:nvSpPr>
          <p:cNvPr id="8" name="文本框 7"/>
          <p:cNvSpPr txBox="1"/>
          <p:nvPr>
            <p:custDataLst>
              <p:tags r:id="rId8"/>
            </p:custDataLst>
          </p:nvPr>
        </p:nvSpPr>
        <p:spPr>
          <a:xfrm>
            <a:off x="3265805" y="4664075"/>
            <a:ext cx="7078345" cy="368300"/>
          </a:xfrm>
          <a:prstGeom prst="rect">
            <a:avLst/>
          </a:prstGeom>
          <a:noFill/>
        </p:spPr>
        <p:txBody>
          <a:bodyPr wrap="square" rtlCol="0" anchor="t">
            <a:spAutoFit/>
          </a:bodyPr>
          <a:p>
            <a:r>
              <a:rPr lang="zh-CN" altLang="en-US"/>
              <a:t>这种技术的整合对信息检索领域的进步具有重要的推动作用</a:t>
            </a:r>
            <a:endParaRPr lang="zh-CN" altLang="en-US"/>
          </a:p>
        </p:txBody>
      </p:sp>
    </p:spTree>
    <p:custDataLst>
      <p:tags r:id="rId9"/>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40815"/>
            <a:ext cx="12192000" cy="2976370"/>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4" name="直接连接符 3"/>
          <p:cNvCxnSpPr>
            <a:stCxn id="2" idx="1"/>
          </p:cNvCxnSpPr>
          <p:nvPr/>
        </p:nvCxnSpPr>
        <p:spPr>
          <a:xfrm flipV="1">
            <a:off x="0" y="3309257"/>
            <a:ext cx="2598057" cy="119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3429000"/>
            <a:ext cx="300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187543" y="3429000"/>
            <a:ext cx="300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549583" y="2351770"/>
            <a:ext cx="1092835" cy="460375"/>
          </a:xfrm>
          <a:prstGeom prst="rect">
            <a:avLst/>
          </a:prstGeom>
          <a:noFill/>
        </p:spPr>
        <p:txBody>
          <a:bodyPr wrap="none" rtlCol="0">
            <a:spAutoFit/>
          </a:bodyPr>
          <a:lstStyle/>
          <a:p>
            <a:pPr algn="ctr"/>
            <a:r>
              <a:rPr lang="en-US" altLang="zh-CN" sz="2400" b="1" dirty="0">
                <a:solidFill>
                  <a:schemeClr val="bg1"/>
                </a:solidFill>
              </a:rPr>
              <a:t>Part 2</a:t>
            </a:r>
            <a:endParaRPr lang="zh-CN" altLang="en-US" sz="2400" b="1" dirty="0">
              <a:solidFill>
                <a:schemeClr val="bg1"/>
              </a:solidFill>
            </a:endParaRPr>
          </a:p>
        </p:txBody>
      </p:sp>
      <p:sp>
        <p:nvSpPr>
          <p:cNvPr id="49" name="文本框 48"/>
          <p:cNvSpPr txBox="1"/>
          <p:nvPr/>
        </p:nvSpPr>
        <p:spPr>
          <a:xfrm>
            <a:off x="4175760" y="3013502"/>
            <a:ext cx="3840480" cy="829945"/>
          </a:xfrm>
          <a:prstGeom prst="rect">
            <a:avLst/>
          </a:prstGeom>
          <a:noFill/>
        </p:spPr>
        <p:txBody>
          <a:bodyPr wrap="none" rtlCol="0">
            <a:spAutoFit/>
          </a:bodyPr>
          <a:lstStyle/>
          <a:p>
            <a:pPr algn="ctr"/>
            <a:r>
              <a:rPr lang="zh-CN" altLang="en-US" sz="4800" b="1" dirty="0">
                <a:solidFill>
                  <a:schemeClr val="bg1"/>
                </a:solidFill>
              </a:rPr>
              <a:t>相关理论</a:t>
            </a:r>
            <a:r>
              <a:rPr lang="zh-CN" altLang="en-US" sz="4800" b="1" dirty="0">
                <a:solidFill>
                  <a:schemeClr val="bg1"/>
                </a:solidFill>
              </a:rPr>
              <a:t>技术</a:t>
            </a:r>
            <a:endParaRPr lang="zh-CN" altLang="en-US" sz="4800" b="1" dirty="0">
              <a:solidFill>
                <a:schemeClr val="bg1"/>
              </a:solidFill>
            </a:endParaRPr>
          </a:p>
        </p:txBody>
      </p:sp>
      <p:sp>
        <p:nvSpPr>
          <p:cNvPr id="3" name="bound_75435"/>
          <p:cNvSpPr/>
          <p:nvPr/>
        </p:nvSpPr>
        <p:spPr>
          <a:xfrm>
            <a:off x="5791158" y="4048195"/>
            <a:ext cx="609685" cy="605013"/>
          </a:xfrm>
          <a:custGeom>
            <a:avLst/>
            <a:gdLst>
              <a:gd name="connsiteX0" fmla="*/ 463685 w 607780"/>
              <a:gd name="connsiteY0" fmla="*/ 261727 h 603123"/>
              <a:gd name="connsiteX1" fmla="*/ 567938 w 607780"/>
              <a:gd name="connsiteY1" fmla="*/ 261727 h 603123"/>
              <a:gd name="connsiteX2" fmla="*/ 607780 w 607780"/>
              <a:gd name="connsiteY2" fmla="*/ 301597 h 603123"/>
              <a:gd name="connsiteX3" fmla="*/ 567938 w 607780"/>
              <a:gd name="connsiteY3" fmla="*/ 341466 h 603123"/>
              <a:gd name="connsiteX4" fmla="*/ 463685 w 607780"/>
              <a:gd name="connsiteY4" fmla="*/ 341466 h 603123"/>
              <a:gd name="connsiteX5" fmla="*/ 39956 w 607780"/>
              <a:gd name="connsiteY5" fmla="*/ 261727 h 603123"/>
              <a:gd name="connsiteX6" fmla="*/ 144165 w 607780"/>
              <a:gd name="connsiteY6" fmla="*/ 261727 h 603123"/>
              <a:gd name="connsiteX7" fmla="*/ 144165 w 607780"/>
              <a:gd name="connsiteY7" fmla="*/ 341466 h 603123"/>
              <a:gd name="connsiteX8" fmla="*/ 39956 w 607780"/>
              <a:gd name="connsiteY8" fmla="*/ 341466 h 603123"/>
              <a:gd name="connsiteX9" fmla="*/ 0 w 607780"/>
              <a:gd name="connsiteY9" fmla="*/ 301597 h 603123"/>
              <a:gd name="connsiteX10" fmla="*/ 39956 w 607780"/>
              <a:gd name="connsiteY10" fmla="*/ 261727 h 603123"/>
              <a:gd name="connsiteX11" fmla="*/ 303937 w 607780"/>
              <a:gd name="connsiteY11" fmla="*/ 159549 h 603123"/>
              <a:gd name="connsiteX12" fmla="*/ 333845 w 607780"/>
              <a:gd name="connsiteY12" fmla="*/ 189494 h 603123"/>
              <a:gd name="connsiteX13" fmla="*/ 333845 w 607780"/>
              <a:gd name="connsiteY13" fmla="*/ 413701 h 603123"/>
              <a:gd name="connsiteX14" fmla="*/ 303937 w 607780"/>
              <a:gd name="connsiteY14" fmla="*/ 443646 h 603123"/>
              <a:gd name="connsiteX15" fmla="*/ 273935 w 607780"/>
              <a:gd name="connsiteY15" fmla="*/ 413701 h 603123"/>
              <a:gd name="connsiteX16" fmla="*/ 273935 w 607780"/>
              <a:gd name="connsiteY16" fmla="*/ 189494 h 603123"/>
              <a:gd name="connsiteX17" fmla="*/ 303937 w 607780"/>
              <a:gd name="connsiteY17" fmla="*/ 159549 h 603123"/>
              <a:gd name="connsiteX18" fmla="*/ 204027 w 607780"/>
              <a:gd name="connsiteY18" fmla="*/ 159549 h 603123"/>
              <a:gd name="connsiteX19" fmla="*/ 233994 w 607780"/>
              <a:gd name="connsiteY19" fmla="*/ 189493 h 603123"/>
              <a:gd name="connsiteX20" fmla="*/ 233994 w 607780"/>
              <a:gd name="connsiteY20" fmla="*/ 465246 h 603123"/>
              <a:gd name="connsiteX21" fmla="*/ 233994 w 607780"/>
              <a:gd name="connsiteY21" fmla="*/ 573179 h 603123"/>
              <a:gd name="connsiteX22" fmla="*/ 204027 w 607780"/>
              <a:gd name="connsiteY22" fmla="*/ 603123 h 603123"/>
              <a:gd name="connsiteX23" fmla="*/ 174155 w 607780"/>
              <a:gd name="connsiteY23" fmla="*/ 573179 h 603123"/>
              <a:gd name="connsiteX24" fmla="*/ 174155 w 607780"/>
              <a:gd name="connsiteY24" fmla="*/ 465246 h 603123"/>
              <a:gd name="connsiteX25" fmla="*/ 174155 w 607780"/>
              <a:gd name="connsiteY25" fmla="*/ 189493 h 603123"/>
              <a:gd name="connsiteX26" fmla="*/ 204027 w 607780"/>
              <a:gd name="connsiteY26" fmla="*/ 159549 h 603123"/>
              <a:gd name="connsiteX27" fmla="*/ 403776 w 607780"/>
              <a:gd name="connsiteY27" fmla="*/ 0 h 603123"/>
              <a:gd name="connsiteX28" fmla="*/ 433766 w 607780"/>
              <a:gd name="connsiteY28" fmla="*/ 29940 h 603123"/>
              <a:gd name="connsiteX29" fmla="*/ 433766 w 607780"/>
              <a:gd name="connsiteY29" fmla="*/ 137950 h 603123"/>
              <a:gd name="connsiteX30" fmla="*/ 433766 w 607780"/>
              <a:gd name="connsiteY30" fmla="*/ 413659 h 603123"/>
              <a:gd name="connsiteX31" fmla="*/ 403776 w 607780"/>
              <a:gd name="connsiteY31" fmla="*/ 443504 h 603123"/>
              <a:gd name="connsiteX32" fmla="*/ 373785 w 607780"/>
              <a:gd name="connsiteY32" fmla="*/ 413659 h 603123"/>
              <a:gd name="connsiteX33" fmla="*/ 373785 w 607780"/>
              <a:gd name="connsiteY33" fmla="*/ 137950 h 603123"/>
              <a:gd name="connsiteX34" fmla="*/ 373785 w 607780"/>
              <a:gd name="connsiteY34" fmla="*/ 29940 h 603123"/>
              <a:gd name="connsiteX35" fmla="*/ 403776 w 607780"/>
              <a:gd name="connsiteY35" fmla="*/ 0 h 603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780" h="603123">
                <a:moveTo>
                  <a:pt x="463685" y="261727"/>
                </a:moveTo>
                <a:lnTo>
                  <a:pt x="567938" y="261727"/>
                </a:lnTo>
                <a:cubicBezTo>
                  <a:pt x="589946" y="261727"/>
                  <a:pt x="607780" y="279531"/>
                  <a:pt x="607780" y="301597"/>
                </a:cubicBezTo>
                <a:cubicBezTo>
                  <a:pt x="607780" y="323567"/>
                  <a:pt x="589946" y="341466"/>
                  <a:pt x="567938" y="341466"/>
                </a:cubicBezTo>
                <a:lnTo>
                  <a:pt x="463685" y="341466"/>
                </a:lnTo>
                <a:close/>
                <a:moveTo>
                  <a:pt x="39956" y="261727"/>
                </a:moveTo>
                <a:lnTo>
                  <a:pt x="144165" y="261727"/>
                </a:lnTo>
                <a:lnTo>
                  <a:pt x="144165" y="341466"/>
                </a:lnTo>
                <a:lnTo>
                  <a:pt x="39956" y="341466"/>
                </a:lnTo>
                <a:cubicBezTo>
                  <a:pt x="17843" y="341466"/>
                  <a:pt x="0" y="323567"/>
                  <a:pt x="0" y="301597"/>
                </a:cubicBezTo>
                <a:cubicBezTo>
                  <a:pt x="0" y="279531"/>
                  <a:pt x="17843" y="261727"/>
                  <a:pt x="39956" y="261727"/>
                </a:cubicBezTo>
                <a:close/>
                <a:moveTo>
                  <a:pt x="303937" y="159549"/>
                </a:moveTo>
                <a:cubicBezTo>
                  <a:pt x="320458" y="159549"/>
                  <a:pt x="333845" y="172910"/>
                  <a:pt x="333845" y="189494"/>
                </a:cubicBezTo>
                <a:lnTo>
                  <a:pt x="333845" y="413701"/>
                </a:lnTo>
                <a:cubicBezTo>
                  <a:pt x="333845" y="430190"/>
                  <a:pt x="320458" y="443646"/>
                  <a:pt x="303937" y="443646"/>
                </a:cubicBezTo>
                <a:cubicBezTo>
                  <a:pt x="287322" y="443646"/>
                  <a:pt x="273935" y="430190"/>
                  <a:pt x="273935" y="413701"/>
                </a:cubicBezTo>
                <a:lnTo>
                  <a:pt x="273935" y="189494"/>
                </a:lnTo>
                <a:cubicBezTo>
                  <a:pt x="273935" y="172910"/>
                  <a:pt x="287322" y="159549"/>
                  <a:pt x="303937" y="159549"/>
                </a:cubicBezTo>
                <a:close/>
                <a:moveTo>
                  <a:pt x="204027" y="159549"/>
                </a:moveTo>
                <a:cubicBezTo>
                  <a:pt x="220623" y="159549"/>
                  <a:pt x="233994" y="172910"/>
                  <a:pt x="233994" y="189493"/>
                </a:cubicBezTo>
                <a:lnTo>
                  <a:pt x="233994" y="465246"/>
                </a:lnTo>
                <a:lnTo>
                  <a:pt x="233994" y="573179"/>
                </a:lnTo>
                <a:cubicBezTo>
                  <a:pt x="233994" y="589762"/>
                  <a:pt x="220623" y="603123"/>
                  <a:pt x="204027" y="603123"/>
                </a:cubicBezTo>
                <a:cubicBezTo>
                  <a:pt x="187526" y="603123"/>
                  <a:pt x="174155" y="589762"/>
                  <a:pt x="174155" y="573179"/>
                </a:cubicBezTo>
                <a:lnTo>
                  <a:pt x="174155" y="465246"/>
                </a:lnTo>
                <a:lnTo>
                  <a:pt x="174155" y="189493"/>
                </a:lnTo>
                <a:cubicBezTo>
                  <a:pt x="174155" y="172910"/>
                  <a:pt x="187526" y="159549"/>
                  <a:pt x="204027" y="159549"/>
                </a:cubicBezTo>
                <a:close/>
                <a:moveTo>
                  <a:pt x="403776" y="0"/>
                </a:moveTo>
                <a:cubicBezTo>
                  <a:pt x="420289" y="0"/>
                  <a:pt x="433766" y="13454"/>
                  <a:pt x="433766" y="29940"/>
                </a:cubicBezTo>
                <a:lnTo>
                  <a:pt x="433766" y="137950"/>
                </a:lnTo>
                <a:lnTo>
                  <a:pt x="433766" y="413659"/>
                </a:lnTo>
                <a:cubicBezTo>
                  <a:pt x="433766" y="430145"/>
                  <a:pt x="420289" y="443504"/>
                  <a:pt x="403776" y="443504"/>
                </a:cubicBezTo>
                <a:cubicBezTo>
                  <a:pt x="387262" y="443504"/>
                  <a:pt x="373785" y="430145"/>
                  <a:pt x="373785" y="413659"/>
                </a:cubicBezTo>
                <a:lnTo>
                  <a:pt x="373785" y="137950"/>
                </a:lnTo>
                <a:lnTo>
                  <a:pt x="373785" y="29940"/>
                </a:lnTo>
                <a:cubicBezTo>
                  <a:pt x="373785" y="13454"/>
                  <a:pt x="387262" y="0"/>
                  <a:pt x="4037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6" y="1961294"/>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8635" y="857250"/>
            <a:ext cx="1402080" cy="460375"/>
          </a:xfrm>
          <a:prstGeom prst="rect">
            <a:avLst/>
          </a:prstGeom>
          <a:noFill/>
        </p:spPr>
        <p:txBody>
          <a:bodyPr wrap="none" rtlCol="0">
            <a:spAutoFit/>
          </a:bodyPr>
          <a:lstStyle>
            <a:defPPr>
              <a:defRPr lang="zh-CN"/>
            </a:defPPr>
            <a:lvl1pPr algn="ctr">
              <a:defRPr sz="2400">
                <a:solidFill>
                  <a:schemeClr val="tx1">
                    <a:lumMod val="75000"/>
                    <a:lumOff val="25000"/>
                  </a:schemeClr>
                </a:solidFill>
              </a:defRPr>
            </a:lvl1pPr>
          </a:lstStyle>
          <a:p>
            <a:r>
              <a:rPr lang="zh-CN" altLang="en-US" dirty="0"/>
              <a:t>背景意义</a:t>
            </a:r>
            <a:endParaRPr lang="zh-CN" altLang="en-US" dirty="0"/>
          </a:p>
        </p:txBody>
      </p:sp>
      <p:sp>
        <p:nvSpPr>
          <p:cNvPr id="6" name="文本框 5"/>
          <p:cNvSpPr txBox="1"/>
          <p:nvPr/>
        </p:nvSpPr>
        <p:spPr>
          <a:xfrm>
            <a:off x="508635" y="2027709"/>
            <a:ext cx="1402080" cy="460375"/>
          </a:xfrm>
          <a:prstGeom prst="rect">
            <a:avLst/>
          </a:prstGeom>
          <a:noFill/>
        </p:spPr>
        <p:txBody>
          <a:bodyPr wrap="none" rtlCol="0">
            <a:spAutoFit/>
          </a:bodyPr>
          <a:lstStyle/>
          <a:p>
            <a:pPr algn="ctr"/>
            <a:r>
              <a:rPr lang="zh-CN" altLang="en-US" sz="2400" b="1" dirty="0">
                <a:solidFill>
                  <a:schemeClr val="bg1"/>
                </a:solidFill>
              </a:rPr>
              <a:t>相关技术</a:t>
            </a:r>
            <a:endParaRPr lang="zh-CN" altLang="en-US" sz="2400" b="1" dirty="0">
              <a:solidFill>
                <a:schemeClr val="bg1"/>
              </a:solidFill>
            </a:endParaRPr>
          </a:p>
        </p:txBody>
      </p:sp>
      <p:sp>
        <p:nvSpPr>
          <p:cNvPr id="7" name="文本框 6"/>
          <p:cNvSpPr txBox="1"/>
          <p:nvPr/>
        </p:nvSpPr>
        <p:spPr>
          <a:xfrm>
            <a:off x="508635" y="3198168"/>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研究方法</a:t>
            </a:r>
            <a:endParaRPr lang="zh-CN" altLang="en-US" sz="2400" dirty="0">
              <a:solidFill>
                <a:schemeClr val="tx1">
                  <a:lumMod val="75000"/>
                  <a:lumOff val="25000"/>
                </a:schemeClr>
              </a:solidFill>
            </a:endParaRPr>
          </a:p>
        </p:txBody>
      </p:sp>
      <p:sp>
        <p:nvSpPr>
          <p:cNvPr id="50" name="文本框 49"/>
          <p:cNvSpPr txBox="1"/>
          <p:nvPr/>
        </p:nvSpPr>
        <p:spPr>
          <a:xfrm>
            <a:off x="508635" y="4368627"/>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方法应用</a:t>
            </a:r>
            <a:endParaRPr lang="zh-CN" altLang="en-US" sz="2400" dirty="0">
              <a:solidFill>
                <a:schemeClr val="tx1">
                  <a:lumMod val="75000"/>
                  <a:lumOff val="25000"/>
                </a:schemeClr>
              </a:solidFill>
            </a:endParaRPr>
          </a:p>
        </p:txBody>
      </p:sp>
      <p:sp>
        <p:nvSpPr>
          <p:cNvPr id="51" name="文本框 50"/>
          <p:cNvSpPr txBox="1"/>
          <p:nvPr/>
        </p:nvSpPr>
        <p:spPr>
          <a:xfrm>
            <a:off x="508635" y="5539085"/>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总结</a:t>
            </a:r>
            <a:r>
              <a:rPr lang="zh-CN" altLang="en-US" sz="2400" dirty="0">
                <a:solidFill>
                  <a:schemeClr val="tx1">
                    <a:lumMod val="75000"/>
                    <a:lumOff val="25000"/>
                  </a:schemeClr>
                </a:solidFill>
              </a:rPr>
              <a:t>展望</a:t>
            </a:r>
            <a:endParaRPr lang="zh-CN" altLang="en-US" sz="2400" dirty="0">
              <a:solidFill>
                <a:schemeClr val="tx1">
                  <a:lumMod val="75000"/>
                  <a:lumOff val="25000"/>
                </a:schemeClr>
              </a:solidFill>
            </a:endParaRPr>
          </a:p>
        </p:txBody>
      </p:sp>
      <p:sp>
        <p:nvSpPr>
          <p:cNvPr id="55" name="等腰三角形 54"/>
          <p:cNvSpPr/>
          <p:nvPr/>
        </p:nvSpPr>
        <p:spPr>
          <a:xfrm rot="16200000">
            <a:off x="2253008" y="2184970"/>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关键词提取技术"/>
          <p:cNvPicPr>
            <a:picLocks noChangeAspect="1"/>
          </p:cNvPicPr>
          <p:nvPr/>
        </p:nvPicPr>
        <p:blipFill>
          <a:blip r:embed="rId1"/>
          <a:srcRect b="7199"/>
          <a:stretch>
            <a:fillRect/>
          </a:stretch>
        </p:blipFill>
        <p:spPr>
          <a:xfrm>
            <a:off x="3157220" y="1112520"/>
            <a:ext cx="7112000" cy="2545715"/>
          </a:xfrm>
          <a:prstGeom prst="rect">
            <a:avLst/>
          </a:prstGeom>
        </p:spPr>
      </p:pic>
      <p:sp>
        <p:nvSpPr>
          <p:cNvPr id="12" name="文本框 11"/>
          <p:cNvSpPr txBox="1"/>
          <p:nvPr/>
        </p:nvSpPr>
        <p:spPr>
          <a:xfrm>
            <a:off x="2954199" y="395094"/>
            <a:ext cx="2672080" cy="521970"/>
          </a:xfrm>
          <a:prstGeom prst="rect">
            <a:avLst/>
          </a:prstGeom>
          <a:noFill/>
        </p:spPr>
        <p:txBody>
          <a:bodyPr wrap="none" rtlCol="0">
            <a:spAutoFit/>
          </a:bodyPr>
          <a:lstStyle/>
          <a:p>
            <a:pPr algn="l"/>
            <a:r>
              <a:rPr lang="zh-CN" altLang="en-US" sz="2800" b="1" dirty="0">
                <a:solidFill>
                  <a:srgbClr val="9A0001"/>
                </a:solidFill>
              </a:rPr>
              <a:t>关键词提取</a:t>
            </a:r>
            <a:r>
              <a:rPr lang="zh-CN" altLang="en-US" sz="2800" b="1" dirty="0">
                <a:solidFill>
                  <a:srgbClr val="9A0001"/>
                </a:solidFill>
              </a:rPr>
              <a:t>技术</a:t>
            </a:r>
            <a:endParaRPr lang="zh-CN" altLang="en-US" sz="2800" b="1" dirty="0">
              <a:solidFill>
                <a:srgbClr val="9A0001"/>
              </a:solidFill>
            </a:endParaRPr>
          </a:p>
        </p:txBody>
      </p:sp>
      <p:sp>
        <p:nvSpPr>
          <p:cNvPr id="2" name="文本框 1"/>
          <p:cNvSpPr txBox="1"/>
          <p:nvPr/>
        </p:nvSpPr>
        <p:spPr>
          <a:xfrm>
            <a:off x="3048000" y="4062730"/>
            <a:ext cx="8278495"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t>基于统计的方法，通过综合考量候选关键词的一系列统计特征，如词频、文档频率、词偏移量以及 n-gram 的出现频率，对关键词进行排序。</a:t>
            </a:r>
            <a:endParaRPr lang="zh-CN" altLang="en-US"/>
          </a:p>
        </p:txBody>
      </p:sp>
      <p:sp>
        <p:nvSpPr>
          <p:cNvPr id="3" name="文本框 2"/>
          <p:cNvSpPr txBox="1"/>
          <p:nvPr/>
        </p:nvSpPr>
        <p:spPr>
          <a:xfrm>
            <a:off x="3048000" y="4765040"/>
            <a:ext cx="813117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基于图的方法构建了词语之间的关联网络，并通过图算法进行关键词提取。</a:t>
            </a:r>
            <a:endParaRPr lang="zh-CN" altLang="en-US"/>
          </a:p>
        </p:txBody>
      </p:sp>
      <p:sp>
        <p:nvSpPr>
          <p:cNvPr id="4" name="文本框 3"/>
          <p:cNvSpPr txBox="1"/>
          <p:nvPr/>
        </p:nvSpPr>
        <p:spPr>
          <a:xfrm>
            <a:off x="3048000" y="5192395"/>
            <a:ext cx="8427720"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t>基于嵌入的方法则利用预训练语言模型</a:t>
            </a:r>
            <a:r>
              <a:rPr lang="en-US" altLang="zh-CN"/>
              <a:t>(</a:t>
            </a:r>
            <a:r>
              <a:rPr lang="zh-CN" altLang="en-US"/>
              <a:t>例如 ELMo、Bert、XLNet</a:t>
            </a:r>
            <a:r>
              <a:rPr lang="en-US" altLang="zh-CN"/>
              <a:t>)</a:t>
            </a:r>
            <a:r>
              <a:rPr lang="zh-CN" altLang="en-US"/>
              <a:t>来引入丰富的外部知识和特征，从而提升关键词提取的性能。</a:t>
            </a:r>
            <a:endParaRPr lang="zh-CN" altLang="en-US"/>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6" y="1961294"/>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8635" y="857250"/>
            <a:ext cx="1402080" cy="460375"/>
          </a:xfrm>
          <a:prstGeom prst="rect">
            <a:avLst/>
          </a:prstGeom>
          <a:noFill/>
        </p:spPr>
        <p:txBody>
          <a:bodyPr wrap="none" rtlCol="0">
            <a:spAutoFit/>
          </a:bodyPr>
          <a:lstStyle>
            <a:defPPr>
              <a:defRPr lang="zh-CN"/>
            </a:defPPr>
            <a:lvl1pPr algn="ctr">
              <a:defRPr sz="2400">
                <a:solidFill>
                  <a:schemeClr val="tx1">
                    <a:lumMod val="75000"/>
                    <a:lumOff val="25000"/>
                  </a:schemeClr>
                </a:solidFill>
              </a:defRPr>
            </a:lvl1pPr>
          </a:lstStyle>
          <a:p>
            <a:r>
              <a:rPr lang="zh-CN" altLang="en-US" dirty="0"/>
              <a:t>背景意义</a:t>
            </a:r>
            <a:endParaRPr lang="zh-CN" altLang="en-US" dirty="0"/>
          </a:p>
        </p:txBody>
      </p:sp>
      <p:sp>
        <p:nvSpPr>
          <p:cNvPr id="6" name="文本框 5"/>
          <p:cNvSpPr txBox="1"/>
          <p:nvPr/>
        </p:nvSpPr>
        <p:spPr>
          <a:xfrm>
            <a:off x="508635" y="2027709"/>
            <a:ext cx="1402080" cy="460375"/>
          </a:xfrm>
          <a:prstGeom prst="rect">
            <a:avLst/>
          </a:prstGeom>
          <a:noFill/>
        </p:spPr>
        <p:txBody>
          <a:bodyPr wrap="none" rtlCol="0">
            <a:spAutoFit/>
          </a:bodyPr>
          <a:lstStyle/>
          <a:p>
            <a:pPr algn="ctr"/>
            <a:r>
              <a:rPr lang="zh-CN" altLang="en-US" sz="2400" b="1" dirty="0">
                <a:solidFill>
                  <a:schemeClr val="bg1"/>
                </a:solidFill>
              </a:rPr>
              <a:t>相关技术</a:t>
            </a:r>
            <a:endParaRPr lang="zh-CN" altLang="en-US" sz="2400" b="1" dirty="0">
              <a:solidFill>
                <a:schemeClr val="bg1"/>
              </a:solidFill>
            </a:endParaRPr>
          </a:p>
        </p:txBody>
      </p:sp>
      <p:sp>
        <p:nvSpPr>
          <p:cNvPr id="7" name="文本框 6"/>
          <p:cNvSpPr txBox="1"/>
          <p:nvPr/>
        </p:nvSpPr>
        <p:spPr>
          <a:xfrm>
            <a:off x="508635" y="3198168"/>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研究方法</a:t>
            </a:r>
            <a:endParaRPr lang="zh-CN" altLang="en-US" sz="2400" dirty="0">
              <a:solidFill>
                <a:schemeClr val="tx1">
                  <a:lumMod val="75000"/>
                  <a:lumOff val="25000"/>
                </a:schemeClr>
              </a:solidFill>
            </a:endParaRPr>
          </a:p>
        </p:txBody>
      </p:sp>
      <p:sp>
        <p:nvSpPr>
          <p:cNvPr id="50" name="文本框 49"/>
          <p:cNvSpPr txBox="1"/>
          <p:nvPr/>
        </p:nvSpPr>
        <p:spPr>
          <a:xfrm>
            <a:off x="508635" y="4368627"/>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方法应用</a:t>
            </a:r>
            <a:endParaRPr lang="zh-CN" altLang="en-US" sz="2400" dirty="0">
              <a:solidFill>
                <a:schemeClr val="tx1">
                  <a:lumMod val="75000"/>
                  <a:lumOff val="25000"/>
                </a:schemeClr>
              </a:solidFill>
            </a:endParaRPr>
          </a:p>
        </p:txBody>
      </p:sp>
      <p:sp>
        <p:nvSpPr>
          <p:cNvPr id="51" name="文本框 50"/>
          <p:cNvSpPr txBox="1"/>
          <p:nvPr/>
        </p:nvSpPr>
        <p:spPr>
          <a:xfrm>
            <a:off x="508635" y="5539085"/>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总结</a:t>
            </a:r>
            <a:r>
              <a:rPr lang="zh-CN" altLang="en-US" sz="2400" dirty="0">
                <a:solidFill>
                  <a:schemeClr val="tx1">
                    <a:lumMod val="75000"/>
                    <a:lumOff val="25000"/>
                  </a:schemeClr>
                </a:solidFill>
              </a:rPr>
              <a:t>展望</a:t>
            </a:r>
            <a:endParaRPr lang="zh-CN" altLang="en-US" sz="2400" dirty="0">
              <a:solidFill>
                <a:schemeClr val="tx1">
                  <a:lumMod val="75000"/>
                  <a:lumOff val="25000"/>
                </a:schemeClr>
              </a:solidFill>
            </a:endParaRPr>
          </a:p>
        </p:txBody>
      </p:sp>
      <p:sp>
        <p:nvSpPr>
          <p:cNvPr id="55" name="等腰三角形 54"/>
          <p:cNvSpPr/>
          <p:nvPr/>
        </p:nvSpPr>
        <p:spPr>
          <a:xfrm rot="16200000">
            <a:off x="2253008" y="2184970"/>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954199" y="395094"/>
            <a:ext cx="2672080" cy="521970"/>
          </a:xfrm>
          <a:prstGeom prst="rect">
            <a:avLst/>
          </a:prstGeom>
          <a:noFill/>
        </p:spPr>
        <p:txBody>
          <a:bodyPr wrap="none" rtlCol="0">
            <a:spAutoFit/>
          </a:bodyPr>
          <a:lstStyle/>
          <a:p>
            <a:pPr algn="l"/>
            <a:r>
              <a:rPr lang="zh-CN" altLang="en-US" sz="2800" b="1" dirty="0">
                <a:solidFill>
                  <a:srgbClr val="9A0001"/>
                </a:solidFill>
              </a:rPr>
              <a:t>关键词提取</a:t>
            </a:r>
            <a:r>
              <a:rPr lang="zh-CN" altLang="en-US" sz="2800" b="1" dirty="0">
                <a:solidFill>
                  <a:srgbClr val="9A0001"/>
                </a:solidFill>
              </a:rPr>
              <a:t>技术</a:t>
            </a:r>
            <a:endParaRPr lang="zh-CN" altLang="en-US" sz="2800" b="1" dirty="0">
              <a:solidFill>
                <a:srgbClr val="9A0001"/>
              </a:solidFill>
            </a:endParaRPr>
          </a:p>
        </p:txBody>
      </p:sp>
      <p:pic>
        <p:nvPicPr>
          <p:cNvPr id="8" name="图片 7"/>
          <p:cNvPicPr>
            <a:picLocks noChangeAspect="1"/>
          </p:cNvPicPr>
          <p:nvPr/>
        </p:nvPicPr>
        <p:blipFill>
          <a:blip r:embed="rId1"/>
          <a:stretch>
            <a:fillRect/>
          </a:stretch>
        </p:blipFill>
        <p:spPr>
          <a:xfrm>
            <a:off x="2459990" y="1524635"/>
            <a:ext cx="9587865" cy="416750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635"/>
            <a:ext cx="2421890" cy="6858000"/>
          </a:xfrm>
          <a:prstGeom prst="rect">
            <a:avLst/>
          </a:prstGeom>
          <a:solidFill>
            <a:srgbClr val="FEF9F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圆角 51"/>
          <p:cNvSpPr/>
          <p:nvPr/>
        </p:nvSpPr>
        <p:spPr>
          <a:xfrm>
            <a:off x="447676" y="1961294"/>
            <a:ext cx="1524000" cy="588318"/>
          </a:xfrm>
          <a:prstGeom prst="round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8635" y="857250"/>
            <a:ext cx="1402080" cy="460375"/>
          </a:xfrm>
          <a:prstGeom prst="rect">
            <a:avLst/>
          </a:prstGeom>
          <a:noFill/>
        </p:spPr>
        <p:txBody>
          <a:bodyPr wrap="none" rtlCol="0">
            <a:spAutoFit/>
          </a:bodyPr>
          <a:lstStyle>
            <a:defPPr>
              <a:defRPr lang="zh-CN"/>
            </a:defPPr>
            <a:lvl1pPr algn="ctr">
              <a:defRPr sz="2400">
                <a:solidFill>
                  <a:schemeClr val="tx1">
                    <a:lumMod val="75000"/>
                    <a:lumOff val="25000"/>
                  </a:schemeClr>
                </a:solidFill>
              </a:defRPr>
            </a:lvl1pPr>
          </a:lstStyle>
          <a:p>
            <a:r>
              <a:rPr lang="zh-CN" altLang="en-US" dirty="0"/>
              <a:t>背景意义</a:t>
            </a:r>
            <a:endParaRPr lang="zh-CN" altLang="en-US" dirty="0"/>
          </a:p>
        </p:txBody>
      </p:sp>
      <p:sp>
        <p:nvSpPr>
          <p:cNvPr id="6" name="文本框 5"/>
          <p:cNvSpPr txBox="1"/>
          <p:nvPr/>
        </p:nvSpPr>
        <p:spPr>
          <a:xfrm>
            <a:off x="508635" y="2027709"/>
            <a:ext cx="1402080" cy="460375"/>
          </a:xfrm>
          <a:prstGeom prst="rect">
            <a:avLst/>
          </a:prstGeom>
          <a:noFill/>
        </p:spPr>
        <p:txBody>
          <a:bodyPr wrap="none" rtlCol="0">
            <a:spAutoFit/>
          </a:bodyPr>
          <a:lstStyle/>
          <a:p>
            <a:pPr algn="ctr"/>
            <a:r>
              <a:rPr lang="zh-CN" altLang="en-US" sz="2400" b="1" dirty="0">
                <a:solidFill>
                  <a:schemeClr val="bg1"/>
                </a:solidFill>
              </a:rPr>
              <a:t>相关技术</a:t>
            </a:r>
            <a:endParaRPr lang="zh-CN" altLang="en-US" sz="2400" b="1" dirty="0">
              <a:solidFill>
                <a:schemeClr val="bg1"/>
              </a:solidFill>
            </a:endParaRPr>
          </a:p>
        </p:txBody>
      </p:sp>
      <p:sp>
        <p:nvSpPr>
          <p:cNvPr id="7" name="文本框 6"/>
          <p:cNvSpPr txBox="1"/>
          <p:nvPr/>
        </p:nvSpPr>
        <p:spPr>
          <a:xfrm>
            <a:off x="508635" y="3198168"/>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研究方法</a:t>
            </a:r>
            <a:endParaRPr lang="zh-CN" altLang="en-US" sz="2400" dirty="0">
              <a:solidFill>
                <a:schemeClr val="tx1">
                  <a:lumMod val="75000"/>
                  <a:lumOff val="25000"/>
                </a:schemeClr>
              </a:solidFill>
            </a:endParaRPr>
          </a:p>
        </p:txBody>
      </p:sp>
      <p:sp>
        <p:nvSpPr>
          <p:cNvPr id="50" name="文本框 49"/>
          <p:cNvSpPr txBox="1"/>
          <p:nvPr/>
        </p:nvSpPr>
        <p:spPr>
          <a:xfrm>
            <a:off x="508635" y="4368627"/>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方法应用</a:t>
            </a:r>
            <a:endParaRPr lang="zh-CN" altLang="en-US" sz="2400" dirty="0">
              <a:solidFill>
                <a:schemeClr val="tx1">
                  <a:lumMod val="75000"/>
                  <a:lumOff val="25000"/>
                </a:schemeClr>
              </a:solidFill>
            </a:endParaRPr>
          </a:p>
        </p:txBody>
      </p:sp>
      <p:sp>
        <p:nvSpPr>
          <p:cNvPr id="51" name="文本框 50"/>
          <p:cNvSpPr txBox="1"/>
          <p:nvPr/>
        </p:nvSpPr>
        <p:spPr>
          <a:xfrm>
            <a:off x="508635" y="5539085"/>
            <a:ext cx="1402080" cy="460375"/>
          </a:xfrm>
          <a:prstGeom prst="rect">
            <a:avLst/>
          </a:prstGeom>
          <a:noFill/>
        </p:spPr>
        <p:txBody>
          <a:bodyPr wrap="none" rtlCol="0">
            <a:spAutoFit/>
          </a:bodyPr>
          <a:lstStyle/>
          <a:p>
            <a:pPr algn="ctr"/>
            <a:r>
              <a:rPr lang="zh-CN" altLang="en-US" sz="2400" dirty="0">
                <a:solidFill>
                  <a:schemeClr val="tx1">
                    <a:lumMod val="75000"/>
                    <a:lumOff val="25000"/>
                  </a:schemeClr>
                </a:solidFill>
              </a:rPr>
              <a:t>总结</a:t>
            </a:r>
            <a:r>
              <a:rPr lang="zh-CN" altLang="en-US" sz="2400" dirty="0">
                <a:solidFill>
                  <a:schemeClr val="tx1">
                    <a:lumMod val="75000"/>
                    <a:lumOff val="25000"/>
                  </a:schemeClr>
                </a:solidFill>
              </a:rPr>
              <a:t>展望</a:t>
            </a:r>
            <a:endParaRPr lang="zh-CN" altLang="en-US" sz="2400" dirty="0">
              <a:solidFill>
                <a:schemeClr val="tx1">
                  <a:lumMod val="75000"/>
                  <a:lumOff val="25000"/>
                </a:schemeClr>
              </a:solidFill>
            </a:endParaRPr>
          </a:p>
        </p:txBody>
      </p:sp>
      <p:sp>
        <p:nvSpPr>
          <p:cNvPr id="55" name="等腰三角形 54"/>
          <p:cNvSpPr/>
          <p:nvPr/>
        </p:nvSpPr>
        <p:spPr>
          <a:xfrm rot="16200000">
            <a:off x="2253008" y="2184970"/>
            <a:ext cx="191717" cy="1409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954199" y="395094"/>
            <a:ext cx="1605280" cy="521970"/>
          </a:xfrm>
          <a:prstGeom prst="rect">
            <a:avLst/>
          </a:prstGeom>
          <a:noFill/>
        </p:spPr>
        <p:txBody>
          <a:bodyPr wrap="none" rtlCol="0">
            <a:spAutoFit/>
          </a:bodyPr>
          <a:lstStyle/>
          <a:p>
            <a:pPr algn="l"/>
            <a:r>
              <a:rPr lang="zh-CN" altLang="en-US" sz="2800" b="1" dirty="0">
                <a:solidFill>
                  <a:srgbClr val="9A0001"/>
                </a:solidFill>
              </a:rPr>
              <a:t>组合策略</a:t>
            </a:r>
            <a:endParaRPr lang="zh-CN" altLang="en-US" sz="2800" b="1" dirty="0">
              <a:solidFill>
                <a:srgbClr val="9A0001"/>
              </a:solidFill>
            </a:endParaRPr>
          </a:p>
        </p:txBody>
      </p:sp>
      <p:sp>
        <p:nvSpPr>
          <p:cNvPr id="3" name="文本框 2"/>
          <p:cNvSpPr txBox="1"/>
          <p:nvPr/>
        </p:nvSpPr>
        <p:spPr>
          <a:xfrm>
            <a:off x="3103245" y="1568450"/>
            <a:ext cx="8167370" cy="645160"/>
          </a:xfrm>
          <a:prstGeom prst="rect">
            <a:avLst/>
          </a:prstGeom>
          <a:noFill/>
        </p:spPr>
        <p:txBody>
          <a:bodyPr wrap="square" rtlCol="0" anchor="t">
            <a:spAutoFit/>
          </a:bodyPr>
          <a:p>
            <a:pPr indent="457200"/>
            <a:r>
              <a:rPr lang="zh-CN" altLang="en-US"/>
              <a:t>在本文中，我们选择了投票方法作为组合策略。投票方法的核心在于综合多个分类器的决策，以此来确定最终的预测类别。</a:t>
            </a:r>
            <a:endParaRPr lang="zh-CN" altLang="en-US"/>
          </a:p>
        </p:txBody>
      </p:sp>
      <p:sp>
        <p:nvSpPr>
          <p:cNvPr id="8" name="文本框 7"/>
          <p:cNvSpPr txBox="1"/>
          <p:nvPr/>
        </p:nvSpPr>
        <p:spPr>
          <a:xfrm>
            <a:off x="3103245" y="2748915"/>
            <a:ext cx="8007985" cy="1807210"/>
          </a:xfrm>
          <a:prstGeom prst="rect">
            <a:avLst/>
          </a:prstGeom>
          <a:noFill/>
        </p:spPr>
        <p:txBody>
          <a:bodyPr wrap="square" rtlCol="0" anchor="t">
            <a:spAutoFit/>
          </a:bodyPr>
          <a:p>
            <a:pPr marL="285750" indent="-285750">
              <a:lnSpc>
                <a:spcPct val="130000"/>
              </a:lnSpc>
              <a:buFont typeface="Wingdings" panose="05000000000000000000" charset="0"/>
              <a:buChar char="l"/>
            </a:pPr>
            <a:r>
              <a:rPr lang="zh-CN" altLang="en-US" b="1"/>
              <a:t>加权多数投票（Weighted Majority Voting）：</a:t>
            </a:r>
            <a:r>
              <a:rPr lang="zh-CN" altLang="en-US">
                <a:sym typeface="+mn-ea"/>
              </a:rPr>
              <a:t>在加权多数投票中，每个基本分类器的预测结果都被赋予一个权重，这些权重可以根据基本分类器的性能或其他因素进行分配。在投票过程中，根据权重对不同基本分类器的预测结果进行加权，然后选择加权得分最高的类别作为集成预测结果。</a:t>
            </a:r>
            <a:endParaRPr lang="zh-CN" altLang="en-US"/>
          </a:p>
          <a:p>
            <a:endParaRPr lang="zh-CN" altLang="en-US" b="1"/>
          </a:p>
        </p:txBody>
      </p:sp>
    </p:spTree>
    <p:custDataLst>
      <p:tags r:id="rId1"/>
    </p:custDataLst>
  </p:cSld>
  <p:clrMapOvr>
    <a:masterClrMapping/>
  </p:clrMapOvr>
</p:sld>
</file>

<file path=ppt/tags/tag1.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ags/tag10.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ags/tag11.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ags/tag12.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ags/tag13.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ags/tag14.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ags/tag15.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ags/tag16.xml><?xml version="1.0" encoding="utf-8"?>
<p:tagLst xmlns:p="http://schemas.openxmlformats.org/presentationml/2006/main">
  <p:tag name="ISLIDE.ICON" val="#167752;"/>
</p:tagLst>
</file>

<file path=ppt/tags/tag17.xml><?xml version="1.0" encoding="utf-8"?>
<p:tagLst xmlns:p="http://schemas.openxmlformats.org/presentationml/2006/main">
  <p:tag name="ISLIDE.ICON" val="#167752;"/>
</p:tagLst>
</file>

<file path=ppt/tags/tag18.xml><?xml version="1.0" encoding="utf-8"?>
<p:tagLst xmlns:p="http://schemas.openxmlformats.org/presentationml/2006/main">
  <p:tag name="KSO_WM_DIAGRAM_VIRTUALLY_FRAME" val="{&quot;height&quot;:303.6,&quot;left&quot;:9.125,&quot;top&quot;:126,&quot;width&quot;:862.475}"/>
</p:tagLst>
</file>

<file path=ppt/tags/tag19.xml><?xml version="1.0" encoding="utf-8"?>
<p:tagLst xmlns:p="http://schemas.openxmlformats.org/presentationml/2006/main">
  <p:tag name="KSO_WM_DIAGRAM_VIRTUALLY_FRAME" val="{&quot;height&quot;:303.6,&quot;left&quot;:9.125,&quot;top&quot;:126,&quot;width&quot;:862.475}"/>
</p:tagLst>
</file>

<file path=ppt/tags/tag2.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ags/tag20.xml><?xml version="1.0" encoding="utf-8"?>
<p:tagLst xmlns:p="http://schemas.openxmlformats.org/presentationml/2006/main">
  <p:tag name="KSO_WM_DIAGRAM_VIRTUALLY_FRAME" val="{&quot;height&quot;:303.6,&quot;left&quot;:9.125,&quot;top&quot;:126,&quot;width&quot;:862.475}"/>
</p:tagLst>
</file>

<file path=ppt/tags/tag21.xml><?xml version="1.0" encoding="utf-8"?>
<p:tagLst xmlns:p="http://schemas.openxmlformats.org/presentationml/2006/main">
  <p:tag name="KSO_WM_DIAGRAM_VIRTUALLY_FRAME" val="{&quot;height&quot;:303.6,&quot;left&quot;:9.125,&quot;top&quot;:126,&quot;width&quot;:862.475}"/>
</p:tagLst>
</file>

<file path=ppt/tags/tag22.xml><?xml version="1.0" encoding="utf-8"?>
<p:tagLst xmlns:p="http://schemas.openxmlformats.org/presentationml/2006/main">
  <p:tag name="KSO_WM_DIAGRAM_VIRTUALLY_FRAME" val="{&quot;height&quot;:303.6,&quot;left&quot;:9.125,&quot;top&quot;:126,&quot;width&quot;:862.475}"/>
</p:tagLst>
</file>

<file path=ppt/tags/tag23.xml><?xml version="1.0" encoding="utf-8"?>
<p:tagLst xmlns:p="http://schemas.openxmlformats.org/presentationml/2006/main">
  <p:tag name="KSO_WM_DIAGRAM_VIRTUALLY_FRAME" val="{&quot;height&quot;:303.6,&quot;left&quot;:9.125,&quot;top&quot;:126,&quot;width&quot;:862.475}"/>
</p:tagLst>
</file>

<file path=ppt/tags/tag24.xml><?xml version="1.0" encoding="utf-8"?>
<p:tagLst xmlns:p="http://schemas.openxmlformats.org/presentationml/2006/main">
  <p:tag name="ISLIDE.ICON" val="#167752;"/>
</p:tagLst>
</file>

<file path=ppt/tags/tag25.xml><?xml version="1.0" encoding="utf-8"?>
<p:tagLst xmlns:p="http://schemas.openxmlformats.org/presentationml/2006/main">
  <p:tag name="KSO_WM_DIAGRAM_VIRTUALLY_FRAME" val="{&quot;height&quot;:373.69842519685034,&quot;left&quot;:40.05,&quot;top&quot;:98.7,&quot;width&quot;:822.8}"/>
</p:tagLst>
</file>

<file path=ppt/tags/tag26.xml><?xml version="1.0" encoding="utf-8"?>
<p:tagLst xmlns:p="http://schemas.openxmlformats.org/presentationml/2006/main">
  <p:tag name="KSO_WM_DIAGRAM_VIRTUALLY_FRAME" val="{&quot;height&quot;:373.69842519685034,&quot;left&quot;:40.05,&quot;top&quot;:98.7,&quot;width&quot;:822.8}"/>
</p:tagLst>
</file>

<file path=ppt/tags/tag27.xml><?xml version="1.0" encoding="utf-8"?>
<p:tagLst xmlns:p="http://schemas.openxmlformats.org/presentationml/2006/main">
  <p:tag name="KSO_WM_DIAGRAM_VIRTUALLY_FRAME" val="{&quot;height&quot;:373.69842519685034,&quot;left&quot;:40.05,&quot;top&quot;:98.7,&quot;width&quot;:822.8}"/>
</p:tagLst>
</file>

<file path=ppt/tags/tag28.xml><?xml version="1.0" encoding="utf-8"?>
<p:tagLst xmlns:p="http://schemas.openxmlformats.org/presentationml/2006/main">
  <p:tag name="KSO_WM_DIAGRAM_VIRTUALLY_FRAME" val="{&quot;height&quot;:373.69842519685034,&quot;left&quot;:40.05,&quot;top&quot;:98.7,&quot;width&quot;:822.8}"/>
</p:tagLst>
</file>

<file path=ppt/tags/tag29.xml><?xml version="1.0" encoding="utf-8"?>
<p:tagLst xmlns:p="http://schemas.openxmlformats.org/presentationml/2006/main">
  <p:tag name="KSO_WM_DIAGRAM_VIRTUALLY_FRAME" val="{&quot;height&quot;:373.69842519685034,&quot;left&quot;:40.05,&quot;top&quot;:98.7,&quot;width&quot;:822.8}"/>
</p:tagLst>
</file>

<file path=ppt/tags/tag3.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ags/tag30.xml><?xml version="1.0" encoding="utf-8"?>
<p:tagLst xmlns:p="http://schemas.openxmlformats.org/presentationml/2006/main">
  <p:tag name="KSO_WM_DIAGRAM_VIRTUALLY_FRAME" val="{&quot;height&quot;:373.69842519685034,&quot;left&quot;:40.05,&quot;top&quot;:98.7,&quot;width&quot;:822.8}"/>
</p:tagLst>
</file>

<file path=ppt/tags/tag31.xml><?xml version="1.0" encoding="utf-8"?>
<p:tagLst xmlns:p="http://schemas.openxmlformats.org/presentationml/2006/main">
  <p:tag name="KSO_WM_DIAGRAM_VIRTUALLY_FRAME" val="{&quot;height&quot;:373.69842519685034,&quot;left&quot;:40.05,&quot;top&quot;:98.7,&quot;width&quot;:822.8}"/>
</p:tagLst>
</file>

<file path=ppt/tags/tag32.xml><?xml version="1.0" encoding="utf-8"?>
<p:tagLst xmlns:p="http://schemas.openxmlformats.org/presentationml/2006/main">
  <p:tag name="KSO_WM_DIAGRAM_VIRTUALLY_FRAME" val="{&quot;height&quot;:373.69842519685034,&quot;left&quot;:40.05,&quot;top&quot;:98.7,&quot;width&quot;:822.8}"/>
</p:tagLst>
</file>

<file path=ppt/tags/tag33.xml><?xml version="1.0" encoding="utf-8"?>
<p:tagLst xmlns:p="http://schemas.openxmlformats.org/presentationml/2006/main">
  <p:tag name="ISLIDE.ICON" val="#167752;"/>
</p:tagLst>
</file>

<file path=ppt/tags/tag34.xml><?xml version="1.0" encoding="utf-8"?>
<p:tagLst xmlns:p="http://schemas.openxmlformats.org/presentationml/2006/main">
  <p:tag name="ISLIDE.ICON" val="#167752;#48750;"/>
</p:tagLst>
</file>

<file path=ppt/tags/tag35.xml><?xml version="1.0" encoding="utf-8"?>
<p:tagLst xmlns:p="http://schemas.openxmlformats.org/presentationml/2006/main">
  <p:tag name="ISLIDE.ICON" val="#167752;"/>
</p:tagLst>
</file>

<file path=ppt/tags/tag36.xml><?xml version="1.0" encoding="utf-8"?>
<p:tagLst xmlns:p="http://schemas.openxmlformats.org/presentationml/2006/main">
  <p:tag name="ISLIDE.ICON" val="#167752;"/>
</p:tagLst>
</file>

<file path=ppt/tags/tag37.xml><?xml version="1.0" encoding="utf-8"?>
<p:tagLst xmlns:p="http://schemas.openxmlformats.org/presentationml/2006/main">
  <p:tag name="ISLIDE.ICON" val="#167752;"/>
</p:tagLst>
</file>

<file path=ppt/tags/tag38.xml><?xml version="1.0" encoding="utf-8"?>
<p:tagLst xmlns:p="http://schemas.openxmlformats.org/presentationml/2006/main">
  <p:tag name="ISLIDE.ICON" val="#167752;"/>
</p:tagLst>
</file>

<file path=ppt/tags/tag39.xml><?xml version="1.0" encoding="utf-8"?>
<p:tagLst xmlns:p="http://schemas.openxmlformats.org/presentationml/2006/main">
  <p:tag name="ISLIDE.ICON" val="#167752;#48750;#29773;"/>
</p:tagLst>
</file>

<file path=ppt/tags/tag4.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ags/tag40.xml><?xml version="1.0" encoding="utf-8"?>
<p:tagLst xmlns:p="http://schemas.openxmlformats.org/presentationml/2006/main">
  <p:tag name="ISLIDE.ICON" val="#167752;"/>
</p:tagLst>
</file>

<file path=ppt/tags/tag41.xml><?xml version="1.0" encoding="utf-8"?>
<p:tagLst xmlns:p="http://schemas.openxmlformats.org/presentationml/2006/main">
  <p:tag name="ISLIDE.ICON" val="#167752;"/>
</p:tagLst>
</file>

<file path=ppt/tags/tag42.xml><?xml version="1.0" encoding="utf-8"?>
<p:tagLst xmlns:p="http://schemas.openxmlformats.org/presentationml/2006/main">
  <p:tag name="ISLIDE.ICON" val="#167752;#48750;#29773;#381915;"/>
</p:tagLst>
</file>

<file path=ppt/tags/tag43.xml><?xml version="1.0" encoding="utf-8"?>
<p:tagLst xmlns:p="http://schemas.openxmlformats.org/presentationml/2006/main">
  <p:tag name="ISLIDE.ICON" val="#167752;"/>
</p:tagLst>
</file>

<file path=ppt/tags/tag44.xml><?xml version="1.0" encoding="utf-8"?>
<p:tagLst xmlns:p="http://schemas.openxmlformats.org/presentationml/2006/main">
  <p:tag name="ISLIDE.ICON" val="#167752;"/>
</p:tagLst>
</file>

<file path=ppt/tags/tag45.xml><?xml version="1.0" encoding="utf-8"?>
<p:tagLst xmlns:p="http://schemas.openxmlformats.org/presentationml/2006/main">
  <p:tag name="ISLIDE.ICON" val="#167752;"/>
</p:tagLst>
</file>

<file path=ppt/tags/tag46.xml><?xml version="1.0" encoding="utf-8"?>
<p:tagLst xmlns:p="http://schemas.openxmlformats.org/presentationml/2006/main">
  <p:tag name="ISLIDE.ICON" val="#167752;"/>
</p:tagLst>
</file>

<file path=ppt/tags/tag47.xml><?xml version="1.0" encoding="utf-8"?>
<p:tagLst xmlns:p="http://schemas.openxmlformats.org/presentationml/2006/main">
  <p:tag name="ISLIDE.ICON" val="#167752;"/>
</p:tagLst>
</file>

<file path=ppt/tags/tag48.xml><?xml version="1.0" encoding="utf-8"?>
<p:tagLst xmlns:p="http://schemas.openxmlformats.org/presentationml/2006/main">
  <p:tag name="ISLIDE.ICON" val="#167752;#48750;#29773;#381915;#166757;"/>
</p:tagLst>
</file>

<file path=ppt/tags/tag49.xml><?xml version="1.0" encoding="utf-8"?>
<p:tagLst xmlns:p="http://schemas.openxmlformats.org/presentationml/2006/main">
  <p:tag name="ISLIDE.ICON" val="#167752;"/>
</p:tagLst>
</file>

<file path=ppt/tags/tag5.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ags/tag50.xml><?xml version="1.0" encoding="utf-8"?>
<p:tagLst xmlns:p="http://schemas.openxmlformats.org/presentationml/2006/main">
  <p:tag name="KSO_WM_DIAGRAM_VIRTUALLY_FRAME" val="{&quot;height&quot;:363.5,&quot;left&quot;:40.05,&quot;top&quot;:67.5,&quot;width&quot;:850.8}"/>
</p:tagLst>
</file>

<file path=ppt/tags/tag51.xml><?xml version="1.0" encoding="utf-8"?>
<p:tagLst xmlns:p="http://schemas.openxmlformats.org/presentationml/2006/main">
  <p:tag name="KSO_WM_DIAGRAM_VIRTUALLY_FRAME" val="{&quot;height&quot;:363.5,&quot;left&quot;:40.05,&quot;top&quot;:67.5,&quot;width&quot;:850.8}"/>
</p:tagLst>
</file>

<file path=ppt/tags/tag52.xml><?xml version="1.0" encoding="utf-8"?>
<p:tagLst xmlns:p="http://schemas.openxmlformats.org/presentationml/2006/main">
  <p:tag name="KSO_WM_DIAGRAM_VIRTUALLY_FRAME" val="{&quot;height&quot;:363.5,&quot;left&quot;:40.05,&quot;top&quot;:67.5,&quot;width&quot;:850.8}"/>
</p:tagLst>
</file>

<file path=ppt/tags/tag53.xml><?xml version="1.0" encoding="utf-8"?>
<p:tagLst xmlns:p="http://schemas.openxmlformats.org/presentationml/2006/main">
  <p:tag name="KSO_WM_DIAGRAM_VIRTUALLY_FRAME" val="{&quot;height&quot;:363.5,&quot;left&quot;:40.05,&quot;top&quot;:67.5,&quot;width&quot;:850.8}"/>
</p:tagLst>
</file>

<file path=ppt/tags/tag54.xml><?xml version="1.0" encoding="utf-8"?>
<p:tagLst xmlns:p="http://schemas.openxmlformats.org/presentationml/2006/main">
  <p:tag name="KSO_WM_DIAGRAM_VIRTUALLY_FRAME" val="{&quot;height&quot;:363.5,&quot;left&quot;:40.05,&quot;top&quot;:67.5,&quot;width&quot;:850.8}"/>
</p:tagLst>
</file>

<file path=ppt/tags/tag55.xml><?xml version="1.0" encoding="utf-8"?>
<p:tagLst xmlns:p="http://schemas.openxmlformats.org/presentationml/2006/main">
  <p:tag name="KSO_WM_DIAGRAM_VIRTUALLY_FRAME" val="{&quot;height&quot;:363.5,&quot;left&quot;:40.05,&quot;top&quot;:67.5,&quot;width&quot;:850.8}"/>
</p:tagLst>
</file>

<file path=ppt/tags/tag56.xml><?xml version="1.0" encoding="utf-8"?>
<p:tagLst xmlns:p="http://schemas.openxmlformats.org/presentationml/2006/main">
  <p:tag name="KSO_WM_DIAGRAM_VIRTUALLY_FRAME" val="{&quot;height&quot;:363.5,&quot;left&quot;:40.05,&quot;top&quot;:67.5,&quot;width&quot;:850.8}"/>
</p:tagLst>
</file>

<file path=ppt/tags/tag57.xml><?xml version="1.0" encoding="utf-8"?>
<p:tagLst xmlns:p="http://schemas.openxmlformats.org/presentationml/2006/main">
  <p:tag name="KSO_WM_DIAGRAM_VIRTUALLY_FRAME" val="{&quot;height&quot;:363.5,&quot;left&quot;:40.05,&quot;top&quot;:67.5,&quot;width&quot;:850.8}"/>
</p:tagLst>
</file>

<file path=ppt/tags/tag58.xml><?xml version="1.0" encoding="utf-8"?>
<p:tagLst xmlns:p="http://schemas.openxmlformats.org/presentationml/2006/main">
  <p:tag name="ISLIDE.ICON" val="#167752;"/>
</p:tagLst>
</file>

<file path=ppt/tags/tag59.xml><?xml version="1.0" encoding="utf-8"?>
<p:tagLst xmlns:p="http://schemas.openxmlformats.org/presentationml/2006/main">
  <p:tag name="commondata" val="eyJoZGlkIjoiMGI2MjQ1ZGFjODZjZmQ1OGNlOTI3MDMxNWM2ZjQ4NzIifQ=="/>
</p:tagLst>
</file>

<file path=ppt/tags/tag6.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ags/tag7.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ags/tag8.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ags/tag9.xml><?xml version="1.0" encoding="utf-8"?>
<p:tagLst xmlns:p="http://schemas.openxmlformats.org/presentationml/2006/main">
  <p:tag name="KSO_WM_DIAGRAM_VIRTUALLY_FRAME" val="{&quot;height&quot;:402.55811023622044,&quot;left&quot;:426.5033858267717,&quot;top&quot;:68.72094488188976,&quot;width&quot;:389.23866141732276}"/>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44546A"/>
      </a:dk2>
      <a:lt2>
        <a:srgbClr val="E7E6E6"/>
      </a:lt2>
      <a:accent1>
        <a:srgbClr val="841C3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2312</Words>
  <Application>WPS 演示</Application>
  <PresentationFormat>宽屏</PresentationFormat>
  <Paragraphs>308</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Wingdings</vt:lpstr>
      <vt:lpstr>微软雅黑</vt:lpstr>
      <vt:lpstr>Arial Unicode MS</vt:lpstr>
      <vt:lpstr>等线</vt:lpstr>
      <vt:lpstr>Times New Roman</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王烨锴</cp:lastModifiedBy>
  <cp:revision>281</cp:revision>
  <dcterms:created xsi:type="dcterms:W3CDTF">2022-12-20T13:09:00Z</dcterms:created>
  <dcterms:modified xsi:type="dcterms:W3CDTF">2024-05-18T04:05:35Z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B9337B373E10422F9A274830D6FFDB8E_12</vt:lpwstr>
  </property>
  <property fmtid="{D5CDD505-2E9C-101B-9397-08002B2CF9AE}" pid="3" name="KSOProductBuildVer">
    <vt:lpwstr>2052-12.1.0.16417</vt:lpwstr>
  </property>
</Properties>
</file>