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595" r:id="rId3"/>
    <p:sldId id="270" r:id="rId4"/>
    <p:sldId id="257" r:id="rId5"/>
    <p:sldId id="258" r:id="rId6"/>
    <p:sldId id="596" r:id="rId7"/>
    <p:sldId id="271" r:id="rId8"/>
    <p:sldId id="598" r:id="rId9"/>
    <p:sldId id="264" r:id="rId10"/>
    <p:sldId id="600" r:id="rId11"/>
    <p:sldId id="601" r:id="rId12"/>
    <p:sldId id="267" r:id="rId13"/>
    <p:sldId id="266" r:id="rId14"/>
    <p:sldId id="268" r:id="rId15"/>
    <p:sldId id="269" r:id="rId16"/>
    <p:sldId id="602" r:id="rId17"/>
    <p:sldId id="603" r:id="rId18"/>
    <p:sldId id="599" r:id="rId19"/>
    <p:sldId id="60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519" autoAdjust="0"/>
  </p:normalViewPr>
  <p:slideViewPr>
    <p:cSldViewPr snapToGrid="0">
      <p:cViewPr varScale="1">
        <p:scale>
          <a:sx n="79" d="100"/>
          <a:sy n="79" d="100"/>
        </p:scale>
        <p:origin x="17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C00EF-B9B5-4D52-B70E-89F935CF85A5}" type="datetimeFigureOut">
              <a:rPr lang="zh-CN" altLang="en-US" smtClean="0"/>
              <a:t>2023/7/10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0FFF6-9C9F-4D07-87F0-5A640C10B512}" type="slidenum">
              <a:rPr lang="zh-CN" altLang="en-US" smtClean="0"/>
              <a:t>‹#›</a:t>
            </a:fld>
            <a:endParaRPr lang="zh-CN" altLang="en-US"/>
          </a:p>
        </p:txBody>
      </p:sp>
    </p:spTree>
    <p:extLst>
      <p:ext uri="{BB962C8B-B14F-4D97-AF65-F5344CB8AC3E}">
        <p14:creationId xmlns:p14="http://schemas.microsoft.com/office/powerpoint/2010/main" val="145906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 例如，图的两个</a:t>
            </a:r>
            <a:r>
              <a:rPr lang="en-US" altLang="zh-CN" b="0" i="0" dirty="0">
                <a:effectLst/>
                <a:latin typeface="-apple-system"/>
              </a:rPr>
              <a:t>Java</a:t>
            </a:r>
            <a:r>
              <a:rPr lang="zh-CN" altLang="en-US" b="0" i="0" dirty="0">
                <a:effectLst/>
                <a:latin typeface="-apple-system"/>
              </a:rPr>
              <a:t>文件 </a:t>
            </a:r>
            <a:r>
              <a:rPr lang="en-US" altLang="zh-CN" b="0" i="0" dirty="0">
                <a:effectLst/>
                <a:latin typeface="-apple-system"/>
              </a:rPr>
              <a:t>1</a:t>
            </a:r>
            <a:r>
              <a:rPr lang="zh-CN" altLang="en-US" b="0" i="0" dirty="0">
                <a:effectLst/>
                <a:latin typeface="-apple-system"/>
              </a:rPr>
              <a:t>包含</a:t>
            </a:r>
            <a:r>
              <a:rPr lang="en-US" altLang="zh-CN" b="0" i="0" dirty="0">
                <a:effectLst/>
                <a:latin typeface="-apple-system"/>
              </a:rPr>
              <a:t>while</a:t>
            </a:r>
            <a:r>
              <a:rPr lang="zh-CN" altLang="en-US" b="0" i="0" dirty="0">
                <a:effectLst/>
                <a:latin typeface="-apple-system"/>
              </a:rPr>
              <a:t>语句和</a:t>
            </a:r>
            <a:r>
              <a:rPr lang="en-US" altLang="zh-CN" b="0" i="0" dirty="0" err="1">
                <a:effectLst/>
                <a:latin typeface="-apple-system"/>
              </a:rPr>
              <a:t>func</a:t>
            </a:r>
            <a:r>
              <a:rPr lang="zh-CN" altLang="en-US" b="0" i="0" dirty="0">
                <a:effectLst/>
                <a:latin typeface="-apple-system"/>
              </a:rPr>
              <a:t>（）函数调用。 这两个文件具有一些相同的静态特性，例如代码行和函数调用的数量。 但是，由于</a:t>
            </a:r>
            <a:r>
              <a:rPr lang="en-US" altLang="zh-CN" b="0" i="0" dirty="0" err="1">
                <a:effectLst/>
                <a:latin typeface="-apple-system"/>
              </a:rPr>
              <a:t>func</a:t>
            </a:r>
            <a:r>
              <a:rPr lang="zh-CN" altLang="en-US" b="0" i="0" dirty="0">
                <a:effectLst/>
                <a:latin typeface="-apple-system"/>
              </a:rPr>
              <a:t>（）的位置不同，这两个文件中的代码执行是不同的，因此产生了不同的语义信息。 因此，基于传统度量表所表达的特征预测缺陷存在严重不足是不言而喻的</a:t>
            </a:r>
            <a:endParaRPr lang="zh-CN" altLang="en-US" dirty="0"/>
          </a:p>
        </p:txBody>
      </p:sp>
      <p:sp>
        <p:nvSpPr>
          <p:cNvPr id="4" name="灯片编号占位符 3"/>
          <p:cNvSpPr>
            <a:spLocks noGrp="1"/>
          </p:cNvSpPr>
          <p:nvPr>
            <p:ph type="sldNum" sz="quarter" idx="5"/>
          </p:nvPr>
        </p:nvSpPr>
        <p:spPr/>
        <p:txBody>
          <a:bodyPr/>
          <a:lstStyle/>
          <a:p>
            <a:fld id="{9130FFF6-9C9F-4D07-87F0-5A640C10B512}" type="slidenum">
              <a:rPr lang="zh-CN" altLang="en-US" smtClean="0"/>
              <a:t>4</a:t>
            </a:fld>
            <a:endParaRPr lang="zh-CN" altLang="en-US"/>
          </a:p>
        </p:txBody>
      </p:sp>
    </p:spTree>
    <p:extLst>
      <p:ext uri="{BB962C8B-B14F-4D97-AF65-F5344CB8AC3E}">
        <p14:creationId xmlns:p14="http://schemas.microsoft.com/office/powerpoint/2010/main" val="9900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我们在强制转换中只选择三种类型的节点</a:t>
            </a:r>
            <a:r>
              <a:rPr lang="en-US" altLang="zh-CN" b="0" i="0" dirty="0">
                <a:effectLst/>
                <a:latin typeface="-apple-system"/>
              </a:rPr>
              <a:t>:1:</a:t>
            </a:r>
            <a:r>
              <a:rPr lang="zh-CN" altLang="en-US" b="0" i="0" dirty="0">
                <a:effectLst/>
                <a:latin typeface="-apple-system"/>
              </a:rPr>
              <a:t>方法调用和类实例创建的节点，</a:t>
            </a:r>
            <a:r>
              <a:rPr lang="en-US" altLang="zh-CN" b="0" i="0" dirty="0">
                <a:effectLst/>
                <a:latin typeface="-apple-system"/>
              </a:rPr>
              <a:t>2:</a:t>
            </a:r>
            <a:r>
              <a:rPr lang="zh-CN" altLang="en-US" b="0" i="0" dirty="0">
                <a:effectLst/>
                <a:latin typeface="-apple-system"/>
              </a:rPr>
              <a:t>声明节点，</a:t>
            </a:r>
            <a:r>
              <a:rPr lang="en-US" altLang="zh-CN" b="0" i="0" dirty="0">
                <a:effectLst/>
                <a:latin typeface="-apple-system"/>
              </a:rPr>
              <a:t>3:</a:t>
            </a:r>
            <a:r>
              <a:rPr lang="zh-CN" altLang="en-US" b="0" i="0" dirty="0">
                <a:effectLst/>
                <a:latin typeface="-apple-system"/>
              </a:rPr>
              <a:t>控制流节点。</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建立类依赖网络</a:t>
            </a:r>
            <a:r>
              <a:rPr lang="en-US" altLang="zh-CN" b="0" i="0" dirty="0">
                <a:effectLst/>
                <a:latin typeface="-apple-system"/>
              </a:rPr>
              <a:t>(CDN)</a:t>
            </a:r>
            <a:r>
              <a:rPr lang="zh-CN" altLang="en-US" dirty="0">
                <a:latin typeface="-apple-system"/>
              </a:rPr>
              <a:t>，</a:t>
            </a:r>
            <a:r>
              <a:rPr lang="zh-CN" altLang="en-US" b="0" i="0" dirty="0">
                <a:effectLst/>
                <a:latin typeface="-apple-system"/>
              </a:rPr>
              <a:t> </a:t>
            </a:r>
            <a:endParaRPr lang="en-US" altLang="zh-CN" b="0" i="0" dirty="0">
              <a:effectLst/>
              <a:latin typeface="-apple-system"/>
            </a:endParaRPr>
          </a:p>
          <a:p>
            <a:r>
              <a:rPr lang="zh-CN" altLang="en-US" b="0" i="0" dirty="0">
                <a:effectLst/>
                <a:latin typeface="-apple-system"/>
              </a:rPr>
              <a:t>我们在构建</a:t>
            </a:r>
            <a:r>
              <a:rPr lang="en-US" altLang="zh-CN" b="0" i="0" dirty="0">
                <a:effectLst/>
                <a:latin typeface="-apple-system"/>
              </a:rPr>
              <a:t>CDN</a:t>
            </a:r>
            <a:r>
              <a:rPr lang="zh-CN" altLang="en-US" b="0" i="0" dirty="0">
                <a:effectLst/>
                <a:latin typeface="-apple-system"/>
              </a:rPr>
              <a:t>时考虑以下三种依赖情况。 </a:t>
            </a:r>
            <a:endParaRPr lang="en-US" altLang="zh-CN" b="0" i="0" dirty="0">
              <a:effectLst/>
              <a:latin typeface="-apple-system"/>
            </a:endParaRPr>
          </a:p>
          <a:p>
            <a:r>
              <a:rPr lang="en-US" altLang="zh-CN" b="0" i="0" dirty="0">
                <a:effectLst/>
                <a:latin typeface="-apple-system"/>
              </a:rPr>
              <a:t>a</a:t>
            </a:r>
            <a:r>
              <a:rPr lang="zh-CN" altLang="en-US" b="0" i="0" dirty="0">
                <a:effectLst/>
                <a:latin typeface="-apple-system"/>
              </a:rPr>
              <a:t>）继承：如果类</a:t>
            </a:r>
            <a:r>
              <a:rPr lang="en-US" altLang="zh-CN" b="0" i="0" dirty="0">
                <a:effectLst/>
                <a:latin typeface="-apple-system"/>
              </a:rPr>
              <a:t>1</a:t>
            </a:r>
            <a:r>
              <a:rPr lang="zh-CN" altLang="en-US" b="0" i="0" dirty="0">
                <a:effectLst/>
                <a:latin typeface="-apple-system"/>
              </a:rPr>
              <a:t>继承到类</a:t>
            </a:r>
            <a:r>
              <a:rPr lang="en-US" altLang="zh-CN" b="0" i="0" dirty="0">
                <a:effectLst/>
                <a:latin typeface="-apple-system"/>
              </a:rPr>
              <a:t>2</a:t>
            </a:r>
            <a:r>
              <a:rPr lang="zh-CN" altLang="en-US" b="0" i="0" dirty="0">
                <a:effectLst/>
                <a:latin typeface="-apple-system"/>
              </a:rPr>
              <a:t>或实现接口</a:t>
            </a:r>
            <a:r>
              <a:rPr lang="en-US" altLang="zh-CN" b="0" i="0" dirty="0">
                <a:effectLst/>
                <a:latin typeface="-apple-system"/>
              </a:rPr>
              <a:t>2</a:t>
            </a:r>
            <a:r>
              <a:rPr lang="zh-CN" altLang="en-US" b="0" i="0" dirty="0">
                <a:effectLst/>
                <a:latin typeface="-apple-system"/>
              </a:rPr>
              <a:t>，则存在有向边</a:t>
            </a:r>
            <a:r>
              <a:rPr lang="en-US" altLang="zh-CN" b="0" i="0" dirty="0">
                <a:effectLst/>
                <a:latin typeface="-apple-system"/>
              </a:rPr>
              <a:t>12=1,2</a:t>
            </a:r>
          </a:p>
          <a:p>
            <a:r>
              <a:rPr lang="en-US" altLang="zh-CN" b="0" i="0" dirty="0">
                <a:effectLst/>
                <a:latin typeface="-apple-system"/>
              </a:rPr>
              <a:t>b</a:t>
            </a:r>
            <a:r>
              <a:rPr lang="zh-CN" altLang="en-US" b="0" i="0" dirty="0">
                <a:effectLst/>
                <a:latin typeface="-apple-system"/>
              </a:rPr>
              <a:t>）聚合：如果类</a:t>
            </a:r>
            <a:r>
              <a:rPr lang="en-US" altLang="zh-CN" b="0" i="0" dirty="0">
                <a:effectLst/>
                <a:latin typeface="-apple-system"/>
              </a:rPr>
              <a:t>1</a:t>
            </a:r>
            <a:r>
              <a:rPr lang="zh-CN" altLang="en-US" b="0" i="0" dirty="0">
                <a:effectLst/>
                <a:latin typeface="-apple-system"/>
              </a:rPr>
              <a:t>包含类</a:t>
            </a:r>
            <a:r>
              <a:rPr lang="en-US" altLang="zh-CN" b="0" i="0" dirty="0">
                <a:effectLst/>
                <a:latin typeface="-apple-system"/>
              </a:rPr>
              <a:t>2</a:t>
            </a:r>
            <a:r>
              <a:rPr lang="zh-CN" altLang="en-US" b="0" i="0" dirty="0">
                <a:effectLst/>
                <a:latin typeface="-apple-system"/>
              </a:rPr>
              <a:t>的属性，则存在有向边</a:t>
            </a:r>
            <a:r>
              <a:rPr lang="en-US" altLang="zh-CN" b="0" i="0" dirty="0">
                <a:effectLst/>
                <a:latin typeface="-apple-system"/>
              </a:rPr>
              <a:t>12=1,2</a:t>
            </a:r>
            <a:r>
              <a:rPr lang="zh-CN" altLang="en-US" b="0" i="0" dirty="0">
                <a:effectLst/>
                <a:latin typeface="-apple-system"/>
              </a:rPr>
              <a:t>； </a:t>
            </a:r>
            <a:endParaRPr lang="en-US" altLang="zh-CN" b="0" i="0" dirty="0">
              <a:effectLst/>
              <a:latin typeface="-apple-system"/>
            </a:endParaRPr>
          </a:p>
          <a:p>
            <a:r>
              <a:rPr lang="en-US" altLang="zh-CN" b="0" i="0" dirty="0">
                <a:effectLst/>
                <a:latin typeface="-apple-system"/>
              </a:rPr>
              <a:t>c</a:t>
            </a:r>
            <a:r>
              <a:rPr lang="zh-CN" altLang="en-US" b="0" i="0" dirty="0">
                <a:effectLst/>
                <a:latin typeface="-apple-system"/>
              </a:rPr>
              <a:t>）参数：如果类</a:t>
            </a:r>
            <a:r>
              <a:rPr lang="en-US" altLang="zh-CN" b="0" i="0" dirty="0">
                <a:effectLst/>
                <a:latin typeface="-apple-system"/>
              </a:rPr>
              <a:t>1</a:t>
            </a:r>
            <a:r>
              <a:rPr lang="zh-CN" altLang="en-US" b="0" i="0" dirty="0">
                <a:effectLst/>
                <a:latin typeface="-apple-system"/>
              </a:rPr>
              <a:t>的方法调用类</a:t>
            </a:r>
            <a:r>
              <a:rPr lang="en-US" altLang="zh-CN" b="0" i="0" dirty="0">
                <a:effectLst/>
                <a:latin typeface="-apple-system"/>
              </a:rPr>
              <a:t>2</a:t>
            </a:r>
            <a:r>
              <a:rPr lang="zh-CN" altLang="en-US" b="0" i="0" dirty="0">
                <a:effectLst/>
                <a:latin typeface="-apple-system"/>
              </a:rPr>
              <a:t>的方法，则存在一个有向边</a:t>
            </a:r>
            <a:r>
              <a:rPr lang="en-US" altLang="zh-CN" b="0" i="0" dirty="0">
                <a:effectLst/>
                <a:latin typeface="-apple-system"/>
              </a:rPr>
              <a:t>12=1,2</a:t>
            </a:r>
            <a:r>
              <a:rPr lang="zh-CN" altLang="en-US" b="0" i="0" dirty="0">
                <a:effectLst/>
                <a:latin typeface="-apple-system"/>
              </a:rPr>
              <a:t>。</a:t>
            </a:r>
            <a:endParaRPr lang="zh-CN" altLang="en-US" dirty="0"/>
          </a:p>
          <a:p>
            <a:endParaRPr lang="en-US" altLang="zh-CN" b="0" i="0" dirty="0">
              <a:effectLst/>
              <a:latin typeface="-apple-system"/>
            </a:endParaRPr>
          </a:p>
          <a:p>
            <a:r>
              <a:rPr lang="zh-CN" altLang="en-US" b="0" i="0" dirty="0">
                <a:effectLst/>
                <a:latin typeface="-apple-system"/>
              </a:rPr>
              <a:t>生成</a:t>
            </a:r>
            <a:r>
              <a:rPr lang="en-US" altLang="zh-CN" b="0" i="0" dirty="0">
                <a:effectLst/>
                <a:latin typeface="-apple-system"/>
              </a:rPr>
              <a:t>CDN</a:t>
            </a:r>
            <a:r>
              <a:rPr lang="zh-CN" altLang="en-US" b="0" i="0" dirty="0">
                <a:effectLst/>
                <a:latin typeface="-apple-system"/>
              </a:rPr>
              <a:t>的初始节点属性，</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err="1">
                <a:effectLst/>
                <a:latin typeface="-apple-system"/>
              </a:rPr>
              <a:t>Kipf</a:t>
            </a:r>
            <a:r>
              <a:rPr lang="zh-CN" altLang="en-US" b="0" i="0" dirty="0">
                <a:effectLst/>
                <a:latin typeface="-apple-system"/>
              </a:rPr>
              <a:t>等人提出的</a:t>
            </a:r>
            <a:r>
              <a:rPr lang="en-US" altLang="zh-CN" b="0" i="0" dirty="0">
                <a:effectLst/>
                <a:latin typeface="-apple-system"/>
              </a:rPr>
              <a:t>GCN</a:t>
            </a:r>
            <a:r>
              <a:rPr lang="zh-CN" altLang="en-US" b="0" i="0" dirty="0">
                <a:effectLst/>
                <a:latin typeface="-apple-system"/>
              </a:rPr>
              <a:t>。仅限于无向图。 因此，我们在研究中忽略了</a:t>
            </a:r>
            <a:r>
              <a:rPr lang="en-US" altLang="zh-CN" b="0" i="0" dirty="0">
                <a:effectLst/>
                <a:latin typeface="-apple-system"/>
              </a:rPr>
              <a:t>CDN</a:t>
            </a:r>
            <a:r>
              <a:rPr lang="zh-CN" altLang="en-US" b="0" i="0" dirty="0">
                <a:effectLst/>
                <a:latin typeface="-apple-system"/>
              </a:rPr>
              <a:t>中边缘的方向。 生成初始节点属性。 由于原始</a:t>
            </a:r>
            <a:r>
              <a:rPr lang="en-US" altLang="zh-CN" b="0" i="0" dirty="0">
                <a:effectLst/>
                <a:latin typeface="-apple-system"/>
              </a:rPr>
              <a:t>CDN</a:t>
            </a:r>
            <a:r>
              <a:rPr lang="zh-CN" altLang="en-US" b="0" i="0" dirty="0">
                <a:effectLst/>
                <a:latin typeface="-apple-system"/>
              </a:rPr>
              <a:t>没有节点属性，所以在训练</a:t>
            </a:r>
            <a:r>
              <a:rPr lang="en-US" altLang="zh-CN" b="0" i="0" dirty="0">
                <a:effectLst/>
                <a:latin typeface="-apple-system"/>
              </a:rPr>
              <a:t>GCN</a:t>
            </a:r>
            <a:r>
              <a:rPr lang="zh-CN" altLang="en-US" b="0" i="0" dirty="0">
                <a:effectLst/>
                <a:latin typeface="-apple-system"/>
              </a:rPr>
              <a:t>之前，我们应该先生成初始节点属性。</a:t>
            </a:r>
            <a:endParaRPr lang="zh-CN" altLang="en-US" dirty="0"/>
          </a:p>
          <a:p>
            <a:endParaRPr lang="en-US" altLang="zh-CN" b="0" i="0" dirty="0">
              <a:effectLst/>
              <a:latin typeface="-apple-system"/>
            </a:endParaRPr>
          </a:p>
          <a:p>
            <a:r>
              <a:rPr lang="zh-CN" altLang="en-US" b="0" i="0" dirty="0">
                <a:effectLst/>
                <a:latin typeface="-apple-system"/>
              </a:rPr>
              <a:t>利用</a:t>
            </a:r>
            <a:r>
              <a:rPr lang="en-US" altLang="zh-CN" b="0" i="0" dirty="0">
                <a:effectLst/>
                <a:latin typeface="-apple-system"/>
              </a:rPr>
              <a:t>GCN</a:t>
            </a:r>
            <a:r>
              <a:rPr lang="zh-CN" altLang="en-US" b="0" i="0" dirty="0">
                <a:effectLst/>
                <a:latin typeface="-apple-system"/>
              </a:rPr>
              <a:t>生成外部特征。</a:t>
            </a:r>
            <a:endParaRPr lang="en-US" altLang="zh-CN" b="0" i="0" dirty="0">
              <a:effectLst/>
              <a:latin typeface="-apple-system"/>
            </a:endParaRPr>
          </a:p>
          <a:p>
            <a:endParaRPr lang="zh-CN" altLang="en-US" dirty="0"/>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a:t>
            </a:r>
            <a:r>
              <a:rPr lang="en-US" altLang="zh-CN" b="0" i="0" dirty="0">
                <a:effectLst/>
                <a:latin typeface="-apple-system"/>
              </a:rPr>
              <a:t>1</a:t>
            </a:r>
            <a:r>
              <a:rPr lang="zh-CN" altLang="en-US" b="0" i="0" dirty="0">
                <a:effectLst/>
                <a:latin typeface="-apple-system"/>
              </a:rPr>
              <a:t>）将源代码解析为</a:t>
            </a:r>
            <a:r>
              <a:rPr lang="en-US" altLang="zh-CN" b="0" i="0" dirty="0">
                <a:effectLst/>
                <a:latin typeface="-apple-system"/>
              </a:rPr>
              <a:t>AST</a:t>
            </a:r>
            <a:r>
              <a:rPr lang="zh-CN" altLang="en-US" b="0" i="0" dirty="0">
                <a:effectLst/>
                <a:latin typeface="-apple-system"/>
              </a:rPr>
              <a:t>，选择具有代表性的令牌，并利用</a:t>
            </a:r>
            <a:r>
              <a:rPr lang="en-US" altLang="zh-CN" b="0" i="0" dirty="0">
                <a:effectLst/>
                <a:latin typeface="-apple-system"/>
              </a:rPr>
              <a:t>CNN</a:t>
            </a:r>
            <a:r>
              <a:rPr lang="zh-CN" altLang="en-US" b="0" i="0" dirty="0">
                <a:effectLst/>
                <a:latin typeface="-apple-system"/>
              </a:rPr>
              <a:t>生成内部特征； （</a:t>
            </a:r>
            <a:r>
              <a:rPr lang="en-US" altLang="zh-CN" b="0" i="0" dirty="0">
                <a:effectLst/>
                <a:latin typeface="-apple-system"/>
              </a:rPr>
              <a:t>2</a:t>
            </a:r>
            <a:r>
              <a:rPr lang="zh-CN" altLang="en-US" b="0" i="0" dirty="0">
                <a:effectLst/>
                <a:latin typeface="-apple-system"/>
              </a:rPr>
              <a:t>）基于类文件之间的依赖关系构建</a:t>
            </a:r>
            <a:r>
              <a:rPr lang="en-US" altLang="zh-CN" b="0" i="0" dirty="0">
                <a:effectLst/>
                <a:latin typeface="-apple-system"/>
              </a:rPr>
              <a:t>CDN</a:t>
            </a:r>
            <a:r>
              <a:rPr lang="zh-CN" altLang="en-US" b="0" i="0" dirty="0">
                <a:effectLst/>
                <a:latin typeface="-apple-system"/>
              </a:rPr>
              <a:t>，并利用</a:t>
            </a:r>
            <a:r>
              <a:rPr lang="en-US" altLang="zh-CN" b="0" i="0" dirty="0">
                <a:effectLst/>
                <a:latin typeface="-apple-system"/>
              </a:rPr>
              <a:t>GCN</a:t>
            </a:r>
            <a:r>
              <a:rPr lang="zh-CN" altLang="en-US" b="0" i="0" dirty="0">
                <a:effectLst/>
                <a:latin typeface="-apple-system"/>
              </a:rPr>
              <a:t>生成外部特征； （</a:t>
            </a:r>
            <a:r>
              <a:rPr lang="en-US" altLang="zh-CN" b="0" i="0" dirty="0">
                <a:effectLst/>
                <a:latin typeface="-apple-system"/>
              </a:rPr>
              <a:t>3</a:t>
            </a:r>
            <a:r>
              <a:rPr lang="zh-CN" altLang="en-US" b="0" i="0" dirty="0">
                <a:effectLst/>
                <a:latin typeface="-apple-system"/>
              </a:rPr>
              <a:t>）将</a:t>
            </a:r>
            <a:r>
              <a:rPr lang="en-US" altLang="zh-CN" b="0" i="0" dirty="0">
                <a:effectLst/>
                <a:latin typeface="-apple-system"/>
              </a:rPr>
              <a:t>SDP</a:t>
            </a:r>
            <a:r>
              <a:rPr lang="zh-CN" altLang="en-US" b="0" i="0" dirty="0">
                <a:effectLst/>
                <a:latin typeface="-apple-system"/>
              </a:rPr>
              <a:t>的内部特征与外部特征相结合。</a:t>
            </a:r>
            <a:endParaRPr lang="en-US" altLang="zh-CN" b="0" i="0" dirty="0">
              <a:effectLst/>
              <a:latin typeface="-apple-system"/>
            </a:endParaRPr>
          </a:p>
          <a:p>
            <a:r>
              <a:rPr lang="zh-CN" altLang="en-US" b="0" i="0" dirty="0">
                <a:effectLst/>
                <a:latin typeface="-apple-system"/>
              </a:rPr>
              <a:t>（</a:t>
            </a:r>
            <a:r>
              <a:rPr lang="en-US" altLang="zh-CN" b="0" i="0" dirty="0">
                <a:effectLst/>
                <a:latin typeface="-apple-system"/>
              </a:rPr>
              <a:t>2</a:t>
            </a:r>
            <a:r>
              <a:rPr lang="zh-CN" altLang="en-US" b="0" i="0" dirty="0">
                <a:effectLst/>
                <a:latin typeface="-apple-system"/>
              </a:rPr>
              <a:t>）</a:t>
            </a:r>
            <a:r>
              <a:rPr lang="en-US" altLang="zh-CN" b="0" i="0" dirty="0" err="1">
                <a:effectLst/>
                <a:latin typeface="-apple-system"/>
              </a:rPr>
              <a:t>JavaLang</a:t>
            </a:r>
            <a:r>
              <a:rPr lang="zh-CN" altLang="en-US" b="0" i="0" dirty="0">
                <a:effectLst/>
                <a:latin typeface="-apple-system"/>
              </a:rPr>
              <a:t>将源代码解析为</a:t>
            </a:r>
            <a:r>
              <a:rPr lang="en-US" altLang="zh-CN" b="0" i="0" dirty="0">
                <a:effectLst/>
                <a:latin typeface="-apple-system"/>
              </a:rPr>
              <a:t>AST</a:t>
            </a:r>
          </a:p>
          <a:p>
            <a:r>
              <a:rPr lang="zh-CN" altLang="en-US" dirty="0">
                <a:latin typeface="-apple-system"/>
              </a:rPr>
              <a:t>提取重要特征</a:t>
            </a:r>
            <a:r>
              <a:rPr lang="en-US" altLang="zh-CN" dirty="0">
                <a:latin typeface="-apple-system"/>
              </a:rPr>
              <a:t>Token</a:t>
            </a:r>
            <a:r>
              <a:rPr lang="zh-CN" altLang="en-US" dirty="0">
                <a:latin typeface="-apple-system"/>
              </a:rPr>
              <a:t>，</a:t>
            </a:r>
            <a:r>
              <a:rPr lang="zh-CN" altLang="en-US" b="0" i="0" dirty="0">
                <a:effectLst/>
                <a:latin typeface="-apple-system"/>
              </a:rPr>
              <a:t>选择</a:t>
            </a:r>
            <a:r>
              <a:rPr lang="en-US" altLang="zh-CN" b="0" i="0" dirty="0">
                <a:effectLst/>
                <a:latin typeface="-apple-system"/>
              </a:rPr>
              <a:t>AST</a:t>
            </a:r>
            <a:r>
              <a:rPr lang="zh-CN" altLang="en-US" b="0" i="0" dirty="0">
                <a:effectLst/>
                <a:latin typeface="-apple-system"/>
              </a:rPr>
              <a:t>上有代表性的节点形成令牌序列，并将每个令牌映射到一个数值向量，利用</a:t>
            </a:r>
            <a:r>
              <a:rPr lang="en-US" altLang="zh-CN" b="0" i="0" dirty="0">
                <a:effectLst/>
                <a:latin typeface="-apple-system"/>
              </a:rPr>
              <a:t>CNN</a:t>
            </a:r>
            <a:r>
              <a:rPr lang="zh-CN" altLang="en-US" b="0" i="0" dirty="0">
                <a:effectLst/>
                <a:latin typeface="-apple-system"/>
              </a:rPr>
              <a:t>生成内部特征。</a:t>
            </a:r>
            <a:endParaRPr lang="en-US" altLang="zh-CN" b="0" i="0" dirty="0">
              <a:effectLst/>
              <a:latin typeface="-apple-system"/>
            </a:endParaRPr>
          </a:p>
          <a:p>
            <a:r>
              <a:rPr lang="en-US" altLang="zh-CN" b="0" i="0" dirty="0">
                <a:effectLst/>
                <a:latin typeface="-apple-system"/>
              </a:rPr>
              <a:t>AST</a:t>
            </a:r>
            <a:r>
              <a:rPr lang="zh-CN" altLang="en-US" b="0" i="0" dirty="0">
                <a:effectLst/>
                <a:latin typeface="-apple-system"/>
              </a:rPr>
              <a:t>的</a:t>
            </a:r>
            <a:r>
              <a:rPr lang="en-US" altLang="zh-CN" b="0" i="0" dirty="0">
                <a:effectLst/>
                <a:latin typeface="-apple-system"/>
              </a:rPr>
              <a:t>token</a:t>
            </a:r>
            <a:r>
              <a:rPr lang="zh-CN" altLang="en-US" b="0" i="0" dirty="0">
                <a:effectLst/>
                <a:latin typeface="-apple-system"/>
              </a:rPr>
              <a:t>序列的大小可能不同。 为了解决这个问题，我们将每个</a:t>
            </a:r>
            <a:r>
              <a:rPr lang="en-US" altLang="zh-CN" b="0" i="0" dirty="0">
                <a:effectLst/>
                <a:latin typeface="-apple-system"/>
              </a:rPr>
              <a:t>token</a:t>
            </a:r>
            <a:r>
              <a:rPr lang="zh-CN" altLang="en-US" b="0" i="0" dirty="0">
                <a:effectLst/>
                <a:latin typeface="-apple-system"/>
              </a:rPr>
              <a:t>映射到一个唯一的整数标识符，并将零附加到整数向量上，使所有的长度一致并等于最长向量的长度。 建设</a:t>
            </a:r>
            <a:r>
              <a:rPr lang="en-US" altLang="zh-CN" b="0" i="0" dirty="0">
                <a:effectLst/>
                <a:latin typeface="-apple-system"/>
              </a:rPr>
              <a:t>CNN</a:t>
            </a:r>
            <a:r>
              <a:rPr lang="zh-CN" altLang="en-US" b="0" i="0" dirty="0">
                <a:effectLst/>
                <a:latin typeface="-apple-system"/>
              </a:rPr>
              <a:t>。</a:t>
            </a:r>
            <a:endParaRPr lang="en-US" altLang="zh-CN" b="0" i="0" dirty="0">
              <a:effectLst/>
              <a:latin typeface="-apple-system"/>
            </a:endParaRPr>
          </a:p>
          <a:p>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考虑到在不同的预测任务中，内外部特征的贡献并不相同，我们采用一个参数对不同的特征赋予不同的权重，这样可以有效地平衡内外部信息：</a:t>
            </a:r>
            <a:endParaRPr lang="zh-CN" altLang="en-US" dirty="0"/>
          </a:p>
          <a:p>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9130FFF6-9C9F-4D07-87F0-5A640C10B512}" type="slidenum">
              <a:rPr lang="zh-CN" altLang="en-US" smtClean="0"/>
              <a:t>7</a:t>
            </a:fld>
            <a:endParaRPr lang="zh-CN" altLang="en-US"/>
          </a:p>
        </p:txBody>
      </p:sp>
    </p:spTree>
    <p:extLst>
      <p:ext uri="{BB962C8B-B14F-4D97-AF65-F5344CB8AC3E}">
        <p14:creationId xmlns:p14="http://schemas.microsoft.com/office/powerpoint/2010/main" val="293219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 表</a:t>
            </a:r>
            <a:r>
              <a:rPr lang="en-US" altLang="zh-CN" b="0" i="0" dirty="0">
                <a:effectLst/>
                <a:latin typeface="-apple-system"/>
              </a:rPr>
              <a:t>3</a:t>
            </a:r>
            <a:r>
              <a:rPr lang="zh-CN" altLang="en-US" b="0" i="0" dirty="0">
                <a:effectLst/>
                <a:latin typeface="-apple-system"/>
              </a:rPr>
              <a:t>列出了有关项目的信息，其中</a:t>
            </a:r>
            <a:r>
              <a:rPr lang="en-US" altLang="zh-CN" b="0" i="0" dirty="0">
                <a:effectLst/>
                <a:latin typeface="-apple-system"/>
              </a:rPr>
              <a:t>#nodes</a:t>
            </a:r>
            <a:r>
              <a:rPr lang="zh-CN" altLang="en-US" b="0" i="0" dirty="0">
                <a:effectLst/>
                <a:latin typeface="-apple-system"/>
              </a:rPr>
              <a:t>、</a:t>
            </a:r>
            <a:r>
              <a:rPr lang="en-US" altLang="zh-CN" b="0" i="0" dirty="0">
                <a:effectLst/>
                <a:latin typeface="-apple-system"/>
              </a:rPr>
              <a:t>#edges</a:t>
            </a:r>
            <a:r>
              <a:rPr lang="zh-CN" altLang="en-US" b="0" i="0" dirty="0">
                <a:effectLst/>
                <a:latin typeface="-apple-system"/>
              </a:rPr>
              <a:t>和</a:t>
            </a:r>
            <a:r>
              <a:rPr lang="en-US" altLang="zh-CN" b="0" i="0" dirty="0">
                <a:effectLst/>
                <a:latin typeface="-apple-system"/>
              </a:rPr>
              <a:t>%defective</a:t>
            </a:r>
            <a:r>
              <a:rPr lang="zh-CN" altLang="en-US" b="0" i="0" dirty="0">
                <a:effectLst/>
                <a:latin typeface="-apple-system"/>
              </a:rPr>
              <a:t>分别表示软件版本</a:t>
            </a:r>
            <a:r>
              <a:rPr lang="en-US" altLang="zh-CN" b="0" i="0" dirty="0">
                <a:effectLst/>
                <a:latin typeface="-apple-system"/>
              </a:rPr>
              <a:t>CDN</a:t>
            </a:r>
            <a:r>
              <a:rPr lang="zh-CN" altLang="en-US" b="0" i="0" dirty="0">
                <a:effectLst/>
                <a:latin typeface="-apple-system"/>
              </a:rPr>
              <a:t>中的类文件数量、类文件之间的依赖关系数量以及相应的</a:t>
            </a:r>
            <a:r>
              <a:rPr lang="en-US" altLang="zh-CN" b="0" i="0" dirty="0">
                <a:effectLst/>
                <a:latin typeface="-apple-system"/>
              </a:rPr>
              <a:t>buggy</a:t>
            </a:r>
            <a:r>
              <a:rPr lang="zh-CN" altLang="en-US" b="0" i="0" dirty="0">
                <a:effectLst/>
                <a:latin typeface="-apple-system"/>
              </a:rPr>
              <a:t>率。</a:t>
            </a:r>
            <a:endParaRPr lang="zh-CN" altLang="en-US" dirty="0"/>
          </a:p>
        </p:txBody>
      </p:sp>
      <p:sp>
        <p:nvSpPr>
          <p:cNvPr id="4" name="灯片编号占位符 3"/>
          <p:cNvSpPr>
            <a:spLocks noGrp="1"/>
          </p:cNvSpPr>
          <p:nvPr>
            <p:ph type="sldNum" sz="quarter" idx="5"/>
          </p:nvPr>
        </p:nvSpPr>
        <p:spPr/>
        <p:txBody>
          <a:bodyPr/>
          <a:lstStyle/>
          <a:p>
            <a:fld id="{9130FFF6-9C9F-4D07-87F0-5A640C10B512}" type="slidenum">
              <a:rPr lang="zh-CN" altLang="en-US" smtClean="0"/>
              <a:t>9</a:t>
            </a:fld>
            <a:endParaRPr lang="zh-CN" altLang="en-US"/>
          </a:p>
        </p:txBody>
      </p:sp>
    </p:spTree>
    <p:extLst>
      <p:ext uri="{BB962C8B-B14F-4D97-AF65-F5344CB8AC3E}">
        <p14:creationId xmlns:p14="http://schemas.microsoft.com/office/powerpoint/2010/main" val="424406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284D2-B49C-1E04-FF96-3BBD32FD0F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D7C434-8AD8-7F8F-8445-BB1E45C2EA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E905A0C-4EAB-7797-2286-8AB784F0B054}"/>
              </a:ext>
            </a:extLst>
          </p:cNvPr>
          <p:cNvSpPr>
            <a:spLocks noGrp="1"/>
          </p:cNvSpPr>
          <p:nvPr>
            <p:ph type="dt" sz="half" idx="10"/>
          </p:nvPr>
        </p:nvSpPr>
        <p:spPr/>
        <p:txBody>
          <a:bodyPr/>
          <a:lstStyle/>
          <a:p>
            <a:fld id="{D51C589C-B447-45A0-89C7-B601A4D66A70}" type="datetimeFigureOut">
              <a:rPr lang="zh-CN" altLang="en-US" smtClean="0"/>
              <a:t>2023/7/10</a:t>
            </a:fld>
            <a:endParaRPr lang="zh-CN" altLang="en-US"/>
          </a:p>
        </p:txBody>
      </p:sp>
      <p:sp>
        <p:nvSpPr>
          <p:cNvPr id="5" name="页脚占位符 4">
            <a:extLst>
              <a:ext uri="{FF2B5EF4-FFF2-40B4-BE49-F238E27FC236}">
                <a16:creationId xmlns:a16="http://schemas.microsoft.com/office/drawing/2014/main" id="{B2926110-83CB-2D62-6750-DAFC67546B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1C49B4-F095-7D76-B182-9C2D155B412D}"/>
              </a:ext>
            </a:extLst>
          </p:cNvPr>
          <p:cNvSpPr>
            <a:spLocks noGrp="1"/>
          </p:cNvSpPr>
          <p:nvPr>
            <p:ph type="sldNum" sz="quarter" idx="12"/>
          </p:nvPr>
        </p:nvSpPr>
        <p:spPr/>
        <p:txBody>
          <a:body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15369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02254-BB4D-6332-DA4A-4527AC07F78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45DBDE-CE50-A674-AABF-4D6A9D80FB9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8D805-1E7B-2F72-3C80-F4D0C5CEF5A6}"/>
              </a:ext>
            </a:extLst>
          </p:cNvPr>
          <p:cNvSpPr>
            <a:spLocks noGrp="1"/>
          </p:cNvSpPr>
          <p:nvPr>
            <p:ph type="dt" sz="half" idx="10"/>
          </p:nvPr>
        </p:nvSpPr>
        <p:spPr/>
        <p:txBody>
          <a:bodyPr/>
          <a:lstStyle/>
          <a:p>
            <a:fld id="{D51C589C-B447-45A0-89C7-B601A4D66A70}" type="datetimeFigureOut">
              <a:rPr lang="zh-CN" altLang="en-US" smtClean="0"/>
              <a:t>2023/7/10</a:t>
            </a:fld>
            <a:endParaRPr lang="zh-CN" altLang="en-US"/>
          </a:p>
        </p:txBody>
      </p:sp>
      <p:sp>
        <p:nvSpPr>
          <p:cNvPr id="5" name="页脚占位符 4">
            <a:extLst>
              <a:ext uri="{FF2B5EF4-FFF2-40B4-BE49-F238E27FC236}">
                <a16:creationId xmlns:a16="http://schemas.microsoft.com/office/drawing/2014/main" id="{DCBD5AA5-7C47-1B19-1066-96A28577F3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3D69FA-8AD3-0120-F746-8654F45C476B}"/>
              </a:ext>
            </a:extLst>
          </p:cNvPr>
          <p:cNvSpPr>
            <a:spLocks noGrp="1"/>
          </p:cNvSpPr>
          <p:nvPr>
            <p:ph type="sldNum" sz="quarter" idx="12"/>
          </p:nvPr>
        </p:nvSpPr>
        <p:spPr/>
        <p:txBody>
          <a:body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163214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5C09DF0-479F-17E2-3F0D-DE150BBBE7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87BA19-5268-B64F-D338-F0338B4D3C0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E15ED2-3098-83BB-F68E-79CF0D616BC3}"/>
              </a:ext>
            </a:extLst>
          </p:cNvPr>
          <p:cNvSpPr>
            <a:spLocks noGrp="1"/>
          </p:cNvSpPr>
          <p:nvPr>
            <p:ph type="dt" sz="half" idx="10"/>
          </p:nvPr>
        </p:nvSpPr>
        <p:spPr/>
        <p:txBody>
          <a:bodyPr/>
          <a:lstStyle/>
          <a:p>
            <a:fld id="{D51C589C-B447-45A0-89C7-B601A4D66A70}" type="datetimeFigureOut">
              <a:rPr lang="zh-CN" altLang="en-US" smtClean="0"/>
              <a:t>2023/7/10</a:t>
            </a:fld>
            <a:endParaRPr lang="zh-CN" altLang="en-US"/>
          </a:p>
        </p:txBody>
      </p:sp>
      <p:sp>
        <p:nvSpPr>
          <p:cNvPr id="5" name="页脚占位符 4">
            <a:extLst>
              <a:ext uri="{FF2B5EF4-FFF2-40B4-BE49-F238E27FC236}">
                <a16:creationId xmlns:a16="http://schemas.microsoft.com/office/drawing/2014/main" id="{0A21A824-47B5-523A-551F-6478D50BDF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A8B339-4CDF-484E-6C56-FC879645861E}"/>
              </a:ext>
            </a:extLst>
          </p:cNvPr>
          <p:cNvSpPr>
            <a:spLocks noGrp="1"/>
          </p:cNvSpPr>
          <p:nvPr>
            <p:ph type="sldNum" sz="quarter" idx="12"/>
          </p:nvPr>
        </p:nvSpPr>
        <p:spPr/>
        <p:txBody>
          <a:body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80636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0C41-9250-2E0F-32B6-D91E37BB31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AF2D2B-C917-A90B-B996-530CE0175A3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7C98AB-3D6F-5303-A19E-443C357378F6}"/>
              </a:ext>
            </a:extLst>
          </p:cNvPr>
          <p:cNvSpPr>
            <a:spLocks noGrp="1"/>
          </p:cNvSpPr>
          <p:nvPr>
            <p:ph type="dt" sz="half" idx="10"/>
          </p:nvPr>
        </p:nvSpPr>
        <p:spPr/>
        <p:txBody>
          <a:bodyPr/>
          <a:lstStyle/>
          <a:p>
            <a:fld id="{D51C589C-B447-45A0-89C7-B601A4D66A70}" type="datetimeFigureOut">
              <a:rPr lang="zh-CN" altLang="en-US" smtClean="0"/>
              <a:t>2023/7/10</a:t>
            </a:fld>
            <a:endParaRPr lang="zh-CN" altLang="en-US"/>
          </a:p>
        </p:txBody>
      </p:sp>
      <p:sp>
        <p:nvSpPr>
          <p:cNvPr id="5" name="页脚占位符 4">
            <a:extLst>
              <a:ext uri="{FF2B5EF4-FFF2-40B4-BE49-F238E27FC236}">
                <a16:creationId xmlns:a16="http://schemas.microsoft.com/office/drawing/2014/main" id="{35FB6E81-B590-C976-C351-D802E6D332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5565A5-CBED-6FA5-C241-EB8EE7FFB902}"/>
              </a:ext>
            </a:extLst>
          </p:cNvPr>
          <p:cNvSpPr>
            <a:spLocks noGrp="1"/>
          </p:cNvSpPr>
          <p:nvPr>
            <p:ph type="sldNum" sz="quarter" idx="12"/>
          </p:nvPr>
        </p:nvSpPr>
        <p:spPr/>
        <p:txBody>
          <a:body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315339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499A5-5289-43AB-CE47-CC264A3CC2F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98CFA94-A761-9EEE-B0CA-7B58F73F9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378B99D-E527-D015-E748-8C086D1DC0DA}"/>
              </a:ext>
            </a:extLst>
          </p:cNvPr>
          <p:cNvSpPr>
            <a:spLocks noGrp="1"/>
          </p:cNvSpPr>
          <p:nvPr>
            <p:ph type="dt" sz="half" idx="10"/>
          </p:nvPr>
        </p:nvSpPr>
        <p:spPr/>
        <p:txBody>
          <a:bodyPr/>
          <a:lstStyle/>
          <a:p>
            <a:fld id="{D51C589C-B447-45A0-89C7-B601A4D66A70}" type="datetimeFigureOut">
              <a:rPr lang="zh-CN" altLang="en-US" smtClean="0"/>
              <a:t>2023/7/10</a:t>
            </a:fld>
            <a:endParaRPr lang="zh-CN" altLang="en-US"/>
          </a:p>
        </p:txBody>
      </p:sp>
      <p:sp>
        <p:nvSpPr>
          <p:cNvPr id="5" name="页脚占位符 4">
            <a:extLst>
              <a:ext uri="{FF2B5EF4-FFF2-40B4-BE49-F238E27FC236}">
                <a16:creationId xmlns:a16="http://schemas.microsoft.com/office/drawing/2014/main" id="{D904B41C-ED55-3ED8-D655-C22FF7AEE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CFDB6A-A55E-42AC-6655-24A15E1B7E84}"/>
              </a:ext>
            </a:extLst>
          </p:cNvPr>
          <p:cNvSpPr>
            <a:spLocks noGrp="1"/>
          </p:cNvSpPr>
          <p:nvPr>
            <p:ph type="sldNum" sz="quarter" idx="12"/>
          </p:nvPr>
        </p:nvSpPr>
        <p:spPr/>
        <p:txBody>
          <a:body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149120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69806-52F9-4CDB-D5BF-72531346CE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243C22-5EB6-0178-134E-56000118699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D160B3-06AB-7099-EDDC-2222B2EF9F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C3BACC-5567-00B1-031E-F49A766AA92B}"/>
              </a:ext>
            </a:extLst>
          </p:cNvPr>
          <p:cNvSpPr>
            <a:spLocks noGrp="1"/>
          </p:cNvSpPr>
          <p:nvPr>
            <p:ph type="dt" sz="half" idx="10"/>
          </p:nvPr>
        </p:nvSpPr>
        <p:spPr/>
        <p:txBody>
          <a:bodyPr/>
          <a:lstStyle/>
          <a:p>
            <a:fld id="{D51C589C-B447-45A0-89C7-B601A4D66A70}" type="datetimeFigureOut">
              <a:rPr lang="zh-CN" altLang="en-US" smtClean="0"/>
              <a:t>2023/7/10</a:t>
            </a:fld>
            <a:endParaRPr lang="zh-CN" altLang="en-US"/>
          </a:p>
        </p:txBody>
      </p:sp>
      <p:sp>
        <p:nvSpPr>
          <p:cNvPr id="6" name="页脚占位符 5">
            <a:extLst>
              <a:ext uri="{FF2B5EF4-FFF2-40B4-BE49-F238E27FC236}">
                <a16:creationId xmlns:a16="http://schemas.microsoft.com/office/drawing/2014/main" id="{5F2E59B3-6B05-DB45-60C9-ABB31180BF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B07CC3-C0AB-4E1D-860E-87B084F7D325}"/>
              </a:ext>
            </a:extLst>
          </p:cNvPr>
          <p:cNvSpPr>
            <a:spLocks noGrp="1"/>
          </p:cNvSpPr>
          <p:nvPr>
            <p:ph type="sldNum" sz="quarter" idx="12"/>
          </p:nvPr>
        </p:nvSpPr>
        <p:spPr/>
        <p:txBody>
          <a:body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125381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319E8-FC6F-9ABE-A953-ABDC9FF1BD5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9358C2-42D5-C71F-E52D-D0F939B486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10D8A87-0392-519F-6E93-4B2EBBCF2C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6ABBCE7-BEEB-6A93-14B2-56056E214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17EB7C-C0C6-185B-6BBC-0D14A05CFB5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FFECD1-C7C6-F1B9-0F14-9F5F182B9698}"/>
              </a:ext>
            </a:extLst>
          </p:cNvPr>
          <p:cNvSpPr>
            <a:spLocks noGrp="1"/>
          </p:cNvSpPr>
          <p:nvPr>
            <p:ph type="dt" sz="half" idx="10"/>
          </p:nvPr>
        </p:nvSpPr>
        <p:spPr/>
        <p:txBody>
          <a:bodyPr/>
          <a:lstStyle/>
          <a:p>
            <a:fld id="{D51C589C-B447-45A0-89C7-B601A4D66A70}" type="datetimeFigureOut">
              <a:rPr lang="zh-CN" altLang="en-US" smtClean="0"/>
              <a:t>2023/7/10</a:t>
            </a:fld>
            <a:endParaRPr lang="zh-CN" altLang="en-US"/>
          </a:p>
        </p:txBody>
      </p:sp>
      <p:sp>
        <p:nvSpPr>
          <p:cNvPr id="8" name="页脚占位符 7">
            <a:extLst>
              <a:ext uri="{FF2B5EF4-FFF2-40B4-BE49-F238E27FC236}">
                <a16:creationId xmlns:a16="http://schemas.microsoft.com/office/drawing/2014/main" id="{A73EF144-DB92-7A44-D815-2AF07554297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77D844-A6EE-697D-A5A4-8F1D1C4E22E5}"/>
              </a:ext>
            </a:extLst>
          </p:cNvPr>
          <p:cNvSpPr>
            <a:spLocks noGrp="1"/>
          </p:cNvSpPr>
          <p:nvPr>
            <p:ph type="sldNum" sz="quarter" idx="12"/>
          </p:nvPr>
        </p:nvSpPr>
        <p:spPr/>
        <p:txBody>
          <a:body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129946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CBA25-2B14-A100-9369-959C699EA0E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B528DF-A1D7-1DC9-11E6-7E4797A43D34}"/>
              </a:ext>
            </a:extLst>
          </p:cNvPr>
          <p:cNvSpPr>
            <a:spLocks noGrp="1"/>
          </p:cNvSpPr>
          <p:nvPr>
            <p:ph type="dt" sz="half" idx="10"/>
          </p:nvPr>
        </p:nvSpPr>
        <p:spPr/>
        <p:txBody>
          <a:bodyPr/>
          <a:lstStyle/>
          <a:p>
            <a:fld id="{D51C589C-B447-45A0-89C7-B601A4D66A70}" type="datetimeFigureOut">
              <a:rPr lang="zh-CN" altLang="en-US" smtClean="0"/>
              <a:t>2023/7/10</a:t>
            </a:fld>
            <a:endParaRPr lang="zh-CN" altLang="en-US"/>
          </a:p>
        </p:txBody>
      </p:sp>
      <p:sp>
        <p:nvSpPr>
          <p:cNvPr id="4" name="页脚占位符 3">
            <a:extLst>
              <a:ext uri="{FF2B5EF4-FFF2-40B4-BE49-F238E27FC236}">
                <a16:creationId xmlns:a16="http://schemas.microsoft.com/office/drawing/2014/main" id="{23FD04B6-132D-E2EA-5B99-202B480BBE0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6254B57-EAD9-6EE6-746A-764456B99C51}"/>
              </a:ext>
            </a:extLst>
          </p:cNvPr>
          <p:cNvSpPr>
            <a:spLocks noGrp="1"/>
          </p:cNvSpPr>
          <p:nvPr>
            <p:ph type="sldNum" sz="quarter" idx="12"/>
          </p:nvPr>
        </p:nvSpPr>
        <p:spPr/>
        <p:txBody>
          <a:body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263036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E3CD63-7E97-8A5F-246E-93C4F54E63CC}"/>
              </a:ext>
            </a:extLst>
          </p:cNvPr>
          <p:cNvSpPr>
            <a:spLocks noGrp="1"/>
          </p:cNvSpPr>
          <p:nvPr>
            <p:ph type="dt" sz="half" idx="10"/>
          </p:nvPr>
        </p:nvSpPr>
        <p:spPr/>
        <p:txBody>
          <a:bodyPr/>
          <a:lstStyle/>
          <a:p>
            <a:fld id="{D51C589C-B447-45A0-89C7-B601A4D66A70}" type="datetimeFigureOut">
              <a:rPr lang="zh-CN" altLang="en-US" smtClean="0"/>
              <a:t>2023/7/10</a:t>
            </a:fld>
            <a:endParaRPr lang="zh-CN" altLang="en-US"/>
          </a:p>
        </p:txBody>
      </p:sp>
      <p:sp>
        <p:nvSpPr>
          <p:cNvPr id="3" name="页脚占位符 2">
            <a:extLst>
              <a:ext uri="{FF2B5EF4-FFF2-40B4-BE49-F238E27FC236}">
                <a16:creationId xmlns:a16="http://schemas.microsoft.com/office/drawing/2014/main" id="{E3922300-62E1-582C-149C-C264634FA5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AAD82A-7B34-AF21-3B44-EBBAAC4A911F}"/>
              </a:ext>
            </a:extLst>
          </p:cNvPr>
          <p:cNvSpPr>
            <a:spLocks noGrp="1"/>
          </p:cNvSpPr>
          <p:nvPr>
            <p:ph type="sldNum" sz="quarter" idx="12"/>
          </p:nvPr>
        </p:nvSpPr>
        <p:spPr/>
        <p:txBody>
          <a:body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365606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B7F8E-B041-F063-0D2E-9A655F9B8D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C15C1B-6C9C-6CD3-06E6-C2765EDB78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876BF7D-049B-549E-7078-C73F5BB13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EEFAB6-82D1-FAA7-41B4-C62DEC469356}"/>
              </a:ext>
            </a:extLst>
          </p:cNvPr>
          <p:cNvSpPr>
            <a:spLocks noGrp="1"/>
          </p:cNvSpPr>
          <p:nvPr>
            <p:ph type="dt" sz="half" idx="10"/>
          </p:nvPr>
        </p:nvSpPr>
        <p:spPr/>
        <p:txBody>
          <a:bodyPr/>
          <a:lstStyle/>
          <a:p>
            <a:fld id="{D51C589C-B447-45A0-89C7-B601A4D66A70}" type="datetimeFigureOut">
              <a:rPr lang="zh-CN" altLang="en-US" smtClean="0"/>
              <a:t>2023/7/10</a:t>
            </a:fld>
            <a:endParaRPr lang="zh-CN" altLang="en-US"/>
          </a:p>
        </p:txBody>
      </p:sp>
      <p:sp>
        <p:nvSpPr>
          <p:cNvPr id="6" name="页脚占位符 5">
            <a:extLst>
              <a:ext uri="{FF2B5EF4-FFF2-40B4-BE49-F238E27FC236}">
                <a16:creationId xmlns:a16="http://schemas.microsoft.com/office/drawing/2014/main" id="{AA8D4539-2E2D-7A2A-7D70-7620A8C4F0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B46DF5-84EE-CADB-7A3A-DCCF6985B4FE}"/>
              </a:ext>
            </a:extLst>
          </p:cNvPr>
          <p:cNvSpPr>
            <a:spLocks noGrp="1"/>
          </p:cNvSpPr>
          <p:nvPr>
            <p:ph type="sldNum" sz="quarter" idx="12"/>
          </p:nvPr>
        </p:nvSpPr>
        <p:spPr/>
        <p:txBody>
          <a:body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372595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2049A-A729-C297-AC00-6BCA5C3783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C90B27-A76C-1E83-D0CE-033780F0EC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B492D56-0367-3321-7D65-F8FB2875D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B8FD9F-2D40-AB3E-8A39-58322C1C7029}"/>
              </a:ext>
            </a:extLst>
          </p:cNvPr>
          <p:cNvSpPr>
            <a:spLocks noGrp="1"/>
          </p:cNvSpPr>
          <p:nvPr>
            <p:ph type="dt" sz="half" idx="10"/>
          </p:nvPr>
        </p:nvSpPr>
        <p:spPr/>
        <p:txBody>
          <a:bodyPr/>
          <a:lstStyle/>
          <a:p>
            <a:fld id="{D51C589C-B447-45A0-89C7-B601A4D66A70}" type="datetimeFigureOut">
              <a:rPr lang="zh-CN" altLang="en-US" smtClean="0"/>
              <a:t>2023/7/10</a:t>
            </a:fld>
            <a:endParaRPr lang="zh-CN" altLang="en-US"/>
          </a:p>
        </p:txBody>
      </p:sp>
      <p:sp>
        <p:nvSpPr>
          <p:cNvPr id="6" name="页脚占位符 5">
            <a:extLst>
              <a:ext uri="{FF2B5EF4-FFF2-40B4-BE49-F238E27FC236}">
                <a16:creationId xmlns:a16="http://schemas.microsoft.com/office/drawing/2014/main" id="{70A95AD9-E591-D213-8376-B451A51039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F62C84-CA58-F202-5F8E-2C014DAF8C72}"/>
              </a:ext>
            </a:extLst>
          </p:cNvPr>
          <p:cNvSpPr>
            <a:spLocks noGrp="1"/>
          </p:cNvSpPr>
          <p:nvPr>
            <p:ph type="sldNum" sz="quarter" idx="12"/>
          </p:nvPr>
        </p:nvSpPr>
        <p:spPr/>
        <p:txBody>
          <a:body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231729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50FB69-6BDF-C45B-1CB3-816005FDC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DBB885-62D7-6FAC-C14D-CBED329C4D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8812AD-2719-1055-D96C-5E153109E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C589C-B447-45A0-89C7-B601A4D66A70}" type="datetimeFigureOut">
              <a:rPr lang="zh-CN" altLang="en-US" smtClean="0"/>
              <a:t>2023/7/10</a:t>
            </a:fld>
            <a:endParaRPr lang="zh-CN" altLang="en-US"/>
          </a:p>
        </p:txBody>
      </p:sp>
      <p:sp>
        <p:nvSpPr>
          <p:cNvPr id="5" name="页脚占位符 4">
            <a:extLst>
              <a:ext uri="{FF2B5EF4-FFF2-40B4-BE49-F238E27FC236}">
                <a16:creationId xmlns:a16="http://schemas.microsoft.com/office/drawing/2014/main" id="{33491340-E7C6-5917-F0C4-149F356A12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E0FF230-CE9B-B34D-284D-A8D13B595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19072-303A-4158-98F2-7ECD91CDEBC0}" type="slidenum">
              <a:rPr lang="zh-CN" altLang="en-US" smtClean="0"/>
              <a:t>‹#›</a:t>
            </a:fld>
            <a:endParaRPr lang="zh-CN" altLang="en-US"/>
          </a:p>
        </p:txBody>
      </p:sp>
    </p:spTree>
    <p:extLst>
      <p:ext uri="{BB962C8B-B14F-4D97-AF65-F5344CB8AC3E}">
        <p14:creationId xmlns:p14="http://schemas.microsoft.com/office/powerpoint/2010/main" val="155188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ADF5468-C318-2BB7-B4F6-C2576045E6A2}"/>
              </a:ext>
            </a:extLst>
          </p:cNvPr>
          <p:cNvSpPr txBox="1"/>
          <p:nvPr/>
        </p:nvSpPr>
        <p:spPr>
          <a:xfrm>
            <a:off x="1011174" y="534520"/>
            <a:ext cx="6096000" cy="369332"/>
          </a:xfrm>
          <a:prstGeom prst="rect">
            <a:avLst/>
          </a:prstGeom>
          <a:noFill/>
        </p:spPr>
        <p:txBody>
          <a:bodyPr wrap="square">
            <a:spAutoFit/>
          </a:bodyPr>
          <a:lstStyle/>
          <a:p>
            <a:r>
              <a:rPr lang="en-US" altLang="zh-CN" b="0" i="0" dirty="0">
                <a:solidFill>
                  <a:srgbClr val="FF0000"/>
                </a:solidFill>
                <a:effectLst/>
                <a:latin typeface="-apple-system"/>
              </a:rPr>
              <a:t>AUC</a:t>
            </a:r>
            <a:r>
              <a:rPr lang="zh-CN" altLang="en-US" b="0" i="0" dirty="0">
                <a:solidFill>
                  <a:srgbClr val="FF0000"/>
                </a:solidFill>
                <a:effectLst/>
                <a:latin typeface="-apple-system"/>
              </a:rPr>
              <a:t>和准确度</a:t>
            </a:r>
            <a:endParaRPr lang="zh-CN" altLang="en-US" dirty="0">
              <a:solidFill>
                <a:srgbClr val="FF0000"/>
              </a:solidFill>
            </a:endParaRPr>
          </a:p>
        </p:txBody>
      </p:sp>
      <p:pic>
        <p:nvPicPr>
          <p:cNvPr id="7" name="图片 6">
            <a:extLst>
              <a:ext uri="{FF2B5EF4-FFF2-40B4-BE49-F238E27FC236}">
                <a16:creationId xmlns:a16="http://schemas.microsoft.com/office/drawing/2014/main" id="{790DD2B5-8D26-2B80-263E-90B9295F3393}"/>
              </a:ext>
            </a:extLst>
          </p:cNvPr>
          <p:cNvPicPr>
            <a:picLocks noChangeAspect="1"/>
          </p:cNvPicPr>
          <p:nvPr/>
        </p:nvPicPr>
        <p:blipFill>
          <a:blip r:embed="rId2"/>
          <a:stretch>
            <a:fillRect/>
          </a:stretch>
        </p:blipFill>
        <p:spPr>
          <a:xfrm>
            <a:off x="1443037" y="1558925"/>
            <a:ext cx="9305925" cy="1514475"/>
          </a:xfrm>
          <a:prstGeom prst="rect">
            <a:avLst/>
          </a:prstGeom>
        </p:spPr>
      </p:pic>
    </p:spTree>
    <p:extLst>
      <p:ext uri="{BB962C8B-B14F-4D97-AF65-F5344CB8AC3E}">
        <p14:creationId xmlns:p14="http://schemas.microsoft.com/office/powerpoint/2010/main" val="4154108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577F224-23B6-11D9-BD61-6447DF582E56}"/>
              </a:ext>
            </a:extLst>
          </p:cNvPr>
          <p:cNvPicPr>
            <a:picLocks noGrp="1" noChangeAspect="1"/>
          </p:cNvPicPr>
          <p:nvPr>
            <p:ph idx="1"/>
          </p:nvPr>
        </p:nvPicPr>
        <p:blipFill>
          <a:blip r:embed="rId2"/>
          <a:stretch>
            <a:fillRect/>
          </a:stretch>
        </p:blipFill>
        <p:spPr>
          <a:xfrm>
            <a:off x="0" y="0"/>
            <a:ext cx="4057651" cy="3894455"/>
          </a:xfrm>
        </p:spPr>
      </p:pic>
      <p:pic>
        <p:nvPicPr>
          <p:cNvPr id="7" name="图片 6">
            <a:extLst>
              <a:ext uri="{FF2B5EF4-FFF2-40B4-BE49-F238E27FC236}">
                <a16:creationId xmlns:a16="http://schemas.microsoft.com/office/drawing/2014/main" id="{36D86729-C4F9-5EB5-740D-A73DCC647D7D}"/>
              </a:ext>
            </a:extLst>
          </p:cNvPr>
          <p:cNvPicPr>
            <a:picLocks noChangeAspect="1"/>
          </p:cNvPicPr>
          <p:nvPr/>
        </p:nvPicPr>
        <p:blipFill>
          <a:blip r:embed="rId3"/>
          <a:stretch>
            <a:fillRect/>
          </a:stretch>
        </p:blipFill>
        <p:spPr>
          <a:xfrm>
            <a:off x="4057651" y="0"/>
            <a:ext cx="4019615" cy="2920619"/>
          </a:xfrm>
          <a:prstGeom prst="rect">
            <a:avLst/>
          </a:prstGeom>
        </p:spPr>
      </p:pic>
      <p:pic>
        <p:nvPicPr>
          <p:cNvPr id="9" name="图片 8">
            <a:extLst>
              <a:ext uri="{FF2B5EF4-FFF2-40B4-BE49-F238E27FC236}">
                <a16:creationId xmlns:a16="http://schemas.microsoft.com/office/drawing/2014/main" id="{BFD66A6C-ADD5-0F83-F97E-7955659F3C57}"/>
              </a:ext>
            </a:extLst>
          </p:cNvPr>
          <p:cNvPicPr>
            <a:picLocks noChangeAspect="1"/>
          </p:cNvPicPr>
          <p:nvPr/>
        </p:nvPicPr>
        <p:blipFill>
          <a:blip r:embed="rId4"/>
          <a:stretch>
            <a:fillRect/>
          </a:stretch>
        </p:blipFill>
        <p:spPr>
          <a:xfrm>
            <a:off x="8134350" y="0"/>
            <a:ext cx="4057650" cy="6734175"/>
          </a:xfrm>
          <a:prstGeom prst="rect">
            <a:avLst/>
          </a:prstGeom>
        </p:spPr>
      </p:pic>
    </p:spTree>
    <p:extLst>
      <p:ext uri="{BB962C8B-B14F-4D97-AF65-F5344CB8AC3E}">
        <p14:creationId xmlns:p14="http://schemas.microsoft.com/office/powerpoint/2010/main" val="78457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BF7151C-5DD8-6F6E-3295-0DC81FD3B24E}"/>
              </a:ext>
            </a:extLst>
          </p:cNvPr>
          <p:cNvPicPr>
            <a:picLocks noChangeAspect="1"/>
          </p:cNvPicPr>
          <p:nvPr/>
        </p:nvPicPr>
        <p:blipFill>
          <a:blip r:embed="rId2"/>
          <a:stretch>
            <a:fillRect/>
          </a:stretch>
        </p:blipFill>
        <p:spPr>
          <a:xfrm>
            <a:off x="1674876" y="365125"/>
            <a:ext cx="8305800" cy="5600700"/>
          </a:xfrm>
          <a:prstGeom prst="rect">
            <a:avLst/>
          </a:prstGeom>
        </p:spPr>
      </p:pic>
    </p:spTree>
    <p:extLst>
      <p:ext uri="{BB962C8B-B14F-4D97-AF65-F5344CB8AC3E}">
        <p14:creationId xmlns:p14="http://schemas.microsoft.com/office/powerpoint/2010/main" val="297205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121D9-8880-3291-E512-E12C8616D703}"/>
              </a:ext>
            </a:extLst>
          </p:cNvPr>
          <p:cNvSpPr>
            <a:spLocks noGrp="1"/>
          </p:cNvSpPr>
          <p:nvPr>
            <p:ph type="title"/>
          </p:nvPr>
        </p:nvSpPr>
        <p:spPr/>
        <p:txBody>
          <a:bodyPr>
            <a:normAutofit fontScale="90000"/>
          </a:bodyPr>
          <a:lstStyle/>
          <a:p>
            <a:r>
              <a:rPr lang="en-US" altLang="zh-CN" b="0" i="0" dirty="0">
                <a:effectLst/>
                <a:latin typeface="-apple-system"/>
              </a:rPr>
              <a:t>RQ1:</a:t>
            </a:r>
            <a:r>
              <a:rPr lang="zh-CN" altLang="en-US" b="0" i="0" dirty="0">
                <a:effectLst/>
                <a:latin typeface="-apple-system"/>
              </a:rPr>
              <a:t>建议的</a:t>
            </a:r>
            <a:r>
              <a:rPr lang="en-US" altLang="zh-CN" b="0" i="0" dirty="0">
                <a:effectLst/>
                <a:latin typeface="-apple-system"/>
              </a:rPr>
              <a:t>CGCN</a:t>
            </a:r>
            <a:r>
              <a:rPr lang="zh-CN" altLang="en-US" b="0" i="0" dirty="0">
                <a:effectLst/>
                <a:latin typeface="-apple-system"/>
              </a:rPr>
              <a:t>方法适用于哪个任务（</a:t>
            </a:r>
            <a:r>
              <a:rPr lang="zh-CN" altLang="en-US" dirty="0">
                <a:latin typeface="-apple-system"/>
              </a:rPr>
              <a:t>项目内</a:t>
            </a:r>
            <a:r>
              <a:rPr lang="zh-CN" altLang="en-US" b="0" i="0" dirty="0">
                <a:effectLst/>
                <a:latin typeface="-apple-system"/>
              </a:rPr>
              <a:t>、跨版本或跨项目）</a:t>
            </a:r>
            <a:br>
              <a:rPr lang="en-US" altLang="zh-CN" b="0" i="0" dirty="0">
                <a:effectLst/>
                <a:latin typeface="-apple-system"/>
              </a:rPr>
            </a:br>
            <a:endParaRPr lang="zh-CN" altLang="en-US" dirty="0"/>
          </a:p>
        </p:txBody>
      </p:sp>
      <p:sp>
        <p:nvSpPr>
          <p:cNvPr id="6" name="内容占位符 5">
            <a:extLst>
              <a:ext uri="{FF2B5EF4-FFF2-40B4-BE49-F238E27FC236}">
                <a16:creationId xmlns:a16="http://schemas.microsoft.com/office/drawing/2014/main" id="{06F6F6FE-4A09-E1FB-D368-10177792B766}"/>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0803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23716-3DF8-E296-7EFC-8F8E9103D2CA}"/>
              </a:ext>
            </a:extLst>
          </p:cNvPr>
          <p:cNvSpPr>
            <a:spLocks noGrp="1"/>
          </p:cNvSpPr>
          <p:nvPr>
            <p:ph type="title"/>
          </p:nvPr>
        </p:nvSpPr>
        <p:spPr/>
        <p:txBody>
          <a:bodyPr>
            <a:normAutofit fontScale="90000"/>
          </a:bodyPr>
          <a:lstStyle/>
          <a:p>
            <a:r>
              <a:rPr lang="en-US" altLang="zh-CN" b="0" i="0" dirty="0">
                <a:effectLst/>
                <a:latin typeface="-apple-system"/>
              </a:rPr>
              <a:t>RQ2:</a:t>
            </a:r>
            <a:r>
              <a:rPr lang="zh-CN" altLang="en-US" b="0" i="0" dirty="0">
                <a:effectLst/>
                <a:latin typeface="-apple-system"/>
              </a:rPr>
              <a:t>特征组合权重策略是否对建议的</a:t>
            </a:r>
            <a:r>
              <a:rPr lang="en-US" altLang="zh-CN" b="0" i="0" dirty="0">
                <a:effectLst/>
                <a:latin typeface="-apple-system"/>
              </a:rPr>
              <a:t>CGCN</a:t>
            </a:r>
            <a:r>
              <a:rPr lang="zh-CN" altLang="en-US" b="0" i="0" dirty="0">
                <a:effectLst/>
                <a:latin typeface="-apple-system"/>
              </a:rPr>
              <a:t>方法有显著影响？</a:t>
            </a:r>
            <a:br>
              <a:rPr lang="en-US" altLang="zh-CN" b="0" i="0" dirty="0">
                <a:effectLst/>
                <a:latin typeface="-apple-system"/>
              </a:rPr>
            </a:br>
            <a:endParaRPr lang="zh-CN" altLang="en-US" dirty="0"/>
          </a:p>
        </p:txBody>
      </p:sp>
      <p:sp>
        <p:nvSpPr>
          <p:cNvPr id="3" name="内容占位符 2">
            <a:extLst>
              <a:ext uri="{FF2B5EF4-FFF2-40B4-BE49-F238E27FC236}">
                <a16:creationId xmlns:a16="http://schemas.microsoft.com/office/drawing/2014/main" id="{B06A800B-13F4-D058-5E36-2B569B0D5014}"/>
              </a:ext>
            </a:extLst>
          </p:cNvPr>
          <p:cNvSpPr>
            <a:spLocks noGrp="1"/>
          </p:cNvSpPr>
          <p:nvPr>
            <p:ph idx="1"/>
          </p:nvPr>
        </p:nvSpPr>
        <p:spPr/>
        <p:txBody>
          <a:bodyPr/>
          <a:lstStyle/>
          <a:p>
            <a:r>
              <a:rPr lang="zh-CN" altLang="en-US" b="0" i="0" dirty="0">
                <a:effectLst/>
                <a:latin typeface="-apple-system"/>
              </a:rPr>
              <a:t> </a:t>
            </a:r>
            <a:endParaRPr lang="zh-CN" altLang="en-US" dirty="0"/>
          </a:p>
        </p:txBody>
      </p:sp>
      <p:pic>
        <p:nvPicPr>
          <p:cNvPr id="5" name="图片 4">
            <a:extLst>
              <a:ext uri="{FF2B5EF4-FFF2-40B4-BE49-F238E27FC236}">
                <a16:creationId xmlns:a16="http://schemas.microsoft.com/office/drawing/2014/main" id="{51CC7E70-C749-30E4-51C6-2151870155DD}"/>
              </a:ext>
            </a:extLst>
          </p:cNvPr>
          <p:cNvPicPr>
            <a:picLocks noChangeAspect="1"/>
          </p:cNvPicPr>
          <p:nvPr/>
        </p:nvPicPr>
        <p:blipFill>
          <a:blip r:embed="rId2"/>
          <a:stretch>
            <a:fillRect/>
          </a:stretch>
        </p:blipFill>
        <p:spPr>
          <a:xfrm>
            <a:off x="1486299" y="1314450"/>
            <a:ext cx="7821920" cy="5543550"/>
          </a:xfrm>
          <a:prstGeom prst="rect">
            <a:avLst/>
          </a:prstGeom>
        </p:spPr>
      </p:pic>
    </p:spTree>
    <p:extLst>
      <p:ext uri="{BB962C8B-B14F-4D97-AF65-F5344CB8AC3E}">
        <p14:creationId xmlns:p14="http://schemas.microsoft.com/office/powerpoint/2010/main" val="144301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3DD42-C1F7-83A3-368C-C0527934FAFC}"/>
              </a:ext>
            </a:extLst>
          </p:cNvPr>
          <p:cNvSpPr>
            <a:spLocks noGrp="1"/>
          </p:cNvSpPr>
          <p:nvPr>
            <p:ph type="title"/>
          </p:nvPr>
        </p:nvSpPr>
        <p:spPr/>
        <p:txBody>
          <a:bodyPr>
            <a:normAutofit fontScale="90000"/>
          </a:bodyPr>
          <a:lstStyle/>
          <a:p>
            <a:r>
              <a:rPr lang="en-US" altLang="zh-CN" dirty="0"/>
              <a:t>RQ3: Does the proposed CGCN method perform better than the baseline</a:t>
            </a:r>
            <a:br>
              <a:rPr lang="en-US" altLang="zh-CN" dirty="0"/>
            </a:br>
            <a:r>
              <a:rPr lang="en-US" altLang="zh-CN" dirty="0"/>
              <a:t>models?</a:t>
            </a:r>
            <a:endParaRPr lang="zh-CN" altLang="en-US" dirty="0"/>
          </a:p>
        </p:txBody>
      </p:sp>
      <p:sp>
        <p:nvSpPr>
          <p:cNvPr id="3" name="内容占位符 2">
            <a:extLst>
              <a:ext uri="{FF2B5EF4-FFF2-40B4-BE49-F238E27FC236}">
                <a16:creationId xmlns:a16="http://schemas.microsoft.com/office/drawing/2014/main" id="{2B6CE122-20DC-EDB1-884D-DCC861847AF9}"/>
              </a:ext>
            </a:extLst>
          </p:cNvPr>
          <p:cNvSpPr>
            <a:spLocks noGrp="1"/>
          </p:cNvSpPr>
          <p:nvPr>
            <p:ph idx="1"/>
          </p:nvPr>
        </p:nvSpPr>
        <p:spPr/>
        <p:txBody>
          <a:bodyPr/>
          <a:lstStyle/>
          <a:p>
            <a:r>
              <a:rPr lang="zh-CN" altLang="en-US" b="0" i="0" dirty="0">
                <a:effectLst/>
                <a:latin typeface="-apple-system"/>
              </a:rPr>
              <a:t>研究结果总体上验证了我们的直觉，即在组合不同类型的特征时考虑加权策略可以提高模型的预测性能和稳定性。</a:t>
            </a:r>
            <a:endParaRPr lang="zh-CN" altLang="en-US" dirty="0"/>
          </a:p>
        </p:txBody>
      </p:sp>
      <p:pic>
        <p:nvPicPr>
          <p:cNvPr id="4" name="内容占位符 3">
            <a:extLst>
              <a:ext uri="{FF2B5EF4-FFF2-40B4-BE49-F238E27FC236}">
                <a16:creationId xmlns:a16="http://schemas.microsoft.com/office/drawing/2014/main" id="{D28142E3-C8DD-8816-FD9E-5D08675A2B5A}"/>
              </a:ext>
            </a:extLst>
          </p:cNvPr>
          <p:cNvPicPr>
            <a:picLocks noChangeAspect="1"/>
          </p:cNvPicPr>
          <p:nvPr/>
        </p:nvPicPr>
        <p:blipFill>
          <a:blip r:embed="rId2"/>
          <a:stretch>
            <a:fillRect/>
          </a:stretch>
        </p:blipFill>
        <p:spPr>
          <a:xfrm>
            <a:off x="1365503" y="2695424"/>
            <a:ext cx="8572729" cy="3992778"/>
          </a:xfrm>
          <a:prstGeom prst="rect">
            <a:avLst/>
          </a:prstGeom>
        </p:spPr>
      </p:pic>
    </p:spTree>
    <p:extLst>
      <p:ext uri="{BB962C8B-B14F-4D97-AF65-F5344CB8AC3E}">
        <p14:creationId xmlns:p14="http://schemas.microsoft.com/office/powerpoint/2010/main" val="203999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4427-2567-4AE1-60FB-F8E7E107E85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B60904F-5324-F0E9-D528-53EBEAC2B5C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897B6C9C-8DBE-E87C-9ABE-3F4A1388ABA4}"/>
              </a:ext>
            </a:extLst>
          </p:cNvPr>
          <p:cNvPicPr>
            <a:picLocks noChangeAspect="1"/>
          </p:cNvPicPr>
          <p:nvPr/>
        </p:nvPicPr>
        <p:blipFill>
          <a:blip r:embed="rId2"/>
          <a:stretch>
            <a:fillRect/>
          </a:stretch>
        </p:blipFill>
        <p:spPr>
          <a:xfrm>
            <a:off x="838200" y="365125"/>
            <a:ext cx="10306050" cy="4886325"/>
          </a:xfrm>
          <a:prstGeom prst="rect">
            <a:avLst/>
          </a:prstGeom>
        </p:spPr>
      </p:pic>
    </p:spTree>
    <p:extLst>
      <p:ext uri="{BB962C8B-B14F-4D97-AF65-F5344CB8AC3E}">
        <p14:creationId xmlns:p14="http://schemas.microsoft.com/office/powerpoint/2010/main" val="3117893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301CF19-4802-F1A8-DB7C-5D11E4512A1E}"/>
              </a:ext>
            </a:extLst>
          </p:cNvPr>
          <p:cNvPicPr>
            <a:picLocks noChangeAspect="1"/>
          </p:cNvPicPr>
          <p:nvPr/>
        </p:nvPicPr>
        <p:blipFill>
          <a:blip r:embed="rId2"/>
          <a:stretch>
            <a:fillRect/>
          </a:stretch>
        </p:blipFill>
        <p:spPr>
          <a:xfrm>
            <a:off x="3886200" y="352104"/>
            <a:ext cx="3981450" cy="1981200"/>
          </a:xfrm>
          <a:prstGeom prst="rect">
            <a:avLst/>
          </a:prstGeom>
        </p:spPr>
      </p:pic>
      <p:sp>
        <p:nvSpPr>
          <p:cNvPr id="6" name="文本框 5">
            <a:extLst>
              <a:ext uri="{FF2B5EF4-FFF2-40B4-BE49-F238E27FC236}">
                <a16:creationId xmlns:a16="http://schemas.microsoft.com/office/drawing/2014/main" id="{19A1CBA9-37DF-C3F1-7258-D16B082B90FB}"/>
              </a:ext>
            </a:extLst>
          </p:cNvPr>
          <p:cNvSpPr txBox="1"/>
          <p:nvPr/>
        </p:nvSpPr>
        <p:spPr>
          <a:xfrm>
            <a:off x="0" y="2220206"/>
            <a:ext cx="6096000" cy="1477328"/>
          </a:xfrm>
          <a:prstGeom prst="rect">
            <a:avLst/>
          </a:prstGeom>
          <a:noFill/>
        </p:spPr>
        <p:txBody>
          <a:bodyPr wrap="square">
            <a:spAutoFit/>
          </a:bodyPr>
          <a:lstStyle/>
          <a:p>
            <a:r>
              <a:rPr lang="en-US" altLang="zh-CN" b="0" i="0" dirty="0">
                <a:effectLst/>
                <a:latin typeface="-apple-system"/>
              </a:rPr>
              <a:t>SMOTE  </a:t>
            </a:r>
          </a:p>
          <a:p>
            <a:endParaRPr lang="en-US" altLang="zh-CN" b="0" i="0" dirty="0">
              <a:effectLst/>
              <a:latin typeface="-apple-system"/>
            </a:endParaRPr>
          </a:p>
          <a:p>
            <a:r>
              <a:rPr lang="en-US" altLang="zh-CN" b="0" i="0" dirty="0" err="1">
                <a:effectLst/>
                <a:latin typeface="-apple-system"/>
              </a:rPr>
              <a:t>SMOTETomek</a:t>
            </a:r>
            <a:r>
              <a:rPr lang="en-US" altLang="zh-CN" b="0" i="0" dirty="0">
                <a:effectLst/>
                <a:latin typeface="-apple-system"/>
              </a:rPr>
              <a:t>  </a:t>
            </a:r>
          </a:p>
          <a:p>
            <a:endParaRPr lang="en-US" altLang="zh-CN" dirty="0">
              <a:latin typeface="-apple-system"/>
            </a:endParaRPr>
          </a:p>
          <a:p>
            <a:r>
              <a:rPr lang="en-US" altLang="zh-CN" b="0" i="0" dirty="0">
                <a:effectLst/>
                <a:latin typeface="-apple-system"/>
              </a:rPr>
              <a:t>RUS</a:t>
            </a:r>
            <a:endParaRPr lang="zh-CN" altLang="en-US" dirty="0"/>
          </a:p>
        </p:txBody>
      </p:sp>
      <p:pic>
        <p:nvPicPr>
          <p:cNvPr id="8" name="图片 7">
            <a:extLst>
              <a:ext uri="{FF2B5EF4-FFF2-40B4-BE49-F238E27FC236}">
                <a16:creationId xmlns:a16="http://schemas.microsoft.com/office/drawing/2014/main" id="{317CB7CF-B415-D8BD-22AD-00E9CE948D07}"/>
              </a:ext>
            </a:extLst>
          </p:cNvPr>
          <p:cNvPicPr>
            <a:picLocks noChangeAspect="1"/>
          </p:cNvPicPr>
          <p:nvPr/>
        </p:nvPicPr>
        <p:blipFill>
          <a:blip r:embed="rId3"/>
          <a:stretch>
            <a:fillRect/>
          </a:stretch>
        </p:blipFill>
        <p:spPr>
          <a:xfrm>
            <a:off x="1752600" y="3182231"/>
            <a:ext cx="8686800" cy="2038350"/>
          </a:xfrm>
          <a:prstGeom prst="rect">
            <a:avLst/>
          </a:prstGeom>
        </p:spPr>
      </p:pic>
    </p:spTree>
    <p:extLst>
      <p:ext uri="{BB962C8B-B14F-4D97-AF65-F5344CB8AC3E}">
        <p14:creationId xmlns:p14="http://schemas.microsoft.com/office/powerpoint/2010/main" val="3846919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BDE377-9140-5F43-12EA-8BFF6CF7FC2B}"/>
              </a:ext>
            </a:extLst>
          </p:cNvPr>
          <p:cNvSpPr txBox="1"/>
          <p:nvPr/>
        </p:nvSpPr>
        <p:spPr>
          <a:xfrm>
            <a:off x="0" y="245102"/>
            <a:ext cx="6096000" cy="1477328"/>
          </a:xfrm>
          <a:prstGeom prst="rect">
            <a:avLst/>
          </a:prstGeom>
          <a:noFill/>
        </p:spPr>
        <p:txBody>
          <a:bodyPr wrap="square">
            <a:spAutoFit/>
          </a:bodyPr>
          <a:lstStyle/>
          <a:p>
            <a:r>
              <a:rPr lang="en-US" altLang="zh-CN" b="0" i="0" dirty="0">
                <a:effectLst/>
                <a:latin typeface="-apple-system"/>
              </a:rPr>
              <a:t>SMOTE  </a:t>
            </a:r>
          </a:p>
          <a:p>
            <a:endParaRPr lang="en-US" altLang="zh-CN" b="0" i="0" dirty="0">
              <a:effectLst/>
              <a:latin typeface="-apple-system"/>
            </a:endParaRPr>
          </a:p>
          <a:p>
            <a:r>
              <a:rPr lang="en-US" altLang="zh-CN" b="0" i="0" dirty="0" err="1">
                <a:effectLst/>
                <a:latin typeface="-apple-system"/>
              </a:rPr>
              <a:t>SMOTETomek</a:t>
            </a:r>
            <a:r>
              <a:rPr lang="en-US" altLang="zh-CN" b="0" i="0" dirty="0">
                <a:effectLst/>
                <a:latin typeface="-apple-system"/>
              </a:rPr>
              <a:t>  </a:t>
            </a:r>
          </a:p>
          <a:p>
            <a:endParaRPr lang="en-US" altLang="zh-CN" dirty="0">
              <a:latin typeface="-apple-system"/>
            </a:endParaRPr>
          </a:p>
          <a:p>
            <a:r>
              <a:rPr lang="en-US" altLang="zh-CN" b="0" i="0" dirty="0">
                <a:effectLst/>
                <a:latin typeface="-apple-system"/>
              </a:rPr>
              <a:t>RUS</a:t>
            </a:r>
            <a:endParaRPr lang="zh-CN" altLang="en-US" dirty="0"/>
          </a:p>
        </p:txBody>
      </p:sp>
    </p:spTree>
    <p:extLst>
      <p:ext uri="{BB962C8B-B14F-4D97-AF65-F5344CB8AC3E}">
        <p14:creationId xmlns:p14="http://schemas.microsoft.com/office/powerpoint/2010/main" val="340034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55695" y="3865987"/>
            <a:ext cx="10363200" cy="1500187"/>
          </a:xfrm>
        </p:spPr>
        <p:txBody>
          <a:bodyPr/>
          <a:lstStyle/>
          <a:p>
            <a:pPr marL="457200" indent="-457200">
              <a:buAutoNum type="arabicPeriod"/>
            </a:pPr>
            <a:endParaRPr lang="en-US" altLang="zh-CN" sz="2400" b="1" dirty="0"/>
          </a:p>
          <a:p>
            <a:endParaRPr lang="en-US" altLang="zh-CN" sz="2400" b="1" dirty="0"/>
          </a:p>
        </p:txBody>
      </p:sp>
      <p:sp>
        <p:nvSpPr>
          <p:cNvPr id="2" name="文本框 1"/>
          <p:cNvSpPr txBox="1"/>
          <p:nvPr/>
        </p:nvSpPr>
        <p:spPr>
          <a:xfrm>
            <a:off x="4785360" y="447040"/>
            <a:ext cx="2404745" cy="521970"/>
          </a:xfrm>
          <a:prstGeom prst="rect">
            <a:avLst/>
          </a:prstGeom>
          <a:noFill/>
        </p:spPr>
        <p:txBody>
          <a:bodyPr wrap="square" rtlCol="0">
            <a:spAutoFit/>
          </a:bodyPr>
          <a:lstStyle/>
          <a:p>
            <a:r>
              <a:rPr lang="en-US" altLang="zh-CN" sz="2800" b="1"/>
              <a:t>Content</a:t>
            </a:r>
          </a:p>
        </p:txBody>
      </p:sp>
      <p:sp>
        <p:nvSpPr>
          <p:cNvPr id="4" name="文本框 3"/>
          <p:cNvSpPr txBox="1"/>
          <p:nvPr/>
        </p:nvSpPr>
        <p:spPr>
          <a:xfrm>
            <a:off x="790575" y="1906270"/>
            <a:ext cx="9756775" cy="3046095"/>
          </a:xfrm>
          <a:prstGeom prst="rect">
            <a:avLst/>
          </a:prstGeom>
          <a:noFill/>
        </p:spPr>
        <p:txBody>
          <a:bodyPr wrap="square" rtlCol="0">
            <a:spAutoFit/>
          </a:bodyPr>
          <a:lstStyle/>
          <a:p>
            <a:pPr marL="342900" indent="-342900">
              <a:lnSpc>
                <a:spcPct val="200000"/>
              </a:lnSpc>
              <a:buAutoNum type="arabicPeriod"/>
            </a:pPr>
            <a:r>
              <a:rPr lang="en-US" altLang="zh-CN" sz="2400"/>
              <a:t>Introduction</a:t>
            </a:r>
          </a:p>
          <a:p>
            <a:pPr marL="342900" indent="-342900">
              <a:lnSpc>
                <a:spcPct val="200000"/>
              </a:lnSpc>
              <a:buAutoNum type="arabicPeriod"/>
            </a:pPr>
            <a:r>
              <a:rPr lang="en-US" altLang="zh-CN" sz="2400"/>
              <a:t>Method</a:t>
            </a:r>
          </a:p>
          <a:p>
            <a:pPr marL="342900" indent="-342900">
              <a:lnSpc>
                <a:spcPct val="200000"/>
              </a:lnSpc>
              <a:buAutoNum type="arabicPeriod"/>
            </a:pPr>
            <a:r>
              <a:rPr lang="en-US" altLang="zh-CN" sz="2400"/>
              <a:t>Experiment</a:t>
            </a:r>
          </a:p>
          <a:p>
            <a:pPr marL="342900" indent="-342900">
              <a:lnSpc>
                <a:spcPct val="200000"/>
              </a:lnSpc>
              <a:buAutoNum type="arabicPeriod"/>
            </a:pPr>
            <a:r>
              <a:rPr lang="en-US" altLang="zh-CN" sz="2400" b="1">
                <a:sym typeface="+mn-ea"/>
              </a:rPr>
              <a:t>Conclusion</a:t>
            </a:r>
            <a:endParaRPr lang="en-US" altLang="zh-CN" sz="2400" b="1"/>
          </a:p>
        </p:txBody>
      </p:sp>
    </p:spTree>
  </p:cSld>
  <p:clrMapOvr>
    <a:masterClrMapping/>
  </p:clrMapOvr>
  <mc:AlternateContent xmlns:mc="http://schemas.openxmlformats.org/markup-compatibility/2006" xmlns:p14="http://schemas.microsoft.com/office/powerpoint/2010/main">
    <mc:Choice Requires="p14">
      <p:transition spd="slow" p14:dur="2000" advTm="1921"/>
    </mc:Choice>
    <mc:Fallback xmlns="">
      <p:transition spd="slow" advTm="192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16EDCC6-5F0E-AD5D-56FB-161A8D53AB2D}"/>
              </a:ext>
            </a:extLst>
          </p:cNvPr>
          <p:cNvSpPr txBox="1"/>
          <p:nvPr/>
        </p:nvSpPr>
        <p:spPr>
          <a:xfrm>
            <a:off x="573024" y="292608"/>
            <a:ext cx="9509760" cy="3139321"/>
          </a:xfrm>
          <a:prstGeom prst="rect">
            <a:avLst/>
          </a:prstGeom>
          <a:noFill/>
        </p:spPr>
        <p:txBody>
          <a:bodyPr wrap="square">
            <a:spAutoFit/>
          </a:bodyPr>
          <a:lstStyle/>
          <a:p>
            <a:r>
              <a:rPr lang="zh-CN" altLang="en-US" b="0" i="0" dirty="0">
                <a:effectLst/>
                <a:latin typeface="-apple-system"/>
              </a:rPr>
              <a:t>该方法结合了</a:t>
            </a:r>
            <a:r>
              <a:rPr lang="en-US" altLang="zh-CN" b="0" i="0" dirty="0">
                <a:effectLst/>
                <a:latin typeface="-apple-system"/>
              </a:rPr>
              <a:t>CNN</a:t>
            </a:r>
            <a:r>
              <a:rPr lang="zh-CN" altLang="en-US" b="0" i="0" dirty="0">
                <a:effectLst/>
                <a:latin typeface="-apple-system"/>
              </a:rPr>
              <a:t>和</a:t>
            </a:r>
            <a:r>
              <a:rPr lang="en-US" altLang="zh-CN" b="0" i="0" dirty="0">
                <a:effectLst/>
                <a:latin typeface="-apple-system"/>
              </a:rPr>
              <a:t>GCN</a:t>
            </a:r>
            <a:r>
              <a:rPr lang="zh-CN" altLang="en-US" b="0" i="0" dirty="0">
                <a:effectLst/>
                <a:latin typeface="-apple-system"/>
              </a:rPr>
              <a:t>的优点，能够自动提取每个文件的内部语义信息和所有类文件之间的外部结构信息。 </a:t>
            </a:r>
            <a:endParaRPr lang="en-US" altLang="zh-CN" b="0" i="0" dirty="0">
              <a:effectLst/>
              <a:latin typeface="-apple-system"/>
            </a:endParaRPr>
          </a:p>
          <a:p>
            <a:r>
              <a:rPr lang="zh-CN" altLang="en-US" b="0" i="0" dirty="0">
                <a:effectLst/>
                <a:latin typeface="-apple-system"/>
              </a:rPr>
              <a:t>为了概括我们的结论，我们给这两种类型的特征赋予了不同的权重，因为这两种类型的特征对不同的项目可能有不同的贡献。</a:t>
            </a:r>
            <a:endParaRPr lang="en-US" altLang="zh-CN" b="0" i="0" dirty="0">
              <a:effectLst/>
              <a:latin typeface="-apple-system"/>
            </a:endParaRPr>
          </a:p>
          <a:p>
            <a:r>
              <a:rPr lang="zh-CN" altLang="en-US" b="0" i="0" dirty="0">
                <a:effectLst/>
                <a:latin typeface="-apple-system"/>
              </a:rPr>
              <a:t> 我们对</a:t>
            </a:r>
            <a:r>
              <a:rPr lang="en-US" altLang="zh-CN" b="0" i="0" dirty="0">
                <a:effectLst/>
                <a:latin typeface="-apple-system"/>
              </a:rPr>
              <a:t>CGCN</a:t>
            </a:r>
            <a:r>
              <a:rPr lang="zh-CN" altLang="en-US" b="0" i="0" dirty="0">
                <a:effectLst/>
                <a:latin typeface="-apple-system"/>
              </a:rPr>
              <a:t>在七个开源项目上的有效性进行了实证研究。 实验结果表明，与基线模型相比，本文提出的方法具有更强的特征表示性和鲁棒性，具有更稳定、更好的结果。 </a:t>
            </a:r>
            <a:endParaRPr lang="en-US" altLang="zh-CN" b="0" i="0" dirty="0">
              <a:effectLst/>
              <a:latin typeface="-apple-system"/>
            </a:endParaRPr>
          </a:p>
          <a:p>
            <a:r>
              <a:rPr lang="zh-CN" altLang="en-US" b="0" i="0" dirty="0">
                <a:effectLst/>
                <a:latin typeface="-apple-system"/>
              </a:rPr>
              <a:t>此外，我们的方法更适合于版本内预测。 </a:t>
            </a:r>
            <a:r>
              <a:rPr lang="en-US" altLang="zh-CN" b="0" i="0" dirty="0">
                <a:effectLst/>
                <a:latin typeface="-apple-system"/>
              </a:rPr>
              <a:t>CGCN</a:t>
            </a:r>
            <a:r>
              <a:rPr lang="zh-CN" altLang="en-US" b="0" i="0" dirty="0">
                <a:effectLst/>
                <a:latin typeface="-apple-system"/>
              </a:rPr>
              <a:t>和   </a:t>
            </a:r>
            <a:r>
              <a:rPr lang="en-US" altLang="zh-CN" dirty="0">
                <a:latin typeface="-apple-system"/>
              </a:rPr>
              <a:t>              </a:t>
            </a:r>
            <a:r>
              <a:rPr lang="zh-CN" altLang="en-US" b="0" i="0" dirty="0">
                <a:effectLst/>
                <a:latin typeface="-apple-system"/>
              </a:rPr>
              <a:t>在七个项目上都取得了令人满意的结果。 </a:t>
            </a:r>
            <a:endParaRPr lang="en-US" altLang="zh-CN" b="0" i="0" dirty="0">
              <a:effectLst/>
              <a:latin typeface="-apple-system"/>
            </a:endParaRPr>
          </a:p>
          <a:p>
            <a:r>
              <a:rPr lang="zh-CN" altLang="en-US" b="0" i="0" dirty="0">
                <a:effectLst/>
                <a:latin typeface="-apple-system"/>
              </a:rPr>
              <a:t>然而，              表现良好，但与其他基线方法相比，</a:t>
            </a:r>
            <a:r>
              <a:rPr lang="en-US" altLang="zh-CN" b="0" i="0" dirty="0">
                <a:effectLst/>
                <a:latin typeface="-apple-system"/>
              </a:rPr>
              <a:t>CGCN</a:t>
            </a:r>
            <a:r>
              <a:rPr lang="zh-CN" altLang="en-US" b="0" i="0" dirty="0">
                <a:effectLst/>
                <a:latin typeface="-apple-system"/>
              </a:rPr>
              <a:t>在跨版本和跨项目预测方面表现不佳。 因此，在今后的工作中，我们计划更多地关注跨版本和跨项目的预测，并增强模型的可迁移性，以提高跨版本和跨项目预测中的性能。</a:t>
            </a:r>
            <a:endParaRPr lang="zh-CN" altLang="en-US" dirty="0"/>
          </a:p>
        </p:txBody>
      </p:sp>
      <p:pic>
        <p:nvPicPr>
          <p:cNvPr id="7" name="图片 6">
            <a:extLst>
              <a:ext uri="{FF2B5EF4-FFF2-40B4-BE49-F238E27FC236}">
                <a16:creationId xmlns:a16="http://schemas.microsoft.com/office/drawing/2014/main" id="{6B4A2449-AA28-97D5-23C7-555B734C08B5}"/>
              </a:ext>
            </a:extLst>
          </p:cNvPr>
          <p:cNvPicPr>
            <a:picLocks noChangeAspect="1"/>
          </p:cNvPicPr>
          <p:nvPr/>
        </p:nvPicPr>
        <p:blipFill>
          <a:blip r:embed="rId2"/>
          <a:stretch>
            <a:fillRect/>
          </a:stretch>
        </p:blipFill>
        <p:spPr>
          <a:xfrm>
            <a:off x="1161161" y="2561270"/>
            <a:ext cx="847598" cy="244223"/>
          </a:xfrm>
          <a:prstGeom prst="rect">
            <a:avLst/>
          </a:prstGeom>
        </p:spPr>
      </p:pic>
      <p:pic>
        <p:nvPicPr>
          <p:cNvPr id="8" name="图片 7">
            <a:extLst>
              <a:ext uri="{FF2B5EF4-FFF2-40B4-BE49-F238E27FC236}">
                <a16:creationId xmlns:a16="http://schemas.microsoft.com/office/drawing/2014/main" id="{DA2A2E9A-0DEC-13A4-A8D6-E5D2F6D47028}"/>
              </a:ext>
            </a:extLst>
          </p:cNvPr>
          <p:cNvPicPr>
            <a:picLocks noChangeAspect="1"/>
          </p:cNvPicPr>
          <p:nvPr/>
        </p:nvPicPr>
        <p:blipFill>
          <a:blip r:embed="rId2"/>
          <a:stretch>
            <a:fillRect/>
          </a:stretch>
        </p:blipFill>
        <p:spPr>
          <a:xfrm>
            <a:off x="5672201" y="1988629"/>
            <a:ext cx="847598" cy="244223"/>
          </a:xfrm>
          <a:prstGeom prst="rect">
            <a:avLst/>
          </a:prstGeom>
        </p:spPr>
      </p:pic>
    </p:spTree>
    <p:extLst>
      <p:ext uri="{BB962C8B-B14F-4D97-AF65-F5344CB8AC3E}">
        <p14:creationId xmlns:p14="http://schemas.microsoft.com/office/powerpoint/2010/main" val="367306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55695" y="3865987"/>
            <a:ext cx="10363200" cy="1500187"/>
          </a:xfrm>
        </p:spPr>
        <p:txBody>
          <a:bodyPr/>
          <a:lstStyle/>
          <a:p>
            <a:pPr marL="457200" indent="-457200">
              <a:buAutoNum type="arabicPeriod"/>
            </a:pPr>
            <a:endParaRPr lang="en-US" altLang="zh-CN" sz="2400" b="1" dirty="0"/>
          </a:p>
          <a:p>
            <a:endParaRPr lang="en-US" altLang="zh-CN" sz="2400" b="1" dirty="0"/>
          </a:p>
        </p:txBody>
      </p:sp>
      <p:sp>
        <p:nvSpPr>
          <p:cNvPr id="2" name="文本框 1"/>
          <p:cNvSpPr txBox="1"/>
          <p:nvPr/>
        </p:nvSpPr>
        <p:spPr>
          <a:xfrm>
            <a:off x="4785360" y="447040"/>
            <a:ext cx="2404745" cy="521970"/>
          </a:xfrm>
          <a:prstGeom prst="rect">
            <a:avLst/>
          </a:prstGeom>
          <a:noFill/>
        </p:spPr>
        <p:txBody>
          <a:bodyPr wrap="square" rtlCol="0">
            <a:spAutoFit/>
          </a:bodyPr>
          <a:lstStyle/>
          <a:p>
            <a:r>
              <a:rPr lang="en-US" altLang="zh-CN" sz="2800" b="1"/>
              <a:t>Content</a:t>
            </a:r>
          </a:p>
        </p:txBody>
      </p:sp>
      <p:sp>
        <p:nvSpPr>
          <p:cNvPr id="4" name="文本框 3"/>
          <p:cNvSpPr txBox="1"/>
          <p:nvPr/>
        </p:nvSpPr>
        <p:spPr>
          <a:xfrm>
            <a:off x="790575" y="1906270"/>
            <a:ext cx="9756775" cy="3046095"/>
          </a:xfrm>
          <a:prstGeom prst="rect">
            <a:avLst/>
          </a:prstGeom>
          <a:noFill/>
        </p:spPr>
        <p:txBody>
          <a:bodyPr wrap="square" rtlCol="0">
            <a:spAutoFit/>
          </a:bodyPr>
          <a:lstStyle/>
          <a:p>
            <a:pPr marL="342900" indent="-342900">
              <a:lnSpc>
                <a:spcPct val="200000"/>
              </a:lnSpc>
              <a:buAutoNum type="arabicPeriod"/>
            </a:pPr>
            <a:r>
              <a:rPr lang="en-US" altLang="zh-CN" sz="2400" b="1"/>
              <a:t>Introduction</a:t>
            </a:r>
          </a:p>
          <a:p>
            <a:pPr marL="342900" indent="-342900">
              <a:lnSpc>
                <a:spcPct val="200000"/>
              </a:lnSpc>
              <a:buAutoNum type="arabicPeriod"/>
            </a:pPr>
            <a:r>
              <a:rPr lang="en-US" altLang="zh-CN" sz="2400"/>
              <a:t>Method</a:t>
            </a:r>
          </a:p>
          <a:p>
            <a:pPr marL="342900" indent="-342900">
              <a:lnSpc>
                <a:spcPct val="200000"/>
              </a:lnSpc>
              <a:buAutoNum type="arabicPeriod"/>
            </a:pPr>
            <a:r>
              <a:rPr lang="en-US" altLang="zh-CN" sz="2400"/>
              <a:t>Experiment</a:t>
            </a:r>
          </a:p>
          <a:p>
            <a:pPr marL="342900" indent="-342900">
              <a:lnSpc>
                <a:spcPct val="200000"/>
              </a:lnSpc>
              <a:buAutoNum type="arabicPeriod"/>
            </a:pPr>
            <a:r>
              <a:rPr lang="en-US" altLang="zh-CN" sz="2400">
                <a:sym typeface="+mn-ea"/>
              </a:rPr>
              <a:t>Conclusion</a:t>
            </a:r>
            <a:endParaRPr lang="en-US" altLang="zh-CN" sz="2400"/>
          </a:p>
        </p:txBody>
      </p:sp>
    </p:spTree>
  </p:cSld>
  <p:clrMapOvr>
    <a:masterClrMapping/>
  </p:clrMapOvr>
  <mc:AlternateContent xmlns:mc="http://schemas.openxmlformats.org/markup-compatibility/2006" xmlns:p14="http://schemas.microsoft.com/office/powerpoint/2010/main">
    <mc:Choice Requires="p14">
      <p:transition spd="slow" p14:dur="2000" advTm="1921"/>
    </mc:Choice>
    <mc:Fallback xmlns="">
      <p:transition spd="slow" advTm="192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CE3EC16-1D3D-4E9D-D939-085A54209257}"/>
              </a:ext>
            </a:extLst>
          </p:cNvPr>
          <p:cNvSpPr txBox="1">
            <a:spLocks noGrp="1"/>
          </p:cNvSpPr>
          <p:nvPr>
            <p:ph idx="1"/>
          </p:nvPr>
        </p:nvSpPr>
        <p:spPr>
          <a:xfrm>
            <a:off x="838200" y="1825625"/>
            <a:ext cx="10515600" cy="2419124"/>
          </a:xfrm>
          <a:prstGeom prst="rect">
            <a:avLst/>
          </a:prstGeom>
          <a:noFill/>
        </p:spPr>
        <p:txBody>
          <a:bodyPr wrap="square">
            <a:spAutoFit/>
          </a:bodyPr>
          <a:lstStyle/>
          <a:p>
            <a:r>
              <a:rPr lang="zh-CN" altLang="en-US" b="0" i="0" dirty="0">
                <a:effectLst/>
                <a:latin typeface="-apple-system"/>
              </a:rPr>
              <a:t>软件缺陷预测</a:t>
            </a:r>
            <a:r>
              <a:rPr lang="en-US" altLang="zh-CN" b="0" i="0" dirty="0">
                <a:effectLst/>
                <a:latin typeface="-apple-system"/>
              </a:rPr>
              <a:t>(SDP)</a:t>
            </a:r>
            <a:r>
              <a:rPr lang="zh-CN" altLang="en-US" b="0" i="0" dirty="0">
                <a:effectLst/>
                <a:latin typeface="-apple-system"/>
              </a:rPr>
              <a:t>技术旨在预测软件系统中易出现缺陷的模块，从而有效地帮助软件开发人员更好地分配测试资源</a:t>
            </a:r>
            <a:r>
              <a:rPr lang="en-US" altLang="zh-CN" b="0" i="0" dirty="0">
                <a:effectLst/>
                <a:latin typeface="-apple-system"/>
              </a:rPr>
              <a:t>[1-3]</a:t>
            </a:r>
            <a:r>
              <a:rPr lang="zh-CN" altLang="en-US" b="0" i="0" dirty="0">
                <a:effectLst/>
                <a:latin typeface="-apple-system"/>
              </a:rPr>
              <a:t>。 准确预测软件生命周期中的缺陷组件并及时修复</a:t>
            </a:r>
            <a:r>
              <a:rPr lang="en-US" altLang="zh-CN" b="0" i="0" dirty="0">
                <a:effectLst/>
                <a:latin typeface="-apple-system"/>
              </a:rPr>
              <a:t>bug</a:t>
            </a:r>
            <a:r>
              <a:rPr lang="zh-CN" altLang="en-US" b="0" i="0" dirty="0">
                <a:effectLst/>
                <a:latin typeface="-apple-system"/>
              </a:rPr>
              <a:t>，可以显著提高软件质量</a:t>
            </a:r>
            <a:r>
              <a:rPr lang="en-US" altLang="zh-CN" b="0" i="0" dirty="0">
                <a:effectLst/>
                <a:latin typeface="-apple-system"/>
              </a:rPr>
              <a:t>[4]</a:t>
            </a:r>
            <a:r>
              <a:rPr lang="zh-CN" altLang="en-US" b="0" i="0" dirty="0">
                <a:effectLst/>
                <a:latin typeface="-apple-system"/>
              </a:rPr>
              <a:t>。 现有的研究通常使用人工设计的静态度量来构建预测器。 这些传统手工制作的特征主要集中在程序的统计特性上，如基于运算符和操作数个数</a:t>
            </a:r>
            <a:r>
              <a:rPr lang="en-US" altLang="zh-CN" b="0" i="0" dirty="0">
                <a:effectLst/>
                <a:latin typeface="-apple-system"/>
              </a:rPr>
              <a:t>.</a:t>
            </a:r>
            <a:endParaRPr lang="zh-CN" altLang="en-US" dirty="0"/>
          </a:p>
        </p:txBody>
      </p:sp>
    </p:spTree>
    <p:extLst>
      <p:ext uri="{BB962C8B-B14F-4D97-AF65-F5344CB8AC3E}">
        <p14:creationId xmlns:p14="http://schemas.microsoft.com/office/powerpoint/2010/main" val="3112577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E52B821A-068C-BD20-ACF0-9F70A5149B5C}"/>
              </a:ext>
            </a:extLst>
          </p:cNvPr>
          <p:cNvPicPr>
            <a:picLocks noChangeAspect="1"/>
          </p:cNvPicPr>
          <p:nvPr/>
        </p:nvPicPr>
        <p:blipFill>
          <a:blip r:embed="rId3"/>
          <a:stretch>
            <a:fillRect/>
          </a:stretch>
        </p:blipFill>
        <p:spPr>
          <a:xfrm>
            <a:off x="247650" y="390525"/>
            <a:ext cx="5219700" cy="2228850"/>
          </a:xfrm>
          <a:prstGeom prst="rect">
            <a:avLst/>
          </a:prstGeom>
        </p:spPr>
      </p:pic>
    </p:spTree>
    <p:extLst>
      <p:ext uri="{BB962C8B-B14F-4D97-AF65-F5344CB8AC3E}">
        <p14:creationId xmlns:p14="http://schemas.microsoft.com/office/powerpoint/2010/main" val="2990796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FADCFC-0296-F0B5-8839-141BDF4DB7E1}"/>
              </a:ext>
            </a:extLst>
          </p:cNvPr>
          <p:cNvSpPr>
            <a:spLocks noGrp="1"/>
          </p:cNvSpPr>
          <p:nvPr>
            <p:ph idx="1"/>
          </p:nvPr>
        </p:nvSpPr>
        <p:spPr>
          <a:xfrm>
            <a:off x="457200" y="296000"/>
            <a:ext cx="10515600" cy="4351338"/>
          </a:xfrm>
        </p:spPr>
        <p:txBody>
          <a:bodyPr>
            <a:normAutofit lnSpcReduction="10000"/>
          </a:bodyPr>
          <a:lstStyle/>
          <a:p>
            <a:r>
              <a:rPr lang="en-US" altLang="zh-CN" b="0" i="0" dirty="0" err="1">
                <a:effectLst/>
                <a:latin typeface="-apple-system"/>
              </a:rPr>
              <a:t>JavaLang</a:t>
            </a:r>
            <a:r>
              <a:rPr lang="zh-CN" altLang="en-US" b="0" i="0" dirty="0">
                <a:effectLst/>
                <a:latin typeface="-apple-system"/>
              </a:rPr>
              <a:t>将源代码解析为</a:t>
            </a:r>
            <a:r>
              <a:rPr lang="en-US" altLang="zh-CN" b="0" i="0" dirty="0">
                <a:effectLst/>
                <a:latin typeface="-apple-system"/>
              </a:rPr>
              <a:t>AST</a:t>
            </a:r>
          </a:p>
          <a:p>
            <a:r>
              <a:rPr lang="zh-CN" altLang="en-US" dirty="0">
                <a:latin typeface="-apple-system"/>
              </a:rPr>
              <a:t>提取重要特征</a:t>
            </a:r>
            <a:r>
              <a:rPr lang="en-US" altLang="zh-CN" dirty="0">
                <a:latin typeface="-apple-system"/>
              </a:rPr>
              <a:t>Token</a:t>
            </a:r>
            <a:r>
              <a:rPr lang="zh-CN" altLang="en-US" dirty="0">
                <a:latin typeface="-apple-system"/>
              </a:rPr>
              <a:t>，</a:t>
            </a:r>
            <a:r>
              <a:rPr lang="zh-CN" altLang="en-US" b="0" i="0" dirty="0">
                <a:effectLst/>
                <a:latin typeface="-apple-system"/>
              </a:rPr>
              <a:t>选择</a:t>
            </a:r>
            <a:r>
              <a:rPr lang="en-US" altLang="zh-CN" b="0" i="0" dirty="0">
                <a:effectLst/>
                <a:latin typeface="-apple-system"/>
              </a:rPr>
              <a:t>AST</a:t>
            </a:r>
            <a:r>
              <a:rPr lang="zh-CN" altLang="en-US" b="0" i="0" dirty="0">
                <a:effectLst/>
                <a:latin typeface="-apple-system"/>
              </a:rPr>
              <a:t>上有代表性的节点形成令牌序列，并将每个令牌映射到一个数值向量，利用</a:t>
            </a:r>
            <a:r>
              <a:rPr lang="en-US" altLang="zh-CN" b="0" i="0" dirty="0">
                <a:effectLst/>
                <a:latin typeface="-apple-system"/>
              </a:rPr>
              <a:t>CNN</a:t>
            </a:r>
            <a:r>
              <a:rPr lang="zh-CN" altLang="en-US" b="0" i="0" dirty="0">
                <a:effectLst/>
                <a:latin typeface="-apple-system"/>
              </a:rPr>
              <a:t>生成内部特征。</a:t>
            </a:r>
            <a:endParaRPr lang="en-US" altLang="zh-CN" b="0" i="0" dirty="0">
              <a:effectLst/>
              <a:latin typeface="-apple-system"/>
            </a:endParaRPr>
          </a:p>
          <a:p>
            <a:r>
              <a:rPr lang="en-US" altLang="zh-CN" b="0" i="0" dirty="0">
                <a:effectLst/>
                <a:latin typeface="-apple-system"/>
              </a:rPr>
              <a:t>AST</a:t>
            </a:r>
            <a:r>
              <a:rPr lang="zh-CN" altLang="en-US" b="0" i="0" dirty="0">
                <a:effectLst/>
                <a:latin typeface="-apple-system"/>
              </a:rPr>
              <a:t>的</a:t>
            </a:r>
            <a:r>
              <a:rPr lang="en-US" altLang="zh-CN" b="0" i="0" dirty="0">
                <a:effectLst/>
                <a:latin typeface="-apple-system"/>
              </a:rPr>
              <a:t>token</a:t>
            </a:r>
            <a:r>
              <a:rPr lang="zh-CN" altLang="en-US" b="0" i="0" dirty="0">
                <a:effectLst/>
                <a:latin typeface="-apple-system"/>
              </a:rPr>
              <a:t>序列的大小可能不同。 为了解决这个问题，我们将每个</a:t>
            </a:r>
            <a:r>
              <a:rPr lang="en-US" altLang="zh-CN" b="0" i="0" dirty="0">
                <a:effectLst/>
                <a:latin typeface="-apple-system"/>
              </a:rPr>
              <a:t>token</a:t>
            </a:r>
            <a:r>
              <a:rPr lang="zh-CN" altLang="en-US" b="0" i="0" dirty="0">
                <a:effectLst/>
                <a:latin typeface="-apple-system"/>
              </a:rPr>
              <a:t>映射到一个唯一的整数标识符，并将零附加到整数向量上，使所有的长度一致并等于最长向量的长度。 建设</a:t>
            </a:r>
            <a:r>
              <a:rPr lang="en-US" altLang="zh-CN" b="0" i="0" dirty="0">
                <a:effectLst/>
                <a:latin typeface="-apple-system"/>
              </a:rPr>
              <a:t>CNN</a:t>
            </a:r>
            <a:r>
              <a:rPr lang="zh-CN" altLang="en-US" b="0" i="0" dirty="0">
                <a:effectLst/>
                <a:latin typeface="-apple-system"/>
              </a:rPr>
              <a:t>。</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建立类依赖网络</a:t>
            </a:r>
            <a:r>
              <a:rPr lang="en-US" altLang="zh-CN" b="0" i="0" dirty="0">
                <a:effectLst/>
                <a:latin typeface="-apple-system"/>
              </a:rPr>
              <a:t>(CDN)</a:t>
            </a:r>
            <a:r>
              <a:rPr lang="zh-CN" altLang="en-US" dirty="0">
                <a:latin typeface="-apple-system"/>
              </a:rPr>
              <a:t>，</a:t>
            </a:r>
            <a:r>
              <a:rPr lang="zh-CN" altLang="en-US" b="0" i="0" dirty="0">
                <a:effectLst/>
                <a:latin typeface="-apple-system"/>
              </a:rPr>
              <a:t> </a:t>
            </a:r>
            <a:endParaRPr lang="en-US" altLang="zh-CN" b="0" i="0" dirty="0">
              <a:effectLst/>
              <a:latin typeface="-apple-system"/>
            </a:endParaRPr>
          </a:p>
          <a:p>
            <a:r>
              <a:rPr lang="zh-CN" altLang="en-US" b="0" i="0" dirty="0">
                <a:effectLst/>
                <a:latin typeface="-apple-system"/>
              </a:rPr>
              <a:t>生成</a:t>
            </a:r>
            <a:r>
              <a:rPr lang="en-US" altLang="zh-CN" b="0" i="0" dirty="0">
                <a:effectLst/>
                <a:latin typeface="-apple-system"/>
              </a:rPr>
              <a:t>CDN</a:t>
            </a:r>
            <a:r>
              <a:rPr lang="zh-CN" altLang="en-US" b="0" i="0" dirty="0">
                <a:effectLst/>
                <a:latin typeface="-apple-system"/>
              </a:rPr>
              <a:t>的初始节点属性，</a:t>
            </a:r>
            <a:endParaRPr lang="en-US" altLang="zh-CN" b="0" i="0" dirty="0">
              <a:effectLst/>
              <a:latin typeface="-apple-system"/>
            </a:endParaRPr>
          </a:p>
          <a:p>
            <a:r>
              <a:rPr lang="zh-CN" altLang="en-US" b="0" i="0" dirty="0">
                <a:effectLst/>
                <a:latin typeface="-apple-system"/>
              </a:rPr>
              <a:t>利用</a:t>
            </a:r>
            <a:r>
              <a:rPr lang="en-US" altLang="zh-CN" b="0" i="0" dirty="0">
                <a:effectLst/>
                <a:latin typeface="-apple-system"/>
              </a:rPr>
              <a:t>GCN</a:t>
            </a:r>
            <a:r>
              <a:rPr lang="zh-CN" altLang="en-US" b="0" i="0" dirty="0">
                <a:effectLst/>
                <a:latin typeface="-apple-system"/>
              </a:rPr>
              <a:t>生成外部特征。</a:t>
            </a:r>
            <a:endParaRPr lang="zh-CN" altLang="en-US" dirty="0"/>
          </a:p>
        </p:txBody>
      </p:sp>
    </p:spTree>
    <p:extLst>
      <p:ext uri="{BB962C8B-B14F-4D97-AF65-F5344CB8AC3E}">
        <p14:creationId xmlns:p14="http://schemas.microsoft.com/office/powerpoint/2010/main" val="134344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55695" y="3865987"/>
            <a:ext cx="10363200" cy="1500187"/>
          </a:xfrm>
        </p:spPr>
        <p:txBody>
          <a:bodyPr/>
          <a:lstStyle/>
          <a:p>
            <a:pPr marL="457200" indent="-457200">
              <a:buAutoNum type="arabicPeriod"/>
            </a:pPr>
            <a:endParaRPr lang="en-US" altLang="zh-CN" sz="2400" b="1" dirty="0"/>
          </a:p>
          <a:p>
            <a:endParaRPr lang="en-US" altLang="zh-CN" sz="2400" b="1" dirty="0"/>
          </a:p>
        </p:txBody>
      </p:sp>
      <p:sp>
        <p:nvSpPr>
          <p:cNvPr id="2" name="文本框 1"/>
          <p:cNvSpPr txBox="1"/>
          <p:nvPr/>
        </p:nvSpPr>
        <p:spPr>
          <a:xfrm>
            <a:off x="4785360" y="447040"/>
            <a:ext cx="2404745" cy="521970"/>
          </a:xfrm>
          <a:prstGeom prst="rect">
            <a:avLst/>
          </a:prstGeom>
          <a:noFill/>
        </p:spPr>
        <p:txBody>
          <a:bodyPr wrap="square" rtlCol="0">
            <a:spAutoFit/>
          </a:bodyPr>
          <a:lstStyle/>
          <a:p>
            <a:r>
              <a:rPr lang="en-US" altLang="zh-CN" sz="2800" b="1"/>
              <a:t>Content</a:t>
            </a:r>
          </a:p>
        </p:txBody>
      </p:sp>
      <p:sp>
        <p:nvSpPr>
          <p:cNvPr id="4" name="文本框 3"/>
          <p:cNvSpPr txBox="1"/>
          <p:nvPr/>
        </p:nvSpPr>
        <p:spPr>
          <a:xfrm>
            <a:off x="790575" y="1906270"/>
            <a:ext cx="9756775" cy="3046095"/>
          </a:xfrm>
          <a:prstGeom prst="rect">
            <a:avLst/>
          </a:prstGeom>
          <a:noFill/>
        </p:spPr>
        <p:txBody>
          <a:bodyPr wrap="square" rtlCol="0">
            <a:spAutoFit/>
          </a:bodyPr>
          <a:lstStyle/>
          <a:p>
            <a:pPr marL="342900" indent="-342900">
              <a:lnSpc>
                <a:spcPct val="200000"/>
              </a:lnSpc>
              <a:buAutoNum type="arabicPeriod"/>
            </a:pPr>
            <a:r>
              <a:rPr lang="en-US" altLang="zh-CN" sz="2400"/>
              <a:t>Introduction</a:t>
            </a:r>
          </a:p>
          <a:p>
            <a:pPr marL="342900" indent="-342900">
              <a:lnSpc>
                <a:spcPct val="200000"/>
              </a:lnSpc>
              <a:buAutoNum type="arabicPeriod"/>
            </a:pPr>
            <a:r>
              <a:rPr lang="en-US" altLang="zh-CN" sz="2400" b="1"/>
              <a:t>Method</a:t>
            </a:r>
          </a:p>
          <a:p>
            <a:pPr marL="342900" indent="-342900">
              <a:lnSpc>
                <a:spcPct val="200000"/>
              </a:lnSpc>
              <a:buAutoNum type="arabicPeriod"/>
            </a:pPr>
            <a:r>
              <a:rPr lang="en-US" altLang="zh-CN" sz="2400"/>
              <a:t>Experiment</a:t>
            </a:r>
          </a:p>
          <a:p>
            <a:pPr marL="342900" indent="-342900">
              <a:lnSpc>
                <a:spcPct val="200000"/>
              </a:lnSpc>
              <a:buAutoNum type="arabicPeriod"/>
            </a:pPr>
            <a:r>
              <a:rPr lang="en-US" altLang="zh-CN" sz="2400">
                <a:sym typeface="+mn-ea"/>
              </a:rPr>
              <a:t>Conclusion</a:t>
            </a:r>
            <a:endParaRPr lang="en-US" altLang="zh-CN" sz="2400"/>
          </a:p>
        </p:txBody>
      </p:sp>
    </p:spTree>
  </p:cSld>
  <p:clrMapOvr>
    <a:masterClrMapping/>
  </p:clrMapOvr>
  <mc:AlternateContent xmlns:mc="http://schemas.openxmlformats.org/markup-compatibility/2006" xmlns:p14="http://schemas.microsoft.com/office/powerpoint/2010/main">
    <mc:Choice Requires="p14">
      <p:transition spd="slow" p14:dur="2000" advTm="1921"/>
    </mc:Choice>
    <mc:Fallback xmlns="">
      <p:transition spd="slow" advTm="192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B8BA1FD-C4EB-C57B-8219-3D4D97246850}"/>
              </a:ext>
            </a:extLst>
          </p:cNvPr>
          <p:cNvPicPr>
            <a:picLocks noChangeAspect="1"/>
          </p:cNvPicPr>
          <p:nvPr/>
        </p:nvPicPr>
        <p:blipFill>
          <a:blip r:embed="rId3"/>
          <a:stretch>
            <a:fillRect/>
          </a:stretch>
        </p:blipFill>
        <p:spPr>
          <a:xfrm>
            <a:off x="957262" y="0"/>
            <a:ext cx="9820275" cy="5267325"/>
          </a:xfrm>
          <a:prstGeom prst="rect">
            <a:avLst/>
          </a:prstGeom>
        </p:spPr>
      </p:pic>
      <p:sp>
        <p:nvSpPr>
          <p:cNvPr id="6" name="文本框 5">
            <a:extLst>
              <a:ext uri="{FF2B5EF4-FFF2-40B4-BE49-F238E27FC236}">
                <a16:creationId xmlns:a16="http://schemas.microsoft.com/office/drawing/2014/main" id="{287CB9B3-CDC2-5BB8-BEA1-C423006E3DCB}"/>
              </a:ext>
            </a:extLst>
          </p:cNvPr>
          <p:cNvSpPr txBox="1"/>
          <p:nvPr/>
        </p:nvSpPr>
        <p:spPr>
          <a:xfrm>
            <a:off x="584476" y="5349753"/>
            <a:ext cx="10741892" cy="646331"/>
          </a:xfrm>
          <a:prstGeom prst="rect">
            <a:avLst/>
          </a:prstGeom>
          <a:noFill/>
        </p:spPr>
        <p:txBody>
          <a:bodyPr wrap="square">
            <a:spAutoFit/>
          </a:bodyPr>
          <a:lstStyle/>
          <a:p>
            <a:r>
              <a:rPr lang="zh-CN" altLang="en-US" b="0" i="0" dirty="0">
                <a:effectLst/>
                <a:latin typeface="-apple-system"/>
              </a:rPr>
              <a:t>考虑到在不同的预测任务中，内外部特征的贡献并不相同，我们采用一个参数对不同的特征赋予不同的权重，这样可以有效地平衡内外部信息：</a:t>
            </a:r>
            <a:endParaRPr lang="zh-CN" altLang="en-US" dirty="0"/>
          </a:p>
        </p:txBody>
      </p:sp>
      <p:pic>
        <p:nvPicPr>
          <p:cNvPr id="7" name="图片 6">
            <a:extLst>
              <a:ext uri="{FF2B5EF4-FFF2-40B4-BE49-F238E27FC236}">
                <a16:creationId xmlns:a16="http://schemas.microsoft.com/office/drawing/2014/main" id="{9679C2AD-B965-645E-C572-EC2C782394EA}"/>
              </a:ext>
            </a:extLst>
          </p:cNvPr>
          <p:cNvPicPr>
            <a:picLocks noChangeAspect="1"/>
          </p:cNvPicPr>
          <p:nvPr/>
        </p:nvPicPr>
        <p:blipFill>
          <a:blip r:embed="rId4"/>
          <a:stretch>
            <a:fillRect/>
          </a:stretch>
        </p:blipFill>
        <p:spPr>
          <a:xfrm>
            <a:off x="584476" y="6078512"/>
            <a:ext cx="3943350" cy="371475"/>
          </a:xfrm>
          <a:prstGeom prst="rect">
            <a:avLst/>
          </a:prstGeom>
        </p:spPr>
      </p:pic>
    </p:spTree>
    <p:extLst>
      <p:ext uri="{BB962C8B-B14F-4D97-AF65-F5344CB8AC3E}">
        <p14:creationId xmlns:p14="http://schemas.microsoft.com/office/powerpoint/2010/main" val="287144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55695" y="3865987"/>
            <a:ext cx="10363200" cy="1500187"/>
          </a:xfrm>
        </p:spPr>
        <p:txBody>
          <a:bodyPr/>
          <a:lstStyle/>
          <a:p>
            <a:pPr marL="457200" indent="-457200">
              <a:buAutoNum type="arabicPeriod"/>
            </a:pPr>
            <a:endParaRPr lang="en-US" altLang="zh-CN" sz="2400" b="1" dirty="0"/>
          </a:p>
          <a:p>
            <a:endParaRPr lang="en-US" altLang="zh-CN" sz="2400" b="1" dirty="0"/>
          </a:p>
        </p:txBody>
      </p:sp>
      <p:sp>
        <p:nvSpPr>
          <p:cNvPr id="2" name="文本框 1"/>
          <p:cNvSpPr txBox="1"/>
          <p:nvPr/>
        </p:nvSpPr>
        <p:spPr>
          <a:xfrm>
            <a:off x="4785360" y="447040"/>
            <a:ext cx="2404745" cy="521970"/>
          </a:xfrm>
          <a:prstGeom prst="rect">
            <a:avLst/>
          </a:prstGeom>
          <a:noFill/>
        </p:spPr>
        <p:txBody>
          <a:bodyPr wrap="square" rtlCol="0">
            <a:spAutoFit/>
          </a:bodyPr>
          <a:lstStyle/>
          <a:p>
            <a:r>
              <a:rPr lang="en-US" altLang="zh-CN" sz="2800" b="1"/>
              <a:t>Content</a:t>
            </a:r>
          </a:p>
        </p:txBody>
      </p:sp>
      <p:sp>
        <p:nvSpPr>
          <p:cNvPr id="4" name="文本框 3"/>
          <p:cNvSpPr txBox="1"/>
          <p:nvPr/>
        </p:nvSpPr>
        <p:spPr>
          <a:xfrm>
            <a:off x="790575" y="1906270"/>
            <a:ext cx="9756775" cy="3046095"/>
          </a:xfrm>
          <a:prstGeom prst="rect">
            <a:avLst/>
          </a:prstGeom>
          <a:noFill/>
        </p:spPr>
        <p:txBody>
          <a:bodyPr wrap="square" rtlCol="0">
            <a:spAutoFit/>
          </a:bodyPr>
          <a:lstStyle/>
          <a:p>
            <a:pPr marL="342900" indent="-342900">
              <a:lnSpc>
                <a:spcPct val="200000"/>
              </a:lnSpc>
              <a:buAutoNum type="arabicPeriod"/>
            </a:pPr>
            <a:r>
              <a:rPr lang="en-US" altLang="zh-CN" sz="2400"/>
              <a:t>Introduction</a:t>
            </a:r>
          </a:p>
          <a:p>
            <a:pPr marL="342900" indent="-342900">
              <a:lnSpc>
                <a:spcPct val="200000"/>
              </a:lnSpc>
              <a:buAutoNum type="arabicPeriod"/>
            </a:pPr>
            <a:r>
              <a:rPr lang="en-US" altLang="zh-CN" sz="2400"/>
              <a:t>Method</a:t>
            </a:r>
          </a:p>
          <a:p>
            <a:pPr marL="342900" indent="-342900">
              <a:lnSpc>
                <a:spcPct val="200000"/>
              </a:lnSpc>
              <a:buAutoNum type="arabicPeriod"/>
            </a:pPr>
            <a:r>
              <a:rPr lang="en-US" altLang="zh-CN" sz="2400" b="1"/>
              <a:t>Experiment</a:t>
            </a:r>
          </a:p>
          <a:p>
            <a:pPr marL="342900" indent="-342900">
              <a:lnSpc>
                <a:spcPct val="200000"/>
              </a:lnSpc>
              <a:buAutoNum type="arabicPeriod"/>
            </a:pPr>
            <a:r>
              <a:rPr lang="en-US" altLang="zh-CN" sz="2400">
                <a:sym typeface="+mn-ea"/>
              </a:rPr>
              <a:t>Conclusion</a:t>
            </a:r>
            <a:endParaRPr lang="en-US" altLang="zh-CN" sz="2400"/>
          </a:p>
        </p:txBody>
      </p:sp>
    </p:spTree>
  </p:cSld>
  <p:clrMapOvr>
    <a:masterClrMapping/>
  </p:clrMapOvr>
  <mc:AlternateContent xmlns:mc="http://schemas.openxmlformats.org/markup-compatibility/2006" xmlns:p14="http://schemas.microsoft.com/office/powerpoint/2010/main">
    <mc:Choice Requires="p14">
      <p:transition spd="slow" p14:dur="2000" advTm="1921"/>
    </mc:Choice>
    <mc:Fallback xmlns="">
      <p:transition spd="slow" advTm="19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DE24C1C-E2C4-893B-2C75-C1F3311BA0A5}"/>
              </a:ext>
            </a:extLst>
          </p:cNvPr>
          <p:cNvPicPr>
            <a:picLocks noGrp="1" noChangeAspect="1"/>
          </p:cNvPicPr>
          <p:nvPr>
            <p:ph idx="1"/>
          </p:nvPr>
        </p:nvPicPr>
        <p:blipFill>
          <a:blip r:embed="rId3"/>
          <a:stretch>
            <a:fillRect/>
          </a:stretch>
        </p:blipFill>
        <p:spPr>
          <a:xfrm>
            <a:off x="1104581" y="280910"/>
            <a:ext cx="9680996" cy="4351338"/>
          </a:xfrm>
        </p:spPr>
      </p:pic>
    </p:spTree>
    <p:extLst>
      <p:ext uri="{BB962C8B-B14F-4D97-AF65-F5344CB8AC3E}">
        <p14:creationId xmlns:p14="http://schemas.microsoft.com/office/powerpoint/2010/main" val="37631738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3619</TotalTime>
  <Words>1056</Words>
  <Application>Microsoft Office PowerPoint</Application>
  <PresentationFormat>宽屏</PresentationFormat>
  <Paragraphs>76</Paragraphs>
  <Slides>19</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-apple-system</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RQ1:建议的CGCN方法适用于哪个任务（项目内、跨版本或跨项目） </vt:lpstr>
      <vt:lpstr>RQ2:特征组合权重策略是否对建议的CGCN方法有显著影响？ </vt:lpstr>
      <vt:lpstr>RQ3: Does the proposed CGCN method perform better than the baseline models?</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钟 崇文</dc:creator>
  <cp:lastModifiedBy>钟 崇文</cp:lastModifiedBy>
  <cp:revision>6</cp:revision>
  <dcterms:created xsi:type="dcterms:W3CDTF">2023-07-08T01:09:11Z</dcterms:created>
  <dcterms:modified xsi:type="dcterms:W3CDTF">2023-07-10T13:31:42Z</dcterms:modified>
</cp:coreProperties>
</file>