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90" r:id="rId5"/>
    <p:sldId id="451" r:id="rId6"/>
    <p:sldId id="471" r:id="rId7"/>
    <p:sldId id="473" r:id="rId8"/>
    <p:sldId id="386" r:id="rId9"/>
    <p:sldId id="474" r:id="rId10"/>
    <p:sldId id="475" r:id="rId11"/>
    <p:sldId id="476" r:id="rId12"/>
    <p:sldId id="477" r:id="rId13"/>
    <p:sldId id="510" r:id="rId14"/>
    <p:sldId id="509" r:id="rId15"/>
    <p:sldId id="479" r:id="rId16"/>
    <p:sldId id="480" r:id="rId17"/>
    <p:sldId id="459" r:id="rId18"/>
    <p:sldId id="481" r:id="rId19"/>
    <p:sldId id="498" r:id="rId20"/>
    <p:sldId id="499" r:id="rId21"/>
    <p:sldId id="482" r:id="rId22"/>
    <p:sldId id="458" r:id="rId23"/>
    <p:sldId id="492" r:id="rId24"/>
    <p:sldId id="491" r:id="rId25"/>
    <p:sldId id="483" r:id="rId26"/>
    <p:sldId id="452" r:id="rId27"/>
    <p:sldId id="484" r:id="rId28"/>
    <p:sldId id="417" r:id="rId29"/>
    <p:sldId id="500"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煜东" initials="谢" lastIdx="1" clrIdx="0"/>
  <p:cmAuthor id="2" name="PC" initials="P" lastIdx="3" clrIdx="1"/>
  <p:cmAuthor id="3" name="棕棕" initials="棕"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0" autoAdjust="0"/>
    <p:restoredTop sz="83577" autoAdjust="0"/>
  </p:normalViewPr>
  <p:slideViewPr>
    <p:cSldViewPr snapToGrid="0" showGuides="1">
      <p:cViewPr varScale="1">
        <p:scale>
          <a:sx n="46" d="100"/>
          <a:sy n="46" d="100"/>
        </p:scale>
        <p:origin x="432" y="43"/>
      </p:cViewPr>
      <p:guideLst>
        <p:guide orient="horz" pos="2152"/>
        <p:guide pos="3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AC63-038C-45A9-A124-A4DE8E781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D9E19-F20E-477C-B650-CF9C113407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本文主要对</a:t>
            </a:r>
            <a:r>
              <a:rPr lang="en-US" altLang="zh-CN" dirty="0"/>
              <a:t>1990</a:t>
            </a:r>
            <a:r>
              <a:rPr lang="zh-CN" altLang="en-US" dirty="0"/>
              <a:t>年至</a:t>
            </a:r>
            <a:r>
              <a:rPr lang="en-US" altLang="zh-CN" dirty="0"/>
              <a:t>2020</a:t>
            </a:r>
            <a:r>
              <a:rPr lang="zh-CN" altLang="en-US" dirty="0"/>
              <a:t>年</a:t>
            </a:r>
            <a:r>
              <a:rPr lang="en-US" altLang="zh-CN" dirty="0"/>
              <a:t>6</a:t>
            </a:r>
            <a:r>
              <a:rPr lang="zh-CN" altLang="en-US" dirty="0"/>
              <a:t>月间发表的代码坏味相关的</a:t>
            </a:r>
            <a:r>
              <a:rPr lang="en-US" altLang="zh-CN" dirty="0"/>
              <a:t>339</a:t>
            </a:r>
            <a:r>
              <a:rPr lang="zh-CN" altLang="en-US" dirty="0"/>
              <a:t>篇论文进行系统地分析和归类，</a:t>
            </a:r>
            <a:endParaRPr lang="en-US" altLang="zh-CN" dirty="0"/>
          </a:p>
          <a:p>
            <a:r>
              <a:rPr lang="zh-CN" altLang="en-US" dirty="0"/>
              <a:t>对代码坏味的发展趋势进行分析与统计，量化揭示相关的主流与热点。</a:t>
            </a:r>
            <a:endParaRPr lang="en-US" altLang="zh-CN" dirty="0"/>
          </a:p>
          <a:p>
            <a:r>
              <a:rPr lang="zh-CN" altLang="en-US" dirty="0"/>
              <a:t>揭示学术界关注的关键代码坏味，并研究工业界与学术界的关注点的差异及其影响。</a:t>
            </a:r>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主要从发表论文数以及代码坏味数的角度</a:t>
            </a:r>
            <a:r>
              <a:rPr lang="en-US" altLang="zh-CN" dirty="0">
                <a:sym typeface="+mn-ea"/>
              </a:rPr>
              <a:t>, </a:t>
            </a:r>
            <a:r>
              <a:rPr lang="zh-CN" altLang="en-US" dirty="0">
                <a:sym typeface="+mn-ea"/>
              </a:rPr>
              <a:t>回答了代码坏味的持续演化趋势以及关注点的变化</a:t>
            </a:r>
            <a:r>
              <a:rPr lang="en-US" altLang="zh-CN" dirty="0">
                <a:sym typeface="+mn-ea"/>
              </a:rPr>
              <a:t>.</a:t>
            </a:r>
            <a:endParaRPr lang="en-US" altLang="zh-CN" dirty="0"/>
          </a:p>
          <a:p>
            <a:r>
              <a:rPr lang="en-US" altLang="zh-CN" dirty="0">
                <a:sym typeface="+mn-ea"/>
              </a:rPr>
              <a:t>-------------------</a:t>
            </a:r>
            <a:endParaRPr lang="en-US" altLang="zh-CN" dirty="0"/>
          </a:p>
          <a:p>
            <a:r>
              <a:rPr lang="zh-CN" altLang="en-US" dirty="0">
                <a:sym typeface="+mn-ea"/>
              </a:rPr>
              <a:t>结果表明</a:t>
            </a:r>
            <a:r>
              <a:rPr lang="en-US" altLang="zh-CN" dirty="0">
                <a:sym typeface="+mn-ea"/>
              </a:rPr>
              <a:t>, </a:t>
            </a:r>
            <a:r>
              <a:rPr lang="zh-CN" altLang="en-US" dirty="0">
                <a:sym typeface="+mn-ea"/>
              </a:rPr>
              <a:t>自</a:t>
            </a:r>
            <a:r>
              <a:rPr lang="en-US" altLang="zh-CN" dirty="0">
                <a:sym typeface="+mn-ea"/>
              </a:rPr>
              <a:t>1998</a:t>
            </a:r>
            <a:r>
              <a:rPr lang="zh-CN" altLang="en-US" dirty="0">
                <a:sym typeface="+mn-ea"/>
              </a:rPr>
              <a:t>年至</a:t>
            </a:r>
            <a:r>
              <a:rPr lang="en-US" altLang="zh-CN" dirty="0">
                <a:sym typeface="+mn-ea"/>
              </a:rPr>
              <a:t>2004</a:t>
            </a:r>
            <a:r>
              <a:rPr lang="zh-CN" altLang="en-US" dirty="0">
                <a:sym typeface="+mn-ea"/>
              </a:rPr>
              <a:t>年在代码坏味被提出和讨论的初始时期</a:t>
            </a:r>
            <a:r>
              <a:rPr lang="en-US" altLang="zh-CN" dirty="0">
                <a:sym typeface="+mn-ea"/>
              </a:rPr>
              <a:t>, </a:t>
            </a:r>
            <a:r>
              <a:rPr lang="zh-CN" altLang="en-US" dirty="0">
                <a:sym typeface="+mn-ea"/>
              </a:rPr>
              <a:t>定义新代码坏味的热情逐渐下降</a:t>
            </a:r>
            <a:r>
              <a:rPr lang="en-US" altLang="zh-CN" dirty="0">
                <a:sym typeface="+mn-ea"/>
              </a:rPr>
              <a:t>, </a:t>
            </a:r>
            <a:r>
              <a:rPr lang="zh-CN" altLang="en-US" dirty="0">
                <a:sym typeface="+mn-ea"/>
              </a:rPr>
              <a:t>直 至</a:t>
            </a:r>
            <a:r>
              <a:rPr lang="en-US" altLang="zh-CN" dirty="0">
                <a:sym typeface="+mn-ea"/>
              </a:rPr>
              <a:t>2004</a:t>
            </a:r>
            <a:r>
              <a:rPr lang="zh-CN" altLang="en-US" dirty="0">
                <a:sym typeface="+mn-ea"/>
              </a:rPr>
              <a:t>年发表的</a:t>
            </a:r>
            <a:r>
              <a:rPr lang="en-US" altLang="zh-CN" dirty="0">
                <a:sym typeface="+mn-ea"/>
              </a:rPr>
              <a:t>3</a:t>
            </a:r>
            <a:r>
              <a:rPr lang="zh-CN" altLang="en-US" dirty="0">
                <a:sym typeface="+mn-ea"/>
              </a:rPr>
              <a:t>篇论文中只新定义了</a:t>
            </a:r>
            <a:r>
              <a:rPr lang="en-US" altLang="zh-CN" dirty="0">
                <a:sym typeface="+mn-ea"/>
              </a:rPr>
              <a:t>1</a:t>
            </a:r>
            <a:r>
              <a:rPr lang="zh-CN" altLang="en-US" dirty="0">
                <a:sym typeface="+mn-ea"/>
              </a:rPr>
              <a:t>种代码坏味</a:t>
            </a:r>
            <a:r>
              <a:rPr lang="en-US" altLang="zh-CN" dirty="0">
                <a:sym typeface="+mn-ea"/>
              </a:rPr>
              <a:t>. </a:t>
            </a:r>
            <a:r>
              <a:rPr lang="zh-CN" altLang="en-US" dirty="0">
                <a:sym typeface="+mn-ea"/>
              </a:rPr>
              <a:t>而在之后的一段时间里</a:t>
            </a:r>
            <a:r>
              <a:rPr lang="en-US" altLang="zh-CN" dirty="0">
                <a:sym typeface="+mn-ea"/>
              </a:rPr>
              <a:t>, </a:t>
            </a:r>
            <a:r>
              <a:rPr lang="zh-CN" altLang="en-US" dirty="0">
                <a:sym typeface="+mn-ea"/>
              </a:rPr>
              <a:t>对代码坏味的研究主要集中在已 有的代码坏味上</a:t>
            </a:r>
            <a:r>
              <a:rPr lang="en-US" altLang="zh-CN" dirty="0">
                <a:sym typeface="+mn-ea"/>
              </a:rPr>
              <a:t>, </a:t>
            </a:r>
            <a:r>
              <a:rPr lang="zh-CN" altLang="en-US" dirty="0">
                <a:sym typeface="+mn-ea"/>
              </a:rPr>
              <a:t>新定义代码坏味的数量一直保持在较低的水平</a:t>
            </a:r>
            <a:r>
              <a:rPr lang="en-US" altLang="zh-CN" dirty="0">
                <a:sym typeface="+mn-ea"/>
              </a:rPr>
              <a:t>. </a:t>
            </a:r>
            <a:r>
              <a:rPr lang="zh-CN" altLang="en-US" dirty="0">
                <a:sym typeface="+mn-ea"/>
              </a:rPr>
              <a:t>而对该阶段的论文进一步分析发现</a:t>
            </a:r>
            <a:r>
              <a:rPr lang="en-US" altLang="zh-CN" dirty="0">
                <a:sym typeface="+mn-ea"/>
              </a:rPr>
              <a:t>, </a:t>
            </a:r>
            <a:r>
              <a:rPr lang="zh-CN" altLang="en-US" dirty="0">
                <a:sym typeface="+mn-ea"/>
              </a:rPr>
              <a:t>对于代码坏 味的研究主要专注于面向对象代码</a:t>
            </a:r>
            <a:r>
              <a:rPr lang="en-US" altLang="zh-CN" dirty="0">
                <a:sym typeface="+mn-ea"/>
              </a:rPr>
              <a:t>, </a:t>
            </a:r>
            <a:r>
              <a:rPr lang="zh-CN" altLang="en-US" dirty="0">
                <a:sym typeface="+mn-ea"/>
              </a:rPr>
              <a:t>未将代码坏味的概念引申到其他领域</a:t>
            </a:r>
            <a:r>
              <a:rPr lang="en-US" altLang="zh-CN" dirty="0">
                <a:sym typeface="+mn-ea"/>
              </a:rPr>
              <a:t>.</a:t>
            </a:r>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虽然研究人员对于坏味处理的热度有所下降</a:t>
            </a:r>
            <a:r>
              <a:rPr lang="en-US" altLang="zh-CN" dirty="0"/>
              <a:t>, </a:t>
            </a:r>
            <a:r>
              <a:rPr lang="zh-CN" altLang="en-US" dirty="0"/>
              <a:t>但是在代码坏味的重构处理方面仍然存在许多挑战</a:t>
            </a:r>
            <a:r>
              <a:rPr lang="en-US" altLang="zh-CN" dirty="0"/>
              <a:t>, </a:t>
            </a:r>
            <a:r>
              <a:rPr lang="zh-CN" altLang="en-US" dirty="0"/>
              <a:t>例如提出针对特定领域所面对的代码坏味</a:t>
            </a:r>
            <a:r>
              <a:rPr lang="en-US" altLang="zh-CN" dirty="0"/>
              <a:t>, </a:t>
            </a:r>
            <a:r>
              <a:rPr lang="zh-CN" altLang="en-US" dirty="0"/>
              <a:t>或者能够支持更多重构类型的自动最优重构方 案的生成方法</a:t>
            </a:r>
            <a:r>
              <a:rPr lang="en-US" altLang="zh-CN" dirty="0"/>
              <a:t>, </a:t>
            </a:r>
            <a:r>
              <a:rPr lang="zh-CN" altLang="en-US" dirty="0"/>
              <a:t>仍然需要进行更加深入的研究</a:t>
            </a:r>
            <a:r>
              <a:rPr lang="en-US" altLang="zh-CN" dirty="0"/>
              <a:t>, </a:t>
            </a:r>
            <a:r>
              <a:rPr lang="zh-CN" altLang="en-US" dirty="0"/>
              <a:t>以支持更多的坏味或缺陷类型</a:t>
            </a:r>
            <a:r>
              <a:rPr lang="en-US" altLang="zh-CN" dirty="0"/>
              <a:t>.</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本节主要回答哪些代码坏味是应该被广泛认可且应该被重点关注的关键代码坏味</a:t>
            </a:r>
            <a:r>
              <a:rPr lang="en-US" altLang="zh-CN" dirty="0"/>
              <a:t>, </a:t>
            </a:r>
            <a:r>
              <a:rPr lang="zh-CN" altLang="en-US" dirty="0"/>
              <a:t>并给出了代码坏味关键程 度的量化方法</a:t>
            </a:r>
            <a:r>
              <a:rPr lang="en-US" altLang="zh-CN" dirty="0"/>
              <a:t>.</a:t>
            </a:r>
            <a:endParaRPr lang="en-US" altLang="zh-CN" dirty="0"/>
          </a:p>
          <a:p>
            <a:endParaRPr lang="en-US" altLang="zh-CN" dirty="0"/>
          </a:p>
          <a:p>
            <a:r>
              <a:rPr lang="zh-CN" altLang="en-US" dirty="0"/>
              <a:t>比如</a:t>
            </a:r>
            <a:r>
              <a:rPr lang="en-US" altLang="zh-CN" dirty="0"/>
              <a:t>, </a:t>
            </a:r>
            <a:r>
              <a:rPr lang="zh-CN" altLang="en-US" dirty="0"/>
              <a:t>在文章所选择的应用、系统或者项目数据集中</a:t>
            </a:r>
            <a:r>
              <a:rPr lang="en-US" altLang="zh-CN" dirty="0"/>
              <a:t>, </a:t>
            </a:r>
            <a:r>
              <a:rPr lang="zh-CN" altLang="en-US" dirty="0"/>
              <a:t>经过作者的实验证实</a:t>
            </a:r>
            <a:r>
              <a:rPr lang="en-US" altLang="zh-CN" dirty="0"/>
              <a:t>, </a:t>
            </a:r>
            <a:r>
              <a:rPr lang="zh-CN" altLang="en-US" dirty="0"/>
              <a:t>某种坏味在这些数据集中出现次数最 多</a:t>
            </a:r>
            <a:r>
              <a:rPr lang="en-US" altLang="zh-CN" dirty="0"/>
              <a:t>, </a:t>
            </a:r>
            <a:r>
              <a:rPr lang="zh-CN" altLang="en-US" dirty="0"/>
              <a:t>或者扩散程度最严重</a:t>
            </a:r>
            <a:r>
              <a:rPr lang="en-US" altLang="zh-CN" dirty="0"/>
              <a:t>. </a:t>
            </a:r>
            <a:r>
              <a:rPr lang="zh-CN" altLang="en-US" dirty="0"/>
              <a:t>而这些相关结论将被作为相关代码坏味广泛性的结论性描述</a:t>
            </a:r>
            <a:r>
              <a:rPr lang="en-US" altLang="zh-CN" dirty="0"/>
              <a:t>. </a:t>
            </a:r>
            <a:r>
              <a:rPr lang="zh-CN" altLang="en-US" dirty="0"/>
              <a:t>结论性描述越多</a:t>
            </a:r>
            <a:r>
              <a:rPr lang="en-US" altLang="zh-CN" dirty="0"/>
              <a:t>, </a:t>
            </a:r>
            <a:r>
              <a:rPr lang="zh-CN" altLang="en-US" dirty="0"/>
              <a:t>表明该 坏味出现的概率越高、范围越大</a:t>
            </a:r>
            <a:r>
              <a:rPr lang="en-US" altLang="zh-CN" dirty="0"/>
              <a:t>, </a:t>
            </a:r>
            <a:r>
              <a:rPr lang="zh-CN" altLang="en-US" dirty="0"/>
              <a:t>因此也更需要被重点关注</a:t>
            </a:r>
            <a:r>
              <a:rPr lang="en-US" altLang="zh-CN" dirty="0"/>
              <a:t>.</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以上两种代码坏味相关的结论性描述</a:t>
            </a:r>
            <a:r>
              <a:rPr lang="en-US" altLang="zh-CN" dirty="0"/>
              <a:t>, </a:t>
            </a:r>
            <a:r>
              <a:rPr lang="zh-CN" altLang="en-US" dirty="0"/>
              <a:t>构成了评估其严重程度的额外信息</a:t>
            </a:r>
            <a:r>
              <a:rPr lang="en-US" altLang="zh-CN" dirty="0"/>
              <a:t>. </a:t>
            </a:r>
            <a:r>
              <a:rPr lang="zh-CN" altLang="en-US" dirty="0"/>
              <a:t>本研究利用这种额外信息以及代 码坏味本身的关注程度</a:t>
            </a:r>
            <a:r>
              <a:rPr lang="en-US" altLang="zh-CN" dirty="0"/>
              <a:t>, </a:t>
            </a:r>
            <a:r>
              <a:rPr lang="zh-CN" altLang="en-US" dirty="0"/>
              <a:t>给出了一种量化代码坏味的严重程度的方法</a:t>
            </a:r>
            <a:r>
              <a:rPr lang="en-US" altLang="zh-CN" dirty="0"/>
              <a:t>.</a:t>
            </a:r>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本研究通过调查选择了6种用于被流行度高且维护良好代码质量检测商用工具, 通过对这</a:t>
            </a:r>
            <a:r>
              <a:rPr lang="en-US" altLang="zh-CN" dirty="0"/>
              <a:t>6</a:t>
            </a:r>
            <a:r>
              <a:rPr lang="zh-CN" altLang="en-US" dirty="0"/>
              <a:t>种质量检测工具的调研</a:t>
            </a:r>
            <a:r>
              <a:rPr lang="en-US" altLang="zh-CN" dirty="0"/>
              <a:t>, </a:t>
            </a:r>
            <a:r>
              <a:rPr lang="zh-CN" altLang="en-US" dirty="0"/>
              <a:t>从侧面来反映代码坏味在工业界实际开发中的现状</a:t>
            </a:r>
            <a:r>
              <a:rPr lang="en-US" altLang="zh-CN" dirty="0"/>
              <a:t>, </a:t>
            </a:r>
            <a:r>
              <a:rPr lang="zh-CN" altLang="en-US" dirty="0"/>
              <a:t>并且与上节得到 的关键代码坏味进行比较</a:t>
            </a:r>
            <a:r>
              <a:rPr lang="en-US" altLang="zh-CN" dirty="0"/>
              <a:t>, </a:t>
            </a:r>
            <a:r>
              <a:rPr lang="zh-CN" altLang="en-US" dirty="0"/>
              <a:t>以此分析实际开发与学术研究中对于代码坏味的关注点的一致性</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总而言之</a:t>
            </a:r>
            <a:r>
              <a:rPr lang="en-US" altLang="zh-CN" dirty="0"/>
              <a:t>, </a:t>
            </a:r>
            <a:r>
              <a:rPr lang="zh-CN" altLang="en-US" dirty="0"/>
              <a:t>代码坏味在项目实际开发中会作为质量问题被开发人员关注并检测</a:t>
            </a:r>
            <a:r>
              <a:rPr lang="en-US" altLang="zh-CN" dirty="0"/>
              <a:t>, </a:t>
            </a:r>
            <a:r>
              <a:rPr lang="zh-CN" altLang="en-US" dirty="0"/>
              <a:t>对于关键程度值较高的代码 坏味</a:t>
            </a:r>
            <a:r>
              <a:rPr lang="en-US" altLang="zh-CN" dirty="0"/>
              <a:t>, </a:t>
            </a:r>
            <a:r>
              <a:rPr lang="zh-CN" altLang="en-US" dirty="0"/>
              <a:t>学术界和工业界的关注点是一致的</a:t>
            </a:r>
            <a:r>
              <a:rPr lang="en-US" altLang="zh-CN" dirty="0"/>
              <a:t>. </a:t>
            </a:r>
            <a:r>
              <a:rPr lang="zh-CN" altLang="en-US" dirty="0"/>
              <a:t>开发过程中的代码质量检查工具对其提供了很好的支持</a:t>
            </a:r>
            <a:r>
              <a:rPr lang="en-US" altLang="zh-CN" dirty="0"/>
              <a:t>. </a:t>
            </a:r>
            <a:r>
              <a:rPr lang="zh-CN" altLang="en-US" dirty="0"/>
              <a:t>关键程度值最 高的</a:t>
            </a:r>
            <a:r>
              <a:rPr lang="en-US" altLang="zh-CN" dirty="0"/>
              <a:t>10</a:t>
            </a:r>
            <a:r>
              <a:rPr lang="zh-CN" altLang="en-US" dirty="0"/>
              <a:t>个代码坏味</a:t>
            </a:r>
            <a:r>
              <a:rPr lang="en-US" altLang="zh-CN" dirty="0"/>
              <a:t>, </a:t>
            </a:r>
            <a:r>
              <a:rPr lang="zh-CN" altLang="en-US" dirty="0"/>
              <a:t>有</a:t>
            </a:r>
            <a:r>
              <a:rPr lang="en-US" altLang="zh-CN" dirty="0"/>
              <a:t>9</a:t>
            </a:r>
            <a:r>
              <a:rPr lang="zh-CN" altLang="en-US" dirty="0"/>
              <a:t>个得到了工业界的重点关注和认可</a:t>
            </a:r>
            <a:r>
              <a:rPr lang="en-US" altLang="zh-CN" dirty="0"/>
              <a:t>, </a:t>
            </a:r>
            <a:r>
              <a:rPr lang="zh-CN" altLang="en-US" dirty="0"/>
              <a:t>代码坏味</a:t>
            </a:r>
            <a:r>
              <a:rPr lang="en-US" altLang="zh-CN" dirty="0"/>
              <a:t>blob class</a:t>
            </a:r>
            <a:r>
              <a:rPr lang="zh-CN" altLang="en-US" dirty="0"/>
              <a:t>未受到支持的可能原因是其表 现形式与</a:t>
            </a:r>
            <a:r>
              <a:rPr lang="en-US" altLang="zh-CN" dirty="0"/>
              <a:t>God class</a:t>
            </a:r>
            <a:r>
              <a:rPr lang="zh-CN" altLang="en-US" dirty="0"/>
              <a:t>过于相同</a:t>
            </a:r>
            <a:r>
              <a:rPr lang="en-US" altLang="zh-CN" dirty="0"/>
              <a:t>, </a:t>
            </a:r>
            <a:r>
              <a:rPr lang="zh-CN" altLang="en-US" dirty="0"/>
              <a:t>因此只提供了</a:t>
            </a:r>
            <a:r>
              <a:rPr lang="en-US" altLang="zh-CN" dirty="0"/>
              <a:t>God class</a:t>
            </a:r>
            <a:r>
              <a:rPr lang="zh-CN" altLang="en-US" dirty="0"/>
              <a:t>的检测规则</a:t>
            </a:r>
            <a:r>
              <a:rPr lang="en-US" altLang="zh-CN" dirty="0"/>
              <a:t>.</a:t>
            </a:r>
            <a:endParaRPr lang="en-US" altLang="zh-CN" dirty="0"/>
          </a:p>
          <a:p>
            <a:r>
              <a:rPr lang="zh-CN" altLang="en-US" dirty="0"/>
              <a:t>从工业界和学术界代码坏味的关注列表的角度分析</a:t>
            </a:r>
            <a:r>
              <a:rPr lang="en-US" altLang="zh-CN" dirty="0"/>
              <a:t>, </a:t>
            </a:r>
            <a:r>
              <a:rPr lang="zh-CN" altLang="en-US" dirty="0"/>
              <a:t>学术界和工业界对于代码坏味的关注点存在一定差距</a:t>
            </a:r>
            <a:r>
              <a:rPr lang="en-US" altLang="zh-CN" dirty="0"/>
              <a:t>. </a:t>
            </a:r>
            <a:r>
              <a:rPr lang="zh-CN" altLang="en-US" dirty="0"/>
              <a:t>工业界更关注质量、成本和效率之间的平衡</a:t>
            </a:r>
            <a:r>
              <a:rPr lang="en-US" altLang="zh-CN" dirty="0"/>
              <a:t>, </a:t>
            </a:r>
            <a:r>
              <a:rPr lang="zh-CN" altLang="en-US" dirty="0"/>
              <a:t>因此倾向于关注容易检测和被广泛认可的代码坏味</a:t>
            </a:r>
            <a:r>
              <a:rPr lang="en-US" altLang="zh-CN" dirty="0"/>
              <a:t>, </a:t>
            </a:r>
            <a:r>
              <a:rPr lang="zh-CN" altLang="en-US" dirty="0"/>
              <a:t>而学术界则倾 向于优化坏味检测</a:t>
            </a:r>
            <a:r>
              <a:rPr lang="en-US" altLang="zh-CN" dirty="0"/>
              <a:t>, </a:t>
            </a:r>
            <a:r>
              <a:rPr lang="zh-CN" altLang="en-US" dirty="0"/>
              <a:t>来解决较难</a:t>
            </a:r>
            <a:r>
              <a:rPr lang="en-US" altLang="zh-CN" dirty="0"/>
              <a:t>/</a:t>
            </a:r>
            <a:r>
              <a:rPr lang="zh-CN" altLang="en-US" dirty="0"/>
              <a:t>较少检测和被广泛认可的代码坏味</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首先利用获得的数据集研究了学术界对代码坏味的研究状态</a:t>
            </a:r>
            <a:r>
              <a:rPr lang="en-US" altLang="zh-CN" dirty="0"/>
              <a:t>, </a:t>
            </a:r>
            <a:r>
              <a:rPr lang="zh-CN" altLang="en-US" dirty="0"/>
              <a:t>揭示了近年来软件工程领域的研究人员对代码坏味日益增长的 研究兴趣</a:t>
            </a:r>
            <a:r>
              <a:rPr lang="en-US" altLang="zh-CN" dirty="0"/>
              <a:t>, </a:t>
            </a:r>
            <a:r>
              <a:rPr lang="zh-CN" altLang="en-US" dirty="0"/>
              <a:t>以及不断定义新的代码坏味的研究趋势</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r>
              <a:rPr kumimoji="1" lang="en-US" altLang="zh-CN" dirty="0"/>
              <a:t>RQ1</a:t>
            </a:r>
            <a:r>
              <a:rPr kumimoji="1" lang="zh-CN" altLang="en-US" dirty="0"/>
              <a:t>关注于代码坏味的定义</a:t>
            </a:r>
            <a:r>
              <a:rPr kumimoji="1" lang="en-US" altLang="zh-CN" dirty="0"/>
              <a:t>, </a:t>
            </a:r>
            <a:r>
              <a:rPr kumimoji="1" lang="zh-CN" altLang="en-US" dirty="0"/>
              <a:t>分析各种代码坏味被首次提出的时间</a:t>
            </a:r>
            <a:r>
              <a:rPr kumimoji="1" lang="en-US" altLang="zh-CN" dirty="0"/>
              <a:t>, </a:t>
            </a:r>
            <a:r>
              <a:rPr kumimoji="1" lang="zh-CN" altLang="en-US" dirty="0"/>
              <a:t>对新定义代码坏味及其发展趋势进行分析</a:t>
            </a:r>
            <a:r>
              <a:rPr kumimoji="1" lang="en-US" altLang="zh-CN" dirty="0"/>
              <a:t>; </a:t>
            </a:r>
            <a:endParaRPr kumimoji="1" lang="en-US" altLang="zh-CN" dirty="0"/>
          </a:p>
          <a:p>
            <a:pPr indent="266700">
              <a:lnSpc>
                <a:spcPct val="107000"/>
              </a:lnSpc>
              <a:spcAft>
                <a:spcPts val="800"/>
              </a:spcAft>
            </a:pPr>
            <a:r>
              <a:rPr kumimoji="1" lang="en-US" altLang="zh-CN" dirty="0"/>
              <a:t>RQ2</a:t>
            </a:r>
            <a:r>
              <a:rPr kumimoji="1" lang="zh-CN" altLang="en-US" dirty="0"/>
              <a:t>关注代码坏味研究的不同侧面</a:t>
            </a:r>
            <a:r>
              <a:rPr kumimoji="1" lang="en-US" altLang="zh-CN" dirty="0"/>
              <a:t>(</a:t>
            </a:r>
            <a:r>
              <a:rPr kumimoji="1" lang="zh-CN" altLang="en-US" dirty="0"/>
              <a:t>如代码坏味的定义、代码坏味的检测以及代码坏味的清理等</a:t>
            </a:r>
            <a:r>
              <a:rPr kumimoji="1" lang="en-US" altLang="zh-CN" dirty="0"/>
              <a:t>), </a:t>
            </a:r>
            <a:r>
              <a:rPr kumimoji="1" lang="zh-CN" altLang="en-US" dirty="0"/>
              <a:t>量化揭示本领域内的研究主流和研究热点</a:t>
            </a:r>
            <a:r>
              <a:rPr kumimoji="1" lang="en-US" altLang="zh-CN" dirty="0"/>
              <a:t>; </a:t>
            </a:r>
            <a:endParaRPr kumimoji="1" lang="en-US" altLang="zh-CN" dirty="0"/>
          </a:p>
          <a:p>
            <a:pPr indent="266700">
              <a:lnSpc>
                <a:spcPct val="107000"/>
              </a:lnSpc>
              <a:spcAft>
                <a:spcPts val="800"/>
              </a:spcAft>
            </a:pPr>
            <a:r>
              <a:rPr kumimoji="1" lang="en-US" altLang="zh-CN" dirty="0"/>
              <a:t>RQ3</a:t>
            </a:r>
            <a:r>
              <a:rPr kumimoji="1" lang="zh-CN" altLang="en-US" dirty="0"/>
              <a:t>则从众多代码坏味中辨识学术界的研究重点</a:t>
            </a:r>
            <a:r>
              <a:rPr kumimoji="1" lang="en-US" altLang="zh-CN" dirty="0"/>
              <a:t>, </a:t>
            </a:r>
            <a:r>
              <a:rPr kumimoji="1" lang="zh-CN" altLang="en-US" dirty="0"/>
              <a:t>发掘若干关键代码坏味</a:t>
            </a:r>
            <a:r>
              <a:rPr kumimoji="1" lang="en-US" altLang="zh-CN" dirty="0"/>
              <a:t>, </a:t>
            </a:r>
            <a:r>
              <a:rPr kumimoji="1" lang="zh-CN" altLang="en-US" dirty="0"/>
              <a:t>为后续研究以及工业应用聚焦提供依据</a:t>
            </a:r>
            <a:r>
              <a:rPr kumimoji="1" lang="en-US" altLang="zh-CN" dirty="0"/>
              <a:t>; </a:t>
            </a:r>
            <a:endParaRPr kumimoji="1" lang="en-US" altLang="zh-CN" dirty="0"/>
          </a:p>
          <a:p>
            <a:pPr indent="266700">
              <a:lnSpc>
                <a:spcPct val="107000"/>
              </a:lnSpc>
              <a:spcAft>
                <a:spcPts val="800"/>
              </a:spcAft>
            </a:pPr>
            <a:r>
              <a:rPr kumimoji="1" lang="en-US" altLang="zh-CN" dirty="0"/>
              <a:t>RQ4</a:t>
            </a:r>
            <a:r>
              <a:rPr kumimoji="1" lang="zh-CN" altLang="en-US" dirty="0"/>
              <a:t>重点关注工业界的应用情况</a:t>
            </a:r>
            <a:r>
              <a:rPr kumimoji="1" lang="en-US" altLang="zh-CN" dirty="0"/>
              <a:t>, </a:t>
            </a:r>
            <a:r>
              <a:rPr kumimoji="1" lang="zh-CN" altLang="en-US" dirty="0"/>
              <a:t>比较学术界与工业界的关注点</a:t>
            </a:r>
            <a:r>
              <a:rPr kumimoji="1" lang="en-US" altLang="zh-CN" dirty="0"/>
              <a:t>, </a:t>
            </a:r>
            <a:r>
              <a:rPr kumimoji="1" lang="zh-CN" altLang="en-US" dirty="0"/>
              <a:t>分析学术研究与工业应用的适配情况</a:t>
            </a:r>
            <a:r>
              <a:rPr kumimoji="1" lang="en-US" altLang="zh-CN" dirty="0"/>
              <a:t>, </a:t>
            </a:r>
            <a:r>
              <a:rPr kumimoji="1" lang="zh-CN" altLang="en-US" dirty="0"/>
              <a:t>以更好地指导相关研究与软件质量保障工作的进行</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本文首先介绍了系统地进行文献综述的方法</a:t>
            </a:r>
            <a:r>
              <a:rPr lang="en-US" altLang="zh-CN" dirty="0"/>
              <a:t>.</a:t>
            </a:r>
            <a:endParaRPr lang="en-US" altLang="zh-CN" dirty="0"/>
          </a:p>
          <a:p>
            <a:r>
              <a:rPr kumimoji="1" lang="zh-CN" altLang="en-US" dirty="0"/>
              <a:t>首先选择搜索数据库，本次综述选择</a:t>
            </a:r>
            <a:r>
              <a:rPr kumimoji="1" lang="en-US" altLang="zh-CN" dirty="0"/>
              <a:t>ACM digital library</a:t>
            </a:r>
            <a:r>
              <a:rPr kumimoji="1" lang="zh-CN" altLang="en-US" dirty="0"/>
              <a:t>、</a:t>
            </a:r>
            <a:r>
              <a:rPr kumimoji="1" lang="en-US" altLang="zh-CN" dirty="0"/>
              <a:t>IEEE Xplore</a:t>
            </a:r>
            <a:r>
              <a:rPr kumimoji="1" lang="zh-CN" altLang="en-US" dirty="0"/>
              <a:t>、</a:t>
            </a:r>
            <a:r>
              <a:rPr kumimoji="1" lang="en-US" altLang="zh-CN" dirty="0"/>
              <a:t>Springer link</a:t>
            </a:r>
            <a:r>
              <a:rPr kumimoji="1" lang="zh-CN" altLang="en-US" dirty="0"/>
              <a:t>、中国知网等文献数据库</a:t>
            </a:r>
            <a:r>
              <a:rPr kumimoji="1" lang="en-US" altLang="zh-CN" dirty="0"/>
              <a:t>, </a:t>
            </a:r>
            <a:r>
              <a:rPr kumimoji="1" lang="zh-CN" altLang="en-US" dirty="0"/>
              <a:t>对国内外针对代码坏味研究的相关文献进行检索。其次进行论文筛选，对于得到的搜索结果需由人工分析论文标题、摘要以及关键字等内容</a:t>
            </a:r>
            <a:r>
              <a:rPr kumimoji="1" lang="en-US" altLang="zh-CN" dirty="0"/>
              <a:t>, </a:t>
            </a:r>
            <a:r>
              <a:rPr kumimoji="1" lang="zh-CN" altLang="en-US" dirty="0"/>
              <a:t>并应用纳入排除规则进行论文筛选</a:t>
            </a:r>
            <a:r>
              <a:rPr kumimoji="1" lang="en-US" altLang="zh-CN" dirty="0"/>
              <a:t>, </a:t>
            </a:r>
            <a:r>
              <a:rPr kumimoji="1" lang="zh-CN" altLang="en-US" dirty="0"/>
              <a:t>得到需要进一步研究的论文数据集</a:t>
            </a:r>
            <a:r>
              <a:rPr kumimoji="1" lang="en-US" altLang="zh-CN" dirty="0"/>
              <a:t>.</a:t>
            </a:r>
            <a:r>
              <a:rPr kumimoji="1" lang="zh-CN" altLang="en-US" dirty="0"/>
              <a:t>由于初始数据集过大</a:t>
            </a:r>
            <a:r>
              <a:rPr kumimoji="1" lang="en-US" altLang="zh-CN" dirty="0"/>
              <a:t>, </a:t>
            </a:r>
            <a:r>
              <a:rPr kumimoji="1" lang="zh-CN" altLang="en-US" dirty="0"/>
              <a:t>在具体实施时只考虑了综述性论文的参考文献</a:t>
            </a:r>
            <a:r>
              <a:rPr kumimoji="1" lang="en-US" altLang="zh-CN" dirty="0"/>
              <a:t>, </a:t>
            </a:r>
            <a:r>
              <a:rPr kumimoji="1" lang="zh-CN" altLang="en-US" dirty="0"/>
              <a:t>并且只进行一次滚雪球操作</a:t>
            </a:r>
            <a:r>
              <a:rPr kumimoji="1" lang="en-US" altLang="zh-CN" dirty="0"/>
              <a:t>, </a:t>
            </a:r>
            <a:r>
              <a:rPr kumimoji="1" lang="zh-CN" altLang="en-US" dirty="0"/>
              <a:t>最终得到了</a:t>
            </a:r>
            <a:r>
              <a:rPr kumimoji="1" lang="en-US" altLang="zh-CN" dirty="0"/>
              <a:t>1129</a:t>
            </a:r>
            <a:r>
              <a:rPr kumimoji="1" lang="zh-CN" altLang="en-US" dirty="0"/>
              <a:t>篇论文作为下一阶段筛选的初始数据集</a:t>
            </a:r>
            <a:r>
              <a:rPr kumimoji="1" lang="en-US" altLang="zh-CN" dirty="0"/>
              <a:t>.</a:t>
            </a:r>
            <a:r>
              <a:rPr kumimoji="1" lang="zh-CN" altLang="en-US" dirty="0"/>
              <a:t>最后进行人工审查，阅读论文并记录相关信息，排除初始数据集中可能包含仅涉及代码坏味但并未深入研究的论文</a:t>
            </a:r>
            <a:r>
              <a:rPr kumimoji="1" lang="en-US" altLang="zh-CN" dirty="0"/>
              <a:t>. </a:t>
            </a:r>
            <a:r>
              <a:rPr kumimoji="1" lang="zh-CN" altLang="en-US" dirty="0"/>
              <a:t>结果得到了用于本次研究的</a:t>
            </a:r>
            <a:r>
              <a:rPr kumimoji="1" lang="en-US" altLang="zh-CN" dirty="0"/>
              <a:t>339</a:t>
            </a:r>
            <a:r>
              <a:rPr kumimoji="1" lang="zh-CN" altLang="en-US" dirty="0"/>
              <a:t>篇论文及其数据。</a:t>
            </a: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4-3707实验室周报模板">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0854851" y="1458901"/>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endPar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pic>
        <p:nvPicPr>
          <p:cNvPr id="4100" name="Picture 37"/>
          <p:cNvPicPr>
            <a:picLocks noChangeAspect="1"/>
          </p:cNvPicPr>
          <p:nvPr userDrawn="1"/>
        </p:nvPicPr>
        <p:blipFill>
          <a:blip r:embed="rId2"/>
          <a:stretch>
            <a:fillRect/>
          </a:stretch>
        </p:blipFill>
        <p:spPr>
          <a:xfrm>
            <a:off x="10949517" y="6350"/>
            <a:ext cx="1231900" cy="1092200"/>
          </a:xfrm>
          <a:prstGeom prst="rect">
            <a:avLst/>
          </a:prstGeom>
        </p:spPr>
      </p:pic>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1131851" y="2938451"/>
            <a:ext cx="9817666" cy="170509"/>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019117"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974725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a:buClr>
                <a:srgbClr val="00B0F0"/>
              </a:buClr>
              <a:defRPr/>
            </a:lvl2pPr>
            <a:lvl3pPr marL="1143000" indent="-228600">
              <a:buClr>
                <a:srgbClr val="00B050"/>
              </a:buClr>
              <a:buFont typeface="Wingdings" panose="05000000000000000000" pitchFamily="2" charset="2"/>
              <a:buChar char="ü"/>
              <a:defRPr sz="2000"/>
            </a:lvl3pPr>
            <a:lvl4pPr marL="1600200" indent="-228600">
              <a:buClr>
                <a:srgbClr val="FF0000"/>
              </a:buClr>
              <a:buFont typeface="Wingdings" panose="05000000000000000000" pitchFamily="2" charset="2"/>
              <a:buChar char="Ø"/>
              <a:defRPr sz="1800"/>
            </a:lvl4pPr>
            <a:lvl5pPr marL="2057400" indent="-228600">
              <a:buClr>
                <a:srgbClr val="FFFF00"/>
              </a:buClr>
              <a:buFont typeface="Arial" panose="020B0604020202020204" pitchFamily="34" charset="0"/>
              <a:buChar char="•"/>
              <a:defRPr sz="16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2.png"/><Relationship Id="rId16" Type="http://schemas.openxmlformats.org/officeDocument/2006/relationships/oleObject" Target="../embeddings/oleObject1.bin"/><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Picture 16"/>
          <p:cNvPicPr>
            <a:picLocks noChangeAspect="1"/>
          </p:cNvPicPr>
          <p:nvPr/>
        </p:nvPicPr>
        <p:blipFill>
          <a:blip r:embed="rId15"/>
          <a:stretch>
            <a:fillRect/>
          </a:stretch>
        </p:blipFill>
        <p:spPr>
          <a:xfrm>
            <a:off x="10951632" y="12700"/>
            <a:ext cx="1231900" cy="1092200"/>
          </a:xfrm>
          <a:prstGeom prst="rect">
            <a:avLst/>
          </a:prstGeom>
        </p:spPr>
      </p:pic>
      <p:sp>
        <p:nvSpPr>
          <p:cNvPr id="1026" name="Rectangle 8"/>
          <p:cNvSpPr>
            <a:spLocks noGrp="1"/>
          </p:cNvSpPr>
          <p:nvPr>
            <p:ph type="body"/>
          </p:nvPr>
        </p:nvSpPr>
        <p:spPr>
          <a:xfrm>
            <a:off x="594782" y="1085850"/>
            <a:ext cx="10972800" cy="493395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endParaRPr lang="zh-CN" altLang="en-US" dirty="0"/>
          </a:p>
        </p:txBody>
      </p:sp>
      <p:graphicFrame>
        <p:nvGraphicFramePr>
          <p:cNvPr id="9" name="Object 23"/>
          <p:cNvGraphicFramePr/>
          <p:nvPr userDrawn="1"/>
        </p:nvGraphicFramePr>
        <p:xfrm>
          <a:off x="609600" y="958850"/>
          <a:ext cx="10515600" cy="76200"/>
        </p:xfrm>
        <a:graphic>
          <a:graphicData uri="http://schemas.openxmlformats.org/presentationml/2006/ole">
            <mc:AlternateContent xmlns:mc="http://schemas.openxmlformats.org/markup-compatibility/2006">
              <mc:Choice xmlns:v="urn:schemas-microsoft-com:vml" Requires="v">
                <p:oleObj spid="_x0000_s2" name="Clip" r:id="rId16" imgW="6858000" imgH="48895" progId="MS_ClipArt_Gallery.5">
                  <p:embed/>
                </p:oleObj>
              </mc:Choice>
              <mc:Fallback>
                <p:oleObj name="Clip" r:id="rId16" imgW="6858000" imgH="48895" progId="MS_ClipArt_Gallery.5">
                  <p:embed/>
                  <p:pic>
                    <p:nvPicPr>
                      <p:cNvPr id="0" name="Object 2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958850"/>
                        <a:ext cx="10515600" cy="76200"/>
                      </a:xfrm>
                      <a:prstGeom prst="rect">
                        <a:avLst/>
                      </a:prstGeom>
                      <a:noFill/>
                      <a:ln>
                        <a:noFill/>
                      </a:ln>
                      <a:effec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8466257" y="5047354"/>
            <a:ext cx="2531110" cy="431800"/>
          </a:xfrm>
          <a:prstGeom prst="rect">
            <a:avLst/>
          </a:prstGeom>
          <a:noFill/>
          <a:ln w="9525">
            <a:noFill/>
          </a:ln>
        </p:spPr>
        <p:txBody>
          <a:bodyPr wrap="square" lIns="91440" tIns="45720" rIns="91440" bIns="45720" anchor="t"/>
          <a:lstStyle>
            <a:lvl1pPr marL="0" indent="0" algn="r" rtl="0" eaLnBrk="1" fontAlgn="base" hangingPunct="1">
              <a:spcBef>
                <a:spcPct val="20000"/>
              </a:spcBef>
              <a:spcAft>
                <a:spcPct val="0"/>
              </a:spcAft>
              <a:buClr>
                <a:schemeClr val="tx1"/>
              </a:buClr>
              <a:buFont typeface="Wingdings" panose="05000000000000000000" pitchFamily="2" charset="2"/>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a:lstStyle>
          <a:p>
            <a:pPr algn="l"/>
            <a:r>
              <a:rPr lang="zh-CN" altLang="en-US" kern="1200" dirty="0">
                <a:latin typeface="宋体" panose="02010600030101010101" pitchFamily="2" charset="-122"/>
              </a:rPr>
              <a:t>报告人： 钟萍</a:t>
            </a:r>
            <a:endParaRPr lang="en-US" altLang="zh-CN" kern="1200" dirty="0">
              <a:latin typeface="宋体" panose="02010600030101010101" pitchFamily="2" charset="-122"/>
            </a:endParaRPr>
          </a:p>
        </p:txBody>
      </p:sp>
      <p:sp>
        <p:nvSpPr>
          <p:cNvPr id="11" name="文本框 10"/>
          <p:cNvSpPr txBox="1"/>
          <p:nvPr/>
        </p:nvSpPr>
        <p:spPr>
          <a:xfrm>
            <a:off x="8515013" y="5760720"/>
            <a:ext cx="2057738" cy="369332"/>
          </a:xfrm>
          <a:prstGeom prst="rect">
            <a:avLst/>
          </a:prstGeom>
          <a:noFill/>
        </p:spPr>
        <p:txBody>
          <a:bodyPr wrap="square" rtlCol="0">
            <a:spAutoFit/>
          </a:bodyPr>
          <a:lstStyle/>
          <a:p>
            <a:r>
              <a:rPr lang="zh-CN" altLang="en-US" dirty="0"/>
              <a:t>  </a:t>
            </a:r>
            <a:r>
              <a:rPr lang="en-US" altLang="zh-CN" dirty="0"/>
              <a:t>2023</a:t>
            </a:r>
            <a:r>
              <a:rPr lang="zh-CN" altLang="en-US" dirty="0"/>
              <a:t>年</a:t>
            </a:r>
            <a:r>
              <a:rPr lang="en-US" altLang="zh-CN" dirty="0"/>
              <a:t>8</a:t>
            </a:r>
            <a:r>
              <a:rPr lang="zh-CN" altLang="en-US" dirty="0"/>
              <a:t>月</a:t>
            </a:r>
            <a:r>
              <a:rPr lang="en-US" altLang="zh-CN" dirty="0"/>
              <a:t>8</a:t>
            </a:r>
            <a:r>
              <a:rPr lang="zh-CN" altLang="en-US" dirty="0"/>
              <a:t>日</a:t>
            </a:r>
            <a:endParaRPr lang="zh-CN" altLang="en-US" dirty="0"/>
          </a:p>
        </p:txBody>
      </p:sp>
      <p:pic>
        <p:nvPicPr>
          <p:cNvPr id="5" name="图片 4"/>
          <p:cNvPicPr>
            <a:picLocks noChangeAspect="1"/>
          </p:cNvPicPr>
          <p:nvPr/>
        </p:nvPicPr>
        <p:blipFill>
          <a:blip r:embed="rId1"/>
          <a:stretch>
            <a:fillRect/>
          </a:stretch>
        </p:blipFill>
        <p:spPr>
          <a:xfrm>
            <a:off x="381598" y="802611"/>
            <a:ext cx="10851051" cy="39631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504" y="1155559"/>
            <a:ext cx="6793576" cy="400110"/>
          </a:xfrm>
          <a:prstGeom prst="rect">
            <a:avLst/>
          </a:prstGeom>
          <a:noFill/>
        </p:spPr>
        <p:txBody>
          <a:bodyPr wrap="square">
            <a:spAutoFit/>
          </a:bodyPr>
          <a:lstStyle/>
          <a:p>
            <a:r>
              <a:rPr lang="en-US" altLang="zh-CN" sz="2000" b="1" dirty="0">
                <a:latin typeface="+mn-ea"/>
              </a:rPr>
              <a:t>1.4 </a:t>
            </a:r>
            <a:r>
              <a:rPr lang="zh-CN" altLang="en-US" sz="2000" b="1" dirty="0">
                <a:latin typeface="微软雅黑" panose="020B0503020204020204" pitchFamily="34" charset="-122"/>
                <a:ea typeface="微软雅黑" panose="020B0503020204020204" pitchFamily="34" charset="-122"/>
              </a:rPr>
              <a:t>代码坏味检测工具</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402080" y="2178969"/>
            <a:ext cx="6096000" cy="2219903"/>
          </a:xfrm>
          <a:prstGeom prst="rect">
            <a:avLst/>
          </a:prstGeom>
          <a:noFill/>
        </p:spPr>
        <p:txBody>
          <a:bodyPr wrap="square">
            <a:spAutoFit/>
          </a:bodyPr>
          <a:lstStyle/>
          <a:p>
            <a:pPr>
              <a:lnSpc>
                <a:spcPct val="200000"/>
              </a:lnSpc>
            </a:pPr>
            <a:r>
              <a:rPr lang="zh-CN" altLang="en-US" dirty="0"/>
              <a:t>被研究的工具需满足以下条件: </a:t>
            </a:r>
            <a:endParaRPr lang="en-US" altLang="zh-CN" dirty="0"/>
          </a:p>
          <a:p>
            <a:pPr>
              <a:lnSpc>
                <a:spcPct val="200000"/>
              </a:lnSpc>
            </a:pPr>
            <a:r>
              <a:rPr lang="zh-CN" altLang="en-US" dirty="0"/>
              <a:t>① 工具是商用的;</a:t>
            </a:r>
            <a:endParaRPr lang="en-US" altLang="zh-CN" dirty="0"/>
          </a:p>
          <a:p>
            <a:pPr>
              <a:lnSpc>
                <a:spcPct val="200000"/>
              </a:lnSpc>
            </a:pPr>
            <a:r>
              <a:rPr lang="zh-CN" altLang="en-US" dirty="0"/>
              <a:t>② 工具的网址可访问; </a:t>
            </a:r>
            <a:endParaRPr lang="en-US" altLang="zh-CN" dirty="0"/>
          </a:p>
          <a:p>
            <a:pPr>
              <a:lnSpc>
                <a:spcPct val="200000"/>
              </a:lnSpc>
            </a:pPr>
            <a:r>
              <a:rPr lang="zh-CN" altLang="en-US" dirty="0"/>
              <a:t>③ 工具仍能使用</a:t>
            </a:r>
            <a:endParaRPr lang="zh-CN" altLang="en-US" dirty="0"/>
          </a:p>
        </p:txBody>
      </p:sp>
      <p:sp>
        <p:nvSpPr>
          <p:cNvPr id="9" name="文本框 8"/>
          <p:cNvSpPr txBox="1"/>
          <p:nvPr/>
        </p:nvSpPr>
        <p:spPr>
          <a:xfrm>
            <a:off x="867410" y="4399915"/>
            <a:ext cx="10571480" cy="369332"/>
          </a:xfrm>
          <a:prstGeom prst="rect">
            <a:avLst/>
          </a:prstGeom>
          <a:noFill/>
        </p:spPr>
        <p:txBody>
          <a:bodyPr wrap="square">
            <a:spAutoFit/>
          </a:bodyPr>
          <a:lstStyle/>
          <a:p>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504" y="1155559"/>
            <a:ext cx="6793576" cy="398780"/>
          </a:xfrm>
          <a:prstGeom prst="rect">
            <a:avLst/>
          </a:prstGeom>
          <a:noFill/>
        </p:spPr>
        <p:txBody>
          <a:bodyPr wrap="square">
            <a:spAutoFit/>
          </a:bodyPr>
          <a:lstStyle/>
          <a:p>
            <a:r>
              <a:rPr lang="en-US" altLang="zh-CN" sz="2000" b="1" dirty="0">
                <a:latin typeface="+mn-ea"/>
                <a:sym typeface="+mn-ea"/>
              </a:rPr>
              <a:t>1.5 </a:t>
            </a:r>
            <a:r>
              <a:rPr lang="zh-CN" altLang="en-US" sz="2000" b="1" dirty="0">
                <a:latin typeface="微软雅黑" panose="020B0503020204020204" pitchFamily="34" charset="-122"/>
                <a:ea typeface="微软雅黑" panose="020B0503020204020204" pitchFamily="34" charset="-122"/>
                <a:sym typeface="+mn-ea"/>
              </a:rPr>
              <a:t>论文数据集</a:t>
            </a:r>
            <a:endParaRPr lang="en-US" altLang="zh-CN"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67410" y="4399915"/>
            <a:ext cx="10571480" cy="369332"/>
          </a:xfrm>
          <a:prstGeom prst="rect">
            <a:avLst/>
          </a:prstGeom>
          <a:noFill/>
        </p:spPr>
        <p:txBody>
          <a:bodyPr wrap="square">
            <a:spAutoFit/>
          </a:bodyPr>
          <a:lstStyle/>
          <a:p>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5" name="图片 4"/>
          <p:cNvPicPr>
            <a:picLocks noChangeAspect="1"/>
          </p:cNvPicPr>
          <p:nvPr>
            <p:custDataLst>
              <p:tags r:id="rId1"/>
            </p:custDataLst>
          </p:nvPr>
        </p:nvPicPr>
        <p:blipFill>
          <a:blip r:embed="rId2"/>
          <a:stretch>
            <a:fillRect/>
          </a:stretch>
        </p:blipFill>
        <p:spPr>
          <a:xfrm>
            <a:off x="2006600" y="1525270"/>
            <a:ext cx="7558405" cy="4149090"/>
          </a:xfrm>
          <a:prstGeom prst="rect">
            <a:avLst/>
          </a:prstGeom>
        </p:spPr>
      </p:pic>
      <p:sp>
        <p:nvSpPr>
          <p:cNvPr id="8" name="文本框 7"/>
          <p:cNvSpPr txBox="1"/>
          <p:nvPr>
            <p:custDataLst>
              <p:tags r:id="rId3"/>
            </p:custDataLst>
          </p:nvPr>
        </p:nvSpPr>
        <p:spPr>
          <a:xfrm>
            <a:off x="558800" y="5636260"/>
            <a:ext cx="10948035" cy="922020"/>
          </a:xfrm>
          <a:prstGeom prst="rect">
            <a:avLst/>
          </a:prstGeom>
          <a:noFill/>
        </p:spPr>
        <p:txBody>
          <a:bodyPr wrap="square">
            <a:spAutoFit/>
          </a:bodyPr>
          <a:p>
            <a:r>
              <a:rPr lang="zh-CN" altLang="en-US" dirty="0"/>
              <a:t>图3展示了从首次出现代码坏味的相关研究至2020年, 每年发表的相关研究的数量, 并且依照研究发表刊物所属的CCF等级, 对每年发表的研究进行区分. 由于本研究论文数据只统计到2020年6月, 因此2020年对 应的论文数仅代表部分数据.</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504" y="1155559"/>
            <a:ext cx="6793576" cy="398780"/>
          </a:xfrm>
          <a:prstGeom prst="rect">
            <a:avLst/>
          </a:prstGeom>
          <a:noFill/>
        </p:spPr>
        <p:txBody>
          <a:bodyPr wrap="square">
            <a:spAutoFit/>
          </a:bodyPr>
          <a:lstStyle/>
          <a:p>
            <a:r>
              <a:rPr lang="en-US" altLang="zh-CN" sz="2000" b="1" dirty="0">
                <a:latin typeface="+mn-ea"/>
                <a:sym typeface="+mn-ea"/>
              </a:rPr>
              <a:t>1.5 </a:t>
            </a:r>
            <a:r>
              <a:rPr lang="zh-CN" altLang="en-US" sz="2000" b="1" dirty="0">
                <a:latin typeface="微软雅黑" panose="020B0503020204020204" pitchFamily="34" charset="-122"/>
                <a:ea typeface="微软雅黑" panose="020B0503020204020204" pitchFamily="34" charset="-122"/>
                <a:sym typeface="+mn-ea"/>
              </a:rPr>
              <a:t>论文数据集</a:t>
            </a:r>
            <a:endParaRPr lang="en-US" altLang="zh-CN"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67410" y="4399915"/>
            <a:ext cx="10571480" cy="369332"/>
          </a:xfrm>
          <a:prstGeom prst="rect">
            <a:avLst/>
          </a:prstGeom>
          <a:noFill/>
        </p:spPr>
        <p:txBody>
          <a:bodyPr wrap="square">
            <a:spAutoFit/>
          </a:bodyPr>
          <a:lstStyle/>
          <a:p>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5" name="图片 4"/>
          <p:cNvPicPr>
            <a:picLocks noChangeAspect="1"/>
          </p:cNvPicPr>
          <p:nvPr>
            <p:custDataLst>
              <p:tags r:id="rId1"/>
            </p:custDataLst>
          </p:nvPr>
        </p:nvPicPr>
        <p:blipFill>
          <a:blip r:embed="rId2"/>
          <a:stretch>
            <a:fillRect/>
          </a:stretch>
        </p:blipFill>
        <p:spPr>
          <a:xfrm>
            <a:off x="4946650" y="1680845"/>
            <a:ext cx="6893560" cy="4236720"/>
          </a:xfrm>
          <a:prstGeom prst="rect">
            <a:avLst/>
          </a:prstGeom>
        </p:spPr>
      </p:pic>
      <p:sp>
        <p:nvSpPr>
          <p:cNvPr id="7" name="文本框 6"/>
          <p:cNvSpPr txBox="1"/>
          <p:nvPr/>
        </p:nvSpPr>
        <p:spPr>
          <a:xfrm>
            <a:off x="261620" y="1847215"/>
            <a:ext cx="4827905" cy="4246245"/>
          </a:xfrm>
          <a:prstGeom prst="rect">
            <a:avLst/>
          </a:prstGeom>
          <a:noFill/>
        </p:spPr>
        <p:txBody>
          <a:bodyPr wrap="square" rtlCol="0" anchor="t">
            <a:spAutoFit/>
          </a:bodyPr>
          <a:p>
            <a:pPr>
              <a:lnSpc>
                <a:spcPct val="150000"/>
              </a:lnSpc>
            </a:pPr>
            <a:r>
              <a:rPr lang="zh-CN" altLang="en-US" dirty="0">
                <a:sym typeface="+mn-ea"/>
              </a:rPr>
              <a:t>本研究统计了每年发表的论文中新定义代码坏味的数量</a:t>
            </a:r>
            <a:r>
              <a:rPr lang="en-US" altLang="zh-CN" dirty="0">
                <a:sym typeface="+mn-ea"/>
              </a:rPr>
              <a:t>, </a:t>
            </a:r>
            <a:r>
              <a:rPr lang="zh-CN" altLang="en-US" dirty="0">
                <a:sym typeface="+mn-ea"/>
              </a:rPr>
              <a:t>由于存在名称不同但实质相同的坏味</a:t>
            </a:r>
            <a:r>
              <a:rPr lang="en-US" altLang="zh-CN" dirty="0">
                <a:sym typeface="+mn-ea"/>
              </a:rPr>
              <a:t>(</a:t>
            </a:r>
            <a:r>
              <a:rPr lang="zh-CN" altLang="en-US" dirty="0">
                <a:sym typeface="+mn-ea"/>
              </a:rPr>
              <a:t>异名同义</a:t>
            </a:r>
            <a:r>
              <a:rPr lang="en-US" altLang="zh-CN" dirty="0">
                <a:sym typeface="+mn-ea"/>
              </a:rPr>
              <a:t>), </a:t>
            </a:r>
            <a:r>
              <a:rPr lang="zh-CN" altLang="en-US" dirty="0">
                <a:sym typeface="+mn-ea"/>
              </a:rPr>
              <a:t>在得到初始代码坏味目录之后</a:t>
            </a:r>
            <a:r>
              <a:rPr lang="en-US" altLang="zh-CN" dirty="0">
                <a:sym typeface="+mn-ea"/>
              </a:rPr>
              <a:t>, </a:t>
            </a:r>
            <a:r>
              <a:rPr lang="zh-CN" altLang="en-US" dirty="0">
                <a:sym typeface="+mn-ea"/>
              </a:rPr>
              <a:t>本研究对异名同义的坏味进行了合并</a:t>
            </a:r>
            <a:r>
              <a:rPr lang="en-US" altLang="zh-CN" dirty="0">
                <a:sym typeface="+mn-ea"/>
              </a:rPr>
              <a:t>. </a:t>
            </a:r>
            <a:r>
              <a:rPr lang="zh-CN" altLang="en-US" dirty="0">
                <a:sym typeface="+mn-ea"/>
              </a:rPr>
              <a:t>为了减少主观性</a:t>
            </a:r>
            <a:r>
              <a:rPr lang="en-US" altLang="zh-CN" dirty="0">
                <a:sym typeface="+mn-ea"/>
              </a:rPr>
              <a:t>, </a:t>
            </a:r>
            <a:r>
              <a:rPr lang="zh-CN" altLang="en-US" dirty="0">
                <a:sym typeface="+mn-ea"/>
              </a:rPr>
              <a:t>合并过程由两名熟悉代码坏 味定义的作者独立进行</a:t>
            </a:r>
            <a:r>
              <a:rPr lang="en-US" altLang="zh-CN" dirty="0">
                <a:sym typeface="+mn-ea"/>
              </a:rPr>
              <a:t>, </a:t>
            </a:r>
            <a:r>
              <a:rPr lang="zh-CN" altLang="en-US" dirty="0">
                <a:sym typeface="+mn-ea"/>
              </a:rPr>
              <a:t>根据代码坏味的定义对本质相同的坏味进行标记</a:t>
            </a:r>
            <a:r>
              <a:rPr lang="en-US" altLang="zh-CN" dirty="0">
                <a:sym typeface="+mn-ea"/>
              </a:rPr>
              <a:t>. </a:t>
            </a:r>
            <a:r>
              <a:rPr lang="zh-CN" altLang="en-US" dirty="0">
                <a:sym typeface="+mn-ea"/>
              </a:rPr>
              <a:t>对于分歧</a:t>
            </a:r>
            <a:r>
              <a:rPr lang="en-US" altLang="zh-CN" dirty="0">
                <a:sym typeface="+mn-ea"/>
              </a:rPr>
              <a:t>, </a:t>
            </a:r>
            <a:r>
              <a:rPr lang="zh-CN" altLang="en-US" dirty="0">
                <a:sym typeface="+mn-ea"/>
              </a:rPr>
              <a:t>引入一名有代码坏味研究经 验且熟悉本研究的同事作为第三方仲裁</a:t>
            </a:r>
            <a:r>
              <a:rPr lang="en-US" altLang="zh-CN" dirty="0">
                <a:sym typeface="+mn-ea"/>
              </a:rPr>
              <a:t>, </a:t>
            </a:r>
            <a:r>
              <a:rPr lang="zh-CN" altLang="en-US" dirty="0">
                <a:sym typeface="+mn-ea"/>
              </a:rPr>
              <a:t>协商讨论最终达成一致意见</a:t>
            </a:r>
            <a:r>
              <a:rPr lang="en-US" altLang="zh-CN" dirty="0">
                <a:sym typeface="+mn-ea"/>
              </a:rPr>
              <a:t>. </a:t>
            </a:r>
            <a:r>
              <a:rPr lang="zh-CN" altLang="en-US" dirty="0">
                <a:sym typeface="+mn-ea"/>
              </a:rPr>
              <a:t>结果如图</a:t>
            </a:r>
            <a:r>
              <a:rPr lang="en-US" altLang="zh-CN" dirty="0">
                <a:sym typeface="+mn-ea"/>
              </a:rPr>
              <a:t>4</a:t>
            </a:r>
            <a:r>
              <a:rPr lang="zh-CN" altLang="en-US" dirty="0">
                <a:sym typeface="+mn-ea"/>
              </a:rPr>
              <a:t>所示</a:t>
            </a:r>
            <a:r>
              <a:rPr lang="en-US" altLang="zh-CN" dirty="0">
                <a:sym typeface="+mn-ea"/>
              </a:rPr>
              <a:t>.</a:t>
            </a:r>
            <a:endParaRPr lang="en-US" altLang="zh-CN"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：趋势分析</a:t>
            </a:r>
            <a:endParaRPr lang="zh-CN" altLang="en-US"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566320" y="1657479"/>
            <a:ext cx="6859024" cy="4741101"/>
          </a:xfrm>
          <a:prstGeom prst="rect">
            <a:avLst/>
          </a:prstGeom>
        </p:spPr>
      </p:pic>
      <p:sp>
        <p:nvSpPr>
          <p:cNvPr id="9" name="文本框 8"/>
          <p:cNvSpPr txBox="1"/>
          <p:nvPr/>
        </p:nvSpPr>
        <p:spPr>
          <a:xfrm>
            <a:off x="7425344" y="1798310"/>
            <a:ext cx="4309456" cy="4992392"/>
          </a:xfrm>
          <a:prstGeom prst="rect">
            <a:avLst/>
          </a:prstGeom>
          <a:noFill/>
        </p:spPr>
        <p:txBody>
          <a:bodyPr wrap="square">
            <a:spAutoFit/>
          </a:bodyPr>
          <a:lstStyle/>
          <a:p>
            <a:pPr>
              <a:lnSpc>
                <a:spcPct val="200000"/>
              </a:lnSpc>
            </a:pPr>
            <a:r>
              <a:rPr lang="zh-CN" altLang="en-US" dirty="0">
                <a:sym typeface="+mn-ea"/>
              </a:rPr>
              <a:t>完备的代码坏味类型及相关 坏味的目录对于代码坏味的研究有指导意义, 并且能够帮助开发人员优化代码质量</a:t>
            </a:r>
            <a:r>
              <a:rPr lang="en-US" altLang="zh-CN" dirty="0">
                <a:sym typeface="+mn-ea"/>
              </a:rPr>
              <a:t>,</a:t>
            </a:r>
            <a:r>
              <a:rPr lang="zh-CN" altLang="en-US" dirty="0">
                <a:solidFill>
                  <a:srgbClr val="FF0000"/>
                </a:solidFill>
                <a:sym typeface="+mn-ea"/>
              </a:rPr>
              <a:t>但有关代码坏味类型的研究</a:t>
            </a:r>
            <a:r>
              <a:rPr lang="en-US" altLang="zh-CN" dirty="0">
                <a:solidFill>
                  <a:srgbClr val="FF0000"/>
                </a:solidFill>
                <a:sym typeface="+mn-ea"/>
              </a:rPr>
              <a:t>, </a:t>
            </a:r>
            <a:r>
              <a:rPr lang="zh-CN" altLang="en-US" dirty="0">
                <a:solidFill>
                  <a:srgbClr val="FF0000"/>
                </a:solidFill>
                <a:sym typeface="+mn-ea"/>
              </a:rPr>
              <a:t>尚未形成一致的分类标准</a:t>
            </a:r>
            <a:r>
              <a:rPr lang="en-US" altLang="zh-CN" dirty="0">
                <a:solidFill>
                  <a:srgbClr val="FF0000"/>
                </a:solidFill>
                <a:sym typeface="+mn-ea"/>
              </a:rPr>
              <a:t>.</a:t>
            </a:r>
            <a:endParaRPr lang="en-US" altLang="zh-CN" dirty="0">
              <a:solidFill>
                <a:srgbClr val="FF0000"/>
              </a:solidFill>
            </a:endParaRPr>
          </a:p>
          <a:p>
            <a:pPr>
              <a:lnSpc>
                <a:spcPct val="200000"/>
              </a:lnSpc>
            </a:pPr>
            <a:r>
              <a:rPr lang="zh-CN" altLang="en-US" dirty="0">
                <a:sym typeface="+mn-ea"/>
              </a:rPr>
              <a:t>因此在统计过程中本研究并未对代码坏味进行分类</a:t>
            </a:r>
            <a:r>
              <a:rPr lang="en-US" altLang="zh-CN" dirty="0">
                <a:sym typeface="+mn-ea"/>
              </a:rPr>
              <a:t>, </a:t>
            </a:r>
            <a:r>
              <a:rPr lang="zh-CN" altLang="en-US" dirty="0">
                <a:sym typeface="+mn-ea"/>
              </a:rPr>
              <a:t>只是复用相关代码坏味原作者给定的坏味类型</a:t>
            </a:r>
            <a:r>
              <a:rPr lang="en-US" altLang="zh-CN" dirty="0">
                <a:sym typeface="+mn-ea"/>
              </a:rPr>
              <a:t>.</a:t>
            </a:r>
            <a:endParaRPr lang="zh-CN" altLang="en-US" dirty="0"/>
          </a:p>
          <a:p>
            <a:pPr>
              <a:lnSpc>
                <a:spcPct val="200000"/>
              </a:lnSpc>
            </a:pPr>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：趋势分析</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93700" y="6025515"/>
            <a:ext cx="10012104" cy="832485"/>
          </a:xfrm>
          <a:prstGeom prst="rect">
            <a:avLst/>
          </a:prstGeom>
          <a:noFill/>
        </p:spPr>
        <p:txBody>
          <a:bodyPr wrap="square">
            <a:noAutofit/>
          </a:bodyPr>
          <a:lstStyle/>
          <a:p>
            <a:pPr>
              <a:lnSpc>
                <a:spcPct val="150000"/>
              </a:lnSpc>
            </a:pPr>
            <a:r>
              <a:rPr lang="zh-CN" altLang="en-US" dirty="0"/>
              <a:t>由于文章空间的限制</a:t>
            </a:r>
            <a:r>
              <a:rPr lang="en-US" altLang="zh-CN" dirty="0"/>
              <a:t>, </a:t>
            </a:r>
            <a:r>
              <a:rPr lang="zh-CN" altLang="en-US" dirty="0"/>
              <a:t>这里只提供了在论文中出现次数排在前十的代码坏味</a:t>
            </a:r>
            <a:r>
              <a:rPr lang="en-US" altLang="zh-CN" dirty="0"/>
              <a:t>, </a:t>
            </a:r>
            <a:r>
              <a:rPr lang="zh-CN" altLang="en-US" dirty="0"/>
              <a:t>简要目录如表</a:t>
            </a:r>
            <a:r>
              <a:rPr lang="en-US" altLang="zh-CN" dirty="0"/>
              <a:t>2</a:t>
            </a:r>
            <a:r>
              <a:rPr lang="zh-CN" altLang="en-US" dirty="0"/>
              <a:t>所示</a:t>
            </a:r>
            <a:r>
              <a:rPr lang="en-US" altLang="zh-CN" dirty="0"/>
              <a:t>.</a:t>
            </a:r>
            <a:endParaRPr lang="zh-CN" altLang="en-US" dirty="0"/>
          </a:p>
        </p:txBody>
      </p:sp>
      <p:pic>
        <p:nvPicPr>
          <p:cNvPr id="5" name="图片 4"/>
          <p:cNvPicPr>
            <a:picLocks noChangeAspect="1"/>
          </p:cNvPicPr>
          <p:nvPr/>
        </p:nvPicPr>
        <p:blipFill>
          <a:blip r:embed="rId1"/>
          <a:stretch>
            <a:fillRect/>
          </a:stretch>
        </p:blipFill>
        <p:spPr>
          <a:xfrm>
            <a:off x="1834573" y="1060450"/>
            <a:ext cx="7896860" cy="4965065"/>
          </a:xfrm>
          <a:prstGeom prst="rect">
            <a:avLst/>
          </a:prstGeom>
        </p:spPr>
      </p:pic>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RQ2: </a:t>
            </a:r>
            <a:r>
              <a:rPr lang="zh-CN" altLang="en-US" b="1" dirty="0">
                <a:latin typeface="微软雅黑" panose="020B0503020204020204" pitchFamily="34" charset="-122"/>
                <a:ea typeface="微软雅黑" panose="020B0503020204020204" pitchFamily="34" charset="-122"/>
              </a:rPr>
              <a:t>研究热点与趋势</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73927" y="1473213"/>
            <a:ext cx="9649453" cy="442878"/>
          </a:xfrm>
          <a:prstGeom prst="rect">
            <a:avLst/>
          </a:prstGeom>
          <a:noFill/>
        </p:spPr>
        <p:txBody>
          <a:bodyPr wrap="square">
            <a:spAutoFit/>
          </a:bodyPr>
          <a:lstStyle/>
          <a:p>
            <a:pPr>
              <a:lnSpc>
                <a:spcPct val="150000"/>
              </a:lnSpc>
            </a:pPr>
            <a:r>
              <a:rPr lang="zh-CN" altLang="en-US" dirty="0">
                <a:latin typeface="+mn-ea"/>
              </a:rPr>
              <a:t>研究中使用主题分析</a:t>
            </a:r>
            <a:r>
              <a:rPr lang="en-US" altLang="zh-CN" dirty="0">
                <a:latin typeface="+mn-ea"/>
              </a:rPr>
              <a:t>[89]</a:t>
            </a:r>
            <a:r>
              <a:rPr lang="zh-CN" altLang="en-US" dirty="0">
                <a:latin typeface="+mn-ea"/>
              </a:rPr>
              <a:t>提取并确定最终的研究目的类型</a:t>
            </a:r>
            <a:r>
              <a:rPr lang="en-US" altLang="zh-CN" dirty="0">
                <a:latin typeface="+mn-ea"/>
              </a:rPr>
              <a:t>. </a:t>
            </a:r>
            <a:r>
              <a:rPr lang="zh-CN" altLang="en-US" dirty="0">
                <a:latin typeface="+mn-ea"/>
              </a:rPr>
              <a:t>主要包括以下几个步骤</a:t>
            </a:r>
            <a:r>
              <a:rPr lang="en-US" altLang="zh-CN" dirty="0">
                <a:latin typeface="+mn-ea"/>
              </a:rPr>
              <a:t>:</a:t>
            </a:r>
            <a:endParaRPr lang="zh-CN" altLang="en-US" dirty="0">
              <a:latin typeface="+mn-ea"/>
            </a:endParaRPr>
          </a:p>
        </p:txBody>
      </p:sp>
      <p:sp>
        <p:nvSpPr>
          <p:cNvPr id="4" name="文本框 3"/>
          <p:cNvSpPr txBox="1"/>
          <p:nvPr/>
        </p:nvSpPr>
        <p:spPr>
          <a:xfrm>
            <a:off x="1065399" y="2191571"/>
            <a:ext cx="9469676" cy="3385820"/>
          </a:xfrm>
          <a:prstGeom prst="rect">
            <a:avLst/>
          </a:prstGeom>
          <a:noFill/>
        </p:spPr>
        <p:txBody>
          <a:bodyPr wrap="square">
            <a:spAutoFit/>
          </a:bodyPr>
          <a:lstStyle/>
          <a:p>
            <a:pPr>
              <a:lnSpc>
                <a:spcPct val="170000"/>
              </a:lnSpc>
            </a:pPr>
            <a:r>
              <a:rPr lang="zh-CN" altLang="en-US" dirty="0"/>
              <a:t>① 在人工审查阶段需要小组成员阅读研究内容, 了解研究工作的目的和贡献; </a:t>
            </a:r>
            <a:endParaRPr lang="en-US" altLang="zh-CN" dirty="0"/>
          </a:p>
          <a:p>
            <a:pPr>
              <a:lnSpc>
                <a:spcPct val="170000"/>
              </a:lnSpc>
            </a:pPr>
            <a:r>
              <a:rPr lang="zh-CN" altLang="en-US" dirty="0"/>
              <a:t>② 生成初始研究目的类型. 在这个阶段, 要求小组成员在对研究有完整了解的情况下, 给出概括研究目的的初始描述信息; </a:t>
            </a:r>
            <a:endParaRPr lang="en-US" altLang="zh-CN" dirty="0"/>
          </a:p>
          <a:p>
            <a:pPr>
              <a:lnSpc>
                <a:spcPct val="170000"/>
              </a:lnSpc>
            </a:pPr>
            <a:r>
              <a:rPr lang="zh-CN" altLang="en-US" dirty="0"/>
              <a:t>③ 汇总并分组. 对于上一步中得到的初始类型信息 进行汇总, 并分成概念上的相似性的初始类型; </a:t>
            </a:r>
            <a:endParaRPr lang="en-US" altLang="zh-CN" dirty="0"/>
          </a:p>
          <a:p>
            <a:pPr>
              <a:lnSpc>
                <a:spcPct val="170000"/>
              </a:lnSpc>
            </a:pPr>
            <a:r>
              <a:rPr lang="zh-CN" altLang="en-US" dirty="0"/>
              <a:t>④ 合并和修改. 我们对初始类型进行了修改及合并, 保证类型之间 的正交; </a:t>
            </a:r>
            <a:endParaRPr lang="zh-CN" altLang="en-US" dirty="0"/>
          </a:p>
          <a:p>
            <a:pPr>
              <a:lnSpc>
                <a:spcPct val="170000"/>
              </a:lnSpc>
            </a:pPr>
            <a:r>
              <a:rPr lang="zh-CN" altLang="en-US" dirty="0"/>
              <a:t>⑤  最后得到最终的10种研究目的类型</a:t>
            </a:r>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RQ2: </a:t>
            </a:r>
            <a:r>
              <a:rPr lang="zh-CN" altLang="en-US" b="1" dirty="0">
                <a:latin typeface="微软雅黑" panose="020B0503020204020204" pitchFamily="34" charset="-122"/>
                <a:ea typeface="微软雅黑" panose="020B0503020204020204" pitchFamily="34" charset="-122"/>
              </a:rPr>
              <a:t>研究热点与趋势</a:t>
            </a:r>
            <a:endParaRPr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0" y="1551379"/>
            <a:ext cx="6128956" cy="3755241"/>
          </a:xfrm>
          <a:prstGeom prst="rect">
            <a:avLst/>
          </a:prstGeom>
        </p:spPr>
      </p:pic>
      <p:sp>
        <p:nvSpPr>
          <p:cNvPr id="8" name="文本框 7"/>
          <p:cNvSpPr txBox="1"/>
          <p:nvPr/>
        </p:nvSpPr>
        <p:spPr>
          <a:xfrm>
            <a:off x="403964" y="5784631"/>
            <a:ext cx="6122096" cy="645160"/>
          </a:xfrm>
          <a:prstGeom prst="rect">
            <a:avLst/>
          </a:prstGeom>
          <a:noFill/>
        </p:spPr>
        <p:txBody>
          <a:bodyPr wrap="square">
            <a:spAutoFit/>
          </a:bodyPr>
          <a:lstStyle/>
          <a:p>
            <a:r>
              <a:rPr lang="zh-CN" altLang="en-US" dirty="0"/>
              <a:t>括号中的数字代码相应研究类型的论文数量, 并给出了相应的定义</a:t>
            </a:r>
            <a:endParaRPr lang="zh-CN" altLang="en-US" dirty="0"/>
          </a:p>
        </p:txBody>
      </p:sp>
      <p:sp>
        <p:nvSpPr>
          <p:cNvPr id="11" name="文本框 10"/>
          <p:cNvSpPr txBox="1"/>
          <p:nvPr/>
        </p:nvSpPr>
        <p:spPr>
          <a:xfrm>
            <a:off x="6526060" y="1387435"/>
            <a:ext cx="5075129" cy="4078605"/>
          </a:xfrm>
          <a:prstGeom prst="rect">
            <a:avLst/>
          </a:prstGeom>
          <a:noFill/>
        </p:spPr>
        <p:txBody>
          <a:bodyPr wrap="square">
            <a:spAutoFit/>
          </a:bodyPr>
          <a:lstStyle/>
          <a:p>
            <a:pPr marL="0" marR="0">
              <a:lnSpc>
                <a:spcPct val="160000"/>
              </a:lnSpc>
              <a:spcBef>
                <a:spcPts val="0"/>
              </a:spcBef>
              <a:spcAft>
                <a:spcPts val="0"/>
              </a:spcAft>
            </a:pPr>
            <a:r>
              <a:rPr lang="zh-CN" altLang="zh-CN" sz="1800" dirty="0">
                <a:effectLst/>
                <a:latin typeface="+mn-ea"/>
              </a:rPr>
              <a:t>由图5可以看出, 在对代码坏味的研究中</a:t>
            </a:r>
            <a:r>
              <a:rPr lang="zh-CN" altLang="zh-CN" sz="1800" dirty="0">
                <a:solidFill>
                  <a:srgbClr val="C00000"/>
                </a:solidFill>
                <a:effectLst/>
                <a:latin typeface="+mn-ea"/>
              </a:rPr>
              <a:t>, 解决代码坏味的检测问题受到研究人员的最广泛关注, 论文数量占到全部数据集的39.5%,</a:t>
            </a:r>
            <a:r>
              <a:rPr lang="zh-CN" altLang="zh-CN" sz="1800" dirty="0">
                <a:effectLst/>
                <a:latin typeface="+mn-ea"/>
              </a:rPr>
              <a:t> </a:t>
            </a:r>
            <a:r>
              <a:rPr lang="zh-CN" altLang="zh-CN" sz="1800" dirty="0">
                <a:solidFill>
                  <a:srgbClr val="C00000"/>
                </a:solidFill>
                <a:effectLst/>
                <a:latin typeface="+mn-ea"/>
              </a:rPr>
              <a:t>代码坏味准确且自动化的检测</a:t>
            </a:r>
            <a:r>
              <a:rPr lang="zh-CN" altLang="zh-CN" sz="1800" dirty="0">
                <a:effectLst/>
                <a:latin typeface="+mn-ea"/>
              </a:rPr>
              <a:t>是进一步研究的前提条件, 首先已有代码坏味检测方法或 工具在准确性以及检测范围等方面存在的缺陷, 以及新技术的不断涌现, 也成为了激励研究人员不断改善代码坏味检测的动力. 其次受到广泛关注是有关代码坏味处理、影响分析以及定义的问题.</a:t>
            </a:r>
            <a:endParaRPr lang="zh-CN" altLang="zh-CN" sz="1800" dirty="0">
              <a:effectLst/>
              <a:latin typeface="+mn-ea"/>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RQ2: </a:t>
            </a:r>
            <a:r>
              <a:rPr lang="zh-CN" altLang="en-US" b="1" dirty="0">
                <a:latin typeface="微软雅黑" panose="020B0503020204020204" pitchFamily="34" charset="-122"/>
                <a:ea typeface="微软雅黑" panose="020B0503020204020204" pitchFamily="34" charset="-122"/>
              </a:rPr>
              <a:t>研究热点与趋势</a:t>
            </a:r>
            <a:endParaRPr lang="zh-CN" altLang="en-US" b="1" dirty="0">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493394" y="1234440"/>
          <a:ext cx="10972799" cy="5331460"/>
        </p:xfrm>
        <a:graphic>
          <a:graphicData uri="http://schemas.openxmlformats.org/drawingml/2006/table">
            <a:tbl>
              <a:tblPr firstRow="1" bandRow="1">
                <a:tableStyleId>{5C22544A-7EE6-4342-B048-85BDC9FD1C3A}</a:tableStyleId>
              </a:tblPr>
              <a:tblGrid>
                <a:gridCol w="1751042"/>
                <a:gridCol w="9221757"/>
              </a:tblGrid>
              <a:tr h="647065">
                <a:tc>
                  <a:txBody>
                    <a:bodyPr/>
                    <a:lstStyle/>
                    <a:p>
                      <a:pPr>
                        <a:buNone/>
                      </a:pPr>
                      <a:r>
                        <a:rPr lang="zh-CN" altLang="en-US"/>
                        <a:t>研究目的类型</a:t>
                      </a:r>
                      <a:endParaRPr lang="zh-CN" altLang="en-US"/>
                    </a:p>
                  </a:txBody>
                  <a:tcPr/>
                </a:tc>
                <a:tc>
                  <a:txBody>
                    <a:bodyPr/>
                    <a:lstStyle/>
                    <a:p>
                      <a:pPr>
                        <a:buNone/>
                      </a:pPr>
                      <a:r>
                        <a:rPr lang="zh-CN" altLang="en-US" dirty="0"/>
                        <a:t>属于该类型的论文</a:t>
                      </a:r>
                      <a:endParaRPr lang="zh-CN" altLang="en-US" dirty="0"/>
                    </a:p>
                  </a:txBody>
                  <a:tcPr/>
                </a:tc>
              </a:tr>
              <a:tr h="647065">
                <a:tc>
                  <a:txBody>
                    <a:bodyPr/>
                    <a:lstStyle/>
                    <a:p>
                      <a:pPr>
                        <a:buNone/>
                      </a:pPr>
                      <a:r>
                        <a:rPr lang="zh-CN" altLang="en-US"/>
                        <a:t>坏味检测</a:t>
                      </a:r>
                      <a:endParaRPr lang="zh-CN" altLang="en-US"/>
                    </a:p>
                  </a:txBody>
                  <a:tcPr/>
                </a:tc>
                <a:tc>
                  <a:txBody>
                    <a:bodyPr/>
                    <a:lstStyle/>
                    <a:p>
                      <a:pPr>
                        <a:buNone/>
                      </a:pPr>
                      <a:r>
                        <a:rPr lang="zh-CN" altLang="en-US"/>
                        <a:t>以代码坏味为主要研究对象, 以提出各种检测方法、原型或者工具对所关注的代码坏味进行检测, 或者分析研究影响代码坏味检测的因素为主要目标, 进而改善对代码坏味的检测效果</a:t>
                      </a:r>
                      <a:endParaRPr lang="zh-CN" altLang="en-US"/>
                    </a:p>
                  </a:txBody>
                  <a:tcPr/>
                </a:tc>
              </a:tr>
              <a:tr h="647065">
                <a:tc>
                  <a:txBody>
                    <a:bodyPr/>
                    <a:lstStyle/>
                    <a:p>
                      <a:pPr>
                        <a:buNone/>
                      </a:pPr>
                      <a:r>
                        <a:rPr lang="zh-CN" altLang="en-US" dirty="0"/>
                        <a:t>坏味处理</a:t>
                      </a:r>
                      <a:endParaRPr lang="zh-CN" altLang="en-US" dirty="0"/>
                    </a:p>
                  </a:txBody>
                  <a:tcPr/>
                </a:tc>
                <a:tc>
                  <a:txBody>
                    <a:bodyPr/>
                    <a:lstStyle/>
                    <a:p>
                      <a:pPr>
                        <a:buNone/>
                      </a:pPr>
                      <a:r>
                        <a:rPr lang="zh-CN" altLang="en-US" dirty="0"/>
                        <a:t>旨在生成、优化重构方案</a:t>
                      </a:r>
                      <a:r>
                        <a:rPr lang="en-US" altLang="zh-CN" dirty="0"/>
                        <a:t>, </a:t>
                      </a:r>
                      <a:r>
                        <a:rPr lang="zh-CN" altLang="en-US" dirty="0"/>
                        <a:t>以消除代码坏味对软件</a:t>
                      </a:r>
                      <a:r>
                        <a:rPr lang="en-US" altLang="zh-CN" dirty="0"/>
                        <a:t>/</a:t>
                      </a:r>
                      <a:r>
                        <a:rPr lang="zh-CN" altLang="en-US" dirty="0"/>
                        <a:t>代码质量的影响</a:t>
                      </a:r>
                      <a:r>
                        <a:rPr lang="en-US" altLang="zh-CN" dirty="0"/>
                        <a:t>, </a:t>
                      </a:r>
                      <a:r>
                        <a:rPr lang="zh-CN" altLang="en-US" dirty="0"/>
                        <a:t>或者分 析研究重构对软件质量带来的影响</a:t>
                      </a:r>
                      <a:endParaRPr lang="zh-CN" altLang="en-US" dirty="0"/>
                    </a:p>
                  </a:txBody>
                  <a:tcPr/>
                </a:tc>
              </a:tr>
              <a:tr h="647065">
                <a:tc>
                  <a:txBody>
                    <a:bodyPr/>
                    <a:lstStyle/>
                    <a:p>
                      <a:pPr>
                        <a:buNone/>
                      </a:pPr>
                      <a:r>
                        <a:rPr lang="zh-CN" altLang="en-US" dirty="0"/>
                        <a:t>影响分析</a:t>
                      </a:r>
                      <a:endParaRPr lang="zh-CN" altLang="en-US" dirty="0"/>
                    </a:p>
                  </a:txBody>
                  <a:tcPr/>
                </a:tc>
                <a:tc>
                  <a:txBody>
                    <a:bodyPr/>
                    <a:lstStyle/>
                    <a:p>
                      <a:pPr>
                        <a:buNone/>
                      </a:pPr>
                      <a:r>
                        <a:rPr lang="zh-CN" altLang="en-US" dirty="0"/>
                        <a:t>主要目的在于加深对代码坏味如何影响软件</a:t>
                      </a:r>
                      <a:r>
                        <a:rPr lang="en-US" altLang="zh-CN" dirty="0"/>
                        <a:t>/</a:t>
                      </a:r>
                      <a:r>
                        <a:rPr lang="zh-CN" altLang="en-US" dirty="0"/>
                        <a:t>代码质量以及软件发展等相关属性的 了解</a:t>
                      </a:r>
                      <a:r>
                        <a:rPr lang="en-US" altLang="zh-CN" dirty="0"/>
                        <a:t>, </a:t>
                      </a:r>
                      <a:r>
                        <a:rPr lang="zh-CN" altLang="en-US" dirty="0"/>
                        <a:t>有时会包含重构或者检测等次要目标</a:t>
                      </a:r>
                      <a:r>
                        <a:rPr lang="en-US" altLang="zh-CN" dirty="0"/>
                        <a:t>.</a:t>
                      </a:r>
                      <a:endParaRPr lang="zh-CN" altLang="en-US" dirty="0"/>
                    </a:p>
                  </a:txBody>
                  <a:tcPr/>
                </a:tc>
              </a:tr>
              <a:tr h="647065">
                <a:tc>
                  <a:txBody>
                    <a:bodyPr/>
                    <a:lstStyle/>
                    <a:p>
                      <a:pPr>
                        <a:buNone/>
                      </a:pPr>
                      <a:r>
                        <a:rPr lang="zh-CN" altLang="en-US" dirty="0"/>
                        <a:t>坏味定义</a:t>
                      </a:r>
                      <a:endParaRPr lang="zh-CN" altLang="en-US" dirty="0"/>
                    </a:p>
                  </a:txBody>
                  <a:tcPr/>
                </a:tc>
                <a:tc>
                  <a:txBody>
                    <a:bodyPr/>
                    <a:lstStyle/>
                    <a:p>
                      <a:pPr>
                        <a:buNone/>
                      </a:pPr>
                      <a:r>
                        <a:rPr lang="zh-CN" altLang="en-US" dirty="0"/>
                        <a:t>旨在分析代码坏味的特征</a:t>
                      </a:r>
                      <a:r>
                        <a:rPr lang="en-US" altLang="zh-CN" dirty="0"/>
                        <a:t>, </a:t>
                      </a:r>
                      <a:r>
                        <a:rPr lang="zh-CN" altLang="en-US" dirty="0"/>
                        <a:t>进而将人们对代码坏味的主观认知</a:t>
                      </a:r>
                      <a:r>
                        <a:rPr lang="en-US" altLang="zh-CN" dirty="0"/>
                        <a:t>, </a:t>
                      </a:r>
                      <a:r>
                        <a:rPr lang="zh-CN" altLang="en-US" dirty="0"/>
                        <a:t>以及代码坏 味对代码质量的客观影响映射成更客观地的规则或标准</a:t>
                      </a:r>
                      <a:r>
                        <a:rPr lang="en-US" altLang="zh-CN" dirty="0"/>
                        <a:t>, </a:t>
                      </a:r>
                      <a:r>
                        <a:rPr lang="zh-CN" altLang="en-US" dirty="0"/>
                        <a:t>通常表现为总结定义新的代码坏味</a:t>
                      </a:r>
                      <a:r>
                        <a:rPr lang="en-US" altLang="zh-CN" dirty="0"/>
                        <a:t>, </a:t>
                      </a:r>
                      <a:r>
                        <a:rPr lang="zh-CN" altLang="en-US" dirty="0"/>
                        <a:t>代码坏味的类型详 见表</a:t>
                      </a:r>
                      <a:r>
                        <a:rPr lang="en-US" altLang="zh-CN" dirty="0"/>
                        <a:t>1.</a:t>
                      </a:r>
                      <a:endParaRPr lang="zh-CN" altLang="en-US" dirty="0"/>
                    </a:p>
                  </a:txBody>
                  <a:tcPr/>
                </a:tc>
              </a:tr>
              <a:tr h="647065">
                <a:tc>
                  <a:txBody>
                    <a:bodyPr/>
                    <a:lstStyle/>
                    <a:p>
                      <a:pPr>
                        <a:buNone/>
                      </a:pPr>
                      <a:r>
                        <a:rPr lang="zh-CN" altLang="en-US" dirty="0"/>
                        <a:t>调查或综述</a:t>
                      </a:r>
                      <a:endParaRPr lang="zh-CN" altLang="en-US" dirty="0"/>
                    </a:p>
                  </a:txBody>
                  <a:tcPr/>
                </a:tc>
                <a:tc>
                  <a:txBody>
                    <a:bodyPr/>
                    <a:lstStyle/>
                    <a:p>
                      <a:pPr>
                        <a:buNone/>
                      </a:pPr>
                      <a:r>
                        <a:rPr lang="zh-CN" altLang="en-US" dirty="0"/>
                        <a:t>通常通过对相关人员的问卷或访谈调查</a:t>
                      </a:r>
                      <a:r>
                        <a:rPr lang="en-US" altLang="zh-CN" dirty="0"/>
                        <a:t>, </a:t>
                      </a:r>
                      <a:r>
                        <a:rPr lang="zh-CN" altLang="en-US" dirty="0"/>
                        <a:t>或者对以往研究进行综述来反映 或者发现代码坏味相关的事实和规律</a:t>
                      </a:r>
                      <a:r>
                        <a:rPr lang="en-US" altLang="zh-CN" dirty="0"/>
                        <a:t>.</a:t>
                      </a:r>
                      <a:endParaRPr lang="zh-CN" altLang="en-US" dirty="0"/>
                    </a:p>
                  </a:txBody>
                  <a:tcPr/>
                </a:tc>
              </a:tr>
              <a:tr h="647065">
                <a:tc>
                  <a:txBody>
                    <a:bodyPr/>
                    <a:lstStyle/>
                    <a:p>
                      <a:pPr>
                        <a:buNone/>
                      </a:pPr>
                      <a:r>
                        <a:rPr lang="zh-CN" altLang="en-US" dirty="0"/>
                        <a:t>坏味间关系</a:t>
                      </a:r>
                      <a:endParaRPr lang="zh-CN" altLang="en-US" dirty="0"/>
                    </a:p>
                  </a:txBody>
                  <a:tcPr/>
                </a:tc>
                <a:tc>
                  <a:txBody>
                    <a:bodyPr/>
                    <a:lstStyle/>
                    <a:p>
                      <a:pPr>
                        <a:buNone/>
                      </a:pPr>
                      <a:r>
                        <a:rPr lang="zh-CN" altLang="en-US" dirty="0"/>
                        <a:t>主要针对代码坏味之间的联系以及这种联系对软件质量的影响进行研究</a:t>
                      </a:r>
                      <a:r>
                        <a:rPr lang="en-US" altLang="zh-CN" dirty="0"/>
                        <a:t>. </a:t>
                      </a:r>
                      <a:r>
                        <a:rPr lang="zh-CN" altLang="en-US" dirty="0"/>
                        <a:t>研究内容主要包括位于同一文件</a:t>
                      </a:r>
                      <a:r>
                        <a:rPr lang="en-US" altLang="zh-CN" dirty="0"/>
                        <a:t>/</a:t>
                      </a:r>
                      <a:r>
                        <a:rPr lang="zh-CN" altLang="en-US" dirty="0"/>
                        <a:t>类中的代码坏味之间的共现关系</a:t>
                      </a:r>
                      <a:r>
                        <a:rPr lang="en-US" altLang="zh-CN" dirty="0"/>
                        <a:t>, </a:t>
                      </a:r>
                      <a:r>
                        <a:rPr lang="zh-CN" altLang="en-US" dirty="0"/>
                        <a:t>位于不同文件</a:t>
                      </a:r>
                      <a:r>
                        <a:rPr lang="en-US" altLang="zh-CN" dirty="0"/>
                        <a:t>/</a:t>
                      </a:r>
                      <a:r>
                        <a:rPr lang="zh-CN" altLang="en-US" dirty="0"/>
                        <a:t>类中代码坏味之间的耦合依赖 关系</a:t>
                      </a:r>
                      <a:r>
                        <a:rPr lang="en-US" altLang="zh-CN" dirty="0"/>
                        <a:t>, </a:t>
                      </a:r>
                      <a:r>
                        <a:rPr lang="zh-CN" altLang="en-US" dirty="0"/>
                        <a:t>以及代码坏味之间联系对坏味检测、处理以及代码质量的影响</a:t>
                      </a:r>
                      <a:r>
                        <a:rPr lang="en-US" altLang="zh-CN" dirty="0"/>
                        <a:t>.</a:t>
                      </a:r>
                      <a:endParaRPr lang="zh-CN" altLang="en-US" dirty="0"/>
                    </a:p>
                  </a:txBody>
                  <a:tcPr/>
                </a:tc>
              </a:tr>
            </a:tbl>
          </a:graphicData>
        </a:graphic>
      </p:graphicFrame>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RQ2: </a:t>
            </a:r>
            <a:r>
              <a:rPr lang="zh-CN" altLang="en-US" b="1" dirty="0">
                <a:latin typeface="微软雅黑" panose="020B0503020204020204" pitchFamily="34" charset="-122"/>
                <a:ea typeface="微软雅黑" panose="020B0503020204020204" pitchFamily="34" charset="-122"/>
              </a:rPr>
              <a:t>研究热点与趋势</a:t>
            </a:r>
            <a:endParaRPr lang="zh-CN" altLang="en-US" b="1" dirty="0">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349135" y="1234440"/>
          <a:ext cx="11117058" cy="4650973"/>
        </p:xfrm>
        <a:graphic>
          <a:graphicData uri="http://schemas.openxmlformats.org/drawingml/2006/table">
            <a:tbl>
              <a:tblPr firstRow="1" bandRow="1">
                <a:tableStyleId>{5C22544A-7EE6-4342-B048-85BDC9FD1C3A}</a:tableStyleId>
              </a:tblPr>
              <a:tblGrid>
                <a:gridCol w="1995054"/>
                <a:gridCol w="9122004"/>
              </a:tblGrid>
              <a:tr h="641492">
                <a:tc>
                  <a:txBody>
                    <a:bodyPr/>
                    <a:lstStyle/>
                    <a:p>
                      <a:pPr>
                        <a:buNone/>
                      </a:pPr>
                      <a:r>
                        <a:rPr lang="zh-CN" altLang="en-US"/>
                        <a:t>研究目的类型</a:t>
                      </a:r>
                      <a:endParaRPr lang="zh-CN" altLang="en-US"/>
                    </a:p>
                  </a:txBody>
                  <a:tcPr/>
                </a:tc>
                <a:tc>
                  <a:txBody>
                    <a:bodyPr/>
                    <a:lstStyle/>
                    <a:p>
                      <a:pPr>
                        <a:buNone/>
                      </a:pPr>
                      <a:r>
                        <a:rPr lang="zh-CN" altLang="en-US" dirty="0"/>
                        <a:t>属于该类型的论文</a:t>
                      </a:r>
                      <a:endParaRPr lang="zh-CN" altLang="en-US" dirty="0"/>
                    </a:p>
                  </a:txBody>
                  <a:tcPr/>
                </a:tc>
              </a:tr>
              <a:tr h="1178481">
                <a:tc>
                  <a:txBody>
                    <a:bodyPr/>
                    <a:lstStyle/>
                    <a:p>
                      <a:pPr>
                        <a:buNone/>
                      </a:pPr>
                      <a:r>
                        <a:rPr lang="zh-CN" altLang="en-US" dirty="0"/>
                        <a:t>坏味间关系</a:t>
                      </a:r>
                      <a:endParaRPr lang="zh-CN" altLang="en-US" dirty="0"/>
                    </a:p>
                  </a:txBody>
                  <a:tcPr/>
                </a:tc>
                <a:tc>
                  <a:txBody>
                    <a:bodyPr/>
                    <a:lstStyle/>
                    <a:p>
                      <a:pPr>
                        <a:buNone/>
                      </a:pPr>
                      <a:r>
                        <a:rPr lang="zh-CN" altLang="en-US" dirty="0"/>
                        <a:t>主要针对代码坏味之间的联系以及这种联系对软件质量的影响进行研究</a:t>
                      </a:r>
                      <a:r>
                        <a:rPr lang="en-US" altLang="zh-CN" dirty="0"/>
                        <a:t>. </a:t>
                      </a:r>
                      <a:r>
                        <a:rPr lang="zh-CN" altLang="en-US" dirty="0"/>
                        <a:t>研究内容主要包括位于同一文件</a:t>
                      </a:r>
                      <a:r>
                        <a:rPr lang="en-US" altLang="zh-CN" dirty="0"/>
                        <a:t>/</a:t>
                      </a:r>
                      <a:r>
                        <a:rPr lang="zh-CN" altLang="en-US" dirty="0"/>
                        <a:t>类中的代码坏味之间的共现关系</a:t>
                      </a:r>
                      <a:r>
                        <a:rPr lang="en-US" altLang="zh-CN" dirty="0"/>
                        <a:t>, </a:t>
                      </a:r>
                      <a:r>
                        <a:rPr lang="zh-CN" altLang="en-US" dirty="0"/>
                        <a:t>位于不同文件</a:t>
                      </a:r>
                      <a:r>
                        <a:rPr lang="en-US" altLang="zh-CN" dirty="0"/>
                        <a:t>/</a:t>
                      </a:r>
                      <a:r>
                        <a:rPr lang="zh-CN" altLang="en-US" dirty="0"/>
                        <a:t>类中代码坏味之间的耦合依赖 关系</a:t>
                      </a:r>
                      <a:r>
                        <a:rPr lang="en-US" altLang="zh-CN" dirty="0"/>
                        <a:t>, </a:t>
                      </a:r>
                      <a:r>
                        <a:rPr lang="zh-CN" altLang="en-US" dirty="0"/>
                        <a:t>以及代码坏味之间联系对坏味检测、处理以及代码质量的影响</a:t>
                      </a:r>
                      <a:r>
                        <a:rPr lang="en-US" altLang="zh-CN" dirty="0"/>
                        <a:t>.</a:t>
                      </a:r>
                      <a:endParaRPr lang="zh-CN" altLang="en-US" dirty="0"/>
                    </a:p>
                  </a:txBody>
                  <a:tcPr/>
                </a:tc>
              </a:tr>
              <a:tr h="906524">
                <a:tc>
                  <a:txBody>
                    <a:bodyPr/>
                    <a:lstStyle/>
                    <a:p>
                      <a:pPr>
                        <a:buNone/>
                      </a:pPr>
                      <a:r>
                        <a:rPr lang="zh-CN" altLang="en-US" dirty="0"/>
                        <a:t>诱因分析</a:t>
                      </a:r>
                      <a:endParaRPr lang="zh-CN" altLang="en-US" dirty="0"/>
                    </a:p>
                  </a:txBody>
                  <a:tcPr/>
                </a:tc>
                <a:tc>
                  <a:txBody>
                    <a:bodyPr/>
                    <a:lstStyle/>
                    <a:p>
                      <a:pPr>
                        <a:buNone/>
                      </a:pPr>
                      <a:r>
                        <a:rPr lang="zh-CN" altLang="en-US" dirty="0"/>
                        <a:t>旨在分析代码坏味的出现或引入与其他因素之间的关系</a:t>
                      </a:r>
                      <a:r>
                        <a:rPr lang="en-US" altLang="zh-CN" dirty="0"/>
                        <a:t>. </a:t>
                      </a:r>
                      <a:r>
                        <a:rPr lang="zh-CN" altLang="en-US" dirty="0"/>
                        <a:t>除了人为因素的影响之外</a:t>
                      </a:r>
                      <a:r>
                        <a:rPr lang="en-US" altLang="zh-CN" dirty="0"/>
                        <a:t>, </a:t>
                      </a:r>
                      <a:r>
                        <a:rPr lang="zh-CN" altLang="en-US" dirty="0"/>
                        <a:t>相关研究还探索了设计模式、度量指标以及环境因素与代码坏味存在之间的相关性</a:t>
                      </a:r>
                      <a:r>
                        <a:rPr lang="en-US" altLang="zh-CN" dirty="0"/>
                        <a:t>.</a:t>
                      </a:r>
                      <a:endParaRPr lang="zh-CN" altLang="en-US" dirty="0"/>
                    </a:p>
                  </a:txBody>
                  <a:tcPr/>
                </a:tc>
              </a:tr>
              <a:tr h="641492">
                <a:tc>
                  <a:txBody>
                    <a:bodyPr/>
                    <a:lstStyle/>
                    <a:p>
                      <a:pPr>
                        <a:buNone/>
                      </a:pPr>
                      <a:r>
                        <a:rPr lang="zh-CN" altLang="en-US" dirty="0"/>
                        <a:t>坏味演化</a:t>
                      </a:r>
                      <a:endParaRPr lang="zh-CN" altLang="en-US" dirty="0"/>
                    </a:p>
                  </a:txBody>
                  <a:tcPr/>
                </a:tc>
                <a:tc>
                  <a:txBody>
                    <a:bodyPr/>
                    <a:lstStyle/>
                    <a:p>
                      <a:pPr>
                        <a:buNone/>
                      </a:pPr>
                      <a:r>
                        <a:rPr lang="zh-CN" altLang="en-US" dirty="0"/>
                        <a:t>属于该类型的论文旨在通过进行实证研究</a:t>
                      </a:r>
                      <a:r>
                        <a:rPr lang="en-US" altLang="zh-CN" dirty="0"/>
                        <a:t>, </a:t>
                      </a:r>
                      <a:r>
                        <a:rPr lang="zh-CN" altLang="en-US" dirty="0"/>
                        <a:t>利用项目开发历史信息研究代码坏味随着时间的推 移和软件版本的迭代如何进行演化</a:t>
                      </a:r>
                      <a:endParaRPr lang="zh-CN" altLang="en-US" dirty="0"/>
                    </a:p>
                  </a:txBody>
                  <a:tcPr/>
                </a:tc>
              </a:tr>
              <a:tr h="641492">
                <a:tc>
                  <a:txBody>
                    <a:bodyPr/>
                    <a:lstStyle/>
                    <a:p>
                      <a:pPr>
                        <a:buNone/>
                      </a:pPr>
                      <a:r>
                        <a:rPr lang="zh-CN" altLang="en-US" dirty="0"/>
                        <a:t>坏味优先级</a:t>
                      </a:r>
                      <a:endParaRPr lang="zh-CN" altLang="en-US" dirty="0"/>
                    </a:p>
                  </a:txBody>
                  <a:tcPr/>
                </a:tc>
                <a:tc>
                  <a:txBody>
                    <a:bodyPr/>
                    <a:lstStyle/>
                    <a:p>
                      <a:pPr>
                        <a:buNone/>
                      </a:pPr>
                      <a:r>
                        <a:rPr lang="zh-CN" altLang="en-US" dirty="0"/>
                        <a:t>旨在研究在受不同代码坏味影响的实例中</a:t>
                      </a:r>
                      <a:r>
                        <a:rPr lang="en-US" altLang="zh-CN" dirty="0"/>
                        <a:t>, </a:t>
                      </a:r>
                      <a:r>
                        <a:rPr lang="zh-CN" altLang="en-US" dirty="0"/>
                        <a:t>应该被关注</a:t>
                      </a:r>
                      <a:r>
                        <a:rPr lang="en-US" altLang="zh-CN" dirty="0"/>
                        <a:t>/</a:t>
                      </a:r>
                      <a:r>
                        <a:rPr lang="zh-CN" altLang="en-US" dirty="0"/>
                        <a:t>优化的代码坏味 的优先级</a:t>
                      </a:r>
                      <a:r>
                        <a:rPr lang="en-US" altLang="zh-CN" dirty="0"/>
                        <a:t>, </a:t>
                      </a:r>
                      <a:r>
                        <a:rPr lang="zh-CN" altLang="en-US" dirty="0"/>
                        <a:t>以及在受相同代码坏味影响的实例中</a:t>
                      </a:r>
                      <a:r>
                        <a:rPr lang="en-US" altLang="zh-CN" dirty="0"/>
                        <a:t>, </a:t>
                      </a:r>
                      <a:r>
                        <a:rPr lang="zh-CN" altLang="en-US" dirty="0"/>
                        <a:t>应该被优先关注</a:t>
                      </a:r>
                      <a:r>
                        <a:rPr lang="en-US" altLang="zh-CN" dirty="0"/>
                        <a:t>/</a:t>
                      </a:r>
                      <a:r>
                        <a:rPr lang="zh-CN" altLang="en-US" dirty="0"/>
                        <a:t>优化的实例的优先级</a:t>
                      </a:r>
                      <a:endParaRPr lang="zh-CN" altLang="en-US" dirty="0"/>
                    </a:p>
                  </a:txBody>
                  <a:tcPr/>
                </a:tc>
              </a:tr>
              <a:tr h="641492">
                <a:tc>
                  <a:txBody>
                    <a:bodyPr/>
                    <a:lstStyle/>
                    <a:p>
                      <a:pPr>
                        <a:buNone/>
                      </a:pPr>
                      <a:r>
                        <a:rPr lang="zh-CN" altLang="en-US" dirty="0"/>
                        <a:t>坏味分布</a:t>
                      </a:r>
                      <a:endParaRPr lang="zh-CN" altLang="en-US" dirty="0"/>
                    </a:p>
                  </a:txBody>
                  <a:tcPr/>
                </a:tc>
                <a:tc>
                  <a:txBody>
                    <a:bodyPr/>
                    <a:lstStyle/>
                    <a:p>
                      <a:pPr>
                        <a:buNone/>
                      </a:pPr>
                      <a:r>
                        <a:rPr lang="zh-CN" altLang="en-US" dirty="0"/>
                        <a:t>通常将代码坏味数量视为软件</a:t>
                      </a:r>
                      <a:r>
                        <a:rPr lang="en-US" altLang="zh-CN" dirty="0"/>
                        <a:t>/</a:t>
                      </a:r>
                      <a:r>
                        <a:rPr lang="zh-CN" altLang="en-US" dirty="0"/>
                        <a:t>代码质量低下的指标</a:t>
                      </a:r>
                      <a:r>
                        <a:rPr lang="en-US" altLang="zh-CN" dirty="0"/>
                        <a:t>, </a:t>
                      </a:r>
                      <a:r>
                        <a:rPr lang="zh-CN" altLang="en-US" dirty="0"/>
                        <a:t>研究代码坏味实例的种类、分布以及密度等情况</a:t>
                      </a:r>
                      <a:r>
                        <a:rPr lang="en-US" altLang="zh-CN" dirty="0"/>
                        <a:t>, </a:t>
                      </a:r>
                      <a:r>
                        <a:rPr lang="zh-CN" altLang="en-US" dirty="0"/>
                        <a:t>进而对不同的实验对象进行比较</a:t>
                      </a:r>
                      <a:endParaRPr lang="zh-CN" altLang="en-US" dirty="0"/>
                    </a:p>
                  </a:txBody>
                  <a:tcPr/>
                </a:tc>
              </a:tr>
            </a:tbl>
          </a:graphicData>
        </a:graphic>
      </p:graphicFrame>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RQ2: </a:t>
            </a:r>
            <a:r>
              <a:rPr lang="zh-CN" altLang="en-US" b="1" dirty="0">
                <a:latin typeface="微软雅黑" panose="020B0503020204020204" pitchFamily="34" charset="-122"/>
                <a:ea typeface="微软雅黑" panose="020B0503020204020204" pitchFamily="34" charset="-122"/>
              </a:rPr>
              <a:t>研究热点与趋势</a:t>
            </a:r>
            <a:endParaRPr lang="zh-CN" altLang="en-US"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135495" y="1753235"/>
            <a:ext cx="4652645" cy="4767580"/>
          </a:xfrm>
          <a:prstGeom prst="rect">
            <a:avLst/>
          </a:prstGeom>
          <a:noFill/>
        </p:spPr>
        <p:txBody>
          <a:bodyPr wrap="square">
            <a:spAutoFit/>
          </a:bodyPr>
          <a:lstStyle/>
          <a:p>
            <a:pPr marL="0" marR="0">
              <a:lnSpc>
                <a:spcPct val="130000"/>
              </a:lnSpc>
              <a:spcBef>
                <a:spcPts val="0"/>
              </a:spcBef>
              <a:spcAft>
                <a:spcPts val="0"/>
              </a:spcAft>
            </a:pPr>
            <a:r>
              <a:rPr lang="en-US" altLang="zh-CN" sz="1800" dirty="0">
                <a:effectLst/>
                <a:ea typeface="Calibri" panose="020F0502020204030204" pitchFamily="34" charset="0"/>
              </a:rPr>
              <a:t> </a:t>
            </a:r>
            <a:r>
              <a:rPr lang="zh-CN" altLang="zh-CN" sz="1800" dirty="0">
                <a:effectLst/>
                <a:ea typeface="微软雅黑" panose="020B0503020204020204" pitchFamily="34" charset="-122"/>
              </a:rPr>
              <a:t>本文仅针对被广泛讨论的</a:t>
            </a:r>
            <a:r>
              <a:rPr lang="zh-CN" altLang="zh-CN" sz="1800" dirty="0">
                <a:effectLst/>
                <a:ea typeface="Calibri" panose="020F0502020204030204" pitchFamily="34" charset="0"/>
              </a:rPr>
              <a:t>4</a:t>
            </a:r>
            <a:r>
              <a:rPr lang="zh-CN" altLang="zh-CN" sz="1800" dirty="0">
                <a:effectLst/>
                <a:ea typeface="微软雅黑" panose="020B0503020204020204" pitchFamily="34" charset="-122"/>
              </a:rPr>
              <a:t>个研究方面</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从时间维度分别统计了相关论文的数量</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并使用多项式拟合得到相应的趋势线</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相应结果如图</a:t>
            </a:r>
            <a:r>
              <a:rPr lang="zh-CN" altLang="zh-CN" sz="1800" dirty="0">
                <a:effectLst/>
                <a:ea typeface="Calibri" panose="020F0502020204030204" pitchFamily="34" charset="0"/>
              </a:rPr>
              <a:t>6</a:t>
            </a:r>
            <a:r>
              <a:rPr lang="zh-CN" altLang="zh-CN" sz="1800" dirty="0">
                <a:effectLst/>
                <a:ea typeface="微软雅黑" panose="020B0503020204020204" pitchFamily="34" charset="-122"/>
              </a:rPr>
              <a:t>所示</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从图</a:t>
            </a:r>
            <a:r>
              <a:rPr lang="zh-CN" altLang="zh-CN" sz="1800" dirty="0">
                <a:effectLst/>
                <a:ea typeface="Calibri" panose="020F0502020204030204" pitchFamily="34" charset="0"/>
              </a:rPr>
              <a:t>6(a)</a:t>
            </a:r>
            <a:r>
              <a:rPr lang="zh-CN" altLang="zh-CN" sz="1800" dirty="0">
                <a:effectLst/>
                <a:ea typeface="微软雅黑" panose="020B0503020204020204" pitchFamily="34" charset="-122"/>
              </a:rPr>
              <a:t>、</a:t>
            </a:r>
            <a:r>
              <a:rPr lang="zh-CN" altLang="zh-CN" sz="1800" dirty="0">
                <a:effectLst/>
                <a:ea typeface="Calibri" panose="020F0502020204030204" pitchFamily="34" charset="0"/>
              </a:rPr>
              <a:t>(c)</a:t>
            </a:r>
            <a:r>
              <a:rPr lang="zh-CN" altLang="zh-CN" sz="1800" dirty="0">
                <a:effectLst/>
                <a:ea typeface="微软雅黑" panose="020B0503020204020204" pitchFamily="34" charset="-122"/>
              </a:rPr>
              <a:t>、</a:t>
            </a:r>
            <a:r>
              <a:rPr lang="zh-CN" altLang="zh-CN" sz="1800" dirty="0">
                <a:effectLst/>
                <a:ea typeface="Calibri" panose="020F0502020204030204" pitchFamily="34" charset="0"/>
              </a:rPr>
              <a:t>(d)</a:t>
            </a:r>
            <a:r>
              <a:rPr lang="zh-CN" altLang="zh-CN" sz="1800" dirty="0">
                <a:effectLst/>
                <a:ea typeface="微软雅黑" panose="020B0503020204020204" pitchFamily="34" charset="-122"/>
              </a:rPr>
              <a:t>可以看出</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有关代码坏味检测、分析代码坏味对软件质量的影响以及定义新的代码坏味的研究自提出以来</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相关研究数量呈总体上升趋势</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a:p>
            <a:pPr marL="0" marR="0">
              <a:lnSpc>
                <a:spcPct val="130000"/>
              </a:lnSpc>
              <a:spcBef>
                <a:spcPts val="0"/>
              </a:spcBef>
              <a:spcAft>
                <a:spcPts val="0"/>
              </a:spcAft>
            </a:pPr>
            <a:r>
              <a:rPr lang="zh-CN" altLang="zh-CN" sz="1800" dirty="0">
                <a:solidFill>
                  <a:srgbClr val="C00000"/>
                </a:solidFill>
                <a:effectLst/>
                <a:ea typeface="微软雅黑" panose="020B0503020204020204" pitchFamily="34" charset="-122"/>
              </a:rPr>
              <a:t>从图</a:t>
            </a:r>
            <a:r>
              <a:rPr lang="zh-CN" altLang="zh-CN" sz="1800" dirty="0">
                <a:solidFill>
                  <a:srgbClr val="C00000"/>
                </a:solidFill>
                <a:effectLst/>
                <a:ea typeface="Calibri" panose="020F0502020204030204" pitchFamily="34" charset="0"/>
              </a:rPr>
              <a:t>6(b)</a:t>
            </a:r>
            <a:r>
              <a:rPr lang="zh-CN" altLang="zh-CN" sz="1800" dirty="0">
                <a:solidFill>
                  <a:srgbClr val="C00000"/>
                </a:solidFill>
                <a:effectLst/>
                <a:ea typeface="微软雅黑" panose="020B0503020204020204" pitchFamily="34" charset="-122"/>
              </a:rPr>
              <a:t>的结果中可以看出</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对于重构代码坏味以消除其影响的研究首先发表于</a:t>
            </a:r>
            <a:r>
              <a:rPr lang="zh-CN" altLang="zh-CN" sz="1800" dirty="0">
                <a:effectLst/>
                <a:ea typeface="Calibri" panose="020F0502020204030204" pitchFamily="34" charset="0"/>
              </a:rPr>
              <a:t>2001</a:t>
            </a:r>
            <a:r>
              <a:rPr lang="zh-CN" altLang="zh-CN" sz="1800" dirty="0">
                <a:effectLst/>
                <a:ea typeface="微软雅黑" panose="020B0503020204020204" pitchFamily="34" charset="-122"/>
              </a:rPr>
              <a:t>年</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并于</a:t>
            </a:r>
            <a:r>
              <a:rPr lang="zh-CN" altLang="zh-CN" sz="1800" dirty="0">
                <a:effectLst/>
                <a:ea typeface="Calibri" panose="020F0502020204030204" pitchFamily="34" charset="0"/>
              </a:rPr>
              <a:t>2017</a:t>
            </a:r>
            <a:r>
              <a:rPr lang="zh-CN" altLang="zh-CN" sz="1800" dirty="0">
                <a:effectLst/>
                <a:ea typeface="微软雅黑" panose="020B0503020204020204" pitchFamily="34" charset="-122"/>
              </a:rPr>
              <a:t>年相关 研究数量的增长达到峰值</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之后的两年对于重构的研究热度开始下降</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具体表现为相关研究数量开始逐年下降</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a:p>
            <a:pPr marL="0" marR="0">
              <a:lnSpc>
                <a:spcPct val="130000"/>
              </a:lnSpc>
              <a:spcBef>
                <a:spcPts val="0"/>
              </a:spcBef>
              <a:spcAft>
                <a:spcPts val="0"/>
              </a:spcAft>
            </a:pPr>
            <a:r>
              <a:rPr lang="zh-CN" altLang="zh-CN" sz="1800" dirty="0">
                <a:effectLst/>
                <a:ea typeface="Calibri" panose="020F0502020204030204" pitchFamily="34" charset="0"/>
              </a:rPr>
              <a:t> </a:t>
            </a:r>
            <a:endParaRPr lang="zh-CN" altLang="zh-CN" sz="1800" dirty="0">
              <a:effectLst/>
              <a:ea typeface="Calibri" panose="020F0502020204030204" pitchFamily="34" charset="0"/>
            </a:endParaRPr>
          </a:p>
        </p:txBody>
      </p:sp>
      <p:pic>
        <p:nvPicPr>
          <p:cNvPr id="4" name="图片 3"/>
          <p:cNvPicPr>
            <a:picLocks noChangeAspect="1"/>
          </p:cNvPicPr>
          <p:nvPr/>
        </p:nvPicPr>
        <p:blipFill>
          <a:blip r:embed="rId1"/>
          <a:stretch>
            <a:fillRect/>
          </a:stretch>
        </p:blipFill>
        <p:spPr>
          <a:xfrm>
            <a:off x="202736" y="1956435"/>
            <a:ext cx="6960235" cy="4236085"/>
          </a:xfrm>
          <a:prstGeom prst="rect">
            <a:avLst/>
          </a:prstGeom>
        </p:spPr>
      </p:pic>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14577" y="3118912"/>
            <a:ext cx="10363200" cy="3955466"/>
          </a:xfrm>
        </p:spPr>
        <p:txBody>
          <a:bodyPr/>
          <a:lstStyle/>
          <a:p>
            <a:endParaRPr lang="en-US" altLang="zh-CN" sz="2400" b="1" dirty="0"/>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研究背景</a:t>
            </a:r>
            <a:endParaRPr lang="en-US" altLang="zh-CN"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综述方法</a:t>
            </a:r>
            <a:endParaRPr lang="en-US" altLang="zh-CN"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RQ1: 趋势分析</a:t>
            </a:r>
            <a:endParaRPr lang="zh-CN" altLang="en-US"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RQ2: 研究热点与趋势</a:t>
            </a:r>
            <a:endParaRPr lang="zh-CN" altLang="en-US"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RQ3: 关键代码坏味</a:t>
            </a:r>
            <a:endParaRPr lang="zh-CN" altLang="en-US"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研究展望</a:t>
            </a:r>
            <a:endParaRPr lang="zh-CN" altLang="en-US" sz="2400" b="1" dirty="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AutoNum type="arabicPeriod"/>
            </a:pPr>
            <a:r>
              <a:rPr lang="zh-CN" altLang="en-US" sz="2400" b="1" dirty="0">
                <a:latin typeface="微软雅黑" panose="020B0503020204020204" pitchFamily="34" charset="-122"/>
                <a:ea typeface="微软雅黑" panose="020B0503020204020204" pitchFamily="34" charset="-122"/>
              </a:rPr>
              <a:t>结论</a:t>
            </a:r>
            <a:endParaRPr lang="en-US" altLang="zh-CN" sz="2400" b="1" dirty="0">
              <a:latin typeface="微软雅黑" panose="020B0503020204020204" pitchFamily="34" charset="-122"/>
              <a:ea typeface="微软雅黑" panose="020B0503020204020204" pitchFamily="34" charset="-122"/>
            </a:endParaRPr>
          </a:p>
          <a:p>
            <a:pPr marL="457200" indent="-457200">
              <a:buAutoNum type="arabicPeriod"/>
            </a:pPr>
            <a:endParaRPr lang="en-US" altLang="zh-CN" sz="2400" b="1"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RQ3: </a:t>
            </a:r>
            <a:r>
              <a:rPr lang="zh-CN" altLang="en-US" b="1" dirty="0">
                <a:latin typeface="微软雅黑" panose="020B0503020204020204" pitchFamily="34" charset="-122"/>
                <a:ea typeface="微软雅黑" panose="020B0503020204020204" pitchFamily="34" charset="-122"/>
              </a:rPr>
              <a:t>关键代码坏味</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96943" y="1492591"/>
            <a:ext cx="10508861" cy="922020"/>
          </a:xfrm>
          <a:prstGeom prst="rect">
            <a:avLst/>
          </a:prstGeom>
          <a:noFill/>
        </p:spPr>
        <p:txBody>
          <a:bodyPr wrap="square">
            <a:spAutoFit/>
          </a:bodyPr>
          <a:lstStyle/>
          <a:p>
            <a:r>
              <a:rPr lang="zh-CN" altLang="en-US" dirty="0"/>
              <a:t>研究发现, 仅从代码坏味被研究频数的角度来判断代码坏味的关键性并不可靠。在一部分论文的研究结果中, 作者明确给出的结论性描述, 可以作为补充信息进而反映代码坏味的关键程度。通过统计和分析后发现, 这些结论或者观点可以分为广泛性结论、影响严重性结论两种类型, 下面分别对其进行详细介绍.</a:t>
            </a:r>
            <a:endParaRPr lang="zh-CN" altLang="en-US" dirty="0"/>
          </a:p>
        </p:txBody>
      </p:sp>
      <p:sp>
        <p:nvSpPr>
          <p:cNvPr id="2" name="文本框 1"/>
          <p:cNvSpPr txBox="1"/>
          <p:nvPr/>
        </p:nvSpPr>
        <p:spPr>
          <a:xfrm>
            <a:off x="762000" y="2876550"/>
            <a:ext cx="6096000" cy="368300"/>
          </a:xfrm>
          <a:prstGeom prst="rect">
            <a:avLst/>
          </a:prstGeom>
          <a:noFill/>
        </p:spPr>
        <p:txBody>
          <a:bodyPr wrap="square" rtlCol="0" anchor="t">
            <a:spAutoFit/>
          </a:bodyPr>
          <a:lstStyle/>
          <a:p>
            <a:r>
              <a:rPr lang="zh-CN" altLang="en-US"/>
              <a:t>(1) 代码坏味广泛性的结论性描述.</a:t>
            </a:r>
            <a:endParaRPr lang="zh-CN" altLang="en-US"/>
          </a:p>
        </p:txBody>
      </p:sp>
      <p:graphicFrame>
        <p:nvGraphicFramePr>
          <p:cNvPr id="5" name="表格 4"/>
          <p:cNvGraphicFramePr/>
          <p:nvPr>
            <p:custDataLst>
              <p:tags r:id="rId1"/>
            </p:custDataLst>
          </p:nvPr>
        </p:nvGraphicFramePr>
        <p:xfrm>
          <a:off x="967740" y="3394710"/>
          <a:ext cx="9999980" cy="1569720"/>
        </p:xfrm>
        <a:graphic>
          <a:graphicData uri="http://schemas.openxmlformats.org/drawingml/2006/table">
            <a:tbl>
              <a:tblPr firstRow="1" bandRow="1">
                <a:tableStyleId>{5C22544A-7EE6-4342-B048-85BDC9FD1C3A}</a:tableStyleId>
              </a:tblPr>
              <a:tblGrid>
                <a:gridCol w="4999990"/>
                <a:gridCol w="4999990"/>
              </a:tblGrid>
              <a:tr h="381000">
                <a:tc>
                  <a:txBody>
                    <a:bodyPr/>
                    <a:lstStyle/>
                    <a:p>
                      <a:pPr>
                        <a:buNone/>
                      </a:pPr>
                      <a:r>
                        <a:rPr lang="zh-CN" altLang="en-US"/>
                        <a:t>来源</a:t>
                      </a:r>
                      <a:endParaRPr lang="zh-CN" altLang="en-US"/>
                    </a:p>
                  </a:txBody>
                  <a:tcPr/>
                </a:tc>
                <a:tc>
                  <a:txBody>
                    <a:bodyPr/>
                    <a:lstStyle/>
                    <a:p>
                      <a:pPr>
                        <a:buNone/>
                      </a:pPr>
                      <a:r>
                        <a:rPr lang="zh-CN" altLang="en-US"/>
                        <a:t>例子</a:t>
                      </a:r>
                      <a:endParaRPr lang="zh-CN" altLang="en-US"/>
                    </a:p>
                  </a:txBody>
                  <a:tcPr/>
                </a:tc>
              </a:tr>
              <a:tr h="381000">
                <a:tc>
                  <a:txBody>
                    <a:bodyPr/>
                    <a:lstStyle/>
                    <a:p>
                      <a:pPr>
                        <a:buNone/>
                      </a:pPr>
                      <a:r>
                        <a:rPr lang="zh-CN" altLang="en-US"/>
                        <a:t>要来源于论文实验结果中的结论性描述.</a:t>
                      </a:r>
                      <a:endParaRPr lang="zh-CN" altLang="en-US"/>
                    </a:p>
                  </a:txBody>
                  <a:tcPr/>
                </a:tc>
                <a:tc>
                  <a:txBody>
                    <a:bodyPr/>
                    <a:lstStyle/>
                    <a:p>
                      <a:pPr>
                        <a:buNone/>
                      </a:pPr>
                      <a:r>
                        <a:rPr lang="zh-CN" altLang="en-US"/>
                        <a:t>Fontana等人[131]通过使用iPlasma对系统进行 检查, 发现在这些系统中出现最多的坏味是: duplicated code、data class、God class、schizophrenic class和long method.</a:t>
                      </a:r>
                      <a:endParaRPr lang="zh-CN" altLang="en-US"/>
                    </a:p>
                  </a:txBody>
                  <a:tcPr/>
                </a:tc>
              </a:tr>
            </a:tbl>
          </a:graphicData>
        </a:graphic>
      </p:graphicFrame>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RQ3: </a:t>
            </a:r>
            <a:r>
              <a:rPr lang="zh-CN" altLang="en-US" b="1" dirty="0">
                <a:latin typeface="微软雅黑" panose="020B0503020204020204" pitchFamily="34" charset="-122"/>
                <a:ea typeface="微软雅黑" panose="020B0503020204020204" pitchFamily="34" charset="-122"/>
              </a:rPr>
              <a:t>关键代码坏味</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45490" y="1354170"/>
            <a:ext cx="6096000" cy="368300"/>
          </a:xfrm>
          <a:prstGeom prst="rect">
            <a:avLst/>
          </a:prstGeom>
          <a:noFill/>
        </p:spPr>
        <p:txBody>
          <a:bodyPr wrap="square" rtlCol="0" anchor="t">
            <a:spAutoFit/>
          </a:bodyPr>
          <a:lstStyle/>
          <a:p>
            <a:r>
              <a:rPr lang="zh-CN" altLang="en-US" dirty="0"/>
              <a:t>(2)代码坏味影响的结论性描述</a:t>
            </a:r>
            <a:endParaRPr lang="zh-CN" altLang="en-US" dirty="0"/>
          </a:p>
        </p:txBody>
      </p:sp>
      <p:graphicFrame>
        <p:nvGraphicFramePr>
          <p:cNvPr id="5" name="表格 4"/>
          <p:cNvGraphicFramePr/>
          <p:nvPr>
            <p:custDataLst>
              <p:tags r:id="rId1"/>
            </p:custDataLst>
          </p:nvPr>
        </p:nvGraphicFramePr>
        <p:xfrm>
          <a:off x="405130" y="1991245"/>
          <a:ext cx="11341100" cy="3733800"/>
        </p:xfrm>
        <a:graphic>
          <a:graphicData uri="http://schemas.openxmlformats.org/drawingml/2006/table">
            <a:tbl>
              <a:tblPr firstRow="1" bandRow="1">
                <a:tableStyleId>{5C22544A-7EE6-4342-B048-85BDC9FD1C3A}</a:tableStyleId>
              </a:tblPr>
              <a:tblGrid>
                <a:gridCol w="1121410"/>
                <a:gridCol w="5209540"/>
                <a:gridCol w="5010150"/>
              </a:tblGrid>
              <a:tr h="381000">
                <a:tc>
                  <a:txBody>
                    <a:bodyPr/>
                    <a:lstStyle/>
                    <a:p>
                      <a:pPr>
                        <a:buNone/>
                      </a:pPr>
                      <a:r>
                        <a:rPr lang="zh-CN" altLang="en-US"/>
                        <a:t>影响方面</a:t>
                      </a:r>
                      <a:endParaRPr lang="zh-CN" altLang="en-US"/>
                    </a:p>
                  </a:txBody>
                  <a:tcPr/>
                </a:tc>
                <a:tc>
                  <a:txBody>
                    <a:bodyPr/>
                    <a:lstStyle/>
                    <a:p>
                      <a:pPr>
                        <a:buNone/>
                      </a:pPr>
                      <a:r>
                        <a:rPr lang="zh-CN" altLang="en-US"/>
                        <a:t>影响结果</a:t>
                      </a:r>
                      <a:endParaRPr lang="zh-CN" altLang="en-US"/>
                    </a:p>
                  </a:txBody>
                  <a:tcPr/>
                </a:tc>
                <a:tc>
                  <a:txBody>
                    <a:bodyPr/>
                    <a:lstStyle/>
                    <a:p>
                      <a:pPr>
                        <a:buNone/>
                      </a:pPr>
                      <a:r>
                        <a:rPr lang="zh-CN" altLang="en-US"/>
                        <a:t>例子</a:t>
                      </a:r>
                      <a:endParaRPr lang="zh-CN" altLang="en-US"/>
                    </a:p>
                  </a:txBody>
                  <a:tcPr/>
                </a:tc>
              </a:tr>
              <a:tr h="944880">
                <a:tc>
                  <a:txBody>
                    <a:bodyPr/>
                    <a:lstStyle/>
                    <a:p>
                      <a:pPr>
                        <a:buNone/>
                      </a:pPr>
                      <a:r>
                        <a:rPr lang="zh-CN" altLang="en-US" sz="1400"/>
                        <a:t>软件缺陷</a:t>
                      </a:r>
                      <a:endParaRPr lang="zh-CN" altLang="en-US" sz="1400"/>
                    </a:p>
                  </a:txBody>
                  <a:tcPr/>
                </a:tc>
                <a:tc>
                  <a:txBody>
                    <a:bodyPr/>
                    <a:lstStyle/>
                    <a:p>
                      <a:pPr>
                        <a:buNone/>
                      </a:pPr>
                      <a:r>
                        <a:rPr lang="zh-CN" altLang="en-US" sz="1400"/>
                        <a:t>主要体现在包含坏味的代码在后续维护扩展的工作中更容易出现软件错误. 而如 果已存在的研究表明受某种坏味影响的源代码其出错概率更高, 那么该代码坏味的影响就更为显著.</a:t>
                      </a:r>
                      <a:endParaRPr lang="zh-CN" altLang="en-US" sz="1400"/>
                    </a:p>
                  </a:txBody>
                  <a:tcPr/>
                </a:tc>
                <a:tc>
                  <a:txBody>
                    <a:bodyPr/>
                    <a:lstStyle/>
                    <a:p>
                      <a:pPr>
                        <a:buNone/>
                      </a:pPr>
                      <a:r>
                        <a:rPr lang="zh-CN" altLang="en-US" sz="1400"/>
                        <a:t>Olbrich 等人[112]在3个开源系统及其问题跟踪系统JIRA和Bugzilla中, 调查了上帝类(God class)和脑类(brain class)与缺陷和软件更改的关系</a:t>
                      </a:r>
                      <a:endParaRPr lang="zh-CN" altLang="en-US" sz="1400"/>
                    </a:p>
                  </a:txBody>
                  <a:tcPr/>
                </a:tc>
              </a:tr>
              <a:tr h="381000">
                <a:tc>
                  <a:txBody>
                    <a:bodyPr/>
                    <a:lstStyle/>
                    <a:p>
                      <a:pPr>
                        <a:buNone/>
                      </a:pPr>
                      <a:r>
                        <a:rPr lang="zh-CN" altLang="en-US" sz="1400"/>
                        <a:t>软件维护</a:t>
                      </a:r>
                      <a:endParaRPr lang="zh-CN" altLang="en-US" sz="1400"/>
                    </a:p>
                  </a:txBody>
                  <a:tcPr/>
                </a:tc>
                <a:tc>
                  <a:txBody>
                    <a:bodyPr/>
                    <a:lstStyle/>
                    <a:p>
                      <a:pPr>
                        <a:buNone/>
                      </a:pPr>
                      <a:r>
                        <a:rPr lang="zh-CN" altLang="en-US" sz="1400"/>
                        <a:t>主要体现在包含坏味的代码会增加软件后续发展过程中的维护工作. 如果已有研 究表明受某种坏味影响的源代码, 在后续的维护中需要付出更多的努力, 那么该代码坏味的影响就更显著</a:t>
                      </a:r>
                      <a:endParaRPr lang="zh-CN" altLang="en-US" sz="1400"/>
                    </a:p>
                  </a:txBody>
                  <a:tcPr/>
                </a:tc>
                <a:tc>
                  <a:txBody>
                    <a:bodyPr/>
                    <a:lstStyle/>
                    <a:p>
                      <a:pPr>
                        <a:buNone/>
                      </a:pPr>
                      <a:r>
                        <a:rPr lang="zh-CN" altLang="en-US" sz="1400"/>
                        <a:t>Haque等人[132]对代码坏味相关文献进行了调研和概述. 他们的研究结果表明坏味大大增加了维护阶段的工作, 尤 其是God Class坏味显著增加了维护工作量.</a:t>
                      </a:r>
                      <a:endParaRPr lang="zh-CN" altLang="en-US" sz="1400"/>
                    </a:p>
                  </a:txBody>
                  <a:tcPr/>
                </a:tc>
              </a:tr>
              <a:tr h="381000">
                <a:tc>
                  <a:txBody>
                    <a:bodyPr/>
                    <a:lstStyle/>
                    <a:p>
                      <a:pPr>
                        <a:buNone/>
                      </a:pPr>
                      <a:r>
                        <a:rPr lang="zh-CN" altLang="en-US" sz="1400"/>
                        <a:t>软件更改</a:t>
                      </a:r>
                      <a:endParaRPr lang="zh-CN" altLang="en-US" sz="1400"/>
                    </a:p>
                  </a:txBody>
                  <a:tcPr/>
                </a:tc>
                <a:tc>
                  <a:txBody>
                    <a:bodyPr/>
                    <a:lstStyle/>
                    <a:p>
                      <a:pPr>
                        <a:buNone/>
                      </a:pPr>
                      <a:r>
                        <a:rPr lang="zh-CN" altLang="en-US" sz="1400"/>
                        <a:t>体现在包含坏味的代码在后续维护的过程中更容易发生更改</a:t>
                      </a:r>
                      <a:endParaRPr lang="zh-CN" altLang="en-US" sz="1400"/>
                    </a:p>
                  </a:txBody>
                  <a:tcPr/>
                </a:tc>
                <a:tc>
                  <a:txBody>
                    <a:bodyPr/>
                    <a:lstStyle/>
                    <a:p>
                      <a:pPr>
                        <a:buNone/>
                      </a:pPr>
                      <a:r>
                        <a:rPr lang="zh-CN" altLang="en-US" sz="1400"/>
                        <a:t>Spadini等人[23]研究了测试代码中的坏味与软件质量之间的关系, 他们的研究结果表明, 包含indirect testing、eager test和assertion roulette坏味更容易引起源代码的更改.</a:t>
                      </a:r>
                      <a:endParaRPr lang="zh-CN" altLang="en-US" sz="1400"/>
                    </a:p>
                  </a:txBody>
                  <a:tcPr/>
                </a:tc>
              </a:tr>
              <a:tr h="381000">
                <a:tc>
                  <a:txBody>
                    <a:bodyPr/>
                    <a:lstStyle/>
                    <a:p>
                      <a:pPr>
                        <a:buNone/>
                      </a:pPr>
                      <a:r>
                        <a:rPr lang="zh-CN" altLang="en-US" sz="1400"/>
                        <a:t>软件能耗</a:t>
                      </a:r>
                      <a:endParaRPr lang="zh-CN" altLang="en-US" sz="1400"/>
                    </a:p>
                  </a:txBody>
                  <a:tcPr/>
                </a:tc>
                <a:tc>
                  <a:txBody>
                    <a:bodyPr/>
                    <a:lstStyle/>
                    <a:p>
                      <a:pPr>
                        <a:buNone/>
                      </a:pPr>
                      <a:r>
                        <a:rPr lang="zh-CN" altLang="en-US" sz="1400"/>
                        <a:t>体现在包含代码坏味的软件会消耗更高的能耗</a:t>
                      </a:r>
                      <a:endParaRPr lang="zh-CN" altLang="en-US" sz="1400"/>
                    </a:p>
                  </a:txBody>
                  <a:tcPr/>
                </a:tc>
                <a:tc>
                  <a:txBody>
                    <a:bodyPr/>
                    <a:lstStyle/>
                    <a:p>
                      <a:pPr>
                        <a:buNone/>
                      </a:pPr>
                      <a:r>
                        <a:rPr lang="zh-CN" altLang="en-US" sz="1400" dirty="0"/>
                        <a:t>Carette等人[27]在5个开源Android应 用程序上的实证研究表明, 消除internal getter/setter、member ignoring method和 HashMap usage等3种代码坏味 可以显著降低应用程序的能耗.</a:t>
                      </a:r>
                      <a:endParaRPr lang="zh-CN" altLang="en-US" sz="1400" dirty="0"/>
                    </a:p>
                  </a:txBody>
                  <a:tcPr/>
                </a:tc>
              </a:tr>
            </a:tbl>
          </a:graphicData>
        </a:graphic>
      </p:graphicFrame>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RQ3: </a:t>
            </a:r>
            <a:r>
              <a:rPr lang="zh-CN" altLang="en-US" b="1" dirty="0">
                <a:latin typeface="微软雅黑" panose="020B0503020204020204" pitchFamily="34" charset="-122"/>
                <a:ea typeface="微软雅黑" panose="020B0503020204020204" pitchFamily="34" charset="-122"/>
              </a:rPr>
              <a:t>关键代码坏味</a:t>
            </a:r>
            <a:endParaRPr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97815" y="2910840"/>
            <a:ext cx="11436985" cy="1057910"/>
          </a:xfrm>
          <a:prstGeom prst="rect">
            <a:avLst/>
          </a:prstGeom>
        </p:spPr>
      </p:pic>
      <p:sp>
        <p:nvSpPr>
          <p:cNvPr id="9" name="文本框 8"/>
          <p:cNvSpPr txBox="1"/>
          <p:nvPr/>
        </p:nvSpPr>
        <p:spPr>
          <a:xfrm>
            <a:off x="911268" y="1951672"/>
            <a:ext cx="10369463" cy="368300"/>
          </a:xfrm>
          <a:prstGeom prst="rect">
            <a:avLst/>
          </a:prstGeom>
          <a:noFill/>
        </p:spPr>
        <p:txBody>
          <a:bodyPr wrap="square">
            <a:spAutoFit/>
          </a:bodyPr>
          <a:lstStyle/>
          <a:p>
            <a:r>
              <a:rPr lang="zh-CN" altLang="en-US" dirty="0"/>
              <a:t> 详细的计算公式如公式(1)所示:</a:t>
            </a:r>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4" name="文本框 3"/>
          <p:cNvSpPr txBox="1"/>
          <p:nvPr/>
        </p:nvSpPr>
        <p:spPr>
          <a:xfrm>
            <a:off x="1507490" y="4697730"/>
            <a:ext cx="9017635" cy="1198880"/>
          </a:xfrm>
          <a:prstGeom prst="rect">
            <a:avLst/>
          </a:prstGeom>
          <a:noFill/>
        </p:spPr>
        <p:txBody>
          <a:bodyPr wrap="square" rtlCol="0" anchor="t">
            <a:spAutoFit/>
          </a:bodyPr>
          <a:lstStyle/>
          <a:p>
            <a:r>
              <a:rPr lang="zh-CN" altLang="en-US" dirty="0"/>
              <a:t>NO (number of occurrences)：坏味在文献中的出现频数</a:t>
            </a:r>
            <a:endParaRPr lang="zh-CN" altLang="en-US" dirty="0"/>
          </a:p>
          <a:p>
            <a:r>
              <a:rPr lang="zh-CN" altLang="en-US" dirty="0"/>
              <a:t>NC (number of conclusive description )：加权后的代码坏味结论性描述频数</a:t>
            </a:r>
            <a:endParaRPr lang="zh-CN" altLang="en-US" dirty="0"/>
          </a:p>
          <a:p>
            <a:r>
              <a:rPr lang="zh-CN" altLang="en-US" dirty="0">
                <a:sym typeface="+mn-ea"/>
              </a:rPr>
              <a:t>NCSum：所有坏味在结论性描述中出现的频数之和</a:t>
            </a:r>
            <a:endParaRPr lang="zh-CN" altLang="en-US" dirty="0">
              <a:sym typeface="+mn-ea"/>
            </a:endParaRPr>
          </a:p>
          <a:p>
            <a:r>
              <a:rPr lang="zh-CN" altLang="en-US" dirty="0">
                <a:sym typeface="+mn-ea"/>
              </a:rPr>
              <a:t>NOSum：所有坏味在论文中出现的频数之和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dirty="0">
                <a:latin typeface="微软雅黑" panose="020B0503020204020204" pitchFamily="34" charset="-122"/>
                <a:ea typeface="微软雅黑" panose="020B0503020204020204" pitchFamily="34" charset="-122"/>
              </a:rPr>
              <a:t>RQ3: </a:t>
            </a:r>
            <a:r>
              <a:rPr lang="zh-CN" altLang="en-US" b="1" dirty="0">
                <a:latin typeface="微软雅黑" panose="020B0503020204020204" pitchFamily="34" charset="-122"/>
                <a:ea typeface="微软雅黑" panose="020B0503020204020204" pitchFamily="34" charset="-122"/>
              </a:rPr>
              <a:t>关键代码坏味</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741373" y="1277505"/>
            <a:ext cx="8104180" cy="4027875"/>
          </a:xfrm>
          <a:prstGeom prst="rect">
            <a:avLst/>
          </a:prstGeom>
        </p:spPr>
      </p:pic>
      <p:sp>
        <p:nvSpPr>
          <p:cNvPr id="8" name="文本框 7"/>
          <p:cNvSpPr txBox="1"/>
          <p:nvPr/>
        </p:nvSpPr>
        <p:spPr>
          <a:xfrm>
            <a:off x="558165" y="5522595"/>
            <a:ext cx="10692765" cy="922020"/>
          </a:xfrm>
          <a:prstGeom prst="rect">
            <a:avLst/>
          </a:prstGeom>
          <a:noFill/>
        </p:spPr>
        <p:txBody>
          <a:bodyPr wrap="square">
            <a:spAutoFit/>
          </a:bodyPr>
          <a:lstStyle/>
          <a:p>
            <a:pPr marL="0" marR="0">
              <a:lnSpc>
                <a:spcPct val="150000"/>
              </a:lnSpc>
              <a:spcBef>
                <a:spcPts val="0"/>
              </a:spcBef>
              <a:spcAft>
                <a:spcPts val="0"/>
              </a:spcAft>
            </a:pPr>
            <a:r>
              <a:rPr lang="zh-CN" altLang="zh-CN" dirty="0">
                <a:effectLst/>
                <a:ea typeface="Calibri" panose="020F0502020204030204" pitchFamily="34" charset="0"/>
                <a:sym typeface="+mn-ea"/>
              </a:rPr>
              <a:t> </a:t>
            </a:r>
            <a:r>
              <a:rPr lang="zh-CN" altLang="zh-CN" dirty="0">
                <a:effectLst/>
                <a:ea typeface="微软雅黑" panose="020B0503020204020204" pitchFamily="34" charset="-122"/>
                <a:sym typeface="+mn-ea"/>
              </a:rPr>
              <a:t>结果发现按照关键程度排序后的前十个代码坏味</a:t>
            </a:r>
            <a:r>
              <a:rPr lang="zh-CN" altLang="zh-CN" dirty="0">
                <a:effectLst/>
                <a:ea typeface="Calibri" panose="020F0502020204030204" pitchFamily="34" charset="0"/>
                <a:sym typeface="+mn-ea"/>
              </a:rPr>
              <a:t>, </a:t>
            </a:r>
            <a:r>
              <a:rPr lang="zh-CN" altLang="zh-CN" dirty="0">
                <a:effectLst/>
                <a:ea typeface="微软雅黑" panose="020B0503020204020204" pitchFamily="34" charset="-122"/>
                <a:sym typeface="+mn-ea"/>
              </a:rPr>
              <a:t>与单纯按照频数排序后的结果有很大差 别</a:t>
            </a:r>
            <a:r>
              <a:rPr lang="zh-CN" altLang="zh-CN" dirty="0">
                <a:effectLst/>
                <a:ea typeface="Calibri" panose="020F0502020204030204" pitchFamily="34" charset="0"/>
                <a:sym typeface="+mn-ea"/>
              </a:rPr>
              <a:t>. </a:t>
            </a:r>
            <a:r>
              <a:rPr lang="zh-CN" altLang="zh-CN" dirty="0">
                <a:effectLst/>
                <a:ea typeface="微软雅黑" panose="020B0503020204020204" pitchFamily="34" charset="-122"/>
                <a:sym typeface="+mn-ea"/>
              </a:rPr>
              <a:t>而</a:t>
            </a:r>
            <a:r>
              <a:rPr lang="zh-CN" altLang="zh-CN" dirty="0">
                <a:solidFill>
                  <a:srgbClr val="C00000"/>
                </a:solidFill>
                <a:effectLst/>
                <a:ea typeface="微软雅黑" panose="020B0503020204020204" pitchFamily="34" charset="-122"/>
                <a:sym typeface="+mn-ea"/>
              </a:rPr>
              <a:t>由于关键程度考虑了额外的代码坏味广泛性和严重性信息</a:t>
            </a:r>
            <a:r>
              <a:rPr lang="zh-CN" altLang="zh-CN" dirty="0">
                <a:effectLst/>
                <a:ea typeface="Calibri" panose="020F0502020204030204" pitchFamily="34" charset="0"/>
                <a:sym typeface="+mn-ea"/>
              </a:rPr>
              <a:t>, </a:t>
            </a:r>
            <a:r>
              <a:rPr lang="zh-CN" altLang="zh-CN" dirty="0">
                <a:effectLst/>
                <a:ea typeface="微软雅黑" panose="020B0503020204020204" pitchFamily="34" charset="-122"/>
                <a:sym typeface="+mn-ea"/>
              </a:rPr>
              <a:t>因此</a:t>
            </a:r>
            <a:r>
              <a:rPr lang="zh-CN" altLang="zh-CN" dirty="0">
                <a:solidFill>
                  <a:srgbClr val="C00000"/>
                </a:solidFill>
                <a:effectLst/>
                <a:ea typeface="微软雅黑" panose="020B0503020204020204" pitchFamily="34" charset="-122"/>
                <a:sym typeface="+mn-ea"/>
              </a:rPr>
              <a:t>能更好地评估代码坏味的关键程度</a:t>
            </a:r>
            <a:r>
              <a:rPr lang="zh-CN" altLang="zh-CN" dirty="0">
                <a:effectLst/>
                <a:ea typeface="Calibri" panose="020F0502020204030204" pitchFamily="34" charset="0"/>
                <a:sym typeface="+mn-ea"/>
              </a:rPr>
              <a:t>.</a:t>
            </a:r>
            <a:endParaRPr lang="zh-CN" altLang="zh-CN" sz="1800" dirty="0">
              <a:effectLst/>
              <a:ea typeface="Calibri" panose="020F0502020204030204" pitchFamily="34" charset="0"/>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工业界应用</a:t>
            </a:r>
            <a:endParaRPr lang="en-US" altLang="zh-CN" b="1"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507942" y="2020038"/>
            <a:ext cx="11327301" cy="4260612"/>
          </a:xfrm>
          <a:prstGeom prst="rect">
            <a:avLst/>
          </a:prstGeom>
        </p:spPr>
      </p:pic>
      <p:sp>
        <p:nvSpPr>
          <p:cNvPr id="8" name="文本框 7"/>
          <p:cNvSpPr txBox="1"/>
          <p:nvPr/>
        </p:nvSpPr>
        <p:spPr>
          <a:xfrm>
            <a:off x="862444" y="1309074"/>
            <a:ext cx="10972799" cy="710964"/>
          </a:xfrm>
          <a:prstGeom prst="rect">
            <a:avLst/>
          </a:prstGeom>
          <a:noFill/>
        </p:spPr>
        <p:txBody>
          <a:bodyPr wrap="square">
            <a:spAutoFit/>
          </a:bodyPr>
          <a:lstStyle/>
          <a:p>
            <a:r>
              <a:rPr lang="zh-CN" altLang="en-US" dirty="0"/>
              <a:t>表</a:t>
            </a:r>
            <a:r>
              <a:rPr lang="en-US" altLang="zh-CN" dirty="0"/>
              <a:t>4</a:t>
            </a:r>
            <a:r>
              <a:rPr lang="zh-CN" altLang="en-US" dirty="0"/>
              <a:t>对收集到的</a:t>
            </a:r>
            <a:r>
              <a:rPr lang="en-US" altLang="zh-CN" dirty="0"/>
              <a:t>6 </a:t>
            </a:r>
            <a:r>
              <a:rPr lang="zh-CN" altLang="en-US" dirty="0"/>
              <a:t>种代码质量检测工具进行了简要的介绍</a:t>
            </a:r>
            <a:r>
              <a:rPr lang="en-US" altLang="zh-CN" dirty="0"/>
              <a:t>.</a:t>
            </a:r>
            <a:endParaRPr lang="en-US" altLang="zh-CN" dirty="0"/>
          </a:p>
          <a:p>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工业界应用</a:t>
            </a:r>
            <a:endParaRPr lang="en-US" altLang="zh-CN" b="1"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48945" y="1294534"/>
            <a:ext cx="11386185" cy="1864360"/>
          </a:xfrm>
          <a:prstGeom prst="rect">
            <a:avLst/>
          </a:prstGeom>
          <a:noFill/>
        </p:spPr>
        <p:txBody>
          <a:bodyPr wrap="square">
            <a:noAutofit/>
          </a:bodyPr>
          <a:lstStyle/>
          <a:p>
            <a:pPr marL="0" marR="0">
              <a:lnSpc>
                <a:spcPct val="150000"/>
              </a:lnSpc>
              <a:spcBef>
                <a:spcPts val="0"/>
              </a:spcBef>
              <a:spcAft>
                <a:spcPts val="0"/>
              </a:spcAft>
            </a:pPr>
            <a:r>
              <a:rPr lang="zh-CN" altLang="zh-CN" sz="1800" dirty="0">
                <a:effectLst/>
                <a:ea typeface="微软雅黑" panose="020B0503020204020204" pitchFamily="34" charset="-122"/>
              </a:rPr>
              <a:t>表</a:t>
            </a:r>
            <a:r>
              <a:rPr lang="zh-CN" altLang="zh-CN" sz="1800" dirty="0">
                <a:effectLst/>
                <a:ea typeface="Calibri" panose="020F0502020204030204" pitchFamily="34" charset="0"/>
              </a:rPr>
              <a:t>5</a:t>
            </a:r>
            <a:r>
              <a:rPr lang="zh-CN" altLang="zh-CN" sz="1800" dirty="0">
                <a:effectLst/>
                <a:ea typeface="微软雅黑" panose="020B0503020204020204" pitchFamily="34" charset="-122"/>
              </a:rPr>
              <a:t>显示了</a:t>
            </a:r>
            <a:r>
              <a:rPr lang="zh-CN" altLang="zh-CN" sz="1800" dirty="0">
                <a:solidFill>
                  <a:srgbClr val="C00000"/>
                </a:solidFill>
                <a:effectLst/>
                <a:ea typeface="微软雅黑" panose="020B0503020204020204" pitchFamily="34" charset="-122"/>
              </a:rPr>
              <a:t>受到</a:t>
            </a:r>
            <a:r>
              <a:rPr lang="zh-CN" altLang="zh-CN" sz="1800" dirty="0">
                <a:solidFill>
                  <a:srgbClr val="C00000"/>
                </a:solidFill>
                <a:effectLst/>
                <a:ea typeface="Calibri" panose="020F0502020204030204" pitchFamily="34" charset="0"/>
              </a:rPr>
              <a:t>3</a:t>
            </a:r>
            <a:r>
              <a:rPr lang="zh-CN" altLang="zh-CN" sz="1800" dirty="0">
                <a:solidFill>
                  <a:srgbClr val="C00000"/>
                </a:solidFill>
                <a:effectLst/>
                <a:ea typeface="微软雅黑" panose="020B0503020204020204" pitchFamily="34" charset="-122"/>
              </a:rPr>
              <a:t>种及以上工具支持的代码坏味</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可以看 到</a:t>
            </a:r>
            <a:r>
              <a:rPr lang="zh-CN" altLang="zh-CN" sz="1800" dirty="0">
                <a:effectLst/>
                <a:ea typeface="Calibri" panose="020F0502020204030204" pitchFamily="34" charset="0"/>
              </a:rPr>
              <a:t>long parameter list</a:t>
            </a:r>
            <a:r>
              <a:rPr lang="zh-CN" altLang="zh-CN" sz="1800" dirty="0">
                <a:effectLst/>
                <a:ea typeface="微软雅黑" panose="020B0503020204020204" pitchFamily="34" charset="-122"/>
              </a:rPr>
              <a:t>代码坏味能够被所有</a:t>
            </a:r>
            <a:r>
              <a:rPr lang="zh-CN" altLang="zh-CN" sz="1800" dirty="0">
                <a:effectLst/>
                <a:ea typeface="Calibri" panose="020F0502020204030204" pitchFamily="34" charset="0"/>
              </a:rPr>
              <a:t>6</a:t>
            </a:r>
            <a:r>
              <a:rPr lang="zh-CN" altLang="zh-CN" sz="1800" dirty="0">
                <a:effectLst/>
                <a:ea typeface="微软雅黑" panose="020B0503020204020204" pitchFamily="34" charset="-122"/>
              </a:rPr>
              <a:t>种工具检测</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并且同样是关键程度值在前</a:t>
            </a:r>
            <a:r>
              <a:rPr lang="zh-CN" altLang="zh-CN" sz="1800" dirty="0">
                <a:effectLst/>
                <a:ea typeface="Calibri" panose="020F0502020204030204" pitchFamily="34" charset="0"/>
              </a:rPr>
              <a:t>10</a:t>
            </a:r>
            <a:r>
              <a:rPr lang="zh-CN" altLang="zh-CN" sz="1800" dirty="0">
                <a:effectLst/>
                <a:ea typeface="微软雅黑" panose="020B0503020204020204" pitchFamily="34" charset="-122"/>
              </a:rPr>
              <a:t>的代码坏味</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除此之外</a:t>
            </a:r>
            <a:r>
              <a:rPr lang="zh-CN" altLang="zh-CN" sz="1800" dirty="0">
                <a:effectLst/>
                <a:ea typeface="Calibri" panose="020F0502020204030204" pitchFamily="34" charset="0"/>
              </a:rPr>
              <a:t>, God class</a:t>
            </a:r>
            <a:r>
              <a:rPr lang="zh-CN" altLang="zh-CN" sz="1800" dirty="0">
                <a:effectLst/>
                <a:ea typeface="微软雅黑" panose="020B0503020204020204" pitchFamily="34" charset="-122"/>
              </a:rPr>
              <a:t>、</a:t>
            </a:r>
            <a:r>
              <a:rPr lang="zh-CN" altLang="zh-CN" sz="1800" dirty="0">
                <a:effectLst/>
                <a:ea typeface="Calibri" panose="020F0502020204030204" pitchFamily="34" charset="0"/>
              </a:rPr>
              <a:t>duplicated code</a:t>
            </a:r>
            <a:r>
              <a:rPr lang="zh-CN" altLang="zh-CN" sz="1800" dirty="0">
                <a:effectLst/>
                <a:ea typeface="微软雅黑" panose="020B0503020204020204" pitchFamily="34" charset="-122"/>
              </a:rPr>
              <a:t>同样也是受到工具支持较多的且关键程度较高的代码坏味</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从总体上看</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关键程度值在前</a:t>
            </a:r>
            <a:r>
              <a:rPr lang="zh-CN" altLang="zh-CN" sz="1800" dirty="0">
                <a:effectLst/>
                <a:ea typeface="Calibri" panose="020F0502020204030204" pitchFamily="34" charset="0"/>
              </a:rPr>
              <a:t>10</a:t>
            </a:r>
            <a:r>
              <a:rPr lang="zh-CN" altLang="zh-CN" sz="1800" dirty="0">
                <a:effectLst/>
                <a:ea typeface="微软雅黑" panose="020B0503020204020204" pitchFamily="34" charset="-122"/>
              </a:rPr>
              <a:t>代码坏味在以上</a:t>
            </a:r>
            <a:r>
              <a:rPr lang="zh-CN" altLang="zh-CN" sz="1800" dirty="0">
                <a:effectLst/>
                <a:ea typeface="Calibri" panose="020F0502020204030204" pitchFamily="34" charset="0"/>
              </a:rPr>
              <a:t>6</a:t>
            </a:r>
            <a:r>
              <a:rPr lang="zh-CN" altLang="zh-CN" sz="1800" dirty="0">
                <a:effectLst/>
                <a:ea typeface="微软雅黑" panose="020B0503020204020204" pitchFamily="34" charset="-122"/>
              </a:rPr>
              <a:t>种工具的检测规则中只有</a:t>
            </a:r>
            <a:r>
              <a:rPr lang="zh-CN" altLang="zh-CN" sz="1800" dirty="0">
                <a:effectLst/>
                <a:ea typeface="Calibri" panose="020F0502020204030204" pitchFamily="34" charset="0"/>
              </a:rPr>
              <a:t>1</a:t>
            </a:r>
            <a:r>
              <a:rPr lang="zh-CN" altLang="zh-CN" sz="1800" dirty="0">
                <a:effectLst/>
                <a:ea typeface="微软雅黑" panose="020B0503020204020204" pitchFamily="34" charset="-122"/>
              </a:rPr>
              <a:t>种未受到支持</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即</a:t>
            </a:r>
            <a:r>
              <a:rPr lang="zh-CN" altLang="zh-CN" sz="1800" dirty="0">
                <a:effectLst/>
                <a:ea typeface="Calibri" panose="020F0502020204030204" pitchFamily="34" charset="0"/>
              </a:rPr>
              <a:t>blob class.</a:t>
            </a:r>
            <a:endParaRPr lang="zh-CN" altLang="zh-CN" sz="1800" dirty="0">
              <a:effectLst/>
              <a:ea typeface="Calibri" panose="020F0502020204030204" pitchFamily="34" charset="0"/>
            </a:endParaRPr>
          </a:p>
          <a:p>
            <a:endParaRPr lang="zh-CN" altLang="en-US" dirty="0"/>
          </a:p>
        </p:txBody>
      </p:sp>
      <p:pic>
        <p:nvPicPr>
          <p:cNvPr id="5" name="图片 4"/>
          <p:cNvPicPr>
            <a:picLocks noChangeAspect="1"/>
          </p:cNvPicPr>
          <p:nvPr/>
        </p:nvPicPr>
        <p:blipFill>
          <a:blip r:embed="rId1"/>
          <a:stretch>
            <a:fillRect/>
          </a:stretch>
        </p:blipFill>
        <p:spPr>
          <a:xfrm>
            <a:off x="1053465" y="3192145"/>
            <a:ext cx="9843135" cy="3604895"/>
          </a:xfrm>
          <a:prstGeom prst="rect">
            <a:avLst/>
          </a:prstGeom>
        </p:spPr>
      </p:pic>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微软雅黑" panose="020B0503020204020204" pitchFamily="34" charset="-122"/>
                <a:ea typeface="微软雅黑" panose="020B0503020204020204" pitchFamily="34" charset="-122"/>
                <a:sym typeface="+mn-ea"/>
              </a:rPr>
              <a:t>研究结论与展望</a:t>
            </a:r>
            <a:endParaRPr lang="zh-CN" altLang="en-US" b="1" kern="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09599" y="1651728"/>
            <a:ext cx="11260975" cy="2584450"/>
          </a:xfrm>
          <a:prstGeom prst="rect">
            <a:avLst/>
          </a:prstGeom>
          <a:noFill/>
        </p:spPr>
        <p:txBody>
          <a:bodyPr wrap="square">
            <a:spAutoFit/>
          </a:bodyPr>
          <a:lstStyle/>
          <a:p>
            <a:pPr>
              <a:lnSpc>
                <a:spcPct val="150000"/>
              </a:lnSpc>
            </a:pPr>
            <a:r>
              <a:rPr lang="zh-CN" altLang="en-US" dirty="0"/>
              <a:t>代码坏味仍然是软件工程领域的研究热点</a:t>
            </a:r>
            <a:r>
              <a:rPr lang="en-US" altLang="zh-CN" dirty="0"/>
              <a:t>, </a:t>
            </a:r>
            <a:r>
              <a:rPr lang="zh-CN" altLang="en-US" dirty="0"/>
              <a:t>未来可以从以下方面展开研究：</a:t>
            </a:r>
            <a:endParaRPr lang="en-US" altLang="zh-CN" dirty="0"/>
          </a:p>
          <a:p>
            <a:pPr>
              <a:lnSpc>
                <a:spcPct val="150000"/>
              </a:lnSpc>
            </a:pPr>
            <a:r>
              <a:rPr lang="en-US" altLang="zh-CN" dirty="0"/>
              <a:t>1</a:t>
            </a:r>
            <a:r>
              <a:rPr lang="zh-CN" altLang="en-US" dirty="0"/>
              <a:t>、考虑定义一种完备、一致且准确的代码坏味分类标准</a:t>
            </a:r>
            <a:r>
              <a:rPr lang="en-US" altLang="zh-CN" dirty="0"/>
              <a:t>, </a:t>
            </a:r>
            <a:r>
              <a:rPr lang="zh-CN" altLang="en-US" dirty="0"/>
              <a:t>以规范代码坏味的定义和拓展</a:t>
            </a:r>
            <a:r>
              <a:rPr lang="en-US" altLang="zh-CN" dirty="0"/>
              <a:t>, </a:t>
            </a:r>
            <a:r>
              <a:rPr lang="zh-CN" altLang="en-US" dirty="0"/>
              <a:t>进一步提高代码坏味被关注的程度共识融合分片技术 </a:t>
            </a:r>
            <a:endParaRPr lang="en-US" altLang="zh-CN" dirty="0"/>
          </a:p>
          <a:p>
            <a:pPr>
              <a:lnSpc>
                <a:spcPct val="150000"/>
              </a:lnSpc>
            </a:pPr>
            <a:r>
              <a:rPr lang="en-US" altLang="zh-CN" dirty="0"/>
              <a:t>2</a:t>
            </a:r>
            <a:r>
              <a:rPr lang="zh-CN" altLang="en-US" dirty="0"/>
              <a:t>、建议研究人员针对不同的层次或者成熟的编程语言</a:t>
            </a:r>
            <a:r>
              <a:rPr lang="en-US" altLang="zh-CN" dirty="0"/>
              <a:t>, </a:t>
            </a:r>
            <a:r>
              <a:rPr lang="zh-CN" altLang="en-US" dirty="0"/>
              <a:t>研究和开发相应的代码坏味重构方案</a:t>
            </a:r>
            <a:endParaRPr lang="en-US" altLang="zh-CN" dirty="0"/>
          </a:p>
          <a:p>
            <a:pPr>
              <a:lnSpc>
                <a:spcPct val="150000"/>
              </a:lnSpc>
            </a:pPr>
            <a:r>
              <a:rPr lang="zh-CN" altLang="en-US" dirty="0"/>
              <a:t>安全性和隐私保护</a:t>
            </a:r>
            <a:endParaRPr lang="en-US" altLang="zh-CN" dirty="0"/>
          </a:p>
          <a:p>
            <a:pPr>
              <a:lnSpc>
                <a:spcPct val="150000"/>
              </a:lnSpc>
            </a:pPr>
            <a:r>
              <a:rPr lang="en-US" altLang="zh-CN" dirty="0"/>
              <a:t>3</a:t>
            </a:r>
            <a:r>
              <a:rPr lang="zh-CN" altLang="en-US" dirty="0"/>
              <a:t>、在研究代码坏味的定义以及检测时</a:t>
            </a:r>
            <a:r>
              <a:rPr lang="en-US" altLang="zh-CN" dirty="0"/>
              <a:t>, </a:t>
            </a:r>
            <a:r>
              <a:rPr lang="zh-CN" altLang="en-US" dirty="0"/>
              <a:t>明确代码坏味带来的影响</a:t>
            </a:r>
            <a:r>
              <a:rPr lang="en-US" altLang="zh-CN" dirty="0"/>
              <a:t>, </a:t>
            </a:r>
            <a:r>
              <a:rPr lang="zh-CN" altLang="en-US" dirty="0"/>
              <a:t>并且提供选择软件质量指标进行检测的理由</a:t>
            </a:r>
            <a:endParaRPr lang="zh-CN" altLang="en-US" dirty="0"/>
          </a:p>
        </p:txBody>
      </p:sp>
      <p:sp>
        <p:nvSpPr>
          <p:cNvPr id="8" name="文本框 7"/>
          <p:cNvSpPr txBox="1"/>
          <p:nvPr/>
        </p:nvSpPr>
        <p:spPr>
          <a:xfrm>
            <a:off x="582239" y="1190063"/>
            <a:ext cx="2078181" cy="461665"/>
          </a:xfrm>
          <a:prstGeom prst="rect">
            <a:avLst/>
          </a:prstGeom>
          <a:noFill/>
        </p:spPr>
        <p:txBody>
          <a:bodyPr wrap="square" rtlCol="0">
            <a:spAutoFit/>
          </a:bodyPr>
          <a:lstStyle/>
          <a:p>
            <a:r>
              <a:rPr lang="zh-CN" altLang="en-US" sz="2400" b="1" dirty="0"/>
              <a:t>研究展望</a:t>
            </a:r>
            <a:endParaRPr lang="zh-CN" altLang="en-US" sz="2400" b="1" dirty="0"/>
          </a:p>
        </p:txBody>
      </p:sp>
      <p:sp>
        <p:nvSpPr>
          <p:cNvPr id="3" name="灯片编号占位符 2"/>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微软雅黑" panose="020B0503020204020204" pitchFamily="34" charset="-122"/>
                <a:ea typeface="微软雅黑" panose="020B0503020204020204" pitchFamily="34" charset="-122"/>
                <a:sym typeface="+mn-ea"/>
              </a:rPr>
              <a:t>研究结论与展望</a:t>
            </a:r>
            <a:endParaRPr lang="zh-CN" altLang="en-US" b="1" kern="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7898" y="2032211"/>
            <a:ext cx="10496204" cy="2584450"/>
          </a:xfrm>
          <a:prstGeom prst="rect">
            <a:avLst/>
          </a:prstGeom>
          <a:noFill/>
        </p:spPr>
        <p:txBody>
          <a:bodyPr wrap="square">
            <a:spAutoFit/>
          </a:bodyPr>
          <a:lstStyle/>
          <a:p>
            <a:pPr>
              <a:lnSpc>
                <a:spcPct val="150000"/>
              </a:lnSpc>
            </a:pPr>
            <a:r>
              <a:rPr lang="zh-CN" altLang="en-US" dirty="0"/>
              <a:t>本文综述了现有代码坏味相关的研究</a:t>
            </a:r>
            <a:r>
              <a:rPr lang="en-US" altLang="zh-CN" dirty="0"/>
              <a:t>, </a:t>
            </a:r>
            <a:r>
              <a:rPr lang="zh-CN" altLang="en-US" dirty="0"/>
              <a:t>围绕代码坏味的持续演化</a:t>
            </a:r>
            <a:r>
              <a:rPr lang="en-US" altLang="zh-CN" dirty="0"/>
              <a:t>, </a:t>
            </a:r>
            <a:r>
              <a:rPr lang="zh-CN" altLang="en-US" dirty="0"/>
              <a:t>关键代码坏味及研究热点</a:t>
            </a:r>
            <a:r>
              <a:rPr lang="en-US" altLang="zh-CN" dirty="0"/>
              <a:t>, </a:t>
            </a:r>
            <a:r>
              <a:rPr lang="zh-CN" altLang="en-US" dirty="0"/>
              <a:t>和代码坏味在工业界的研究现状</a:t>
            </a:r>
            <a:r>
              <a:rPr lang="en-US" altLang="zh-CN" dirty="0"/>
              <a:t>3</a:t>
            </a:r>
            <a:r>
              <a:rPr lang="zh-CN" altLang="en-US" dirty="0"/>
              <a:t>个方面展开了研究</a:t>
            </a:r>
            <a:r>
              <a:rPr lang="en-US" altLang="zh-CN" dirty="0"/>
              <a:t>, </a:t>
            </a:r>
            <a:r>
              <a:rPr lang="zh-CN" altLang="en-US" dirty="0"/>
              <a:t>完成了对代码坏味发展趋势以 及研究热点的分析</a:t>
            </a:r>
            <a:r>
              <a:rPr lang="en-US" altLang="zh-CN" dirty="0"/>
              <a:t>, </a:t>
            </a:r>
            <a:r>
              <a:rPr lang="zh-CN" altLang="en-US" dirty="0"/>
              <a:t>提出一种代码坏味关键程度的量化方案</a:t>
            </a:r>
            <a:r>
              <a:rPr lang="en-US" altLang="zh-CN" dirty="0"/>
              <a:t>, </a:t>
            </a:r>
            <a:r>
              <a:rPr lang="zh-CN" altLang="en-US" dirty="0"/>
              <a:t>以分析其应该受关注和付出努力的优先级</a:t>
            </a:r>
            <a:r>
              <a:rPr lang="en-US" altLang="zh-CN" dirty="0"/>
              <a:t>. </a:t>
            </a:r>
            <a:r>
              <a:rPr lang="zh-CN" altLang="en-US" dirty="0"/>
              <a:t>最后从工业界实际情况出发</a:t>
            </a:r>
            <a:r>
              <a:rPr lang="en-US" altLang="zh-CN" dirty="0"/>
              <a:t>, </a:t>
            </a:r>
            <a:r>
              <a:rPr lang="zh-CN" altLang="en-US" dirty="0"/>
              <a:t>对实际开发过程中用于代码坏味检测的静态代码检查工具进行调查</a:t>
            </a:r>
            <a:r>
              <a:rPr lang="en-US" altLang="zh-CN" dirty="0"/>
              <a:t>, </a:t>
            </a:r>
            <a:r>
              <a:rPr lang="zh-CN" altLang="en-US" dirty="0"/>
              <a:t>分析了学术界和工业界对于代码坏味关注的一致性</a:t>
            </a:r>
            <a:r>
              <a:rPr lang="en-US" altLang="zh-CN" dirty="0"/>
              <a:t>, </a:t>
            </a:r>
            <a:r>
              <a:rPr lang="zh-CN" altLang="en-US" dirty="0"/>
              <a:t>并分析其可能存在的原因</a:t>
            </a:r>
            <a:r>
              <a:rPr lang="en-US" altLang="zh-CN" dirty="0"/>
              <a:t>, </a:t>
            </a:r>
            <a:r>
              <a:rPr lang="zh-CN" altLang="en-US" dirty="0"/>
              <a:t>为研究人员和致力于改善软件质量的从业人员给出研究机会指明了研究机会</a:t>
            </a:r>
            <a:r>
              <a:rPr lang="en-US" altLang="zh-CN" dirty="0"/>
              <a:t>.</a:t>
            </a:r>
            <a:endParaRPr lang="zh-CN" altLang="en-US" dirty="0"/>
          </a:p>
        </p:txBody>
      </p:sp>
      <p:sp>
        <p:nvSpPr>
          <p:cNvPr id="9" name="文本框 8"/>
          <p:cNvSpPr txBox="1"/>
          <p:nvPr/>
        </p:nvSpPr>
        <p:spPr>
          <a:xfrm>
            <a:off x="609600" y="1141526"/>
            <a:ext cx="954933" cy="461665"/>
          </a:xfrm>
          <a:prstGeom prst="rect">
            <a:avLst/>
          </a:prstGeom>
          <a:noFill/>
        </p:spPr>
        <p:txBody>
          <a:bodyPr wrap="square" rtlCol="0">
            <a:spAutoFit/>
          </a:bodyPr>
          <a:lstStyle/>
          <a:p>
            <a:r>
              <a:rPr lang="zh-CN" altLang="en-US" sz="2400" b="1" dirty="0"/>
              <a:t>结论</a:t>
            </a:r>
            <a:endParaRPr lang="zh-CN" altLang="en-US" sz="2400" b="1" dirty="0"/>
          </a:p>
        </p:txBody>
      </p:sp>
      <p:sp>
        <p:nvSpPr>
          <p:cNvPr id="3" name="灯片编号占位符 2"/>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研究背景</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91739" y="1305215"/>
            <a:ext cx="10593063" cy="1285032"/>
          </a:xfrm>
          <a:prstGeom prst="rect">
            <a:avLst/>
          </a:prstGeom>
          <a:noFill/>
        </p:spPr>
        <p:txBody>
          <a:bodyPr wrap="square" rtlCol="0">
            <a:spAutoFit/>
          </a:bodyPr>
          <a:lstStyle/>
          <a:p>
            <a:pPr indent="266700">
              <a:lnSpc>
                <a:spcPct val="150000"/>
              </a:lnSpc>
              <a:spcAft>
                <a:spcPts val="800"/>
              </a:spcAft>
            </a:pPr>
            <a:r>
              <a:rPr lang="zh-CN" altLang="en-US" dirty="0"/>
              <a:t>代码坏味</a:t>
            </a:r>
            <a:r>
              <a:rPr lang="en-US" altLang="zh-CN" dirty="0"/>
              <a:t>(code smells)</a:t>
            </a:r>
            <a:r>
              <a:rPr lang="zh-CN" altLang="en-US" dirty="0"/>
              <a:t>是于</a:t>
            </a:r>
            <a:r>
              <a:rPr lang="en-US" altLang="zh-CN" dirty="0"/>
              <a:t>1999</a:t>
            </a:r>
            <a:r>
              <a:rPr lang="zh-CN" altLang="en-US" dirty="0"/>
              <a:t>年提出的一个概念</a:t>
            </a:r>
            <a:r>
              <a:rPr lang="en-US" altLang="zh-CN" dirty="0"/>
              <a:t>, </a:t>
            </a:r>
            <a:r>
              <a:rPr lang="zh-CN" altLang="en-US" dirty="0"/>
              <a:t>用于表示低质量的急需重构的软件代码片段</a:t>
            </a:r>
            <a:r>
              <a:rPr lang="en-US" altLang="zh-CN" dirty="0"/>
              <a:t>. </a:t>
            </a:r>
            <a:r>
              <a:rPr lang="zh-CN" altLang="en-US" dirty="0"/>
              <a:t>由于受到交付日期的压力或者开发人员的疏漏等因素的影响</a:t>
            </a:r>
            <a:r>
              <a:rPr lang="en-US" altLang="zh-CN" dirty="0"/>
              <a:t>, </a:t>
            </a:r>
            <a:r>
              <a:rPr lang="zh-CN" altLang="en-US" dirty="0"/>
              <a:t>软件开发和演化过程中有可能引入代码坏味</a:t>
            </a:r>
            <a:r>
              <a:rPr lang="en-US" altLang="zh-CN" dirty="0"/>
              <a:t>, </a:t>
            </a:r>
            <a:r>
              <a:rPr lang="zh-CN" altLang="en-US" dirty="0"/>
              <a:t>从而降低了代码的可理解性和可维护性</a:t>
            </a:r>
            <a:endParaRPr lang="en-US" altLang="zh-CN" dirty="0"/>
          </a:p>
        </p:txBody>
      </p:sp>
      <p:graphicFrame>
        <p:nvGraphicFramePr>
          <p:cNvPr id="9" name="表格 8"/>
          <p:cNvGraphicFramePr>
            <a:graphicFrameLocks noGrp="1"/>
          </p:cNvGraphicFramePr>
          <p:nvPr>
            <p:custDataLst>
              <p:tags r:id="rId1"/>
            </p:custDataLst>
          </p:nvPr>
        </p:nvGraphicFramePr>
        <p:xfrm>
          <a:off x="721360" y="2679700"/>
          <a:ext cx="10554970" cy="3738880"/>
        </p:xfrm>
        <a:graphic>
          <a:graphicData uri="http://schemas.openxmlformats.org/drawingml/2006/table">
            <a:tbl>
              <a:tblPr/>
              <a:tblGrid>
                <a:gridCol w="2468245"/>
                <a:gridCol w="8086725"/>
              </a:tblGrid>
              <a:tr h="0">
                <a:tc>
                  <a:txBody>
                    <a:bodyPr/>
                    <a:lstStyle/>
                    <a:p>
                      <a:pPr marL="0" marR="0" fontAlgn="t">
                        <a:spcBef>
                          <a:spcPts val="0"/>
                        </a:spcBef>
                        <a:spcAft>
                          <a:spcPts val="0"/>
                        </a:spcAft>
                        <a:buNone/>
                      </a:pPr>
                      <a:r>
                        <a:rPr lang="zh-CN" altLang="en-US" sz="1600">
                          <a:effectLst/>
                        </a:rPr>
                        <a:t>参考文献</a:t>
                      </a:r>
                      <a:endParaRPr lang="zh-CN" altLang="en-US" sz="16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fontAlgn="t">
                        <a:spcBef>
                          <a:spcPts val="0"/>
                        </a:spcBef>
                        <a:spcAft>
                          <a:spcPts val="0"/>
                        </a:spcAft>
                        <a:buNone/>
                      </a:pPr>
                      <a:r>
                        <a:rPr lang="zh-CN" altLang="en-US" sz="1600">
                          <a:effectLst/>
                        </a:rPr>
                        <a:t>研究成果</a:t>
                      </a:r>
                      <a:endParaRPr lang="zh-CN" altLang="en-US" sz="16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r>
              <a:tr h="0">
                <a:tc>
                  <a:txBody>
                    <a:bodyPr/>
                    <a:lstStyle/>
                    <a:p>
                      <a:pPr marL="0" marR="0" fontAlgn="t">
                        <a:spcBef>
                          <a:spcPts val="0"/>
                        </a:spcBef>
                        <a:spcAft>
                          <a:spcPts val="0"/>
                        </a:spcAft>
                        <a:buNone/>
                      </a:pPr>
                      <a:r>
                        <a:rPr lang="zh-CN" altLang="en-US" sz="1200">
                          <a:effectLst/>
                        </a:rPr>
                        <a:t>参考文献</a:t>
                      </a:r>
                      <a:r>
                        <a:rPr lang="en-US" altLang="zh-CN" sz="1200">
                          <a:effectLst/>
                        </a:rPr>
                        <a:t>[2-6]</a:t>
                      </a:r>
                      <a:endParaRPr lang="en-US" alt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buNone/>
                      </a:pPr>
                      <a:r>
                        <a:rPr lang="zh-CN" altLang="en-US" sz="1200">
                          <a:effectLst/>
                        </a:rPr>
                        <a:t>研究人员提出了各种各样的检测/处理代码坏味的方法和工 具</a:t>
                      </a:r>
                      <a:endParaRPr lang="zh-CN" altLang="en-US"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pPr>
                      <a:r>
                        <a:rPr lang="zh-CN" sz="1200">
                          <a:effectLst/>
                          <a:ea typeface="微软雅黑" panose="020B0503020204020204" pitchFamily="34" charset="-122"/>
                        </a:rPr>
                        <a:t>参考文献</a:t>
                      </a:r>
                      <a:r>
                        <a:rPr lang="zh-CN" sz="1200">
                          <a:effectLst/>
                          <a:ea typeface="Calibri" panose="020F0502020204030204" pitchFamily="34" charset="0"/>
                        </a:rPr>
                        <a:t>[7]</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effectLst/>
                          <a:ea typeface="微软雅黑" panose="020B0503020204020204" pitchFamily="34" charset="-122"/>
                        </a:rPr>
                        <a:t>提出了一种基于软件度量指标和代码静态</a:t>
                      </a:r>
                      <a:r>
                        <a:rPr lang="zh-CN" sz="1200">
                          <a:effectLst/>
                          <a:ea typeface="Calibri" panose="020F0502020204030204" pitchFamily="34" charset="0"/>
                        </a:rPr>
                        <a:t>/</a:t>
                      </a:r>
                      <a:r>
                        <a:rPr lang="zh-CN" sz="1200">
                          <a:effectLst/>
                          <a:ea typeface="微软雅黑" panose="020B0503020204020204" pitchFamily="34" charset="-122"/>
                        </a:rPr>
                        <a:t>动态分析的代码坏味检测算法</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69240">
                <a:tc>
                  <a:txBody>
                    <a:bodyPr/>
                    <a:lstStyle/>
                    <a:p>
                      <a:pPr marL="0" marR="0" fontAlgn="t">
                        <a:spcBef>
                          <a:spcPts val="0"/>
                        </a:spcBef>
                        <a:spcAft>
                          <a:spcPts val="0"/>
                        </a:spcAft>
                      </a:pPr>
                      <a:r>
                        <a:rPr lang="zh-CN" sz="1200">
                          <a:effectLst/>
                          <a:ea typeface="Calibri" panose="020F0502020204030204" pitchFamily="34" charset="0"/>
                        </a:rPr>
                        <a:t>参考文献[8]</a:t>
                      </a:r>
                      <a:r>
                        <a:rPr lang="zh-CN" sz="1200">
                          <a:effectLst/>
                          <a:ea typeface="微软雅黑" panose="020B0503020204020204" pitchFamily="34" charset="-122"/>
                        </a:rPr>
                        <a:t>、</a:t>
                      </a:r>
                      <a:r>
                        <a:rPr lang="zh-CN" sz="1200">
                          <a:effectLst/>
                          <a:ea typeface="Calibri" panose="020F0502020204030204" pitchFamily="34" charset="0"/>
                        </a:rPr>
                        <a:t>[4]</a:t>
                      </a:r>
                      <a:r>
                        <a:rPr lang="zh-CN" sz="1200">
                          <a:effectLst/>
                          <a:ea typeface="微软雅黑" panose="020B0503020204020204" pitchFamily="34" charset="-122"/>
                        </a:rPr>
                        <a:t>以及</a:t>
                      </a:r>
                      <a:r>
                        <a:rPr lang="zh-CN" sz="1200">
                          <a:effectLst/>
                          <a:ea typeface="Calibri" panose="020F0502020204030204" pitchFamily="34" charset="0"/>
                        </a:rPr>
                        <a:t>[9]</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effectLst/>
                          <a:ea typeface="微软雅黑" panose="020B0503020204020204" pitchFamily="34" charset="-122"/>
                        </a:rPr>
                        <a:t>相继提出了基于深度神经网络的代码坏味检测方法</a:t>
                      </a:r>
                      <a:endParaRPr lang="zh-CN" sz="120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buNone/>
                      </a:pPr>
                      <a:r>
                        <a:rPr lang="zh-CN" sz="1200">
                          <a:effectLst/>
                          <a:ea typeface="Calibri" panose="020F0502020204030204" pitchFamily="34" charset="0"/>
                          <a:sym typeface="+mn-ea"/>
                        </a:rPr>
                        <a:t>参考文献[10,11][12−14][15,16]</a:t>
                      </a:r>
                      <a:endParaRPr lang="zh-CN" altLang="en-US" sz="1200">
                        <a:effectLst/>
                        <a:ea typeface="Calibri" panose="020F0502020204030204" pitchFamily="34" charset="0"/>
                        <a:sym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buNone/>
                      </a:pPr>
                      <a:r>
                        <a:rPr lang="zh-CN" altLang="en-US" sz="1200" dirty="0">
                          <a:effectLst/>
                        </a:rPr>
                        <a:t>研究人员将决策树、遗传算法、 多目标优化、启发式]等方法应用于代码坏味的检测当中以改善检测效果.</a:t>
                      </a:r>
                      <a:endParaRPr lang="zh-CN" altLang="en-US" sz="12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pPr>
                      <a:r>
                        <a:rPr lang="zh-CN" sz="1200">
                          <a:effectLst/>
                          <a:ea typeface="Calibri" panose="020F0502020204030204" pitchFamily="34" charset="0"/>
                        </a:rPr>
                        <a:t> 参考文献[</a:t>
                      </a:r>
                      <a:r>
                        <a:rPr lang="en-US" altLang="zh-CN" sz="1200">
                          <a:effectLst/>
                          <a:ea typeface="Calibri" panose="020F0502020204030204" pitchFamily="34" charset="0"/>
                        </a:rPr>
                        <a:t>2</a:t>
                      </a:r>
                      <a:r>
                        <a:rPr lang="zh-CN" sz="1200">
                          <a:effectLst/>
                          <a:ea typeface="Calibri" panose="020F0502020204030204" pitchFamily="34" charset="0"/>
                        </a:rPr>
                        <a:t>0,</a:t>
                      </a:r>
                      <a:r>
                        <a:rPr lang="en-US" altLang="zh-CN" sz="1200">
                          <a:effectLst/>
                          <a:ea typeface="Calibri" panose="020F0502020204030204" pitchFamily="34" charset="0"/>
                        </a:rPr>
                        <a:t>2</a:t>
                      </a:r>
                      <a:r>
                        <a:rPr lang="zh-CN" sz="1200">
                          <a:effectLst/>
                          <a:ea typeface="Calibri" panose="020F0502020204030204" pitchFamily="34" charset="0"/>
                        </a:rPr>
                        <a:t>1][</a:t>
                      </a:r>
                      <a:r>
                        <a:rPr lang="en-US" altLang="zh-CN" sz="1200">
                          <a:effectLst/>
                          <a:ea typeface="Calibri" panose="020F0502020204030204" pitchFamily="34" charset="0"/>
                        </a:rPr>
                        <a:t>2</a:t>
                      </a:r>
                      <a:r>
                        <a:rPr lang="zh-CN" sz="1200">
                          <a:effectLst/>
                          <a:ea typeface="Calibri" panose="020F0502020204030204" pitchFamily="34" charset="0"/>
                        </a:rPr>
                        <a:t>2−</a:t>
                      </a:r>
                      <a:r>
                        <a:rPr lang="en-US" altLang="zh-CN" sz="1200">
                          <a:effectLst/>
                          <a:ea typeface="Calibri" panose="020F0502020204030204" pitchFamily="34" charset="0"/>
                        </a:rPr>
                        <a:t>2</a:t>
                      </a:r>
                      <a:r>
                        <a:rPr lang="zh-CN" sz="1200">
                          <a:effectLst/>
                          <a:ea typeface="Calibri" panose="020F0502020204030204" pitchFamily="34" charset="0"/>
                        </a:rPr>
                        <a:t>4][</a:t>
                      </a:r>
                      <a:r>
                        <a:rPr lang="en-US" altLang="zh-CN" sz="1200">
                          <a:effectLst/>
                          <a:ea typeface="Calibri" panose="020F0502020204030204" pitchFamily="34" charset="0"/>
                        </a:rPr>
                        <a:t>2</a:t>
                      </a:r>
                      <a:r>
                        <a:rPr lang="zh-CN" sz="1200">
                          <a:effectLst/>
                          <a:ea typeface="Calibri" panose="020F0502020204030204" pitchFamily="34" charset="0"/>
                        </a:rPr>
                        <a:t>5,</a:t>
                      </a:r>
                      <a:r>
                        <a:rPr lang="en-US" altLang="zh-CN" sz="1200">
                          <a:effectLst/>
                          <a:ea typeface="Calibri" panose="020F0502020204030204" pitchFamily="34" charset="0"/>
                        </a:rPr>
                        <a:t>2</a:t>
                      </a:r>
                      <a:r>
                        <a:rPr lang="zh-CN" sz="1200">
                          <a:effectLst/>
                          <a:ea typeface="Calibri" panose="020F0502020204030204" pitchFamily="34" charset="0"/>
                        </a:rPr>
                        <a:t>6][27−29]</a:t>
                      </a:r>
                      <a:endParaRPr lang="zh-CN"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dirty="0">
                          <a:effectLst/>
                          <a:ea typeface="微软雅黑" panose="020B0503020204020204" pitchFamily="34" charset="-122"/>
                        </a:rPr>
                        <a:t>为了深入了解代码坏味的影响</a:t>
                      </a:r>
                      <a:r>
                        <a:rPr lang="zh-CN" sz="1200" dirty="0">
                          <a:effectLst/>
                          <a:ea typeface="Calibri" panose="020F0502020204030204" pitchFamily="34" charset="0"/>
                        </a:rPr>
                        <a:t>, </a:t>
                      </a:r>
                      <a:r>
                        <a:rPr lang="zh-CN" sz="1200" dirty="0">
                          <a:effectLst/>
                          <a:ea typeface="微软雅黑" panose="020B0503020204020204" pitchFamily="34" charset="-122"/>
                        </a:rPr>
                        <a:t>学术界从开发人员、软件系统类型及其他多个角度</a:t>
                      </a:r>
                      <a:r>
                        <a:rPr lang="zh-CN" sz="1200" dirty="0">
                          <a:effectLst/>
                          <a:ea typeface="Calibri" panose="020F0502020204030204" pitchFamily="34" charset="0"/>
                        </a:rPr>
                        <a:t>, </a:t>
                      </a:r>
                      <a:r>
                        <a:rPr lang="zh-CN" sz="1200" dirty="0">
                          <a:effectLst/>
                          <a:ea typeface="微软雅黑" panose="020B0503020204020204" pitchFamily="34" charset="-122"/>
                        </a:rPr>
                        <a:t>分析论证了代码坏味对软件可维护性</a:t>
                      </a:r>
                      <a:r>
                        <a:rPr lang="zh-CN" sz="1200" dirty="0">
                          <a:effectLst/>
                          <a:ea typeface="Calibri" panose="020F0502020204030204" pitchFamily="34" charset="0"/>
                        </a:rPr>
                        <a:t>[20,21]</a:t>
                      </a:r>
                      <a:r>
                        <a:rPr lang="zh-CN" sz="1200" dirty="0">
                          <a:effectLst/>
                          <a:ea typeface="微软雅黑" panose="020B0503020204020204" pitchFamily="34" charset="-122"/>
                        </a:rPr>
                        <a:t>、软件缺陷</a:t>
                      </a:r>
                      <a:r>
                        <a:rPr lang="zh-CN" sz="1200" dirty="0">
                          <a:effectLst/>
                          <a:ea typeface="Calibri" panose="020F0502020204030204" pitchFamily="34" charset="0"/>
                        </a:rPr>
                        <a:t>[22−24]</a:t>
                      </a:r>
                      <a:r>
                        <a:rPr lang="zh-CN" sz="1200" dirty="0">
                          <a:effectLst/>
                          <a:ea typeface="微软雅黑" panose="020B0503020204020204" pitchFamily="34" charset="-122"/>
                        </a:rPr>
                        <a:t>、 软件安全性</a:t>
                      </a:r>
                      <a:r>
                        <a:rPr lang="zh-CN" sz="1200" dirty="0">
                          <a:effectLst/>
                          <a:ea typeface="Calibri" panose="020F0502020204030204" pitchFamily="34" charset="0"/>
                        </a:rPr>
                        <a:t>[25,26]</a:t>
                      </a:r>
                      <a:r>
                        <a:rPr lang="zh-CN" sz="1200" dirty="0">
                          <a:effectLst/>
                          <a:ea typeface="微软雅黑" panose="020B0503020204020204" pitchFamily="34" charset="-122"/>
                        </a:rPr>
                        <a:t>以及软件能耗</a:t>
                      </a:r>
                      <a:r>
                        <a:rPr lang="zh-CN" sz="1200" dirty="0">
                          <a:effectLst/>
                          <a:ea typeface="Calibri" panose="020F0502020204030204" pitchFamily="34" charset="0"/>
                        </a:rPr>
                        <a:t>[27−29]</a:t>
                      </a:r>
                      <a:r>
                        <a:rPr lang="zh-CN" sz="1200" dirty="0">
                          <a:effectLst/>
                          <a:ea typeface="微软雅黑" panose="020B0503020204020204" pitchFamily="34" charset="-122"/>
                        </a:rPr>
                        <a:t>等软件质量的各个方面的影响</a:t>
                      </a:r>
                      <a:endParaRPr lang="zh-CN" sz="12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pPr>
                      <a:r>
                        <a:rPr lang="zh-CN" sz="1200">
                          <a:effectLst/>
                          <a:ea typeface="Calibri" panose="020F0502020204030204" pitchFamily="34" charset="0"/>
                        </a:rPr>
                        <a:t>参考文献[30]</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effectLst/>
                          <a:ea typeface="微软雅黑" panose="020B0503020204020204" pitchFamily="34" charset="-122"/>
                        </a:rPr>
                        <a:t>分析了代码坏味与代码更改之 间的关系</a:t>
                      </a:r>
                      <a:r>
                        <a:rPr lang="zh-CN" sz="1200">
                          <a:effectLst/>
                          <a:ea typeface="Calibri" panose="020F0502020204030204" pitchFamily="34" charset="0"/>
                        </a:rPr>
                        <a:t>, </a:t>
                      </a:r>
                      <a:r>
                        <a:rPr lang="zh-CN" sz="1200">
                          <a:effectLst/>
                          <a:ea typeface="微软雅黑" panose="020B0503020204020204" pitchFamily="34" charset="-122"/>
                        </a:rPr>
                        <a:t>将代码坏味严重性信息添加到代码更改预测模型当中</a:t>
                      </a:r>
                      <a:r>
                        <a:rPr lang="zh-CN" sz="1200">
                          <a:effectLst/>
                          <a:ea typeface="Calibri" panose="020F0502020204030204" pitchFamily="34" charset="0"/>
                        </a:rPr>
                        <a:t>, </a:t>
                      </a:r>
                      <a:r>
                        <a:rPr lang="zh-CN" sz="1200">
                          <a:effectLst/>
                          <a:ea typeface="微软雅黑" panose="020B0503020204020204" pitchFamily="34" charset="-122"/>
                        </a:rPr>
                        <a:t>提高了对代码变化倾向的预测能力</a:t>
                      </a:r>
                      <a:r>
                        <a:rPr lang="zh-CN" sz="1200">
                          <a:effectLst/>
                          <a:ea typeface="Calibri" panose="020F0502020204030204" pitchFamily="34" charset="0"/>
                        </a:rPr>
                        <a:t>.</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pPr>
                      <a:r>
                        <a:rPr lang="zh-CN" sz="1200">
                          <a:solidFill>
                            <a:schemeClr val="tx1"/>
                          </a:solidFill>
                          <a:effectLst/>
                          <a:ea typeface="Calibri" panose="020F0502020204030204" pitchFamily="34" charset="0"/>
                        </a:rPr>
                        <a:t> 参考文献[31−33]</a:t>
                      </a:r>
                      <a:endParaRPr lang="zh-CN" sz="1200">
                        <a:solidFill>
                          <a:schemeClr val="tx1"/>
                        </a:solidFill>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effectLst/>
                          <a:ea typeface="微软雅黑" panose="020B0503020204020204" pitchFamily="34" charset="-122"/>
                        </a:rPr>
                        <a:t>研究人员还进一步研究了代码坏味之间的关系</a:t>
                      </a:r>
                      <a:r>
                        <a:rPr lang="zh-CN" sz="1200">
                          <a:effectLst/>
                          <a:ea typeface="Calibri" panose="020F0502020204030204" pitchFamily="34" charset="0"/>
                        </a:rPr>
                        <a:t>, </a:t>
                      </a:r>
                      <a:r>
                        <a:rPr lang="zh-CN" sz="1200">
                          <a:effectLst/>
                          <a:ea typeface="微软雅黑" panose="020B0503020204020204" pitchFamily="34" charset="-122"/>
                        </a:rPr>
                        <a:t>分析了他们的相关性以及共现现象等</a:t>
                      </a:r>
                      <a:r>
                        <a:rPr lang="zh-CN" sz="1200">
                          <a:effectLst/>
                          <a:ea typeface="Calibri" panose="020F0502020204030204" pitchFamily="34" charset="0"/>
                        </a:rPr>
                        <a:t>.</a:t>
                      </a: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pPr>
                      <a:r>
                        <a:rPr lang="zh-CN" sz="1200">
                          <a:solidFill>
                            <a:schemeClr val="tx1"/>
                          </a:solidFill>
                          <a:effectLst/>
                          <a:ea typeface="Calibri" panose="020F0502020204030204" pitchFamily="34" charset="0"/>
                        </a:rPr>
                        <a:t> 参考文献[34−36]</a:t>
                      </a:r>
                      <a:endParaRPr lang="zh-CN" sz="1200">
                        <a:solidFill>
                          <a:schemeClr val="tx1"/>
                        </a:solidFill>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dirty="0">
                          <a:effectLst/>
                          <a:ea typeface="微软雅黑" panose="020B0503020204020204" pitchFamily="34" charset="-122"/>
                        </a:rPr>
                        <a:t>研究人员深入分析了导致代码坏味引入的原因、</a:t>
                      </a:r>
                      <a:endParaRPr lang="zh-CN" sz="1200" dirty="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buNone/>
                      </a:pPr>
                      <a:r>
                        <a:rPr lang="zh-CN" sz="1200">
                          <a:effectLst/>
                          <a:ea typeface="Calibri" panose="020F0502020204030204" pitchFamily="34" charset="0"/>
                          <a:sym typeface="+mn-ea"/>
                        </a:rPr>
                        <a:t>参考文献[37−39]</a:t>
                      </a:r>
                      <a:endParaRPr lang="zh-CN" sz="1200">
                        <a:effectLst/>
                        <a:ea typeface="Calibri" panose="020F0502020204030204" pitchFamily="34" charset="0"/>
                        <a:sym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buNone/>
                      </a:pPr>
                      <a:r>
                        <a:rPr lang="zh-CN" sz="1200" dirty="0">
                          <a:effectLst/>
                          <a:ea typeface="微软雅黑" panose="020B0503020204020204" pitchFamily="34" charset="-122"/>
                          <a:sym typeface="+mn-ea"/>
                        </a:rPr>
                        <a:t>研究人员深入分析了代码坏味在不同类型系统中的分布情况</a:t>
                      </a:r>
                      <a:endParaRPr lang="zh-CN" altLang="en-US" sz="1200" dirty="0">
                        <a:effectLst/>
                        <a:ea typeface="微软雅黑" panose="020B0503020204020204" pitchFamily="34" charset="-122"/>
                        <a:sym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0">
                <a:tc>
                  <a:txBody>
                    <a:bodyPr/>
                    <a:lstStyle/>
                    <a:p>
                      <a:pPr marL="0" marR="0" fontAlgn="t">
                        <a:spcBef>
                          <a:spcPts val="0"/>
                        </a:spcBef>
                        <a:spcAft>
                          <a:spcPts val="0"/>
                        </a:spcAft>
                        <a:buNone/>
                      </a:pPr>
                      <a:r>
                        <a:rPr lang="zh-CN" sz="1200">
                          <a:effectLst/>
                          <a:ea typeface="Calibri" panose="020F0502020204030204" pitchFamily="34" charset="0"/>
                          <a:sym typeface="+mn-ea"/>
                        </a:rPr>
                        <a:t>参考文献[5,6,40,41]</a:t>
                      </a:r>
                      <a:endParaRPr lang="zh-CN" sz="1200">
                        <a:effectLst/>
                        <a:ea typeface="Calibri" panose="020F0502020204030204" pitchFamily="34" charset="0"/>
                        <a:sym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buNone/>
                      </a:pPr>
                      <a:r>
                        <a:rPr lang="zh-CN" sz="1200" dirty="0">
                          <a:effectLst/>
                          <a:ea typeface="微软雅黑" panose="020B0503020204020204" pitchFamily="34" charset="-122"/>
                          <a:sym typeface="+mn-ea"/>
                        </a:rPr>
                        <a:t>研究人员深入分析了以及如何自动重构代码坏味以消除其影响等</a:t>
                      </a:r>
                      <a:r>
                        <a:rPr lang="zh-CN" sz="1200" dirty="0">
                          <a:effectLst/>
                          <a:ea typeface="Calibri" panose="020F0502020204030204" pitchFamily="34" charset="0"/>
                          <a:sym typeface="+mn-ea"/>
                        </a:rPr>
                        <a:t>.</a:t>
                      </a:r>
                      <a:endParaRPr lang="zh-CN" sz="1200" dirty="0">
                        <a:effectLst/>
                      </a:endParaRPr>
                    </a:p>
                    <a:p>
                      <a:pPr marL="0" marR="0" fontAlgn="t">
                        <a:spcBef>
                          <a:spcPts val="0"/>
                        </a:spcBef>
                        <a:spcAft>
                          <a:spcPts val="0"/>
                        </a:spcAft>
                        <a:buNone/>
                      </a:pPr>
                      <a:endParaRPr lang="zh-CN" altLang="en-US" sz="12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sym typeface="+mn-ea"/>
              </a:rPr>
              <a:t>研究背景</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46349" y="1349030"/>
            <a:ext cx="10593063" cy="646331"/>
          </a:xfrm>
          <a:prstGeom prst="rect">
            <a:avLst/>
          </a:prstGeom>
          <a:noFill/>
        </p:spPr>
        <p:txBody>
          <a:bodyPr wrap="square" rtlCol="0">
            <a:spAutoFit/>
          </a:bodyPr>
          <a:lstStyle/>
          <a:p>
            <a:pPr marL="0" marR="0">
              <a:spcBef>
                <a:spcPts val="0"/>
              </a:spcBef>
              <a:spcAft>
                <a:spcPts val="0"/>
              </a:spcAft>
            </a:pPr>
            <a:r>
              <a:rPr lang="zh-CN" altLang="zh-CN" sz="1800" dirty="0">
                <a:effectLst/>
                <a:ea typeface="微软雅黑" panose="020B0503020204020204" pitchFamily="34" charset="-122"/>
              </a:rPr>
              <a:t>为梳理相关研究成果和研究思路</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更好地了解 和掌握研究现状</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研究人员多次尝试对相关的研究</a:t>
            </a:r>
            <a:r>
              <a:rPr lang="zh-CN" altLang="zh-CN" sz="1800" dirty="0">
                <a:solidFill>
                  <a:srgbClr val="B43512"/>
                </a:solidFill>
                <a:effectLst/>
                <a:ea typeface="微软雅黑" panose="020B0503020204020204" pitchFamily="34" charset="-122"/>
              </a:rPr>
              <a:t>进行文献综述</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p:txBody>
      </p:sp>
      <p:graphicFrame>
        <p:nvGraphicFramePr>
          <p:cNvPr id="4" name="表格 3"/>
          <p:cNvGraphicFramePr>
            <a:graphicFrameLocks noGrp="1"/>
          </p:cNvGraphicFramePr>
          <p:nvPr>
            <p:custDataLst>
              <p:tags r:id="rId1"/>
            </p:custDataLst>
          </p:nvPr>
        </p:nvGraphicFramePr>
        <p:xfrm>
          <a:off x="1174608" y="2074287"/>
          <a:ext cx="8911018" cy="2288017"/>
        </p:xfrm>
        <a:graphic>
          <a:graphicData uri="http://schemas.openxmlformats.org/drawingml/2006/table">
            <a:tbl>
              <a:tblPr/>
              <a:tblGrid>
                <a:gridCol w="1643380"/>
                <a:gridCol w="7267638"/>
              </a:tblGrid>
              <a:tr h="344170">
                <a:tc>
                  <a:txBody>
                    <a:bodyPr/>
                    <a:lstStyle/>
                    <a:p>
                      <a:pPr marL="0" marR="0" fontAlgn="t">
                        <a:spcBef>
                          <a:spcPts val="0"/>
                        </a:spcBef>
                        <a:spcAft>
                          <a:spcPts val="0"/>
                        </a:spcAft>
                        <a:buNone/>
                      </a:pPr>
                      <a:r>
                        <a:rPr lang="zh-CN" altLang="en-US" sz="1600">
                          <a:effectLst/>
                        </a:rPr>
                        <a:t>参考文献</a:t>
                      </a:r>
                      <a:endParaRPr lang="zh-CN" altLang="en-US" sz="16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fontAlgn="t">
                        <a:spcBef>
                          <a:spcPts val="0"/>
                        </a:spcBef>
                        <a:spcAft>
                          <a:spcPts val="0"/>
                        </a:spcAft>
                        <a:buNone/>
                      </a:pPr>
                      <a:r>
                        <a:rPr lang="zh-CN" altLang="en-US" sz="1600">
                          <a:effectLst/>
                          <a:ea typeface="微软雅黑" panose="020B0503020204020204" pitchFamily="34" charset="-122"/>
                        </a:rPr>
                        <a:t>研究成果</a:t>
                      </a:r>
                      <a:endParaRPr lang="zh-CN" altLang="en-US" sz="160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r>
              <a:tr h="743585">
                <a:tc>
                  <a:txBody>
                    <a:bodyPr/>
                    <a:lstStyle/>
                    <a:p>
                      <a:pPr marL="0" marR="0" fontAlgn="t">
                        <a:spcBef>
                          <a:spcPts val="0"/>
                        </a:spcBef>
                        <a:spcAft>
                          <a:spcPts val="0"/>
                        </a:spcAft>
                      </a:pPr>
                      <a:r>
                        <a:rPr lang="zh-CN" sz="1200">
                          <a:effectLst/>
                          <a:ea typeface="Calibri" panose="020F0502020204030204" pitchFamily="34" charset="0"/>
                        </a:rPr>
                        <a:t>参考文献[42]</a:t>
                      </a:r>
                      <a:endParaRPr lang="zh-CN"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solidFill>
                            <a:srgbClr val="B43512"/>
                          </a:solidFill>
                          <a:effectLst/>
                          <a:ea typeface="微软雅黑" panose="020B0503020204020204" pitchFamily="34" charset="-122"/>
                        </a:rPr>
                        <a:t>对</a:t>
                      </a:r>
                      <a:r>
                        <a:rPr lang="zh-CN" sz="1200">
                          <a:solidFill>
                            <a:srgbClr val="B43512"/>
                          </a:solidFill>
                          <a:effectLst/>
                          <a:ea typeface="Calibri" panose="020F0502020204030204" pitchFamily="34" charset="0"/>
                        </a:rPr>
                        <a:t>2000</a:t>
                      </a:r>
                      <a:r>
                        <a:rPr lang="zh-CN" sz="1200">
                          <a:solidFill>
                            <a:srgbClr val="B43512"/>
                          </a:solidFill>
                          <a:effectLst/>
                          <a:ea typeface="微软雅黑" panose="020B0503020204020204" pitchFamily="34" charset="-122"/>
                        </a:rPr>
                        <a:t>年至</a:t>
                      </a:r>
                      <a:r>
                        <a:rPr lang="zh-CN" sz="1200">
                          <a:solidFill>
                            <a:srgbClr val="B43512"/>
                          </a:solidFill>
                          <a:effectLst/>
                          <a:ea typeface="Calibri" panose="020F0502020204030204" pitchFamily="34" charset="0"/>
                        </a:rPr>
                        <a:t>2009</a:t>
                      </a:r>
                      <a:r>
                        <a:rPr lang="zh-CN" sz="1200">
                          <a:solidFill>
                            <a:srgbClr val="B43512"/>
                          </a:solidFill>
                          <a:effectLst/>
                          <a:ea typeface="微软雅黑" panose="020B0503020204020204" pitchFamily="34" charset="-122"/>
                        </a:rPr>
                        <a:t>年</a:t>
                      </a:r>
                      <a:r>
                        <a:rPr lang="zh-CN" sz="1200">
                          <a:solidFill>
                            <a:srgbClr val="B43512"/>
                          </a:solidFill>
                          <a:effectLst/>
                          <a:ea typeface="Calibri" panose="020F0502020204030204" pitchFamily="34" charset="0"/>
                        </a:rPr>
                        <a:t>6</a:t>
                      </a:r>
                      <a:r>
                        <a:rPr lang="zh-CN" sz="1200">
                          <a:solidFill>
                            <a:srgbClr val="B43512"/>
                          </a:solidFill>
                          <a:effectLst/>
                          <a:ea typeface="微软雅黑" panose="020B0503020204020204" pitchFamily="34" charset="-122"/>
                        </a:rPr>
                        <a:t>月期间发表的</a:t>
                      </a:r>
                      <a:r>
                        <a:rPr lang="zh-CN" sz="1200">
                          <a:solidFill>
                            <a:srgbClr val="B43512"/>
                          </a:solidFill>
                          <a:effectLst/>
                          <a:ea typeface="Calibri" panose="020F0502020204030204" pitchFamily="34" charset="0"/>
                        </a:rPr>
                        <a:t>39</a:t>
                      </a:r>
                      <a:r>
                        <a:rPr lang="zh-CN" sz="1200">
                          <a:solidFill>
                            <a:srgbClr val="B43512"/>
                          </a:solidFill>
                          <a:effectLst/>
                          <a:ea typeface="微软雅黑" panose="020B0503020204020204" pitchFamily="34" charset="-122"/>
                        </a:rPr>
                        <a:t>篇与文献</a:t>
                      </a:r>
                      <a:r>
                        <a:rPr lang="zh-CN" sz="1200">
                          <a:solidFill>
                            <a:srgbClr val="B43512"/>
                          </a:solidFill>
                          <a:effectLst/>
                          <a:ea typeface="Calibri" panose="020F0502020204030204" pitchFamily="34" charset="0"/>
                        </a:rPr>
                        <a:t>[1]</a:t>
                      </a:r>
                      <a:r>
                        <a:rPr lang="zh-CN" sz="1200">
                          <a:solidFill>
                            <a:srgbClr val="B43512"/>
                          </a:solidFill>
                          <a:effectLst/>
                          <a:ea typeface="微软雅黑" panose="020B0503020204020204" pitchFamily="34" charset="-122"/>
                        </a:rPr>
                        <a:t>总结的</a:t>
                      </a:r>
                      <a:r>
                        <a:rPr lang="zh-CN" sz="1200">
                          <a:solidFill>
                            <a:srgbClr val="B43512"/>
                          </a:solidFill>
                          <a:effectLst/>
                          <a:ea typeface="Calibri" panose="020F0502020204030204" pitchFamily="34" charset="0"/>
                        </a:rPr>
                        <a:t>22</a:t>
                      </a:r>
                      <a:r>
                        <a:rPr lang="zh-CN" sz="1200">
                          <a:solidFill>
                            <a:srgbClr val="B43512"/>
                          </a:solidFill>
                          <a:effectLst/>
                          <a:ea typeface="微软雅黑" panose="020B0503020204020204" pitchFamily="34" charset="-122"/>
                        </a:rPr>
                        <a:t>种代码坏味的相关研究论文</a:t>
                      </a:r>
                      <a:r>
                        <a:rPr lang="zh-CN" sz="1200">
                          <a:effectLst/>
                          <a:ea typeface="微软雅黑" panose="020B0503020204020204" pitchFamily="34" charset="-122"/>
                        </a:rPr>
                        <a:t>进行了分析</a:t>
                      </a:r>
                      <a:r>
                        <a:rPr lang="zh-CN" sz="1200">
                          <a:effectLst/>
                          <a:ea typeface="Calibri" panose="020F0502020204030204" pitchFamily="34" charset="0"/>
                        </a:rPr>
                        <a:t>, </a:t>
                      </a:r>
                      <a:r>
                        <a:rPr lang="zh-CN" sz="1200">
                          <a:effectLst/>
                          <a:highlight>
                            <a:srgbClr val="FFFF00"/>
                          </a:highlight>
                          <a:ea typeface="微软雅黑" panose="020B0503020204020204" pitchFamily="34" charset="-122"/>
                        </a:rPr>
                        <a:t>发现重复代码坏味是最受研究人员关注的代码坏味。</a:t>
                      </a:r>
                      <a:endParaRPr lang="zh-CN" sz="1200">
                        <a:effectLst/>
                      </a:endParaRPr>
                    </a:p>
                    <a:p>
                      <a:pPr marL="0" marR="0" fontAlgn="t">
                        <a:spcBef>
                          <a:spcPts val="0"/>
                        </a:spcBef>
                        <a:spcAft>
                          <a:spcPts val="0"/>
                        </a:spcAft>
                      </a:pPr>
                      <a:r>
                        <a:rPr lang="zh-CN" sz="1200">
                          <a:effectLst/>
                          <a:ea typeface="微软雅黑" panose="020B0503020204020204" pitchFamily="34" charset="-122"/>
                        </a:rPr>
                        <a:t>认为代码坏味影响方面的研究目前尚有不足</a:t>
                      </a:r>
                      <a:endParaRPr lang="zh-CN" sz="120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696000">
                <a:tc>
                  <a:txBody>
                    <a:bodyPr/>
                    <a:lstStyle/>
                    <a:p>
                      <a:pPr marL="0" marR="0" fontAlgn="t">
                        <a:spcBef>
                          <a:spcPts val="0"/>
                        </a:spcBef>
                        <a:spcAft>
                          <a:spcPts val="0"/>
                        </a:spcAft>
                      </a:pPr>
                      <a:r>
                        <a:rPr lang="zh-CN" sz="1200">
                          <a:effectLst/>
                          <a:ea typeface="Calibri" panose="020F0502020204030204" pitchFamily="34" charset="0"/>
                        </a:rPr>
                        <a:t>参考文献[43]</a:t>
                      </a:r>
                      <a:endParaRPr lang="zh-CN"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dirty="0">
                          <a:effectLst/>
                          <a:ea typeface="微软雅黑" panose="020B0503020204020204" pitchFamily="34" charset="-122"/>
                        </a:rPr>
                        <a:t>分析了</a:t>
                      </a:r>
                      <a:r>
                        <a:rPr lang="zh-CN" sz="1200" dirty="0">
                          <a:solidFill>
                            <a:srgbClr val="B43512"/>
                          </a:solidFill>
                          <a:effectLst/>
                          <a:ea typeface="Calibri" panose="020F0502020204030204" pitchFamily="34" charset="0"/>
                        </a:rPr>
                        <a:t>1990</a:t>
                      </a:r>
                      <a:r>
                        <a:rPr lang="zh-CN" sz="1200" dirty="0">
                          <a:solidFill>
                            <a:srgbClr val="B43512"/>
                          </a:solidFill>
                          <a:effectLst/>
                          <a:ea typeface="微软雅黑" panose="020B0503020204020204" pitchFamily="34" charset="-122"/>
                        </a:rPr>
                        <a:t>年 至</a:t>
                      </a:r>
                      <a:r>
                        <a:rPr lang="zh-CN" sz="1200" dirty="0">
                          <a:solidFill>
                            <a:srgbClr val="B43512"/>
                          </a:solidFill>
                          <a:effectLst/>
                          <a:ea typeface="Calibri" panose="020F0502020204030204" pitchFamily="34" charset="0"/>
                        </a:rPr>
                        <a:t>2017</a:t>
                      </a:r>
                      <a:r>
                        <a:rPr lang="zh-CN" sz="1200" dirty="0">
                          <a:solidFill>
                            <a:srgbClr val="B43512"/>
                          </a:solidFill>
                          <a:effectLst/>
                          <a:ea typeface="微软雅黑" panose="020B0503020204020204" pitchFamily="34" charset="-122"/>
                        </a:rPr>
                        <a:t>年</a:t>
                      </a:r>
                      <a:r>
                        <a:rPr lang="zh-CN" sz="1200" dirty="0">
                          <a:solidFill>
                            <a:srgbClr val="B43512"/>
                          </a:solidFill>
                          <a:effectLst/>
                          <a:ea typeface="Calibri" panose="020F0502020204030204" pitchFamily="34" charset="0"/>
                        </a:rPr>
                        <a:t>4</a:t>
                      </a:r>
                      <a:r>
                        <a:rPr lang="zh-CN" sz="1200" dirty="0">
                          <a:solidFill>
                            <a:srgbClr val="B43512"/>
                          </a:solidFill>
                          <a:effectLst/>
                          <a:ea typeface="微软雅黑" panose="020B0503020204020204" pitchFamily="34" charset="-122"/>
                        </a:rPr>
                        <a:t>月间发表的</a:t>
                      </a:r>
                      <a:r>
                        <a:rPr lang="zh-CN" sz="1200" dirty="0">
                          <a:solidFill>
                            <a:srgbClr val="B43512"/>
                          </a:solidFill>
                          <a:effectLst/>
                          <a:ea typeface="Calibri" panose="020F0502020204030204" pitchFamily="34" charset="0"/>
                        </a:rPr>
                        <a:t>351</a:t>
                      </a:r>
                      <a:r>
                        <a:rPr lang="zh-CN" sz="1200" dirty="0">
                          <a:solidFill>
                            <a:srgbClr val="B43512"/>
                          </a:solidFill>
                          <a:effectLst/>
                          <a:ea typeface="微软雅黑" panose="020B0503020204020204" pitchFamily="34" charset="-122"/>
                        </a:rPr>
                        <a:t>篇</a:t>
                      </a:r>
                      <a:r>
                        <a:rPr lang="zh-CN" sz="1200" dirty="0">
                          <a:effectLst/>
                          <a:ea typeface="微软雅黑" panose="020B0503020204020204" pitchFamily="34" charset="-122"/>
                        </a:rPr>
                        <a:t>代码坏味相关的研究论文</a:t>
                      </a:r>
                      <a:r>
                        <a:rPr lang="zh-CN" sz="1200" dirty="0">
                          <a:effectLst/>
                          <a:ea typeface="Calibri" panose="020F0502020204030204" pitchFamily="34" charset="0"/>
                        </a:rPr>
                        <a:t>, </a:t>
                      </a:r>
                      <a:r>
                        <a:rPr lang="zh-CN" sz="1200" dirty="0">
                          <a:effectLst/>
                          <a:ea typeface="微软雅黑" panose="020B0503020204020204" pitchFamily="34" charset="-122"/>
                        </a:rPr>
                        <a:t>从代码坏味的类型、研究人员对坏味的关注点演变、 实验设置、对坏味研究的人员</a:t>
                      </a:r>
                      <a:r>
                        <a:rPr lang="zh-CN" sz="1200" dirty="0">
                          <a:effectLst/>
                          <a:ea typeface="Calibri" panose="020F0502020204030204" pitchFamily="34" charset="0"/>
                        </a:rPr>
                        <a:t>/</a:t>
                      </a:r>
                      <a:r>
                        <a:rPr lang="zh-CN" sz="1200" dirty="0">
                          <a:effectLst/>
                          <a:ea typeface="微软雅黑" panose="020B0503020204020204" pitchFamily="34" charset="-122"/>
                        </a:rPr>
                        <a:t>团队以及论文出版分布等</a:t>
                      </a:r>
                      <a:r>
                        <a:rPr lang="zh-CN" sz="1200" dirty="0">
                          <a:effectLst/>
                          <a:ea typeface="Calibri" panose="020F0502020204030204" pitchFamily="34" charset="0"/>
                        </a:rPr>
                        <a:t>5</a:t>
                      </a:r>
                      <a:r>
                        <a:rPr lang="zh-CN" sz="1200" dirty="0">
                          <a:effectLst/>
                          <a:ea typeface="微软雅黑" panose="020B0503020204020204" pitchFamily="34" charset="-122"/>
                        </a:rPr>
                        <a:t>个角度进行了研究</a:t>
                      </a:r>
                      <a:r>
                        <a:rPr lang="zh-CN" sz="1200" dirty="0">
                          <a:effectLst/>
                          <a:ea typeface="Calibri" panose="020F0502020204030204" pitchFamily="34" charset="0"/>
                        </a:rPr>
                        <a:t>.</a:t>
                      </a:r>
                      <a:endParaRPr lang="zh-CN" sz="12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02992">
                <a:tc>
                  <a:txBody>
                    <a:bodyPr/>
                    <a:lstStyle/>
                    <a:p>
                      <a:pPr marL="0" marR="0" fontAlgn="t">
                        <a:spcBef>
                          <a:spcPts val="0"/>
                        </a:spcBef>
                        <a:spcAft>
                          <a:spcPts val="0"/>
                        </a:spcAft>
                      </a:pPr>
                      <a:r>
                        <a:rPr lang="zh-CN" sz="1200">
                          <a:effectLst/>
                          <a:ea typeface="Calibri" panose="020F0502020204030204" pitchFamily="34" charset="0"/>
                        </a:rPr>
                        <a:t>参考文献[44]</a:t>
                      </a:r>
                      <a:endParaRPr lang="zh-CN"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dirty="0">
                          <a:effectLst/>
                          <a:ea typeface="微软雅黑" panose="020B0503020204020204" pitchFamily="34" charset="-122"/>
                        </a:rPr>
                        <a:t>收集了 </a:t>
                      </a:r>
                      <a:r>
                        <a:rPr lang="zh-CN" sz="1200" dirty="0">
                          <a:solidFill>
                            <a:srgbClr val="B43512"/>
                          </a:solidFill>
                          <a:effectLst/>
                          <a:ea typeface="Calibri" panose="020F0502020204030204" pitchFamily="34" charset="0"/>
                        </a:rPr>
                        <a:t>1999</a:t>
                      </a:r>
                      <a:r>
                        <a:rPr lang="zh-CN" sz="1200" dirty="0">
                          <a:solidFill>
                            <a:srgbClr val="B43512"/>
                          </a:solidFill>
                          <a:effectLst/>
                          <a:ea typeface="微软雅黑" panose="020B0503020204020204" pitchFamily="34" charset="-122"/>
                        </a:rPr>
                        <a:t>－</a:t>
                      </a:r>
                      <a:r>
                        <a:rPr lang="zh-CN" sz="1200" dirty="0">
                          <a:solidFill>
                            <a:srgbClr val="B43512"/>
                          </a:solidFill>
                          <a:effectLst/>
                          <a:ea typeface="Calibri" panose="020F0502020204030204" pitchFamily="34" charset="0"/>
                        </a:rPr>
                        <a:t>2016</a:t>
                      </a:r>
                      <a:r>
                        <a:rPr lang="zh-CN" sz="1200" dirty="0">
                          <a:solidFill>
                            <a:srgbClr val="B43512"/>
                          </a:solidFill>
                          <a:effectLst/>
                          <a:ea typeface="微软雅黑" panose="020B0503020204020204" pitchFamily="34" charset="-122"/>
                        </a:rPr>
                        <a:t>年间发表的</a:t>
                      </a:r>
                      <a:r>
                        <a:rPr lang="zh-CN" sz="1200" dirty="0">
                          <a:solidFill>
                            <a:srgbClr val="B43512"/>
                          </a:solidFill>
                          <a:effectLst/>
                          <a:ea typeface="Calibri" panose="020F0502020204030204" pitchFamily="34" charset="0"/>
                        </a:rPr>
                        <a:t>445</a:t>
                      </a:r>
                      <a:r>
                        <a:rPr lang="zh-CN" sz="1200" dirty="0">
                          <a:solidFill>
                            <a:srgbClr val="B43512"/>
                          </a:solidFill>
                          <a:effectLst/>
                          <a:ea typeface="微软雅黑" panose="020B0503020204020204" pitchFamily="34" charset="-122"/>
                        </a:rPr>
                        <a:t>篇研究论文</a:t>
                      </a:r>
                      <a:r>
                        <a:rPr lang="zh-CN" sz="1200" dirty="0">
                          <a:effectLst/>
                          <a:ea typeface="Calibri" panose="020F0502020204030204" pitchFamily="34" charset="0"/>
                        </a:rPr>
                        <a:t>, </a:t>
                      </a:r>
                      <a:r>
                        <a:rPr lang="zh-CN" sz="1200" dirty="0">
                          <a:effectLst/>
                          <a:ea typeface="微软雅黑" panose="020B0503020204020204" pitchFamily="34" charset="-122"/>
                        </a:rPr>
                        <a:t>从代码坏味的定义、类型、出现原因、检测方法以及影响</a:t>
                      </a:r>
                      <a:r>
                        <a:rPr lang="zh-CN" sz="1200" dirty="0">
                          <a:effectLst/>
                          <a:ea typeface="Calibri" panose="020F0502020204030204" pitchFamily="34" charset="0"/>
                        </a:rPr>
                        <a:t>5</a:t>
                      </a:r>
                      <a:r>
                        <a:rPr lang="zh-CN" sz="1200" dirty="0">
                          <a:effectLst/>
                          <a:ea typeface="微软雅黑" panose="020B0503020204020204" pitchFamily="34" charset="-122"/>
                        </a:rPr>
                        <a:t>个方面进行概述</a:t>
                      </a:r>
                      <a:r>
                        <a:rPr lang="zh-CN" sz="1200" dirty="0">
                          <a:effectLst/>
                          <a:ea typeface="Calibri" panose="020F0502020204030204" pitchFamily="34" charset="0"/>
                        </a:rPr>
                        <a:t>.</a:t>
                      </a:r>
                      <a:endParaRPr lang="zh-CN" sz="12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custDataLst>
              <p:tags r:id="rId2"/>
            </p:custDataLst>
          </p:nvPr>
        </p:nvGraphicFramePr>
        <p:xfrm>
          <a:off x="1144763" y="4553962"/>
          <a:ext cx="8911018" cy="1463040"/>
        </p:xfrm>
        <a:graphic>
          <a:graphicData uri="http://schemas.openxmlformats.org/drawingml/2006/table">
            <a:tbl>
              <a:tblPr/>
              <a:tblGrid>
                <a:gridCol w="1643380"/>
                <a:gridCol w="7267638"/>
              </a:tblGrid>
              <a:tr h="345440">
                <a:tc>
                  <a:txBody>
                    <a:bodyPr/>
                    <a:lstStyle/>
                    <a:p>
                      <a:pPr marL="0" marR="0" fontAlgn="t">
                        <a:spcBef>
                          <a:spcPts val="0"/>
                        </a:spcBef>
                        <a:spcAft>
                          <a:spcPts val="0"/>
                        </a:spcAft>
                        <a:buNone/>
                      </a:pPr>
                      <a:r>
                        <a:rPr lang="zh-CN" altLang="en-US" sz="1600">
                          <a:effectLst/>
                        </a:rPr>
                        <a:t>参考文献</a:t>
                      </a:r>
                      <a:endParaRPr lang="zh-CN" altLang="en-US" sz="16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fontAlgn="t">
                        <a:spcBef>
                          <a:spcPts val="0"/>
                        </a:spcBef>
                        <a:spcAft>
                          <a:spcPts val="0"/>
                        </a:spcAft>
                        <a:buNone/>
                      </a:pPr>
                      <a:r>
                        <a:rPr lang="zh-CN" altLang="en-US" sz="1600">
                          <a:effectLst/>
                          <a:ea typeface="微软雅黑" panose="020B0503020204020204" pitchFamily="34" charset="-122"/>
                        </a:rPr>
                        <a:t>研究成果</a:t>
                      </a:r>
                      <a:endParaRPr lang="zh-CN" altLang="en-US" sz="1600">
                        <a:effectLst/>
                        <a:ea typeface="微软雅黑" panose="020B0503020204020204" pitchFamily="34" charset="-122"/>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r>
              <a:tr h="453390">
                <a:tc>
                  <a:txBody>
                    <a:bodyPr/>
                    <a:lstStyle/>
                    <a:p>
                      <a:pPr marL="0" marR="0" fontAlgn="t">
                        <a:spcBef>
                          <a:spcPts val="0"/>
                        </a:spcBef>
                        <a:spcAft>
                          <a:spcPts val="0"/>
                        </a:spcAft>
                      </a:pPr>
                      <a:r>
                        <a:rPr lang="zh-CN" sz="1200">
                          <a:effectLst/>
                          <a:ea typeface="Calibri" panose="020F0502020204030204" pitchFamily="34" charset="0"/>
                        </a:rPr>
                        <a:t>参考文献[4]</a:t>
                      </a:r>
                      <a:endParaRPr lang="zh-CN"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200">
                          <a:effectLst/>
                        </a:rPr>
                        <a:t>首先尝试使用深度学习技术检测坏味，之后</a:t>
                      </a:r>
                      <a:r>
                        <a:rPr lang="zh-CN" altLang="en-US" sz="1200">
                          <a:effectLst/>
                          <a:ea typeface="Calibri" panose="020F0502020204030204" pitchFamily="34" charset="0"/>
                          <a:sym typeface="+mn-ea"/>
                        </a:rPr>
                        <a:t>学术界</a:t>
                      </a:r>
                      <a:r>
                        <a:rPr lang="zh-CN" altLang="en-US" sz="1200">
                          <a:effectLst/>
                          <a:sym typeface="+mn-ea"/>
                        </a:rPr>
                        <a:t>进一步推进了深度学习在其他坏味检测上的应用</a:t>
                      </a:r>
                      <a:endParaRPr lang="zh-CN" altLang="en-US" sz="1200">
                        <a:effectLst/>
                      </a:endParaRPr>
                    </a:p>
                    <a:p>
                      <a:pPr marL="0" marR="0" fontAlgn="t">
                        <a:spcBef>
                          <a:spcPts val="0"/>
                        </a:spcBef>
                        <a:spcAft>
                          <a:spcPts val="0"/>
                        </a:spcAft>
                      </a:pPr>
                      <a:endParaRPr lang="zh-CN"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453390">
                <a:tc>
                  <a:txBody>
                    <a:bodyPr/>
                    <a:lstStyle/>
                    <a:p>
                      <a:pPr marL="0" marR="0" fontAlgn="t">
                        <a:spcBef>
                          <a:spcPts val="0"/>
                        </a:spcBef>
                        <a:spcAft>
                          <a:spcPts val="0"/>
                        </a:spcAft>
                        <a:buNone/>
                      </a:pPr>
                      <a:r>
                        <a:rPr lang="zh-CN" altLang="en-US" sz="1200">
                          <a:effectLst/>
                          <a:ea typeface="Calibri" panose="020F0502020204030204" pitchFamily="34" charset="0"/>
                        </a:rPr>
                        <a:t>参考文献</a:t>
                      </a:r>
                      <a:r>
                        <a:rPr lang="zh-CN" altLang="en-US" sz="1200">
                          <a:effectLst/>
                          <a:sym typeface="+mn-ea"/>
                        </a:rPr>
                        <a:t>[45][46][47]</a:t>
                      </a:r>
                      <a:endParaRPr lang="zh-CN" altLang="en-US" sz="1200">
                        <a:effectLst/>
                        <a:ea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buNone/>
                      </a:pPr>
                      <a:r>
                        <a:rPr lang="zh-CN" altLang="en-US" sz="1200">
                          <a:effectLst/>
                          <a:sym typeface="+mn-ea"/>
                        </a:rPr>
                        <a:t>提出了众多新的代码坏味拓展了坏味目录(如Python坏味[45], 持续 集成反模式[46]和iOS性能反模式[47]等), 并且涌现出很多新的重构解决方案, 如利用模拟退火搜索策略做重构推荐[6]等</a:t>
                      </a:r>
                      <a:endParaRPr lang="zh-CN" altLang="en-US" sz="1200">
                        <a:effectLst/>
                      </a:endParaRPr>
                    </a:p>
                    <a:p>
                      <a:pPr marL="0" marR="0" fontAlgn="t">
                        <a:spcBef>
                          <a:spcPts val="0"/>
                        </a:spcBef>
                        <a:spcAft>
                          <a:spcPts val="0"/>
                        </a:spcAft>
                        <a:buNone/>
                      </a:pPr>
                      <a:endParaRPr lang="zh-CN" altLang="en-US" sz="12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sym typeface="+mn-ea"/>
              </a:rPr>
              <a:t>研究背景</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15309" y="1687485"/>
            <a:ext cx="10593063" cy="923330"/>
          </a:xfrm>
          <a:prstGeom prst="rect">
            <a:avLst/>
          </a:prstGeom>
          <a:noFill/>
        </p:spPr>
        <p:txBody>
          <a:bodyPr wrap="square" rtlCol="0">
            <a:spAutoFit/>
          </a:bodyPr>
          <a:lstStyle/>
          <a:p>
            <a:pPr marL="0" marR="0">
              <a:spcBef>
                <a:spcPts val="0"/>
              </a:spcBef>
              <a:spcAft>
                <a:spcPts val="0"/>
              </a:spcAft>
            </a:pPr>
            <a:r>
              <a:rPr lang="zh-CN" altLang="en-US" sz="1800" dirty="0">
                <a:effectLst/>
                <a:ea typeface="微软雅黑" panose="020B0503020204020204" pitchFamily="34" charset="-122"/>
              </a:rPr>
              <a:t>由于现有的文献综述研究论文发表时间较早</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没能覆盖最近几年日新月异的研究进展</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此外</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这些综述论文各有侧重点</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但都未能解决关键代码坏味遴选、工业界应用状况分析、特点方向发展趋势等关键问题</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为此</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本文针对所有代码坏味相关的研究论文进行全面的分析 和梳理</a:t>
            </a:r>
            <a:r>
              <a:rPr lang="en-US" altLang="zh-CN" sz="1800" dirty="0">
                <a:effectLst/>
                <a:ea typeface="微软雅黑" panose="020B0503020204020204" pitchFamily="34" charset="-122"/>
              </a:rPr>
              <a:t>, </a:t>
            </a:r>
            <a:r>
              <a:rPr lang="zh-CN" altLang="en-US" sz="1800" dirty="0">
                <a:effectLst/>
                <a:ea typeface="微软雅黑" panose="020B0503020204020204" pitchFamily="34" charset="-122"/>
              </a:rPr>
              <a:t>重点关注以下</a:t>
            </a:r>
            <a:r>
              <a:rPr lang="en-US" altLang="zh-CN" sz="1800" dirty="0">
                <a:effectLst/>
                <a:ea typeface="微软雅黑" panose="020B0503020204020204" pitchFamily="34" charset="-122"/>
              </a:rPr>
              <a:t>4</a:t>
            </a:r>
            <a:r>
              <a:rPr lang="zh-CN" altLang="en-US" sz="1800" dirty="0">
                <a:effectLst/>
                <a:ea typeface="微软雅黑" panose="020B0503020204020204" pitchFamily="34" charset="-122"/>
              </a:rPr>
              <a:t>个研究问题</a:t>
            </a:r>
            <a:r>
              <a:rPr lang="en-US" altLang="zh-CN" sz="1800" dirty="0">
                <a:effectLst/>
                <a:ea typeface="微软雅黑" panose="020B0503020204020204" pitchFamily="34" charset="-122"/>
              </a:rPr>
              <a:t>.</a:t>
            </a:r>
            <a:endParaRPr lang="zh-CN" altLang="zh-CN" sz="1800" dirty="0">
              <a:effectLst/>
              <a:ea typeface="Calibri" panose="020F0502020204030204" pitchFamily="34" charset="0"/>
            </a:endParaRPr>
          </a:p>
        </p:txBody>
      </p:sp>
      <p:sp>
        <p:nvSpPr>
          <p:cNvPr id="6" name="文本框 5"/>
          <p:cNvSpPr txBox="1"/>
          <p:nvPr/>
        </p:nvSpPr>
        <p:spPr>
          <a:xfrm>
            <a:off x="1215308" y="2815434"/>
            <a:ext cx="9387101" cy="2739276"/>
          </a:xfrm>
          <a:prstGeom prst="rect">
            <a:avLst/>
          </a:prstGeom>
          <a:noFill/>
        </p:spPr>
        <p:txBody>
          <a:bodyPr wrap="square">
            <a:spAutoFit/>
          </a:bodyPr>
          <a:lstStyle/>
          <a:p>
            <a:pPr>
              <a:lnSpc>
                <a:spcPct val="250000"/>
              </a:lnSpc>
            </a:pPr>
            <a:r>
              <a:rPr lang="zh-CN" altLang="en-US" dirty="0"/>
              <a:t>RQ1: 人们是否持续提出新的代码坏味? 新的代码坏味主要关注哪些领域/问题?</a:t>
            </a:r>
            <a:endParaRPr lang="en-US" altLang="zh-CN" dirty="0"/>
          </a:p>
          <a:p>
            <a:pPr>
              <a:lnSpc>
                <a:spcPct val="250000"/>
              </a:lnSpc>
            </a:pPr>
            <a:r>
              <a:rPr lang="zh-CN" altLang="en-US" dirty="0"/>
              <a:t>RQ2: 代码坏味相关研究的目的可以包含哪些类型? 哪些类型的研究是目前的主流和热点?</a:t>
            </a:r>
            <a:endParaRPr lang="en-US" altLang="zh-CN" dirty="0"/>
          </a:p>
          <a:p>
            <a:pPr>
              <a:lnSpc>
                <a:spcPct val="250000"/>
              </a:lnSpc>
            </a:pPr>
            <a:r>
              <a:rPr lang="zh-CN" altLang="en-US" dirty="0"/>
              <a:t>RQ3: 学术界重点关注哪些代码坏味?</a:t>
            </a:r>
            <a:endParaRPr lang="en-US" altLang="zh-CN" dirty="0"/>
          </a:p>
          <a:p>
            <a:pPr>
              <a:lnSpc>
                <a:spcPct val="250000"/>
              </a:lnSpc>
            </a:pPr>
            <a:r>
              <a:rPr lang="zh-CN" altLang="en-US" dirty="0"/>
              <a:t>RQ4: 工业界重点关注哪些代码坏味? 工业界的关注点是否与学术界一致?</a:t>
            </a:r>
            <a:endParaRPr lang="zh-CN" altLang="en-US" dirty="0"/>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83103" y="1796936"/>
            <a:ext cx="11256978" cy="645160"/>
          </a:xfrm>
          <a:prstGeom prst="rect">
            <a:avLst/>
          </a:prstGeom>
          <a:noFill/>
        </p:spPr>
        <p:txBody>
          <a:bodyPr wrap="square">
            <a:spAutoFit/>
          </a:bodyPr>
          <a:lstStyle/>
          <a:p>
            <a:pPr marL="0" marR="0">
              <a:spcBef>
                <a:spcPts val="0"/>
              </a:spcBef>
              <a:spcAft>
                <a:spcPts val="0"/>
              </a:spcAft>
            </a:pPr>
            <a:r>
              <a:rPr lang="zh-CN" altLang="zh-CN" sz="1800" dirty="0">
                <a:effectLst/>
                <a:ea typeface="微软雅黑" panose="020B0503020204020204" pitchFamily="34" charset="-122"/>
              </a:rPr>
              <a:t>本次综述按照</a:t>
            </a:r>
            <a:r>
              <a:rPr lang="zh-CN" altLang="zh-CN" sz="1800" dirty="0">
                <a:effectLst/>
                <a:ea typeface="Calibri" panose="020F0502020204030204" pitchFamily="34" charset="0"/>
              </a:rPr>
              <a:t>Kitchenham[48]</a:t>
            </a:r>
            <a:r>
              <a:rPr lang="zh-CN" altLang="zh-CN" sz="1800" dirty="0">
                <a:effectLst/>
                <a:ea typeface="微软雅黑" panose="020B0503020204020204" pitchFamily="34" charset="-122"/>
              </a:rPr>
              <a:t>的系统文献综述的标准步骤进行</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具体综述方法包括</a:t>
            </a:r>
            <a:r>
              <a:rPr lang="zh-CN" altLang="zh-CN" sz="1800" dirty="0">
                <a:solidFill>
                  <a:srgbClr val="C00000"/>
                </a:solidFill>
                <a:effectLst/>
                <a:ea typeface="微软雅黑" panose="020B0503020204020204" pitchFamily="34" charset="-122"/>
              </a:rPr>
              <a:t>搜索范围与关键词、纳入排除规则、人工审查标准</a:t>
            </a:r>
            <a:r>
              <a:rPr lang="zh-CN" altLang="zh-CN" sz="1800" dirty="0">
                <a:effectLst/>
                <a:ea typeface="微软雅黑" panose="020B0503020204020204" pitchFamily="34" charset="-122"/>
              </a:rPr>
              <a:t>等方面</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p:txBody>
      </p:sp>
      <p:sp>
        <p:nvSpPr>
          <p:cNvPr id="4" name="文本框 3"/>
          <p:cNvSpPr txBox="1"/>
          <p:nvPr/>
        </p:nvSpPr>
        <p:spPr>
          <a:xfrm>
            <a:off x="704504" y="1155559"/>
            <a:ext cx="6097384" cy="400110"/>
          </a:xfrm>
          <a:prstGeom prst="rect">
            <a:avLst/>
          </a:prstGeom>
          <a:noFill/>
        </p:spPr>
        <p:txBody>
          <a:bodyPr wrap="square">
            <a:spAutoFit/>
          </a:bodyPr>
          <a:lstStyle/>
          <a:p>
            <a:r>
              <a:rPr lang="en-US" altLang="zh-CN" sz="2000" b="1" dirty="0">
                <a:latin typeface="+mn-ea"/>
              </a:rPr>
              <a:t>1 </a:t>
            </a:r>
            <a:r>
              <a:rPr lang="zh-CN" altLang="en-US" sz="2000" b="1" dirty="0">
                <a:latin typeface="+mn-ea"/>
              </a:rPr>
              <a:t>综述方法</a:t>
            </a:r>
            <a:endParaRPr lang="en-US" altLang="zh-CN" sz="2000" b="1" dirty="0">
              <a:latin typeface="+mn-ea"/>
            </a:endParaRPr>
          </a:p>
        </p:txBody>
      </p:sp>
      <p:pic>
        <p:nvPicPr>
          <p:cNvPr id="16" name="图片 15"/>
          <p:cNvPicPr>
            <a:picLocks noChangeAspect="1"/>
          </p:cNvPicPr>
          <p:nvPr/>
        </p:nvPicPr>
        <p:blipFill>
          <a:blip r:embed="rId1"/>
          <a:stretch>
            <a:fillRect/>
          </a:stretch>
        </p:blipFill>
        <p:spPr>
          <a:xfrm>
            <a:off x="-664845" y="3695065"/>
            <a:ext cx="13376910" cy="1361440"/>
          </a:xfrm>
          <a:prstGeom prst="rect">
            <a:avLst/>
          </a:prstGeom>
        </p:spPr>
      </p:pic>
      <p:sp>
        <p:nvSpPr>
          <p:cNvPr id="18" name="文本框 17"/>
          <p:cNvSpPr txBox="1"/>
          <p:nvPr/>
        </p:nvSpPr>
        <p:spPr>
          <a:xfrm>
            <a:off x="5158154" y="5333109"/>
            <a:ext cx="6096000" cy="369332"/>
          </a:xfrm>
          <a:prstGeom prst="rect">
            <a:avLst/>
          </a:prstGeom>
          <a:noFill/>
        </p:spPr>
        <p:txBody>
          <a:bodyPr wrap="square">
            <a:spAutoFit/>
          </a:bodyPr>
          <a:lstStyle/>
          <a:p>
            <a:r>
              <a:rPr lang="zh-CN" altLang="en-US" dirty="0"/>
              <a:t>图 2　论文收集过程</a:t>
            </a:r>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9743" y="1796936"/>
            <a:ext cx="5785283" cy="3970318"/>
          </a:xfrm>
          <a:prstGeom prst="rect">
            <a:avLst/>
          </a:prstGeom>
          <a:noFill/>
        </p:spPr>
        <p:txBody>
          <a:bodyPr wrap="square">
            <a:spAutoFit/>
          </a:bodyPr>
          <a:lstStyle/>
          <a:p>
            <a:pPr marL="342900" marR="0">
              <a:spcBef>
                <a:spcPts val="0"/>
              </a:spcBef>
              <a:spcAft>
                <a:spcPts val="0"/>
              </a:spcAft>
            </a:pPr>
            <a:r>
              <a:rPr lang="zh-CN" altLang="zh-CN" sz="1800" dirty="0">
                <a:effectLst/>
                <a:highlight>
                  <a:srgbClr val="FFFF00"/>
                </a:highlight>
                <a:ea typeface="Calibri" panose="020F0502020204030204" pitchFamily="34" charset="0"/>
              </a:rPr>
              <a:t>(1) </a:t>
            </a:r>
            <a:r>
              <a:rPr lang="zh-CN" altLang="zh-CN" sz="1800" dirty="0">
                <a:effectLst/>
                <a:highlight>
                  <a:srgbClr val="FFFF00"/>
                </a:highlight>
                <a:ea typeface="微软雅黑" panose="020B0503020204020204" pitchFamily="34" charset="-122"/>
              </a:rPr>
              <a:t>对外文文献数据库的搜索规</a:t>
            </a:r>
            <a:r>
              <a:rPr lang="zh-CN" altLang="en-US" sz="1800" dirty="0">
                <a:effectLst/>
                <a:highlight>
                  <a:srgbClr val="FFFF00"/>
                </a:highlight>
                <a:ea typeface="微软雅黑" panose="020B0503020204020204" pitchFamily="34" charset="-122"/>
              </a:rPr>
              <a:t>则：</a:t>
            </a:r>
            <a:r>
              <a:rPr lang="zh-CN" altLang="zh-CN" sz="1800" dirty="0">
                <a:effectLst/>
                <a:ea typeface="Calibri" panose="020F0502020204030204" pitchFamily="34" charset="0"/>
              </a:rPr>
              <a:t> “code smell” OR “bad code smell” OR “bad smell” OR “antipattern” OR “design smell” OR “design flaw” OR “design defect” OR “anti-pattern” OR “code smells” OR “bad code smells” OR “bad smells” OR “antipatterns” OR “design smells” OR “design flaws” OR “design defects” OR “anti-patterns”. </a:t>
            </a:r>
            <a:endParaRPr lang="zh-CN" altLang="zh-CN" sz="1800" dirty="0">
              <a:effectLst/>
              <a:ea typeface="Calibri" panose="020F0502020204030204" pitchFamily="34" charset="0"/>
            </a:endParaRPr>
          </a:p>
          <a:p>
            <a:pPr marL="342900" marR="0">
              <a:spcBef>
                <a:spcPts val="0"/>
              </a:spcBef>
              <a:spcAft>
                <a:spcPts val="0"/>
              </a:spcAft>
            </a:pPr>
            <a:r>
              <a:rPr lang="zh-CN" altLang="zh-CN" sz="1800" dirty="0">
                <a:effectLst/>
                <a:highlight>
                  <a:srgbClr val="FFFF00"/>
                </a:highlight>
                <a:ea typeface="Calibri" panose="020F0502020204030204" pitchFamily="34" charset="0"/>
              </a:rPr>
              <a:t>(2) </a:t>
            </a:r>
            <a:r>
              <a:rPr lang="zh-CN" altLang="zh-CN" sz="1800" dirty="0">
                <a:effectLst/>
                <a:highlight>
                  <a:srgbClr val="FFFF00"/>
                </a:highlight>
                <a:ea typeface="微软雅黑" panose="020B0503020204020204" pitchFamily="34" charset="-122"/>
              </a:rPr>
              <a:t>对中文文献数据库的搜索规则</a:t>
            </a:r>
            <a:r>
              <a:rPr lang="zh-CN" altLang="zh-CN" sz="1800" dirty="0">
                <a:effectLst/>
                <a:ea typeface="Calibri" panose="020F0502020204030204" pitchFamily="34" charset="0"/>
              </a:rPr>
              <a:t>: “</a:t>
            </a:r>
            <a:r>
              <a:rPr lang="zh-CN" altLang="zh-CN" sz="1800" dirty="0">
                <a:effectLst/>
                <a:ea typeface="微软雅黑" panose="020B0503020204020204" pitchFamily="34" charset="-122"/>
              </a:rPr>
              <a:t>代码坏味</a:t>
            </a:r>
            <a:r>
              <a:rPr lang="zh-CN" altLang="zh-CN" sz="1800" dirty="0">
                <a:effectLst/>
                <a:ea typeface="Calibri" panose="020F0502020204030204" pitchFamily="34" charset="0"/>
              </a:rPr>
              <a:t>” OR “</a:t>
            </a:r>
            <a:r>
              <a:rPr lang="zh-CN" altLang="zh-CN" sz="1800" dirty="0">
                <a:effectLst/>
                <a:ea typeface="微软雅黑" panose="020B0503020204020204" pitchFamily="34" charset="-122"/>
              </a:rPr>
              <a:t>反模式</a:t>
            </a:r>
            <a:r>
              <a:rPr lang="zh-CN" altLang="zh-CN" sz="1800" dirty="0">
                <a:effectLst/>
                <a:ea typeface="Calibri" panose="020F0502020204030204" pitchFamily="34" charset="0"/>
              </a:rPr>
              <a:t>” OR “</a:t>
            </a:r>
            <a:r>
              <a:rPr lang="zh-CN" altLang="zh-CN" sz="1800" dirty="0">
                <a:effectLst/>
                <a:ea typeface="微软雅黑" panose="020B0503020204020204" pitchFamily="34" charset="-122"/>
              </a:rPr>
              <a:t>坏味</a:t>
            </a:r>
            <a:r>
              <a:rPr lang="zh-CN" altLang="zh-CN" sz="1800" dirty="0">
                <a:effectLst/>
                <a:ea typeface="Calibri" panose="020F0502020204030204" pitchFamily="34" charset="0"/>
              </a:rPr>
              <a:t>” OR “</a:t>
            </a:r>
            <a:r>
              <a:rPr lang="zh-CN" altLang="zh-CN" sz="1800" dirty="0">
                <a:effectLst/>
                <a:ea typeface="微软雅黑" panose="020B0503020204020204" pitchFamily="34" charset="-122"/>
              </a:rPr>
              <a:t>设计坏味</a:t>
            </a:r>
            <a:r>
              <a:rPr lang="zh-CN" altLang="zh-CN" sz="1800" dirty="0">
                <a:effectLst/>
                <a:ea typeface="Calibri" panose="020F0502020204030204" pitchFamily="34" charset="0"/>
              </a:rPr>
              <a:t>” OR “</a:t>
            </a:r>
            <a:r>
              <a:rPr lang="zh-CN" altLang="zh-CN" sz="1800" dirty="0">
                <a:effectLst/>
                <a:ea typeface="微软雅黑" panose="020B0503020204020204" pitchFamily="34" charset="-122"/>
              </a:rPr>
              <a:t>设计反模式</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a:p>
            <a:pPr marL="0" marR="0">
              <a:spcBef>
                <a:spcPts val="0"/>
              </a:spcBef>
              <a:spcAft>
                <a:spcPts val="0"/>
              </a:spcAft>
            </a:pPr>
            <a:endParaRPr lang="zh-CN" altLang="zh-CN" sz="1800" dirty="0">
              <a:effectLst/>
              <a:ea typeface="Calibri" panose="020F0502020204030204" pitchFamily="34" charset="0"/>
            </a:endParaRPr>
          </a:p>
        </p:txBody>
      </p:sp>
      <p:sp>
        <p:nvSpPr>
          <p:cNvPr id="4" name="文本框 3"/>
          <p:cNvSpPr txBox="1"/>
          <p:nvPr/>
        </p:nvSpPr>
        <p:spPr>
          <a:xfrm>
            <a:off x="704504" y="1155559"/>
            <a:ext cx="6097384" cy="398780"/>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搜索范围和关键词</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987415" y="1847254"/>
            <a:ext cx="5923855" cy="3970318"/>
          </a:xfrm>
          <a:prstGeom prst="rect">
            <a:avLst/>
          </a:prstGeom>
        </p:spPr>
      </p:pic>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83103" y="1796936"/>
            <a:ext cx="7036897" cy="3693319"/>
          </a:xfrm>
          <a:prstGeom prst="rect">
            <a:avLst/>
          </a:prstGeom>
          <a:noFill/>
        </p:spPr>
        <p:txBody>
          <a:bodyPr wrap="square">
            <a:spAutoFit/>
          </a:bodyPr>
          <a:lstStyle/>
          <a:p>
            <a:pPr marL="0" marR="0">
              <a:spcBef>
                <a:spcPts val="0"/>
              </a:spcBef>
              <a:spcAft>
                <a:spcPts val="0"/>
              </a:spcAft>
            </a:pPr>
            <a:r>
              <a:rPr lang="zh-CN" altLang="zh-CN" sz="1800" dirty="0">
                <a:effectLst/>
                <a:ea typeface="微软雅黑" panose="020B0503020204020204" pitchFamily="34" charset="-122"/>
              </a:rPr>
              <a:t>具体的纳入和排除规则如下：</a:t>
            </a:r>
            <a:endParaRPr lang="en-US" altLang="zh-CN" sz="1800" dirty="0">
              <a:effectLst/>
              <a:ea typeface="微软雅黑" panose="020B0503020204020204" pitchFamily="34" charset="-122"/>
            </a:endParaRPr>
          </a:p>
          <a:p>
            <a:pPr marL="0" marR="0">
              <a:spcBef>
                <a:spcPts val="0"/>
              </a:spcBef>
              <a:spcAft>
                <a:spcPts val="0"/>
              </a:spcAft>
            </a:pPr>
            <a:endParaRPr lang="zh-CN" altLang="zh-CN" sz="1800" dirty="0">
              <a:effectLst/>
              <a:ea typeface="微软雅黑" panose="020B0503020204020204" pitchFamily="34" charset="-122"/>
            </a:endParaRPr>
          </a:p>
          <a:p>
            <a:pPr marL="342900" marR="0">
              <a:spcBef>
                <a:spcPts val="0"/>
              </a:spcBef>
              <a:spcAft>
                <a:spcPts val="0"/>
              </a:spcAft>
            </a:pPr>
            <a:r>
              <a:rPr lang="zh-CN" altLang="zh-CN" sz="1800" dirty="0">
                <a:effectLst/>
                <a:highlight>
                  <a:srgbClr val="FFFF00"/>
                </a:highlight>
                <a:ea typeface="微软雅黑" panose="020B0503020204020204" pitchFamily="34" charset="-122"/>
              </a:rPr>
              <a:t>纳入规则</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① </a:t>
            </a:r>
            <a:r>
              <a:rPr lang="zh-CN" altLang="zh-CN" sz="1800" dirty="0">
                <a:effectLst/>
                <a:ea typeface="微软雅黑" panose="020B0503020204020204" pitchFamily="34" charset="-122"/>
              </a:rPr>
              <a:t>软件工程领域的论文</a:t>
            </a:r>
            <a:r>
              <a:rPr lang="zh-CN" altLang="zh-CN" sz="1800" dirty="0">
                <a:effectLst/>
                <a:ea typeface="Calibri" panose="020F0502020204030204" pitchFamily="34" charset="0"/>
              </a:rPr>
              <a:t>;</a:t>
            </a:r>
            <a:r>
              <a:rPr lang="en-US" altLang="zh-CN" dirty="0">
                <a:ea typeface="Calibri" panose="020F0502020204030204" pitchFamily="34" charset="0"/>
              </a:rPr>
              <a:t>	      </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② </a:t>
            </a:r>
            <a:r>
              <a:rPr lang="zh-CN" altLang="zh-CN" sz="1800" dirty="0">
                <a:effectLst/>
                <a:ea typeface="微软雅黑" panose="020B0503020204020204" pitchFamily="34" charset="-122"/>
              </a:rPr>
              <a:t>以代码坏味为主要研究对象的研究工作</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endParaRPr lang="zh-CN" altLang="zh-CN" sz="1800" dirty="0">
              <a:effectLst/>
              <a:ea typeface="Calibri" panose="020F0502020204030204" pitchFamily="34" charset="0"/>
            </a:endParaRPr>
          </a:p>
          <a:p>
            <a:pPr marL="342900" marR="0">
              <a:spcBef>
                <a:spcPts val="0"/>
              </a:spcBef>
              <a:spcAft>
                <a:spcPts val="0"/>
              </a:spcAft>
            </a:pPr>
            <a:r>
              <a:rPr lang="zh-CN" altLang="zh-CN" sz="1800" dirty="0">
                <a:effectLst/>
                <a:highlight>
                  <a:srgbClr val="FFFF00"/>
                </a:highlight>
                <a:ea typeface="微软雅黑" panose="020B0503020204020204" pitchFamily="34" charset="-122"/>
              </a:rPr>
              <a:t>排除规则</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① </a:t>
            </a:r>
            <a:r>
              <a:rPr lang="zh-CN" altLang="zh-CN" sz="1800" dirty="0">
                <a:effectLst/>
                <a:ea typeface="微软雅黑" panose="020B0503020204020204" pitchFamily="34" charset="-122"/>
              </a:rPr>
              <a:t>文献不是英文或中文的</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② </a:t>
            </a:r>
            <a:r>
              <a:rPr lang="zh-CN" altLang="zh-CN" sz="1800" dirty="0">
                <a:effectLst/>
                <a:ea typeface="微软雅黑" panose="020B0503020204020204" pitchFamily="34" charset="-122"/>
              </a:rPr>
              <a:t>文献无法通过数字方式获取</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③ </a:t>
            </a:r>
            <a:r>
              <a:rPr lang="zh-CN" altLang="zh-CN" sz="1800" dirty="0">
                <a:effectLst/>
                <a:ea typeface="微软雅黑" panose="020B0503020204020204" pitchFamily="34" charset="-122"/>
              </a:rPr>
              <a:t>文献少于两页</a:t>
            </a:r>
            <a:r>
              <a:rPr lang="zh-CN" altLang="zh-CN" sz="1800" dirty="0">
                <a:effectLst/>
                <a:ea typeface="Calibri" panose="020F0502020204030204" pitchFamily="34" charset="0"/>
              </a:rPr>
              <a:t>(</a:t>
            </a:r>
            <a:r>
              <a:rPr lang="zh-CN" altLang="zh-CN" sz="1800" dirty="0">
                <a:effectLst/>
                <a:ea typeface="微软雅黑" panose="020B0503020204020204" pitchFamily="34" charset="-122"/>
              </a:rPr>
              <a:t>摘要</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④ </a:t>
            </a:r>
            <a:r>
              <a:rPr lang="zh-CN" altLang="zh-CN" sz="1800" dirty="0">
                <a:effectLst/>
                <a:ea typeface="微软雅黑" panose="020B0503020204020204" pitchFamily="34" charset="-122"/>
              </a:rPr>
              <a:t>只对代码克隆坏味进行研究的论文</a:t>
            </a:r>
            <a:r>
              <a:rPr lang="zh-CN" altLang="zh-CN" sz="1800" dirty="0">
                <a:effectLst/>
                <a:ea typeface="Calibri" panose="020F0502020204030204" pitchFamily="34" charset="0"/>
              </a:rPr>
              <a:t>; </a:t>
            </a:r>
            <a:endParaRPr lang="en-US"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	</a:t>
            </a:r>
            <a:r>
              <a:rPr lang="zh-CN" altLang="zh-CN" sz="1800" dirty="0">
                <a:effectLst/>
                <a:ea typeface="Calibri" panose="020F0502020204030204" pitchFamily="34" charset="0"/>
              </a:rPr>
              <a:t>⑤ </a:t>
            </a:r>
            <a:r>
              <a:rPr lang="zh-CN" altLang="zh-CN" sz="1800" dirty="0">
                <a:effectLst/>
                <a:ea typeface="微软雅黑" panose="020B0503020204020204" pitchFamily="34" charset="-122"/>
              </a:rPr>
              <a:t>文献为学位论文</a:t>
            </a:r>
            <a:r>
              <a:rPr lang="zh-CN" altLang="zh-CN" sz="1800" dirty="0">
                <a:effectLst/>
                <a:ea typeface="Calibri" panose="020F0502020204030204" pitchFamily="34" charset="0"/>
              </a:rPr>
              <a:t>.</a:t>
            </a:r>
            <a:endParaRPr lang="zh-CN" altLang="zh-CN" sz="1800" dirty="0">
              <a:effectLst/>
              <a:ea typeface="Calibri" panose="020F0502020204030204" pitchFamily="34" charset="0"/>
            </a:endParaRPr>
          </a:p>
          <a:p>
            <a:pPr marL="0" marR="0">
              <a:spcBef>
                <a:spcPts val="0"/>
              </a:spcBef>
              <a:spcAft>
                <a:spcPts val="0"/>
              </a:spcAft>
            </a:pPr>
            <a:endParaRPr lang="zh-CN" altLang="zh-CN" sz="1800" dirty="0">
              <a:effectLst/>
              <a:ea typeface="Calibri" panose="020F0502020204030204" pitchFamily="34" charset="0"/>
            </a:endParaRPr>
          </a:p>
        </p:txBody>
      </p:sp>
      <p:sp>
        <p:nvSpPr>
          <p:cNvPr id="4" name="文本框 3"/>
          <p:cNvSpPr txBox="1"/>
          <p:nvPr/>
        </p:nvSpPr>
        <p:spPr>
          <a:xfrm>
            <a:off x="704504" y="1155559"/>
            <a:ext cx="6793576" cy="398780"/>
          </a:xfrm>
          <a:prstGeom prst="rect">
            <a:avLst/>
          </a:prstGeom>
          <a:noFill/>
        </p:spPr>
        <p:txBody>
          <a:bodyPr wrap="square">
            <a:spAutoFit/>
          </a:bodyPr>
          <a:lstStyle/>
          <a:p>
            <a:r>
              <a:rPr lang="en-US" altLang="zh-CN" sz="2000" b="1" dirty="0">
                <a:latin typeface="+mn-ea"/>
              </a:rPr>
              <a:t>1.2 </a:t>
            </a:r>
            <a:r>
              <a:rPr lang="zh-CN" altLang="zh-CN" sz="2000" b="1" dirty="0">
                <a:effectLst/>
                <a:ea typeface="微软雅黑" panose="020B0503020204020204" pitchFamily="34" charset="-122"/>
              </a:rPr>
              <a:t>纳入排除规则</a:t>
            </a:r>
            <a:endParaRPr lang="zh-CN" altLang="zh-CN" sz="2000" b="1" dirty="0">
              <a:effectLst/>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综述内容</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504" y="1155559"/>
            <a:ext cx="6793576" cy="398780"/>
          </a:xfrm>
          <a:prstGeom prst="rect">
            <a:avLst/>
          </a:prstGeom>
          <a:noFill/>
        </p:spPr>
        <p:txBody>
          <a:bodyPr wrap="square">
            <a:spAutoFit/>
          </a:bodyPr>
          <a:lstStyle/>
          <a:p>
            <a:r>
              <a:rPr lang="en-US" altLang="zh-CN" sz="2000" b="1" dirty="0">
                <a:latin typeface="+mn-ea"/>
              </a:rPr>
              <a:t>1.3 </a:t>
            </a:r>
            <a:r>
              <a:rPr lang="zh-CN" altLang="en-US" sz="2000" b="1" dirty="0">
                <a:latin typeface="微软雅黑" panose="020B0503020204020204" pitchFamily="34" charset="-122"/>
                <a:ea typeface="微软雅黑" panose="020B0503020204020204" pitchFamily="34" charset="-122"/>
              </a:rPr>
              <a:t>人工审查</a:t>
            </a:r>
            <a:endParaRPr lang="en-US" altLang="zh-CN" sz="20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04504" y="1656695"/>
            <a:ext cx="9465656" cy="646331"/>
          </a:xfrm>
          <a:prstGeom prst="rect">
            <a:avLst/>
          </a:prstGeom>
          <a:noFill/>
        </p:spPr>
        <p:txBody>
          <a:bodyPr wrap="square">
            <a:spAutoFit/>
          </a:bodyPr>
          <a:lstStyle/>
          <a:p>
            <a:r>
              <a:rPr lang="zh-CN" altLang="en-US" dirty="0"/>
              <a:t>此过程由2名博士研究生和3名硕士研究生组成的小组对论文进行审查, 对每篇论文除了基本信息之外还需要考虑如下方面：</a:t>
            </a:r>
            <a:endParaRPr lang="zh-CN" altLang="en-US" dirty="0"/>
          </a:p>
        </p:txBody>
      </p:sp>
      <p:sp>
        <p:nvSpPr>
          <p:cNvPr id="7" name="文本框 6"/>
          <p:cNvSpPr txBox="1"/>
          <p:nvPr/>
        </p:nvSpPr>
        <p:spPr>
          <a:xfrm>
            <a:off x="704215" y="2326005"/>
            <a:ext cx="10992485" cy="3369310"/>
          </a:xfrm>
          <a:prstGeom prst="rect">
            <a:avLst/>
          </a:prstGeom>
          <a:noFill/>
        </p:spPr>
        <p:txBody>
          <a:bodyPr wrap="square">
            <a:noAutofit/>
          </a:bodyPr>
          <a:lstStyle/>
          <a:p>
            <a:r>
              <a:rPr lang="zh-CN" altLang="en-US" dirty="0"/>
              <a:t>(1) 复查. 进一步审查论文研究内容与结论,复查规则：</a:t>
            </a:r>
            <a:endParaRPr lang="zh-CN" altLang="en-US" dirty="0"/>
          </a:p>
          <a:p>
            <a:pPr indent="457200"/>
            <a:r>
              <a:rPr lang="zh-CN" altLang="en-US" dirty="0"/>
              <a:t>① 代码坏味是文章的主要研究对象, 而不是研究问题的相关 因素, </a:t>
            </a:r>
            <a:endParaRPr lang="zh-CN" altLang="en-US" dirty="0"/>
          </a:p>
          <a:p>
            <a:pPr indent="457200"/>
            <a:r>
              <a:rPr lang="zh-CN" altLang="en-US" dirty="0"/>
              <a:t>② 从软件实现而非软件管理等方面研究反模式, </a:t>
            </a:r>
            <a:endParaRPr lang="zh-CN" altLang="en-US" dirty="0"/>
          </a:p>
          <a:p>
            <a:pPr indent="457200"/>
            <a:r>
              <a:rPr lang="zh-CN" altLang="en-US" dirty="0"/>
              <a:t>③ 论文至少讨论一个代码坏味(反模式)</a:t>
            </a:r>
            <a:endParaRPr lang="zh-CN" altLang="en-US" dirty="0"/>
          </a:p>
          <a:p>
            <a:pPr indent="457200"/>
            <a:endParaRPr lang="en-US" altLang="zh-CN" dirty="0"/>
          </a:p>
          <a:p>
            <a:r>
              <a:rPr lang="zh-CN" altLang="en-US" dirty="0"/>
              <a:t>(2) 论文发表的期刊或者会议在中国计算机协会(CCF) 推荐国际学术刊物中对应的等级; </a:t>
            </a:r>
            <a:endParaRPr lang="zh-CN" altLang="en-US" dirty="0"/>
          </a:p>
          <a:p>
            <a:endParaRPr lang="en-US" altLang="zh-CN" dirty="0"/>
          </a:p>
          <a:p>
            <a:r>
              <a:rPr lang="zh-CN" altLang="en-US" dirty="0"/>
              <a:t>(3) 论文的研究目的. 记录文章对代码坏味研究的目的, 包括检测、重构、研究影响等. 对研究目的分类是在 论文人工审查过程中增量添加, 而非预先制定;</a:t>
            </a:r>
            <a:endParaRPr lang="zh-CN" altLang="en-US" dirty="0"/>
          </a:p>
          <a:p>
            <a:endParaRPr lang="en-US" altLang="zh-CN" dirty="0"/>
          </a:p>
          <a:p>
            <a:r>
              <a:rPr lang="zh-CN" altLang="en-US" dirty="0"/>
              <a:t>(4) 论文的核心观点. 阅读论文后对论文核心观点的总结摘要;</a:t>
            </a:r>
            <a:endParaRPr lang="zh-CN" altLang="en-US" dirty="0"/>
          </a:p>
          <a:p>
            <a:endParaRPr lang="en-US" altLang="zh-CN" dirty="0"/>
          </a:p>
          <a:p>
            <a:r>
              <a:rPr lang="zh-CN" altLang="en-US" dirty="0"/>
              <a:t>(5) 论文中涉及的代码坏味及作者对代码坏味的分类</a:t>
            </a:r>
            <a:endParaRPr lang="zh-CN" altLang="en-US" dirty="0"/>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tags/tag1.xml><?xml version="1.0" encoding="utf-8"?>
<p:tagLst xmlns:p="http://schemas.openxmlformats.org/presentationml/2006/main">
  <p:tag name="KSO_WM_UNIT_TABLE_BEAUTIFY" val="smartTable{022c81be-6da2-4347-9186-e503a3d60d54}"/>
</p:tagLst>
</file>

<file path=ppt/tags/tag10.xml><?xml version="1.0" encoding="utf-8"?>
<p:tagLst xmlns:p="http://schemas.openxmlformats.org/presentationml/2006/main">
  <p:tag name="KSO_WM_UNIT_TABLE_BEAUTIFY" val="smartTable{178744e4-a541-43f3-8d76-5567a02f49f7}"/>
  <p:tag name="TABLE_ENDDRAG_ORIGIN_RECT" val="876*253"/>
  <p:tag name="TABLE_ENDDRAG_RECT" val="31*186*876*253"/>
</p:tagLst>
</file>

<file path=ppt/tags/tag11.xml><?xml version="1.0" encoding="utf-8"?>
<p:tagLst xmlns:p="http://schemas.openxmlformats.org/presentationml/2006/main">
  <p:tag name="COMMONDATA" val="eyJoZGlkIjoiYjRkMGY5NGVhOWI0OGRjY2Y2ZGQ1MDA1MjgwNTVmMWUifQ=="/>
  <p:tag name="KSO_WPP_MARK_KEY" val="14976ef1-6a8b-4403-9c7d-f1d1064e1902"/>
</p:tagLst>
</file>

<file path=ppt/tags/tag2.xml><?xml version="1.0" encoding="utf-8"?>
<p:tagLst xmlns:p="http://schemas.openxmlformats.org/presentationml/2006/main">
  <p:tag name="KSO_WM_UNIT_TABLE_BEAUTIFY" val="smartTable{b30c0f7e-b4e6-436c-98a0-bd02723468d2}"/>
</p:tagLst>
</file>

<file path=ppt/tags/tag3.xml><?xml version="1.0" encoding="utf-8"?>
<p:tagLst xmlns:p="http://schemas.openxmlformats.org/presentationml/2006/main">
  <p:tag name="KSO_WM_UNIT_TABLE_BEAUTIFY" val="smartTable{66e8e722-0032-47df-a9db-5cbce8641c20}"/>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TABLE_BEAUTIFY" val="smartTable{5863f1af-9684-46e3-9d54-84ba6e9bac36}"/>
  <p:tag name="TABLE_ENDDRAG_ORIGIN_RECT" val="872*152"/>
  <p:tag name="TABLE_ENDDRAG_RECT" val="38*97*872*152"/>
</p:tagLst>
</file>

<file path=ppt/tags/tag8.xml><?xml version="1.0" encoding="utf-8"?>
<p:tagLst xmlns:p="http://schemas.openxmlformats.org/presentationml/2006/main">
  <p:tag name="KSO_WM_UNIT_TABLE_BEAUTIFY" val="smartTable{5863f1af-9684-46e3-9d54-84ba6e9bac36}"/>
  <p:tag name="TABLE_ENDDRAG_ORIGIN_RECT" val="872*152"/>
  <p:tag name="TABLE_ENDDRAG_RECT" val="38*97*872*152"/>
</p:tagLst>
</file>

<file path=ppt/tags/tag9.xml><?xml version="1.0" encoding="utf-8"?>
<p:tagLst xmlns:p="http://schemas.openxmlformats.org/presentationml/2006/main">
  <p:tag name="KSO_WM_UNIT_TABLE_BEAUTIFY" val="smartTable{178744e4-a541-43f3-8d76-5567a02f49f7}"/>
</p:tagLst>
</file>

<file path=ppt/theme/theme1.xml><?xml version="1.0" encoding="utf-8"?>
<a:theme xmlns:a="http://schemas.openxmlformats.org/drawingml/2006/main" name="曾凡珍--无线传感网络中基于余弦定理的改进APIT定位算法研究毕业答辩">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曾凡珍--无线传感网络中基于余弦定理的改进APIT定位算法研究毕业答辩</Template>
  <TotalTime>0</TotalTime>
  <Words>6814</Words>
  <Application>WPS 演示</Application>
  <PresentationFormat>宽屏</PresentationFormat>
  <Paragraphs>407</Paragraphs>
  <Slides>27</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3" baseType="lpstr">
      <vt:lpstr>Arial</vt:lpstr>
      <vt:lpstr>宋体</vt:lpstr>
      <vt:lpstr>Wingdings</vt:lpstr>
      <vt:lpstr>华文行楷</vt:lpstr>
      <vt:lpstr>Tahoma</vt:lpstr>
      <vt:lpstr>微软雅黑</vt:lpstr>
      <vt:lpstr>Calibri</vt:lpstr>
      <vt:lpstr>Helvetica Neue</vt:lpstr>
      <vt:lpstr>Arial Unicode MS</vt:lpstr>
      <vt:lpstr>华文中宋</vt:lpstr>
      <vt:lpstr>华文细黑</vt:lpstr>
      <vt:lpstr>华文隶书</vt:lpstr>
      <vt:lpstr>字由文艺黑</vt:lpstr>
      <vt:lpstr>幼圆</vt:lpstr>
      <vt:lpstr>曾凡珍--无线传感网络中基于余弦定理的改进APIT定位算法研究毕业答辩</vt:lpstr>
      <vt:lpstr>MS_ClipArt_Gallery.5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研究结论与展望</vt:lpstr>
      <vt:lpstr>研究结论与展望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宏伟</dc:creator>
  <cp:lastModifiedBy>无限</cp:lastModifiedBy>
  <cp:revision>22</cp:revision>
  <dcterms:created xsi:type="dcterms:W3CDTF">2023-06-19T08:39:00Z</dcterms:created>
  <dcterms:modified xsi:type="dcterms:W3CDTF">2023-08-08T08:12:52Z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1541DF7B31414AAB9986085DA1D48B12</vt:lpwstr>
  </property>
</Properties>
</file>