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63" r:id="rId6"/>
    <p:sldId id="339" r:id="rId7"/>
    <p:sldId id="264" r:id="rId8"/>
    <p:sldId id="268" r:id="rId9"/>
    <p:sldId id="340" r:id="rId10"/>
    <p:sldId id="258" r:id="rId11"/>
    <p:sldId id="349" r:id="rId12"/>
    <p:sldId id="259" r:id="rId13"/>
    <p:sldId id="334" r:id="rId14"/>
    <p:sldId id="262" r:id="rId15"/>
    <p:sldId id="354" r:id="rId16"/>
    <p:sldId id="355" r:id="rId17"/>
    <p:sldId id="356" r:id="rId18"/>
    <p:sldId id="33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卑微小志" initials="卑"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83" autoAdjust="0"/>
  </p:normalViewPr>
  <p:slideViewPr>
    <p:cSldViewPr snapToGrid="0">
      <p:cViewPr varScale="1">
        <p:scale>
          <a:sx n="73" d="100"/>
          <a:sy n="73"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2.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8546C-ABE8-49AC-9944-19FE4D56C1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29ACB-ACE1-4D66-AE71-EF3B890CF56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例子：</a:t>
            </a:r>
            <a:r>
              <a:rPr lang="en-US" altLang="zh-CN">
                <a:sym typeface="+mn-ea"/>
              </a:rPr>
              <a:t>我只需要下楼去去地铁站，因为它在我居住的酒店下面</a:t>
            </a:r>
            <a:endParaRPr lang="en-US" altLang="zh-CN"/>
          </a:p>
          <a:p>
            <a:r>
              <a:rPr lang="en-US" altLang="zh-CN"/>
              <a:t>6.基于香草提示的测试结果</a:t>
            </a:r>
            <a:r>
              <a:rPr lang="zh-CN" altLang="en-US"/>
              <a:t>（传统的）</a:t>
            </a:r>
            <a:r>
              <a:rPr lang="en-US" altLang="zh-CN"/>
              <a:t>---。--</a:t>
            </a:r>
            <a:r>
              <a:rPr lang="zh-CN" altLang="en-US"/>
              <a:t>（直接给出情感</a:t>
            </a:r>
            <a:r>
              <a:rPr lang="zh-CN" altLang="en-US"/>
              <a:t>极性）</a:t>
            </a:r>
            <a:endParaRPr lang="en-US" altLang="zh-CN"/>
          </a:p>
          <a:p>
            <a:r>
              <a:rPr lang="en-US" altLang="zh-CN"/>
              <a:t>7.零样本学习Co T方法测试case - I的结果。----</a:t>
            </a:r>
            <a:r>
              <a:rPr lang="zh-CN" altLang="en-US"/>
              <a:t>（一步步思考给出情感</a:t>
            </a:r>
            <a:r>
              <a:rPr lang="zh-CN" altLang="en-US"/>
              <a:t>极性）</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r>
              <a:rPr lang="zh-CN" altLang="en-US"/>
              <a:t>问可能提到地铁的哪方面</a:t>
            </a:r>
            <a:r>
              <a:rPr lang="en-US" altLang="zh-CN"/>
              <a:t>---</a:t>
            </a:r>
            <a:r>
              <a:rPr lang="zh-CN" altLang="en-US"/>
              <a:t>答：位置</a:t>
            </a:r>
            <a:r>
              <a:rPr lang="zh-CN" altLang="en-US"/>
              <a:t>方面</a:t>
            </a:r>
            <a:endParaRPr lang="zh-CN" altLang="en-US"/>
          </a:p>
          <a:p>
            <a:r>
              <a:rPr lang="en-US" altLang="zh-CN"/>
              <a:t>2.</a:t>
            </a:r>
            <a:r>
              <a:rPr lang="zh-CN" altLang="en-US"/>
              <a:t>基于常识对地铁站位置的隐含意见是啥</a:t>
            </a:r>
            <a:r>
              <a:rPr lang="en-US" altLang="zh-CN"/>
              <a:t>---</a:t>
            </a:r>
            <a:r>
              <a:rPr lang="zh-CN" altLang="en-US"/>
              <a:t>答：靠着比较</a:t>
            </a:r>
            <a:r>
              <a:rPr lang="zh-CN" altLang="en-US"/>
              <a:t>近</a:t>
            </a:r>
            <a:endParaRPr lang="zh-CN" altLang="en-US"/>
          </a:p>
          <a:p>
            <a:r>
              <a:rPr lang="en-US" altLang="zh-CN"/>
              <a:t>3.</a:t>
            </a:r>
            <a:r>
              <a:rPr lang="zh-CN" altLang="en-US"/>
              <a:t>靠近地铁站方便</a:t>
            </a:r>
            <a:r>
              <a:rPr lang="en-US" altLang="zh-CN"/>
              <a:t>-</a:t>
            </a:r>
            <a:r>
              <a:rPr lang="zh-CN" altLang="en-US"/>
              <a:t>问情感极性</a:t>
            </a:r>
            <a:r>
              <a:rPr lang="en-US" altLang="zh-CN"/>
              <a:t>----</a:t>
            </a:r>
            <a:r>
              <a:rPr lang="zh-CN" altLang="en-US"/>
              <a:t>答</a:t>
            </a:r>
            <a:r>
              <a:rPr lang="en-US" altLang="zh-CN"/>
              <a:t>;</a:t>
            </a:r>
            <a:r>
              <a:rPr lang="zh-CN" altLang="en-US"/>
              <a:t>积极</a:t>
            </a:r>
            <a:r>
              <a:rPr lang="zh-CN" altLang="en-US"/>
              <a:t>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457200"/>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457200"/>
            <a:r>
              <a:rPr lang="en-US" altLang="zh-CN"/>
              <a:t>1</a:t>
            </a:r>
            <a:r>
              <a:rPr lang="zh-CN" altLang="en-US"/>
              <a:t>、自我一致性增强</a:t>
            </a:r>
            <a:r>
              <a:rPr lang="zh-CN" altLang="en-US"/>
              <a:t>推理</a:t>
            </a:r>
            <a:endParaRPr lang="zh-CN" altLang="en-US"/>
          </a:p>
          <a:p>
            <a:pPr indent="457200"/>
            <a:r>
              <a:rPr lang="en-US" altLang="zh-CN"/>
              <a:t>2</a:t>
            </a:r>
            <a:r>
              <a:rPr lang="zh-CN" altLang="en-US"/>
              <a:t>、有监督的推理</a:t>
            </a:r>
            <a:r>
              <a:rPr lang="zh-CN" altLang="en-US"/>
              <a:t>修正</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表1：有监督微调设置下的F1结果。最好的结果用粗体标出。表1中带"的模型得分复制自Li et al</a:t>
            </a:r>
            <a:endParaRPr lang="zh-CN" altLang="en-US">
              <a:sym typeface="+mn-ea"/>
            </a:endParaRPr>
          </a:p>
          <a:p>
            <a:r>
              <a:rPr lang="zh-CN" altLang="en-US">
                <a:sym typeface="+mn-ea"/>
              </a:rPr>
              <a:t>最先进的方法</a:t>
            </a:r>
            <a:r>
              <a:rPr lang="en-US" altLang="zh-CN">
                <a:sym typeface="+mn-ea"/>
              </a:rPr>
              <a:t>-</a:t>
            </a:r>
            <a:r>
              <a:rPr lang="zh-CN" altLang="en-US">
                <a:sym typeface="+mn-ea"/>
              </a:rPr>
              <a:t>基于提示词的方法</a:t>
            </a:r>
            <a:r>
              <a:rPr lang="en-US" altLang="zh-CN">
                <a:sym typeface="+mn-ea"/>
              </a:rPr>
              <a:t>-</a:t>
            </a:r>
            <a:r>
              <a:rPr lang="zh-CN" altLang="en-US">
                <a:sym typeface="+mn-ea"/>
              </a:rPr>
              <a:t>思维链方法（</a:t>
            </a:r>
            <a:r>
              <a:rPr lang="en-US" altLang="zh-CN">
                <a:sym typeface="+mn-ea"/>
              </a:rPr>
              <a:t>cot</a:t>
            </a:r>
            <a:r>
              <a:rPr lang="zh-CN" altLang="en-US">
                <a:sym typeface="+mn-ea"/>
              </a:rPr>
              <a:t>）</a:t>
            </a:r>
            <a:endParaRPr lang="zh-CN" altLang="en-US"/>
          </a:p>
          <a:p>
            <a:r>
              <a:rPr lang="zh-CN" altLang="en-US"/>
              <a:t>表 2：零样本设置的模型结果。我们重新实现了零样本性能的最先进基线。 “ZeroCoT”意味着用零样本 CoT 来提示法学硕士，“让我们一步一步思考”</a:t>
            </a:r>
            <a:endParaRPr lang="zh-CN" altLang="en-US"/>
          </a:p>
          <a:p>
            <a:r>
              <a:rPr lang="zh-CN" altLang="en-US"/>
              <a:t>不同模型尺寸对Llms的影响</a:t>
            </a:r>
            <a:endParaRPr lang="zh-CN" altLang="en-US"/>
          </a:p>
          <a:p>
            <a:r>
              <a:rPr lang="zh-CN" altLang="en-US"/>
              <a:t>即LM越大，CoT的改善效果越显著。因为当LLM足够大时，常识推理和多跳推理的能力得到了极大的发展和加强。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3.llm</a:t>
            </a:r>
            <a:r>
              <a:rPr lang="zh-CN" altLang="en-US"/>
              <a:t>尺度的影响</a:t>
            </a:r>
            <a:r>
              <a:rPr lang="en-US" altLang="zh-CN"/>
              <a:t>--100</a:t>
            </a:r>
            <a:r>
              <a:rPr lang="zh-CN" altLang="en-US"/>
              <a:t>个</a:t>
            </a:r>
            <a:r>
              <a:rPr lang="zh-CN" altLang="en-US"/>
              <a:t>实例</a:t>
            </a:r>
            <a:endParaRPr lang="zh-CN" altLang="en-US"/>
          </a:p>
          <a:p>
            <a:r>
              <a:rPr lang="en-US" altLang="zh-CN"/>
              <a:t>4.Gpt3和Chatgpt在随机选取的50个Esa和50个ISA实例上的比较。</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展示了使用THOR时失败案例的错误率，三种错误类型。Flan-T5-11B LLM在零样本下的错误率为48.27 %，而在有监督微调下的错误率为12.79 %。无监督的GPT3 ( 175B )与有监督的T5具有相似的低错误率，而有监督的T5由于无法推理而失败的次数较多。与Supervised - T5相比，无监督GPT3的大部分错误来自于有问题的数据标注。。</a:t>
            </a:r>
            <a:endParaRPr lang="zh-CN" altLang="en-US"/>
          </a:p>
          <a:p>
            <a:r>
              <a:rPr lang="en-US" altLang="zh-CN"/>
              <a:t>1.</a:t>
            </a:r>
            <a:r>
              <a:rPr lang="zh-CN" altLang="en-US"/>
              <a:t>数据标记</a:t>
            </a:r>
            <a:r>
              <a:rPr lang="en-US" altLang="zh-CN"/>
              <a:t> 2.</a:t>
            </a:r>
            <a:r>
              <a:rPr lang="zh-CN" altLang="en-US"/>
              <a:t>推理错误</a:t>
            </a:r>
            <a:r>
              <a:rPr lang="en-US" altLang="zh-CN"/>
              <a:t> 3.</a:t>
            </a:r>
            <a:r>
              <a:rPr lang="zh-CN" altLang="en-US"/>
              <a:t>不可解释</a:t>
            </a:r>
            <a:r>
              <a:rPr lang="zh-CN" altLang="en-US"/>
              <a:t>实例</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4-3707实验室周报模板">
    <p:bg>
      <p:bgPr>
        <a:solidFill>
          <a:schemeClr val="bg1"/>
        </a:solidFill>
        <a:effectLst/>
      </p:bgPr>
    </p:bg>
    <p:spTree>
      <p:nvGrpSpPr>
        <p:cNvPr id="1" name=""/>
        <p:cNvGrpSpPr/>
        <p:nvPr/>
      </p:nvGrpSpPr>
      <p:grpSpPr>
        <a:xfrm>
          <a:off x="0" y="0"/>
          <a:ext cx="0" cy="0"/>
          <a:chOff x="0" y="0"/>
          <a:chExt cx="0" cy="0"/>
        </a:xfrm>
      </p:grpSpPr>
      <p:sp>
        <p:nvSpPr>
          <p:cNvPr id="9" name="Rectangle 14"/>
          <p:cNvSpPr>
            <a:spLocks noChangeArrowheads="1"/>
          </p:cNvSpPr>
          <p:nvPr/>
        </p:nvSpPr>
        <p:spPr bwMode="auto">
          <a:xfrm>
            <a:off x="914400" y="990600"/>
            <a:ext cx="10363200" cy="137160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0" name="Rectangle 36"/>
          <p:cNvSpPr>
            <a:spLocks noChangeArrowheads="1"/>
          </p:cNvSpPr>
          <p:nvPr/>
        </p:nvSpPr>
        <p:spPr bwMode="auto">
          <a:xfrm>
            <a:off x="624418" y="3141663"/>
            <a:ext cx="10968567"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4100" name="Picture 37"/>
          <p:cNvPicPr>
            <a:picLocks noChangeAspect="1"/>
          </p:cNvPicPr>
          <p:nvPr/>
        </p:nvPicPr>
        <p:blipFill>
          <a:blip r:embed="rId2"/>
          <a:stretch>
            <a:fillRect/>
          </a:stretch>
        </p:blipFill>
        <p:spPr>
          <a:xfrm>
            <a:off x="10320867" y="333375"/>
            <a:ext cx="1524000" cy="1011238"/>
          </a:xfrm>
          <a:prstGeom prst="rect">
            <a:avLst/>
          </a:prstGeom>
          <a:noFill/>
          <a:ln w="9525">
            <a:noFill/>
          </a:ln>
        </p:spPr>
      </p:pic>
      <p:sp>
        <p:nvSpPr>
          <p:cNvPr id="12" name="Rectangle 38"/>
          <p:cNvSpPr>
            <a:spLocks noChangeArrowheads="1"/>
          </p:cNvSpPr>
          <p:nvPr/>
        </p:nvSpPr>
        <p:spPr bwMode="auto">
          <a:xfrm>
            <a:off x="1039285" y="1120775"/>
            <a:ext cx="10130367" cy="131445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3" name="TextBox 12"/>
          <p:cNvSpPr txBox="1"/>
          <p:nvPr/>
        </p:nvSpPr>
        <p:spPr>
          <a:xfrm>
            <a:off x="10678102" y="1571612"/>
            <a:ext cx="1323439" cy="3429024"/>
          </a:xfrm>
          <a:prstGeom prst="rect">
            <a:avLst/>
          </a:prstGeom>
          <a:noFill/>
        </p:spPr>
        <p:txBody>
          <a:bodyPr vert="eaVert">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                持中秉正</a:t>
            </a:r>
            <a:endParaRPr kumimoji="0" lang="en-US" altLang="zh-CN"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静思笃行</a:t>
            </a:r>
            <a:endPar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sp>
        <p:nvSpPr>
          <p:cNvPr id="11279" name="Rectangle 15"/>
          <p:cNvSpPr>
            <a:spLocks noGrp="1" noChangeArrowheads="1"/>
          </p:cNvSpPr>
          <p:nvPr>
            <p:ph type="subTitle" idx="1"/>
          </p:nvPr>
        </p:nvSpPr>
        <p:spPr>
          <a:xfrm>
            <a:off x="1930400" y="3429000"/>
            <a:ext cx="9347200" cy="1600200"/>
          </a:xfrm>
        </p:spPr>
        <p:txBody>
          <a:bodyPr/>
          <a:lstStyle>
            <a:lvl1pPr marL="0" indent="0" algn="r">
              <a:buFont typeface="Wingdings" panose="05000000000000000000" pitchFamily="2" charset="2"/>
              <a:buNone/>
              <a:defRPr/>
            </a:lvl1pPr>
          </a:lstStyle>
          <a:p>
            <a:pPr fontAlgn="base"/>
            <a:r>
              <a:rPr lang="zh-CN" altLang="en-US" strike="noStrike" noProof="1"/>
              <a:t>单击此处编辑母版副标题样式</a:t>
            </a:r>
            <a:endParaRPr lang="zh-CN" altLang="zh-CN" strike="noStrike" noProof="1"/>
          </a:p>
        </p:txBody>
      </p:sp>
      <p:sp>
        <p:nvSpPr>
          <p:cNvPr id="11303" name="Rectangle 39"/>
          <p:cNvSpPr>
            <a:spLocks noGrp="1" noChangeArrowheads="1"/>
          </p:cNvSpPr>
          <p:nvPr>
            <p:ph type="ctrTitle"/>
          </p:nvPr>
        </p:nvSpPr>
        <p:spPr>
          <a:xfrm>
            <a:off x="1202267" y="1206500"/>
            <a:ext cx="10363200" cy="1371600"/>
          </a:xfrm>
        </p:spPr>
        <p:txBody>
          <a:bodyPr anchor="b"/>
          <a:lstStyle>
            <a:lvl1pPr algn="r">
              <a:defRPr sz="3400"/>
            </a:lvl1pPr>
          </a:lstStyle>
          <a:p>
            <a:pPr fontAlgn="base"/>
            <a:r>
              <a:rPr lang="zh-CN" altLang="en-US" strike="noStrike" noProof="1"/>
              <a:t>单击此处编辑母版标题样式</a:t>
            </a:r>
            <a:endParaRPr lang="zh-CN" alt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707实验室周报模板">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lstStyle/>
          <a:p>
            <a:pPr fontAlgn="base">
              <a:spcBef>
                <a:spcPct val="0"/>
              </a:spcBef>
              <a:spcAft>
                <a:spcPct val="0"/>
              </a:spcAft>
              <a:defRPr/>
            </a:pPr>
            <a:endParaRPr lang="en-US" altLang="zh-CN"/>
          </a:p>
        </p:txBody>
      </p:sp>
      <p:sp>
        <p:nvSpPr>
          <p:cNvPr id="8" name="页脚占位符 7"/>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spcBef>
                <a:spcPct val="0"/>
              </a:spcBef>
              <a:spcAft>
                <a:spcPct val="0"/>
              </a:spcAft>
              <a:defRPr/>
            </a:pPr>
            <a:endParaRPr lang="en-US" altLang="zh-CN"/>
          </a:p>
        </p:txBody>
      </p:sp>
      <p:sp>
        <p:nvSpPr>
          <p:cNvPr id="3" name="页脚占位符 2"/>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spcBef>
                <a:spcPct val="20000"/>
              </a:spcBef>
              <a:spcAft>
                <a:spcPct val="0"/>
              </a:spcAft>
              <a:buClr>
                <a:schemeClr val="tx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6287"/>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9"/>
            <a:ext cx="8026400" cy="5856287"/>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633412"/>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09600" y="1196975"/>
            <a:ext cx="5384800" cy="493395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r>
              <a:rPr lang="en-US" altLang="zh-CN"/>
              <a:t>1</a:t>
            </a: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04672E-281A-4FF1-A6CE-16285C6FC1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A04F43-DF3F-46AC-9820-CD754A97FED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1.png"/><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4672E-281A-4FF1-A6CE-16285C6FC1A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04F43-DF3F-46AC-9820-CD754A97FED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p:cNvSpPr>
          <p:nvPr>
            <p:ph type="body"/>
          </p:nvPr>
        </p:nvSpPr>
        <p:spPr>
          <a:xfrm>
            <a:off x="609600" y="1196975"/>
            <a:ext cx="10972800" cy="4933950"/>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49" name="Rectangle 9"/>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defRPr/>
            </a:pPr>
            <a:endParaRPr lang="en-US" altLang="zh-CN"/>
          </a:p>
        </p:txBody>
      </p:sp>
      <p:sp>
        <p:nvSpPr>
          <p:cNvPr id="10250" name="Rectangle 10"/>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defRPr/>
            </a:pPr>
            <a:r>
              <a:rPr lang="en-US" altLang="zh-CN"/>
              <a:t>1</a:t>
            </a:r>
            <a:endParaRPr lang="en-US" altLang="zh-CN"/>
          </a:p>
        </p:txBody>
      </p:sp>
      <p:sp>
        <p:nvSpPr>
          <p:cNvPr id="10251" name="Rectangle 11"/>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10254" name="Rectangle 14"/>
          <p:cNvSpPr>
            <a:spLocks noChangeArrowheads="1"/>
          </p:cNvSpPr>
          <p:nvPr/>
        </p:nvSpPr>
        <p:spPr bwMode="auto">
          <a:xfrm>
            <a:off x="624418" y="981075"/>
            <a:ext cx="10968567"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15"/>
          <p:cNvSpPr>
            <a:spLocks noGrp="1"/>
          </p:cNvSpPr>
          <p:nvPr>
            <p:ph type="title"/>
          </p:nvPr>
        </p:nvSpPr>
        <p:spPr>
          <a:xfrm>
            <a:off x="609600" y="274638"/>
            <a:ext cx="10972800" cy="633412"/>
          </a:xfrm>
          <a:prstGeom prst="rect">
            <a:avLst/>
          </a:prstGeom>
          <a:noFill/>
          <a:ln w="9525">
            <a:noFill/>
          </a:ln>
        </p:spPr>
        <p:txBody>
          <a:bodyPr anchor="ctr"/>
          <a:lstStyle/>
          <a:p>
            <a:pPr lvl="0"/>
            <a:r>
              <a:rPr lang="zh-CN" altLang="en-US" dirty="0"/>
              <a:t>单击此处编辑母版标题样式</a:t>
            </a:r>
            <a:endParaRPr lang="zh-CN" altLang="en-US" dirty="0"/>
          </a:p>
        </p:txBody>
      </p:sp>
      <p:pic>
        <p:nvPicPr>
          <p:cNvPr id="1032" name="Picture 16"/>
          <p:cNvPicPr>
            <a:picLocks noChangeAspect="1"/>
          </p:cNvPicPr>
          <p:nvPr/>
        </p:nvPicPr>
        <p:blipFill>
          <a:blip r:embed="rId15"/>
          <a:stretch>
            <a:fillRect/>
          </a:stretch>
        </p:blipFill>
        <p:spPr>
          <a:xfrm>
            <a:off x="10513484" y="188914"/>
            <a:ext cx="1524000" cy="101123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898903" y="5365787"/>
            <a:ext cx="2316480" cy="460375"/>
          </a:xfrm>
          <a:prstGeom prst="rect">
            <a:avLst/>
          </a:prstGeom>
          <a:noFill/>
        </p:spPr>
        <p:txBody>
          <a:bodyPr wrap="none" rtlCol="0">
            <a:spAutoFit/>
          </a:bodyPr>
          <a:lstStyle/>
          <a:p>
            <a:r>
              <a:rPr lang="zh-CN" altLang="en-US" sz="2400" dirty="0"/>
              <a:t>汇报人：邵志浩</a:t>
            </a:r>
            <a:endParaRPr lang="zh-CN" altLang="en-US" sz="2400" dirty="0"/>
          </a:p>
        </p:txBody>
      </p:sp>
      <p:sp>
        <p:nvSpPr>
          <p:cNvPr id="10" name="文本框 9"/>
          <p:cNvSpPr txBox="1"/>
          <p:nvPr/>
        </p:nvSpPr>
        <p:spPr>
          <a:xfrm>
            <a:off x="1171575" y="3329940"/>
            <a:ext cx="8682355" cy="1938020"/>
          </a:xfrm>
          <a:prstGeom prst="rect">
            <a:avLst/>
          </a:prstGeom>
          <a:noFill/>
        </p:spPr>
        <p:txBody>
          <a:bodyPr wrap="square" rtlCol="0">
            <a:spAutoFit/>
          </a:bodyPr>
          <a:lstStyle/>
          <a:p>
            <a:pPr algn="l"/>
            <a:r>
              <a:rPr lang="en-US" altLang="zh-CN" sz="2000" dirty="0"/>
              <a:t>Hao Fei1, Bobo Li2, Qian Liu3, Lidong Bing4, Fei Li2,† Tat-Seng Chua1 1Sea-NExT Joint Lab, School of Computing, National University of Singapore 2Key Laboratory of Aerospace Information Security and Trusted Computing, Ministry of Education, School of Cyber Science and Engineering, Wuhan University 3Sea AI Lab, 4DAMO Academy, Alibaba Group</a:t>
            </a:r>
            <a:endParaRPr lang="en-US" altLang="zh-CN" sz="2000" dirty="0"/>
          </a:p>
        </p:txBody>
      </p:sp>
      <p:sp>
        <p:nvSpPr>
          <p:cNvPr id="6" name="文本框 5"/>
          <p:cNvSpPr txBox="1"/>
          <p:nvPr/>
        </p:nvSpPr>
        <p:spPr>
          <a:xfrm>
            <a:off x="596265" y="5457825"/>
            <a:ext cx="6594475" cy="368300"/>
          </a:xfrm>
          <a:prstGeom prst="rect">
            <a:avLst/>
          </a:prstGeom>
          <a:noFill/>
        </p:spPr>
        <p:txBody>
          <a:bodyPr wrap="square" rtlCol="0">
            <a:spAutoFit/>
          </a:bodyPr>
          <a:lstStyle/>
          <a:p>
            <a:r>
              <a:rPr lang="en-US" altLang="zh-CN"/>
              <a:t>ACL 2023</a:t>
            </a:r>
            <a:endParaRPr lang="en-US" altLang="zh-CN"/>
          </a:p>
        </p:txBody>
      </p:sp>
      <p:sp>
        <p:nvSpPr>
          <p:cNvPr id="3" name="文本框 2"/>
          <p:cNvSpPr txBox="1"/>
          <p:nvPr/>
        </p:nvSpPr>
        <p:spPr>
          <a:xfrm>
            <a:off x="281940" y="1861185"/>
            <a:ext cx="11628755" cy="521970"/>
          </a:xfrm>
          <a:prstGeom prst="rect">
            <a:avLst/>
          </a:prstGeom>
          <a:noFill/>
        </p:spPr>
        <p:txBody>
          <a:bodyPr wrap="square" rtlCol="0">
            <a:spAutoFit/>
          </a:bodyPr>
          <a:lstStyle/>
          <a:p>
            <a:r>
              <a:rPr lang="zh-CN" altLang="en-US" sz="2800" dirty="0"/>
              <a:t>Reasoning Implicit Sentiment with Chain-of-Thought Prompting∗</a:t>
            </a:r>
            <a:endParaRPr lang="zh-C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pic>
        <p:nvPicPr>
          <p:cNvPr id="5" name="图片 4" descr="7"/>
          <p:cNvPicPr>
            <a:picLocks noChangeAspect="1"/>
          </p:cNvPicPr>
          <p:nvPr/>
        </p:nvPicPr>
        <p:blipFill>
          <a:blip r:embed="rId1"/>
          <a:stretch>
            <a:fillRect/>
          </a:stretch>
        </p:blipFill>
        <p:spPr>
          <a:xfrm>
            <a:off x="1528445" y="1561465"/>
            <a:ext cx="7454265" cy="35521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6" name="文本框 5"/>
          <p:cNvSpPr txBox="1"/>
          <p:nvPr/>
        </p:nvSpPr>
        <p:spPr>
          <a:xfrm>
            <a:off x="1053465" y="1242695"/>
            <a:ext cx="9290050" cy="5036185"/>
          </a:xfrm>
          <a:prstGeom prst="rect">
            <a:avLst/>
          </a:prstGeom>
          <a:noFill/>
        </p:spPr>
        <p:txBody>
          <a:bodyPr wrap="square" rtlCol="0">
            <a:noAutofit/>
          </a:bodyPr>
          <a:lstStyle/>
          <a:p>
            <a:pPr algn="l">
              <a:buClrTx/>
              <a:buSzTx/>
              <a:buNone/>
            </a:pPr>
            <a:r>
              <a:rPr lang="en-US" altLang="zh-CN" sz="2400"/>
              <a:t>       </a:t>
            </a:r>
            <a:endParaRPr lang="en-US" altLang="zh-CN" sz="2400"/>
          </a:p>
          <a:p>
            <a:pPr algn="l">
              <a:buClrTx/>
              <a:buSzTx/>
              <a:buNone/>
            </a:pPr>
            <a:r>
              <a:rPr lang="en-US" altLang="zh-CN" sz="2400"/>
              <a:t>        在本文中，我们提出了一个三跳推理提示框架，以实现内隐情感分析的思维链推理过程</a:t>
            </a:r>
            <a:r>
              <a:rPr lang="zh-CN" altLang="en-US" sz="2400"/>
              <a:t>，设计了三个推理步骤的三个提示，每个步骤分别推断出细粒度的方面、基本观点和最终的极性。</a:t>
            </a:r>
            <a:endParaRPr lang="zh-CN" altLang="en-US" sz="2400"/>
          </a:p>
          <a:p>
            <a:pPr algn="l">
              <a:buClrTx/>
              <a:buSzTx/>
              <a:buNone/>
            </a:pPr>
            <a:endParaRPr lang="zh-CN" altLang="en-US" sz="2400"/>
          </a:p>
          <a:p>
            <a:pPr algn="l">
              <a:buClrTx/>
              <a:buSzTx/>
              <a:buNone/>
            </a:pPr>
            <a:r>
              <a:rPr lang="zh-CN" altLang="en-US" sz="2400"/>
              <a:t> </a:t>
            </a:r>
            <a:r>
              <a:rPr lang="en-US" altLang="zh-CN" sz="2400"/>
              <a:t>       </a:t>
            </a:r>
            <a:r>
              <a:rPr lang="zh-CN" altLang="en-US" sz="2400"/>
              <a:t>配备 THOR 的不同 LLM 在监督和零样本设置中都显示出令人印象深刻的性能，超过现有的最佳性能基线。LLM 越大，我们的 THOR 方法的改进就越显着。</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pic>
        <p:nvPicPr>
          <p:cNvPr id="3" name="图片 2" descr="8"/>
          <p:cNvPicPr>
            <a:picLocks noChangeAspect="1"/>
          </p:cNvPicPr>
          <p:nvPr/>
        </p:nvPicPr>
        <p:blipFill>
          <a:blip r:embed="rId1"/>
          <a:stretch>
            <a:fillRect/>
          </a:stretch>
        </p:blipFill>
        <p:spPr>
          <a:xfrm>
            <a:off x="447040" y="908050"/>
            <a:ext cx="7894320" cy="3429000"/>
          </a:xfrm>
          <a:prstGeom prst="rect">
            <a:avLst/>
          </a:prstGeom>
        </p:spPr>
      </p:pic>
      <p:pic>
        <p:nvPicPr>
          <p:cNvPr id="4" name="图片 3" descr="9"/>
          <p:cNvPicPr>
            <a:picLocks noChangeAspect="1"/>
          </p:cNvPicPr>
          <p:nvPr/>
        </p:nvPicPr>
        <p:blipFill>
          <a:blip r:embed="rId2"/>
          <a:stretch>
            <a:fillRect/>
          </a:stretch>
        </p:blipFill>
        <p:spPr>
          <a:xfrm>
            <a:off x="4036060" y="3504565"/>
            <a:ext cx="7909560" cy="32689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pic>
        <p:nvPicPr>
          <p:cNvPr id="4" name="图片 3" descr="10"/>
          <p:cNvPicPr>
            <a:picLocks noChangeAspect="1"/>
          </p:cNvPicPr>
          <p:nvPr/>
        </p:nvPicPr>
        <p:blipFill>
          <a:blip r:embed="rId1"/>
          <a:stretch>
            <a:fillRect/>
          </a:stretch>
        </p:blipFill>
        <p:spPr>
          <a:xfrm>
            <a:off x="2628900" y="984885"/>
            <a:ext cx="6934200" cy="55397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pic>
        <p:nvPicPr>
          <p:cNvPr id="3" name="图片 2" descr="11"/>
          <p:cNvPicPr>
            <a:picLocks noChangeAspect="1"/>
          </p:cNvPicPr>
          <p:nvPr/>
        </p:nvPicPr>
        <p:blipFill>
          <a:blip r:embed="rId1"/>
          <a:stretch>
            <a:fillRect/>
          </a:stretch>
        </p:blipFill>
        <p:spPr>
          <a:xfrm>
            <a:off x="2419985" y="781685"/>
            <a:ext cx="7352665" cy="58908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dirty="0"/>
              <a:t>xperinece</a:t>
            </a:r>
            <a:endParaRPr lang="en-US" altLang="zh-CN" dirty="0"/>
          </a:p>
        </p:txBody>
      </p:sp>
      <p:sp>
        <p:nvSpPr>
          <p:cNvPr id="5" name="文本框 4"/>
          <p:cNvSpPr txBox="1"/>
          <p:nvPr/>
        </p:nvSpPr>
        <p:spPr>
          <a:xfrm>
            <a:off x="975995" y="1473200"/>
            <a:ext cx="9752965" cy="4604385"/>
          </a:xfrm>
          <a:prstGeom prst="rect">
            <a:avLst/>
          </a:prstGeom>
          <a:noFill/>
        </p:spPr>
        <p:txBody>
          <a:bodyPr wrap="square" rtlCol="0" anchor="t">
            <a:noAutofit/>
          </a:bodyPr>
          <a:p>
            <a:r>
              <a:rPr lang="zh-CN" altLang="en-US" sz="2400"/>
              <a:t>亮点：</a:t>
            </a:r>
            <a:endParaRPr lang="zh-CN" altLang="en-US" sz="2400"/>
          </a:p>
          <a:p>
            <a:endParaRPr lang="zh-CN" altLang="en-US" sz="2400"/>
          </a:p>
          <a:p>
            <a:pPr indent="457200"/>
            <a:r>
              <a:rPr lang="en-US" altLang="zh-CN" sz="2400"/>
              <a:t>1</a:t>
            </a:r>
            <a:r>
              <a:rPr lang="zh-CN" altLang="en-US" sz="2400"/>
              <a:t>、引入思维链</a:t>
            </a:r>
            <a:r>
              <a:rPr lang="zh-CN" altLang="en-US" sz="2400"/>
              <a:t>模式</a:t>
            </a:r>
            <a:endParaRPr lang="zh-CN" altLang="en-US" sz="2400"/>
          </a:p>
          <a:p>
            <a:pPr indent="457200"/>
            <a:r>
              <a:rPr lang="en-US" altLang="zh-CN" sz="2400"/>
              <a:t>2</a:t>
            </a:r>
            <a:r>
              <a:rPr lang="zh-CN" altLang="en-US" sz="2400"/>
              <a:t>、</a:t>
            </a:r>
            <a:r>
              <a:rPr lang="en-US" altLang="zh-CN" sz="2400">
                <a:sym typeface="+mn-ea"/>
              </a:rPr>
              <a:t>提出了一个三跳推理提示框架</a:t>
            </a:r>
            <a:r>
              <a:rPr lang="zh-CN" altLang="en-US" sz="2400">
                <a:sym typeface="+mn-ea"/>
              </a:rPr>
              <a:t>，一步步的由浅入深的挖掘方面的细粒度，在基于常识分析，得出基本观点，最后推出情感极性。</a:t>
            </a:r>
            <a:endParaRPr lang="zh-CN" altLang="en-US" sz="2400">
              <a:sym typeface="+mn-ea"/>
            </a:endParaRPr>
          </a:p>
          <a:p>
            <a:endParaRPr lang="zh-CN" altLang="en-US" sz="2400"/>
          </a:p>
          <a:p>
            <a:r>
              <a:rPr lang="zh-CN" altLang="en-US" sz="2400"/>
              <a:t>疑问</a:t>
            </a:r>
            <a:r>
              <a:rPr lang="en-US" altLang="zh-CN" sz="2400"/>
              <a:t>/</a:t>
            </a:r>
            <a:r>
              <a:rPr lang="zh-CN" altLang="en-US" sz="2400"/>
              <a:t>改进：</a:t>
            </a:r>
            <a:endParaRPr lang="zh-CN" altLang="en-US" sz="2400"/>
          </a:p>
          <a:p>
            <a:endParaRPr lang="zh-CN" altLang="en-US" sz="2400"/>
          </a:p>
          <a:p>
            <a:pPr indent="457200"/>
            <a:r>
              <a:rPr lang="zh-CN" altLang="en-US" sz="2400"/>
              <a:t>1、</a:t>
            </a:r>
            <a:endParaRPr lang="zh-CN" altLang="en-US" sz="2400"/>
          </a:p>
          <a:p>
            <a:pPr indent="457200"/>
            <a:r>
              <a:rPr lang="zh-CN" altLang="en-US" sz="2400"/>
              <a:t>2、</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sp>
        <p:nvSpPr>
          <p:cNvPr id="12" name="文本框 11"/>
          <p:cNvSpPr txBox="1"/>
          <p:nvPr/>
        </p:nvSpPr>
        <p:spPr>
          <a:xfrm>
            <a:off x="678815" y="1198245"/>
            <a:ext cx="10665460" cy="5297170"/>
          </a:xfrm>
          <a:prstGeom prst="rect">
            <a:avLst/>
          </a:prstGeom>
          <a:noFill/>
        </p:spPr>
        <p:txBody>
          <a:bodyPr wrap="square" rtlCol="0">
            <a:noAutofit/>
          </a:bodyPr>
          <a:lstStyle/>
          <a:p>
            <a:pPr indent="457200" algn="l">
              <a:buFont typeface="+mj-lt"/>
              <a:buNone/>
            </a:pPr>
            <a:r>
              <a:rPr lang="zh-CN" altLang="en-US" sz="2000"/>
              <a:t>情感分析（SA）旨在根据输入检测对给定目标的情感极性。</a:t>
            </a:r>
            <a:endParaRPr lang="zh-CN" altLang="en-US" sz="2000"/>
          </a:p>
          <a:p>
            <a:pPr indent="457200" algn="l">
              <a:buFont typeface="+mj-lt"/>
              <a:buNone/>
            </a:pPr>
            <a:r>
              <a:rPr lang="zh-CN" altLang="en-US" sz="2000"/>
              <a:t>分类：</a:t>
            </a:r>
            <a:endParaRPr lang="zh-CN" altLang="en-US" sz="2000"/>
          </a:p>
          <a:p>
            <a:pPr marL="457200" lvl="1" indent="457200" algn="l">
              <a:buFont typeface="+mj-lt"/>
              <a:buNone/>
            </a:pPr>
            <a:r>
              <a:rPr lang="en-US" altLang="zh-CN" sz="2000"/>
              <a:t>1</a:t>
            </a:r>
            <a:r>
              <a:rPr lang="zh-CN" altLang="en-US" sz="2000"/>
              <a:t>、显性SA（ESA）：给出了比较明显的情感词</a:t>
            </a:r>
            <a:endParaRPr lang="zh-CN" altLang="en-US" sz="2000"/>
          </a:p>
          <a:p>
            <a:pPr marL="457200" lvl="1" indent="457200" algn="l">
              <a:buFont typeface="+mj-lt"/>
              <a:buNone/>
            </a:pPr>
            <a:r>
              <a:rPr lang="en-US" altLang="zh-CN" sz="2000"/>
              <a:t>2</a:t>
            </a:r>
            <a:r>
              <a:rPr lang="zh-CN" altLang="en-US" sz="2000"/>
              <a:t>、隐性SA（ISA）：没有给出情感词</a:t>
            </a:r>
            <a:endParaRPr lang="zh-CN" altLang="en-US" sz="2000"/>
          </a:p>
          <a:p>
            <a:pPr marL="0" lvl="0" indent="457200" algn="l">
              <a:buFont typeface="+mj-lt"/>
              <a:buNone/>
            </a:pPr>
            <a:r>
              <a:rPr lang="zh-CN" altLang="en-US" sz="2400">
                <a:solidFill>
                  <a:schemeClr val="tx1"/>
                </a:solidFill>
              </a:rPr>
              <a:t>例子</a:t>
            </a:r>
            <a:r>
              <a:rPr lang="en-US" altLang="zh-CN" sz="2400">
                <a:solidFill>
                  <a:schemeClr val="tx1"/>
                </a:solidFill>
              </a:rPr>
              <a:t>:</a:t>
            </a:r>
            <a:endParaRPr lang="en-US" altLang="zh-CN" sz="2400">
              <a:solidFill>
                <a:schemeClr val="tx1"/>
              </a:solidFill>
            </a:endParaRPr>
          </a:p>
          <a:p>
            <a:pPr marL="457200" lvl="1" indent="457200" algn="l">
              <a:buFont typeface="+mj-lt"/>
              <a:buNone/>
            </a:pPr>
            <a:endParaRPr lang="en-US" altLang="zh-CN" sz="2400">
              <a:solidFill>
                <a:schemeClr val="tx1"/>
              </a:solidFill>
            </a:endParaRPr>
          </a:p>
        </p:txBody>
      </p:sp>
      <p:pic>
        <p:nvPicPr>
          <p:cNvPr id="3" name="图片 2" descr="1"/>
          <p:cNvPicPr>
            <a:picLocks noChangeAspect="1"/>
          </p:cNvPicPr>
          <p:nvPr/>
        </p:nvPicPr>
        <p:blipFill>
          <a:blip r:embed="rId1"/>
          <a:stretch>
            <a:fillRect/>
          </a:stretch>
        </p:blipFill>
        <p:spPr>
          <a:xfrm>
            <a:off x="2251710" y="2956560"/>
            <a:ext cx="7021195" cy="35388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pic>
        <p:nvPicPr>
          <p:cNvPr id="4" name="图片 3" descr="捕获"/>
          <p:cNvPicPr>
            <a:picLocks noChangeAspect="1"/>
          </p:cNvPicPr>
          <p:nvPr/>
        </p:nvPicPr>
        <p:blipFill>
          <a:blip r:embed="rId1"/>
          <a:stretch>
            <a:fillRect/>
          </a:stretch>
        </p:blipFill>
        <p:spPr>
          <a:xfrm>
            <a:off x="1045210" y="1238885"/>
            <a:ext cx="9616440" cy="4907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ym typeface="+mn-ea"/>
              </a:rPr>
              <a:t>Contributions</a:t>
            </a:r>
            <a:endParaRPr lang="en-US" altLang="zh-CN" sz="2800" dirty="0">
              <a:sym typeface="+mn-ea"/>
            </a:endParaRPr>
          </a:p>
        </p:txBody>
      </p:sp>
      <p:sp>
        <p:nvSpPr>
          <p:cNvPr id="14" name="文本框 13"/>
          <p:cNvSpPr txBox="1"/>
          <p:nvPr>
            <p:custDataLst>
              <p:tags r:id="rId1"/>
            </p:custDataLst>
          </p:nvPr>
        </p:nvSpPr>
        <p:spPr>
          <a:xfrm>
            <a:off x="907415" y="1389380"/>
            <a:ext cx="9730105" cy="4544060"/>
          </a:xfrm>
          <a:prstGeom prst="rect">
            <a:avLst/>
          </a:prstGeom>
          <a:noFill/>
        </p:spPr>
        <p:txBody>
          <a:bodyPr wrap="square" rtlCol="0">
            <a:noAutofit/>
          </a:bodyPr>
          <a:lstStyle/>
          <a:p>
            <a:pPr indent="457200" algn="l"/>
            <a:r>
              <a:rPr sz="2400"/>
              <a:t>1）提出了一个三跳推理提示框架，以实现内隐情感分析的思维链推理过程.</a:t>
            </a:r>
            <a:endParaRPr sz="2400"/>
          </a:p>
          <a:p>
            <a:pPr indent="457200" algn="l"/>
            <a:endParaRPr sz="2400"/>
          </a:p>
          <a:p>
            <a:pPr indent="457200" algn="l"/>
            <a:r>
              <a:rPr sz="2400"/>
              <a:t>2）在现有LLM的基础上，我们设计了三个推理步骤的三个提示，每个步骤分别推断出细粒度的方面、基本观点和最终的极性</a:t>
            </a:r>
            <a:r>
              <a:rPr lang="zh-CN" sz="2400"/>
              <a:t>。</a:t>
            </a:r>
            <a:endParaRPr sz="2400"/>
          </a:p>
          <a:p>
            <a:pPr indent="457200" algn="l"/>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a:t>
            </a:r>
            <a:endParaRPr lang="en-US" altLang="zh-CN" dirty="0"/>
          </a:p>
        </p:txBody>
      </p:sp>
      <p:sp>
        <p:nvSpPr>
          <p:cNvPr id="9" name="文本框 8"/>
          <p:cNvSpPr txBox="1"/>
          <p:nvPr/>
        </p:nvSpPr>
        <p:spPr>
          <a:xfrm>
            <a:off x="1028700" y="1123315"/>
            <a:ext cx="10351770" cy="4923155"/>
          </a:xfrm>
          <a:prstGeom prst="rect">
            <a:avLst/>
          </a:prstGeom>
          <a:noFill/>
        </p:spPr>
        <p:txBody>
          <a:bodyPr wrap="square" rtlCol="0">
            <a:noAutofit/>
          </a:bodyPr>
          <a:lstStyle/>
          <a:p>
            <a:r>
              <a:rPr sz="2000"/>
              <a:t>1、</a:t>
            </a:r>
            <a:r>
              <a:rPr lang="zh-CN" sz="2000"/>
              <a:t>传统的模式</a:t>
            </a:r>
            <a:endParaRPr lang="zh-CN" sz="2000"/>
          </a:p>
          <a:p>
            <a:endParaRPr lang="zh-CN" sz="2400"/>
          </a:p>
          <a:p>
            <a:endParaRPr lang="zh-CN" sz="2400"/>
          </a:p>
          <a:p>
            <a:r>
              <a:rPr lang="en-US" altLang="zh-CN" sz="2000"/>
              <a:t>2</a:t>
            </a:r>
            <a:r>
              <a:rPr lang="zh-CN" altLang="en-US" sz="2000"/>
              <a:t>、思维链模式</a:t>
            </a:r>
            <a:endParaRPr lang="zh-CN" altLang="en-US" sz="2000"/>
          </a:p>
          <a:p>
            <a:pPr indent="457200"/>
            <a:r>
              <a:rPr lang="en-US" altLang="zh-CN" sz="2000"/>
              <a:t>stp1</a:t>
            </a:r>
            <a:r>
              <a:rPr lang="zh-CN" altLang="en-US" sz="2000"/>
              <a:t>：</a:t>
            </a:r>
            <a:endParaRPr lang="zh-CN" altLang="en-US" sz="2400"/>
          </a:p>
          <a:p>
            <a:pPr indent="457200"/>
            <a:endParaRPr lang="zh-CN" altLang="en-US" sz="2400"/>
          </a:p>
          <a:p>
            <a:pPr indent="457200"/>
            <a:endParaRPr lang="en-US" altLang="zh-CN" sz="2000"/>
          </a:p>
          <a:p>
            <a:pPr indent="457200"/>
            <a:r>
              <a:rPr lang="en-US" altLang="zh-CN" sz="2000"/>
              <a:t>stp2:</a:t>
            </a:r>
            <a:endParaRPr lang="en-US" altLang="zh-CN" sz="2000"/>
          </a:p>
          <a:p>
            <a:pPr indent="457200"/>
            <a:endParaRPr lang="en-US" altLang="zh-CN" sz="2400"/>
          </a:p>
          <a:p>
            <a:pPr indent="457200"/>
            <a:endParaRPr lang="en-US" altLang="zh-CN" sz="2400"/>
          </a:p>
          <a:p>
            <a:pPr indent="457200"/>
            <a:endParaRPr lang="en-US" altLang="zh-CN" sz="2000"/>
          </a:p>
          <a:p>
            <a:pPr indent="457200"/>
            <a:r>
              <a:rPr lang="en-US" altLang="zh-CN" sz="2000"/>
              <a:t>stp3:以完整的情感骨架( X , t , a和o)作为上下文。</a:t>
            </a:r>
            <a:endParaRPr lang="en-US" altLang="zh-CN" sz="2400"/>
          </a:p>
          <a:p>
            <a:pPr indent="457200"/>
            <a:endParaRPr lang="zh-CN" altLang="en-US" sz="2400"/>
          </a:p>
        </p:txBody>
      </p:sp>
      <p:pic>
        <p:nvPicPr>
          <p:cNvPr id="4" name="图片 3" descr="2"/>
          <p:cNvPicPr>
            <a:picLocks noChangeAspect="1"/>
          </p:cNvPicPr>
          <p:nvPr/>
        </p:nvPicPr>
        <p:blipFill>
          <a:blip r:embed="rId1"/>
          <a:stretch>
            <a:fillRect/>
          </a:stretch>
        </p:blipFill>
        <p:spPr>
          <a:xfrm>
            <a:off x="1562735" y="1451610"/>
            <a:ext cx="6844665" cy="700405"/>
          </a:xfrm>
          <a:prstGeom prst="rect">
            <a:avLst/>
          </a:prstGeom>
        </p:spPr>
      </p:pic>
      <p:sp>
        <p:nvSpPr>
          <p:cNvPr id="5" name="文本框 4"/>
          <p:cNvSpPr txBox="1"/>
          <p:nvPr/>
        </p:nvSpPr>
        <p:spPr>
          <a:xfrm>
            <a:off x="8695055" y="1558925"/>
            <a:ext cx="2686050" cy="4558665"/>
          </a:xfrm>
          <a:prstGeom prst="rect">
            <a:avLst/>
          </a:prstGeom>
          <a:noFill/>
        </p:spPr>
        <p:txBody>
          <a:bodyPr wrap="square" rtlCol="0">
            <a:noAutofit/>
          </a:bodyPr>
          <a:p>
            <a:r>
              <a:rPr lang="zh-CN" altLang="en-US"/>
              <a:t>y </a:t>
            </a:r>
            <a:r>
              <a:rPr lang="en-US" altLang="zh-CN"/>
              <a:t>^</a:t>
            </a:r>
            <a:r>
              <a:rPr lang="zh-CN" altLang="en-US"/>
              <a:t>= argmaxp( y | X , t) )</a:t>
            </a:r>
            <a:endParaRPr lang="zh-CN" altLang="en-US"/>
          </a:p>
          <a:p>
            <a:endParaRPr lang="zh-CN" altLang="en-US"/>
          </a:p>
          <a:p>
            <a:endParaRPr lang="zh-CN" altLang="en-US"/>
          </a:p>
          <a:p>
            <a:endParaRPr lang="zh-CN" altLang="en-US"/>
          </a:p>
          <a:p>
            <a:r>
              <a:rPr lang="zh-CN" altLang="en-US"/>
              <a:t>A=argmaxp(a|X, t)</a:t>
            </a:r>
            <a:endParaRPr lang="zh-CN" altLang="en-US"/>
          </a:p>
          <a:p>
            <a:endParaRPr lang="zh-CN" altLang="en-US"/>
          </a:p>
          <a:p>
            <a:endParaRPr lang="zh-CN" altLang="en-US"/>
          </a:p>
          <a:p>
            <a:endParaRPr lang="zh-CN" altLang="en-US"/>
          </a:p>
          <a:p>
            <a:r>
              <a:rPr lang="zh-CN" altLang="en-US"/>
              <a:t>中间</a:t>
            </a:r>
            <a:r>
              <a:rPr lang="zh-CN" altLang="en-US"/>
              <a:t>状态</a:t>
            </a:r>
            <a:endParaRPr lang="zh-CN" altLang="en-US"/>
          </a:p>
          <a:p>
            <a:r>
              <a:rPr lang="zh-CN" altLang="en-US"/>
              <a:t>O=argmaxp(o|X, t, a)</a:t>
            </a:r>
            <a:endParaRPr lang="zh-CN" altLang="en-US"/>
          </a:p>
          <a:p>
            <a:endParaRPr lang="zh-CN" altLang="en-US"/>
          </a:p>
          <a:p>
            <a:endParaRPr lang="zh-CN" altLang="en-US"/>
          </a:p>
          <a:p>
            <a:endParaRPr lang="zh-CN" altLang="en-US"/>
          </a:p>
          <a:p>
            <a:endParaRPr lang="zh-CN" altLang="en-US"/>
          </a:p>
          <a:p>
            <a:r>
              <a:rPr lang="zh-CN" altLang="en-US"/>
              <a:t>yˆ=argmaxp(y|X, t, a, o)</a:t>
            </a:r>
            <a:endParaRPr lang="zh-CN" altLang="en-US"/>
          </a:p>
          <a:p>
            <a:endParaRPr lang="zh-CN" altLang="en-US"/>
          </a:p>
        </p:txBody>
      </p:sp>
      <p:pic>
        <p:nvPicPr>
          <p:cNvPr id="6" name="图片 5" descr="3"/>
          <p:cNvPicPr>
            <a:picLocks noChangeAspect="1"/>
          </p:cNvPicPr>
          <p:nvPr/>
        </p:nvPicPr>
        <p:blipFill>
          <a:blip r:embed="rId2"/>
          <a:stretch>
            <a:fillRect/>
          </a:stretch>
        </p:blipFill>
        <p:spPr>
          <a:xfrm>
            <a:off x="2508885" y="2573020"/>
            <a:ext cx="5897245" cy="709930"/>
          </a:xfrm>
          <a:prstGeom prst="rect">
            <a:avLst/>
          </a:prstGeom>
        </p:spPr>
      </p:pic>
      <p:pic>
        <p:nvPicPr>
          <p:cNvPr id="7" name="图片 6" descr="3.2"/>
          <p:cNvPicPr>
            <a:picLocks noChangeAspect="1"/>
          </p:cNvPicPr>
          <p:nvPr/>
        </p:nvPicPr>
        <p:blipFill>
          <a:blip r:embed="rId3"/>
          <a:stretch>
            <a:fillRect/>
          </a:stretch>
        </p:blipFill>
        <p:spPr>
          <a:xfrm>
            <a:off x="2507615" y="3568065"/>
            <a:ext cx="5897245" cy="890270"/>
          </a:xfrm>
          <a:prstGeom prst="rect">
            <a:avLst/>
          </a:prstGeom>
        </p:spPr>
      </p:pic>
      <p:pic>
        <p:nvPicPr>
          <p:cNvPr id="8" name="图片 7" descr="3.3"/>
          <p:cNvPicPr>
            <a:picLocks noChangeAspect="1"/>
          </p:cNvPicPr>
          <p:nvPr/>
        </p:nvPicPr>
        <p:blipFill>
          <a:blip r:embed="rId4"/>
          <a:stretch>
            <a:fillRect/>
          </a:stretch>
        </p:blipFill>
        <p:spPr>
          <a:xfrm>
            <a:off x="2507615" y="5243195"/>
            <a:ext cx="5897880" cy="803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a:t>
            </a:r>
            <a:endParaRPr lang="en-US" altLang="zh-CN" dirty="0"/>
          </a:p>
        </p:txBody>
      </p:sp>
      <p:sp>
        <p:nvSpPr>
          <p:cNvPr id="3" name="文本框 2"/>
          <p:cNvSpPr txBox="1"/>
          <p:nvPr/>
        </p:nvSpPr>
        <p:spPr>
          <a:xfrm>
            <a:off x="1143000" y="1305560"/>
            <a:ext cx="9488170" cy="5048885"/>
          </a:xfrm>
          <a:prstGeom prst="rect">
            <a:avLst/>
          </a:prstGeom>
          <a:noFill/>
        </p:spPr>
        <p:txBody>
          <a:bodyPr wrap="square" rtlCol="0">
            <a:noAutofit/>
          </a:bodyPr>
          <a:p>
            <a:r>
              <a:rPr lang="en-US" altLang="zh-CN" sz="2400"/>
              <a:t>1</a:t>
            </a:r>
            <a:r>
              <a:rPr lang="zh-CN" altLang="en-US" sz="2400"/>
              <a:t>、Enhancing Reasoning via Self-consistency</a:t>
            </a:r>
            <a:endParaRPr lang="zh-CN" altLang="en-US" sz="2400"/>
          </a:p>
          <a:p>
            <a:pPr indent="457200"/>
            <a:r>
              <a:rPr lang="zh-CN" altLang="en-US" sz="2400"/>
              <a:t>让</a:t>
            </a:r>
            <a:r>
              <a:rPr lang="en-US" altLang="zh-CN" sz="2400"/>
              <a:t>LLM</a:t>
            </a:r>
            <a:r>
              <a:rPr lang="zh-CN" altLang="en-US" sz="2400"/>
              <a:t>编码器生成多个答案，每一个方面都有可能对方面a，意见o以及极性y给出不同的预测，每个答案都有可能给出关于方面a、观点o和极性y的不同预测。在每一步中，保留那些推断a，o或y的投票一致性高的答案。我们选择置信度最高的那个作为下一步的上下文</a:t>
            </a:r>
            <a:endParaRPr lang="zh-CN" altLang="en-US" sz="2400"/>
          </a:p>
          <a:p>
            <a:pPr marL="0" lvl="0" indent="0">
              <a:buNone/>
            </a:pPr>
            <a:endParaRPr lang="zh-CN" altLang="en-US" sz="2400">
              <a:solidFill>
                <a:schemeClr val="tx1"/>
              </a:solidFill>
            </a:endParaRPr>
          </a:p>
          <a:p>
            <a:pPr marL="0" lvl="0" indent="0">
              <a:buNone/>
            </a:pPr>
            <a:r>
              <a:rPr lang="zh-CN" altLang="en-US" sz="2400">
                <a:solidFill>
                  <a:schemeClr val="tx1"/>
                </a:solidFill>
              </a:rPr>
              <a:t>2、 Reasoning Revising with Supervision</a:t>
            </a:r>
            <a:endParaRPr lang="zh-CN" altLang="en-US" sz="2400">
              <a:solidFill>
                <a:schemeClr val="tx1"/>
              </a:solidFill>
            </a:endParaRPr>
          </a:p>
          <a:p>
            <a:pPr marL="457200" lvl="1" indent="0">
              <a:buNone/>
            </a:pPr>
            <a:r>
              <a:rPr lang="zh-CN" altLang="en-US" sz="2400">
                <a:solidFill>
                  <a:schemeClr val="tx1"/>
                </a:solidFill>
              </a:rPr>
              <a:t>每一步通过串联的放方式构造提示</a:t>
            </a:r>
            <a:endParaRPr lang="zh-CN" altLang="en-US" sz="2400">
              <a:solidFill>
                <a:schemeClr val="tx1"/>
              </a:solidFill>
            </a:endParaRPr>
          </a:p>
          <a:p>
            <a:pPr marL="457200" lvl="1" indent="457200">
              <a:buNone/>
            </a:pPr>
            <a:r>
              <a:rPr lang="en-US" altLang="zh-CN" sz="2400">
                <a:solidFill>
                  <a:schemeClr val="tx1"/>
                </a:solidFill>
              </a:rPr>
              <a:t>1.</a:t>
            </a:r>
            <a:r>
              <a:rPr lang="zh-CN" altLang="en-US" sz="2400">
                <a:solidFill>
                  <a:schemeClr val="tx1"/>
                </a:solidFill>
              </a:rPr>
              <a:t>初始的上下文</a:t>
            </a:r>
            <a:endParaRPr lang="zh-CN" altLang="en-US" sz="2400">
              <a:solidFill>
                <a:schemeClr val="tx1"/>
              </a:solidFill>
            </a:endParaRPr>
          </a:p>
          <a:p>
            <a:pPr marL="457200" lvl="1" indent="457200">
              <a:buNone/>
            </a:pPr>
            <a:r>
              <a:rPr lang="en-US" altLang="zh-CN" sz="2400">
                <a:solidFill>
                  <a:schemeClr val="tx1"/>
                </a:solidFill>
              </a:rPr>
              <a:t>2.本步骤的推理答案文本</a:t>
            </a:r>
            <a:endParaRPr lang="en-US" altLang="zh-CN" sz="2400">
              <a:solidFill>
                <a:schemeClr val="tx1"/>
              </a:solidFill>
            </a:endParaRPr>
          </a:p>
          <a:p>
            <a:pPr marL="457200" lvl="1" indent="457200">
              <a:buNone/>
            </a:pPr>
            <a:r>
              <a:rPr lang="en-US" altLang="zh-CN" sz="2400">
                <a:solidFill>
                  <a:schemeClr val="tx1"/>
                </a:solidFill>
              </a:rPr>
              <a:t>3.最后提出问题，并将其输入到LLM中预测情感标签，而不是去进行下一步的推理</a:t>
            </a:r>
            <a:r>
              <a:rPr lang="zh-CN" altLang="en-US" sz="2400">
                <a:solidFill>
                  <a:schemeClr val="tx1"/>
                </a:solidFill>
              </a:rPr>
              <a:t>。</a:t>
            </a:r>
            <a:endParaRPr lang="zh-CN" altLang="en-US" sz="24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Dataset and Experiment Setup</a:t>
            </a:r>
            <a:endParaRPr lang="en-US" altLang="zh-CN" dirty="0"/>
          </a:p>
        </p:txBody>
      </p:sp>
      <p:sp>
        <p:nvSpPr>
          <p:cNvPr id="5" name="文本框 4"/>
          <p:cNvSpPr txBox="1"/>
          <p:nvPr/>
        </p:nvSpPr>
        <p:spPr>
          <a:xfrm>
            <a:off x="1334135" y="1269365"/>
            <a:ext cx="8685530" cy="544195"/>
          </a:xfrm>
          <a:prstGeom prst="rect">
            <a:avLst/>
          </a:prstGeom>
          <a:noFill/>
        </p:spPr>
        <p:txBody>
          <a:bodyPr wrap="square" rtlCol="0">
            <a:noAutofit/>
          </a:bodyPr>
          <a:p>
            <a:r>
              <a:rPr lang="zh-CN" sz="2400">
                <a:sym typeface="+mn-ea"/>
              </a:rPr>
              <a:t>数据集：Twitter、Restaurant</a:t>
            </a:r>
            <a:r>
              <a:rPr lang="en-US" altLang="zh-CN" sz="2400">
                <a:sym typeface="+mn-ea"/>
              </a:rPr>
              <a:t>14</a:t>
            </a:r>
            <a:r>
              <a:rPr lang="zh-CN" sz="2400">
                <a:sym typeface="+mn-ea"/>
              </a:rPr>
              <a:t>和Laptop</a:t>
            </a:r>
            <a:r>
              <a:rPr lang="en-US" altLang="zh-CN" sz="2400">
                <a:sym typeface="+mn-ea"/>
              </a:rPr>
              <a:t>14</a:t>
            </a:r>
            <a:r>
              <a:rPr lang="zh-CN" sz="2400">
                <a:sym typeface="+mn-ea"/>
              </a:rPr>
              <a:t>三个数据集</a:t>
            </a:r>
            <a:endParaRPr lang="zh-CN" sz="2400"/>
          </a:p>
          <a:p>
            <a:endParaRPr lang="zh-CN" altLang="en-US" sz="2400"/>
          </a:p>
        </p:txBody>
      </p:sp>
      <p:sp>
        <p:nvSpPr>
          <p:cNvPr id="6" name="文本框 5"/>
          <p:cNvSpPr txBox="1"/>
          <p:nvPr/>
        </p:nvSpPr>
        <p:spPr>
          <a:xfrm>
            <a:off x="704215" y="1813560"/>
            <a:ext cx="10036175" cy="4277360"/>
          </a:xfrm>
          <a:prstGeom prst="rect">
            <a:avLst/>
          </a:prstGeom>
          <a:noFill/>
        </p:spPr>
        <p:txBody>
          <a:bodyPr wrap="square" rtlCol="0">
            <a:noAutofit/>
          </a:bodyPr>
          <a:p>
            <a:r>
              <a:rPr lang="en-US" altLang="zh-CN" sz="2400"/>
              <a:t>       </a:t>
            </a:r>
            <a:r>
              <a:rPr lang="zh-CN" altLang="en-US" sz="2400"/>
              <a:t>由于编码器风格的BERT不能生成支持CoT的文本，我们使用编码器-解码器风格的Flan - T52作为我们的主干LLM。</a:t>
            </a:r>
            <a:endParaRPr lang="zh-CN" altLang="en-US" sz="2400"/>
          </a:p>
          <a:p>
            <a:r>
              <a:rPr lang="zh-CN" altLang="en-US" sz="2400"/>
              <a:t>Flan-T5：250M ( base )、780M ( large )、3B ( xl )和11B ( xxl )，GPT3：350M、1.3 B、6.7 B和175B四个版本</a:t>
            </a:r>
            <a:endParaRPr lang="zh-CN" altLang="en-US" sz="2400"/>
          </a:p>
          <a:p>
            <a:pPr indent="457200"/>
            <a:r>
              <a:rPr lang="zh-CN" altLang="en-US" sz="2400"/>
              <a:t>实验：</a:t>
            </a:r>
            <a:endParaRPr lang="zh-CN" altLang="en-US" sz="2400"/>
          </a:p>
          <a:p>
            <a:pPr lvl="1" indent="457200"/>
            <a:r>
              <a:rPr lang="en-US" altLang="zh-CN" sz="2400"/>
              <a:t>1</a:t>
            </a:r>
            <a:r>
              <a:rPr lang="zh-CN" altLang="en-US" sz="2400"/>
              <a:t>、有监督的微调训练</a:t>
            </a:r>
            <a:endParaRPr lang="zh-CN" altLang="en-US" sz="2400"/>
          </a:p>
          <a:p>
            <a:pPr lvl="1" indent="457200"/>
            <a:r>
              <a:rPr lang="en-US" altLang="zh-CN" sz="2400"/>
              <a:t>2</a:t>
            </a:r>
            <a:r>
              <a:rPr lang="zh-CN" altLang="en-US" sz="2400"/>
              <a:t>、零样本推理</a:t>
            </a:r>
            <a:endParaRPr lang="zh-CN" altLang="en-US" sz="2400"/>
          </a:p>
          <a:p>
            <a:pPr lvl="1" indent="457200"/>
            <a:r>
              <a:rPr lang="en-US" altLang="zh-CN" sz="2400"/>
              <a:t>3</a:t>
            </a:r>
            <a:r>
              <a:rPr lang="zh-CN" altLang="en-US" sz="2400"/>
              <a:t>、不同模型尺寸对Llms的影响</a:t>
            </a:r>
            <a:endParaRPr lang="zh-CN" altLang="en-US" sz="2400"/>
          </a:p>
          <a:p>
            <a:pPr lvl="1" indent="457200"/>
            <a:r>
              <a:rPr lang="en-US" altLang="zh-CN" sz="2400"/>
              <a:t>4</a:t>
            </a:r>
            <a:r>
              <a:rPr lang="zh-CN" altLang="en-US" sz="2400"/>
              <a:t>、用Thor改进Chatgpt</a:t>
            </a:r>
            <a:endParaRPr lang="zh-CN" altLang="en-US" sz="2400"/>
          </a:p>
          <a:p>
            <a:pPr lvl="1" indent="457200"/>
            <a:r>
              <a:rPr lang="en-US" altLang="zh-CN" sz="2400"/>
              <a:t>5</a:t>
            </a:r>
            <a:r>
              <a:rPr lang="zh-CN" altLang="en-US" sz="2400"/>
              <a:t>、故障分析</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Results and Discussion</a:t>
            </a:r>
            <a:endParaRPr lang="en-US" altLang="zh-CN" dirty="0"/>
          </a:p>
        </p:txBody>
      </p:sp>
      <p:pic>
        <p:nvPicPr>
          <p:cNvPr id="3" name="图片 2" descr="5"/>
          <p:cNvPicPr>
            <a:picLocks noChangeAspect="1"/>
          </p:cNvPicPr>
          <p:nvPr/>
        </p:nvPicPr>
        <p:blipFill>
          <a:blip r:embed="rId1"/>
          <a:stretch>
            <a:fillRect/>
          </a:stretch>
        </p:blipFill>
        <p:spPr>
          <a:xfrm>
            <a:off x="6035040" y="908050"/>
            <a:ext cx="4511040" cy="5440680"/>
          </a:xfrm>
          <a:prstGeom prst="rect">
            <a:avLst/>
          </a:prstGeom>
        </p:spPr>
      </p:pic>
      <p:pic>
        <p:nvPicPr>
          <p:cNvPr id="4" name="图片 3" descr="4"/>
          <p:cNvPicPr>
            <a:picLocks noChangeAspect="1"/>
          </p:cNvPicPr>
          <p:nvPr/>
        </p:nvPicPr>
        <p:blipFill>
          <a:blip r:embed="rId2"/>
          <a:stretch>
            <a:fillRect/>
          </a:stretch>
        </p:blipFill>
        <p:spPr>
          <a:xfrm>
            <a:off x="850900" y="971550"/>
            <a:ext cx="5021580" cy="5699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Results and Discussion</a:t>
            </a:r>
            <a:endParaRPr lang="zh-CN" altLang="en-US"/>
          </a:p>
        </p:txBody>
      </p:sp>
      <p:sp>
        <p:nvSpPr>
          <p:cNvPr id="4" name="文本框 3"/>
          <p:cNvSpPr txBox="1"/>
          <p:nvPr/>
        </p:nvSpPr>
        <p:spPr>
          <a:xfrm>
            <a:off x="1624965" y="1346835"/>
            <a:ext cx="7470775" cy="2481580"/>
          </a:xfrm>
          <a:prstGeom prst="rect">
            <a:avLst/>
          </a:prstGeom>
          <a:noFill/>
        </p:spPr>
        <p:txBody>
          <a:bodyPr wrap="square" rtlCol="0">
            <a:noAutofit/>
          </a:bodyPr>
          <a:p>
            <a:endParaRPr lang="zh-CN" altLang="en-US"/>
          </a:p>
        </p:txBody>
      </p:sp>
      <p:pic>
        <p:nvPicPr>
          <p:cNvPr id="3" name="图片 2" descr="6"/>
          <p:cNvPicPr>
            <a:picLocks noChangeAspect="1"/>
          </p:cNvPicPr>
          <p:nvPr/>
        </p:nvPicPr>
        <p:blipFill>
          <a:blip r:embed="rId1"/>
          <a:stretch>
            <a:fillRect/>
          </a:stretch>
        </p:blipFill>
        <p:spPr>
          <a:xfrm>
            <a:off x="3571240" y="1173480"/>
            <a:ext cx="4509770" cy="501840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ZjE1MmM5NDE3ZjAzZTExZTRmNmQ2OTYzMWI0MDQ4ZmIifQ=="/>
</p:tagLst>
</file>

<file path=ppt/theme/theme1.xml><?xml version="1.0" encoding="utf-8"?>
<a:theme xmlns:a="http://schemas.openxmlformats.org/drawingml/2006/main" name="组会汇报">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曾凡珍--无线传感网络中基于余弦定理的改进APIT定位算法研究毕业答辩">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组会汇报</Template>
  <TotalTime>0</TotalTime>
  <Words>1711</Words>
  <Application>WPS 演示</Application>
  <PresentationFormat>宽屏</PresentationFormat>
  <Paragraphs>115</Paragraphs>
  <Slides>15</Slides>
  <Notes>23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15</vt:i4>
      </vt:variant>
    </vt:vector>
  </HeadingPairs>
  <TitlesOfParts>
    <vt:vector size="27" baseType="lpstr">
      <vt:lpstr>Arial</vt:lpstr>
      <vt:lpstr>宋体</vt:lpstr>
      <vt:lpstr>Wingdings</vt:lpstr>
      <vt:lpstr>Tahoma</vt:lpstr>
      <vt:lpstr>华文行楷</vt:lpstr>
      <vt:lpstr>微软雅黑</vt:lpstr>
      <vt:lpstr>Arial Unicode MS</vt:lpstr>
      <vt:lpstr>等线</vt:lpstr>
      <vt:lpstr>等线 Light</vt:lpstr>
      <vt:lpstr>Calibri</vt:lpstr>
      <vt:lpstr>组会汇报</vt:lpstr>
      <vt:lpstr>曾凡珍--无线传感网络中基于余弦定理的改进APIT定位算法研究毕业答辩</vt:lpstr>
      <vt:lpstr>PowerPoint 演示文稿</vt:lpstr>
      <vt:lpstr>Introduction</vt:lpstr>
      <vt:lpstr>Introduction</vt:lpstr>
      <vt:lpstr>Contributions</vt:lpstr>
      <vt:lpstr>Model</vt:lpstr>
      <vt:lpstr>Model</vt:lpstr>
      <vt:lpstr>Dataset and Experiment Setup</vt:lpstr>
      <vt:lpstr>Results and Discussion</vt:lpstr>
      <vt:lpstr>Results and Discussion</vt:lpstr>
      <vt:lpstr>Results and Discussion</vt:lpstr>
      <vt:lpstr>Conclusion</vt:lpstr>
      <vt:lpstr>Conclusion</vt:lpstr>
      <vt:lpstr>Conclusion</vt:lpstr>
      <vt:lpstr>Conclusion</vt:lpstr>
      <vt:lpstr>Experinece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锡家 王</dc:creator>
  <cp:lastModifiedBy>一笑而过</cp:lastModifiedBy>
  <cp:revision>64</cp:revision>
  <dcterms:created xsi:type="dcterms:W3CDTF">2024-02-18T09:21:00Z</dcterms:created>
  <dcterms:modified xsi:type="dcterms:W3CDTF">2024-05-14T11:34:24Z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181075AB87D749829DC0EEBE53F59AF1_13</vt:lpwstr>
  </property>
  <property fmtid="{D5CDD505-2E9C-101B-9397-08002B2CF9AE}" pid="3" name="KSOProductBuildVer">
    <vt:lpwstr>2052-12.1.0.16729</vt:lpwstr>
  </property>
</Properties>
</file>