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63" r:id="rId6"/>
    <p:sldId id="264" r:id="rId7"/>
    <p:sldId id="305" r:id="rId8"/>
    <p:sldId id="265" r:id="rId9"/>
    <p:sldId id="266" r:id="rId10"/>
    <p:sldId id="268" r:id="rId11"/>
    <p:sldId id="257" r:id="rId12"/>
    <p:sldId id="285" r:id="rId13"/>
    <p:sldId id="286" r:id="rId14"/>
    <p:sldId id="258" r:id="rId15"/>
    <p:sldId id="328" r:id="rId16"/>
    <p:sldId id="259" r:id="rId17"/>
    <p:sldId id="329" r:id="rId18"/>
    <p:sldId id="330" r:id="rId19"/>
    <p:sldId id="331" r:id="rId20"/>
    <p:sldId id="332" r:id="rId21"/>
    <p:sldId id="333" r:id="rId22"/>
    <p:sldId id="334" r:id="rId23"/>
    <p:sldId id="335" r:id="rId24"/>
    <p:sldId id="262" r:id="rId25"/>
    <p:sldId id="336"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卑微小志" initials="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83" autoAdjust="0"/>
  </p:normalViewPr>
  <p:slideViewPr>
    <p:cSldViewPr snapToGrid="0">
      <p:cViewPr varScale="1">
        <p:scale>
          <a:sx n="73" d="100"/>
          <a:sy n="73"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2.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8546C-ABE8-49AC-9944-19FE4D56C1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29ACB-ACE1-4D66-AE71-EF3B890CF56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知识图谱增强网络面向基于方面的情感分析的多视图表示学习</a:t>
            </a:r>
            <a:endParaRPr lang="en-US" altLang="zh-CN"/>
          </a:p>
          <a:p>
            <a:r>
              <a:rPr lang="en-US" altLang="zh-CN"/>
              <a:t>武汉大学计算机学院人工智能研究所多媒体软件国家工程研究中心；武汉大学多媒体与网络通信工程湖北省重点实验室</a:t>
            </a:r>
            <a:endParaRPr lang="en-US" altLang="zh-CN"/>
          </a:p>
          <a:p>
            <a:r>
              <a:rPr lang="en-US" altLang="zh-CN"/>
              <a:t>知识与数据工程汇刊--ccfa  2</a:t>
            </a:r>
            <a:r>
              <a:rPr lang="zh-CN" altLang="en-US"/>
              <a:t>区</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数据集中的极性分布，和模型参数设置</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发现基于上下文的模型的平均性能比基于语法的模型差，尤其是在 Restaurant14 基准测试中。其中一个可能的原因是，Restau-rant14 中的多方面实例比例 （26.58%） 高于 Laptop14 （20.05%） [57]，其中句法依赖树提供的非局部建模能力可以有效地解决这种多方面问题</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1）“CONCAT”：多视图表示直接串联成行，并由全连接层融合;</a:t>
            </a:r>
            <a:endParaRPr lang="zh-CN" altLang="en-US"/>
          </a:p>
          <a:p>
            <a:r>
              <a:rPr lang="zh-CN" altLang="en-US"/>
              <a:t>2）“SUM”：表示被输入到三个独立的全连接层中，并通过元素求和进行融合</a:t>
            </a:r>
            <a:endParaRPr lang="zh-CN" altLang="en-US"/>
          </a:p>
          <a:p>
            <a:r>
              <a:rPr lang="zh-CN" altLang="en-US"/>
              <a:t>;3）“OURS”：表示由我们提出的分层融合模块融合。</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不同知识嵌入方法得</a:t>
            </a:r>
            <a:r>
              <a:rPr lang="zh-CN" altLang="en-US"/>
              <a:t>对比</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a:t>
            </a:r>
            <a:r>
              <a:rPr lang="zh-CN" altLang="en-US"/>
              <a:t>员工】应该更友好一些</a:t>
            </a:r>
            <a:endParaRPr lang="zh-CN" altLang="en-US"/>
          </a:p>
          <a:p>
            <a:r>
              <a:rPr lang="en-US" altLang="zh-CN"/>
              <a:t>2</a:t>
            </a:r>
            <a:r>
              <a:rPr lang="zh-CN" altLang="en-US"/>
              <a:t>、我以前从未吃过【橙色甜甜圈]，所以我试了一下</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几个实例对比几个模型得分析</a:t>
            </a:r>
            <a:r>
              <a:rPr lang="zh-CN" altLang="en-US"/>
              <a:t>结果</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引入与不引入得</a:t>
            </a:r>
            <a:r>
              <a:rPr lang="zh-CN" altLang="en-US"/>
              <a:t>区别</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噪声：噪声知识指的是对数据集中的标签或特征引入的一种随机扰动。可以帮助模型更好地理解和处理真实世界中复杂的情感表达</a:t>
            </a:r>
            <a:r>
              <a:rPr lang="en-US" altLang="zh-CN"/>
              <a:t>--鲁棒性和泛化能力</a:t>
            </a:r>
            <a:endParaRPr lang="en-US" altLang="zh-CN"/>
          </a:p>
          <a:p>
            <a:r>
              <a:rPr lang="en-US" altLang="zh-CN"/>
              <a:t>1</a:t>
            </a:r>
            <a:r>
              <a:rPr lang="zh-CN" altLang="en-US"/>
              <a:t>、</a:t>
            </a:r>
            <a:r>
              <a:rPr lang="en-US" altLang="zh-CN"/>
              <a:t>随机错误标记： 将一些明显是积极的评论错误地标记为消极的，或者将一些中性的评论错误地标记为积极或消极的。这样的扰动可以模拟用户情感表达的复杂性和主观性，以及标注过程中的误差</a:t>
            </a:r>
            <a:endParaRPr lang="en-US" altLang="zh-CN"/>
          </a:p>
          <a:p>
            <a:r>
              <a:rPr lang="en-US" altLang="zh-CN"/>
              <a:t>2</a:t>
            </a:r>
            <a:r>
              <a:rPr lang="zh-CN" altLang="en-US"/>
              <a:t>、随机失真特征： 在评论文本中引入一些随机的拼写错误、错别字、语法错误或者简化的表达方式。例如，将"awesome"拼写为"awesom", "amazing"拼写为"amazzing"等。这样的扰动可以模拟用户在实际社交媒体上表达情感时可能遇到的各种语言变体和错误。</a:t>
            </a:r>
            <a:endParaRPr lang="zh-CN" altLang="en-US"/>
          </a:p>
          <a:p>
            <a:r>
              <a:rPr lang="en-US" altLang="zh-CN"/>
              <a:t>3</a:t>
            </a:r>
            <a:r>
              <a:rPr lang="zh-CN" altLang="en-US"/>
              <a:t>、随机干扰： 在评论文本中引入一些随机干扰，例如添加一些与情感无关的内容、符号或者表情。这样的扰动可以模拟真实世界中用户评论的多样性和复杂性。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依赖树</a:t>
            </a:r>
            <a:r>
              <a:rPr lang="en-US" altLang="zh-CN" dirty="0"/>
              <a:t>----det：限定词（名词短语 --&gt; 限定词)--nsubj：名词性主语--root：中心词---cc：连词（第一个并列词 --&gt; 协同关系词）--punct：标点--acomp：用于动词的形容词补语（动词 --&gt; 形容词）</a:t>
            </a:r>
            <a:endParaRPr lang="en-US" altLang="zh-CN" dirty="0"/>
          </a:p>
        </p:txBody>
      </p:sp>
      <p:sp>
        <p:nvSpPr>
          <p:cNvPr id="4" name="灯片编号占位符 3"/>
          <p:cNvSpPr>
            <a:spLocks noGrp="1"/>
          </p:cNvSpPr>
          <p:nvPr>
            <p:ph type="sldNum" sz="quarter" idx="5"/>
          </p:nvPr>
        </p:nvSpPr>
        <p:spPr/>
        <p:txBody>
          <a:bodyPr/>
          <a:lstStyle/>
          <a:p>
            <a:fld id="{76429ACB-ACE1-4D66-AE71-EF3B890CF56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kgan</a:t>
            </a:r>
            <a:r>
              <a:rPr lang="zh-CN" altLang="en-US"/>
              <a:t>框架：</a:t>
            </a:r>
            <a:r>
              <a:rPr lang="zh-CN" altLang="en-US"/>
              <a:t>左到右</a:t>
            </a:r>
            <a:endParaRPr lang="zh-CN" altLang="en-US"/>
          </a:p>
          <a:p>
            <a:r>
              <a:rPr lang="en-US" altLang="zh-CN"/>
              <a:t>1</a:t>
            </a:r>
            <a:r>
              <a:rPr lang="zh-CN" altLang="en-US"/>
              <a:t>、自注意机制：学习上下文之间的长距离依赖</a:t>
            </a:r>
            <a:r>
              <a:rPr lang="zh-CN" altLang="en-US"/>
              <a:t>关系</a:t>
            </a:r>
            <a:endParaRPr lang="zh-CN" altLang="en-US"/>
          </a:p>
          <a:p>
            <a:r>
              <a:rPr lang="en-US" altLang="zh-CN"/>
              <a:t>2</a:t>
            </a:r>
            <a:r>
              <a:rPr lang="zh-CN" altLang="en-US"/>
              <a:t>、软注意力机制：</a:t>
            </a:r>
            <a:r>
              <a:rPr lang="zh-CN" altLang="en-US">
                <a:sym typeface="+mn-ea"/>
              </a:rPr>
              <a:t>常通过使用权重向量来实现，这些权重向量会告诉模型在给定上下文下对输入的不同部分分配多少注意力</a:t>
            </a:r>
            <a:endParaRPr lang="zh-CN" altLang="en-US">
              <a:sym typeface="+mn-ea"/>
            </a:endParaRPr>
          </a:p>
          <a:p>
            <a:r>
              <a:rPr lang="en-US" altLang="zh-CN">
                <a:sym typeface="+mn-ea"/>
              </a:rPr>
              <a:t>----</a:t>
            </a:r>
            <a:r>
              <a:rPr lang="zh-CN" altLang="en-US">
                <a:sym typeface="+mn-ea"/>
              </a:rPr>
              <a:t>为</a:t>
            </a:r>
            <a:r>
              <a:rPr lang="en-US" altLang="zh-CN">
                <a:sym typeface="+mn-ea"/>
              </a:rPr>
              <a:t>S</a:t>
            </a:r>
            <a:r>
              <a:rPr lang="zh-CN" altLang="en-US">
                <a:sym typeface="+mn-ea"/>
              </a:rPr>
              <a:t>（句子）中的</a:t>
            </a:r>
            <a:r>
              <a:rPr lang="en-US" altLang="zh-CN">
                <a:sym typeface="+mn-ea"/>
              </a:rPr>
              <a:t>T(</a:t>
            </a:r>
            <a:r>
              <a:rPr lang="zh-CN" altLang="en-US">
                <a:sym typeface="+mn-ea"/>
              </a:rPr>
              <a:t>方面</a:t>
            </a:r>
            <a:r>
              <a:rPr lang="en-US" altLang="zh-CN">
                <a:sym typeface="+mn-ea"/>
              </a:rPr>
              <a:t>)</a:t>
            </a:r>
            <a:r>
              <a:rPr lang="zh-CN" altLang="en-US">
                <a:sym typeface="+mn-ea"/>
              </a:rPr>
              <a:t>分配权重</a:t>
            </a:r>
            <a:r>
              <a:rPr lang="en-US" altLang="zh-CN">
                <a:sym typeface="+mn-ea"/>
              </a:rPr>
              <a:t>-</a:t>
            </a:r>
            <a:r>
              <a:rPr lang="zh-CN" altLang="en-US">
                <a:sym typeface="+mn-ea"/>
              </a:rPr>
              <a:t>获得加全权</a:t>
            </a:r>
            <a:r>
              <a:rPr lang="zh-CN" altLang="en-US">
                <a:sym typeface="+mn-ea"/>
              </a:rPr>
              <a:t>聚合</a:t>
            </a:r>
            <a:endParaRPr lang="zh-CN" altLang="en-US">
              <a:sym typeface="+mn-ea"/>
            </a:endParaRPr>
          </a:p>
          <a:p>
            <a:r>
              <a:rPr lang="zh-CN" altLang="en-US">
                <a:sym typeface="+mn-ea"/>
              </a:rPr>
              <a:t>加权聚合作为特定方面的上下文表示，即 R c</a:t>
            </a:r>
            <a:r>
              <a:rPr lang="en-US" altLang="zh-CN">
                <a:sym typeface="+mn-ea"/>
              </a:rPr>
              <a:t>  ---语法感知表示，表示为 R s----</a:t>
            </a:r>
            <a:r>
              <a:rPr lang="zh-CN" altLang="en-US">
                <a:sym typeface="+mn-ea"/>
              </a:rPr>
              <a:t>外部知识表示</a:t>
            </a:r>
            <a:r>
              <a:rPr lang="en-US" altLang="zh-CN">
                <a:sym typeface="+mn-ea"/>
              </a:rPr>
              <a:t> Rk</a:t>
            </a:r>
            <a:endParaRPr lang="en-US" altLang="zh-CN">
              <a:sym typeface="+mn-ea"/>
            </a:endParaRPr>
          </a:p>
          <a:p>
            <a:r>
              <a:rPr lang="en-US" altLang="zh-CN">
                <a:sym typeface="+mn-ea"/>
              </a:rPr>
              <a:t>3</a:t>
            </a:r>
            <a:r>
              <a:rPr lang="zh-CN" altLang="en-US">
                <a:sym typeface="+mn-ea"/>
              </a:rPr>
              <a:t>、</a:t>
            </a:r>
            <a:r>
              <a:rPr lang="en-US" altLang="zh-CN">
                <a:sym typeface="+mn-ea"/>
              </a:rPr>
              <a:t>bilstm-</a:t>
            </a:r>
            <a:r>
              <a:rPr lang="zh-CN" altLang="en-US">
                <a:sym typeface="+mn-ea"/>
              </a:rPr>
              <a:t>参数共享</a:t>
            </a:r>
            <a:r>
              <a:rPr lang="en-US" altLang="zh-CN">
                <a:sym typeface="+mn-ea"/>
              </a:rPr>
              <a:t>-</a:t>
            </a:r>
            <a:r>
              <a:rPr lang="zh-CN" altLang="en-US">
                <a:sym typeface="+mn-ea"/>
              </a:rPr>
              <a:t>减少</a:t>
            </a:r>
            <a:r>
              <a:rPr lang="zh-CN" altLang="en-US">
                <a:sym typeface="+mn-ea"/>
              </a:rPr>
              <a:t>计算量</a:t>
            </a:r>
            <a:endParaRPr lang="zh-CN" altLang="en-US">
              <a:sym typeface="+mn-ea"/>
            </a:endParaRPr>
          </a:p>
          <a:p>
            <a:r>
              <a:rPr lang="zh-CN" altLang="en-US">
                <a:sym typeface="+mn-ea"/>
              </a:rPr>
              <a:t>知识图谱嵌入：将实体和关系表示为低维连续向量的任务，语义匹配方法用</a:t>
            </a:r>
            <a:r>
              <a:rPr lang="zh-CN" altLang="en-US">
                <a:highlight>
                  <a:srgbClr val="FFFF00"/>
                </a:highlight>
                <a:sym typeface="+mn-ea"/>
              </a:rPr>
              <a:t>于捕捉实体之间和关系之间的语义相似性，进而用于KGE任务</a:t>
            </a:r>
            <a:endParaRPr lang="zh-CN" altLang="en-US">
              <a:highlight>
                <a:srgbClr val="FFFF00"/>
              </a:highlight>
              <a:sym typeface="+mn-ea"/>
            </a:endParaRPr>
          </a:p>
          <a:p>
            <a:r>
              <a:rPr lang="en-US" altLang="zh-CN">
                <a:sym typeface="+mn-ea"/>
              </a:rPr>
              <a:t>4</a:t>
            </a:r>
            <a:r>
              <a:rPr lang="zh-CN" altLang="en-US">
                <a:sym typeface="+mn-ea"/>
              </a:rPr>
              <a:t>、知识图谱嵌入方法：DistMult等</a:t>
            </a:r>
            <a:r>
              <a:rPr lang="en-US" altLang="zh-CN">
                <a:sym typeface="+mn-ea"/>
              </a:rPr>
              <a:t>---</a:t>
            </a:r>
            <a:r>
              <a:rPr lang="zh-CN" altLang="en-US">
                <a:sym typeface="+mn-ea"/>
              </a:rPr>
              <a:t>通过语义匹配方法学习知识</a:t>
            </a:r>
            <a:r>
              <a:rPr lang="zh-CN" altLang="en-US">
                <a:sym typeface="+mn-ea"/>
              </a:rPr>
              <a:t>嵌入</a:t>
            </a:r>
            <a:endParaRPr lang="zh-CN" altLang="en-US">
              <a:sym typeface="+mn-ea"/>
            </a:endParaRPr>
          </a:p>
          <a:p>
            <a:r>
              <a:rPr lang="en-US" altLang="zh-CN">
                <a:sym typeface="+mn-ea"/>
              </a:rPr>
              <a:t>5</a:t>
            </a:r>
            <a:r>
              <a:rPr lang="zh-CN" altLang="en-US">
                <a:sym typeface="+mn-ea"/>
              </a:rPr>
              <a:t>、外部知识使用软注意原因：知识图太大，</a:t>
            </a:r>
            <a:r>
              <a:rPr lang="en-US" altLang="zh-CN">
                <a:sym typeface="+mn-ea"/>
              </a:rPr>
              <a:t>--</a:t>
            </a:r>
            <a:r>
              <a:rPr lang="zh-CN" altLang="en-US">
                <a:sym typeface="+mn-ea"/>
              </a:rPr>
              <a:t>学习特定方面词的知识表示（根据输入的</a:t>
            </a:r>
            <a:r>
              <a:rPr lang="en-US" altLang="zh-CN">
                <a:sym typeface="+mn-ea"/>
              </a:rPr>
              <a:t>Aspect</a:t>
            </a:r>
            <a:r>
              <a:rPr lang="zh-CN" altLang="en-US">
                <a:sym typeface="+mn-ea"/>
              </a:rPr>
              <a:t>）</a:t>
            </a:r>
            <a:endParaRPr lang="zh-CN" altLang="en-US">
              <a:sym typeface="+mn-ea"/>
            </a:endParaRPr>
          </a:p>
          <a:p>
            <a:r>
              <a:rPr lang="en-US" altLang="zh-CN">
                <a:sym typeface="+mn-ea"/>
              </a:rPr>
              <a:t>6</a:t>
            </a:r>
            <a:r>
              <a:rPr lang="zh-CN" altLang="en-US">
                <a:sym typeface="+mn-ea"/>
              </a:rPr>
              <a:t>、输入分层融合</a:t>
            </a:r>
            <a:r>
              <a:rPr lang="zh-CN" altLang="en-US">
                <a:sym typeface="+mn-ea"/>
              </a:rPr>
              <a:t>模型</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a:t>
            </a:r>
            <a:r>
              <a:rPr lang="zh-CN" altLang="en-US" dirty="0"/>
              <a:t>句子   </a:t>
            </a:r>
            <a:r>
              <a:rPr lang="en-US" altLang="zh-CN" dirty="0"/>
              <a:t>T- </a:t>
            </a:r>
            <a:r>
              <a:rPr lang="zh-CN" altLang="en-US" dirty="0"/>
              <a:t>方面</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457200"/>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句法分支的说明：</a:t>
            </a:r>
            <a:endParaRPr lang="en-US" altLang="zh-CN"/>
          </a:p>
          <a:p>
            <a:r>
              <a:rPr lang="en-US" altLang="zh-CN"/>
              <a:t>spacy </a:t>
            </a:r>
            <a:r>
              <a:rPr lang="zh-CN" altLang="en-US"/>
              <a:t>构造句法依赖树</a:t>
            </a:r>
            <a:r>
              <a:rPr lang="en-US" altLang="zh-CN"/>
              <a:t>   </a:t>
            </a:r>
            <a:endParaRPr lang="en-US" altLang="zh-CN"/>
          </a:p>
          <a:p>
            <a:r>
              <a:rPr lang="en-US" altLang="zh-CN"/>
              <a:t>GCN还用于将G的句法信息</a:t>
            </a:r>
            <a:r>
              <a:rPr lang="zh-CN" altLang="en-US"/>
              <a:t>（方面</a:t>
            </a:r>
            <a:r>
              <a:rPr lang="zh-CN" altLang="en-US"/>
              <a:t>特征）</a:t>
            </a:r>
            <a:r>
              <a:rPr lang="en-US" altLang="zh-CN"/>
              <a:t>编码为H s--</a:t>
            </a:r>
            <a:r>
              <a:rPr lang="zh-CN" altLang="en-US"/>
              <a:t>二层</a:t>
            </a:r>
            <a:r>
              <a:rPr lang="en-US" altLang="zh-CN"/>
              <a:t>GCN</a:t>
            </a:r>
            <a:r>
              <a:rPr lang="zh-CN" altLang="en-US"/>
              <a:t>效果比较好</a:t>
            </a:r>
            <a:r>
              <a:rPr lang="en-US" altLang="zh-CN"/>
              <a:t>---</a:t>
            </a:r>
            <a:r>
              <a:rPr lang="zh-CN" altLang="en-US"/>
              <a:t>走初始</a:t>
            </a:r>
            <a:r>
              <a:rPr lang="en-US" altLang="zh-CN"/>
              <a:t>Hs0--</a:t>
            </a:r>
            <a:r>
              <a:rPr lang="zh-CN" altLang="en-US"/>
              <a:t>细化的</a:t>
            </a:r>
            <a:r>
              <a:rPr lang="en-US" altLang="zh-CN"/>
              <a:t>Hs2-</a:t>
            </a:r>
            <a:r>
              <a:rPr lang="zh-CN" altLang="en-US"/>
              <a:t>通过点积注意力机制</a:t>
            </a:r>
            <a:endParaRPr lang="zh-CN" altLang="en-US"/>
          </a:p>
          <a:p>
            <a:r>
              <a:rPr lang="en-US" altLang="zh-CN"/>
              <a:t>D-</a:t>
            </a:r>
            <a:r>
              <a:rPr lang="zh-CN" altLang="en-US"/>
              <a:t>度矩阵</a:t>
            </a:r>
            <a:r>
              <a:rPr lang="en-US" altLang="zh-CN"/>
              <a:t>-</a:t>
            </a:r>
            <a:r>
              <a:rPr lang="zh-CN" altLang="en-US"/>
              <a:t>对角矩阵，元素为每个节点的度（无向图</a:t>
            </a:r>
            <a:r>
              <a:rPr lang="zh-CN" altLang="en-US"/>
              <a:t>为例）</a:t>
            </a:r>
            <a:endParaRPr lang="en-US" altLang="zh-CN"/>
          </a:p>
          <a:p>
            <a:r>
              <a:rPr lang="zh-CN" altLang="en-US"/>
              <a:t>方面屏蔽</a:t>
            </a:r>
            <a:r>
              <a:rPr lang="en-US" altLang="zh-CN"/>
              <a:t>--</a:t>
            </a:r>
            <a:r>
              <a:rPr lang="zh-CN" altLang="en-US"/>
              <a:t>非方面</a:t>
            </a:r>
            <a:r>
              <a:rPr lang="zh-CN" altLang="en-US"/>
              <a:t>词</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wordnet--</a:t>
            </a:r>
            <a:r>
              <a:rPr lang="zh-CN" altLang="en-US"/>
              <a:t>英文知识库</a:t>
            </a:r>
            <a:r>
              <a:rPr lang="en-US" altLang="zh-CN"/>
              <a:t> --</a:t>
            </a:r>
            <a:r>
              <a:rPr lang="zh-CN" altLang="en-US"/>
              <a:t>中文的</a:t>
            </a:r>
            <a:r>
              <a:rPr lang="en-US" altLang="zh-CN"/>
              <a:t>--cws/hownet/</a:t>
            </a:r>
            <a:r>
              <a:rPr lang="zh-CN" altLang="en-US"/>
              <a:t>中文</a:t>
            </a:r>
            <a:r>
              <a:rPr lang="en-US" altLang="zh-CN"/>
              <a:t>wordnet/</a:t>
            </a:r>
            <a:r>
              <a:rPr lang="zh-CN" altLang="en-US"/>
              <a:t>等</a:t>
            </a:r>
            <a:endParaRPr lang="zh-CN" altLang="en-US"/>
          </a:p>
          <a:p>
            <a:r>
              <a:rPr lang="zh-CN" altLang="en-US"/>
              <a:t>知识图谱：三元组表示</a:t>
            </a:r>
            <a:r>
              <a:rPr lang="en-US" altLang="zh-CN"/>
              <a:t>--实体1，关系，实体2</a:t>
            </a:r>
            <a:endParaRPr lang="en-US" altLang="zh-CN"/>
          </a:p>
          <a:p>
            <a:r>
              <a:rPr lang="zh-CN" altLang="en-US"/>
              <a:t>知识图谱嵌入：将实体和关系表示为低维连续向量的</a:t>
            </a:r>
            <a:r>
              <a:rPr lang="zh-CN" altLang="en-US"/>
              <a:t>任务，语义匹配方法用于捕捉实体之间和关系之间的语义相似性，进而用于KGE任务</a:t>
            </a:r>
            <a:endParaRPr lang="zh-CN" altLang="en-US"/>
          </a:p>
          <a:p>
            <a:r>
              <a:rPr lang="zh-CN" altLang="en-US"/>
              <a:t>例子</a:t>
            </a:r>
            <a:r>
              <a:rPr lang="en-US" altLang="zh-CN"/>
              <a:t>;奥巴马的妻子是谁?</a:t>
            </a:r>
            <a:endParaRPr lang="en-US" altLang="zh-CN"/>
          </a:p>
          <a:p>
            <a:r>
              <a:rPr lang="zh-CN" altLang="en-US"/>
              <a:t>正常网站返回一系列链接</a:t>
            </a:r>
            <a:endParaRPr lang="zh-CN" altLang="en-US"/>
          </a:p>
          <a:p>
            <a:r>
              <a:rPr lang="zh-CN" altLang="en-US"/>
              <a:t>经过知识图谱后：</a:t>
            </a:r>
            <a:r>
              <a:rPr lang="en-US" altLang="zh-CN"/>
              <a:t>系统可以识别“奥巴马”是一个实体，然后找到与之相关的关系“配偶”，并且查找这个关系对应的实体，即“米歇尔·奥巴马”</a:t>
            </a:r>
            <a:endParaRPr lang="en-US" altLang="zh-CN"/>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、输入</a:t>
            </a:r>
            <a:r>
              <a:rPr lang="en-US" altLang="zh-CN"/>
              <a:t> </a:t>
            </a:r>
            <a:r>
              <a:rPr lang="zh-CN" altLang="en-US"/>
              <a:t>三个分支的表示</a:t>
            </a:r>
            <a:r>
              <a:rPr lang="zh-CN" altLang="en-US"/>
              <a:t>形式</a:t>
            </a:r>
            <a:endParaRPr lang="zh-CN" altLang="en-US"/>
          </a:p>
          <a:p>
            <a:r>
              <a:rPr lang="en-US" altLang="zh-CN"/>
              <a:t>2</a:t>
            </a:r>
            <a:r>
              <a:rPr lang="zh-CN" altLang="en-US"/>
              <a:t>、两两线性结合</a:t>
            </a:r>
            <a:r>
              <a:rPr lang="en-US" altLang="zh-CN"/>
              <a:t>--3</a:t>
            </a:r>
            <a:r>
              <a:rPr lang="zh-CN" altLang="en-US"/>
              <a:t>种情况（</a:t>
            </a:r>
            <a:r>
              <a:rPr lang="zh-CN" altLang="en-US"/>
              <a:t>局部）</a:t>
            </a:r>
            <a:endParaRPr lang="zh-CN" altLang="en-US"/>
          </a:p>
          <a:p>
            <a:r>
              <a:rPr lang="en-US" altLang="zh-CN"/>
              <a:t>3</a:t>
            </a:r>
            <a:r>
              <a:rPr lang="zh-CN" altLang="en-US"/>
              <a:t>、进入全连接层</a:t>
            </a:r>
            <a:r>
              <a:rPr lang="en-US" altLang="zh-CN"/>
              <a:t>---</a:t>
            </a:r>
            <a:r>
              <a:rPr lang="zh-CN" altLang="en-US"/>
              <a:t>参数不共享</a:t>
            </a:r>
            <a:r>
              <a:rPr lang="en-US" altLang="zh-CN"/>
              <a:t>--为了充分利用多种情感特征之间的互补性</a:t>
            </a:r>
            <a:endParaRPr lang="en-US" altLang="zh-CN"/>
          </a:p>
          <a:p>
            <a:r>
              <a:rPr lang="en-US" altLang="zh-CN"/>
              <a:t>4</a:t>
            </a:r>
            <a:r>
              <a:rPr lang="zh-CN" altLang="en-US"/>
              <a:t>、对于输出的情绪特征进行串联在列中</a:t>
            </a:r>
            <a:r>
              <a:rPr lang="en-US" altLang="zh-CN"/>
              <a:t>--</a:t>
            </a:r>
            <a:r>
              <a:rPr lang="zh-CN" altLang="en-US"/>
              <a:t>输入道</a:t>
            </a:r>
            <a:r>
              <a:rPr lang="en-US" altLang="zh-CN"/>
              <a:t>3*3</a:t>
            </a:r>
            <a:r>
              <a:rPr lang="zh-CN" altLang="en-US"/>
              <a:t>的卷积层中</a:t>
            </a:r>
            <a:r>
              <a:rPr lang="en-US" altLang="zh-CN"/>
              <a:t>-合并这些特征</a:t>
            </a:r>
            <a:endParaRPr lang="en-US" altLang="zh-CN"/>
          </a:p>
          <a:p>
            <a:r>
              <a:rPr lang="en-US" altLang="zh-CN"/>
              <a:t>5</a:t>
            </a:r>
            <a:r>
              <a:rPr lang="zh-CN" altLang="en-US"/>
              <a:t>、输出情感</a:t>
            </a:r>
            <a:r>
              <a:rPr lang="zh-CN" altLang="en-US"/>
              <a:t>极性</a:t>
            </a:r>
            <a:endParaRPr lang="zh-CN" altLang="en-US"/>
          </a:p>
          <a:p>
            <a:r>
              <a:rPr lang="zh-CN" altLang="en-US"/>
              <a:t>i 索引 ABSA 数据集的实例，j 索引情绪极性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4-3707实验室周报模板">
    <p:bg>
      <p:bgPr>
        <a:solidFill>
          <a:schemeClr val="bg1"/>
        </a:solidFill>
        <a:effectLst/>
      </p:bgPr>
    </p:bg>
    <p:spTree>
      <p:nvGrpSpPr>
        <p:cNvPr id="1" name=""/>
        <p:cNvGrpSpPr/>
        <p:nvPr/>
      </p:nvGrpSpPr>
      <p:grpSpPr>
        <a:xfrm>
          <a:off x="0" y="0"/>
          <a:ext cx="0" cy="0"/>
          <a:chOff x="0" y="0"/>
          <a:chExt cx="0" cy="0"/>
        </a:xfrm>
      </p:grpSpPr>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624418" y="3141663"/>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4100" name="Picture 37"/>
          <p:cNvPicPr>
            <a:picLocks noChangeAspect="1"/>
          </p:cNvPicPr>
          <p:nvPr/>
        </p:nvPicPr>
        <p:blipFill>
          <a:blip r:embed="rId2"/>
          <a:stretch>
            <a:fillRect/>
          </a:stretch>
        </p:blipFill>
        <p:spPr>
          <a:xfrm>
            <a:off x="10320867" y="333375"/>
            <a:ext cx="1524000" cy="1011238"/>
          </a:xfrm>
          <a:prstGeom prst="rect">
            <a:avLst/>
          </a:prstGeom>
          <a:noFill/>
          <a:ln w="9525">
            <a:noFill/>
          </a:ln>
        </p:spPr>
      </p:pic>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3" name="TextBox 12"/>
          <p:cNvSpPr txBox="1"/>
          <p:nvPr/>
        </p:nvSpPr>
        <p:spPr>
          <a:xfrm>
            <a:off x="10678102" y="1571612"/>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endPar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347200" cy="1600200"/>
          </a:xfrm>
        </p:spPr>
        <p:txBody>
          <a:bodyPr/>
          <a:lstStyle>
            <a:lvl1pPr marL="0" indent="0" algn="r">
              <a:buFont typeface="Wingdings" panose="05000000000000000000" pitchFamily="2" charset="2"/>
              <a:buNone/>
              <a:defRPr/>
            </a:lvl1pPr>
          </a:lstStyle>
          <a:p>
            <a:pPr fontAlgn="base"/>
            <a:r>
              <a:rPr lang="zh-CN" altLang="en-US" strike="noStrike" noProof="1"/>
              <a:t>单击此处编辑母版副标题样式</a:t>
            </a:r>
            <a:endParaRPr lang="zh-CN" altLang="zh-CN" strike="noStrike" noProof="1"/>
          </a:p>
        </p:txBody>
      </p:sp>
      <p:sp>
        <p:nvSpPr>
          <p:cNvPr id="11303" name="Rectangle 39"/>
          <p:cNvSpPr>
            <a:spLocks noGrp="1" noChangeArrowheads="1"/>
          </p:cNvSpPr>
          <p:nvPr>
            <p:ph type="ctrTitle"/>
          </p:nvPr>
        </p:nvSpPr>
        <p:spPr>
          <a:xfrm>
            <a:off x="1202267" y="1206500"/>
            <a:ext cx="10363200" cy="1371600"/>
          </a:xfrm>
        </p:spPr>
        <p:txBody>
          <a:bodyPr anchor="b"/>
          <a:lstStyle>
            <a:lvl1pPr algn="r">
              <a:defRPr sz="3400"/>
            </a:lvl1pPr>
          </a:lstStyle>
          <a:p>
            <a:pPr fontAlgn="base"/>
            <a:r>
              <a:rPr lang="zh-CN" altLang="en-US" strike="noStrike" noProof="1"/>
              <a:t>单击此处编辑母版标题样式</a:t>
            </a:r>
            <a:endParaRPr lang="zh-CN" alt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1.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4672E-281A-4FF1-A6CE-16285C6FC1A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04F43-DF3F-46AC-9820-CD754A97FE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p:cNvSpPr>
          <p:nvPr>
            <p:ph type="body"/>
          </p:nvPr>
        </p:nvSpPr>
        <p:spPr>
          <a:xfrm>
            <a:off x="609600" y="1196975"/>
            <a:ext cx="10972800" cy="493395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r>
              <a:rPr lang="en-US" altLang="zh-CN"/>
              <a:t>1</a:t>
            </a: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10254" name="Rectangle 14"/>
          <p:cNvSpPr>
            <a:spLocks noChangeArrowheads="1"/>
          </p:cNvSpPr>
          <p:nvPr/>
        </p:nvSpPr>
        <p:spPr bwMode="auto">
          <a:xfrm>
            <a:off x="624418" y="981075"/>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endParaRPr lang="zh-CN" altLang="en-US" dirty="0"/>
          </a:p>
        </p:txBody>
      </p:sp>
      <p:pic>
        <p:nvPicPr>
          <p:cNvPr id="1032" name="Picture 16"/>
          <p:cNvPicPr>
            <a:picLocks noChangeAspect="1"/>
          </p:cNvPicPr>
          <p:nvPr/>
        </p:nvPicPr>
        <p:blipFill>
          <a:blip r:embed="rId15"/>
          <a:stretch>
            <a:fillRect/>
          </a:stretch>
        </p:blipFill>
        <p:spPr>
          <a:xfrm>
            <a:off x="10513484" y="188914"/>
            <a:ext cx="1524000" cy="101123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898903" y="5365787"/>
            <a:ext cx="2316480" cy="460375"/>
          </a:xfrm>
          <a:prstGeom prst="rect">
            <a:avLst/>
          </a:prstGeom>
          <a:noFill/>
        </p:spPr>
        <p:txBody>
          <a:bodyPr wrap="none" rtlCol="0">
            <a:spAutoFit/>
          </a:bodyPr>
          <a:lstStyle/>
          <a:p>
            <a:r>
              <a:rPr lang="zh-CN" altLang="en-US" sz="2400" dirty="0"/>
              <a:t>汇报人：邵志浩</a:t>
            </a:r>
            <a:endParaRPr lang="zh-CN" altLang="en-US" sz="2400" dirty="0"/>
          </a:p>
        </p:txBody>
      </p:sp>
      <p:sp>
        <p:nvSpPr>
          <p:cNvPr id="10" name="文本框 9"/>
          <p:cNvSpPr txBox="1"/>
          <p:nvPr/>
        </p:nvSpPr>
        <p:spPr>
          <a:xfrm>
            <a:off x="1256665" y="3594100"/>
            <a:ext cx="7577455" cy="1014730"/>
          </a:xfrm>
          <a:prstGeom prst="rect">
            <a:avLst/>
          </a:prstGeom>
          <a:noFill/>
        </p:spPr>
        <p:txBody>
          <a:bodyPr wrap="square" rtlCol="0">
            <a:spAutoFit/>
          </a:bodyPr>
          <a:lstStyle/>
          <a:p>
            <a:pPr algn="l"/>
            <a:r>
              <a:rPr lang="en-US" altLang="zh-CN" sz="2000" dirty="0"/>
              <a:t>Qihuang Zhong, Member, IEEE, Liang Ding, Member, IEEE, Juhua Liu, Member, IEEE, Bo Du, Senior Member, IEEE, Hua Jin, and Dacheng Tao, Fellow, IEEE</a:t>
            </a:r>
            <a:endParaRPr lang="en-US" altLang="zh-CN" sz="2000" dirty="0"/>
          </a:p>
        </p:txBody>
      </p:sp>
      <p:sp>
        <p:nvSpPr>
          <p:cNvPr id="6" name="文本框 5"/>
          <p:cNvSpPr txBox="1"/>
          <p:nvPr/>
        </p:nvSpPr>
        <p:spPr>
          <a:xfrm>
            <a:off x="596265" y="5457825"/>
            <a:ext cx="6594475" cy="368300"/>
          </a:xfrm>
          <a:prstGeom prst="rect">
            <a:avLst/>
          </a:prstGeom>
          <a:noFill/>
        </p:spPr>
        <p:txBody>
          <a:bodyPr wrap="square" rtlCol="0">
            <a:spAutoFit/>
          </a:bodyPr>
          <a:lstStyle/>
          <a:p>
            <a:r>
              <a:rPr lang="en-US" altLang="zh-CN"/>
              <a:t>IEEE Transactions on Knowledge and Data Engineering 2023</a:t>
            </a:r>
            <a:endParaRPr lang="en-US" altLang="zh-CN"/>
          </a:p>
        </p:txBody>
      </p:sp>
      <p:sp>
        <p:nvSpPr>
          <p:cNvPr id="3" name="文本框 2"/>
          <p:cNvSpPr txBox="1"/>
          <p:nvPr/>
        </p:nvSpPr>
        <p:spPr>
          <a:xfrm>
            <a:off x="811530" y="1339215"/>
            <a:ext cx="8929370" cy="1568450"/>
          </a:xfrm>
          <a:prstGeom prst="rect">
            <a:avLst/>
          </a:prstGeom>
          <a:noFill/>
        </p:spPr>
        <p:txBody>
          <a:bodyPr wrap="square" rtlCol="0">
            <a:spAutoFit/>
          </a:bodyPr>
          <a:lstStyle/>
          <a:p>
            <a:r>
              <a:rPr lang="zh-CN" altLang="en-US" sz="3200" dirty="0"/>
              <a:t>Knowledge Graph Augmented Network Towards Multiview Representation Learning for Aspect-based Sentiment Analysis</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en-US" altLang="zh-CN" dirty="0"/>
          </a:p>
        </p:txBody>
      </p:sp>
      <p:sp>
        <p:nvSpPr>
          <p:cNvPr id="3" name="文本框 2"/>
          <p:cNvSpPr txBox="1"/>
          <p:nvPr/>
        </p:nvSpPr>
        <p:spPr>
          <a:xfrm>
            <a:off x="728345" y="1047750"/>
            <a:ext cx="9598025" cy="4518025"/>
          </a:xfrm>
          <a:prstGeom prst="rect">
            <a:avLst/>
          </a:prstGeom>
          <a:noFill/>
        </p:spPr>
        <p:txBody>
          <a:bodyPr wrap="square" rtlCol="0">
            <a:noAutofit/>
          </a:bodyPr>
          <a:p>
            <a:pPr indent="457200"/>
            <a:r>
              <a:rPr lang="zh-CN" altLang="en-US" sz="2400"/>
              <a:t>4、分层融合模块</a:t>
            </a:r>
            <a:endParaRPr lang="zh-CN" altLang="en-US" sz="2400"/>
          </a:p>
          <a:p>
            <a:endParaRPr lang="zh-CN" altLang="en-US"/>
          </a:p>
          <a:p>
            <a:endParaRPr lang="zh-CN" altLang="en-US"/>
          </a:p>
          <a:p>
            <a:endParaRPr lang="zh-CN" altLang="en-US"/>
          </a:p>
          <a:p>
            <a:endParaRPr lang="zh-CN" altLang="en-US"/>
          </a:p>
          <a:p>
            <a:endParaRPr lang="zh-CN" altLang="en-US"/>
          </a:p>
          <a:p>
            <a:endParaRPr lang="zh-CN" altLang="en-US"/>
          </a:p>
          <a:p>
            <a:pPr algn="l">
              <a:buClrTx/>
              <a:buSzTx/>
              <a:buFontTx/>
            </a:pPr>
            <a:endParaRPr lang="zh-CN" altLang="en-US" sz="2400"/>
          </a:p>
          <a:p>
            <a:pPr indent="457200" algn="l">
              <a:buClrTx/>
              <a:buSzTx/>
              <a:buFontTx/>
            </a:pPr>
            <a:r>
              <a:rPr lang="zh-CN" altLang="en-US" sz="2400"/>
              <a:t>交叉熵损失函数：</a:t>
            </a:r>
            <a:endParaRPr lang="zh-CN" altLang="en-US" sz="2400"/>
          </a:p>
        </p:txBody>
      </p:sp>
      <p:pic>
        <p:nvPicPr>
          <p:cNvPr id="5" name="图片 4" descr="6"/>
          <p:cNvPicPr>
            <a:picLocks noChangeAspect="1"/>
          </p:cNvPicPr>
          <p:nvPr/>
        </p:nvPicPr>
        <p:blipFill>
          <a:blip r:embed="rId1"/>
          <a:stretch>
            <a:fillRect/>
          </a:stretch>
        </p:blipFill>
        <p:spPr>
          <a:xfrm>
            <a:off x="5373370" y="274955"/>
            <a:ext cx="4953000" cy="6086475"/>
          </a:xfrm>
          <a:prstGeom prst="rect">
            <a:avLst/>
          </a:prstGeom>
        </p:spPr>
      </p:pic>
      <p:pic>
        <p:nvPicPr>
          <p:cNvPr id="7" name="图片 6" descr="7"/>
          <p:cNvPicPr>
            <a:picLocks noChangeAspect="1"/>
          </p:cNvPicPr>
          <p:nvPr/>
        </p:nvPicPr>
        <p:blipFill>
          <a:blip r:embed="rId2"/>
          <a:stretch>
            <a:fillRect/>
          </a:stretch>
        </p:blipFill>
        <p:spPr>
          <a:xfrm>
            <a:off x="727710" y="4153535"/>
            <a:ext cx="4018915" cy="76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and Experiment Setup</a:t>
            </a:r>
            <a:endParaRPr lang="en-US" altLang="zh-CN" dirty="0"/>
          </a:p>
        </p:txBody>
      </p:sp>
      <p:sp>
        <p:nvSpPr>
          <p:cNvPr id="3" name="文本框 2"/>
          <p:cNvSpPr txBox="1"/>
          <p:nvPr/>
        </p:nvSpPr>
        <p:spPr>
          <a:xfrm>
            <a:off x="655320" y="1184275"/>
            <a:ext cx="9737725" cy="460375"/>
          </a:xfrm>
          <a:prstGeom prst="rect">
            <a:avLst/>
          </a:prstGeom>
          <a:noFill/>
        </p:spPr>
        <p:txBody>
          <a:bodyPr wrap="square" rtlCol="0">
            <a:spAutoFit/>
          </a:bodyPr>
          <a:lstStyle/>
          <a:p>
            <a:pPr indent="457200"/>
            <a:r>
              <a:rPr lang="zh-CN" sz="2400"/>
              <a:t>数据集：Twitter、Restaurant</a:t>
            </a:r>
            <a:r>
              <a:rPr lang="en-US" altLang="zh-CN" sz="2400"/>
              <a:t>14</a:t>
            </a:r>
            <a:r>
              <a:rPr lang="zh-CN" sz="2400"/>
              <a:t>和Laptop</a:t>
            </a:r>
            <a:r>
              <a:rPr lang="en-US" altLang="zh-CN" sz="2400"/>
              <a:t>14</a:t>
            </a:r>
            <a:r>
              <a:rPr lang="zh-CN" sz="2400"/>
              <a:t>三个数据集</a:t>
            </a:r>
            <a:endParaRPr lang="zh-CN" sz="2400"/>
          </a:p>
        </p:txBody>
      </p:sp>
      <p:pic>
        <p:nvPicPr>
          <p:cNvPr id="4" name="图片 3" descr="8"/>
          <p:cNvPicPr>
            <a:picLocks noChangeAspect="1"/>
          </p:cNvPicPr>
          <p:nvPr/>
        </p:nvPicPr>
        <p:blipFill>
          <a:blip r:embed="rId1"/>
          <a:stretch>
            <a:fillRect/>
          </a:stretch>
        </p:blipFill>
        <p:spPr>
          <a:xfrm>
            <a:off x="1965960" y="1920875"/>
            <a:ext cx="7380605" cy="3479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and Experiment Setup</a:t>
            </a:r>
            <a:endParaRPr lang="en-US" altLang="zh-CN" dirty="0"/>
          </a:p>
        </p:txBody>
      </p:sp>
      <p:sp>
        <p:nvSpPr>
          <p:cNvPr id="3" name="文本框 2"/>
          <p:cNvSpPr txBox="1"/>
          <p:nvPr/>
        </p:nvSpPr>
        <p:spPr>
          <a:xfrm>
            <a:off x="655320" y="1184275"/>
            <a:ext cx="10711815" cy="5028565"/>
          </a:xfrm>
          <a:prstGeom prst="rect">
            <a:avLst/>
          </a:prstGeom>
          <a:noFill/>
        </p:spPr>
        <p:txBody>
          <a:bodyPr wrap="square" rtlCol="0">
            <a:noAutofit/>
          </a:bodyPr>
          <a:lstStyle/>
          <a:p>
            <a:pPr indent="457200"/>
            <a:r>
              <a:rPr lang="zh-CN" altLang="en-US" sz="2400"/>
              <a:t>不同预训练模型上的参数</a:t>
            </a:r>
            <a:r>
              <a:rPr lang="zh-CN" altLang="en-US" sz="2400"/>
              <a:t>设置：基于 GloVe 的 KGAN 的学习率为 1e-3，KGAN-BERT 的学习率为 5e-5，KGAN-RoBERTa 3 的学习率为 3e-5。</a:t>
            </a:r>
            <a:endParaRPr lang="zh-CN" altLang="en-US" sz="2400"/>
          </a:p>
          <a:p>
            <a:pPr indent="457200"/>
            <a:endParaRPr lang="zh-CN" altLang="en-US" sz="2400"/>
          </a:p>
          <a:p>
            <a:pPr indent="457200"/>
            <a:r>
              <a:rPr lang="zh-CN" altLang="en-US" sz="2400"/>
              <a:t>Laptop14、Restaurant14 和 Twitter 的批处理大小分别为 {64、32、32}。</a:t>
            </a:r>
            <a:endParaRPr lang="zh-CN" altLang="en-US" sz="2400"/>
          </a:p>
          <a:p>
            <a:pPr indent="457200"/>
            <a:endParaRPr lang="zh-CN" altLang="en-US" sz="2400"/>
          </a:p>
          <a:p>
            <a:pPr indent="457200"/>
            <a:r>
              <a:rPr lang="zh-CN" altLang="en-US" sz="2400"/>
              <a:t>以</a:t>
            </a:r>
            <a:r>
              <a:rPr lang="zh-CN" altLang="en-US" sz="2400">
                <a:sym typeface="+mn-ea"/>
              </a:rPr>
              <a:t> GloVe为预训练的</a:t>
            </a:r>
            <a:r>
              <a:rPr lang="zh-CN" altLang="en-US" sz="2400">
                <a:sym typeface="+mn-ea"/>
              </a:rPr>
              <a:t>模型：</a:t>
            </a:r>
            <a:endParaRPr lang="zh-CN" altLang="en-US" sz="2400">
              <a:sym typeface="+mn-ea"/>
            </a:endParaRPr>
          </a:p>
          <a:p>
            <a:pPr indent="457200"/>
            <a:r>
              <a:rPr lang="zh-CN" altLang="en-US" sz="2400">
                <a:sym typeface="+mn-ea"/>
              </a:rPr>
              <a:t>1）基于上下文的方法：</a:t>
            </a:r>
            <a:endParaRPr lang="zh-CN" altLang="en-US" sz="2400">
              <a:sym typeface="+mn-ea"/>
            </a:endParaRPr>
          </a:p>
          <a:p>
            <a:pPr indent="457200"/>
            <a:r>
              <a:rPr lang="zh-CN" altLang="en-US" sz="2400">
                <a:sym typeface="+mn-ea"/>
              </a:rPr>
              <a:t>• ATAE-LSTM</a:t>
            </a:r>
            <a:r>
              <a:rPr lang="en-US" altLang="zh-CN" sz="2400">
                <a:sym typeface="+mn-ea"/>
              </a:rPr>
              <a:t>  </a:t>
            </a:r>
            <a:r>
              <a:rPr lang="zh-CN" altLang="en-US" sz="2400">
                <a:sym typeface="+mn-ea"/>
              </a:rPr>
              <a:t>• RAM</a:t>
            </a:r>
            <a:r>
              <a:rPr lang="en-US" altLang="zh-CN" sz="2400">
                <a:sym typeface="+mn-ea"/>
              </a:rPr>
              <a:t>  </a:t>
            </a:r>
            <a:r>
              <a:rPr lang="zh-CN" altLang="en-US" sz="2400">
                <a:sym typeface="+mn-ea"/>
              </a:rPr>
              <a:t>• MGAN</a:t>
            </a:r>
            <a:endParaRPr lang="zh-CN" altLang="en-US" sz="2400">
              <a:sym typeface="+mn-ea"/>
            </a:endParaRPr>
          </a:p>
          <a:p>
            <a:pPr indent="457200"/>
            <a:r>
              <a:rPr lang="zh-CN" altLang="en-US" sz="2400">
                <a:sym typeface="+mn-ea"/>
              </a:rPr>
              <a:t>2）基于语法的方法：</a:t>
            </a:r>
            <a:endParaRPr lang="zh-CN" altLang="en-US" sz="2400">
              <a:sym typeface="+mn-ea"/>
            </a:endParaRPr>
          </a:p>
          <a:p>
            <a:pPr indent="457200"/>
            <a:r>
              <a:rPr lang="zh-CN" altLang="en-US" sz="2400">
                <a:sym typeface="+mn-ea"/>
              </a:rPr>
              <a:t>• R-GAT</a:t>
            </a:r>
            <a:r>
              <a:rPr lang="en-US" altLang="zh-CN" sz="2400">
                <a:sym typeface="+mn-ea"/>
              </a:rPr>
              <a:t>  • DGEDT  • RGAT  • DualGCN</a:t>
            </a:r>
            <a:endParaRPr lang="en-US" altLang="zh-CN" sz="2400">
              <a:sym typeface="+mn-ea"/>
            </a:endParaRPr>
          </a:p>
          <a:p>
            <a:pPr indent="457200"/>
            <a:r>
              <a:rPr lang="en-US" altLang="zh-CN" sz="2400">
                <a:sym typeface="+mn-ea"/>
              </a:rPr>
              <a:t>3）基于外部知识的方法：</a:t>
            </a:r>
            <a:endParaRPr lang="en-US" altLang="zh-CN" sz="2400">
              <a:sym typeface="+mn-ea"/>
            </a:endParaRPr>
          </a:p>
          <a:p>
            <a:pPr indent="457200"/>
            <a:r>
              <a:rPr lang="en-US" altLang="zh-CN" sz="2400">
                <a:sym typeface="+mn-ea"/>
              </a:rPr>
              <a:t>• Sentic-LSTM  • MTKEN</a:t>
            </a:r>
            <a:endParaRPr lang="en-US" altLang="zh-CN" sz="2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4" name="文本框 3"/>
          <p:cNvSpPr txBox="1"/>
          <p:nvPr/>
        </p:nvSpPr>
        <p:spPr>
          <a:xfrm>
            <a:off x="1624965" y="1346835"/>
            <a:ext cx="7470775" cy="2481580"/>
          </a:xfrm>
          <a:prstGeom prst="rect">
            <a:avLst/>
          </a:prstGeom>
          <a:noFill/>
        </p:spPr>
        <p:txBody>
          <a:bodyPr wrap="square" rtlCol="0">
            <a:noAutofit/>
          </a:bodyPr>
          <a:p>
            <a:endParaRPr lang="zh-CN" altLang="en-US"/>
          </a:p>
        </p:txBody>
      </p:sp>
      <p:pic>
        <p:nvPicPr>
          <p:cNvPr id="5" name="图片 4" descr="9"/>
          <p:cNvPicPr>
            <a:picLocks noChangeAspect="1"/>
          </p:cNvPicPr>
          <p:nvPr/>
        </p:nvPicPr>
        <p:blipFill>
          <a:blip r:embed="rId1"/>
          <a:stretch>
            <a:fillRect/>
          </a:stretch>
        </p:blipFill>
        <p:spPr>
          <a:xfrm>
            <a:off x="847725" y="1346835"/>
            <a:ext cx="10233660" cy="5326380"/>
          </a:xfrm>
          <a:prstGeom prst="rect">
            <a:avLst/>
          </a:prstGeom>
        </p:spPr>
      </p:pic>
      <p:sp>
        <p:nvSpPr>
          <p:cNvPr id="6" name="文本框 5"/>
          <p:cNvSpPr txBox="1"/>
          <p:nvPr/>
        </p:nvSpPr>
        <p:spPr>
          <a:xfrm>
            <a:off x="726440" y="1083945"/>
            <a:ext cx="4064000" cy="460375"/>
          </a:xfrm>
          <a:prstGeom prst="rect">
            <a:avLst/>
          </a:prstGeom>
          <a:noFill/>
        </p:spPr>
        <p:txBody>
          <a:bodyPr wrap="square" rtlCol="0">
            <a:spAutoFit/>
          </a:bodyPr>
          <a:p>
            <a:r>
              <a:rPr lang="zh-CN" altLang="en-US" sz="2400"/>
              <a:t>模型对比</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4" name="文本框 3"/>
          <p:cNvSpPr txBox="1"/>
          <p:nvPr/>
        </p:nvSpPr>
        <p:spPr>
          <a:xfrm>
            <a:off x="1624965" y="1346835"/>
            <a:ext cx="7470775" cy="2481580"/>
          </a:xfrm>
          <a:prstGeom prst="rect">
            <a:avLst/>
          </a:prstGeom>
          <a:noFill/>
        </p:spPr>
        <p:txBody>
          <a:bodyPr wrap="square" rtlCol="0">
            <a:noAutofit/>
          </a:bodyPr>
          <a:p>
            <a:endParaRPr lang="zh-CN" altLang="en-US"/>
          </a:p>
        </p:txBody>
      </p:sp>
      <p:sp>
        <p:nvSpPr>
          <p:cNvPr id="3" name="文本框 2"/>
          <p:cNvSpPr txBox="1"/>
          <p:nvPr/>
        </p:nvSpPr>
        <p:spPr>
          <a:xfrm>
            <a:off x="1109980" y="1204595"/>
            <a:ext cx="4064000" cy="460375"/>
          </a:xfrm>
          <a:prstGeom prst="rect">
            <a:avLst/>
          </a:prstGeom>
          <a:noFill/>
        </p:spPr>
        <p:txBody>
          <a:bodyPr wrap="square" rtlCol="0">
            <a:spAutoFit/>
          </a:bodyPr>
          <a:p>
            <a:r>
              <a:rPr lang="zh-CN" altLang="en-US" sz="2400"/>
              <a:t>消融实验</a:t>
            </a:r>
            <a:endParaRPr lang="zh-CN" altLang="en-US" sz="2400"/>
          </a:p>
        </p:txBody>
      </p:sp>
      <p:pic>
        <p:nvPicPr>
          <p:cNvPr id="6" name="图片 5" descr="10"/>
          <p:cNvPicPr>
            <a:picLocks noChangeAspect="1"/>
          </p:cNvPicPr>
          <p:nvPr/>
        </p:nvPicPr>
        <p:blipFill>
          <a:blip r:embed="rId1"/>
          <a:stretch>
            <a:fillRect/>
          </a:stretch>
        </p:blipFill>
        <p:spPr>
          <a:xfrm>
            <a:off x="2408555" y="1763395"/>
            <a:ext cx="7524750" cy="4665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4" name="文本框 3"/>
          <p:cNvSpPr txBox="1"/>
          <p:nvPr/>
        </p:nvSpPr>
        <p:spPr>
          <a:xfrm>
            <a:off x="1624965" y="1346835"/>
            <a:ext cx="7470775" cy="2481580"/>
          </a:xfrm>
          <a:prstGeom prst="rect">
            <a:avLst/>
          </a:prstGeom>
          <a:noFill/>
        </p:spPr>
        <p:txBody>
          <a:bodyPr wrap="square" rtlCol="0">
            <a:noAutofit/>
          </a:bodyPr>
          <a:p>
            <a:endParaRPr lang="zh-CN" altLang="en-US"/>
          </a:p>
        </p:txBody>
      </p:sp>
      <p:sp>
        <p:nvSpPr>
          <p:cNvPr id="3" name="文本框 2"/>
          <p:cNvSpPr txBox="1"/>
          <p:nvPr/>
        </p:nvSpPr>
        <p:spPr>
          <a:xfrm>
            <a:off x="867410" y="1112520"/>
            <a:ext cx="4570730" cy="460375"/>
          </a:xfrm>
          <a:prstGeom prst="rect">
            <a:avLst/>
          </a:prstGeom>
          <a:noFill/>
        </p:spPr>
        <p:txBody>
          <a:bodyPr wrap="square" rtlCol="0">
            <a:spAutoFit/>
          </a:bodyPr>
          <a:p>
            <a:r>
              <a:rPr lang="zh-CN" altLang="en-US" sz="2400"/>
              <a:t>多视图不同融合方法对比结果</a:t>
            </a:r>
            <a:r>
              <a:rPr lang="zh-CN" altLang="en-US"/>
              <a:t>：</a:t>
            </a:r>
            <a:endParaRPr lang="zh-CN" altLang="en-US"/>
          </a:p>
        </p:txBody>
      </p:sp>
      <p:pic>
        <p:nvPicPr>
          <p:cNvPr id="5" name="图片 4" descr="11"/>
          <p:cNvPicPr>
            <a:picLocks noChangeAspect="1"/>
          </p:cNvPicPr>
          <p:nvPr/>
        </p:nvPicPr>
        <p:blipFill>
          <a:blip r:embed="rId1"/>
          <a:stretch>
            <a:fillRect/>
          </a:stretch>
        </p:blipFill>
        <p:spPr>
          <a:xfrm>
            <a:off x="1718310" y="1572895"/>
            <a:ext cx="8136890" cy="51511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3" name="文本框 2"/>
          <p:cNvSpPr txBox="1"/>
          <p:nvPr/>
        </p:nvSpPr>
        <p:spPr>
          <a:xfrm>
            <a:off x="1109980" y="1204595"/>
            <a:ext cx="4064000" cy="460375"/>
          </a:xfrm>
          <a:prstGeom prst="rect">
            <a:avLst/>
          </a:prstGeom>
          <a:noFill/>
        </p:spPr>
        <p:txBody>
          <a:bodyPr wrap="square" rtlCol="0">
            <a:spAutoFit/>
          </a:bodyPr>
          <a:p>
            <a:r>
              <a:rPr lang="zh-CN" altLang="en-US" sz="2400"/>
              <a:t>不同只是嵌入方法对比：</a:t>
            </a:r>
            <a:endParaRPr lang="zh-CN" altLang="en-US" sz="2400"/>
          </a:p>
        </p:txBody>
      </p:sp>
      <p:pic>
        <p:nvPicPr>
          <p:cNvPr id="6" name="图片 5" descr="12"/>
          <p:cNvPicPr>
            <a:picLocks noChangeAspect="1"/>
          </p:cNvPicPr>
          <p:nvPr/>
        </p:nvPicPr>
        <p:blipFill>
          <a:blip r:embed="rId1"/>
          <a:stretch>
            <a:fillRect/>
          </a:stretch>
        </p:blipFill>
        <p:spPr>
          <a:xfrm>
            <a:off x="1898650" y="1772285"/>
            <a:ext cx="7948295" cy="3586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4" name="文本框 3"/>
          <p:cNvSpPr txBox="1"/>
          <p:nvPr/>
        </p:nvSpPr>
        <p:spPr>
          <a:xfrm>
            <a:off x="1624965" y="1346835"/>
            <a:ext cx="7470775" cy="2481580"/>
          </a:xfrm>
          <a:prstGeom prst="rect">
            <a:avLst/>
          </a:prstGeom>
          <a:noFill/>
        </p:spPr>
        <p:txBody>
          <a:bodyPr wrap="square" rtlCol="0">
            <a:noAutofit/>
          </a:bodyPr>
          <a:p>
            <a:endParaRPr lang="zh-CN" altLang="en-US"/>
          </a:p>
        </p:txBody>
      </p:sp>
      <p:sp>
        <p:nvSpPr>
          <p:cNvPr id="3" name="文本框 2"/>
          <p:cNvSpPr txBox="1"/>
          <p:nvPr/>
        </p:nvSpPr>
        <p:spPr>
          <a:xfrm>
            <a:off x="1109980" y="1204595"/>
            <a:ext cx="4064000" cy="460375"/>
          </a:xfrm>
          <a:prstGeom prst="rect">
            <a:avLst/>
          </a:prstGeom>
          <a:noFill/>
        </p:spPr>
        <p:txBody>
          <a:bodyPr wrap="square" rtlCol="0">
            <a:spAutoFit/>
          </a:bodyPr>
          <a:p>
            <a:r>
              <a:rPr lang="zh-CN" altLang="en-US" sz="2400"/>
              <a:t>实例：</a:t>
            </a:r>
            <a:endParaRPr lang="zh-CN" altLang="en-US" sz="2400"/>
          </a:p>
        </p:txBody>
      </p:sp>
      <p:pic>
        <p:nvPicPr>
          <p:cNvPr id="5" name="图片 4" descr="13"/>
          <p:cNvPicPr>
            <a:picLocks noChangeAspect="1"/>
          </p:cNvPicPr>
          <p:nvPr/>
        </p:nvPicPr>
        <p:blipFill>
          <a:blip r:embed="rId1"/>
          <a:stretch>
            <a:fillRect/>
          </a:stretch>
        </p:blipFill>
        <p:spPr>
          <a:xfrm>
            <a:off x="2723515" y="1116965"/>
            <a:ext cx="5669280" cy="2818130"/>
          </a:xfrm>
          <a:prstGeom prst="rect">
            <a:avLst/>
          </a:prstGeom>
        </p:spPr>
      </p:pic>
      <p:pic>
        <p:nvPicPr>
          <p:cNvPr id="7" name="图片 6" descr="14"/>
          <p:cNvPicPr>
            <a:picLocks noChangeAspect="1"/>
          </p:cNvPicPr>
          <p:nvPr/>
        </p:nvPicPr>
        <p:blipFill>
          <a:blip r:embed="rId2"/>
          <a:stretch>
            <a:fillRect/>
          </a:stretch>
        </p:blipFill>
        <p:spPr>
          <a:xfrm>
            <a:off x="3014980" y="3935095"/>
            <a:ext cx="5519420" cy="2616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3" name="文本框 2"/>
          <p:cNvSpPr txBox="1"/>
          <p:nvPr/>
        </p:nvSpPr>
        <p:spPr>
          <a:xfrm>
            <a:off x="1109980" y="1204595"/>
            <a:ext cx="4064000" cy="460375"/>
          </a:xfrm>
          <a:prstGeom prst="rect">
            <a:avLst/>
          </a:prstGeom>
          <a:noFill/>
        </p:spPr>
        <p:txBody>
          <a:bodyPr wrap="square" rtlCol="0">
            <a:spAutoFit/>
          </a:bodyPr>
          <a:p>
            <a:r>
              <a:rPr lang="zh-CN" altLang="en-US" sz="2400"/>
              <a:t>实例：</a:t>
            </a:r>
            <a:endParaRPr lang="zh-CN" altLang="en-US" sz="2400"/>
          </a:p>
        </p:txBody>
      </p:sp>
      <p:pic>
        <p:nvPicPr>
          <p:cNvPr id="6" name="图片 5" descr="15"/>
          <p:cNvPicPr>
            <a:picLocks noChangeAspect="1"/>
          </p:cNvPicPr>
          <p:nvPr/>
        </p:nvPicPr>
        <p:blipFill>
          <a:blip r:embed="rId1"/>
          <a:stretch>
            <a:fillRect/>
          </a:stretch>
        </p:blipFill>
        <p:spPr>
          <a:xfrm>
            <a:off x="880110" y="1987550"/>
            <a:ext cx="10494010" cy="39598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3" name="文本框 2"/>
          <p:cNvSpPr txBox="1"/>
          <p:nvPr/>
        </p:nvSpPr>
        <p:spPr>
          <a:xfrm>
            <a:off x="1109980" y="1204595"/>
            <a:ext cx="4824095" cy="460375"/>
          </a:xfrm>
          <a:prstGeom prst="rect">
            <a:avLst/>
          </a:prstGeom>
          <a:noFill/>
        </p:spPr>
        <p:txBody>
          <a:bodyPr wrap="square" rtlCol="0">
            <a:spAutoFit/>
          </a:bodyPr>
          <a:p>
            <a:r>
              <a:rPr lang="zh-CN" altLang="en-US" sz="2400"/>
              <a:t>引入外部知识是否对速度影响对比：</a:t>
            </a:r>
            <a:endParaRPr lang="zh-CN" altLang="en-US" sz="2400"/>
          </a:p>
        </p:txBody>
      </p:sp>
      <p:pic>
        <p:nvPicPr>
          <p:cNvPr id="4" name="图片 3" descr="16"/>
          <p:cNvPicPr>
            <a:picLocks noChangeAspect="1"/>
          </p:cNvPicPr>
          <p:nvPr/>
        </p:nvPicPr>
        <p:blipFill>
          <a:blip r:embed="rId1"/>
          <a:stretch>
            <a:fillRect/>
          </a:stretch>
        </p:blipFill>
        <p:spPr>
          <a:xfrm>
            <a:off x="2133600" y="1664970"/>
            <a:ext cx="8077835" cy="4117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12" name="文本框 11"/>
          <p:cNvSpPr txBox="1"/>
          <p:nvPr/>
        </p:nvSpPr>
        <p:spPr>
          <a:xfrm>
            <a:off x="916940" y="1894205"/>
            <a:ext cx="10358120" cy="3060065"/>
          </a:xfrm>
          <a:prstGeom prst="rect">
            <a:avLst/>
          </a:prstGeom>
          <a:noFill/>
        </p:spPr>
        <p:txBody>
          <a:bodyPr wrap="square" rtlCol="0">
            <a:noAutofit/>
          </a:bodyPr>
          <a:lstStyle/>
          <a:p>
            <a:pPr indent="457200" algn="l">
              <a:buFont typeface="+mj-lt"/>
              <a:buNone/>
            </a:pPr>
            <a:r>
              <a:rPr lang="en-US" altLang="zh-CN" sz="2400"/>
              <a:t>基于方面的情感分析 （ABSA） 是一项细粒度的情感分析任务。为了更好地理解长而复杂的句子并获得准确的特定方面信息，这项任务通常需要语言和常识知识。然而，大多数方法采用复杂且低效的方法来整合外部知识，例如直接搜索图节点</a:t>
            </a:r>
            <a:r>
              <a:rPr lang="zh-CN" altLang="en-US" sz="2400"/>
              <a:t>。</a:t>
            </a:r>
            <a:endParaRPr lang="zh-CN" altLang="en-US" sz="2400"/>
          </a:p>
          <a:p>
            <a:pPr indent="457200" algn="l">
              <a:buFont typeface="+mj-lt"/>
              <a:buNone/>
            </a:pPr>
            <a:endParaRPr lang="zh-CN" altLang="en-US" sz="2400"/>
          </a:p>
          <a:p>
            <a:pPr indent="457200" algn="l">
              <a:buFont typeface="+mj-lt"/>
              <a:buNone/>
            </a:pPr>
            <a:r>
              <a:rPr lang="zh-CN" altLang="en-US" sz="2400"/>
              <a:t>以前不足：外部知识与语言信息之间的互补性尚未得到深入研究。</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3" name="文本框 2"/>
          <p:cNvSpPr txBox="1"/>
          <p:nvPr/>
        </p:nvSpPr>
        <p:spPr>
          <a:xfrm>
            <a:off x="1109980" y="1204595"/>
            <a:ext cx="4064000" cy="460375"/>
          </a:xfrm>
          <a:prstGeom prst="rect">
            <a:avLst/>
          </a:prstGeom>
          <a:noFill/>
        </p:spPr>
        <p:txBody>
          <a:bodyPr wrap="square" rtlCol="0">
            <a:spAutoFit/>
          </a:bodyPr>
          <a:p>
            <a:r>
              <a:rPr lang="zh-CN" altLang="en-US" sz="2400"/>
              <a:t>噪声的影响</a:t>
            </a:r>
            <a:r>
              <a:rPr lang="zh-CN" altLang="en-US"/>
              <a:t>：</a:t>
            </a:r>
            <a:endParaRPr lang="zh-CN" altLang="en-US"/>
          </a:p>
        </p:txBody>
      </p:sp>
      <p:pic>
        <p:nvPicPr>
          <p:cNvPr id="6" name="图片 5" descr="17"/>
          <p:cNvPicPr>
            <a:picLocks noChangeAspect="1"/>
          </p:cNvPicPr>
          <p:nvPr/>
        </p:nvPicPr>
        <p:blipFill>
          <a:blip r:embed="rId1"/>
          <a:stretch>
            <a:fillRect/>
          </a:stretch>
        </p:blipFill>
        <p:spPr>
          <a:xfrm>
            <a:off x="3276600" y="1204595"/>
            <a:ext cx="5883275" cy="52558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6" name="文本框 5"/>
          <p:cNvSpPr txBox="1"/>
          <p:nvPr/>
        </p:nvSpPr>
        <p:spPr>
          <a:xfrm>
            <a:off x="1053465" y="1242695"/>
            <a:ext cx="9290050" cy="5036185"/>
          </a:xfrm>
          <a:prstGeom prst="rect">
            <a:avLst/>
          </a:prstGeom>
          <a:noFill/>
        </p:spPr>
        <p:txBody>
          <a:bodyPr wrap="square" rtlCol="0">
            <a:noAutofit/>
          </a:bodyPr>
          <a:lstStyle/>
          <a:p>
            <a:pPr indent="457200"/>
            <a:endParaRPr lang="en-US" altLang="zh-CN" sz="2400"/>
          </a:p>
        </p:txBody>
      </p:sp>
      <p:sp>
        <p:nvSpPr>
          <p:cNvPr id="5" name="文本框 4"/>
          <p:cNvSpPr txBox="1"/>
          <p:nvPr/>
        </p:nvSpPr>
        <p:spPr>
          <a:xfrm>
            <a:off x="986790" y="1242695"/>
            <a:ext cx="9631045" cy="4945380"/>
          </a:xfrm>
          <a:prstGeom prst="rect">
            <a:avLst/>
          </a:prstGeom>
          <a:noFill/>
        </p:spPr>
        <p:txBody>
          <a:bodyPr wrap="square" rtlCol="0" anchor="t">
            <a:noAutofit/>
          </a:bodyPr>
          <a:p>
            <a:pPr indent="457200"/>
            <a:r>
              <a:rPr lang="zh-CN" altLang="en-US" sz="2400"/>
              <a:t>我们提出了一种新的ABSA知识图增强网络，该网络结合外部知识来增强语义信息。具体来说，KGAN从三个不同的角度捕捉情感特征:上下文、语法和知识。这些多视图特征表示通过分层融合模块进行融合。大量的实验证明了我们提出的KGAN的有效性和鲁棒性。消融实验和案例研究表明语境、句法和外部知识之间具有互补性，证实了我们的观点。广泛的分析表明，我们的KGAN可以在延迟和性能之间实现更好的权衡，并且对轻微的噪声攻击具有鲁棒性。</a:t>
            </a:r>
            <a:endParaRPr lang="zh-CN" altLang="en-US" sz="2400"/>
          </a:p>
          <a:p>
            <a:endParaRPr lang="zh-CN" altLang="en-US" sz="2400"/>
          </a:p>
          <a:p>
            <a:pPr indent="457200"/>
            <a:r>
              <a:rPr lang="zh-CN" altLang="en-US" sz="2400"/>
              <a:t>未来的工作包括在其他具有挑战性的语言理解任务中验证提出的KGAN多视图表示方法，例如阅读理解，意图识别和槽填充，以及端到端语言生成任务，例如翻译，摘要和语法错误纠正任务。</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a:t>xperinece</a:t>
            </a:r>
            <a:endParaRPr lang="en-US" altLang="zh-CN" dirty="0"/>
          </a:p>
        </p:txBody>
      </p:sp>
      <p:sp>
        <p:nvSpPr>
          <p:cNvPr id="6" name="文本框 5"/>
          <p:cNvSpPr txBox="1"/>
          <p:nvPr/>
        </p:nvSpPr>
        <p:spPr>
          <a:xfrm>
            <a:off x="1053465" y="1242695"/>
            <a:ext cx="9290050" cy="5036185"/>
          </a:xfrm>
          <a:prstGeom prst="rect">
            <a:avLst/>
          </a:prstGeom>
          <a:noFill/>
        </p:spPr>
        <p:txBody>
          <a:bodyPr wrap="square" rtlCol="0">
            <a:noAutofit/>
          </a:bodyPr>
          <a:lstStyle/>
          <a:p>
            <a:pPr indent="457200"/>
            <a:endParaRPr lang="en-US" altLang="zh-CN" sz="2400"/>
          </a:p>
        </p:txBody>
      </p:sp>
      <p:sp>
        <p:nvSpPr>
          <p:cNvPr id="5" name="文本框 4"/>
          <p:cNvSpPr txBox="1"/>
          <p:nvPr/>
        </p:nvSpPr>
        <p:spPr>
          <a:xfrm>
            <a:off x="975995" y="1473200"/>
            <a:ext cx="9752965" cy="4604385"/>
          </a:xfrm>
          <a:prstGeom prst="rect">
            <a:avLst/>
          </a:prstGeom>
          <a:noFill/>
        </p:spPr>
        <p:txBody>
          <a:bodyPr wrap="square" rtlCol="0" anchor="t">
            <a:noAutofit/>
          </a:bodyPr>
          <a:p>
            <a:r>
              <a:rPr lang="zh-CN" altLang="en-US" sz="2400"/>
              <a:t>亮点：</a:t>
            </a:r>
            <a:endParaRPr lang="zh-CN" altLang="en-US" sz="2400"/>
          </a:p>
          <a:p>
            <a:endParaRPr lang="zh-CN" altLang="en-US" sz="2400"/>
          </a:p>
          <a:p>
            <a:r>
              <a:rPr lang="en-US" altLang="zh-CN" sz="2400"/>
              <a:t>1</a:t>
            </a:r>
            <a:r>
              <a:rPr lang="zh-CN" altLang="en-US" sz="2400"/>
              <a:t>、引入了外部知识，通过外部知识和context之间进行互补信息（将外部知识显示的与context和句法结合起来）</a:t>
            </a:r>
            <a:endParaRPr lang="zh-CN" altLang="en-US" sz="2400"/>
          </a:p>
          <a:p>
            <a:r>
              <a:rPr lang="en-US" altLang="zh-CN" sz="2400"/>
              <a:t>2</a:t>
            </a:r>
            <a:r>
              <a:rPr lang="zh-CN" altLang="en-US" sz="2400"/>
              <a:t>、 从基于context、句法、knowledge等三个角度捕捉情感特征</a:t>
            </a:r>
            <a:endParaRPr lang="zh-CN" altLang="en-US" sz="2400"/>
          </a:p>
          <a:p>
            <a:endParaRPr lang="zh-CN" altLang="en-US" sz="2400"/>
          </a:p>
          <a:p>
            <a:r>
              <a:rPr lang="zh-CN" altLang="en-US" sz="2400"/>
              <a:t>启发：</a:t>
            </a:r>
            <a:endParaRPr lang="zh-CN" altLang="en-US" sz="2400"/>
          </a:p>
          <a:p>
            <a:endParaRPr lang="zh-CN" altLang="en-US" sz="2400"/>
          </a:p>
          <a:p>
            <a:r>
              <a:rPr lang="zh-CN" altLang="en-US" sz="2400"/>
              <a:t>1、可以将wordnet知识库融入到NLP的其他任务</a:t>
            </a:r>
            <a:endParaRPr lang="zh-CN" altLang="en-US" sz="2400"/>
          </a:p>
          <a:p>
            <a:r>
              <a:rPr lang="zh-CN" altLang="en-US" sz="2400"/>
              <a:t>2、 wordnet融入代码作者没有给出，到底如何编码，也是一个难点。</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ym typeface="+mn-ea"/>
              </a:rPr>
              <a:t>Contributions</a:t>
            </a:r>
            <a:endParaRPr lang="en-US" altLang="zh-CN" sz="2800" dirty="0">
              <a:sym typeface="+mn-ea"/>
            </a:endParaRPr>
          </a:p>
        </p:txBody>
      </p:sp>
      <p:sp>
        <p:nvSpPr>
          <p:cNvPr id="14" name="文本框 13"/>
          <p:cNvSpPr txBox="1"/>
          <p:nvPr>
            <p:custDataLst>
              <p:tags r:id="rId1"/>
            </p:custDataLst>
          </p:nvPr>
        </p:nvSpPr>
        <p:spPr>
          <a:xfrm>
            <a:off x="907415" y="1389380"/>
            <a:ext cx="9730105" cy="4544060"/>
          </a:xfrm>
          <a:prstGeom prst="rect">
            <a:avLst/>
          </a:prstGeom>
          <a:noFill/>
        </p:spPr>
        <p:txBody>
          <a:bodyPr wrap="square" rtlCol="0">
            <a:noAutofit/>
          </a:bodyPr>
          <a:lstStyle/>
          <a:p>
            <a:pPr indent="457200" algn="l"/>
            <a:r>
              <a:rPr sz="2400"/>
              <a:t>1）我们提出了一种新颖的知识图谱增强网络（KGAN），其中不同类型的信息被编码为多视图表示，以增强语义特征，从而提高ABSA的性能.</a:t>
            </a:r>
            <a:endParaRPr sz="2400"/>
          </a:p>
          <a:p>
            <a:pPr indent="457200" algn="l"/>
            <a:endParaRPr sz="2400"/>
          </a:p>
          <a:p>
            <a:pPr indent="457200" algn="l"/>
            <a:r>
              <a:rPr sz="2400"/>
              <a:t>2）为了实现多视图特征之间更好的互补性，我们设计了一种新颖的分层融合模块来有效地融合它们.</a:t>
            </a:r>
            <a:endParaRPr sz="2400"/>
          </a:p>
          <a:p>
            <a:pPr indent="457200" algn="l"/>
            <a:endParaRPr sz="2400"/>
          </a:p>
          <a:p>
            <a:pPr indent="457200" algn="l"/>
            <a:r>
              <a:rPr sz="2400"/>
              <a:t>3）在几个常用的ABSA基准上的实验表明，我们提出的 KGAN 与预训练的组合的有效性和普遍性模型，即 RoBERTa，我们在这些基准测试中实现了新的最先进性能</a:t>
            </a:r>
            <a:r>
              <a:rPr lang="zh-CN" altLang="en-US" sz="2400"/>
              <a:t>。</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ym typeface="+mn-ea"/>
              </a:rPr>
              <a:t>Related Works</a:t>
            </a:r>
            <a:endParaRPr lang="en-US" altLang="zh-CN" sz="2800" dirty="0">
              <a:sym typeface="+mn-ea"/>
            </a:endParaRPr>
          </a:p>
        </p:txBody>
      </p:sp>
      <p:pic>
        <p:nvPicPr>
          <p:cNvPr id="3" name="图片 2" descr="1"/>
          <p:cNvPicPr>
            <a:picLocks noChangeAspect="1"/>
          </p:cNvPicPr>
          <p:nvPr/>
        </p:nvPicPr>
        <p:blipFill>
          <a:blip r:embed="rId1"/>
          <a:stretch>
            <a:fillRect/>
          </a:stretch>
        </p:blipFill>
        <p:spPr>
          <a:xfrm>
            <a:off x="2208530" y="1395730"/>
            <a:ext cx="6697980" cy="4236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ym typeface="+mn-ea"/>
              </a:rPr>
              <a:t>Model</a:t>
            </a:r>
            <a:endParaRPr lang="zh-CN" altLang="en-US" dirty="0"/>
          </a:p>
        </p:txBody>
      </p:sp>
      <p:pic>
        <p:nvPicPr>
          <p:cNvPr id="3" name="图片 2" descr="kgan框架"/>
          <p:cNvPicPr>
            <a:picLocks noChangeAspect="1"/>
          </p:cNvPicPr>
          <p:nvPr/>
        </p:nvPicPr>
        <p:blipFill>
          <a:blip r:embed="rId1"/>
          <a:stretch>
            <a:fillRect/>
          </a:stretch>
        </p:blipFill>
        <p:spPr>
          <a:xfrm>
            <a:off x="1169035" y="908685"/>
            <a:ext cx="9387840" cy="59493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ym typeface="+mn-ea"/>
              </a:rPr>
              <a:t>Model</a:t>
            </a:r>
            <a:endParaRPr lang="zh-CN" altLang="en-US" dirty="0"/>
          </a:p>
        </p:txBody>
      </p:sp>
      <p:sp>
        <p:nvSpPr>
          <p:cNvPr id="3" name="文本框 2"/>
          <p:cNvSpPr txBox="1"/>
          <p:nvPr/>
        </p:nvSpPr>
        <p:spPr>
          <a:xfrm>
            <a:off x="609600" y="1199515"/>
            <a:ext cx="9822815" cy="4585335"/>
          </a:xfrm>
          <a:prstGeom prst="rect">
            <a:avLst/>
          </a:prstGeom>
          <a:noFill/>
        </p:spPr>
        <p:txBody>
          <a:bodyPr wrap="square" rtlCol="0">
            <a:noAutofit/>
          </a:bodyPr>
          <a:lstStyle/>
          <a:p>
            <a:pPr marL="457200" lvl="1" indent="457200"/>
            <a:r>
              <a:rPr lang="en-US" altLang="zh-CN" sz="2400" dirty="0"/>
              <a:t>KGAN</a:t>
            </a:r>
            <a:r>
              <a:rPr lang="zh-CN" altLang="en-US" sz="2400" dirty="0"/>
              <a:t>分为三分支：</a:t>
            </a:r>
            <a:endParaRPr lang="en-US" altLang="zh-CN" sz="2400" dirty="0"/>
          </a:p>
          <a:p>
            <a:pPr marL="457200" lvl="1" indent="457200"/>
            <a:r>
              <a:rPr lang="en-US" altLang="zh-CN" sz="2400" dirty="0"/>
              <a:t>1</a:t>
            </a:r>
            <a:r>
              <a:rPr lang="zh-CN" altLang="en-US" sz="2400" dirty="0"/>
              <a:t>、基于上下文的表示形式</a:t>
            </a:r>
            <a:endParaRPr lang="en-US" altLang="zh-CN" sz="2400" dirty="0"/>
          </a:p>
          <a:p>
            <a:pPr marL="457200" lvl="1" indent="457200"/>
            <a:r>
              <a:rPr lang="en-US" altLang="zh-CN" sz="2400" dirty="0"/>
              <a:t>2</a:t>
            </a:r>
            <a:r>
              <a:rPr lang="zh-CN" altLang="en-US" sz="2400" dirty="0"/>
              <a:t>、基于句法的表示形式</a:t>
            </a:r>
            <a:endParaRPr lang="en-US" altLang="zh-CN" sz="2400" dirty="0"/>
          </a:p>
          <a:p>
            <a:pPr marL="457200" lvl="1" indent="457200"/>
            <a:r>
              <a:rPr lang="en-US" altLang="zh-CN" sz="2400" dirty="0"/>
              <a:t>3</a:t>
            </a:r>
            <a:r>
              <a:rPr lang="zh-CN" altLang="en-US" sz="2400" dirty="0"/>
              <a:t>、基于知识的表示</a:t>
            </a:r>
            <a:endParaRPr lang="en-US" altLang="zh-CN" sz="2400" dirty="0"/>
          </a:p>
          <a:p>
            <a:pPr marL="457200" lvl="1" indent="457200"/>
            <a:endParaRPr lang="en-US" altLang="zh-CN" sz="2400" dirty="0"/>
          </a:p>
          <a:p>
            <a:pPr marL="457200" lvl="1" indent="457200"/>
            <a:endParaRPr lang="en-US" altLang="zh-CN" sz="2400" dirty="0"/>
          </a:p>
          <a:p>
            <a:pPr marL="457200" lvl="1" indent="457200"/>
            <a:r>
              <a:rPr lang="zh-CN" altLang="en-US" sz="2400" dirty="0"/>
              <a:t>句子表示：</a:t>
            </a:r>
            <a:r>
              <a:rPr lang="en-US" altLang="zh-CN" sz="2400" dirty="0"/>
              <a:t>{S, T }</a:t>
            </a:r>
            <a:endParaRPr lang="en-US" altLang="zh-CN" sz="2400" dirty="0"/>
          </a:p>
          <a:p>
            <a:pPr marL="457200" lvl="1" indent="457200"/>
            <a:endParaRPr lang="en-US" altLang="zh-CN" sz="2400" dirty="0"/>
          </a:p>
          <a:p>
            <a:pPr marL="457200" lvl="1" indent="457200"/>
            <a:r>
              <a:rPr lang="en-US" altLang="zh-CN" sz="2400" dirty="0"/>
              <a:t>	</a:t>
            </a:r>
            <a:r>
              <a:rPr lang="pl-PL" altLang="zh-CN" sz="2400" dirty="0"/>
              <a:t>S = {</a:t>
            </a:r>
            <a:r>
              <a:rPr lang="en-US" altLang="zh-CN" sz="2400" dirty="0"/>
              <a:t>W</a:t>
            </a:r>
            <a:r>
              <a:rPr lang="pl-PL" altLang="zh-CN" sz="2400" dirty="0"/>
              <a:t>1, </a:t>
            </a:r>
            <a:r>
              <a:rPr lang="en-US" altLang="zh-CN" sz="2400" dirty="0"/>
              <a:t>W</a:t>
            </a:r>
            <a:r>
              <a:rPr lang="pl-PL" altLang="zh-CN" sz="2400" dirty="0"/>
              <a:t>2, ...</a:t>
            </a:r>
            <a:r>
              <a:rPr lang="en-US" altLang="zh-CN" sz="2400" dirty="0"/>
              <a:t>W</a:t>
            </a:r>
            <a:r>
              <a:rPr lang="pl-PL" altLang="zh-CN" sz="2400" dirty="0"/>
              <a:t>start, ..., </a:t>
            </a:r>
            <a:r>
              <a:rPr lang="en-US" altLang="zh-CN" sz="2400" dirty="0"/>
              <a:t>W</a:t>
            </a:r>
            <a:r>
              <a:rPr lang="pl-PL" altLang="zh-CN" sz="2400" dirty="0"/>
              <a:t>m}</a:t>
            </a:r>
            <a:r>
              <a:rPr lang="en-US" altLang="zh-CN" sz="2400" dirty="0"/>
              <a:t> </a:t>
            </a:r>
            <a:endParaRPr lang="en-US" altLang="zh-CN" sz="2400" dirty="0"/>
          </a:p>
          <a:p>
            <a:pPr marL="457200" lvl="1" indent="457200"/>
            <a:endParaRPr lang="en-US" altLang="zh-CN" sz="2400" dirty="0"/>
          </a:p>
          <a:p>
            <a:pPr marL="457200" lvl="1" indent="457200"/>
            <a:r>
              <a:rPr lang="de-DE" altLang="zh-CN" sz="2400" dirty="0"/>
              <a:t>	T = {Wstart, Wstart+1, ..., Wstart+n−1}</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en-US" altLang="zh-CN" dirty="0"/>
          </a:p>
        </p:txBody>
      </p:sp>
      <p:sp>
        <p:nvSpPr>
          <p:cNvPr id="9" name="文本框 8"/>
          <p:cNvSpPr txBox="1"/>
          <p:nvPr/>
        </p:nvSpPr>
        <p:spPr>
          <a:xfrm>
            <a:off x="1028700" y="1397635"/>
            <a:ext cx="9928860" cy="4923155"/>
          </a:xfrm>
          <a:prstGeom prst="rect">
            <a:avLst/>
          </a:prstGeom>
          <a:noFill/>
        </p:spPr>
        <p:txBody>
          <a:bodyPr wrap="square" rtlCol="0">
            <a:noAutofit/>
          </a:bodyPr>
          <a:lstStyle/>
          <a:p>
            <a:r>
              <a:rPr sz="2400"/>
              <a:t>1、基于上下文的表示形式</a:t>
            </a:r>
            <a:endParaRPr sz="2400"/>
          </a:p>
          <a:p>
            <a:r>
              <a:rPr sz="2400"/>
              <a:t> </a:t>
            </a:r>
            <a:r>
              <a:rPr lang="en-US" sz="2400"/>
              <a:t>	</a:t>
            </a:r>
            <a:r>
              <a:rPr sz="2400"/>
              <a:t>嵌入矩阵 E ∈ R|V |×dw   v-词汇表的大小  dw-嵌入维度</a:t>
            </a:r>
            <a:endParaRPr sz="2400"/>
          </a:p>
          <a:p>
            <a:r>
              <a:rPr sz="2400"/>
              <a:t>隐藏状态表示：</a:t>
            </a:r>
            <a:endParaRPr sz="2400"/>
          </a:p>
          <a:p>
            <a:endParaRPr lang="en-US" altLang="zh-CN" dirty="0"/>
          </a:p>
          <a:p>
            <a:endParaRPr lang="en-US" altLang="zh-CN" dirty="0"/>
          </a:p>
          <a:p>
            <a:endParaRPr lang="en-US" altLang="zh-CN" dirty="0"/>
          </a:p>
          <a:p>
            <a:endParaRPr lang="en-US" altLang="zh-CN" dirty="0"/>
          </a:p>
          <a:p>
            <a:endParaRPr lang="en-US" altLang="zh-CN" dirty="0"/>
          </a:p>
          <a:p>
            <a:pPr indent="457200"/>
            <a:r>
              <a:rPr sz="2400"/>
              <a:t>隐藏输出：</a:t>
            </a:r>
            <a:endParaRPr sz="2400"/>
          </a:p>
          <a:p>
            <a:pPr marL="914400" lvl="2" indent="457200"/>
            <a:r>
              <a:rPr sz="2400"/>
              <a:t>Hcs = {hs1, hs2, ..., hs i , ..., hsm}</a:t>
            </a:r>
            <a:endParaRPr sz="2400"/>
          </a:p>
          <a:p>
            <a:pPr indent="457200"/>
            <a:r>
              <a:rPr sz="2400"/>
              <a:t>目标输出：</a:t>
            </a:r>
            <a:endParaRPr sz="2400"/>
          </a:p>
          <a:p>
            <a:pPr marL="914400" lvl="2" indent="457200"/>
            <a:r>
              <a:rPr sz="2400"/>
              <a:t>Hct = {ht1, ht2, ..., htn}</a:t>
            </a:r>
            <a:endParaRPr sz="2400"/>
          </a:p>
          <a:p>
            <a:endParaRPr lang="zh-CN" altLang="en-US" dirty="0"/>
          </a:p>
        </p:txBody>
      </p:sp>
      <p:pic>
        <p:nvPicPr>
          <p:cNvPr id="3" name="图片 2" descr="2"/>
          <p:cNvPicPr>
            <a:picLocks noChangeAspect="1"/>
          </p:cNvPicPr>
          <p:nvPr/>
        </p:nvPicPr>
        <p:blipFill>
          <a:blip r:embed="rId1"/>
          <a:stretch>
            <a:fillRect/>
          </a:stretch>
        </p:blipFill>
        <p:spPr>
          <a:xfrm>
            <a:off x="1998980" y="2570480"/>
            <a:ext cx="7452360" cy="1188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en-US" altLang="zh-CN" dirty="0"/>
          </a:p>
        </p:txBody>
      </p:sp>
      <p:sp>
        <p:nvSpPr>
          <p:cNvPr id="3" name="文本框 2"/>
          <p:cNvSpPr txBox="1"/>
          <p:nvPr/>
        </p:nvSpPr>
        <p:spPr>
          <a:xfrm>
            <a:off x="815340" y="1180465"/>
            <a:ext cx="10978515" cy="5062855"/>
          </a:xfrm>
          <a:prstGeom prst="rect">
            <a:avLst/>
          </a:prstGeom>
          <a:noFill/>
        </p:spPr>
        <p:txBody>
          <a:bodyPr wrap="square" rtlCol="0">
            <a:noAutofit/>
          </a:bodyPr>
          <a:p>
            <a:pPr indent="457200" algn="l">
              <a:buClrTx/>
              <a:buSzTx/>
              <a:buNone/>
            </a:pPr>
            <a:r>
              <a:rPr sz="2400"/>
              <a:t>2、基于句法的表示形式</a:t>
            </a:r>
            <a:endParaRPr sz="2400"/>
          </a:p>
          <a:p>
            <a:endParaRPr lang="zh-CN" altLang="en-US"/>
          </a:p>
          <a:p>
            <a:endParaRPr lang="zh-CN" altLang="en-US"/>
          </a:p>
          <a:p>
            <a:endParaRPr lang="zh-CN" altLang="en-US"/>
          </a:p>
          <a:p>
            <a:endParaRPr lang="zh-CN" altLang="en-US"/>
          </a:p>
          <a:p>
            <a:endParaRPr lang="zh-CN" altLang="en-US"/>
          </a:p>
          <a:p>
            <a:pPr indent="457200" algn="l">
              <a:buClrTx/>
              <a:buSzTx/>
              <a:buNone/>
            </a:pPr>
            <a:r>
              <a:rPr sz="2400"/>
              <a:t>隐态向量H s的更新</a:t>
            </a:r>
            <a:endParaRPr sz="2400"/>
          </a:p>
          <a:p>
            <a:pPr algn="l">
              <a:buClrTx/>
              <a:buSzTx/>
              <a:buNone/>
            </a:pPr>
            <a:endParaRPr sz="2400"/>
          </a:p>
          <a:p>
            <a:pPr algn="l">
              <a:buClrTx/>
              <a:buSzTx/>
              <a:buNone/>
            </a:pPr>
            <a:endParaRPr sz="2400"/>
          </a:p>
          <a:p>
            <a:pPr algn="l">
              <a:buClrTx/>
              <a:buSzTx/>
              <a:buNone/>
            </a:pPr>
            <a:endParaRPr sz="2400"/>
          </a:p>
          <a:p>
            <a:pPr indent="457200" algn="l">
              <a:buClrTx/>
              <a:buSzTx/>
              <a:buNone/>
            </a:pPr>
            <a:r>
              <a:rPr sz="2400"/>
              <a:t>A为依赖树的邻接矩阵 </a:t>
            </a:r>
            <a:endParaRPr sz="2400"/>
          </a:p>
          <a:p>
            <a:pPr indent="457200" algn="l">
              <a:buClrTx/>
              <a:buSzTx/>
              <a:buNone/>
            </a:pPr>
            <a:r>
              <a:rPr sz="2400"/>
              <a:t>D为度矩阵 </a:t>
            </a:r>
            <a:endParaRPr sz="2400"/>
          </a:p>
          <a:p>
            <a:pPr indent="457200" algn="l">
              <a:buClrTx/>
              <a:buSzTx/>
              <a:buNone/>
            </a:pPr>
            <a:r>
              <a:rPr sz="2400"/>
              <a:t>w b 分别为权重矩阵和偏置矩阵</a:t>
            </a:r>
            <a:endParaRPr sz="2400"/>
          </a:p>
        </p:txBody>
      </p:sp>
      <p:pic>
        <p:nvPicPr>
          <p:cNvPr id="4" name="图片 3" descr="3"/>
          <p:cNvPicPr>
            <a:picLocks noChangeAspect="1"/>
          </p:cNvPicPr>
          <p:nvPr/>
        </p:nvPicPr>
        <p:blipFill>
          <a:blip r:embed="rId1"/>
          <a:stretch>
            <a:fillRect/>
          </a:stretch>
        </p:blipFill>
        <p:spPr>
          <a:xfrm>
            <a:off x="6356350" y="908050"/>
            <a:ext cx="4617720" cy="5771515"/>
          </a:xfrm>
          <a:prstGeom prst="rect">
            <a:avLst/>
          </a:prstGeom>
        </p:spPr>
      </p:pic>
      <p:pic>
        <p:nvPicPr>
          <p:cNvPr id="5" name="图片 4" descr="4"/>
          <p:cNvPicPr>
            <a:picLocks noChangeAspect="1"/>
          </p:cNvPicPr>
          <p:nvPr/>
        </p:nvPicPr>
        <p:blipFill>
          <a:blip r:embed="rId2"/>
          <a:stretch>
            <a:fillRect/>
          </a:stretch>
        </p:blipFill>
        <p:spPr>
          <a:xfrm>
            <a:off x="1022350" y="3373120"/>
            <a:ext cx="5410200" cy="678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en-US" altLang="zh-CN" dirty="0"/>
          </a:p>
        </p:txBody>
      </p:sp>
      <p:sp>
        <p:nvSpPr>
          <p:cNvPr id="3" name="文本框 2"/>
          <p:cNvSpPr txBox="1"/>
          <p:nvPr/>
        </p:nvSpPr>
        <p:spPr>
          <a:xfrm>
            <a:off x="622300" y="1252855"/>
            <a:ext cx="10336530" cy="4981575"/>
          </a:xfrm>
          <a:prstGeom prst="rect">
            <a:avLst/>
          </a:prstGeom>
          <a:noFill/>
        </p:spPr>
        <p:txBody>
          <a:bodyPr wrap="square" rtlCol="0">
            <a:noAutofit/>
          </a:bodyPr>
          <a:lstStyle/>
          <a:p>
            <a:pPr indent="457200"/>
            <a:r>
              <a:rPr lang="en-US" altLang="zh-CN" sz="2400"/>
              <a:t>3</a:t>
            </a:r>
            <a:r>
              <a:rPr lang="zh-CN" altLang="en-US" sz="2400"/>
              <a:t>、基于知识的表示</a:t>
            </a:r>
            <a:endParaRPr lang="zh-CN" altLang="en-US" sz="2400"/>
          </a:p>
          <a:p>
            <a:pPr indent="457200"/>
            <a:r>
              <a:rPr lang="zh-CN" altLang="en-US" sz="2400"/>
              <a:t>引入知识库</a:t>
            </a:r>
            <a:r>
              <a:rPr lang="en-US" altLang="zh-CN" sz="2400"/>
              <a:t>WordNet</a:t>
            </a:r>
            <a:r>
              <a:rPr lang="zh-CN" altLang="en-US" sz="2400"/>
              <a:t>：包含超过166,000个词形和意义对，并采用同义词集来表示概念。不同概念之间存在多种语义关系，例如相似、相反、部分、从属和蕴涵。</a:t>
            </a:r>
            <a:endParaRPr lang="zh-CN" altLang="en-US" sz="2400"/>
          </a:p>
          <a:p>
            <a:pPr indent="457200"/>
            <a:endParaRPr lang="en-US" altLang="zh-CN" sz="2400"/>
          </a:p>
        </p:txBody>
      </p:sp>
      <p:pic>
        <p:nvPicPr>
          <p:cNvPr id="4" name="图片 3" descr="5"/>
          <p:cNvPicPr>
            <a:picLocks noChangeAspect="1"/>
          </p:cNvPicPr>
          <p:nvPr/>
        </p:nvPicPr>
        <p:blipFill>
          <a:blip r:embed="rId1"/>
          <a:stretch>
            <a:fillRect/>
          </a:stretch>
        </p:blipFill>
        <p:spPr>
          <a:xfrm>
            <a:off x="2898775" y="2658745"/>
            <a:ext cx="5783580" cy="389382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ZjE1MmM5NDE3ZjAzZTExZTRmNmQ2OTYzMWI0MDQ4ZmIifQ=="/>
</p:tagLst>
</file>

<file path=ppt/theme/theme1.xml><?xml version="1.0" encoding="utf-8"?>
<a:theme xmlns:a="http://schemas.openxmlformats.org/drawingml/2006/main" name="组会汇报">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曾凡珍--无线传感网络中基于余弦定理的改进APIT定位算法研究毕业答辩">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组会汇报</Template>
  <TotalTime>0</TotalTime>
  <Words>2211</Words>
  <Application>WPS 演示</Application>
  <PresentationFormat>宽屏</PresentationFormat>
  <Paragraphs>158</Paragraphs>
  <Slides>22</Slides>
  <Notes>23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Arial</vt:lpstr>
      <vt:lpstr>宋体</vt:lpstr>
      <vt:lpstr>Wingdings</vt:lpstr>
      <vt:lpstr>Tahoma</vt:lpstr>
      <vt:lpstr>华文行楷</vt:lpstr>
      <vt:lpstr>微软雅黑</vt:lpstr>
      <vt:lpstr>Arial Unicode MS</vt:lpstr>
      <vt:lpstr>等线</vt:lpstr>
      <vt:lpstr>等线 Light</vt:lpstr>
      <vt:lpstr>Calibri</vt:lpstr>
      <vt:lpstr>组会汇报</vt:lpstr>
      <vt:lpstr>曾凡珍--无线传感网络中基于余弦定理的改进APIT定位算法研究毕业答辩</vt:lpstr>
      <vt:lpstr>PowerPoint 演示文稿</vt:lpstr>
      <vt:lpstr>Introduction</vt:lpstr>
      <vt:lpstr>Contributions</vt:lpstr>
      <vt:lpstr>Related Works</vt:lpstr>
      <vt:lpstr>Model</vt:lpstr>
      <vt:lpstr>Model</vt:lpstr>
      <vt:lpstr>Model</vt:lpstr>
      <vt:lpstr>Model</vt:lpstr>
      <vt:lpstr>Model</vt:lpstr>
      <vt:lpstr>Model</vt:lpstr>
      <vt:lpstr>Dataset and Experiment Setup</vt:lpstr>
      <vt:lpstr>Dataset and Experiment Setup</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Experinece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锡家 王</dc:creator>
  <cp:lastModifiedBy>一笑而过</cp:lastModifiedBy>
  <cp:revision>57</cp:revision>
  <dcterms:created xsi:type="dcterms:W3CDTF">2024-02-18T09:21:00Z</dcterms:created>
  <dcterms:modified xsi:type="dcterms:W3CDTF">2024-04-18T07:38:29Z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72F6AF0461204B25A26475AD3E095A3F_13</vt:lpwstr>
  </property>
  <property fmtid="{D5CDD505-2E9C-101B-9397-08002B2CF9AE}" pid="3" name="KSOProductBuildVer">
    <vt:lpwstr>2052-12.1.0.16729</vt:lpwstr>
  </property>
</Properties>
</file>