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290" r:id="rId3"/>
    <p:sldId id="451" r:id="rId4"/>
    <p:sldId id="471" r:id="rId5"/>
    <p:sldId id="473" r:id="rId6"/>
    <p:sldId id="386" r:id="rId7"/>
    <p:sldId id="474" r:id="rId8"/>
    <p:sldId id="511" r:id="rId9"/>
    <p:sldId id="475" r:id="rId10"/>
    <p:sldId id="512" r:id="rId11"/>
    <p:sldId id="513" r:id="rId12"/>
    <p:sldId id="514" r:id="rId13"/>
    <p:sldId id="515" r:id="rId14"/>
    <p:sldId id="516" r:id="rId15"/>
    <p:sldId id="517" r:id="rId16"/>
    <p:sldId id="518" r:id="rId17"/>
    <p:sldId id="523" r:id="rId18"/>
    <p:sldId id="522" r:id="rId19"/>
    <p:sldId id="521" r:id="rId20"/>
    <p:sldId id="520" r:id="rId21"/>
    <p:sldId id="525" r:id="rId22"/>
    <p:sldId id="524" r:id="rId23"/>
    <p:sldId id="519" r:id="rId24"/>
    <p:sldId id="527" r:id="rId25"/>
    <p:sldId id="526" r:id="rId26"/>
    <p:sldId id="528" r:id="rId27"/>
    <p:sldId id="529" r:id="rId28"/>
    <p:sldId id="530" r:id="rId29"/>
    <p:sldId id="53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煜东" initials="谢" lastIdx="1" clrIdx="0"/>
  <p:cmAuthor id="2" name="PC" initials="P" lastIdx="3" clrIdx="1"/>
  <p:cmAuthor id="3" name="棕棕" initials="棕"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autoAdjust="0"/>
    <p:restoredTop sz="83577" autoAdjust="0"/>
  </p:normalViewPr>
  <p:slideViewPr>
    <p:cSldViewPr snapToGrid="0" showGuides="1">
      <p:cViewPr varScale="1">
        <p:scale>
          <a:sx n="80" d="100"/>
          <a:sy n="80" d="100"/>
        </p:scale>
        <p:origin x="1316" y="48"/>
      </p:cViewPr>
      <p:guideLst>
        <p:guide orient="horz" pos="2152"/>
        <p:guide pos="3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AC63-038C-45A9-A124-A4DE8E78146A}" type="datetimeFigureOut">
              <a:rPr lang="zh-CN" altLang="en-US" smtClean="0"/>
              <a:t>2023/8/16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D9E19-F20E-477C-B650-CF9C113407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11</a:t>
            </a:fld>
            <a:endParaRPr lang="zh-CN" altLang="en-US"/>
          </a:p>
        </p:txBody>
      </p:sp>
    </p:spTree>
    <p:extLst>
      <p:ext uri="{BB962C8B-B14F-4D97-AF65-F5344CB8AC3E}">
        <p14:creationId xmlns:p14="http://schemas.microsoft.com/office/powerpoint/2010/main" val="182259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12</a:t>
            </a:fld>
            <a:endParaRPr lang="zh-CN" altLang="en-US"/>
          </a:p>
        </p:txBody>
      </p:sp>
    </p:spTree>
    <p:extLst>
      <p:ext uri="{BB962C8B-B14F-4D97-AF65-F5344CB8AC3E}">
        <p14:creationId xmlns:p14="http://schemas.microsoft.com/office/powerpoint/2010/main" val="4126622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13</a:t>
            </a:fld>
            <a:endParaRPr lang="zh-CN" altLang="en-US"/>
          </a:p>
        </p:txBody>
      </p:sp>
    </p:spTree>
    <p:extLst>
      <p:ext uri="{BB962C8B-B14F-4D97-AF65-F5344CB8AC3E}">
        <p14:creationId xmlns:p14="http://schemas.microsoft.com/office/powerpoint/2010/main" val="2253239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14</a:t>
            </a:fld>
            <a:endParaRPr lang="zh-CN" altLang="en-US"/>
          </a:p>
        </p:txBody>
      </p:sp>
    </p:spTree>
    <p:extLst>
      <p:ext uri="{BB962C8B-B14F-4D97-AF65-F5344CB8AC3E}">
        <p14:creationId xmlns:p14="http://schemas.microsoft.com/office/powerpoint/2010/main" val="435371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15</a:t>
            </a:fld>
            <a:endParaRPr lang="zh-CN" altLang="en-US"/>
          </a:p>
        </p:txBody>
      </p:sp>
    </p:spTree>
    <p:extLst>
      <p:ext uri="{BB962C8B-B14F-4D97-AF65-F5344CB8AC3E}">
        <p14:creationId xmlns:p14="http://schemas.microsoft.com/office/powerpoint/2010/main" val="158973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16</a:t>
            </a:fld>
            <a:endParaRPr lang="zh-CN" altLang="en-US"/>
          </a:p>
        </p:txBody>
      </p:sp>
    </p:spTree>
    <p:extLst>
      <p:ext uri="{BB962C8B-B14F-4D97-AF65-F5344CB8AC3E}">
        <p14:creationId xmlns:p14="http://schemas.microsoft.com/office/powerpoint/2010/main" val="79748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17</a:t>
            </a:fld>
            <a:endParaRPr lang="zh-CN" altLang="en-US"/>
          </a:p>
        </p:txBody>
      </p:sp>
    </p:spTree>
    <p:extLst>
      <p:ext uri="{BB962C8B-B14F-4D97-AF65-F5344CB8AC3E}">
        <p14:creationId xmlns:p14="http://schemas.microsoft.com/office/powerpoint/2010/main" val="3841940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18</a:t>
            </a:fld>
            <a:endParaRPr lang="zh-CN" altLang="en-US"/>
          </a:p>
        </p:txBody>
      </p:sp>
    </p:spTree>
    <p:extLst>
      <p:ext uri="{BB962C8B-B14F-4D97-AF65-F5344CB8AC3E}">
        <p14:creationId xmlns:p14="http://schemas.microsoft.com/office/powerpoint/2010/main" val="1969332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19</a:t>
            </a:fld>
            <a:endParaRPr lang="zh-CN" altLang="en-US"/>
          </a:p>
        </p:txBody>
      </p:sp>
    </p:spTree>
    <p:extLst>
      <p:ext uri="{BB962C8B-B14F-4D97-AF65-F5344CB8AC3E}">
        <p14:creationId xmlns:p14="http://schemas.microsoft.com/office/powerpoint/2010/main" val="2913966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20</a:t>
            </a:fld>
            <a:endParaRPr lang="zh-CN" altLang="en-US"/>
          </a:p>
        </p:txBody>
      </p:sp>
    </p:spTree>
    <p:extLst>
      <p:ext uri="{BB962C8B-B14F-4D97-AF65-F5344CB8AC3E}">
        <p14:creationId xmlns:p14="http://schemas.microsoft.com/office/powerpoint/2010/main" val="43556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21</a:t>
            </a:fld>
            <a:endParaRPr lang="zh-CN" altLang="en-US"/>
          </a:p>
        </p:txBody>
      </p:sp>
    </p:spTree>
    <p:extLst>
      <p:ext uri="{BB962C8B-B14F-4D97-AF65-F5344CB8AC3E}">
        <p14:creationId xmlns:p14="http://schemas.microsoft.com/office/powerpoint/2010/main" val="3606422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22</a:t>
            </a:fld>
            <a:endParaRPr lang="zh-CN" altLang="en-US"/>
          </a:p>
        </p:txBody>
      </p:sp>
    </p:spTree>
    <p:extLst>
      <p:ext uri="{BB962C8B-B14F-4D97-AF65-F5344CB8AC3E}">
        <p14:creationId xmlns:p14="http://schemas.microsoft.com/office/powerpoint/2010/main" val="271422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23</a:t>
            </a:fld>
            <a:endParaRPr lang="zh-CN" altLang="en-US"/>
          </a:p>
        </p:txBody>
      </p:sp>
    </p:spTree>
    <p:extLst>
      <p:ext uri="{BB962C8B-B14F-4D97-AF65-F5344CB8AC3E}">
        <p14:creationId xmlns:p14="http://schemas.microsoft.com/office/powerpoint/2010/main" val="3811904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24</a:t>
            </a:fld>
            <a:endParaRPr lang="zh-CN" altLang="en-US"/>
          </a:p>
        </p:txBody>
      </p:sp>
    </p:spTree>
    <p:extLst>
      <p:ext uri="{BB962C8B-B14F-4D97-AF65-F5344CB8AC3E}">
        <p14:creationId xmlns:p14="http://schemas.microsoft.com/office/powerpoint/2010/main" val="1945633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25</a:t>
            </a:fld>
            <a:endParaRPr lang="zh-CN" altLang="en-US"/>
          </a:p>
        </p:txBody>
      </p:sp>
    </p:spTree>
    <p:extLst>
      <p:ext uri="{BB962C8B-B14F-4D97-AF65-F5344CB8AC3E}">
        <p14:creationId xmlns:p14="http://schemas.microsoft.com/office/powerpoint/2010/main" val="2680316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26</a:t>
            </a:fld>
            <a:endParaRPr lang="zh-CN" altLang="en-US"/>
          </a:p>
        </p:txBody>
      </p:sp>
    </p:spTree>
    <p:extLst>
      <p:ext uri="{BB962C8B-B14F-4D97-AF65-F5344CB8AC3E}">
        <p14:creationId xmlns:p14="http://schemas.microsoft.com/office/powerpoint/2010/main" val="418641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27</a:t>
            </a:fld>
            <a:endParaRPr lang="zh-CN" altLang="en-US"/>
          </a:p>
        </p:txBody>
      </p:sp>
    </p:spTree>
    <p:extLst>
      <p:ext uri="{BB962C8B-B14F-4D97-AF65-F5344CB8AC3E}">
        <p14:creationId xmlns:p14="http://schemas.microsoft.com/office/powerpoint/2010/main" val="3890306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28</a:t>
            </a:fld>
            <a:endParaRPr lang="zh-CN" altLang="en-US"/>
          </a:p>
        </p:txBody>
      </p:sp>
    </p:spTree>
    <p:extLst>
      <p:ext uri="{BB962C8B-B14F-4D97-AF65-F5344CB8AC3E}">
        <p14:creationId xmlns:p14="http://schemas.microsoft.com/office/powerpoint/2010/main" val="1930351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29</a:t>
            </a:fld>
            <a:endParaRPr lang="zh-CN" altLang="en-US"/>
          </a:p>
        </p:txBody>
      </p:sp>
    </p:spTree>
    <p:extLst>
      <p:ext uri="{BB962C8B-B14F-4D97-AF65-F5344CB8AC3E}">
        <p14:creationId xmlns:p14="http://schemas.microsoft.com/office/powerpoint/2010/main" val="9789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8</a:t>
            </a:fld>
            <a:endParaRPr lang="zh-CN" altLang="en-US"/>
          </a:p>
        </p:txBody>
      </p:sp>
    </p:spTree>
    <p:extLst>
      <p:ext uri="{BB962C8B-B14F-4D97-AF65-F5344CB8AC3E}">
        <p14:creationId xmlns:p14="http://schemas.microsoft.com/office/powerpoint/2010/main" val="5656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t>10</a:t>
            </a:fld>
            <a:endParaRPr lang="zh-CN" altLang="en-US"/>
          </a:p>
        </p:txBody>
      </p:sp>
    </p:spTree>
    <p:extLst>
      <p:ext uri="{BB962C8B-B14F-4D97-AF65-F5344CB8AC3E}">
        <p14:creationId xmlns:p14="http://schemas.microsoft.com/office/powerpoint/2010/main" val="998807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3707实验室周报模板">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0854851" y="1458901"/>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pic>
        <p:nvPicPr>
          <p:cNvPr id="4100" name="Picture 37"/>
          <p:cNvPicPr>
            <a:picLocks noChangeAspect="1"/>
          </p:cNvPicPr>
          <p:nvPr userDrawn="1"/>
        </p:nvPicPr>
        <p:blipFill>
          <a:blip r:embed="rId2"/>
          <a:stretch>
            <a:fillRect/>
          </a:stretch>
        </p:blipFill>
        <p:spPr>
          <a:xfrm>
            <a:off x="10949517" y="6350"/>
            <a:ext cx="1231900" cy="1092200"/>
          </a:xfrm>
          <a:prstGeom prst="rect">
            <a:avLst/>
          </a:prstGeom>
        </p:spPr>
      </p:pic>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1131851" y="2938451"/>
            <a:ext cx="9817666" cy="170509"/>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019117"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974725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a:buClr>
                <a:srgbClr val="00B0F0"/>
              </a:buClr>
              <a:defRPr/>
            </a:lvl2pPr>
            <a:lvl3pPr marL="1143000" indent="-228600">
              <a:buClr>
                <a:srgbClr val="00B050"/>
              </a:buClr>
              <a:buFont typeface="Wingdings" panose="05000000000000000000" pitchFamily="2" charset="2"/>
              <a:buChar char="ü"/>
              <a:defRPr sz="2000"/>
            </a:lvl3pPr>
            <a:lvl4pPr marL="1600200" indent="-228600">
              <a:buClr>
                <a:srgbClr val="FF0000"/>
              </a:buClr>
              <a:buFont typeface="Wingdings" panose="05000000000000000000" pitchFamily="2" charset="2"/>
              <a:buChar char="Ø"/>
              <a:defRPr sz="1800"/>
            </a:lvl4pPr>
            <a:lvl5pPr marL="2057400" indent="-228600">
              <a:buClr>
                <a:srgbClr val="FFFF00"/>
              </a:buClr>
              <a:buFont typeface="Arial" panose="020B0604020202020204" pitchFamily="34" charset="0"/>
              <a:buChar char="•"/>
              <a:defRPr sz="1600"/>
            </a:lvl5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Picture 16"/>
          <p:cNvPicPr>
            <a:picLocks noChangeAspect="1"/>
          </p:cNvPicPr>
          <p:nvPr/>
        </p:nvPicPr>
        <p:blipFill>
          <a:blip r:embed="rId16"/>
          <a:stretch>
            <a:fillRect/>
          </a:stretch>
        </p:blipFill>
        <p:spPr>
          <a:xfrm>
            <a:off x="10951632" y="12700"/>
            <a:ext cx="1231900" cy="1092200"/>
          </a:xfrm>
          <a:prstGeom prst="rect">
            <a:avLst/>
          </a:prstGeom>
        </p:spPr>
      </p:pic>
      <p:sp>
        <p:nvSpPr>
          <p:cNvPr id="1026" name="Rectangle 8"/>
          <p:cNvSpPr>
            <a:spLocks noGrp="1"/>
          </p:cNvSpPr>
          <p:nvPr>
            <p:ph type="body"/>
          </p:nvPr>
        </p:nvSpPr>
        <p:spPr>
          <a:xfrm>
            <a:off x="594782" y="1085850"/>
            <a:ext cx="10972800" cy="493395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a:t>
            </a:fld>
            <a:endParaRPr lang="en-US" altLang="zh-CN" sz="1000" strike="noStrike" noProof="1"/>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p>
        </p:txBody>
      </p:sp>
      <p:graphicFrame>
        <p:nvGraphicFramePr>
          <p:cNvPr id="9" name="Object 23"/>
          <p:cNvGraphicFramePr/>
          <p:nvPr userDrawn="1"/>
        </p:nvGraphicFramePr>
        <p:xfrm>
          <a:off x="609600" y="958850"/>
          <a:ext cx="10515600" cy="76200"/>
        </p:xfrm>
        <a:graphic>
          <a:graphicData uri="http://schemas.openxmlformats.org/presentationml/2006/ole">
            <mc:AlternateContent xmlns:mc="http://schemas.openxmlformats.org/markup-compatibility/2006">
              <mc:Choice xmlns:v="urn:schemas-microsoft-com:vml" Requires="v">
                <p:oleObj name="Clip" r:id="rId17" imgW="6858000" imgH="48895" progId="MS_ClipArt_Gallery.5">
                  <p:embed/>
                </p:oleObj>
              </mc:Choice>
              <mc:Fallback>
                <p:oleObj name="Clip" r:id="rId17" imgW="6858000" imgH="48895" progId="MS_ClipArt_Gallery.5">
                  <p:embed/>
                  <p:pic>
                    <p:nvPicPr>
                      <p:cNvPr id="0"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 y="958850"/>
                        <a:ext cx="10515600" cy="76200"/>
                      </a:xfrm>
                      <a:prstGeom prst="rect">
                        <a:avLst/>
                      </a:prstGeom>
                      <a:noFill/>
                      <a:ln>
                        <a:noFill/>
                      </a:ln>
                      <a:effec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zh-cn/%E8%87%AA%E7%84%B6%E8%AF%AD%E8%A8%80%E5%A4%84%E7%90%86"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zh.wikipedia.org/wiki/%E8%AE%A1%E7%AE%97%E6%9C%BA%E8%AF%AD%E8%A8%80%E5%AD%A6" TargetMode="External"/><Relationship Id="rId4" Type="http://schemas.openxmlformats.org/officeDocument/2006/relationships/hyperlink" Target="https://zh.wikipedia.org/wiki/%E6%96%87%E6%9C%AC%E6%8C%96%E6%8E%9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8466257" y="5047354"/>
            <a:ext cx="2531110" cy="431800"/>
          </a:xfrm>
          <a:prstGeom prst="rect">
            <a:avLst/>
          </a:prstGeom>
          <a:noFill/>
          <a:ln w="9525">
            <a:noFill/>
          </a:ln>
        </p:spPr>
        <p:txBody>
          <a:bodyPr wrap="square" lIns="91440" tIns="45720" rIns="91440" bIns="45720" anchor="t"/>
          <a:lstStyle>
            <a:lvl1pPr marL="0" indent="0" algn="r" rtl="0" eaLnBrk="1" fontAlgn="base" hangingPunct="1">
              <a:spcBef>
                <a:spcPct val="20000"/>
              </a:spcBef>
              <a:spcAft>
                <a:spcPct val="0"/>
              </a:spcAft>
              <a:buClr>
                <a:schemeClr val="tx1"/>
              </a:buClr>
              <a:buFont typeface="Wingdings" panose="05000000000000000000" pitchFamily="2" charset="2"/>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a:lstStyle>
          <a:p>
            <a:pPr algn="l"/>
            <a:r>
              <a:rPr lang="zh-CN" altLang="en-US" kern="1200" dirty="0">
                <a:latin typeface="宋体" panose="02010600030101010101" pitchFamily="2" charset="-122"/>
              </a:rPr>
              <a:t>报告人： </a:t>
            </a:r>
            <a:r>
              <a:rPr lang="zh-CN" altLang="en-US" dirty="0">
                <a:latin typeface="宋体" panose="02010600030101010101" pitchFamily="2" charset="-122"/>
              </a:rPr>
              <a:t>李政民</a:t>
            </a:r>
            <a:endParaRPr lang="en-US" altLang="zh-CN" kern="1200" dirty="0">
              <a:latin typeface="宋体" panose="02010600030101010101" pitchFamily="2" charset="-122"/>
            </a:endParaRPr>
          </a:p>
        </p:txBody>
      </p:sp>
      <p:sp>
        <p:nvSpPr>
          <p:cNvPr id="11" name="文本框 10"/>
          <p:cNvSpPr txBox="1"/>
          <p:nvPr/>
        </p:nvSpPr>
        <p:spPr>
          <a:xfrm>
            <a:off x="8515013" y="5760720"/>
            <a:ext cx="2057738" cy="369332"/>
          </a:xfrm>
          <a:prstGeom prst="rect">
            <a:avLst/>
          </a:prstGeom>
          <a:noFill/>
        </p:spPr>
        <p:txBody>
          <a:bodyPr wrap="square" rtlCol="0">
            <a:spAutoFit/>
          </a:bodyPr>
          <a:lstStyle/>
          <a:p>
            <a:r>
              <a:rPr lang="zh-CN" altLang="en-US" dirty="0"/>
              <a:t>  </a:t>
            </a:r>
            <a:r>
              <a:rPr lang="en-US" altLang="zh-CN" dirty="0"/>
              <a:t>2023</a:t>
            </a:r>
            <a:r>
              <a:rPr lang="zh-CN" altLang="en-US" dirty="0"/>
              <a:t>年</a:t>
            </a:r>
            <a:r>
              <a:rPr lang="en-US" altLang="zh-CN" dirty="0"/>
              <a:t>8</a:t>
            </a:r>
            <a:r>
              <a:rPr lang="zh-CN" altLang="en-US" dirty="0"/>
              <a:t>月</a:t>
            </a:r>
            <a:r>
              <a:rPr lang="en-US" altLang="zh-CN" dirty="0"/>
              <a:t>15</a:t>
            </a:r>
            <a:r>
              <a:rPr lang="zh-CN" altLang="en-US" dirty="0"/>
              <a:t>日</a:t>
            </a:r>
          </a:p>
        </p:txBody>
      </p:sp>
      <p:sp>
        <p:nvSpPr>
          <p:cNvPr id="2" name="文本框 1">
            <a:extLst>
              <a:ext uri="{FF2B5EF4-FFF2-40B4-BE49-F238E27FC236}">
                <a16:creationId xmlns:a16="http://schemas.microsoft.com/office/drawing/2014/main" id="{A66D2B39-E817-605D-14E3-C60F022C0811}"/>
              </a:ext>
            </a:extLst>
          </p:cNvPr>
          <p:cNvSpPr txBox="1"/>
          <p:nvPr/>
        </p:nvSpPr>
        <p:spPr>
          <a:xfrm>
            <a:off x="1078706" y="1627766"/>
            <a:ext cx="8361584" cy="1354217"/>
          </a:xfrm>
          <a:prstGeom prst="rect">
            <a:avLst/>
          </a:prstGeom>
          <a:noFill/>
        </p:spPr>
        <p:txBody>
          <a:bodyPr wrap="none" rtlCol="0">
            <a:spAutoFit/>
          </a:bodyPr>
          <a:lstStyle/>
          <a:p>
            <a:r>
              <a:rPr lang="en-US" altLang="zh-CN" sz="3200" b="1" kern="2200" dirty="0">
                <a:effectLst/>
                <a:latin typeface="等线" panose="02010600030101010101" pitchFamily="2" charset="-122"/>
                <a:ea typeface="等线" panose="02010600030101010101" pitchFamily="2" charset="-122"/>
              </a:rPr>
              <a:t>Opinion Mining for Software Development: </a:t>
            </a:r>
          </a:p>
          <a:p>
            <a:r>
              <a:rPr lang="en-US" altLang="zh-CN" sz="3200" b="1" kern="2200" dirty="0">
                <a:effectLst/>
                <a:latin typeface="等线" panose="02010600030101010101" pitchFamily="2" charset="-122"/>
                <a:ea typeface="等线" panose="02010600030101010101" pitchFamily="2" charset="-122"/>
              </a:rPr>
              <a:t>A Systematic Literature Review</a:t>
            </a:r>
            <a:endParaRPr lang="zh-CN" altLang="zh-CN" sz="3200" b="1" kern="2200" dirty="0">
              <a:effectLst/>
              <a:latin typeface="等线" panose="02010600030101010101" pitchFamily="2" charset="-122"/>
              <a:ea typeface="等线" panose="02010600030101010101" pitchFamily="2" charset="-122"/>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38406" y="240188"/>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81966" y="1594806"/>
            <a:ext cx="11228068" cy="3904659"/>
          </a:xfrm>
          <a:prstGeom prst="rect">
            <a:avLst/>
          </a:prstGeom>
          <a:noFill/>
        </p:spPr>
        <p:txBody>
          <a:bodyPr wrap="square">
            <a:spAutoFit/>
          </a:bodyPr>
          <a:lstStyle/>
          <a:p>
            <a:pPr algn="just">
              <a:lnSpc>
                <a:spcPct val="150000"/>
              </a:lnSpc>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Study filter</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文献筛查：通过人工检查标题以及摘要，用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web</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程序将候选论文分成三类：</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纳入研究</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弃之不用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次要研究（第三类论文指该文章是偏向综述类文章，将在滚雪球时来主要研究。）</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每个文章都经过两位不同的研究人员分别判断类别，当有分歧时全体研究人员对分歧文章进行讨论得出结果</a:t>
            </a: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10</a:t>
            </a:fld>
            <a:endParaRPr lang="en-US" altLang="zh-CN" sz="1000" strike="noStrike" noProof="1"/>
          </a:p>
        </p:txBody>
      </p:sp>
    </p:spTree>
    <p:extLst>
      <p:ext uri="{BB962C8B-B14F-4D97-AF65-F5344CB8AC3E}">
        <p14:creationId xmlns:p14="http://schemas.microsoft.com/office/powerpoint/2010/main" val="5290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11</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1524000" y="1583703"/>
            <a:ext cx="9144000" cy="3258328"/>
          </a:xfrm>
          <a:prstGeom prst="rect">
            <a:avLst/>
          </a:prstGeom>
          <a:noFill/>
        </p:spPr>
        <p:txBody>
          <a:bodyPr wrap="square">
            <a:spAutoFit/>
          </a:bodyPr>
          <a:lstStyle/>
          <a:p>
            <a:pPr algn="just">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Snowballing</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滚雪球</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目的：为保持高召回率，尽量找全该领域相关研究，来</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减少关键词搜索中漏掉的文章</a:t>
            </a: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向前滚雪球（检索该文献的参考文献）和向后滚雪球（检索引用过该文献的文献），只进行一次滚雪球。</a:t>
            </a:r>
          </a:p>
        </p:txBody>
      </p:sp>
    </p:spTree>
    <p:extLst>
      <p:ext uri="{BB962C8B-B14F-4D97-AF65-F5344CB8AC3E}">
        <p14:creationId xmlns:p14="http://schemas.microsoft.com/office/powerpoint/2010/main" val="70518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12</a:t>
            </a:fld>
            <a:endParaRPr lang="en-US" altLang="zh-CN" sz="1000" strike="noStrike" noProof="1"/>
          </a:p>
        </p:txBody>
      </p:sp>
      <p:pic>
        <p:nvPicPr>
          <p:cNvPr id="4" name="图片 3">
            <a:extLst>
              <a:ext uri="{FF2B5EF4-FFF2-40B4-BE49-F238E27FC236}">
                <a16:creationId xmlns:a16="http://schemas.microsoft.com/office/drawing/2014/main" id="{A5DB006D-20CF-E538-63B0-A6CFC6B5CCAD}"/>
              </a:ext>
            </a:extLst>
          </p:cNvPr>
          <p:cNvPicPr>
            <a:picLocks noChangeAspect="1"/>
          </p:cNvPicPr>
          <p:nvPr/>
        </p:nvPicPr>
        <p:blipFill>
          <a:blip r:embed="rId3"/>
          <a:stretch>
            <a:fillRect/>
          </a:stretch>
        </p:blipFill>
        <p:spPr>
          <a:xfrm>
            <a:off x="867280" y="1164657"/>
            <a:ext cx="10715119" cy="5083743"/>
          </a:xfrm>
          <a:prstGeom prst="rect">
            <a:avLst/>
          </a:prstGeom>
        </p:spPr>
      </p:pic>
      <p:sp>
        <p:nvSpPr>
          <p:cNvPr id="5" name="文本框 4">
            <a:extLst>
              <a:ext uri="{FF2B5EF4-FFF2-40B4-BE49-F238E27FC236}">
                <a16:creationId xmlns:a16="http://schemas.microsoft.com/office/drawing/2014/main" id="{8A34230D-FD96-9C98-E94B-9E4A3C2C2900}"/>
              </a:ext>
            </a:extLst>
          </p:cNvPr>
          <p:cNvSpPr txBox="1"/>
          <p:nvPr/>
        </p:nvSpPr>
        <p:spPr>
          <a:xfrm>
            <a:off x="741145" y="1164657"/>
            <a:ext cx="4186989" cy="369332"/>
          </a:xfrm>
          <a:prstGeom prst="rect">
            <a:avLst/>
          </a:prstGeom>
          <a:noFill/>
        </p:spPr>
        <p:txBody>
          <a:bodyPr wrap="square" rtlCol="0">
            <a:spAutoFit/>
          </a:bodyPr>
          <a:lstStyle/>
          <a:p>
            <a:r>
              <a:rPr lang="zh-CN" altLang="en-US" b="1" dirty="0"/>
              <a:t>为回答</a:t>
            </a:r>
            <a:r>
              <a:rPr lang="en-US" altLang="zh-CN" b="1" dirty="0"/>
              <a:t>RQ1</a:t>
            </a:r>
            <a:r>
              <a:rPr lang="zh-CN" altLang="en-US" b="1" dirty="0"/>
              <a:t>到</a:t>
            </a:r>
            <a:r>
              <a:rPr lang="en-US" altLang="zh-CN" b="1" dirty="0"/>
              <a:t>5</a:t>
            </a:r>
            <a:r>
              <a:rPr lang="zh-CN" altLang="en-US" b="1" dirty="0"/>
              <a:t>，设置以下问题</a:t>
            </a:r>
          </a:p>
        </p:txBody>
      </p:sp>
      <p:sp>
        <p:nvSpPr>
          <p:cNvPr id="7" name="文本框 6">
            <a:extLst>
              <a:ext uri="{FF2B5EF4-FFF2-40B4-BE49-F238E27FC236}">
                <a16:creationId xmlns:a16="http://schemas.microsoft.com/office/drawing/2014/main" id="{5DDF3098-DBE3-CF62-BEFB-BBA1C2269FD7}"/>
              </a:ext>
            </a:extLst>
          </p:cNvPr>
          <p:cNvSpPr txBox="1"/>
          <p:nvPr/>
        </p:nvSpPr>
        <p:spPr>
          <a:xfrm>
            <a:off x="7868651" y="1164657"/>
            <a:ext cx="3779520" cy="369332"/>
          </a:xfrm>
          <a:prstGeom prst="rect">
            <a:avLst/>
          </a:prstGeom>
          <a:noFill/>
        </p:spPr>
        <p:txBody>
          <a:bodyPr wrap="square" rtlCol="0">
            <a:spAutoFit/>
          </a:bodyPr>
          <a:lstStyle/>
          <a:p>
            <a:r>
              <a:rPr lang="zh-CN" altLang="en-US" b="1" dirty="0"/>
              <a:t>并从文献中提取下列问题答案</a:t>
            </a:r>
          </a:p>
        </p:txBody>
      </p:sp>
    </p:spTree>
    <p:extLst>
      <p:ext uri="{BB962C8B-B14F-4D97-AF65-F5344CB8AC3E}">
        <p14:creationId xmlns:p14="http://schemas.microsoft.com/office/powerpoint/2010/main" val="33469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13</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9646" y="1280692"/>
            <a:ext cx="10347158" cy="3904659"/>
          </a:xfrm>
          <a:prstGeom prst="rect">
            <a:avLst/>
          </a:prstGeom>
          <a:noFill/>
        </p:spPr>
        <p:txBody>
          <a:bodyPr wrap="square">
            <a:spAutoFit/>
          </a:bodyPr>
          <a:lstStyle/>
          <a:p>
            <a:pPr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对提取出来的自由文本进行编码，且原因有：</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方便检索</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2</a:t>
            </a: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统一术语</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检查共有</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395</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篇论文（未）主要作者先对论文库的前</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23</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篇先进行实验性编码，并与剩下作者讨论，得出一致结论后，再将</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156</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论文均分给每个作者，一个人平均</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26</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个，从这一轮编码中得出统一术语，最后将剩下的</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216</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篇论文均分给每个作者。</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274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14</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9646" y="1280692"/>
            <a:ext cx="10347158" cy="4461799"/>
          </a:xfrm>
          <a:prstGeom prst="rect">
            <a:avLst/>
          </a:prstGeom>
          <a:noFill/>
        </p:spPr>
        <p:txBody>
          <a:bodyPr wrap="square">
            <a:spAutoFit/>
          </a:bodyPr>
          <a:lstStyle/>
          <a:p>
            <a:pPr algn="just">
              <a:lnSpc>
                <a:spcPct val="150000"/>
              </a:lnSpc>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对已编码信息的处理：</a:t>
            </a:r>
            <a:r>
              <a:rPr lang="zh-CN" altLang="zh-CN" sz="2400" kern="100" dirty="0">
                <a:effectLst/>
                <a:ea typeface="宋体" panose="02010600030101010101" pitchFamily="2" charset="-122"/>
                <a:cs typeface="Times New Roman" panose="02020603050405020304" pitchFamily="18" charset="0"/>
              </a:rPr>
              <a:t>首先通过检查表</a:t>
            </a:r>
            <a:r>
              <a:rPr lang="en-US" altLang="zh-CN" sz="2400" kern="100" dirty="0">
                <a:effectLst/>
                <a:ea typeface="宋体" panose="02010600030101010101" pitchFamily="2" charset="-122"/>
                <a:cs typeface="Times New Roman" panose="02020603050405020304" pitchFamily="18" charset="0"/>
              </a:rPr>
              <a:t>3</a:t>
            </a:r>
            <a:r>
              <a:rPr lang="zh-CN" altLang="zh-CN" sz="2400" kern="100" dirty="0">
                <a:effectLst/>
                <a:ea typeface="宋体" panose="02010600030101010101" pitchFamily="2" charset="-122"/>
                <a:cs typeface="Times New Roman" panose="02020603050405020304" pitchFamily="18" charset="0"/>
              </a:rPr>
              <a:t>中第</a:t>
            </a:r>
            <a:r>
              <a:rPr lang="en-US" altLang="zh-CN" sz="2400" kern="100" dirty="0">
                <a:effectLst/>
                <a:ea typeface="宋体" panose="02010600030101010101" pitchFamily="2" charset="-122"/>
                <a:cs typeface="Times New Roman" panose="02020603050405020304" pitchFamily="18" charset="0"/>
              </a:rPr>
              <a:t>12</a:t>
            </a:r>
            <a:r>
              <a:rPr lang="zh-CN" altLang="zh-CN" sz="2400" kern="100" dirty="0">
                <a:effectLst/>
                <a:ea typeface="宋体" panose="02010600030101010101" pitchFamily="2" charset="-122"/>
                <a:cs typeface="Times New Roman" panose="02020603050405020304" pitchFamily="18" charset="0"/>
              </a:rPr>
              <a:t>题的答案来确定是否包含该论文，因为如果论文没有通过全文过滤，我们要求检查员在这里做笔记。然后，我们确定</a:t>
            </a:r>
            <a:r>
              <a:rPr lang="en-US" altLang="zh-CN" sz="2400" kern="100" dirty="0">
                <a:effectLst/>
                <a:ea typeface="宋体" panose="02010600030101010101" pitchFamily="2" charset="-122"/>
                <a:cs typeface="Times New Roman" panose="02020603050405020304" pitchFamily="18" charset="0"/>
              </a:rPr>
              <a:t>:1)</a:t>
            </a:r>
            <a:r>
              <a:rPr lang="zh-CN" altLang="zh-CN" sz="2400" kern="100" dirty="0">
                <a:effectLst/>
                <a:ea typeface="宋体" panose="02010600030101010101" pitchFamily="2" charset="-122"/>
                <a:cs typeface="Times New Roman" panose="02020603050405020304" pitchFamily="18" charset="0"/>
              </a:rPr>
              <a:t>研究目的</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例如，检测开发人员在软件工件中表达的情感</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情绪</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礼貌</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a:t>
            </a:r>
            <a:r>
              <a:rPr lang="en-US" altLang="zh-CN" sz="2400" kern="100" dirty="0">
                <a:effectLst/>
                <a:ea typeface="宋体" panose="02010600030101010101" pitchFamily="2" charset="-122"/>
                <a:cs typeface="Times New Roman" panose="02020603050405020304" pitchFamily="18" charset="0"/>
              </a:rPr>
              <a:t>2)</a:t>
            </a:r>
            <a:r>
              <a:rPr lang="zh-CN" altLang="zh-CN" sz="2400" kern="100" dirty="0">
                <a:effectLst/>
                <a:ea typeface="宋体" panose="02010600030101010101" pitchFamily="2" charset="-122"/>
                <a:cs typeface="Times New Roman" panose="02020603050405020304" pitchFamily="18" charset="0"/>
              </a:rPr>
              <a:t>方法是否被定制，</a:t>
            </a:r>
            <a:r>
              <a:rPr lang="en-US" altLang="zh-CN" sz="2400" kern="100" dirty="0">
                <a:effectLst/>
                <a:ea typeface="宋体" panose="02010600030101010101" pitchFamily="2" charset="-122"/>
                <a:cs typeface="Times New Roman" panose="02020603050405020304" pitchFamily="18" charset="0"/>
              </a:rPr>
              <a:t>3)</a:t>
            </a:r>
            <a:r>
              <a:rPr lang="zh-CN" altLang="zh-CN" sz="2400" kern="100" dirty="0">
                <a:effectLst/>
                <a:ea typeface="宋体" panose="02010600030101010101" pitchFamily="2" charset="-122"/>
                <a:cs typeface="Times New Roman" panose="02020603050405020304" pitchFamily="18" charset="0"/>
              </a:rPr>
              <a:t>使用的工具，</a:t>
            </a:r>
            <a:r>
              <a:rPr lang="en-US" altLang="zh-CN" sz="2400" kern="100" dirty="0">
                <a:effectLst/>
                <a:ea typeface="宋体" panose="02010600030101010101" pitchFamily="2" charset="-122"/>
                <a:cs typeface="Times New Roman" panose="02020603050405020304" pitchFamily="18" charset="0"/>
              </a:rPr>
              <a:t>4)</a:t>
            </a:r>
            <a:r>
              <a:rPr lang="zh-CN" altLang="zh-CN" sz="2400" kern="100" dirty="0">
                <a:effectLst/>
                <a:ea typeface="宋体" panose="02010600030101010101" pitchFamily="2" charset="-122"/>
                <a:cs typeface="Times New Roman" panose="02020603050405020304" pitchFamily="18" charset="0"/>
              </a:rPr>
              <a:t>方法是否可用，</a:t>
            </a:r>
            <a:r>
              <a:rPr lang="en-US" altLang="zh-CN" sz="2400" kern="100" dirty="0">
                <a:effectLst/>
                <a:ea typeface="宋体" panose="02010600030101010101" pitchFamily="2" charset="-122"/>
                <a:cs typeface="Times New Roman" panose="02020603050405020304" pitchFamily="18" charset="0"/>
              </a:rPr>
              <a:t>5)</a:t>
            </a:r>
            <a:r>
              <a:rPr lang="zh-CN" altLang="zh-CN" sz="2400" kern="100" dirty="0">
                <a:effectLst/>
                <a:ea typeface="宋体" panose="02010600030101010101" pitchFamily="2" charset="-122"/>
                <a:cs typeface="Times New Roman" panose="02020603050405020304" pitchFamily="18" charset="0"/>
              </a:rPr>
              <a:t>意见挖掘技术的类型</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例如，情绪极性分析</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a:t>
            </a:r>
            <a:r>
              <a:rPr lang="en-US" altLang="zh-CN" sz="2400" kern="100" dirty="0">
                <a:effectLst/>
                <a:ea typeface="宋体" panose="02010600030101010101" pitchFamily="2" charset="-122"/>
                <a:cs typeface="Times New Roman" panose="02020603050405020304" pitchFamily="18" charset="0"/>
              </a:rPr>
              <a:t>6)</a:t>
            </a:r>
            <a:r>
              <a:rPr lang="zh-CN" altLang="zh-CN" sz="2400" kern="100" dirty="0">
                <a:effectLst/>
                <a:ea typeface="宋体" panose="02010600030101010101" pitchFamily="2" charset="-122"/>
                <a:cs typeface="Times New Roman" panose="02020603050405020304" pitchFamily="18" charset="0"/>
              </a:rPr>
              <a:t>工具是否应用于与其起源不同的上下文，</a:t>
            </a:r>
            <a:r>
              <a:rPr lang="en-US" altLang="zh-CN" sz="2400" kern="100" dirty="0">
                <a:effectLst/>
                <a:ea typeface="宋体" panose="02010600030101010101" pitchFamily="2" charset="-122"/>
                <a:cs typeface="Times New Roman" panose="02020603050405020304" pitchFamily="18" charset="0"/>
              </a:rPr>
              <a:t>7)&amp; 8)</a:t>
            </a:r>
            <a:r>
              <a:rPr lang="zh-CN" altLang="zh-CN" sz="2400" kern="100" dirty="0">
                <a:effectLst/>
                <a:ea typeface="宋体" panose="02010600030101010101" pitchFamily="2" charset="-122"/>
                <a:cs typeface="Times New Roman" panose="02020603050405020304" pitchFamily="18" charset="0"/>
              </a:rPr>
              <a:t>方法的性能是否已被验证，</a:t>
            </a:r>
            <a:r>
              <a:rPr lang="en-US" altLang="zh-CN" sz="2400" kern="100" dirty="0">
                <a:effectLst/>
                <a:ea typeface="宋体" panose="02010600030101010101" pitchFamily="2" charset="-122"/>
                <a:cs typeface="Times New Roman" panose="02020603050405020304" pitchFamily="18" charset="0"/>
              </a:rPr>
              <a:t>10)</a:t>
            </a:r>
            <a:r>
              <a:rPr lang="zh-CN" altLang="zh-CN" sz="2400" kern="100" dirty="0">
                <a:effectLst/>
                <a:ea typeface="宋体" panose="02010600030101010101" pitchFamily="2" charset="-122"/>
                <a:cs typeface="Times New Roman" panose="02020603050405020304" pitchFamily="18" charset="0"/>
              </a:rPr>
              <a:t>数据集类型</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例如，</a:t>
            </a:r>
            <a:r>
              <a:rPr lang="en-US" altLang="zh-CN" sz="2400" kern="100" dirty="0">
                <a:effectLst/>
                <a:ea typeface="宋体" panose="02010600030101010101" pitchFamily="2" charset="-122"/>
                <a:cs typeface="Times New Roman" panose="02020603050405020304" pitchFamily="18" charset="0"/>
              </a:rPr>
              <a:t>GitHub</a:t>
            </a:r>
            <a:r>
              <a:rPr lang="zh-CN" altLang="zh-CN" sz="2400" kern="100" dirty="0">
                <a:effectLst/>
                <a:ea typeface="宋体" panose="02010600030101010101" pitchFamily="2" charset="-122"/>
                <a:cs typeface="Times New Roman" panose="02020603050405020304" pitchFamily="18" charset="0"/>
              </a:rPr>
              <a:t>发布评论</a:t>
            </a:r>
            <a:r>
              <a:rPr lang="en-US" altLang="zh-CN" sz="2400" kern="100" dirty="0">
                <a:effectLst/>
                <a:ea typeface="宋体" panose="02010600030101010101" pitchFamily="2" charset="-122"/>
                <a:cs typeface="Times New Roman" panose="02020603050405020304" pitchFamily="18" charset="0"/>
              </a:rPr>
              <a:t>)</a:t>
            </a:r>
            <a:r>
              <a:rPr lang="zh-CN" altLang="zh-CN" sz="2400" kern="100" dirty="0">
                <a:effectLst/>
                <a:ea typeface="宋体" panose="02010600030101010101" pitchFamily="2" charset="-122"/>
                <a:cs typeface="Times New Roman" panose="02020603050405020304" pitchFamily="18" charset="0"/>
              </a:rPr>
              <a:t>，</a:t>
            </a:r>
            <a:r>
              <a:rPr lang="en-US" altLang="zh-CN" sz="2400" kern="100" dirty="0">
                <a:effectLst/>
                <a:ea typeface="宋体" panose="02010600030101010101" pitchFamily="2" charset="-122"/>
                <a:cs typeface="Times New Roman" panose="02020603050405020304" pitchFamily="18" charset="0"/>
              </a:rPr>
              <a:t>11)</a:t>
            </a:r>
            <a:r>
              <a:rPr lang="zh-CN" altLang="zh-CN" sz="2400" kern="100" dirty="0">
                <a:effectLst/>
                <a:ea typeface="宋体" panose="02010600030101010101" pitchFamily="2" charset="-122"/>
                <a:cs typeface="Times New Roman" panose="02020603050405020304" pitchFamily="18" charset="0"/>
              </a:rPr>
              <a:t>数据集是否可用。</a:t>
            </a:r>
            <a:endParaRPr lang="en-US" altLang="zh-CN" sz="2400" kern="100" dirty="0">
              <a:effectLst/>
              <a:ea typeface="宋体" panose="02010600030101010101" pitchFamily="2" charset="-122"/>
              <a:cs typeface="Times New Roman" panose="02020603050405020304" pitchFamily="18" charset="0"/>
            </a:endParaRPr>
          </a:p>
          <a:p>
            <a:pPr algn="just">
              <a:lnSpc>
                <a:spcPct val="150000"/>
              </a:lnSpc>
            </a:pPr>
            <a:r>
              <a:rPr lang="zh-CN" altLang="zh-CN" sz="2400" kern="100" dirty="0">
                <a:effectLst/>
                <a:ea typeface="宋体" panose="02010600030101010101" pitchFamily="2" charset="-122"/>
                <a:cs typeface="Times New Roman" panose="02020603050405020304" pitchFamily="18" charset="0"/>
              </a:rPr>
              <a:t>很少有研究被重复，因此没有从问题</a:t>
            </a:r>
            <a:r>
              <a:rPr lang="en-US" altLang="zh-CN" sz="2400" kern="100" dirty="0">
                <a:effectLst/>
                <a:ea typeface="宋体" panose="02010600030101010101" pitchFamily="2" charset="-122"/>
                <a:cs typeface="Times New Roman" panose="02020603050405020304" pitchFamily="18" charset="0"/>
              </a:rPr>
              <a:t>9</a:t>
            </a:r>
            <a:r>
              <a:rPr lang="zh-CN" altLang="zh-CN" sz="2400" kern="100" dirty="0">
                <a:effectLst/>
                <a:ea typeface="宋体" panose="02010600030101010101" pitchFamily="2" charset="-122"/>
                <a:cs typeface="Times New Roman" panose="02020603050405020304" pitchFamily="18" charset="0"/>
              </a:rPr>
              <a:t>中收集到有用的信息。</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424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文献处理</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15</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867281" y="1071755"/>
            <a:ext cx="10347158" cy="5022016"/>
          </a:xfrm>
          <a:prstGeom prst="rect">
            <a:avLst/>
          </a:prstGeom>
          <a:noFill/>
        </p:spPr>
        <p:txBody>
          <a:bodyPr wrap="square">
            <a:spAutoFit/>
          </a:bodyPr>
          <a:lstStyle/>
          <a:p>
            <a:pPr algn="just">
              <a:lnSpc>
                <a:spcPct val="150000"/>
              </a:lnSpc>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为回答</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RQ6</a:t>
            </a: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的预处理</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检查了提出或评估意见挖掘技术的论文，要求是证据支持的问题</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限制，而不是基于假设的问题</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限制。每篇论文都由两位作者独立手工检查，他们在满足以下标准时提取见解</a:t>
            </a:r>
            <a:r>
              <a:rPr lang="en-US" altLang="zh-CN" sz="2400" kern="100" dirty="0">
                <a:effectLst/>
                <a:ea typeface="宋体" panose="02010600030101010101" pitchFamily="2" charset="-122"/>
                <a:cs typeface="Times New Roman" panose="02020603050405020304" pitchFamily="18" charset="0"/>
              </a:rPr>
              <a:t>:</a:t>
            </a:r>
          </a:p>
          <a:p>
            <a:pPr algn="just">
              <a:lnSpc>
                <a:spcPct val="150000"/>
              </a:lnSpc>
            </a:pP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它们应该在结果，讨论或结论中明确指出。</a:t>
            </a:r>
          </a:p>
          <a:p>
            <a:pPr algn="just">
              <a:lnSpc>
                <a:spcPct val="150000"/>
              </a:lnSpc>
            </a:pP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它们应该与在软件工程中定制</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采用意见挖掘方法相关。</a:t>
            </a:r>
          </a:p>
          <a:p>
            <a:pPr algn="just">
              <a:lnSpc>
                <a:spcPct val="150000"/>
              </a:lnSpc>
            </a:pP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它们应该有数据支持</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即，那些没有证据的建议应该被丢弃</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a:t>
            </a:r>
          </a:p>
          <a:p>
            <a:pPr algn="just">
              <a:lnSpc>
                <a:spcPct val="150000"/>
              </a:lnSpc>
            </a:pP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它们不应该描述特定于工具的优化，如参数调优。</a:t>
            </a:r>
          </a:p>
          <a:p>
            <a:pPr algn="just">
              <a:lnSpc>
                <a:spcPct val="150000"/>
              </a:lnSpc>
            </a:pPr>
            <a:r>
              <a:rPr lang="zh-CN" altLang="en-US" sz="2400" kern="100" dirty="0">
                <a:effectLst/>
                <a:ea typeface="宋体" panose="02010600030101010101" pitchFamily="2" charset="-122"/>
                <a:cs typeface="Times New Roman" panose="02020603050405020304" pitchFamily="18" charset="0"/>
              </a:rPr>
              <a:t>合并了作者提取的关注点</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限制和丢弃重复的关注点</a:t>
            </a:r>
            <a:r>
              <a:rPr lang="en-US" altLang="zh-CN" sz="2400" kern="100" dirty="0">
                <a:effectLst/>
                <a:ea typeface="宋体" panose="02010600030101010101" pitchFamily="2" charset="-122"/>
                <a:cs typeface="Times New Roman" panose="02020603050405020304" pitchFamily="18" charset="0"/>
              </a:rPr>
              <a:t>/</a:t>
            </a:r>
            <a:r>
              <a:rPr lang="zh-CN" altLang="en-US" sz="2400" kern="100" dirty="0">
                <a:effectLst/>
                <a:ea typeface="宋体" panose="02010600030101010101" pitchFamily="2" charset="-122"/>
                <a:cs typeface="Times New Roman" panose="02020603050405020304" pitchFamily="18" charset="0"/>
              </a:rPr>
              <a:t>限制。</a:t>
            </a:r>
          </a:p>
          <a:p>
            <a:pPr algn="just">
              <a:lnSpc>
                <a:spcPct val="150000"/>
              </a:lnSpc>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428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3.1 RQ1</a:t>
            </a:r>
            <a:r>
              <a:rPr lang="zh-CN" altLang="zh-CN" sz="1800" dirty="0">
                <a:effectLst/>
                <a:ea typeface="等线" panose="02010600030101010101" pitchFamily="2" charset="-122"/>
                <a:cs typeface="Times New Roman" panose="02020603050405020304" pitchFamily="18" charset="0"/>
              </a:rPr>
              <a:t>哪些软件工程活动应用了</a:t>
            </a:r>
            <a:r>
              <a:rPr lang="zh-CN" altLang="en-US" sz="1800" dirty="0">
                <a:ea typeface="等线" panose="02010600030101010101" pitchFamily="2" charset="-122"/>
                <a:cs typeface="Times New Roman" panose="02020603050405020304" pitchFamily="18" charset="0"/>
              </a:rPr>
              <a:t>观念发掘</a:t>
            </a:r>
            <a:r>
              <a:rPr lang="zh-CN" altLang="zh-CN"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16</a:t>
            </a:fld>
            <a:endParaRPr lang="en-US" altLang="zh-CN" sz="1000" strike="noStrike" noProof="1"/>
          </a:p>
        </p:txBody>
      </p:sp>
      <p:pic>
        <p:nvPicPr>
          <p:cNvPr id="4" name="图片 3">
            <a:extLst>
              <a:ext uri="{FF2B5EF4-FFF2-40B4-BE49-F238E27FC236}">
                <a16:creationId xmlns:a16="http://schemas.microsoft.com/office/drawing/2014/main" id="{A94513ED-6D2D-F4B3-D240-8DA0F4EF50E1}"/>
              </a:ext>
            </a:extLst>
          </p:cNvPr>
          <p:cNvPicPr>
            <a:picLocks noChangeAspect="1"/>
          </p:cNvPicPr>
          <p:nvPr/>
        </p:nvPicPr>
        <p:blipFill>
          <a:blip r:embed="rId3"/>
          <a:stretch>
            <a:fillRect/>
          </a:stretch>
        </p:blipFill>
        <p:spPr>
          <a:xfrm>
            <a:off x="867281" y="1106905"/>
            <a:ext cx="10172896" cy="5237747"/>
          </a:xfrm>
          <a:prstGeom prst="rect">
            <a:avLst/>
          </a:prstGeom>
        </p:spPr>
      </p:pic>
    </p:spTree>
    <p:extLst>
      <p:ext uri="{BB962C8B-B14F-4D97-AF65-F5344CB8AC3E}">
        <p14:creationId xmlns:p14="http://schemas.microsoft.com/office/powerpoint/2010/main" val="159017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3.2 RQ2</a:t>
            </a:r>
            <a:r>
              <a:rPr lang="zh-CN" altLang="zh-CN" sz="1800" dirty="0">
                <a:effectLst/>
                <a:ea typeface="等线" panose="02010600030101010101" pitchFamily="2" charset="-122"/>
                <a:cs typeface="Times New Roman" panose="02020603050405020304" pitchFamily="18" charset="0"/>
              </a:rPr>
              <a:t>采用了哪些工具？这些工具功能</a:t>
            </a:r>
            <a:r>
              <a:rPr lang="zh-CN" altLang="en-US"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17</a:t>
            </a:fld>
            <a:endParaRPr lang="en-US" altLang="zh-CN" sz="1000" strike="noStrike" noProof="1"/>
          </a:p>
        </p:txBody>
      </p:sp>
      <p:pic>
        <p:nvPicPr>
          <p:cNvPr id="5" name="图片 4">
            <a:extLst>
              <a:ext uri="{FF2B5EF4-FFF2-40B4-BE49-F238E27FC236}">
                <a16:creationId xmlns:a16="http://schemas.microsoft.com/office/drawing/2014/main" id="{3DB60266-40BE-45E7-FCC5-CB9A3D62C78F}"/>
              </a:ext>
            </a:extLst>
          </p:cNvPr>
          <p:cNvPicPr>
            <a:picLocks noChangeAspect="1"/>
          </p:cNvPicPr>
          <p:nvPr/>
        </p:nvPicPr>
        <p:blipFill>
          <a:blip r:embed="rId3"/>
          <a:stretch>
            <a:fillRect/>
          </a:stretch>
        </p:blipFill>
        <p:spPr>
          <a:xfrm>
            <a:off x="867280" y="1076324"/>
            <a:ext cx="10057393" cy="5551113"/>
          </a:xfrm>
          <a:prstGeom prst="rect">
            <a:avLst/>
          </a:prstGeom>
        </p:spPr>
      </p:pic>
    </p:spTree>
    <p:extLst>
      <p:ext uri="{BB962C8B-B14F-4D97-AF65-F5344CB8AC3E}">
        <p14:creationId xmlns:p14="http://schemas.microsoft.com/office/powerpoint/2010/main" val="274501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3.2 RQ2</a:t>
            </a:r>
            <a:r>
              <a:rPr lang="zh-CN" altLang="zh-CN" sz="1800" dirty="0">
                <a:effectLst/>
                <a:ea typeface="等线" panose="02010600030101010101" pitchFamily="2" charset="-122"/>
                <a:cs typeface="Times New Roman" panose="02020603050405020304" pitchFamily="18" charset="0"/>
              </a:rPr>
              <a:t>采用了哪些工具？这些工具功能</a:t>
            </a:r>
            <a:r>
              <a:rPr lang="zh-CN" altLang="en-US"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18</a:t>
            </a:fld>
            <a:endParaRPr lang="en-US" altLang="zh-CN" sz="1000" strike="noStrike" noProof="1"/>
          </a:p>
        </p:txBody>
      </p:sp>
      <p:pic>
        <p:nvPicPr>
          <p:cNvPr id="6" name="图片 5">
            <a:extLst>
              <a:ext uri="{FF2B5EF4-FFF2-40B4-BE49-F238E27FC236}">
                <a16:creationId xmlns:a16="http://schemas.microsoft.com/office/drawing/2014/main" id="{349B8B01-CEEF-5456-97B3-CFDFC2296D1A}"/>
              </a:ext>
            </a:extLst>
          </p:cNvPr>
          <p:cNvPicPr>
            <a:picLocks noChangeAspect="1"/>
          </p:cNvPicPr>
          <p:nvPr/>
        </p:nvPicPr>
        <p:blipFill>
          <a:blip r:embed="rId3"/>
          <a:stretch>
            <a:fillRect/>
          </a:stretch>
        </p:blipFill>
        <p:spPr>
          <a:xfrm>
            <a:off x="867282" y="1121330"/>
            <a:ext cx="10295916" cy="5127070"/>
          </a:xfrm>
          <a:prstGeom prst="rect">
            <a:avLst/>
          </a:prstGeom>
        </p:spPr>
      </p:pic>
    </p:spTree>
    <p:extLst>
      <p:ext uri="{BB962C8B-B14F-4D97-AF65-F5344CB8AC3E}">
        <p14:creationId xmlns:p14="http://schemas.microsoft.com/office/powerpoint/2010/main" val="188120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3.3 RQ3</a:t>
            </a:r>
            <a:r>
              <a:rPr lang="zh-CN" altLang="en-US" sz="1800" dirty="0">
                <a:effectLst/>
                <a:ea typeface="等线" panose="02010600030101010101" pitchFamily="2" charset="-122"/>
                <a:cs typeface="Times New Roman" panose="02020603050405020304" pitchFamily="18" charset="0"/>
              </a:rPr>
              <a:t>多久评估一次开箱即用工具性能</a:t>
            </a:r>
            <a:r>
              <a:rPr lang="zh-CN" altLang="zh-CN"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19</a:t>
            </a:fld>
            <a:endParaRPr lang="en-US" altLang="zh-CN" sz="1000" strike="noStrike" noProof="1"/>
          </a:p>
        </p:txBody>
      </p:sp>
      <p:pic>
        <p:nvPicPr>
          <p:cNvPr id="5" name="图片 4">
            <a:extLst>
              <a:ext uri="{FF2B5EF4-FFF2-40B4-BE49-F238E27FC236}">
                <a16:creationId xmlns:a16="http://schemas.microsoft.com/office/drawing/2014/main" id="{5476A2A6-AC17-8FF3-8830-D2DFEF37DB9C}"/>
              </a:ext>
            </a:extLst>
          </p:cNvPr>
          <p:cNvPicPr>
            <a:picLocks noChangeAspect="1"/>
          </p:cNvPicPr>
          <p:nvPr/>
        </p:nvPicPr>
        <p:blipFill>
          <a:blip r:embed="rId3"/>
          <a:stretch>
            <a:fillRect/>
          </a:stretch>
        </p:blipFill>
        <p:spPr>
          <a:xfrm>
            <a:off x="1107912" y="1220866"/>
            <a:ext cx="9479794" cy="5323511"/>
          </a:xfrm>
          <a:prstGeom prst="rect">
            <a:avLst/>
          </a:prstGeom>
        </p:spPr>
      </p:pic>
    </p:spTree>
    <p:extLst>
      <p:ext uri="{BB962C8B-B14F-4D97-AF65-F5344CB8AC3E}">
        <p14:creationId xmlns:p14="http://schemas.microsoft.com/office/powerpoint/2010/main" val="282451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a:t>
            </a:fld>
            <a:endParaRPr lang="en-US" altLang="zh-CN" sz="1000" strike="noStrike" noProof="1"/>
          </a:p>
        </p:txBody>
      </p:sp>
      <p:sp>
        <p:nvSpPr>
          <p:cNvPr id="3" name="文本框 2">
            <a:extLst>
              <a:ext uri="{FF2B5EF4-FFF2-40B4-BE49-F238E27FC236}">
                <a16:creationId xmlns:a16="http://schemas.microsoft.com/office/drawing/2014/main" id="{882D12F4-3BF2-7BC9-B610-4BA7EE8D9EC5}"/>
              </a:ext>
            </a:extLst>
          </p:cNvPr>
          <p:cNvSpPr txBox="1"/>
          <p:nvPr/>
        </p:nvSpPr>
        <p:spPr>
          <a:xfrm>
            <a:off x="3638767" y="1484383"/>
            <a:ext cx="7370859" cy="4139723"/>
          </a:xfrm>
          <a:prstGeom prst="rect">
            <a:avLst/>
          </a:prstGeom>
          <a:noFill/>
        </p:spPr>
        <p:txBody>
          <a:bodyPr wrap="square" rtlCol="0">
            <a:spAutoFit/>
          </a:bodyPr>
          <a:lstStyle/>
          <a:p>
            <a:pPr>
              <a:lnSpc>
                <a:spcPct val="150000"/>
              </a:lnSpc>
            </a:pPr>
            <a:r>
              <a:rPr lang="en-US" altLang="zh-CN" sz="3600" b="1" dirty="0"/>
              <a:t>1.</a:t>
            </a:r>
            <a:r>
              <a:rPr lang="zh-CN" altLang="en-US" sz="3600" b="1" dirty="0"/>
              <a:t>研究背景及研究目的</a:t>
            </a:r>
            <a:endParaRPr lang="en-US" altLang="zh-CN" sz="3600" b="1" dirty="0"/>
          </a:p>
          <a:p>
            <a:pPr>
              <a:lnSpc>
                <a:spcPct val="150000"/>
              </a:lnSpc>
            </a:pPr>
            <a:r>
              <a:rPr lang="en-US" altLang="zh-CN" sz="3600" b="1" dirty="0"/>
              <a:t>2.</a:t>
            </a:r>
            <a:r>
              <a:rPr lang="zh-CN" altLang="en-US" sz="3600" b="1" dirty="0"/>
              <a:t>文献选择及文献处理</a:t>
            </a:r>
            <a:endParaRPr lang="en-US" altLang="zh-CN" sz="3600" b="1" dirty="0"/>
          </a:p>
          <a:p>
            <a:pPr>
              <a:lnSpc>
                <a:spcPct val="150000"/>
              </a:lnSpc>
            </a:pPr>
            <a:r>
              <a:rPr lang="en-US" altLang="zh-CN" sz="3600" b="1" dirty="0"/>
              <a:t>3.</a:t>
            </a:r>
            <a:r>
              <a:rPr lang="zh-CN" altLang="en-US" sz="3600" b="1" dirty="0"/>
              <a:t>研究数据及相关结果</a:t>
            </a:r>
            <a:endParaRPr lang="en-US" altLang="zh-CN" sz="3600" b="1" dirty="0"/>
          </a:p>
          <a:p>
            <a:pPr>
              <a:lnSpc>
                <a:spcPct val="150000"/>
              </a:lnSpc>
            </a:pPr>
            <a:r>
              <a:rPr lang="en-US" altLang="zh-CN" sz="3600" b="1" dirty="0"/>
              <a:t>4.</a:t>
            </a:r>
            <a:r>
              <a:rPr lang="zh-CN" altLang="en-US" sz="3600" b="1" dirty="0"/>
              <a:t>问题讨论及可能缺陷</a:t>
            </a:r>
            <a:endParaRPr lang="en-US" altLang="zh-CN" sz="3600" b="1" dirty="0"/>
          </a:p>
          <a:p>
            <a:pPr>
              <a:lnSpc>
                <a:spcPct val="150000"/>
              </a:lnSpc>
            </a:pPr>
            <a:r>
              <a:rPr lang="en-US" altLang="zh-CN" sz="3600" b="1" dirty="0"/>
              <a:t>5.</a:t>
            </a:r>
            <a:r>
              <a:rPr lang="zh-CN" altLang="en-US" sz="3600" b="1" dirty="0"/>
              <a:t>未来方向及整体总结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3.4 RQ4</a:t>
            </a:r>
            <a:r>
              <a:rPr lang="zh-CN" altLang="en-US" sz="1800" dirty="0">
                <a:effectLst/>
                <a:ea typeface="等线" panose="02010600030101010101" pitchFamily="2" charset="-122"/>
                <a:cs typeface="Times New Roman" panose="02020603050405020304" pitchFamily="18" charset="0"/>
              </a:rPr>
              <a:t>性能表现如何</a:t>
            </a:r>
            <a:r>
              <a:rPr lang="zh-CN" altLang="zh-CN"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20</a:t>
            </a:fld>
            <a:endParaRPr lang="en-US" altLang="zh-CN" sz="1000" strike="noStrike" noProof="1"/>
          </a:p>
        </p:txBody>
      </p:sp>
      <p:pic>
        <p:nvPicPr>
          <p:cNvPr id="5" name="图片 4">
            <a:extLst>
              <a:ext uri="{FF2B5EF4-FFF2-40B4-BE49-F238E27FC236}">
                <a16:creationId xmlns:a16="http://schemas.microsoft.com/office/drawing/2014/main" id="{566F5B67-EC4E-F5C5-F249-CBE9C6C80F64}"/>
              </a:ext>
            </a:extLst>
          </p:cNvPr>
          <p:cNvPicPr>
            <a:picLocks noChangeAspect="1"/>
          </p:cNvPicPr>
          <p:nvPr/>
        </p:nvPicPr>
        <p:blipFill>
          <a:blip r:embed="rId3"/>
          <a:stretch>
            <a:fillRect/>
          </a:stretch>
        </p:blipFill>
        <p:spPr>
          <a:xfrm>
            <a:off x="867281" y="1155576"/>
            <a:ext cx="10259523" cy="5092824"/>
          </a:xfrm>
          <a:prstGeom prst="rect">
            <a:avLst/>
          </a:prstGeom>
        </p:spPr>
      </p:pic>
    </p:spTree>
    <p:extLst>
      <p:ext uri="{BB962C8B-B14F-4D97-AF65-F5344CB8AC3E}">
        <p14:creationId xmlns:p14="http://schemas.microsoft.com/office/powerpoint/2010/main" val="101808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3.4 RQ4</a:t>
            </a:r>
            <a:r>
              <a:rPr lang="zh-CN" altLang="en-US" sz="1800" dirty="0">
                <a:effectLst/>
                <a:ea typeface="等线" panose="02010600030101010101" pitchFamily="2" charset="-122"/>
                <a:cs typeface="Times New Roman" panose="02020603050405020304" pitchFamily="18" charset="0"/>
              </a:rPr>
              <a:t>性能表现如何</a:t>
            </a:r>
            <a:r>
              <a:rPr lang="zh-CN" altLang="zh-CN" sz="1800" dirty="0">
                <a:effectLst/>
                <a:ea typeface="等线" panose="02010600030101010101" pitchFamily="2"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21</a:t>
            </a:fld>
            <a:endParaRPr lang="en-US" altLang="zh-CN" sz="1000" strike="noStrike" noProof="1"/>
          </a:p>
        </p:txBody>
      </p:sp>
      <p:pic>
        <p:nvPicPr>
          <p:cNvPr id="4" name="图片 3">
            <a:extLst>
              <a:ext uri="{FF2B5EF4-FFF2-40B4-BE49-F238E27FC236}">
                <a16:creationId xmlns:a16="http://schemas.microsoft.com/office/drawing/2014/main" id="{FC1E91B2-A73C-7304-C2A5-248DE5FC1D23}"/>
              </a:ext>
            </a:extLst>
          </p:cNvPr>
          <p:cNvPicPr>
            <a:picLocks noChangeAspect="1"/>
          </p:cNvPicPr>
          <p:nvPr/>
        </p:nvPicPr>
        <p:blipFill>
          <a:blip r:embed="rId3"/>
          <a:stretch>
            <a:fillRect/>
          </a:stretch>
        </p:blipFill>
        <p:spPr>
          <a:xfrm>
            <a:off x="789272" y="2772076"/>
            <a:ext cx="10231653" cy="2983832"/>
          </a:xfrm>
          <a:prstGeom prst="rect">
            <a:avLst/>
          </a:prstGeom>
        </p:spPr>
      </p:pic>
      <p:sp>
        <p:nvSpPr>
          <p:cNvPr id="6" name="文本框 5">
            <a:extLst>
              <a:ext uri="{FF2B5EF4-FFF2-40B4-BE49-F238E27FC236}">
                <a16:creationId xmlns:a16="http://schemas.microsoft.com/office/drawing/2014/main" id="{77A8B215-26FC-331F-06D7-4BE68851157B}"/>
              </a:ext>
            </a:extLst>
          </p:cNvPr>
          <p:cNvSpPr txBox="1"/>
          <p:nvPr/>
        </p:nvSpPr>
        <p:spPr>
          <a:xfrm>
            <a:off x="867281" y="1414914"/>
            <a:ext cx="9961140" cy="830997"/>
          </a:xfrm>
          <a:prstGeom prst="rect">
            <a:avLst/>
          </a:prstGeom>
          <a:noFill/>
        </p:spPr>
        <p:txBody>
          <a:bodyPr wrap="square" rtlCol="0">
            <a:spAutoFit/>
          </a:bodyPr>
          <a:lstStyle/>
          <a:p>
            <a:r>
              <a:rPr lang="en-US" altLang="zh-CN" sz="2400" dirty="0">
                <a:effectLst/>
                <a:ea typeface="等线" panose="02010600030101010101" pitchFamily="2" charset="-122"/>
                <a:cs typeface="Times New Roman" panose="02020603050405020304" pitchFamily="18" charset="0"/>
              </a:rPr>
              <a:t>	</a:t>
            </a:r>
            <a:r>
              <a:rPr lang="zh-CN" altLang="zh-CN" sz="2400" dirty="0">
                <a:effectLst/>
                <a:ea typeface="等线" panose="02010600030101010101" pitchFamily="2" charset="-122"/>
                <a:cs typeface="Times New Roman" panose="02020603050405020304" pitchFamily="18" charset="0"/>
              </a:rPr>
              <a:t>虽然给出了总体性能比较</a:t>
            </a:r>
            <a:r>
              <a:rPr lang="zh-CN" altLang="en-US" sz="2400" dirty="0">
                <a:effectLst/>
                <a:ea typeface="等线" panose="02010600030101010101" pitchFamily="2" charset="-122"/>
                <a:cs typeface="Times New Roman" panose="02020603050405020304" pitchFamily="18" charset="0"/>
              </a:rPr>
              <a:t>，</a:t>
            </a:r>
            <a:r>
              <a:rPr lang="zh-CN" altLang="zh-CN" sz="2400" dirty="0">
                <a:effectLst/>
                <a:ea typeface="等线" panose="02010600030101010101" pitchFamily="2" charset="-122"/>
                <a:cs typeface="Times New Roman" panose="02020603050405020304" pitchFamily="18" charset="0"/>
              </a:rPr>
              <a:t>但是在面对不同的任务时用户关注的性能并不相同，如数据量很大时，准确率比高召回率更重要</a:t>
            </a:r>
            <a:endParaRPr lang="zh-CN" altLang="en-US" sz="2400" dirty="0"/>
          </a:p>
        </p:txBody>
      </p:sp>
    </p:spTree>
    <p:extLst>
      <p:ext uri="{BB962C8B-B14F-4D97-AF65-F5344CB8AC3E}">
        <p14:creationId xmlns:p14="http://schemas.microsoft.com/office/powerpoint/2010/main" val="67480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3.5 RQ5</a:t>
            </a:r>
            <a:r>
              <a:rPr lang="zh-CN" altLang="en-US" sz="1800" dirty="0">
                <a:ea typeface="等线" panose="02010600030101010101" pitchFamily="2" charset="-122"/>
                <a:cs typeface="Times New Roman" panose="02020603050405020304" pitchFamily="18" charset="0"/>
              </a:rPr>
              <a:t>哪些数据集能用于性能评估？</a:t>
            </a:r>
            <a:endParaRPr lang="en-US" altLang="zh-CN" sz="1800" dirty="0">
              <a:ea typeface="等线"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22</a:t>
            </a:fld>
            <a:endParaRPr lang="en-US" altLang="zh-CN" sz="1000" strike="noStrike" noProof="1"/>
          </a:p>
        </p:txBody>
      </p:sp>
      <p:pic>
        <p:nvPicPr>
          <p:cNvPr id="4" name="图片 3">
            <a:extLst>
              <a:ext uri="{FF2B5EF4-FFF2-40B4-BE49-F238E27FC236}">
                <a16:creationId xmlns:a16="http://schemas.microsoft.com/office/drawing/2014/main" id="{26352E05-AD09-73F9-1B92-0765F19EDDAB}"/>
              </a:ext>
            </a:extLst>
          </p:cNvPr>
          <p:cNvPicPr>
            <a:picLocks noChangeAspect="1"/>
          </p:cNvPicPr>
          <p:nvPr/>
        </p:nvPicPr>
        <p:blipFill>
          <a:blip r:embed="rId3"/>
          <a:stretch>
            <a:fillRect/>
          </a:stretch>
        </p:blipFill>
        <p:spPr>
          <a:xfrm>
            <a:off x="610836" y="1200508"/>
            <a:ext cx="10564094" cy="5047891"/>
          </a:xfrm>
          <a:prstGeom prst="rect">
            <a:avLst/>
          </a:prstGeom>
        </p:spPr>
      </p:pic>
    </p:spTree>
    <p:extLst>
      <p:ext uri="{BB962C8B-B14F-4D97-AF65-F5344CB8AC3E}">
        <p14:creationId xmlns:p14="http://schemas.microsoft.com/office/powerpoint/2010/main" val="764099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3.5 RQ5</a:t>
            </a:r>
            <a:r>
              <a:rPr lang="zh-CN" altLang="en-US" sz="1800" dirty="0">
                <a:ea typeface="等线" panose="02010600030101010101" pitchFamily="2" charset="-122"/>
                <a:cs typeface="Times New Roman" panose="02020603050405020304" pitchFamily="18" charset="0"/>
              </a:rPr>
              <a:t>哪些数据集能用于性能评估？</a:t>
            </a:r>
            <a:endParaRPr lang="en-US" altLang="zh-CN" sz="1800" dirty="0">
              <a:ea typeface="等线"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23</a:t>
            </a:fld>
            <a:endParaRPr lang="en-US" altLang="zh-CN" sz="1000" strike="noStrike" noProof="1"/>
          </a:p>
        </p:txBody>
      </p:sp>
      <p:pic>
        <p:nvPicPr>
          <p:cNvPr id="5" name="图片 4">
            <a:extLst>
              <a:ext uri="{FF2B5EF4-FFF2-40B4-BE49-F238E27FC236}">
                <a16:creationId xmlns:a16="http://schemas.microsoft.com/office/drawing/2014/main" id="{1736079C-0492-97FA-FFBC-41EF00A2E53F}"/>
              </a:ext>
            </a:extLst>
          </p:cNvPr>
          <p:cNvPicPr>
            <a:picLocks noChangeAspect="1"/>
          </p:cNvPicPr>
          <p:nvPr/>
        </p:nvPicPr>
        <p:blipFill>
          <a:blip r:embed="rId3"/>
          <a:stretch>
            <a:fillRect/>
          </a:stretch>
        </p:blipFill>
        <p:spPr>
          <a:xfrm>
            <a:off x="867281" y="1121229"/>
            <a:ext cx="10211397" cy="5127171"/>
          </a:xfrm>
          <a:prstGeom prst="rect">
            <a:avLst/>
          </a:prstGeom>
        </p:spPr>
      </p:pic>
    </p:spTree>
    <p:extLst>
      <p:ext uri="{BB962C8B-B14F-4D97-AF65-F5344CB8AC3E}">
        <p14:creationId xmlns:p14="http://schemas.microsoft.com/office/powerpoint/2010/main" val="33845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3.6 RQ6</a:t>
            </a:r>
            <a:r>
              <a:rPr lang="zh-CN" altLang="en-US" sz="1800" dirty="0">
                <a:latin typeface="微软雅黑" panose="020B0503020204020204" pitchFamily="34" charset="-122"/>
                <a:ea typeface="微软雅黑" panose="020B0503020204020204" pitchFamily="34" charset="-122"/>
              </a:rPr>
              <a:t>有哪些限制？</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24</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9646" y="1280692"/>
            <a:ext cx="10347158" cy="5022016"/>
          </a:xfrm>
          <a:prstGeom prst="rect">
            <a:avLst/>
          </a:prstGeom>
          <a:noFill/>
        </p:spPr>
        <p:txBody>
          <a:bodyPr wrap="square">
            <a:spAutoFit/>
          </a:bodyPr>
          <a:lstStyle/>
          <a:p>
            <a:pPr algn="l">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Using/Customizing tools for sentiment polarity/emotion/politeness/trust analysis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Tool performance varies on different data.</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Retraining a tool with software-related data requires substantial effort.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Neutral sentiment is difficult to identify</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Human created gold set for tool customization/evaluation may be unreliable. </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l">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Sentiment polarity is not enough for capturing the attitude.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dirty="0">
                <a:effectLst/>
                <a:latin typeface="等线" panose="02010600030101010101" pitchFamily="2" charset="-122"/>
                <a:cs typeface="Times New Roman" panose="02020603050405020304" pitchFamily="18" charset="0"/>
              </a:rPr>
              <a:t>   User ratings are not always in line with the sentiment expressed</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9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3.6 RQ6</a:t>
            </a:r>
            <a:r>
              <a:rPr lang="zh-CN" altLang="en-US" sz="1800" dirty="0">
                <a:latin typeface="微软雅黑" panose="020B0503020204020204" pitchFamily="34" charset="-122"/>
                <a:ea typeface="微软雅黑" panose="020B0503020204020204" pitchFamily="34" charset="-122"/>
              </a:rPr>
              <a:t>有哪些限制？</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25</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0021" y="953433"/>
            <a:ext cx="10347158" cy="6130011"/>
          </a:xfrm>
          <a:prstGeom prst="rect">
            <a:avLst/>
          </a:prstGeom>
          <a:noFill/>
        </p:spPr>
        <p:txBody>
          <a:bodyPr wrap="square">
            <a:spAutoFit/>
          </a:bodyPr>
          <a:lstStyle/>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Using/Customizing tools for artifact content analysis.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Single data source may not be enough for mining user feedback.</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artifact content can belong to multiple categories. </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Data for training is often unbalanced</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quality of datasets affects the performance of the automatic approach for classifying user reviews.</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Same words can be used to identify different topics/attributes.</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various choices of vocabulary negatively impact the performance of user review classification</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The information provided by users can become invalid due to software evolution. </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Data provided by the source can be incomplete. Sentences discussing the interested subjects can be hard to locate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302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4.1</a:t>
            </a:r>
            <a:r>
              <a:rPr lang="zh-CN" altLang="en-US" b="1" dirty="0">
                <a:latin typeface="微软雅黑" panose="020B0503020204020204" pitchFamily="34" charset="-122"/>
                <a:ea typeface="微软雅黑" panose="020B0503020204020204" pitchFamily="34" charset="-122"/>
              </a:rPr>
              <a:t>问题讨论</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26</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0021" y="953433"/>
            <a:ext cx="10347158" cy="3277116"/>
          </a:xfrm>
          <a:prstGeom prst="rect">
            <a:avLst/>
          </a:prstGeom>
          <a:noFill/>
        </p:spPr>
        <p:txBody>
          <a:bodyPr wrap="square">
            <a:spAutoFit/>
          </a:bodyPr>
          <a:lstStyle/>
          <a:p>
            <a:pPr algn="l">
              <a:lnSpc>
                <a:spcPct val="150000"/>
              </a:lnSpc>
            </a:pP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讨论</a:t>
            </a:r>
          </a:p>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研究的可复制性：</a:t>
            </a:r>
            <a:endPar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发现很多提出来的分析方法都是不开源的，影响后续的复现</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可以采用可靠的第三方平台如</a:t>
            </a:r>
            <a:r>
              <a:rPr lang="en-US" altLang="zh-CN" sz="2000" kern="100" dirty="0" err="1">
                <a:effectLst/>
                <a:latin typeface="等线" panose="02010600030101010101" pitchFamily="2" charset="-122"/>
                <a:ea typeface="等线" panose="02010600030101010101" pitchFamily="2" charset="-122"/>
                <a:cs typeface="Times New Roman" panose="02020603050405020304" pitchFamily="18" charset="0"/>
              </a:rPr>
              <a:t>github</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，来方便复用及复现</a:t>
            </a:r>
          </a:p>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只进行一轮滚雪球的影响：</a:t>
            </a:r>
            <a:endPar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初步研究的完整性有一定的影响</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通过文献搜索库改进滚雪球，来降低该方法所需的人力资源</a:t>
            </a:r>
          </a:p>
        </p:txBody>
      </p:sp>
    </p:spTree>
    <p:extLst>
      <p:ext uri="{BB962C8B-B14F-4D97-AF65-F5344CB8AC3E}">
        <p14:creationId xmlns:p14="http://schemas.microsoft.com/office/powerpoint/2010/main" val="271467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4.2</a:t>
            </a:r>
            <a:r>
              <a:rPr lang="zh-CN" altLang="en-US" b="1" dirty="0">
                <a:latin typeface="微软雅黑" panose="020B0503020204020204" pitchFamily="34" charset="-122"/>
                <a:ea typeface="微软雅黑" panose="020B0503020204020204" pitchFamily="34" charset="-122"/>
              </a:rPr>
              <a:t>可能缺陷</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27</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0021" y="953433"/>
            <a:ext cx="10347158" cy="4662110"/>
          </a:xfrm>
          <a:prstGeom prst="rect">
            <a:avLst/>
          </a:prstGeom>
          <a:noFill/>
        </p:spPr>
        <p:txBody>
          <a:bodyPr wrap="square">
            <a:spAutoFit/>
          </a:bodyPr>
          <a:lstStyle/>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在构建论文备选库时的威胁：</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）论文质量不行：使用谷歌学术时，大量未经审查的论文，或是经过审查的文章仍然可能有潜在缺陷。（</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）关键词搜索缺陷：会漏掉一些相关研究，采用一轮</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snowballing</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来尽量避免遗漏。</a:t>
            </a:r>
          </a:p>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内部因素（搜素引擎）对可复制性的影响：</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使用的数据库不断索引更多的论文，并且它们像黑盒一样运作，意味着我们无法判断它们的搜索算法是否会在某个时候发生变化。问题是这些数据库动态地索引论文。即使使用相同的搜索策略，可能无法复制搜索结果。例如，有些论文可能在数据库中的索引时间要远远晚于它们的实际出版日期。因此，即使出版日期范围保持不变，将来仍有可能找到更多的论文。</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外部因素（其他语言）对普适性的影响：</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该文采用英语编纂，对其他语言的普适性不足</a:t>
            </a:r>
          </a:p>
          <a:p>
            <a:pPr algn="l">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en-US" sz="2000" b="1" kern="100" dirty="0">
                <a:effectLst/>
                <a:latin typeface="等线" panose="02010600030101010101" pitchFamily="2" charset="-122"/>
                <a:ea typeface="等线" panose="02010600030101010101" pitchFamily="2" charset="-122"/>
                <a:cs typeface="Times New Roman" panose="02020603050405020304" pitchFamily="18" charset="0"/>
              </a:rPr>
              <a:t>人力资源较少对结论正确性的影响：</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每一篇文章结论只有一名研究员完成</a:t>
            </a:r>
          </a:p>
        </p:txBody>
      </p:sp>
    </p:spTree>
    <p:extLst>
      <p:ext uri="{BB962C8B-B14F-4D97-AF65-F5344CB8AC3E}">
        <p14:creationId xmlns:p14="http://schemas.microsoft.com/office/powerpoint/2010/main" val="37000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5.1</a:t>
            </a:r>
            <a:r>
              <a:rPr lang="zh-CN" altLang="en-US" b="1" dirty="0">
                <a:latin typeface="微软雅黑" panose="020B0503020204020204" pitchFamily="34" charset="-122"/>
                <a:ea typeface="微软雅黑" panose="020B0503020204020204" pitchFamily="34" charset="-122"/>
              </a:rPr>
              <a:t>未来方向</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28</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770021" y="953433"/>
            <a:ext cx="10347158" cy="5022016"/>
          </a:xfrm>
          <a:prstGeom prst="rect">
            <a:avLst/>
          </a:prstGeom>
          <a:noFill/>
        </p:spPr>
        <p:txBody>
          <a:bodyPr wrap="square">
            <a:spAutoFit/>
          </a:bodyPr>
          <a:lstStyle/>
          <a:p>
            <a:pPr algn="just">
              <a:lnSpc>
                <a:spcPct val="150000"/>
              </a:lnSpc>
            </a:pP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今后工作方向</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应用在未使用</a:t>
            </a:r>
            <a:r>
              <a:rPr lang="zh-CN" altLang="en-US" sz="2400" b="1" kern="100" dirty="0">
                <a:effectLst/>
                <a:latin typeface="等线" panose="02010600030101010101" pitchFamily="2" charset="-122"/>
                <a:ea typeface="等线" panose="02010600030101010101" pitchFamily="2" charset="-122"/>
                <a:cs typeface="Times New Roman" panose="02020603050405020304" pitchFamily="18" charset="0"/>
              </a:rPr>
              <a:t>观念发掘</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的软工领域：</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监测开发人员情绪在人力管理方面的应用：</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现有多只是检测，而没有真正应用到管理上。</a:t>
            </a:r>
          </a:p>
          <a:p>
            <a:pPr marL="266700" algn="just">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情感极性分析性能改进：</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针对某领域，构建特殊词汇表。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对多个领域的数据集，设计自适应的分析工具</a:t>
            </a:r>
          </a:p>
          <a:p>
            <a:pPr indent="266700" algn="just">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验证用户反馈是否对当前软件有效：</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例如随着软件更新以前的反馈可能失效</a:t>
            </a:r>
          </a:p>
          <a:p>
            <a:pPr indent="266700" algn="just">
              <a:lnSpc>
                <a:spcPct val="150000"/>
              </a:lnSpc>
            </a:pP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细粒度分类：</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需要更细的划分法，来降低开发人员的手动工作量</a:t>
            </a:r>
          </a:p>
        </p:txBody>
      </p:sp>
    </p:spTree>
    <p:extLst>
      <p:ext uri="{BB962C8B-B14F-4D97-AF65-F5344CB8AC3E}">
        <p14:creationId xmlns:p14="http://schemas.microsoft.com/office/powerpoint/2010/main" val="4179350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5.1</a:t>
            </a:r>
            <a:r>
              <a:rPr lang="zh-CN" altLang="en-US" b="1" dirty="0">
                <a:latin typeface="微软雅黑" panose="020B0503020204020204" pitchFamily="34" charset="-122"/>
                <a:ea typeface="微软雅黑" panose="020B0503020204020204" pitchFamily="34" charset="-122"/>
              </a:rPr>
              <a:t>整体总结</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29</a:t>
            </a:fld>
            <a:endParaRPr lang="en-US" altLang="zh-CN" sz="1000" strike="noStrike" noProof="1"/>
          </a:p>
        </p:txBody>
      </p:sp>
      <p:sp>
        <p:nvSpPr>
          <p:cNvPr id="6" name="文本框 5">
            <a:extLst>
              <a:ext uri="{FF2B5EF4-FFF2-40B4-BE49-F238E27FC236}">
                <a16:creationId xmlns:a16="http://schemas.microsoft.com/office/drawing/2014/main" id="{5D0229E4-EC35-0A52-D585-DDCFDC65AE47}"/>
              </a:ext>
            </a:extLst>
          </p:cNvPr>
          <p:cNvSpPr txBox="1"/>
          <p:nvPr/>
        </p:nvSpPr>
        <p:spPr>
          <a:xfrm>
            <a:off x="867281" y="1331374"/>
            <a:ext cx="10347158" cy="4656916"/>
          </a:xfrm>
          <a:prstGeom prst="rect">
            <a:avLst/>
          </a:prstGeom>
          <a:noFill/>
        </p:spPr>
        <p:txBody>
          <a:bodyPr wrap="square">
            <a:spAutoFit/>
          </a:bodyPr>
          <a:lstStyle/>
          <a:p>
            <a:pPr indent="266700" algn="just">
              <a:lnSpc>
                <a:spcPct val="150000"/>
              </a:lnSpc>
            </a:pPr>
            <a:r>
              <a:rPr lang="zh-CN" altLang="en-US" sz="2000" kern="100" dirty="0">
                <a:ea typeface="宋体" panose="02010600030101010101" pitchFamily="2" charset="-122"/>
                <a:cs typeface="Times New Roman" panose="02020603050405020304" pitchFamily="18" charset="0"/>
              </a:rPr>
              <a:t>该文</a:t>
            </a:r>
            <a:r>
              <a:rPr lang="zh-CN" altLang="zh-CN" sz="2000" kern="100" dirty="0">
                <a:effectLst/>
                <a:ea typeface="宋体" panose="02010600030101010101" pitchFamily="2" charset="-122"/>
                <a:cs typeface="Times New Roman" panose="02020603050405020304" pitchFamily="18" charset="0"/>
              </a:rPr>
              <a:t>进行了系统的文献综述，涉及</a:t>
            </a:r>
            <a:r>
              <a:rPr lang="en-US" altLang="zh-CN" sz="2000" kern="100" dirty="0">
                <a:effectLst/>
                <a:ea typeface="宋体" panose="02010600030101010101" pitchFamily="2" charset="-122"/>
                <a:cs typeface="Times New Roman" panose="02020603050405020304" pitchFamily="18" charset="0"/>
              </a:rPr>
              <a:t>185</a:t>
            </a:r>
            <a:r>
              <a:rPr lang="zh-CN" altLang="zh-CN" sz="2000" kern="100" dirty="0">
                <a:effectLst/>
                <a:ea typeface="宋体" panose="02010600030101010101" pitchFamily="2" charset="-122"/>
                <a:cs typeface="Times New Roman" panose="02020603050405020304" pitchFamily="18" charset="0"/>
              </a:rPr>
              <a:t>篇相关的论文</a:t>
            </a:r>
            <a:r>
              <a:rPr lang="zh-CN" altLang="en-US" sz="2000" kern="100" dirty="0">
                <a:ea typeface="宋体" panose="02010600030101010101" pitchFamily="2" charset="-122"/>
                <a:cs typeface="Times New Roman" panose="02020603050405020304" pitchFamily="18" charset="0"/>
              </a:rPr>
              <a:t>并进行以下工作：</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ffectLst/>
                <a:ea typeface="宋体" panose="02010600030101010101" pitchFamily="2" charset="-122"/>
                <a:cs typeface="Times New Roman" panose="02020603050405020304" pitchFamily="18" charset="0"/>
              </a:rPr>
              <a:t>1</a:t>
            </a:r>
            <a:r>
              <a:rPr lang="zh-CN" altLang="zh-CN" sz="2000" kern="100" dirty="0">
                <a:effectLst/>
                <a:ea typeface="宋体" panose="02010600030101010101" pitchFamily="2" charset="-122"/>
                <a:cs typeface="Times New Roman" panose="02020603050405020304" pitchFamily="18" charset="0"/>
              </a:rPr>
              <a:t>提出了应用意见挖掘的软件开发活动的细粒度分类，并描述了这些活动是什么。</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ffectLst/>
                <a:ea typeface="宋体" panose="02010600030101010101" pitchFamily="2" charset="-122"/>
                <a:cs typeface="Times New Roman" panose="02020603050405020304" pitchFamily="18" charset="0"/>
              </a:rPr>
              <a:t>2</a:t>
            </a:r>
            <a:r>
              <a:rPr lang="zh-CN" altLang="zh-CN" sz="2000" kern="100" dirty="0">
                <a:effectLst/>
                <a:ea typeface="宋体" panose="02010600030101010101" pitchFamily="2" charset="-122"/>
                <a:cs typeface="Times New Roman" panose="02020603050405020304" pitchFamily="18" charset="0"/>
              </a:rPr>
              <a:t>总结了主题论文中公开可用的意见挖掘工具，并</a:t>
            </a:r>
            <a:r>
              <a:rPr lang="zh-CN" altLang="en-US" sz="2000" kern="100" dirty="0">
                <a:effectLst/>
                <a:ea typeface="宋体" panose="02010600030101010101" pitchFamily="2" charset="-122"/>
                <a:cs typeface="Times New Roman" panose="02020603050405020304" pitchFamily="18" charset="0"/>
              </a:rPr>
              <a:t>介绍这些</a:t>
            </a:r>
            <a:r>
              <a:rPr lang="zh-CN" altLang="zh-CN" sz="2000" kern="100" dirty="0">
                <a:effectLst/>
                <a:ea typeface="宋体" panose="02010600030101010101" pitchFamily="2" charset="-122"/>
                <a:cs typeface="Times New Roman" panose="02020603050405020304" pitchFamily="18" charset="0"/>
              </a:rPr>
              <a:t>工具</a:t>
            </a:r>
            <a:r>
              <a:rPr lang="zh-CN" altLang="en-US" sz="2000" kern="100" dirty="0">
                <a:ea typeface="宋体" panose="02010600030101010101" pitchFamily="2" charset="-122"/>
                <a:cs typeface="Times New Roman" panose="02020603050405020304" pitchFamily="18" charset="0"/>
              </a:rPr>
              <a:t>功能</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a typeface="宋体" panose="02010600030101010101" pitchFamily="2" charset="-122"/>
                <a:cs typeface="Times New Roman" panose="02020603050405020304" pitchFamily="18" charset="0"/>
              </a:rPr>
              <a:t>3</a:t>
            </a:r>
            <a:r>
              <a:rPr lang="zh-CN" altLang="zh-CN" sz="2000" kern="100" dirty="0">
                <a:effectLst/>
                <a:ea typeface="宋体" panose="02010600030101010101" pitchFamily="2" charset="-122"/>
                <a:cs typeface="Times New Roman" panose="02020603050405020304" pitchFamily="18" charset="0"/>
              </a:rPr>
              <a:t>调查了在其他研究中采用工具时是否评估了这些工具的性能，发现很少有研究人员在这些工具被用于不同于它们设计的领域时评估工具的性能。</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a typeface="宋体" panose="02010600030101010101" pitchFamily="2" charset="-122"/>
                <a:cs typeface="Times New Roman" panose="02020603050405020304" pitchFamily="18" charset="0"/>
              </a:rPr>
              <a:t>4</a:t>
            </a:r>
            <a:r>
              <a:rPr lang="zh-CN" altLang="en-US" sz="2000" kern="100" dirty="0">
                <a:ea typeface="宋体" panose="02010600030101010101" pitchFamily="2" charset="-122"/>
                <a:cs typeface="Times New Roman" panose="02020603050405020304" pitchFamily="18" charset="0"/>
              </a:rPr>
              <a:t>比较</a:t>
            </a:r>
            <a:r>
              <a:rPr lang="zh-CN" altLang="zh-CN" sz="2000" kern="100" dirty="0">
                <a:effectLst/>
                <a:ea typeface="宋体" panose="02010600030101010101" pitchFamily="2" charset="-122"/>
                <a:cs typeface="Times New Roman" panose="02020603050405020304" pitchFamily="18" charset="0"/>
              </a:rPr>
              <a:t>了这些工具</a:t>
            </a:r>
            <a:r>
              <a:rPr lang="zh-CN" altLang="en-US" sz="2000" kern="100" dirty="0">
                <a:effectLst/>
                <a:ea typeface="宋体" panose="02010600030101010101" pitchFamily="2" charset="-122"/>
                <a:cs typeface="Times New Roman" panose="02020603050405020304" pitchFamily="18" charset="0"/>
              </a:rPr>
              <a:t>在不同背景下</a:t>
            </a:r>
            <a:r>
              <a:rPr lang="zh-CN" altLang="en-US" sz="2000" kern="100" dirty="0">
                <a:ea typeface="宋体" panose="02010600030101010101" pitchFamily="2" charset="-122"/>
                <a:cs typeface="Times New Roman" panose="02020603050405020304" pitchFamily="18" charset="0"/>
              </a:rPr>
              <a:t>的性能</a:t>
            </a:r>
            <a:r>
              <a:rPr lang="zh-CN" altLang="zh-CN" sz="2000" kern="100" dirty="0">
                <a:effectLst/>
                <a:ea typeface="宋体" panose="02010600030101010101" pitchFamily="2" charset="-122"/>
                <a:cs typeface="Times New Roman" panose="02020603050405020304" pitchFamily="18" charset="0"/>
              </a:rPr>
              <a:t>，以便</a:t>
            </a:r>
            <a:r>
              <a:rPr lang="zh-CN" altLang="en-US" sz="2000" kern="100" dirty="0">
                <a:effectLst/>
                <a:ea typeface="宋体" panose="02010600030101010101" pitchFamily="2" charset="-122"/>
                <a:cs typeface="Times New Roman" panose="02020603050405020304" pitchFamily="18" charset="0"/>
              </a:rPr>
              <a:t>读者</a:t>
            </a:r>
            <a:r>
              <a:rPr lang="zh-CN" altLang="zh-CN" sz="2000" kern="100" dirty="0">
                <a:effectLst/>
                <a:ea typeface="宋体" panose="02010600030101010101" pitchFamily="2" charset="-122"/>
                <a:cs typeface="Times New Roman" panose="02020603050405020304" pitchFamily="18" charset="0"/>
              </a:rPr>
              <a:t>找出哪种工具可能最适合</a:t>
            </a:r>
            <a:r>
              <a:rPr lang="zh-CN" altLang="en-US" sz="2000" kern="100" dirty="0">
                <a:effectLst/>
                <a:ea typeface="宋体" panose="02010600030101010101" pitchFamily="2" charset="-122"/>
                <a:cs typeface="Times New Roman" panose="02020603050405020304" pitchFamily="18" charset="0"/>
              </a:rPr>
              <a:t>他们的数据</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a typeface="宋体" panose="02010600030101010101" pitchFamily="2" charset="-122"/>
                <a:cs typeface="Times New Roman" panose="02020603050405020304" pitchFamily="18" charset="0"/>
              </a:rPr>
              <a:t>5</a:t>
            </a:r>
            <a:r>
              <a:rPr lang="zh-CN" altLang="zh-CN" sz="2000" kern="100" dirty="0">
                <a:effectLst/>
                <a:ea typeface="宋体" panose="02010600030101010101" pitchFamily="2" charset="-122"/>
                <a:cs typeface="Times New Roman" panose="02020603050405020304" pitchFamily="18" charset="0"/>
              </a:rPr>
              <a:t>介绍了</a:t>
            </a:r>
            <a:r>
              <a:rPr lang="en-US" altLang="zh-CN" sz="2000" kern="100" dirty="0">
                <a:effectLst/>
                <a:ea typeface="宋体" panose="02010600030101010101" pitchFamily="2" charset="-122"/>
                <a:cs typeface="Times New Roman" panose="02020603050405020304" pitchFamily="18" charset="0"/>
              </a:rPr>
              <a:t>23</a:t>
            </a:r>
            <a:r>
              <a:rPr lang="zh-CN" altLang="zh-CN" sz="2000" kern="100" dirty="0">
                <a:effectLst/>
                <a:ea typeface="宋体" panose="02010600030101010101" pitchFamily="2" charset="-122"/>
                <a:cs typeface="Times New Roman" panose="02020603050405020304" pitchFamily="18" charset="0"/>
              </a:rPr>
              <a:t>个公开可用的软件相关数据集，这些数据集可用于评估和定制软件工程领域的新意见挖掘方法。</a:t>
            </a:r>
            <a:endParaRPr lang="en-US" altLang="zh-CN" sz="2000" kern="100" dirty="0">
              <a:effectLst/>
              <a:ea typeface="宋体" panose="02010600030101010101" pitchFamily="2" charset="-122"/>
              <a:cs typeface="Times New Roman" panose="02020603050405020304" pitchFamily="18" charset="0"/>
            </a:endParaRPr>
          </a:p>
          <a:p>
            <a:pPr indent="266700" algn="just">
              <a:lnSpc>
                <a:spcPct val="150000"/>
              </a:lnSpc>
            </a:pPr>
            <a:r>
              <a:rPr lang="en-US" altLang="zh-CN" sz="2000" kern="100" dirty="0">
                <a:effectLst/>
                <a:ea typeface="宋体" panose="02010600030101010101" pitchFamily="2" charset="-122"/>
                <a:cs typeface="Times New Roman" panose="02020603050405020304" pitchFamily="18" charset="0"/>
              </a:rPr>
              <a:t>6</a:t>
            </a:r>
            <a:r>
              <a:rPr lang="zh-CN" altLang="zh-CN" sz="2000" kern="100" dirty="0">
                <a:effectLst/>
                <a:ea typeface="宋体" panose="02010600030101010101" pitchFamily="2" charset="-122"/>
                <a:cs typeface="Times New Roman" panose="02020603050405020304" pitchFamily="18" charset="0"/>
              </a:rPr>
              <a:t>强调了在采用和定制意见挖掘工具时</a:t>
            </a:r>
            <a:r>
              <a:rPr lang="zh-CN" altLang="en-US" sz="2000" kern="100" dirty="0">
                <a:effectLst/>
                <a:ea typeface="宋体" panose="02010600030101010101" pitchFamily="2" charset="-122"/>
                <a:cs typeface="Times New Roman" panose="02020603050405020304" pitchFamily="18" charset="0"/>
              </a:rPr>
              <a:t>可能会</a:t>
            </a:r>
            <a:r>
              <a:rPr lang="zh-CN" altLang="zh-CN" sz="2000" kern="100" dirty="0">
                <a:effectLst/>
                <a:ea typeface="宋体" panose="02010600030101010101" pitchFamily="2" charset="-122"/>
                <a:cs typeface="Times New Roman" panose="02020603050405020304" pitchFamily="18" charset="0"/>
              </a:rPr>
              <a:t>所面临的问题和局限性，并指出了可能的解决方案。</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04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1.1</a:t>
            </a:r>
            <a:r>
              <a:rPr lang="zh-CN" altLang="en-US" b="1" dirty="0">
                <a:latin typeface="微软雅黑" panose="020B0503020204020204" pitchFamily="34" charset="-122"/>
                <a:ea typeface="微软雅黑" panose="020B0503020204020204" pitchFamily="34" charset="-122"/>
              </a:rPr>
              <a:t>研究背景</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91739" y="1305215"/>
            <a:ext cx="10593063" cy="4893647"/>
          </a:xfrm>
          <a:prstGeom prst="rect">
            <a:avLst/>
          </a:prstGeom>
          <a:noFill/>
        </p:spPr>
        <p:txBody>
          <a:bodyPr wrap="square" rtlCol="0">
            <a:spAutoFit/>
          </a:bodyPr>
          <a:lstStyle/>
          <a:p>
            <a:pPr algn="l">
              <a:lnSpc>
                <a:spcPct val="150000"/>
              </a:lnSpc>
            </a:pPr>
            <a:r>
              <a:rPr lang="en-US" altLang="zh-CN" sz="2400" dirty="0"/>
              <a:t> 	</a:t>
            </a:r>
            <a:r>
              <a:rPr lang="zh-CN" altLang="en-US" sz="2400" dirty="0"/>
              <a:t>观念发掘</a:t>
            </a:r>
            <a:r>
              <a:rPr lang="en-US" altLang="zh-CN" sz="2400" dirty="0"/>
              <a:t>(Opinion mining)</a:t>
            </a:r>
            <a:r>
              <a:rPr lang="zh-CN" altLang="en-US" sz="2400" dirty="0"/>
              <a:t>是</a:t>
            </a:r>
            <a:r>
              <a:rPr lang="en-US" altLang="zh-CN" sz="2400" dirty="0"/>
              <a:t>Dave</a:t>
            </a:r>
            <a:r>
              <a:rPr lang="zh-CN" altLang="en-US" sz="2400" dirty="0"/>
              <a:t>于</a:t>
            </a:r>
            <a:r>
              <a:rPr lang="en-US" altLang="zh-CN" sz="2400" dirty="0"/>
              <a:t>2003</a:t>
            </a:r>
            <a:r>
              <a:rPr lang="zh-CN" altLang="en-US" sz="2400" dirty="0"/>
              <a:t>年提出</a:t>
            </a:r>
            <a:r>
              <a:rPr lang="en-US" altLang="zh-CN" sz="2400" dirty="0"/>
              <a:t>,</a:t>
            </a:r>
            <a:r>
              <a:rPr lang="zh-CN" altLang="en-US" sz="2400" dirty="0"/>
              <a:t>文本情感分析（也称为意见挖掘）是指用</a:t>
            </a:r>
            <a:r>
              <a:rPr lang="zh-CN" altLang="en-US" sz="2400" dirty="0">
                <a:hlinkClick r:id="rId3">
                  <a:extLst>
                    <a:ext uri="{A12FA001-AC4F-418D-AE19-62706E023703}">
                      <ahyp:hlinkClr xmlns:ahyp="http://schemas.microsoft.com/office/drawing/2018/hyperlinkcolor" val="tx"/>
                    </a:ext>
                  </a:extLst>
                </a:hlinkClick>
              </a:rPr>
              <a:t>自然语言处理</a:t>
            </a:r>
            <a:r>
              <a:rPr lang="zh-CN" altLang="en-US" sz="2400" dirty="0"/>
              <a:t>、</a:t>
            </a:r>
            <a:r>
              <a:rPr lang="zh-CN" altLang="en-US" sz="2400" dirty="0">
                <a:hlinkClick r:id="rId4" tooltip="文本挖掘">
                  <a:extLst>
                    <a:ext uri="{A12FA001-AC4F-418D-AE19-62706E023703}">
                      <ahyp:hlinkClr xmlns:ahyp="http://schemas.microsoft.com/office/drawing/2018/hyperlinkcolor" val="tx"/>
                    </a:ext>
                  </a:extLst>
                </a:hlinkClick>
              </a:rPr>
              <a:t>文本挖掘</a:t>
            </a:r>
            <a:r>
              <a:rPr lang="zh-CN" altLang="en-US" sz="2400" dirty="0"/>
              <a:t>以及</a:t>
            </a:r>
            <a:r>
              <a:rPr lang="zh-CN" altLang="en-US" sz="2400" dirty="0">
                <a:hlinkClick r:id="rId5" tooltip="计算机语言学">
                  <a:extLst>
                    <a:ext uri="{A12FA001-AC4F-418D-AE19-62706E023703}">
                      <ahyp:hlinkClr xmlns:ahyp="http://schemas.microsoft.com/office/drawing/2018/hyperlinkcolor" val="tx"/>
                    </a:ext>
                  </a:extLst>
                </a:hlinkClick>
              </a:rPr>
              <a:t>计算机语言学</a:t>
            </a:r>
            <a:r>
              <a:rPr lang="zh-CN" altLang="en-US" sz="2400" dirty="0"/>
              <a:t>等方法来识别和提取原素材中的主观讯息。通常来说在大部分的研究里</a:t>
            </a:r>
            <a:r>
              <a:rPr lang="en-US" altLang="zh-CN" sz="2400" dirty="0"/>
              <a:t>Opinion mining</a:t>
            </a:r>
            <a:r>
              <a:rPr lang="zh-CN" altLang="en-US" sz="2400" dirty="0"/>
              <a:t>和</a:t>
            </a:r>
            <a:r>
              <a:rPr lang="en-US" altLang="zh-CN" sz="2400" dirty="0"/>
              <a:t>Sentiment analysis</a:t>
            </a:r>
            <a:r>
              <a:rPr lang="zh-CN" altLang="en-US" sz="2400" dirty="0"/>
              <a:t>可以互换。</a:t>
            </a:r>
            <a:endParaRPr lang="en-US" altLang="zh-CN" sz="2400" dirty="0"/>
          </a:p>
          <a:p>
            <a:pPr>
              <a:lnSpc>
                <a:spcPct val="150000"/>
              </a:lnSpc>
            </a:pPr>
            <a:r>
              <a:rPr lang="en-US" altLang="zh-CN" sz="2400" dirty="0"/>
              <a:t>	</a:t>
            </a:r>
            <a:r>
              <a:rPr lang="zh-CN" altLang="en-US" sz="2400" dirty="0"/>
              <a:t>近年来，意见挖掘受到了软件工程研究者的广泛关注。研究已经看到意见挖掘在收集应用评论信息方面的使用，以了解开发者如何改进他们的产品和修改他们的发布计划。研究人员还应用意见挖掘技术来监测开发人员在开发活动中表达的情绪。意见挖掘也被用于评估软件产品的质量。</a:t>
            </a:r>
          </a:p>
          <a:p>
            <a:r>
              <a:rPr lang="en-US" altLang="zh-CN" sz="2400" dirty="0"/>
              <a:t>	</a:t>
            </a:r>
            <a:endParaRPr lang="zh-CN" altLang="en-US" dirty="0"/>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3</a:t>
            </a:fld>
            <a:endParaRPr lang="en-US" altLang="zh-CN" sz="1000"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sym typeface="+mn-ea"/>
              </a:rPr>
              <a:t>1.2</a:t>
            </a:r>
            <a:r>
              <a:rPr lang="zh-CN" altLang="en-US" b="1" dirty="0">
                <a:latin typeface="微软雅黑" panose="020B0503020204020204" pitchFamily="34" charset="-122"/>
                <a:ea typeface="微软雅黑" panose="020B0503020204020204" pitchFamily="34" charset="-122"/>
                <a:sym typeface="+mn-ea"/>
              </a:rPr>
              <a:t>研究目的</a:t>
            </a:r>
            <a:endParaRPr lang="en-US" altLang="zh-CN"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46349" y="1349030"/>
            <a:ext cx="10593063" cy="4465390"/>
          </a:xfrm>
          <a:prstGeom prst="rect">
            <a:avLst/>
          </a:prstGeom>
          <a:noFill/>
        </p:spPr>
        <p:txBody>
          <a:bodyPr wrap="square" rtlCol="0">
            <a:spAutoFit/>
          </a:bodyPr>
          <a:lstStyle/>
          <a:p>
            <a:pPr>
              <a:lnSpc>
                <a:spcPct val="150000"/>
              </a:lnSpc>
            </a:pPr>
            <a:r>
              <a:rPr lang="en-US" altLang="zh-CN" sz="1800" dirty="0"/>
              <a:t>	</a:t>
            </a:r>
            <a:r>
              <a:rPr lang="zh-CN" altLang="en-US" sz="2400" dirty="0"/>
              <a:t>鉴于所有这些研究，有必要对现有的意见挖掘技术及其在软件工程中的应用进行概述。通过这种方式，研究人员可以有一个基础来推进该领域，工具用户可以更好地了解他们如何应用现有技术以及它们的局限性是什么。</a:t>
            </a:r>
            <a:r>
              <a:rPr lang="en-US" altLang="zh-CN" sz="2400" dirty="0"/>
              <a:t>	</a:t>
            </a:r>
          </a:p>
          <a:p>
            <a:pPr>
              <a:lnSpc>
                <a:spcPct val="150000"/>
              </a:lnSpc>
            </a:pPr>
            <a:r>
              <a:rPr lang="en-US" altLang="zh-CN" sz="2400" dirty="0"/>
              <a:t>	</a:t>
            </a:r>
            <a:r>
              <a:rPr lang="zh-CN" altLang="en-US" sz="2400" dirty="0"/>
              <a:t>同时提出了该文核心问题，</a:t>
            </a:r>
            <a:endParaRPr lang="en-US" altLang="zh-CN" sz="2400" dirty="0"/>
          </a:p>
          <a:p>
            <a:pPr>
              <a:lnSpc>
                <a:spcPct val="150000"/>
              </a:lnSpc>
            </a:pPr>
            <a:r>
              <a:rPr lang="zh-CN" altLang="en-US" sz="2400" dirty="0"/>
              <a:t>即：</a:t>
            </a:r>
            <a:endParaRPr lang="en-US" altLang="zh-CN" sz="2400" dirty="0"/>
          </a:p>
          <a:p>
            <a:pPr>
              <a:lnSpc>
                <a:spcPct val="150000"/>
              </a:lnSpc>
            </a:pPr>
            <a:r>
              <a:rPr lang="en-US" altLang="zh-CN" sz="2400" dirty="0">
                <a:highlight>
                  <a:srgbClr val="C0C0C0"/>
                </a:highlight>
              </a:rPr>
              <a:t>How can opinion mining techniques support software development activities?</a:t>
            </a:r>
            <a:r>
              <a:rPr lang="zh-CN" altLang="zh-CN" sz="2400" dirty="0">
                <a:effectLst/>
                <a:ea typeface="等线" panose="02010600030101010101" pitchFamily="2" charset="-122"/>
                <a:cs typeface="Times New Roman" panose="02020603050405020304" pitchFamily="18" charset="0"/>
              </a:rPr>
              <a:t>（情感分析）观点发掘如何支持软件工程的发展？</a:t>
            </a:r>
            <a:endParaRPr lang="en-US" altLang="zh-CN" sz="2400" dirty="0">
              <a:effectLst/>
              <a:ea typeface="等线" panose="02010600030101010101" pitchFamily="2" charset="-122"/>
              <a:cs typeface="Times New Roman" panose="02020603050405020304" pitchFamily="18" charset="0"/>
            </a:endParaRPr>
          </a:p>
          <a:p>
            <a:pPr>
              <a:lnSpc>
                <a:spcPct val="150000"/>
              </a:lnSpc>
            </a:pPr>
            <a:r>
              <a:rPr lang="zh-CN" altLang="en-US" sz="2400" dirty="0">
                <a:ea typeface="等线" panose="02010600030101010101" pitchFamily="2" charset="-122"/>
                <a:cs typeface="Times New Roman" panose="02020603050405020304" pitchFamily="18" charset="0"/>
              </a:rPr>
              <a:t>并将其细分为六个研究问题</a:t>
            </a:r>
            <a:endParaRPr lang="zh-CN" altLang="en-US" sz="2400" dirty="0"/>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4</a:t>
            </a:fld>
            <a:endParaRPr lang="en-US" altLang="zh-CN" sz="1000"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sym typeface="+mn-ea"/>
              </a:rPr>
              <a:t>1.2</a:t>
            </a:r>
            <a:r>
              <a:rPr lang="zh-CN" altLang="en-US" b="1" dirty="0">
                <a:latin typeface="微软雅黑" panose="020B0503020204020204" pitchFamily="34" charset="-122"/>
                <a:ea typeface="微软雅黑" panose="020B0503020204020204" pitchFamily="34" charset="-122"/>
                <a:sym typeface="+mn-ea"/>
              </a:rPr>
              <a:t>研究目的</a:t>
            </a:r>
            <a:endParaRPr lang="en-US" altLang="zh-CN"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5</a:t>
            </a:fld>
            <a:endParaRPr lang="en-US" altLang="zh-CN" sz="1000" strike="noStrike" noProof="1"/>
          </a:p>
        </p:txBody>
      </p:sp>
      <p:sp>
        <p:nvSpPr>
          <p:cNvPr id="11" name="文本框 10">
            <a:extLst>
              <a:ext uri="{FF2B5EF4-FFF2-40B4-BE49-F238E27FC236}">
                <a16:creationId xmlns:a16="http://schemas.microsoft.com/office/drawing/2014/main" id="{5E44CAF7-563F-E77E-3CFE-A72E9200C192}"/>
              </a:ext>
            </a:extLst>
          </p:cNvPr>
          <p:cNvSpPr txBox="1"/>
          <p:nvPr/>
        </p:nvSpPr>
        <p:spPr>
          <a:xfrm>
            <a:off x="721539" y="1193533"/>
            <a:ext cx="10212759" cy="3904659"/>
          </a:xfrm>
          <a:prstGeom prst="rect">
            <a:avLst/>
          </a:prstGeom>
          <a:noFill/>
        </p:spPr>
        <p:txBody>
          <a:bodyPr wrap="square">
            <a:spAutoFit/>
          </a:bodyPr>
          <a:lstStyle/>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RQ1</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哪些软件工程活动应用了</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观念发掘</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RQ2</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采用了哪些工具？这些工具功能</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RQ3</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多少时间评估一次</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开箱即用</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工具可靠性？</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RQ4</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不同工具间</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性能对比</a:t>
            </a: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RQ5</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哪些</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数据集</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可以用于评估性能？</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RQ6</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研究过程中</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碰到哪些问题</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？有哪些限制？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文献选择</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25192" y="1409933"/>
            <a:ext cx="11256978" cy="369332"/>
          </a:xfrm>
          <a:prstGeom prst="rect">
            <a:avLst/>
          </a:prstGeom>
          <a:noFill/>
        </p:spPr>
        <p:txBody>
          <a:bodyPr wrap="square">
            <a:spAutoFit/>
          </a:bodyPr>
          <a:lstStyle/>
          <a:p>
            <a:pPr marL="0" marR="0">
              <a:spcBef>
                <a:spcPts val="0"/>
              </a:spcBef>
              <a:spcAft>
                <a:spcPts val="0"/>
              </a:spcAft>
            </a:pP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识别相关研究纳入我们文献综述的过程如图</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所示。</a:t>
            </a:r>
            <a:endParaRPr lang="zh-CN" altLang="zh-CN" sz="1800" dirty="0">
              <a:effectLst/>
              <a:ea typeface="Calibri" panose="020F0502020204030204" pitchFamily="34" charset="0"/>
            </a:endParaRPr>
          </a:p>
        </p:txBody>
      </p:sp>
      <p:sp>
        <p:nvSpPr>
          <p:cNvPr id="18" name="文本框 17"/>
          <p:cNvSpPr txBox="1"/>
          <p:nvPr/>
        </p:nvSpPr>
        <p:spPr>
          <a:xfrm>
            <a:off x="5052276" y="5693529"/>
            <a:ext cx="6096000" cy="369332"/>
          </a:xfrm>
          <a:prstGeom prst="rect">
            <a:avLst/>
          </a:prstGeom>
          <a:noFill/>
        </p:spPr>
        <p:txBody>
          <a:bodyPr wrap="square">
            <a:spAutoFit/>
          </a:bodyPr>
          <a:lstStyle/>
          <a:p>
            <a:r>
              <a:rPr lang="zh-CN" altLang="en-US" dirty="0"/>
              <a:t>图 </a:t>
            </a:r>
            <a:r>
              <a:rPr lang="en-US" altLang="zh-CN" dirty="0"/>
              <a:t>1</a:t>
            </a:r>
            <a:r>
              <a:rPr lang="zh-CN" altLang="en-US" dirty="0"/>
              <a:t>　论文收集过程</a:t>
            </a: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6</a:t>
            </a:fld>
            <a:endParaRPr lang="en-US" altLang="zh-CN" sz="1000" strike="noStrike" noProof="1"/>
          </a:p>
        </p:txBody>
      </p:sp>
      <p:pic>
        <p:nvPicPr>
          <p:cNvPr id="5" name="图片 4">
            <a:extLst>
              <a:ext uri="{FF2B5EF4-FFF2-40B4-BE49-F238E27FC236}">
                <a16:creationId xmlns:a16="http://schemas.microsoft.com/office/drawing/2014/main" id="{7A8F94CF-39D9-ADD7-4694-BFAA1C92ED0F}"/>
              </a:ext>
            </a:extLst>
          </p:cNvPr>
          <p:cNvPicPr>
            <a:picLocks noChangeAspect="1"/>
          </p:cNvPicPr>
          <p:nvPr/>
        </p:nvPicPr>
        <p:blipFill>
          <a:blip r:embed="rId3"/>
          <a:stretch>
            <a:fillRect/>
          </a:stretch>
        </p:blipFill>
        <p:spPr>
          <a:xfrm>
            <a:off x="1636294" y="2213812"/>
            <a:ext cx="8710863" cy="2954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文献选择</a:t>
            </a:r>
            <a:endParaRPr lang="en-US" altLang="zh-CN"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9743" y="1796936"/>
            <a:ext cx="11228068" cy="3904402"/>
          </a:xfrm>
          <a:prstGeom prst="rect">
            <a:avLst/>
          </a:prstGeom>
          <a:noFill/>
        </p:spPr>
        <p:txBody>
          <a:bodyPr wrap="square">
            <a:spAutoFit/>
          </a:bodyPr>
          <a:lstStyle/>
          <a:p>
            <a:pPr marL="685800" marR="0" indent="-342900">
              <a:lnSpc>
                <a:spcPct val="150000"/>
              </a:lnSpc>
              <a:spcBef>
                <a:spcPts val="0"/>
              </a:spcBef>
              <a:spcAft>
                <a:spcPts val="0"/>
              </a:spcAft>
              <a:buAutoNum type="arabicParenBoth"/>
            </a:pPr>
            <a:r>
              <a:rPr lang="zh-CN" altLang="en-US" sz="2400" b="1" dirty="0"/>
              <a:t>关键词</a:t>
            </a:r>
            <a:r>
              <a:rPr lang="zh-CN" altLang="en-US" sz="2400" dirty="0"/>
              <a:t>：</a:t>
            </a:r>
            <a:r>
              <a:rPr lang="zh-CN" altLang="zh-CN" sz="2400" dirty="0"/>
              <a:t>  </a:t>
            </a:r>
            <a:r>
              <a:rPr lang="en-US" altLang="zh-CN" sz="2400" dirty="0">
                <a:ea typeface="Calibri" panose="020F0502020204030204" pitchFamily="34" charset="0"/>
              </a:rPr>
              <a:t>("opinion mining" </a:t>
            </a:r>
            <a:r>
              <a:rPr lang="en-US" altLang="zh-CN" sz="2400" dirty="0">
                <a:highlight>
                  <a:srgbClr val="FFFF00"/>
                </a:highlight>
                <a:ea typeface="Calibri" panose="020F0502020204030204" pitchFamily="34" charset="0"/>
              </a:rPr>
              <a:t>OR</a:t>
            </a:r>
            <a:r>
              <a:rPr lang="en-US" altLang="zh-CN" sz="2400" dirty="0">
                <a:ea typeface="Calibri" panose="020F0502020204030204" pitchFamily="34" charset="0"/>
              </a:rPr>
              <a:t> "sentiment analysis" </a:t>
            </a:r>
            <a:r>
              <a:rPr lang="en-US" altLang="zh-CN" sz="2400" dirty="0">
                <a:highlight>
                  <a:srgbClr val="FFFF00"/>
                </a:highlight>
                <a:ea typeface="Calibri" panose="020F0502020204030204" pitchFamily="34" charset="0"/>
              </a:rPr>
              <a:t>OR</a:t>
            </a:r>
            <a:r>
              <a:rPr lang="en-US" altLang="zh-CN" sz="2400" dirty="0">
                <a:ea typeface="Calibri" panose="020F0502020204030204" pitchFamily="34" charset="0"/>
              </a:rPr>
              <a:t> "emotion") AND ("</a:t>
            </a:r>
            <a:r>
              <a:rPr lang="en-US" altLang="zh-CN" sz="2400" dirty="0">
                <a:highlight>
                  <a:srgbClr val="FFFF00"/>
                </a:highlight>
                <a:ea typeface="Calibri" panose="020F0502020204030204" pitchFamily="34" charset="0"/>
              </a:rPr>
              <a:t>software</a:t>
            </a:r>
            <a:r>
              <a:rPr lang="en-US" altLang="zh-CN" sz="2400" dirty="0">
                <a:ea typeface="Calibri" panose="020F0502020204030204" pitchFamily="34" charset="0"/>
              </a:rPr>
              <a:t>") AND ("developer" </a:t>
            </a:r>
            <a:r>
              <a:rPr lang="en-US" altLang="zh-CN" sz="2400" dirty="0">
                <a:highlight>
                  <a:srgbClr val="FFFF00"/>
                </a:highlight>
                <a:ea typeface="Calibri" panose="020F0502020204030204" pitchFamily="34" charset="0"/>
              </a:rPr>
              <a:t>OR</a:t>
            </a:r>
            <a:r>
              <a:rPr lang="en-US" altLang="zh-CN" sz="2400" dirty="0">
                <a:ea typeface="Calibri" panose="020F0502020204030204" pitchFamily="34" charset="0"/>
              </a:rPr>
              <a:t> "development") </a:t>
            </a:r>
          </a:p>
          <a:p>
            <a:pPr marL="685800" marR="0" indent="-342900">
              <a:lnSpc>
                <a:spcPct val="150000"/>
              </a:lnSpc>
              <a:spcBef>
                <a:spcPts val="0"/>
              </a:spcBef>
              <a:spcAft>
                <a:spcPts val="0"/>
              </a:spcAft>
              <a:buAutoNum type="arabicParenBoth"/>
            </a:pPr>
            <a:endParaRPr lang="en-US" altLang="zh-CN" sz="2400" dirty="0">
              <a:ea typeface="Calibri" panose="020F0502020204030204" pitchFamily="34" charset="0"/>
            </a:endParaRPr>
          </a:p>
          <a:p>
            <a:pPr marL="685800" marR="0" indent="-342900">
              <a:lnSpc>
                <a:spcPct val="150000"/>
              </a:lnSpc>
              <a:spcBef>
                <a:spcPts val="0"/>
              </a:spcBef>
              <a:spcAft>
                <a:spcPts val="0"/>
              </a:spcAft>
              <a:buAutoNum type="arabicParenBoth"/>
            </a:pPr>
            <a:r>
              <a:rPr lang="zh-CN" altLang="zh-CN" sz="2400" b="1" dirty="0"/>
              <a:t>数据库</a:t>
            </a:r>
            <a:r>
              <a:rPr lang="zh-CN" altLang="en-US" sz="2400" dirty="0">
                <a:effectLst/>
                <a:ea typeface="Calibri" panose="020F0502020204030204" pitchFamily="34" charset="0"/>
              </a:rPr>
              <a:t>：</a:t>
            </a:r>
            <a:r>
              <a:rPr lang="en-US" altLang="zh-CN" sz="2400" b="0" i="0" dirty="0">
                <a:solidFill>
                  <a:srgbClr val="000000"/>
                </a:solidFill>
                <a:effectLst/>
                <a:latin typeface="微软雅黑" panose="020B0503020204020204" pitchFamily="34" charset="-122"/>
                <a:ea typeface="微软雅黑" panose="020B0503020204020204" pitchFamily="34" charset="-122"/>
              </a:rPr>
              <a:t>ACM</a:t>
            </a:r>
            <a:r>
              <a:rPr lang="zh-CN" altLang="en-US" sz="2400" b="0" i="0" dirty="0">
                <a:solidFill>
                  <a:srgbClr val="000000"/>
                </a:solidFill>
                <a:effectLst/>
                <a:latin typeface="微软雅黑" panose="020B0503020204020204" pitchFamily="34" charset="-122"/>
                <a:ea typeface="微软雅黑" panose="020B0503020204020204" pitchFamily="34" charset="-122"/>
              </a:rPr>
              <a:t>数字图书馆、</a:t>
            </a:r>
            <a:r>
              <a:rPr lang="en-US" altLang="zh-CN" sz="2400" b="0" i="0" dirty="0">
                <a:solidFill>
                  <a:srgbClr val="000000"/>
                </a:solidFill>
                <a:effectLst/>
                <a:latin typeface="微软雅黑" panose="020B0503020204020204" pitchFamily="34" charset="-122"/>
                <a:ea typeface="微软雅黑" panose="020B0503020204020204" pitchFamily="34" charset="-122"/>
              </a:rPr>
              <a:t>IEEE Xplore</a:t>
            </a:r>
            <a:r>
              <a:rPr lang="zh-CN" altLang="en-US" sz="2400" b="0" i="0" dirty="0">
                <a:solidFill>
                  <a:srgbClr val="000000"/>
                </a:solidFill>
                <a:effectLst/>
                <a:latin typeface="微软雅黑" panose="020B0503020204020204" pitchFamily="34" charset="-122"/>
                <a:ea typeface="微软雅黑" panose="020B0503020204020204" pitchFamily="34" charset="-122"/>
              </a:rPr>
              <a:t>数字图书馆、</a:t>
            </a:r>
            <a:r>
              <a:rPr lang="en-US" altLang="zh-CN" sz="2400" b="0" i="0" dirty="0">
                <a:solidFill>
                  <a:srgbClr val="000000"/>
                </a:solidFill>
                <a:effectLst/>
                <a:latin typeface="微软雅黑" panose="020B0503020204020204" pitchFamily="34" charset="-122"/>
                <a:ea typeface="微软雅黑" panose="020B0503020204020204" pitchFamily="34" charset="-122"/>
              </a:rPr>
              <a:t>Springer Link</a:t>
            </a:r>
            <a:r>
              <a:rPr lang="zh-CN" altLang="en-US" sz="2400" b="0" i="0" dirty="0">
                <a:solidFill>
                  <a:srgbClr val="000000"/>
                </a:solidFill>
                <a:effectLst/>
                <a:latin typeface="微软雅黑" panose="020B0503020204020204" pitchFamily="34" charset="-122"/>
                <a:ea typeface="微软雅黑" panose="020B0503020204020204" pitchFamily="34" charset="-122"/>
              </a:rPr>
              <a:t>在线图书馆、</a:t>
            </a:r>
            <a:r>
              <a:rPr lang="en-US" altLang="zh-CN" sz="2400" b="0" i="0" dirty="0">
                <a:solidFill>
                  <a:srgbClr val="000000"/>
                </a:solidFill>
                <a:effectLst/>
                <a:latin typeface="微软雅黑" panose="020B0503020204020204" pitchFamily="34" charset="-122"/>
                <a:ea typeface="微软雅黑" panose="020B0503020204020204" pitchFamily="34" charset="-122"/>
              </a:rPr>
              <a:t>Wiley</a:t>
            </a:r>
            <a:r>
              <a:rPr lang="zh-CN" altLang="en-US" sz="2400" b="0" i="0" dirty="0">
                <a:solidFill>
                  <a:srgbClr val="000000"/>
                </a:solidFill>
                <a:effectLst/>
                <a:latin typeface="微软雅黑" panose="020B0503020204020204" pitchFamily="34" charset="-122"/>
                <a:ea typeface="微软雅黑" panose="020B0503020204020204" pitchFamily="34" charset="-122"/>
              </a:rPr>
              <a:t>在线图书馆、</a:t>
            </a:r>
            <a:r>
              <a:rPr lang="en-US" altLang="zh-CN" sz="2400" b="0" i="0" dirty="0">
                <a:solidFill>
                  <a:srgbClr val="000000"/>
                </a:solidFill>
                <a:effectLst/>
                <a:latin typeface="微软雅黑" panose="020B0503020204020204" pitchFamily="34" charset="-122"/>
                <a:ea typeface="微软雅黑" panose="020B0503020204020204" pitchFamily="34" charset="-122"/>
              </a:rPr>
              <a:t>Elsevier ScienceDirect</a:t>
            </a:r>
            <a:r>
              <a:rPr lang="zh-CN" altLang="en-US" sz="2400" b="0" i="0" dirty="0">
                <a:solidFill>
                  <a:srgbClr val="000000"/>
                </a:solidFill>
                <a:effectLst/>
                <a:latin typeface="微软雅黑" panose="020B0503020204020204" pitchFamily="34" charset="-122"/>
                <a:ea typeface="微软雅黑" panose="020B0503020204020204" pitchFamily="34" charset="-122"/>
              </a:rPr>
              <a:t>和</a:t>
            </a:r>
            <a:r>
              <a:rPr lang="en-US" altLang="zh-CN" sz="2400" b="0" i="0" dirty="0">
                <a:solidFill>
                  <a:srgbClr val="000000"/>
                </a:solidFill>
                <a:effectLst/>
                <a:latin typeface="微软雅黑" panose="020B0503020204020204" pitchFamily="34" charset="-122"/>
                <a:ea typeface="微软雅黑" panose="020B0503020204020204" pitchFamily="34" charset="-122"/>
              </a:rPr>
              <a:t>Scopus</a:t>
            </a:r>
            <a:r>
              <a:rPr lang="zh-CN" altLang="en-US" sz="2400" b="0" i="0" dirty="0">
                <a:solidFill>
                  <a:srgbClr val="000000"/>
                </a:solidFill>
                <a:effectLst/>
                <a:latin typeface="微软雅黑" panose="020B0503020204020204" pitchFamily="34" charset="-122"/>
                <a:ea typeface="微软雅黑" panose="020B0503020204020204" pitchFamily="34" charset="-122"/>
              </a:rPr>
              <a:t>。由于</a:t>
            </a:r>
            <a:r>
              <a:rPr lang="en-US" altLang="zh-CN" sz="2400" b="0" i="0" dirty="0">
                <a:solidFill>
                  <a:srgbClr val="000000"/>
                </a:solidFill>
                <a:effectLst/>
                <a:latin typeface="微软雅黑" panose="020B0503020204020204" pitchFamily="34" charset="-122"/>
                <a:ea typeface="微软雅黑" panose="020B0503020204020204" pitchFamily="34" charset="-122"/>
              </a:rPr>
              <a:t>Halevi</a:t>
            </a:r>
            <a:r>
              <a:rPr lang="zh-CN" altLang="en-US" sz="2400" b="0" i="0" dirty="0">
                <a:solidFill>
                  <a:srgbClr val="000000"/>
                </a:solidFill>
                <a:effectLst/>
                <a:latin typeface="微软雅黑" panose="020B0503020204020204" pitchFamily="34" charset="-122"/>
                <a:ea typeface="微软雅黑" panose="020B0503020204020204" pitchFamily="34" charset="-122"/>
              </a:rPr>
              <a:t>等人发现的几个缺点，即缺乏质量控制和明确的索引指南，以及缺少对数据下载的支持，没有纳入</a:t>
            </a:r>
            <a:r>
              <a:rPr lang="en-US" altLang="zh-CN" sz="2400" b="0" i="0" dirty="0">
                <a:solidFill>
                  <a:srgbClr val="000000"/>
                </a:solidFill>
                <a:effectLst/>
                <a:latin typeface="微软雅黑" panose="020B0503020204020204" pitchFamily="34" charset="-122"/>
                <a:ea typeface="微软雅黑" panose="020B0503020204020204" pitchFamily="34" charset="-122"/>
              </a:rPr>
              <a:t>Google Scholar</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lang="zh-CN" altLang="zh-CN" sz="2400" dirty="0">
              <a:effectLst/>
              <a:ea typeface="Calibri" panose="020F0502020204030204" pitchFamily="34" charset="0"/>
            </a:endParaRPr>
          </a:p>
        </p:txBody>
      </p:sp>
      <p:sp>
        <p:nvSpPr>
          <p:cNvPr id="4" name="文本框 3"/>
          <p:cNvSpPr txBox="1"/>
          <p:nvPr/>
        </p:nvSpPr>
        <p:spPr>
          <a:xfrm>
            <a:off x="704504" y="1155559"/>
            <a:ext cx="6097384" cy="39878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搜索范围和关键词</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7</a:t>
            </a:fld>
            <a:endParaRPr lang="en-US" altLang="zh-CN" sz="1000"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文献选择</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8</a:t>
            </a:fld>
            <a:endParaRPr lang="en-US" altLang="zh-CN" sz="1000" strike="noStrike" noProof="1"/>
          </a:p>
        </p:txBody>
      </p:sp>
      <p:pic>
        <p:nvPicPr>
          <p:cNvPr id="4" name="图片 3">
            <a:extLst>
              <a:ext uri="{FF2B5EF4-FFF2-40B4-BE49-F238E27FC236}">
                <a16:creationId xmlns:a16="http://schemas.microsoft.com/office/drawing/2014/main" id="{F99DAABC-7DF6-0E4C-C83F-191643F9372F}"/>
              </a:ext>
            </a:extLst>
          </p:cNvPr>
          <p:cNvPicPr>
            <a:picLocks noChangeAspect="1"/>
          </p:cNvPicPr>
          <p:nvPr/>
        </p:nvPicPr>
        <p:blipFill>
          <a:blip r:embed="rId3"/>
          <a:stretch>
            <a:fillRect/>
          </a:stretch>
        </p:blipFill>
        <p:spPr>
          <a:xfrm>
            <a:off x="2213811" y="1424584"/>
            <a:ext cx="7883090" cy="4478898"/>
          </a:xfrm>
          <a:prstGeom prst="rect">
            <a:avLst/>
          </a:prstGeom>
        </p:spPr>
      </p:pic>
    </p:spTree>
    <p:extLst>
      <p:ext uri="{BB962C8B-B14F-4D97-AF65-F5344CB8AC3E}">
        <p14:creationId xmlns:p14="http://schemas.microsoft.com/office/powerpoint/2010/main" val="363158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文献选择</a:t>
            </a:r>
            <a:endParaRPr lang="en-US" alt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504" y="1155559"/>
            <a:ext cx="6793576" cy="398780"/>
          </a:xfrm>
          <a:prstGeom prst="rect">
            <a:avLst/>
          </a:prstGeom>
          <a:noFill/>
        </p:spPr>
        <p:txBody>
          <a:bodyPr wrap="square">
            <a:spAutoFit/>
          </a:bodyPr>
          <a:lstStyle/>
          <a:p>
            <a:r>
              <a:rPr lang="zh-CN" altLang="zh-CN" sz="2000" b="1" dirty="0">
                <a:effectLst/>
                <a:ea typeface="微软雅黑" panose="020B0503020204020204" pitchFamily="34" charset="-122"/>
              </a:rPr>
              <a:t>纳入排除规则</a:t>
            </a: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t>9</a:t>
            </a:fld>
            <a:endParaRPr lang="en-US" altLang="zh-CN" sz="1000" strike="noStrike" noProof="1"/>
          </a:p>
        </p:txBody>
      </p:sp>
      <p:pic>
        <p:nvPicPr>
          <p:cNvPr id="5" name="图片 4">
            <a:extLst>
              <a:ext uri="{FF2B5EF4-FFF2-40B4-BE49-F238E27FC236}">
                <a16:creationId xmlns:a16="http://schemas.microsoft.com/office/drawing/2014/main" id="{783AAF5D-6A5B-9160-C556-63D9AACB348B}"/>
              </a:ext>
            </a:extLst>
          </p:cNvPr>
          <p:cNvPicPr>
            <a:picLocks noChangeAspect="1"/>
          </p:cNvPicPr>
          <p:nvPr/>
        </p:nvPicPr>
        <p:blipFill>
          <a:blip r:embed="rId3"/>
          <a:stretch>
            <a:fillRect/>
          </a:stretch>
        </p:blipFill>
        <p:spPr>
          <a:xfrm>
            <a:off x="789271" y="1554339"/>
            <a:ext cx="10145027" cy="469406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RkMGY5NGVhOWI0OGRjY2Y2ZGQ1MDA1MjgwNTVmMWUifQ=="/>
  <p:tag name="KSO_WPP_MARK_KEY" val="14976ef1-6a8b-4403-9c7d-f1d1064e1902"/>
</p:tagLst>
</file>

<file path=ppt/theme/theme1.xml><?xml version="1.0" encoding="utf-8"?>
<a:theme xmlns:a="http://schemas.openxmlformats.org/drawingml/2006/main" name="曾凡珍--无线传感网络中基于余弦定理的改进APIT定位算法研究毕业答辩">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曾凡珍--无线传感网络中基于余弦定理的改进APIT定位算法研究毕业答辩</Template>
  <TotalTime>928</TotalTime>
  <Words>2001</Words>
  <Application>Microsoft Office PowerPoint</Application>
  <PresentationFormat>宽屏</PresentationFormat>
  <Paragraphs>172</Paragraphs>
  <Slides>29</Slides>
  <Notes>28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等线</vt:lpstr>
      <vt:lpstr>华文行楷</vt:lpstr>
      <vt:lpstr>宋体</vt:lpstr>
      <vt:lpstr>微软雅黑</vt:lpstr>
      <vt:lpstr>Arial</vt:lpstr>
      <vt:lpstr>Calibri</vt:lpstr>
      <vt:lpstr>Tahoma</vt:lpstr>
      <vt:lpstr>Wingdings</vt:lpstr>
      <vt:lpstr>曾凡珍--无线传感网络中基于余弦定理的改进APIT定位算法研究毕业答辩</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宏伟</dc:creator>
  <cp:lastModifiedBy>政民 李</cp:lastModifiedBy>
  <cp:revision>47</cp:revision>
  <dcterms:created xsi:type="dcterms:W3CDTF">2023-06-19T08:39:00Z</dcterms:created>
  <dcterms:modified xsi:type="dcterms:W3CDTF">2023-08-16T01:13:44Z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1541DF7B31414AAB9986085DA1D48B12</vt:lpwstr>
  </property>
</Properties>
</file>