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sldIdLst>
    <p:sldId id="257" r:id="rId3"/>
    <p:sldId id="290" r:id="rId4"/>
    <p:sldId id="386" r:id="rId5"/>
    <p:sldId id="478" r:id="rId6"/>
    <p:sldId id="482" r:id="rId7"/>
    <p:sldId id="492" r:id="rId8"/>
    <p:sldId id="483" r:id="rId9"/>
    <p:sldId id="484" r:id="rId10"/>
    <p:sldId id="485" r:id="rId11"/>
    <p:sldId id="490" r:id="rId12"/>
    <p:sldId id="486" r:id="rId13"/>
    <p:sldId id="487" r:id="rId14"/>
    <p:sldId id="488" r:id="rId15"/>
    <p:sldId id="489" r:id="rId16"/>
    <p:sldId id="491" r:id="rId17"/>
    <p:sldId id="417" r:id="rId18"/>
    <p:sldId id="477"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煜东" initials="谢" lastIdx="1" clrIdx="0"/>
  <p:cmAuthor id="2" name="PC" initials="P"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95726" autoAdjust="0"/>
  </p:normalViewPr>
  <p:slideViewPr>
    <p:cSldViewPr snapToGrid="0">
      <p:cViewPr varScale="1">
        <p:scale>
          <a:sx n="92" d="100"/>
          <a:sy n="92" d="100"/>
        </p:scale>
        <p:origin x="427" y="62"/>
      </p:cViewPr>
      <p:guideLst>
        <p:guide orient="horz" pos="217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AC63-038C-45A9-A124-A4DE8E78146A}" type="datetimeFigureOut">
              <a:rPr lang="zh-CN" altLang="en-US" smtClean="0"/>
              <a:t>2023/8/2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D9E19-F20E-477C-B650-CF9C113407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3</a:t>
            </a:fld>
            <a:endParaRPr lang="zh-CN" altLang="en-US"/>
          </a:p>
        </p:txBody>
      </p:sp>
    </p:spTree>
    <p:extLst>
      <p:ext uri="{BB962C8B-B14F-4D97-AF65-F5344CB8AC3E}">
        <p14:creationId xmlns:p14="http://schemas.microsoft.com/office/powerpoint/2010/main" val="4255239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12</a:t>
            </a:fld>
            <a:endParaRPr lang="zh-CN" altLang="en-US"/>
          </a:p>
        </p:txBody>
      </p:sp>
    </p:spTree>
    <p:extLst>
      <p:ext uri="{BB962C8B-B14F-4D97-AF65-F5344CB8AC3E}">
        <p14:creationId xmlns:p14="http://schemas.microsoft.com/office/powerpoint/2010/main" val="385367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13</a:t>
            </a:fld>
            <a:endParaRPr lang="zh-CN" altLang="en-US"/>
          </a:p>
        </p:txBody>
      </p:sp>
    </p:spTree>
    <p:extLst>
      <p:ext uri="{BB962C8B-B14F-4D97-AF65-F5344CB8AC3E}">
        <p14:creationId xmlns:p14="http://schemas.microsoft.com/office/powerpoint/2010/main" val="215621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14</a:t>
            </a:fld>
            <a:endParaRPr lang="zh-CN" altLang="en-US"/>
          </a:p>
        </p:txBody>
      </p:sp>
    </p:spTree>
    <p:extLst>
      <p:ext uri="{BB962C8B-B14F-4D97-AF65-F5344CB8AC3E}">
        <p14:creationId xmlns:p14="http://schemas.microsoft.com/office/powerpoint/2010/main" val="417470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15</a:t>
            </a:fld>
            <a:endParaRPr lang="zh-CN" altLang="en-US"/>
          </a:p>
        </p:txBody>
      </p:sp>
    </p:spTree>
    <p:extLst>
      <p:ext uri="{BB962C8B-B14F-4D97-AF65-F5344CB8AC3E}">
        <p14:creationId xmlns:p14="http://schemas.microsoft.com/office/powerpoint/2010/main" val="363760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4</a:t>
            </a:fld>
            <a:endParaRPr lang="zh-CN" altLang="en-US"/>
          </a:p>
        </p:txBody>
      </p:sp>
    </p:spTree>
    <p:extLst>
      <p:ext uri="{BB962C8B-B14F-4D97-AF65-F5344CB8AC3E}">
        <p14:creationId xmlns:p14="http://schemas.microsoft.com/office/powerpoint/2010/main" val="81211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5</a:t>
            </a:fld>
            <a:endParaRPr lang="zh-CN" altLang="en-US"/>
          </a:p>
        </p:txBody>
      </p:sp>
    </p:spTree>
    <p:extLst>
      <p:ext uri="{BB962C8B-B14F-4D97-AF65-F5344CB8AC3E}">
        <p14:creationId xmlns:p14="http://schemas.microsoft.com/office/powerpoint/2010/main" val="327793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6</a:t>
            </a:fld>
            <a:endParaRPr lang="zh-CN" altLang="en-US"/>
          </a:p>
        </p:txBody>
      </p:sp>
    </p:spTree>
    <p:extLst>
      <p:ext uri="{BB962C8B-B14F-4D97-AF65-F5344CB8AC3E}">
        <p14:creationId xmlns:p14="http://schemas.microsoft.com/office/powerpoint/2010/main" val="54302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7</a:t>
            </a:fld>
            <a:endParaRPr lang="zh-CN" altLang="en-US"/>
          </a:p>
        </p:txBody>
      </p:sp>
    </p:spTree>
    <p:extLst>
      <p:ext uri="{BB962C8B-B14F-4D97-AF65-F5344CB8AC3E}">
        <p14:creationId xmlns:p14="http://schemas.microsoft.com/office/powerpoint/2010/main" val="291076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8</a:t>
            </a:fld>
            <a:endParaRPr lang="zh-CN" altLang="en-US"/>
          </a:p>
        </p:txBody>
      </p:sp>
    </p:spTree>
    <p:extLst>
      <p:ext uri="{BB962C8B-B14F-4D97-AF65-F5344CB8AC3E}">
        <p14:creationId xmlns:p14="http://schemas.microsoft.com/office/powerpoint/2010/main" val="3424752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9</a:t>
            </a:fld>
            <a:endParaRPr lang="zh-CN" altLang="en-US"/>
          </a:p>
        </p:txBody>
      </p:sp>
    </p:spTree>
    <p:extLst>
      <p:ext uri="{BB962C8B-B14F-4D97-AF65-F5344CB8AC3E}">
        <p14:creationId xmlns:p14="http://schemas.microsoft.com/office/powerpoint/2010/main" val="66524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10</a:t>
            </a:fld>
            <a:endParaRPr lang="zh-CN" altLang="en-US"/>
          </a:p>
        </p:txBody>
      </p:sp>
    </p:spTree>
    <p:extLst>
      <p:ext uri="{BB962C8B-B14F-4D97-AF65-F5344CB8AC3E}">
        <p14:creationId xmlns:p14="http://schemas.microsoft.com/office/powerpoint/2010/main" val="318725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11</a:t>
            </a:fld>
            <a:endParaRPr lang="zh-CN" altLang="en-US"/>
          </a:p>
        </p:txBody>
      </p:sp>
    </p:spTree>
    <p:extLst>
      <p:ext uri="{BB962C8B-B14F-4D97-AF65-F5344CB8AC3E}">
        <p14:creationId xmlns:p14="http://schemas.microsoft.com/office/powerpoint/2010/main" val="205399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日期占位符 3"/>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4-3707实验室周报模板">
    <p:bg>
      <p:bgPr>
        <a:solidFill>
          <a:schemeClr val="bg1"/>
        </a:solidFill>
        <a:effectLst/>
      </p:bgPr>
    </p:bg>
    <p:spTree>
      <p:nvGrpSpPr>
        <p:cNvPr id="1" name=""/>
        <p:cNvGrpSpPr/>
        <p:nvPr/>
      </p:nvGrpSpPr>
      <p:grpSpPr>
        <a:xfrm>
          <a:off x="0" y="0"/>
          <a:ext cx="0" cy="0"/>
          <a:chOff x="0" y="0"/>
          <a:chExt cx="0" cy="0"/>
        </a:xfrm>
      </p:grpSpPr>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624418" y="3141663"/>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4100" name="Picture 37"/>
          <p:cNvPicPr>
            <a:picLocks noChangeAspect="1"/>
          </p:cNvPicPr>
          <p:nvPr/>
        </p:nvPicPr>
        <p:blipFill>
          <a:blip r:embed="rId2"/>
          <a:stretch>
            <a:fillRect/>
          </a:stretch>
        </p:blipFill>
        <p:spPr>
          <a:xfrm>
            <a:off x="10320867" y="333375"/>
            <a:ext cx="1524000" cy="1011238"/>
          </a:xfrm>
          <a:prstGeom prst="rect">
            <a:avLst/>
          </a:prstGeom>
          <a:noFill/>
          <a:ln w="9525">
            <a:noFill/>
          </a:ln>
        </p:spPr>
      </p:pic>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3" name="TextBox 12"/>
          <p:cNvSpPr txBox="1"/>
          <p:nvPr/>
        </p:nvSpPr>
        <p:spPr>
          <a:xfrm>
            <a:off x="10678102" y="1571612"/>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347200" cy="1600200"/>
          </a:xfrm>
        </p:spPr>
        <p:txBody>
          <a:bodyPr/>
          <a:lstStyle>
            <a:lvl1pPr marL="0" indent="0" algn="r">
              <a:buFont typeface="Wingdings" panose="05000000000000000000" pitchFamily="2" charset="2"/>
              <a:buNone/>
              <a:defRPr/>
            </a:lvl1pPr>
          </a:lstStyle>
          <a:p>
            <a:pPr fontAlgn="base"/>
            <a:r>
              <a:rPr lang="en-US" altLang="zh-CN" strike="noStrike" noProof="1"/>
              <a:t>Click to edit Master subtitle style</a:t>
            </a:r>
            <a:endParaRPr lang="zh-CN" altLang="zh-CN" strike="noStrike" noProof="1"/>
          </a:p>
        </p:txBody>
      </p:sp>
      <p:sp>
        <p:nvSpPr>
          <p:cNvPr id="11303" name="Rectangle 39"/>
          <p:cNvSpPr>
            <a:spLocks noGrp="1" noChangeArrowheads="1"/>
          </p:cNvSpPr>
          <p:nvPr>
            <p:ph type="ctrTitle"/>
          </p:nvPr>
        </p:nvSpPr>
        <p:spPr>
          <a:xfrm>
            <a:off x="1202267" y="1206500"/>
            <a:ext cx="10363200" cy="1371600"/>
          </a:xfrm>
        </p:spPr>
        <p:txBody>
          <a:bodyPr anchor="b"/>
          <a:lstStyle>
            <a:lvl1pPr algn="r">
              <a:defRPr sz="3400"/>
            </a:lvl1pPr>
          </a:lstStyle>
          <a:p>
            <a:pPr fontAlgn="base"/>
            <a:r>
              <a:rPr lang="en-US" altLang="zh-CN" strike="noStrike" noProof="1"/>
              <a:t>Click to edit Master title style</a:t>
            </a:r>
            <a:endParaRPr lang="zh-CN"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内容占位符 2"/>
          <p:cNvSpPr>
            <a:spLocks noGrp="1"/>
          </p:cNvSpPr>
          <p:nvPr>
            <p:ph idx="1"/>
          </p:nvPr>
        </p:nvSpPr>
        <p:spPr/>
        <p:txBody>
          <a:body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en-US" altLang="zh-CN" strike="noStrike" noProof="1"/>
              <a:t>Click to edit Master title style</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altLang="zh-CN" strike="noStrike" noProof="1"/>
              <a:t>Click to edit Master text styles</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en-US" altLang="zh-CN" strike="noStrike" noProof="1"/>
              <a:t>Click to edit Master title style</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altLang="zh-CN" strike="noStrike" noProof="1"/>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altLang="zh-CN" strike="noStrike" noProof="1"/>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en-US" altLang="zh-CN" strike="noStrike" noProof="1"/>
              <a:t>Click to edit Master title style</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altLang="zh-CN" strike="noStrike" noProof="1"/>
              <a:t>Click to edit Master text styles</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en-US" altLang="zh-CN" strike="noStrike" noProof="1"/>
              <a:t>Click to edit Master title style</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en-US" altLang="zh-CN" sz="3200" b="0" i="0" u="none" strike="noStrike" kern="0" cap="none" spc="0" normalizeH="0" baseline="0" noProof="0">
                <a:ln>
                  <a:noFill/>
                </a:ln>
                <a:solidFill>
                  <a:schemeClr val="tx1"/>
                </a:solidFill>
                <a:effectLst/>
                <a:uLnTx/>
                <a:uFillTx/>
                <a:latin typeface="+mn-lt"/>
                <a:ea typeface="+mn-ea"/>
                <a:cs typeface="+mn-cs"/>
              </a:rPr>
              <a:t>Click icon to add picture</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altLang="zh-CN" strike="noStrike" noProof="1"/>
              <a:t>Click to edit Master text styles</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strike="noStrike" noProof="1"/>
              <a:t>Click to edit Master title style</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en-US" altLang="zh-CN" strike="noStrike" noProof="1"/>
              <a:t>Click to edit Master title style</a:t>
            </a:r>
            <a:endParaRPr lang="zh-CN" altLang="en-US" strike="noStrike" noProof="1"/>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en-US" altLang="zh-CN" strike="noStrike" noProof="1"/>
              <a:t>Click to edit Master title style</a:t>
            </a:r>
            <a:endParaRPr lang="zh-CN" altLang="en-US" strike="noStrike" noProof="1"/>
          </a:p>
        </p:txBody>
      </p:sp>
      <p:sp>
        <p:nvSpPr>
          <p:cNvPr id="3" name="文本占位符 2"/>
          <p:cNvSpPr>
            <a:spLocks noGrp="1"/>
          </p:cNvSpPr>
          <p:nvPr>
            <p:ph type="body" sz="half" idx="1"/>
          </p:nvPr>
        </p:nvSpPr>
        <p:spPr>
          <a:xfrm>
            <a:off x="609600" y="1196975"/>
            <a:ext cx="5384800" cy="4933950"/>
          </a:xfrm>
        </p:spPr>
        <p:txBody>
          <a:body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日期占位符 3"/>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6"/>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2"/>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CFF02B58-60BC-475D-9841-FE9F74090A84}" type="datetimeFigureOut">
              <a:rPr lang="zh-CN" altLang="en-US" smtClean="0"/>
              <a:t>2023/8/2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524C0E-AD04-4EC6-AA19-6ABCB34A22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02B58-60BC-475D-9841-FE9F74090A84}" type="datetimeFigureOut">
              <a:rPr lang="zh-CN" altLang="en-US" smtClean="0"/>
              <a:t>2023/8/2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24C0E-AD04-4EC6-AA19-6ABCB34A22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p:cNvSpPr>
          <p:nvPr>
            <p:ph type="body"/>
          </p:nvPr>
        </p:nvSpPr>
        <p:spPr>
          <a:xfrm>
            <a:off x="609600" y="1196975"/>
            <a:ext cx="10972800" cy="493395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
        <p:nvSpPr>
          <p:cNvPr id="10254" name="Rectangle 14"/>
          <p:cNvSpPr>
            <a:spLocks noChangeArrowheads="1"/>
          </p:cNvSpPr>
          <p:nvPr/>
        </p:nvSpPr>
        <p:spPr bwMode="auto">
          <a:xfrm>
            <a:off x="624418" y="981075"/>
            <a:ext cx="10968567"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p>
        </p:txBody>
      </p:sp>
      <p:pic>
        <p:nvPicPr>
          <p:cNvPr id="1032" name="Picture 16"/>
          <p:cNvPicPr>
            <a:picLocks noChangeAspect="1"/>
          </p:cNvPicPr>
          <p:nvPr/>
        </p:nvPicPr>
        <p:blipFill>
          <a:blip r:embed="rId16"/>
          <a:stretch>
            <a:fillRect/>
          </a:stretch>
        </p:blipFill>
        <p:spPr>
          <a:xfrm>
            <a:off x="10513484" y="188914"/>
            <a:ext cx="1524000" cy="101123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7539399" y="4881952"/>
            <a:ext cx="2531110" cy="431800"/>
          </a:xfrm>
          <a:prstGeom prst="rect">
            <a:avLst/>
          </a:prstGeom>
          <a:noFill/>
          <a:ln w="9525">
            <a:noFill/>
          </a:ln>
        </p:spPr>
        <p:txBody>
          <a:bodyPr wrap="square" lIns="91440" tIns="45720" rIns="91440" bIns="45720" anchor="t"/>
          <a:lstStyle>
            <a:lvl1pPr marL="0" indent="0" algn="r" rtl="0" eaLnBrk="1" fontAlgn="base" hangingPunct="1">
              <a:spcBef>
                <a:spcPct val="20000"/>
              </a:spcBef>
              <a:spcAft>
                <a:spcPct val="0"/>
              </a:spcAft>
              <a:buClr>
                <a:schemeClr val="tx1"/>
              </a:buClr>
              <a:buFont typeface="Wingdings" panose="05000000000000000000" pitchFamily="2" charset="2"/>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a:lstStyle>
          <a:p>
            <a:pPr algn="l"/>
            <a:r>
              <a:rPr lang="zh-CN" altLang="en-US" kern="1200" dirty="0">
                <a:latin typeface="宋体" panose="02010600030101010101" pitchFamily="2" charset="-122"/>
              </a:rPr>
              <a:t>报告人： </a:t>
            </a:r>
            <a:r>
              <a:rPr lang="zh-CN" altLang="en-US" dirty="0">
                <a:latin typeface="宋体" panose="02010600030101010101" pitchFamily="2" charset="-122"/>
              </a:rPr>
              <a:t>罗荣</a:t>
            </a:r>
            <a:endParaRPr lang="en-US" altLang="zh-CN" kern="1200" dirty="0">
              <a:latin typeface="宋体" panose="02010600030101010101" pitchFamily="2" charset="-122"/>
            </a:endParaRPr>
          </a:p>
        </p:txBody>
      </p:sp>
      <p:sp>
        <p:nvSpPr>
          <p:cNvPr id="11" name="文本框 10">
            <a:extLst>
              <a:ext uri="{FF2B5EF4-FFF2-40B4-BE49-F238E27FC236}">
                <a16:creationId xmlns:a16="http://schemas.microsoft.com/office/drawing/2014/main" id="{CD5835BC-99A3-C27B-8A8D-C0F87BA461A4}"/>
              </a:ext>
            </a:extLst>
          </p:cNvPr>
          <p:cNvSpPr txBox="1"/>
          <p:nvPr/>
        </p:nvSpPr>
        <p:spPr>
          <a:xfrm>
            <a:off x="7649415" y="5486400"/>
            <a:ext cx="2633011" cy="369332"/>
          </a:xfrm>
          <a:prstGeom prst="rect">
            <a:avLst/>
          </a:prstGeom>
          <a:noFill/>
        </p:spPr>
        <p:txBody>
          <a:bodyPr wrap="square" rtlCol="0">
            <a:spAutoFit/>
          </a:bodyPr>
          <a:lstStyle/>
          <a:p>
            <a:r>
              <a:rPr lang="zh-CN" altLang="en-US" dirty="0"/>
              <a:t>  </a:t>
            </a:r>
            <a:r>
              <a:rPr lang="en-US" altLang="zh-CN" dirty="0"/>
              <a:t>2023</a:t>
            </a:r>
            <a:r>
              <a:rPr lang="zh-CN" altLang="en-US" dirty="0"/>
              <a:t>年</a:t>
            </a:r>
            <a:r>
              <a:rPr lang="en-US" altLang="zh-CN" dirty="0"/>
              <a:t>8</a:t>
            </a:r>
            <a:r>
              <a:rPr lang="zh-CN" altLang="en-US" dirty="0"/>
              <a:t>月</a:t>
            </a:r>
            <a:r>
              <a:rPr lang="en-US" altLang="zh-CN" dirty="0"/>
              <a:t>1</a:t>
            </a:r>
            <a:r>
              <a:rPr lang="zh-CN" altLang="en-US" dirty="0"/>
              <a:t>日</a:t>
            </a:r>
          </a:p>
        </p:txBody>
      </p:sp>
      <p:pic>
        <p:nvPicPr>
          <p:cNvPr id="3" name="图片 2">
            <a:extLst>
              <a:ext uri="{FF2B5EF4-FFF2-40B4-BE49-F238E27FC236}">
                <a16:creationId xmlns:a16="http://schemas.microsoft.com/office/drawing/2014/main" id="{4856EF86-95B6-A5CC-5229-02FEDCC4AD9A}"/>
              </a:ext>
            </a:extLst>
          </p:cNvPr>
          <p:cNvPicPr>
            <a:picLocks noChangeAspect="1"/>
          </p:cNvPicPr>
          <p:nvPr/>
        </p:nvPicPr>
        <p:blipFill>
          <a:blip r:embed="rId2"/>
          <a:stretch>
            <a:fillRect/>
          </a:stretch>
        </p:blipFill>
        <p:spPr>
          <a:xfrm>
            <a:off x="731519" y="1514210"/>
            <a:ext cx="9800706" cy="2845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sp>
        <p:nvSpPr>
          <p:cNvPr id="6" name="文本框 5">
            <a:extLst>
              <a:ext uri="{FF2B5EF4-FFF2-40B4-BE49-F238E27FC236}">
                <a16:creationId xmlns:a16="http://schemas.microsoft.com/office/drawing/2014/main" id="{60DCA0EA-DD15-DD6C-24B6-7DCED02A630D}"/>
              </a:ext>
            </a:extLst>
          </p:cNvPr>
          <p:cNvSpPr txBox="1"/>
          <p:nvPr/>
        </p:nvSpPr>
        <p:spPr>
          <a:xfrm>
            <a:off x="853941" y="1656032"/>
            <a:ext cx="5507874" cy="1615827"/>
          </a:xfrm>
          <a:prstGeom prst="rect">
            <a:avLst/>
          </a:prstGeom>
          <a:noFill/>
        </p:spPr>
        <p:txBody>
          <a:bodyPr wrap="square">
            <a:spAutoFit/>
          </a:bodyPr>
          <a:lstStyle/>
          <a:p>
            <a:pPr marL="342900" indent="-342900">
              <a:lnSpc>
                <a:spcPct val="150000"/>
              </a:lnSpc>
              <a:buAutoNum type="alphaUcPeriod"/>
            </a:pPr>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现有的人工智能风险评估框架有什么特点</a:t>
            </a:r>
            <a:r>
              <a:rPr lang="en-US" altLang="zh-CN" b="1"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3) RQ1.3</a:t>
            </a:r>
            <a:r>
              <a:rPr lang="zh-CN" altLang="en-US" b="1" dirty="0">
                <a:latin typeface="微软雅黑" panose="020B0503020204020204" pitchFamily="34" charset="-122"/>
                <a:ea typeface="微软雅黑" panose="020B0503020204020204" pitchFamily="34" charset="-122"/>
              </a:rPr>
              <a:t>谁是利益干系人</a:t>
            </a:r>
            <a:r>
              <a:rPr lang="en-US" altLang="zh-CN" b="1" dirty="0">
                <a:latin typeface="微软雅黑" panose="020B0503020204020204" pitchFamily="34" charset="-122"/>
                <a:ea typeface="微软雅黑" panose="020B0503020204020204" pitchFamily="34" charset="-122"/>
              </a:rPr>
              <a:t>? </a:t>
            </a:r>
          </a:p>
          <a:p>
            <a:pPr marL="342900" indent="-342900">
              <a:buAutoNum type="alphaUcPeriod"/>
            </a:pPr>
            <a:endParaRPr lang="zh-CN" altLang="en-US" dirty="0"/>
          </a:p>
        </p:txBody>
      </p:sp>
      <p:pic>
        <p:nvPicPr>
          <p:cNvPr id="2" name="图片 1">
            <a:extLst>
              <a:ext uri="{FF2B5EF4-FFF2-40B4-BE49-F238E27FC236}">
                <a16:creationId xmlns:a16="http://schemas.microsoft.com/office/drawing/2014/main" id="{BF2FE25A-D078-7C41-AFB5-23C9A30E34E0}"/>
              </a:ext>
            </a:extLst>
          </p:cNvPr>
          <p:cNvPicPr>
            <a:picLocks noChangeAspect="1"/>
          </p:cNvPicPr>
          <p:nvPr/>
        </p:nvPicPr>
        <p:blipFill>
          <a:blip r:embed="rId3"/>
          <a:stretch>
            <a:fillRect/>
          </a:stretch>
        </p:blipFill>
        <p:spPr>
          <a:xfrm>
            <a:off x="6361815" y="1279542"/>
            <a:ext cx="4284033" cy="2776115"/>
          </a:xfrm>
          <a:prstGeom prst="rect">
            <a:avLst/>
          </a:prstGeom>
        </p:spPr>
      </p:pic>
      <p:pic>
        <p:nvPicPr>
          <p:cNvPr id="7" name="图片 6">
            <a:extLst>
              <a:ext uri="{FF2B5EF4-FFF2-40B4-BE49-F238E27FC236}">
                <a16:creationId xmlns:a16="http://schemas.microsoft.com/office/drawing/2014/main" id="{1B617791-B035-9F1C-948A-D0505C563139}"/>
              </a:ext>
            </a:extLst>
          </p:cNvPr>
          <p:cNvPicPr>
            <a:picLocks noChangeAspect="1"/>
          </p:cNvPicPr>
          <p:nvPr/>
        </p:nvPicPr>
        <p:blipFill>
          <a:blip r:embed="rId4"/>
          <a:stretch>
            <a:fillRect/>
          </a:stretch>
        </p:blipFill>
        <p:spPr>
          <a:xfrm>
            <a:off x="1546152" y="3313449"/>
            <a:ext cx="3758898" cy="2159037"/>
          </a:xfrm>
          <a:prstGeom prst="rect">
            <a:avLst/>
          </a:prstGeom>
        </p:spPr>
      </p:pic>
      <p:pic>
        <p:nvPicPr>
          <p:cNvPr id="9" name="图片 8">
            <a:extLst>
              <a:ext uri="{FF2B5EF4-FFF2-40B4-BE49-F238E27FC236}">
                <a16:creationId xmlns:a16="http://schemas.microsoft.com/office/drawing/2014/main" id="{C8F7C1F2-D992-3B7E-53F5-B1DABC24D2BB}"/>
              </a:ext>
            </a:extLst>
          </p:cNvPr>
          <p:cNvPicPr>
            <a:picLocks noChangeAspect="1"/>
          </p:cNvPicPr>
          <p:nvPr/>
        </p:nvPicPr>
        <p:blipFill>
          <a:blip r:embed="rId5"/>
          <a:stretch>
            <a:fillRect/>
          </a:stretch>
        </p:blipFill>
        <p:spPr>
          <a:xfrm>
            <a:off x="6361815" y="4392968"/>
            <a:ext cx="4359558" cy="1569766"/>
          </a:xfrm>
          <a:prstGeom prst="rect">
            <a:avLst/>
          </a:prstGeom>
        </p:spPr>
      </p:pic>
    </p:spTree>
    <p:extLst>
      <p:ext uri="{BB962C8B-B14F-4D97-AF65-F5344CB8AC3E}">
        <p14:creationId xmlns:p14="http://schemas.microsoft.com/office/powerpoint/2010/main" val="133605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pic>
        <p:nvPicPr>
          <p:cNvPr id="6" name="图片 5">
            <a:extLst>
              <a:ext uri="{FF2B5EF4-FFF2-40B4-BE49-F238E27FC236}">
                <a16:creationId xmlns:a16="http://schemas.microsoft.com/office/drawing/2014/main" id="{E1F2F130-1AF0-B94F-A2FC-776AD930B8A8}"/>
              </a:ext>
            </a:extLst>
          </p:cNvPr>
          <p:cNvPicPr>
            <a:picLocks noChangeAspect="1"/>
          </p:cNvPicPr>
          <p:nvPr/>
        </p:nvPicPr>
        <p:blipFill>
          <a:blip r:embed="rId3"/>
          <a:stretch>
            <a:fillRect/>
          </a:stretch>
        </p:blipFill>
        <p:spPr>
          <a:xfrm>
            <a:off x="1787728" y="3163582"/>
            <a:ext cx="8156537" cy="3139712"/>
          </a:xfrm>
          <a:prstGeom prst="rect">
            <a:avLst/>
          </a:prstGeom>
        </p:spPr>
      </p:pic>
      <p:sp>
        <p:nvSpPr>
          <p:cNvPr id="10" name="文本框 9">
            <a:extLst>
              <a:ext uri="{FF2B5EF4-FFF2-40B4-BE49-F238E27FC236}">
                <a16:creationId xmlns:a16="http://schemas.microsoft.com/office/drawing/2014/main" id="{3A87D1F1-D705-4E2F-A37C-3F7DE1E522B4}"/>
              </a:ext>
            </a:extLst>
          </p:cNvPr>
          <p:cNvSpPr txBox="1"/>
          <p:nvPr/>
        </p:nvSpPr>
        <p:spPr>
          <a:xfrm>
            <a:off x="529937" y="1060450"/>
            <a:ext cx="6097384" cy="784830"/>
          </a:xfrm>
          <a:prstGeom prst="rect">
            <a:avLst/>
          </a:prstGeom>
          <a:noFill/>
        </p:spPr>
        <p:txBody>
          <a:bodyPr wrap="square">
            <a:spAutoFit/>
          </a:bodyPr>
          <a:lstStyle/>
          <a:p>
            <a:pPr marL="800100" lvl="1" indent="-342900">
              <a:lnSpc>
                <a:spcPct val="150000"/>
              </a:lnSpc>
              <a:buAutoNum type="alphaUcPeriod"/>
            </a:pPr>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现有的人工智能风险评估框架有什么特点</a:t>
            </a:r>
            <a:r>
              <a:rPr lang="en-US" altLang="zh-CN" b="1" dirty="0">
                <a:latin typeface="微软雅黑" panose="020B0503020204020204" pitchFamily="34" charset="-122"/>
                <a:ea typeface="微软雅黑" panose="020B0503020204020204" pitchFamily="34" charset="-122"/>
              </a:rPr>
              <a:t>?</a:t>
            </a:r>
          </a:p>
          <a:p>
            <a:pPr marL="342900" indent="-342900">
              <a:buAutoNum type="alphaUcPeriod"/>
            </a:pPr>
            <a:endParaRPr lang="en-US" altLang="zh-CN" dirty="0"/>
          </a:p>
        </p:txBody>
      </p:sp>
      <p:sp>
        <p:nvSpPr>
          <p:cNvPr id="12" name="文本框 11">
            <a:extLst>
              <a:ext uri="{FF2B5EF4-FFF2-40B4-BE49-F238E27FC236}">
                <a16:creationId xmlns:a16="http://schemas.microsoft.com/office/drawing/2014/main" id="{E00BD793-A7D5-BFDF-0DA7-4275775B59E9}"/>
              </a:ext>
            </a:extLst>
          </p:cNvPr>
          <p:cNvSpPr txBox="1"/>
          <p:nvPr/>
        </p:nvSpPr>
        <p:spPr>
          <a:xfrm>
            <a:off x="1219893" y="1477743"/>
            <a:ext cx="6097384" cy="170053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RQ1.4</a:t>
            </a:r>
            <a:r>
              <a:rPr lang="zh-CN" altLang="en-US" dirty="0">
                <a:latin typeface="微软雅黑" panose="020B0503020204020204" pitchFamily="34" charset="-122"/>
                <a:ea typeface="微软雅黑" panose="020B0503020204020204" pitchFamily="34" charset="-122"/>
              </a:rPr>
              <a:t>框架的范围是什么</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RQ1.4.1</a:t>
            </a:r>
            <a:r>
              <a:rPr lang="zh-CN" altLang="en-US" b="1" dirty="0">
                <a:latin typeface="微软雅黑" panose="020B0503020204020204" pitchFamily="34" charset="-122"/>
                <a:ea typeface="微软雅黑" panose="020B0503020204020204" pitchFamily="34" charset="-122"/>
              </a:rPr>
              <a:t>框架涵盖了哪些开发阶段</a:t>
            </a:r>
            <a:r>
              <a:rPr lang="en-US" altLang="zh-CN" b="1"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RQ1.4.2</a:t>
            </a:r>
            <a:r>
              <a:rPr lang="zh-CN" altLang="en-US" dirty="0">
                <a:latin typeface="微软雅黑" panose="020B0503020204020204" pitchFamily="34" charset="-122"/>
                <a:ea typeface="微软雅黑" panose="020B0503020204020204" pitchFamily="34" charset="-122"/>
              </a:rPr>
              <a:t>框架可以应用在哪里</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RQ1.4.3</a:t>
            </a:r>
            <a:r>
              <a:rPr lang="zh-CN" altLang="en-US" dirty="0">
                <a:latin typeface="微软雅黑" panose="020B0503020204020204" pitchFamily="34" charset="-122"/>
                <a:ea typeface="微软雅黑" panose="020B0503020204020204" pitchFamily="34" charset="-122"/>
              </a:rPr>
              <a:t>框架是为哪些域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部门设计的</a:t>
            </a:r>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257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pic>
        <p:nvPicPr>
          <p:cNvPr id="2" name="图片 1">
            <a:extLst>
              <a:ext uri="{FF2B5EF4-FFF2-40B4-BE49-F238E27FC236}">
                <a16:creationId xmlns:a16="http://schemas.microsoft.com/office/drawing/2014/main" id="{64F4C3C2-2DD7-E7B8-CF6E-245310136C13}"/>
              </a:ext>
            </a:extLst>
          </p:cNvPr>
          <p:cNvPicPr>
            <a:picLocks noChangeAspect="1"/>
          </p:cNvPicPr>
          <p:nvPr/>
        </p:nvPicPr>
        <p:blipFill>
          <a:blip r:embed="rId3"/>
          <a:stretch>
            <a:fillRect/>
          </a:stretch>
        </p:blipFill>
        <p:spPr>
          <a:xfrm>
            <a:off x="7192586" y="1976514"/>
            <a:ext cx="3840813" cy="2240474"/>
          </a:xfrm>
          <a:prstGeom prst="rect">
            <a:avLst/>
          </a:prstGeom>
        </p:spPr>
      </p:pic>
      <p:sp>
        <p:nvSpPr>
          <p:cNvPr id="5" name="文本框 4">
            <a:extLst>
              <a:ext uri="{FF2B5EF4-FFF2-40B4-BE49-F238E27FC236}">
                <a16:creationId xmlns:a16="http://schemas.microsoft.com/office/drawing/2014/main" id="{354C7D17-F383-A029-008E-81B7E4B20A7F}"/>
              </a:ext>
            </a:extLst>
          </p:cNvPr>
          <p:cNvSpPr txBox="1"/>
          <p:nvPr/>
        </p:nvSpPr>
        <p:spPr>
          <a:xfrm>
            <a:off x="987137" y="1175583"/>
            <a:ext cx="6097384" cy="1200329"/>
          </a:xfrm>
          <a:prstGeom prst="rect">
            <a:avLst/>
          </a:prstGeom>
          <a:noFill/>
        </p:spPr>
        <p:txBody>
          <a:bodyPr wrap="square">
            <a:spAutoFit/>
          </a:bodyPr>
          <a:lstStyle/>
          <a:p>
            <a:pPr marL="342900" indent="-342900">
              <a:lnSpc>
                <a:spcPct val="150000"/>
              </a:lnSpc>
              <a:buAutoNum type="alphaUcPeriod"/>
            </a:pPr>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现有的人工智能风险评估框架有什么特点</a:t>
            </a:r>
            <a:r>
              <a:rPr lang="en-US" altLang="zh-CN" b="1"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RQ1.4</a:t>
            </a:r>
            <a:r>
              <a:rPr lang="zh-CN" altLang="en-US" dirty="0">
                <a:latin typeface="微软雅黑" panose="020B0503020204020204" pitchFamily="34" charset="-122"/>
                <a:ea typeface="微软雅黑" panose="020B0503020204020204" pitchFamily="34" charset="-122"/>
              </a:rPr>
              <a:t>框架的范围是什么</a:t>
            </a:r>
            <a:r>
              <a:rPr lang="en-US" altLang="zh-CN" dirty="0">
                <a:latin typeface="微软雅黑" panose="020B0503020204020204" pitchFamily="34" charset="-122"/>
                <a:ea typeface="微软雅黑" panose="020B0503020204020204" pitchFamily="34" charset="-122"/>
              </a:rPr>
              <a:t>?</a:t>
            </a:r>
          </a:p>
          <a:p>
            <a:pPr marL="342900" indent="-342900">
              <a:buAutoNum type="alphaUcPeriod"/>
            </a:pPr>
            <a:endParaRPr lang="en-US" altLang="zh-CN" dirty="0"/>
          </a:p>
        </p:txBody>
      </p:sp>
      <p:sp>
        <p:nvSpPr>
          <p:cNvPr id="7" name="文本框 6">
            <a:extLst>
              <a:ext uri="{FF2B5EF4-FFF2-40B4-BE49-F238E27FC236}">
                <a16:creationId xmlns:a16="http://schemas.microsoft.com/office/drawing/2014/main" id="{EC04883D-9CBF-B487-39A3-E6CBE460448A}"/>
              </a:ext>
            </a:extLst>
          </p:cNvPr>
          <p:cNvSpPr txBox="1"/>
          <p:nvPr/>
        </p:nvSpPr>
        <p:spPr>
          <a:xfrm>
            <a:off x="1269769" y="2179347"/>
            <a:ext cx="6097384" cy="12850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RQ1.4.1</a:t>
            </a:r>
            <a:r>
              <a:rPr lang="zh-CN" altLang="en-US" b="1" dirty="0">
                <a:latin typeface="微软雅黑" panose="020B0503020204020204" pitchFamily="34" charset="-122"/>
                <a:ea typeface="微软雅黑" panose="020B0503020204020204" pitchFamily="34" charset="-122"/>
              </a:rPr>
              <a:t>框架涵盖了哪些开发阶段</a:t>
            </a:r>
            <a:r>
              <a:rPr lang="en-US" altLang="zh-CN" b="1"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RQ1.4.2</a:t>
            </a:r>
            <a:r>
              <a:rPr lang="zh-CN" altLang="en-US" b="1" dirty="0">
                <a:latin typeface="微软雅黑" panose="020B0503020204020204" pitchFamily="34" charset="-122"/>
                <a:ea typeface="微软雅黑" panose="020B0503020204020204" pitchFamily="34" charset="-122"/>
              </a:rPr>
              <a:t>框架可以应用在哪里</a:t>
            </a:r>
            <a:r>
              <a:rPr lang="en-US" altLang="zh-CN" b="1"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RQ1.4.3</a:t>
            </a:r>
            <a:r>
              <a:rPr lang="zh-CN" altLang="en-US" b="1" dirty="0">
                <a:latin typeface="微软雅黑" panose="020B0503020204020204" pitchFamily="34" charset="-122"/>
                <a:ea typeface="微软雅黑" panose="020B0503020204020204" pitchFamily="34" charset="-122"/>
              </a:rPr>
              <a:t>框架是为哪些域</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部门设计的</a:t>
            </a:r>
            <a:r>
              <a:rPr lang="en-US" altLang="zh-CN" b="1" dirty="0">
                <a:latin typeface="微软雅黑" panose="020B0503020204020204" pitchFamily="34" charset="-122"/>
                <a:ea typeface="微软雅黑" panose="020B0503020204020204" pitchFamily="34" charset="-122"/>
              </a:rPr>
              <a:t>? </a:t>
            </a:r>
          </a:p>
        </p:txBody>
      </p:sp>
      <p:pic>
        <p:nvPicPr>
          <p:cNvPr id="9" name="图片 8">
            <a:extLst>
              <a:ext uri="{FF2B5EF4-FFF2-40B4-BE49-F238E27FC236}">
                <a16:creationId xmlns:a16="http://schemas.microsoft.com/office/drawing/2014/main" id="{5E844D5C-F139-4198-DA90-8BF2DCE00F84}"/>
              </a:ext>
            </a:extLst>
          </p:cNvPr>
          <p:cNvPicPr>
            <a:picLocks noChangeAspect="1"/>
          </p:cNvPicPr>
          <p:nvPr/>
        </p:nvPicPr>
        <p:blipFill>
          <a:blip r:embed="rId4"/>
          <a:stretch>
            <a:fillRect/>
          </a:stretch>
        </p:blipFill>
        <p:spPr>
          <a:xfrm>
            <a:off x="769396" y="4048298"/>
            <a:ext cx="6315125" cy="1936795"/>
          </a:xfrm>
          <a:prstGeom prst="rect">
            <a:avLst/>
          </a:prstGeom>
        </p:spPr>
      </p:pic>
    </p:spTree>
    <p:extLst>
      <p:ext uri="{BB962C8B-B14F-4D97-AF65-F5344CB8AC3E}">
        <p14:creationId xmlns:p14="http://schemas.microsoft.com/office/powerpoint/2010/main" val="20912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10616" y="412555"/>
            <a:ext cx="10875568" cy="662378"/>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sp>
        <p:nvSpPr>
          <p:cNvPr id="4" name="文本框 3">
            <a:extLst>
              <a:ext uri="{FF2B5EF4-FFF2-40B4-BE49-F238E27FC236}">
                <a16:creationId xmlns:a16="http://schemas.microsoft.com/office/drawing/2014/main" id="{ACD73ED7-FDF3-F14D-55D5-D938B50FB27D}"/>
              </a:ext>
            </a:extLst>
          </p:cNvPr>
          <p:cNvSpPr txBox="1"/>
          <p:nvPr/>
        </p:nvSpPr>
        <p:spPr>
          <a:xfrm>
            <a:off x="864648" y="1232621"/>
            <a:ext cx="6043354" cy="869533"/>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B. RQ2:</a:t>
            </a:r>
            <a:r>
              <a:rPr lang="zh-CN" altLang="en-US" b="1" dirty="0">
                <a:latin typeface="微软雅黑" panose="020B0503020204020204" pitchFamily="34" charset="-122"/>
                <a:ea typeface="微软雅黑" panose="020B0503020204020204" pitchFamily="34" charset="-122"/>
              </a:rPr>
              <a:t>如何评估</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风险</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RQ2.1:</a:t>
            </a:r>
            <a:r>
              <a:rPr lang="zh-CN" altLang="en-US" b="1" dirty="0">
                <a:latin typeface="微软雅黑" panose="020B0503020204020204" pitchFamily="34" charset="-122"/>
                <a:ea typeface="微软雅黑" panose="020B0503020204020204" pitchFamily="34" charset="-122"/>
              </a:rPr>
              <a:t>输入是什么</a:t>
            </a:r>
            <a:r>
              <a:rPr lang="en-US" altLang="zh-CN" b="1"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3111CB11-8C65-87C5-FEAC-01EAA4877720}"/>
              </a:ext>
            </a:extLst>
          </p:cNvPr>
          <p:cNvSpPr txBox="1"/>
          <p:nvPr/>
        </p:nvSpPr>
        <p:spPr>
          <a:xfrm>
            <a:off x="1394460" y="2100993"/>
            <a:ext cx="6097384"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框架分为两类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描述性框架、程序性框架。</a:t>
            </a:r>
          </a:p>
        </p:txBody>
      </p:sp>
      <p:sp>
        <p:nvSpPr>
          <p:cNvPr id="8" name="文本框 7">
            <a:extLst>
              <a:ext uri="{FF2B5EF4-FFF2-40B4-BE49-F238E27FC236}">
                <a16:creationId xmlns:a16="http://schemas.microsoft.com/office/drawing/2014/main" id="{C39D7D44-F396-8F0E-AD41-400240E605B2}"/>
              </a:ext>
            </a:extLst>
          </p:cNvPr>
          <p:cNvSpPr txBox="1"/>
          <p:nvPr/>
        </p:nvSpPr>
        <p:spPr>
          <a:xfrm>
            <a:off x="1303020" y="2620359"/>
            <a:ext cx="6097384" cy="161582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收集的框架审查了潜在的风险或相应的缓解计划。 为了更好地展示结果，总结了框架考虑的不同类型的风险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即风险因素</a:t>
            </a:r>
            <a:r>
              <a:rPr lang="en-US" altLang="zh-CN" dirty="0">
                <a:latin typeface="微软雅黑" panose="020B0503020204020204" pitchFamily="34" charset="-122"/>
                <a:ea typeface="微软雅黑" panose="020B0503020204020204" pitchFamily="34" charset="-122"/>
              </a:rPr>
              <a:t>)</a:t>
            </a:r>
            <a:r>
              <a:rPr lang="zh-CN" altLang="en-US" dirty="0"/>
              <a:t>：</a:t>
            </a:r>
            <a:endParaRPr lang="en-US" altLang="zh-CN" dirty="0"/>
          </a:p>
          <a:p>
            <a:endParaRPr lang="zh-CN" altLang="en-US" dirty="0"/>
          </a:p>
        </p:txBody>
      </p:sp>
      <p:sp>
        <p:nvSpPr>
          <p:cNvPr id="10" name="文本框 9">
            <a:extLst>
              <a:ext uri="{FF2B5EF4-FFF2-40B4-BE49-F238E27FC236}">
                <a16:creationId xmlns:a16="http://schemas.microsoft.com/office/drawing/2014/main" id="{CCB8D1AB-09AD-5BF2-A8E5-4AF10D65DB01}"/>
              </a:ext>
            </a:extLst>
          </p:cNvPr>
          <p:cNvSpPr txBox="1"/>
          <p:nvPr/>
        </p:nvSpPr>
        <p:spPr>
          <a:xfrm>
            <a:off x="1394460" y="4033462"/>
            <a:ext cx="3601489" cy="17005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危害</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暴露</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脆弱性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缓解后的风险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缓解风险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p>
        </p:txBody>
      </p:sp>
      <p:pic>
        <p:nvPicPr>
          <p:cNvPr id="12" name="图片 11">
            <a:extLst>
              <a:ext uri="{FF2B5EF4-FFF2-40B4-BE49-F238E27FC236}">
                <a16:creationId xmlns:a16="http://schemas.microsoft.com/office/drawing/2014/main" id="{C22A3FC8-7351-3B58-CDE9-14946E0BD0FB}"/>
              </a:ext>
            </a:extLst>
          </p:cNvPr>
          <p:cNvPicPr>
            <a:picLocks noChangeAspect="1"/>
          </p:cNvPicPr>
          <p:nvPr/>
        </p:nvPicPr>
        <p:blipFill>
          <a:blip r:embed="rId3"/>
          <a:stretch>
            <a:fillRect/>
          </a:stretch>
        </p:blipFill>
        <p:spPr>
          <a:xfrm>
            <a:off x="5775525" y="3652991"/>
            <a:ext cx="5022015" cy="2461473"/>
          </a:xfrm>
          <a:prstGeom prst="rect">
            <a:avLst/>
          </a:prstGeom>
        </p:spPr>
      </p:pic>
    </p:spTree>
    <p:extLst>
      <p:ext uri="{BB962C8B-B14F-4D97-AF65-F5344CB8AC3E}">
        <p14:creationId xmlns:p14="http://schemas.microsoft.com/office/powerpoint/2010/main" val="122106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pic>
        <p:nvPicPr>
          <p:cNvPr id="8" name="图片 7">
            <a:extLst>
              <a:ext uri="{FF2B5EF4-FFF2-40B4-BE49-F238E27FC236}">
                <a16:creationId xmlns:a16="http://schemas.microsoft.com/office/drawing/2014/main" id="{442EA8A1-3140-1794-810C-E0A47197E431}"/>
              </a:ext>
            </a:extLst>
          </p:cNvPr>
          <p:cNvPicPr>
            <a:picLocks noChangeAspect="1"/>
          </p:cNvPicPr>
          <p:nvPr/>
        </p:nvPicPr>
        <p:blipFill>
          <a:blip r:embed="rId3"/>
          <a:stretch>
            <a:fillRect/>
          </a:stretch>
        </p:blipFill>
        <p:spPr>
          <a:xfrm>
            <a:off x="5618362" y="1361640"/>
            <a:ext cx="4046571" cy="1554615"/>
          </a:xfrm>
          <a:prstGeom prst="rect">
            <a:avLst/>
          </a:prstGeom>
        </p:spPr>
      </p:pic>
      <p:sp>
        <p:nvSpPr>
          <p:cNvPr id="10" name="文本框 9">
            <a:extLst>
              <a:ext uri="{FF2B5EF4-FFF2-40B4-BE49-F238E27FC236}">
                <a16:creationId xmlns:a16="http://schemas.microsoft.com/office/drawing/2014/main" id="{DA1811E1-DC16-D537-6A95-8656B38CDE49}"/>
              </a:ext>
            </a:extLst>
          </p:cNvPr>
          <p:cNvSpPr txBox="1"/>
          <p:nvPr/>
        </p:nvSpPr>
        <p:spPr>
          <a:xfrm>
            <a:off x="907476" y="1315920"/>
            <a:ext cx="6097384" cy="1289905"/>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B. RQ2:</a:t>
            </a:r>
            <a:r>
              <a:rPr lang="zh-CN" altLang="en-US" b="1" dirty="0">
                <a:latin typeface="微软雅黑" panose="020B0503020204020204" pitchFamily="34" charset="-122"/>
                <a:ea typeface="微软雅黑" panose="020B0503020204020204" pitchFamily="34" charset="-122"/>
              </a:rPr>
              <a:t>如何评估</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风险</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RQ2.2:</a:t>
            </a:r>
            <a:r>
              <a:rPr lang="zh-CN" altLang="en-US" b="1" dirty="0">
                <a:latin typeface="微软雅黑" panose="020B0503020204020204" pitchFamily="34" charset="-122"/>
                <a:ea typeface="微软雅黑" panose="020B0503020204020204" pitchFamily="34" charset="-122"/>
              </a:rPr>
              <a:t>流程是什么</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RQ2.3:</a:t>
            </a:r>
            <a:r>
              <a:rPr lang="zh-CN" altLang="en-US" dirty="0">
                <a:latin typeface="微软雅黑" panose="020B0503020204020204" pitchFamily="34" charset="-122"/>
                <a:ea typeface="微软雅黑" panose="020B0503020204020204" pitchFamily="34" charset="-122"/>
              </a:rPr>
              <a:t>输出是什么</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564548D2-5C7A-50A7-5380-EFC2075B9B7C}"/>
              </a:ext>
            </a:extLst>
          </p:cNvPr>
          <p:cNvPicPr>
            <a:picLocks noChangeAspect="1"/>
          </p:cNvPicPr>
          <p:nvPr/>
        </p:nvPicPr>
        <p:blipFill>
          <a:blip r:embed="rId4"/>
          <a:stretch>
            <a:fillRect/>
          </a:stretch>
        </p:blipFill>
        <p:spPr>
          <a:xfrm>
            <a:off x="1236678" y="3113703"/>
            <a:ext cx="4892464" cy="3132091"/>
          </a:xfrm>
          <a:prstGeom prst="rect">
            <a:avLst/>
          </a:prstGeom>
        </p:spPr>
      </p:pic>
      <p:pic>
        <p:nvPicPr>
          <p:cNvPr id="14" name="图片 13">
            <a:extLst>
              <a:ext uri="{FF2B5EF4-FFF2-40B4-BE49-F238E27FC236}">
                <a16:creationId xmlns:a16="http://schemas.microsoft.com/office/drawing/2014/main" id="{BB18AF03-6027-D483-0E2F-33D0AD9DE6DF}"/>
              </a:ext>
            </a:extLst>
          </p:cNvPr>
          <p:cNvPicPr>
            <a:picLocks noChangeAspect="1"/>
          </p:cNvPicPr>
          <p:nvPr/>
        </p:nvPicPr>
        <p:blipFill>
          <a:blip r:embed="rId5"/>
          <a:stretch>
            <a:fillRect/>
          </a:stretch>
        </p:blipFill>
        <p:spPr>
          <a:xfrm>
            <a:off x="6248400" y="3003204"/>
            <a:ext cx="4930567" cy="3353091"/>
          </a:xfrm>
          <a:prstGeom prst="rect">
            <a:avLst/>
          </a:prstGeom>
        </p:spPr>
      </p:pic>
    </p:spTree>
    <p:extLst>
      <p:ext uri="{BB962C8B-B14F-4D97-AF65-F5344CB8AC3E}">
        <p14:creationId xmlns:p14="http://schemas.microsoft.com/office/powerpoint/2010/main" val="308490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sp>
        <p:nvSpPr>
          <p:cNvPr id="10" name="文本框 9">
            <a:extLst>
              <a:ext uri="{FF2B5EF4-FFF2-40B4-BE49-F238E27FC236}">
                <a16:creationId xmlns:a16="http://schemas.microsoft.com/office/drawing/2014/main" id="{DA1811E1-DC16-D537-6A95-8656B38CDE49}"/>
              </a:ext>
            </a:extLst>
          </p:cNvPr>
          <p:cNvSpPr txBox="1"/>
          <p:nvPr/>
        </p:nvSpPr>
        <p:spPr>
          <a:xfrm>
            <a:off x="762000" y="1361640"/>
            <a:ext cx="6097384" cy="874407"/>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B. RQ2:</a:t>
            </a:r>
            <a:r>
              <a:rPr lang="zh-CN" altLang="en-US" b="1" dirty="0">
                <a:latin typeface="微软雅黑" panose="020B0503020204020204" pitchFamily="34" charset="-122"/>
                <a:ea typeface="微软雅黑" panose="020B0503020204020204" pitchFamily="34" charset="-122"/>
              </a:rPr>
              <a:t>如何评估</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风险</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RQ2.3:</a:t>
            </a:r>
            <a:r>
              <a:rPr lang="zh-CN" altLang="en-US" b="1" dirty="0">
                <a:latin typeface="微软雅黑" panose="020B0503020204020204" pitchFamily="34" charset="-122"/>
                <a:ea typeface="微软雅黑" panose="020B0503020204020204" pitchFamily="34" charset="-122"/>
              </a:rPr>
              <a:t>输出是什么</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95C139C-CE48-FFA2-AF93-3626EBA6990D}"/>
              </a:ext>
            </a:extLst>
          </p:cNvPr>
          <p:cNvPicPr>
            <a:picLocks noChangeAspect="1"/>
          </p:cNvPicPr>
          <p:nvPr/>
        </p:nvPicPr>
        <p:blipFill>
          <a:blip r:embed="rId3"/>
          <a:stretch>
            <a:fillRect/>
          </a:stretch>
        </p:blipFill>
        <p:spPr>
          <a:xfrm>
            <a:off x="4276229" y="2636991"/>
            <a:ext cx="5634835" cy="2514004"/>
          </a:xfrm>
          <a:prstGeom prst="rect">
            <a:avLst/>
          </a:prstGeom>
        </p:spPr>
      </p:pic>
      <p:sp>
        <p:nvSpPr>
          <p:cNvPr id="2" name="文本框 1">
            <a:extLst>
              <a:ext uri="{FF2B5EF4-FFF2-40B4-BE49-F238E27FC236}">
                <a16:creationId xmlns:a16="http://schemas.microsoft.com/office/drawing/2014/main" id="{0369AF0F-A974-7D0A-DDAC-A130EE8DEC13}"/>
              </a:ext>
            </a:extLst>
          </p:cNvPr>
          <p:cNvSpPr txBox="1"/>
          <p:nvPr/>
        </p:nvSpPr>
        <p:spPr>
          <a:xfrm>
            <a:off x="1474602" y="2427316"/>
            <a:ext cx="2078182"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自动生成报告</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手动生成报告</a:t>
            </a:r>
          </a:p>
        </p:txBody>
      </p:sp>
    </p:spTree>
    <p:extLst>
      <p:ext uri="{BB962C8B-B14F-4D97-AF65-F5344CB8AC3E}">
        <p14:creationId xmlns:p14="http://schemas.microsoft.com/office/powerpoint/2010/main" val="421462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Discussion</a:t>
            </a:r>
            <a:endParaRPr lang="zh-CN" altLang="en-US" b="1" dirty="0"/>
          </a:p>
        </p:txBody>
      </p:sp>
      <p:pic>
        <p:nvPicPr>
          <p:cNvPr id="8" name="图片 7">
            <a:extLst>
              <a:ext uri="{FF2B5EF4-FFF2-40B4-BE49-F238E27FC236}">
                <a16:creationId xmlns:a16="http://schemas.microsoft.com/office/drawing/2014/main" id="{ACE2FEB6-8E73-35CA-4CAD-73BDA29DC24E}"/>
              </a:ext>
            </a:extLst>
          </p:cNvPr>
          <p:cNvPicPr>
            <a:picLocks noChangeAspect="1"/>
          </p:cNvPicPr>
          <p:nvPr/>
        </p:nvPicPr>
        <p:blipFill>
          <a:blip r:embed="rId2"/>
          <a:stretch>
            <a:fillRect/>
          </a:stretch>
        </p:blipFill>
        <p:spPr>
          <a:xfrm>
            <a:off x="4594550" y="1505470"/>
            <a:ext cx="6626939" cy="4864455"/>
          </a:xfrm>
          <a:prstGeom prst="rect">
            <a:avLst/>
          </a:prstGeom>
        </p:spPr>
      </p:pic>
      <p:sp>
        <p:nvSpPr>
          <p:cNvPr id="11" name="文本框 10">
            <a:extLst>
              <a:ext uri="{FF2B5EF4-FFF2-40B4-BE49-F238E27FC236}">
                <a16:creationId xmlns:a16="http://schemas.microsoft.com/office/drawing/2014/main" id="{296B3E33-9D28-9EB8-FCBF-A347151F8846}"/>
              </a:ext>
            </a:extLst>
          </p:cNvPr>
          <p:cNvSpPr txBox="1"/>
          <p:nvPr/>
        </p:nvSpPr>
        <p:spPr>
          <a:xfrm>
            <a:off x="779318" y="1789606"/>
            <a:ext cx="4449387" cy="2723823"/>
          </a:xfrm>
          <a:prstGeom prst="rect">
            <a:avLst/>
          </a:prstGeom>
          <a:noFill/>
        </p:spPr>
        <p:txBody>
          <a:bodyPr wrap="square">
            <a:spAutoFit/>
          </a:bodyPr>
          <a:lstStyle/>
          <a:p>
            <a:pPr marL="342900" indent="-342900">
              <a:lnSpc>
                <a:spcPct val="150000"/>
              </a:lnSpc>
              <a:buAutoNum type="alphaUcPeriod"/>
            </a:pPr>
            <a:r>
              <a:rPr lang="zh-CN" altLang="en-US" dirty="0">
                <a:latin typeface="微软雅黑" panose="020B0503020204020204" pitchFamily="34" charset="-122"/>
                <a:ea typeface="微软雅黑" panose="020B0503020204020204" pitchFamily="34" charset="-122"/>
              </a:rPr>
              <a:t>关于</a:t>
            </a:r>
            <a:r>
              <a:rPr lang="en-US" altLang="zh-CN" dirty="0">
                <a:latin typeface="微软雅黑" panose="020B0503020204020204" pitchFamily="34" charset="-122"/>
                <a:ea typeface="微软雅黑" panose="020B0503020204020204" pitchFamily="34" charset="-122"/>
              </a:rPr>
              <a:t>C2AIRA:</a:t>
            </a:r>
            <a:r>
              <a:rPr lang="zh-CN" altLang="en-US" dirty="0">
                <a:latin typeface="微软雅黑" panose="020B0503020204020204" pitchFamily="34" charset="-122"/>
                <a:ea typeface="微软雅黑" panose="020B0503020204020204" pitchFamily="34" charset="-122"/>
              </a:rPr>
              <a:t>框架的具体性和连接性</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B.“</a:t>
            </a:r>
            <a:r>
              <a:rPr lang="zh-CN" altLang="en-US" b="1" dirty="0">
                <a:solidFill>
                  <a:srgbClr val="FF0000"/>
                </a:solidFill>
                <a:latin typeface="微软雅黑" panose="020B0503020204020204" pitchFamily="34" charset="-122"/>
                <a:ea typeface="微软雅黑" panose="020B0503020204020204" pitchFamily="34" charset="-122"/>
              </a:rPr>
              <a:t>具体性”和“连通性”的基本要素</a:t>
            </a:r>
          </a:p>
          <a:p>
            <a:pPr>
              <a:lnSpc>
                <a:spcPct val="150000"/>
              </a:lnSpc>
            </a:pP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有效性威胁</a:t>
            </a:r>
            <a:endParaRPr lang="en-US" altLang="zh-CN" dirty="0">
              <a:latin typeface="微软雅黑" panose="020B0503020204020204" pitchFamily="34" charset="-122"/>
              <a:ea typeface="微软雅黑" panose="020B0503020204020204" pitchFamily="34" charset="-122"/>
            </a:endParaRPr>
          </a:p>
          <a:p>
            <a:endParaRPr lang="zh-CN" altLang="en-US" dirty="0"/>
          </a:p>
          <a:p>
            <a:pPr marL="342900" indent="-342900">
              <a:buAutoNum type="alphaUcPeriod"/>
            </a:pPr>
            <a:endParaRPr lang="zh-CN" altLang="en-US" dirty="0"/>
          </a:p>
        </p:txBody>
      </p:sp>
      <p:sp>
        <p:nvSpPr>
          <p:cNvPr id="4" name="文本框 3">
            <a:extLst>
              <a:ext uri="{FF2B5EF4-FFF2-40B4-BE49-F238E27FC236}">
                <a16:creationId xmlns:a16="http://schemas.microsoft.com/office/drawing/2014/main" id="{7405D700-EA34-AB2B-23C8-A5F5E500A66C}"/>
              </a:ext>
            </a:extLst>
          </p:cNvPr>
          <p:cNvSpPr txBox="1"/>
          <p:nvPr/>
        </p:nvSpPr>
        <p:spPr>
          <a:xfrm>
            <a:off x="1161703" y="2169062"/>
            <a:ext cx="6097384" cy="8739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 相对具体性</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 琐碎的具体性</a:t>
            </a:r>
            <a:endParaRPr lang="zh-CN" altLang="en-US" dirty="0"/>
          </a:p>
        </p:txBody>
      </p:sp>
      <p:sp>
        <p:nvSpPr>
          <p:cNvPr id="6" name="文本框 5">
            <a:extLst>
              <a:ext uri="{FF2B5EF4-FFF2-40B4-BE49-F238E27FC236}">
                <a16:creationId xmlns:a16="http://schemas.microsoft.com/office/drawing/2014/main" id="{83A371F9-FADA-6C6E-2204-399AF941AAE2}"/>
              </a:ext>
            </a:extLst>
          </p:cNvPr>
          <p:cNvSpPr txBox="1"/>
          <p:nvPr/>
        </p:nvSpPr>
        <p:spPr>
          <a:xfrm>
            <a:off x="1161703" y="3937698"/>
            <a:ext cx="2254828" cy="8739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内部威胁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外部威胁</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Conclusion</a:t>
            </a:r>
            <a:endParaRPr lang="zh-CN" altLang="en-US" b="1" dirty="0"/>
          </a:p>
        </p:txBody>
      </p:sp>
      <p:sp>
        <p:nvSpPr>
          <p:cNvPr id="5" name="文本框 4">
            <a:extLst>
              <a:ext uri="{FF2B5EF4-FFF2-40B4-BE49-F238E27FC236}">
                <a16:creationId xmlns:a16="http://schemas.microsoft.com/office/drawing/2014/main" id="{31115033-2F24-5B56-D543-166A296867DF}"/>
              </a:ext>
            </a:extLst>
          </p:cNvPr>
          <p:cNvSpPr txBox="1"/>
          <p:nvPr/>
        </p:nvSpPr>
        <p:spPr>
          <a:xfrm>
            <a:off x="1803863" y="1695797"/>
            <a:ext cx="7780712" cy="378289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本文提出一种系统的映射研究，旨在评估现有人工智能风险评估框架的有效性和局限性。</a:t>
            </a: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通过映射研究，提供了C2AIRA框架的关键特征的全面概述，其中包括明确定义的RAI原则、RAI利益相关者、AI系统生命周期阶段、适用部门和地区、风险因素和可重用的缓解措施。</a:t>
            </a: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提供了宝贵的见解，以促进以相互关联和分层的方式制定具有评估和缓解措施的C2AIRA框架。</a:t>
            </a: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作为未来工作的一部分，我们正在开发一个题库，其中包含针对不同方面标记的风险评估问题，以为C2AIRA框架的开发提供更好的基础。</a:t>
            </a:r>
          </a:p>
        </p:txBody>
      </p:sp>
    </p:spTree>
    <p:extLst>
      <p:ext uri="{BB962C8B-B14F-4D97-AF65-F5344CB8AC3E}">
        <p14:creationId xmlns:p14="http://schemas.microsoft.com/office/powerpoint/2010/main" val="113647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266092" y="1160584"/>
            <a:ext cx="10363200" cy="4853598"/>
          </a:xfrm>
        </p:spPr>
        <p:txBody>
          <a:bodyPr/>
          <a:lstStyle/>
          <a:p>
            <a:pPr marL="457200" indent="-457200">
              <a:buAutoNum type="arabicPeriod"/>
            </a:pPr>
            <a:endParaRPr lang="en-US" altLang="zh-CN" sz="2400" b="1" dirty="0"/>
          </a:p>
          <a:p>
            <a:pPr marL="457200" indent="-457200">
              <a:lnSpc>
                <a:spcPct val="150000"/>
              </a:lnSpc>
              <a:buAutoNum type="arabicPeriod"/>
            </a:pPr>
            <a:r>
              <a:rPr lang="en-US" altLang="zh-CN" sz="2800" b="1" dirty="0"/>
              <a:t>Introduction</a:t>
            </a:r>
            <a:endParaRPr lang="en-US" altLang="zh-CN" sz="2800" dirty="0"/>
          </a:p>
          <a:p>
            <a:pPr marL="457200" indent="-457200">
              <a:lnSpc>
                <a:spcPct val="150000"/>
              </a:lnSpc>
              <a:buFont typeface="Wingdings" panose="05000000000000000000" pitchFamily="2" charset="2"/>
              <a:buAutoNum type="arabicPeriod"/>
            </a:pPr>
            <a:r>
              <a:rPr lang="en-US" altLang="zh-CN" sz="2800" b="1" dirty="0"/>
              <a:t>Methodology</a:t>
            </a:r>
          </a:p>
          <a:p>
            <a:pPr marL="457200" indent="-457200">
              <a:lnSpc>
                <a:spcPct val="150000"/>
              </a:lnSpc>
              <a:buFont typeface="Wingdings" panose="05000000000000000000" pitchFamily="2" charset="2"/>
              <a:buAutoNum type="arabicPeriod"/>
            </a:pPr>
            <a:r>
              <a:rPr lang="en-US" altLang="zh-CN" sz="2800" b="1" dirty="0"/>
              <a:t>Terminology</a:t>
            </a:r>
          </a:p>
          <a:p>
            <a:pPr marL="457200" indent="-457200">
              <a:lnSpc>
                <a:spcPct val="150000"/>
              </a:lnSpc>
              <a:buFont typeface="Wingdings" panose="05000000000000000000" pitchFamily="2" charset="2"/>
              <a:buAutoNum type="arabicPeriod"/>
            </a:pPr>
            <a:r>
              <a:rPr lang="en-US" altLang="zh-CN" sz="2800" b="1" dirty="0"/>
              <a:t>Research Results</a:t>
            </a:r>
          </a:p>
          <a:p>
            <a:pPr marL="457200" indent="-457200">
              <a:lnSpc>
                <a:spcPct val="150000"/>
              </a:lnSpc>
              <a:buFont typeface="Wingdings" panose="05000000000000000000" pitchFamily="2" charset="2"/>
              <a:buAutoNum type="arabicPeriod"/>
            </a:pPr>
            <a:r>
              <a:rPr lang="en-US" altLang="zh-CN" sz="2800" b="1" dirty="0"/>
              <a:t>Discussion</a:t>
            </a:r>
          </a:p>
          <a:p>
            <a:pPr marL="457200" indent="-457200">
              <a:lnSpc>
                <a:spcPct val="150000"/>
              </a:lnSpc>
              <a:buFont typeface="Wingdings" panose="05000000000000000000" pitchFamily="2" charset="2"/>
              <a:buAutoNum type="arabicPeriod"/>
            </a:pPr>
            <a:r>
              <a:rPr lang="en-US" altLang="zh-CN" sz="2800" b="1" dirty="0"/>
              <a:t>Conclusion</a:t>
            </a:r>
          </a:p>
          <a:p>
            <a:pPr marL="457200" indent="-457200">
              <a:buAutoNum type="arabicPeriod"/>
            </a:pPr>
            <a:endParaRPr lang="en-US" altLang="zh-C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r>
              <a:rPr lang="en-US" altLang="zh-CN" b="1" kern="0" dirty="0">
                <a:solidFill>
                  <a:schemeClr val="tx1"/>
                </a:solidFill>
              </a:rPr>
              <a:t>Introduction</a:t>
            </a:r>
          </a:p>
        </p:txBody>
      </p:sp>
      <p:sp>
        <p:nvSpPr>
          <p:cNvPr id="8" name="文本框 7">
            <a:extLst>
              <a:ext uri="{FF2B5EF4-FFF2-40B4-BE49-F238E27FC236}">
                <a16:creationId xmlns:a16="http://schemas.microsoft.com/office/drawing/2014/main" id="{23651670-AC07-EB8D-5770-D21FF74E0EF1}"/>
              </a:ext>
            </a:extLst>
          </p:cNvPr>
          <p:cNvSpPr txBox="1"/>
          <p:nvPr/>
        </p:nvSpPr>
        <p:spPr>
          <a:xfrm>
            <a:off x="1535776" y="1087794"/>
            <a:ext cx="8023860"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Responsible AI (RAI):</a:t>
            </a:r>
            <a:r>
              <a:rPr lang="zh-CN" altLang="en-US" dirty="0">
                <a:latin typeface="微软雅黑" panose="020B0503020204020204" pitchFamily="34" charset="-122"/>
                <a:ea typeface="微软雅黑" panose="020B0503020204020204" pitchFamily="34" charset="-122"/>
              </a:rPr>
              <a:t>一种以有利于个人、团体和 整个社会的方式开发、部署和使用人工智能系统的实践， 同时最大限度地降低负面后果的风险。 </a:t>
            </a:r>
          </a:p>
        </p:txBody>
      </p:sp>
      <p:sp>
        <p:nvSpPr>
          <p:cNvPr id="10" name="文本框 9">
            <a:extLst>
              <a:ext uri="{FF2B5EF4-FFF2-40B4-BE49-F238E27FC236}">
                <a16:creationId xmlns:a16="http://schemas.microsoft.com/office/drawing/2014/main" id="{C595C617-E3A4-7414-EE8C-830E95CF4F41}"/>
              </a:ext>
            </a:extLst>
          </p:cNvPr>
          <p:cNvSpPr txBox="1"/>
          <p:nvPr/>
        </p:nvSpPr>
        <p:spPr>
          <a:xfrm>
            <a:off x="1535776" y="2586742"/>
            <a:ext cx="8129847" cy="12899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与人工智能系统相关的风险也引起了工业界和学术界的极大关注。 </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人工智能系统的数据集可能 包含敏感信息，有可能违反</a:t>
            </a:r>
            <a:r>
              <a:rPr lang="en-US" altLang="zh-CN" dirty="0">
                <a:latin typeface="微软雅黑" panose="020B0503020204020204" pitchFamily="34" charset="-122"/>
                <a:ea typeface="微软雅黑" panose="020B0503020204020204" pitchFamily="34" charset="-122"/>
              </a:rPr>
              <a:t>EU General Data Protection Regulation (GDPR)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EU AI Act (proposed)</a:t>
            </a:r>
            <a:r>
              <a:rPr lang="zh-CN" altLang="en-US" dirty="0">
                <a:latin typeface="微软雅黑" panose="020B0503020204020204" pitchFamily="34" charset="-122"/>
                <a:ea typeface="微软雅黑" panose="020B0503020204020204" pitchFamily="34" charset="-122"/>
              </a:rPr>
              <a:t>等法律。</a:t>
            </a:r>
          </a:p>
        </p:txBody>
      </p:sp>
      <p:sp>
        <p:nvSpPr>
          <p:cNvPr id="11" name="文本框 10">
            <a:extLst>
              <a:ext uri="{FF2B5EF4-FFF2-40B4-BE49-F238E27FC236}">
                <a16:creationId xmlns:a16="http://schemas.microsoft.com/office/drawing/2014/main" id="{A4D35863-91FD-DC03-22A1-19FC94A45DCE}"/>
              </a:ext>
            </a:extLst>
          </p:cNvPr>
          <p:cNvSpPr txBox="1"/>
          <p:nvPr/>
        </p:nvSpPr>
        <p:spPr>
          <a:xfrm>
            <a:off x="1394460" y="2168360"/>
            <a:ext cx="3150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人工智能相关的问题：</a:t>
            </a:r>
          </a:p>
        </p:txBody>
      </p:sp>
      <p:sp>
        <p:nvSpPr>
          <p:cNvPr id="13" name="文本框 12">
            <a:extLst>
              <a:ext uri="{FF2B5EF4-FFF2-40B4-BE49-F238E27FC236}">
                <a16:creationId xmlns:a16="http://schemas.microsoft.com/office/drawing/2014/main" id="{D8A8A0FD-5CA5-7FE6-C482-8EF23886D08B}"/>
              </a:ext>
            </a:extLst>
          </p:cNvPr>
          <p:cNvSpPr txBox="1"/>
          <p:nvPr/>
        </p:nvSpPr>
        <p:spPr>
          <a:xfrm>
            <a:off x="1394460" y="4063984"/>
            <a:ext cx="8412480" cy="212090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本研究的主要贡献如下</a:t>
            </a:r>
            <a:r>
              <a:rPr lang="en-US" altLang="zh-CN" b="1" dirty="0">
                <a:latin typeface="微软雅黑" panose="020B0503020204020204" pitchFamily="34" charset="-122"/>
                <a:ea typeface="微软雅黑" panose="020B0503020204020204" pitchFamily="34" charset="-122"/>
              </a:rPr>
              <a:t>: </a:t>
            </a: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本文从灰色文献中选择了</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个最新的人工智能风险评估框架，进行了全面的定性和定量分析和综合。</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本文提供了经验发现和见解介绍了现有框架的功能和局限性，重点介绍了开发</a:t>
            </a:r>
            <a:r>
              <a:rPr lang="en-US" altLang="zh-CN" dirty="0">
                <a:latin typeface="微软雅黑" panose="020B0503020204020204" pitchFamily="34" charset="-122"/>
                <a:ea typeface="微软雅黑" panose="020B0503020204020204" pitchFamily="34" charset="-122"/>
              </a:rPr>
              <a:t>C 2AIRA</a:t>
            </a:r>
            <a:r>
              <a:rPr lang="zh-CN" altLang="en-US" dirty="0">
                <a:latin typeface="微软雅黑" panose="020B0503020204020204" pitchFamily="34" charset="-122"/>
                <a:ea typeface="微软雅黑" panose="020B0503020204020204" pitchFamily="34" charset="-122"/>
              </a:rPr>
              <a:t>框架的要点。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Methodology</a:t>
            </a:r>
          </a:p>
        </p:txBody>
      </p:sp>
      <p:sp>
        <p:nvSpPr>
          <p:cNvPr id="4" name="文本框 3">
            <a:extLst>
              <a:ext uri="{FF2B5EF4-FFF2-40B4-BE49-F238E27FC236}">
                <a16:creationId xmlns:a16="http://schemas.microsoft.com/office/drawing/2014/main" id="{36131237-E003-0844-66EF-9D0CB4499D86}"/>
              </a:ext>
            </a:extLst>
          </p:cNvPr>
          <p:cNvSpPr txBox="1"/>
          <p:nvPr/>
        </p:nvSpPr>
        <p:spPr>
          <a:xfrm>
            <a:off x="1975313" y="1352649"/>
            <a:ext cx="6668884" cy="5078313"/>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为了研究现有人工智能风险评估框架的能力和局限性，我们根据特征和评估过程导出了以下</a:t>
            </a:r>
            <a:r>
              <a:rPr lang="en-US" altLang="zh-CN" dirty="0">
                <a:latin typeface="微软雅黑" panose="020B0503020204020204" pitchFamily="34" charset="-122"/>
                <a:ea typeface="微软雅黑" panose="020B0503020204020204" pitchFamily="34" charset="-122"/>
              </a:rPr>
              <a:t>Research Questions(RQs): </a:t>
            </a:r>
          </a:p>
          <a:p>
            <a:pPr marL="285750" indent="-285750">
              <a:buFont typeface="Wingdings" panose="05000000000000000000" pitchFamily="2" charset="2"/>
              <a:buChar char="u"/>
            </a:pPr>
            <a:r>
              <a:rPr lang="en-US" altLang="zh-CN" dirty="0">
                <a:latin typeface="微软雅黑" panose="020B0503020204020204" pitchFamily="34" charset="-122"/>
                <a:ea typeface="微软雅黑" panose="020B0503020204020204" pitchFamily="34" charset="-122"/>
              </a:rPr>
              <a:t>RQ1:</a:t>
            </a:r>
            <a:r>
              <a:rPr lang="zh-CN" altLang="en-US" dirty="0">
                <a:latin typeface="微软雅黑" panose="020B0503020204020204" pitchFamily="34" charset="-122"/>
                <a:ea typeface="微软雅黑" panose="020B0503020204020204" pitchFamily="34" charset="-122"/>
              </a:rPr>
              <a:t>现有的人工智能风险评估框架有什么特点</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en-US" altLang="zh-CN" dirty="0">
                <a:latin typeface="微软雅黑" panose="020B0503020204020204" pitchFamily="34" charset="-122"/>
                <a:ea typeface="微软雅黑" panose="020B0503020204020204" pitchFamily="34" charset="-122"/>
              </a:rPr>
              <a:t>RQ2:</a:t>
            </a:r>
            <a:r>
              <a:rPr lang="zh-CN" altLang="en-US" dirty="0">
                <a:latin typeface="微软雅黑" panose="020B0503020204020204" pitchFamily="34" charset="-122"/>
                <a:ea typeface="微软雅黑" panose="020B0503020204020204" pitchFamily="34" charset="-122"/>
              </a:rPr>
              <a:t>如何评估</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风险</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RQ2.1:</a:t>
            </a:r>
            <a:r>
              <a:rPr lang="zh-CN" altLang="en-US" dirty="0">
                <a:latin typeface="微软雅黑" panose="020B0503020204020204" pitchFamily="34" charset="-122"/>
                <a:ea typeface="微软雅黑" panose="020B0503020204020204" pitchFamily="34" charset="-122"/>
              </a:rPr>
              <a:t>输入是什么</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RQ2.2:</a:t>
            </a:r>
            <a:r>
              <a:rPr lang="zh-CN" altLang="en-US" dirty="0">
                <a:latin typeface="微软雅黑" panose="020B0503020204020204" pitchFamily="34" charset="-122"/>
                <a:ea typeface="微软雅黑" panose="020B0503020204020204" pitchFamily="34" charset="-122"/>
              </a:rPr>
              <a:t>流程是什么</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RQ2.3:</a:t>
            </a:r>
            <a:r>
              <a:rPr lang="zh-CN" altLang="en-US" dirty="0">
                <a:latin typeface="微软雅黑" panose="020B0503020204020204" pitchFamily="34" charset="-122"/>
                <a:ea typeface="微软雅黑" panose="020B0503020204020204" pitchFamily="34" charset="-122"/>
              </a:rPr>
              <a:t>输出是什么</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03A8729-7D89-B925-58FC-09356E46B899}"/>
              </a:ext>
            </a:extLst>
          </p:cNvPr>
          <p:cNvSpPr txBox="1"/>
          <p:nvPr/>
        </p:nvSpPr>
        <p:spPr>
          <a:xfrm>
            <a:off x="2422122" y="2249180"/>
            <a:ext cx="6097384" cy="2031325"/>
          </a:xfrm>
          <a:prstGeom prst="rect">
            <a:avLst/>
          </a:prstGeom>
          <a:noFill/>
        </p:spPr>
        <p:txBody>
          <a:bodyPr wrap="square">
            <a:spAutoFit/>
          </a:bodyPr>
          <a:lstStyle/>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RQ1.1</a:t>
            </a:r>
            <a:r>
              <a:rPr lang="zh-CN" altLang="en-US" dirty="0">
                <a:latin typeface="微软雅黑" panose="020B0503020204020204" pitchFamily="34" charset="-122"/>
                <a:ea typeface="微软雅黑" panose="020B0503020204020204" pitchFamily="34" charset="-122"/>
              </a:rPr>
              <a:t>框架的人口统计特征是什么</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RQ1.2</a:t>
            </a:r>
            <a:r>
              <a:rPr lang="zh-CN" altLang="en-US" dirty="0">
                <a:latin typeface="微软雅黑" panose="020B0503020204020204" pitchFamily="34" charset="-122"/>
                <a:ea typeface="微软雅黑" panose="020B0503020204020204" pitchFamily="34" charset="-122"/>
              </a:rPr>
              <a:t>讨论了哪些</a:t>
            </a:r>
            <a:r>
              <a:rPr lang="en-US" altLang="zh-CN" dirty="0">
                <a:latin typeface="微软雅黑" panose="020B0503020204020204" pitchFamily="34" charset="-122"/>
                <a:ea typeface="微软雅黑" panose="020B0503020204020204" pitchFamily="34" charset="-122"/>
              </a:rPr>
              <a:t>RAI</a:t>
            </a:r>
            <a:r>
              <a:rPr lang="zh-CN" altLang="en-US" dirty="0">
                <a:latin typeface="微软雅黑" panose="020B0503020204020204" pitchFamily="34" charset="-122"/>
                <a:ea typeface="微软雅黑" panose="020B0503020204020204" pitchFamily="34" charset="-122"/>
              </a:rPr>
              <a:t>原则</a:t>
            </a:r>
            <a:r>
              <a:rPr lang="en-US" altLang="zh-CN" dirty="0">
                <a:latin typeface="微软雅黑" panose="020B0503020204020204" pitchFamily="34" charset="-122"/>
                <a:ea typeface="微软雅黑" panose="020B0503020204020204" pitchFamily="34" charset="-122"/>
              </a:rPr>
              <a:t>? </a:t>
            </a:r>
          </a:p>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RQ1.3</a:t>
            </a:r>
            <a:r>
              <a:rPr lang="zh-CN" altLang="en-US" dirty="0">
                <a:latin typeface="微软雅黑" panose="020B0503020204020204" pitchFamily="34" charset="-122"/>
                <a:ea typeface="微软雅黑" panose="020B0503020204020204" pitchFamily="34" charset="-122"/>
              </a:rPr>
              <a:t>谁是利益干系人</a:t>
            </a:r>
            <a:r>
              <a:rPr lang="en-US" altLang="zh-CN" dirty="0">
                <a:latin typeface="微软雅黑" panose="020B0503020204020204" pitchFamily="34" charset="-122"/>
                <a:ea typeface="微软雅黑" panose="020B0503020204020204" pitchFamily="34" charset="-122"/>
              </a:rPr>
              <a:t>? </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RQ1.4</a:t>
            </a:r>
            <a:r>
              <a:rPr lang="zh-CN" altLang="en-US" dirty="0">
                <a:latin typeface="微软雅黑" panose="020B0503020204020204" pitchFamily="34" charset="-122"/>
                <a:ea typeface="微软雅黑" panose="020B0503020204020204" pitchFamily="34" charset="-122"/>
              </a:rPr>
              <a:t>框架的范围是什么</a:t>
            </a:r>
            <a:r>
              <a:rPr lang="en-US" altLang="zh-CN"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0A6CF20B-D346-36CC-6F9E-AE26DAF68054}"/>
              </a:ext>
            </a:extLst>
          </p:cNvPr>
          <p:cNvSpPr txBox="1"/>
          <p:nvPr/>
        </p:nvSpPr>
        <p:spPr>
          <a:xfrm>
            <a:off x="2709430" y="3153141"/>
            <a:ext cx="6097384"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RQ1.3.1</a:t>
            </a:r>
            <a:r>
              <a:rPr lang="zh-CN" altLang="en-US" dirty="0">
                <a:latin typeface="微软雅黑" panose="020B0503020204020204" pitchFamily="34" charset="-122"/>
                <a:ea typeface="微软雅黑" panose="020B0503020204020204" pitchFamily="34" charset="-122"/>
              </a:rPr>
              <a:t>由谁进行评估</a:t>
            </a:r>
            <a:r>
              <a:rPr lang="en-US" altLang="zh-CN" dirty="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RQ1.3.2</a:t>
            </a:r>
            <a:r>
              <a:rPr lang="zh-CN" altLang="en-US" dirty="0">
                <a:latin typeface="微软雅黑" panose="020B0503020204020204" pitchFamily="34" charset="-122"/>
                <a:ea typeface="微软雅黑" panose="020B0503020204020204" pitchFamily="34" charset="-122"/>
              </a:rPr>
              <a:t>评估谁的活动</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5DA6F55-A285-E5B5-7466-94BDAC5E5869}"/>
              </a:ext>
            </a:extLst>
          </p:cNvPr>
          <p:cNvSpPr txBox="1"/>
          <p:nvPr/>
        </p:nvSpPr>
        <p:spPr>
          <a:xfrm>
            <a:off x="2609159" y="4247738"/>
            <a:ext cx="6097384"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 </a:t>
            </a:r>
            <a:r>
              <a:rPr lang="en-US" altLang="zh-CN" dirty="0">
                <a:latin typeface="微软雅黑" panose="020B0503020204020204" pitchFamily="34" charset="-122"/>
                <a:ea typeface="微软雅黑" panose="020B0503020204020204" pitchFamily="34" charset="-122"/>
              </a:rPr>
              <a:t>RQ1.4.1</a:t>
            </a:r>
            <a:r>
              <a:rPr lang="zh-CN" altLang="en-US" dirty="0">
                <a:latin typeface="微软雅黑" panose="020B0503020204020204" pitchFamily="34" charset="-122"/>
                <a:ea typeface="微软雅黑" panose="020B0503020204020204" pitchFamily="34" charset="-122"/>
              </a:rPr>
              <a:t>框架涵盖了哪些开发阶段</a:t>
            </a:r>
            <a:r>
              <a:rPr lang="en-US" altLang="zh-CN" dirty="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RQ1.4.2</a:t>
            </a:r>
            <a:r>
              <a:rPr lang="zh-CN" altLang="en-US" dirty="0">
                <a:latin typeface="微软雅黑" panose="020B0503020204020204" pitchFamily="34" charset="-122"/>
                <a:ea typeface="微软雅黑" panose="020B0503020204020204" pitchFamily="34" charset="-122"/>
              </a:rPr>
              <a:t>框架可以应用在哪里</a:t>
            </a:r>
            <a:r>
              <a:rPr lang="en-US" altLang="zh-CN"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RQ1.4.3</a:t>
            </a:r>
            <a:r>
              <a:rPr lang="zh-CN" altLang="en-US" dirty="0">
                <a:latin typeface="微软雅黑" panose="020B0503020204020204" pitchFamily="34" charset="-122"/>
                <a:ea typeface="微软雅黑" panose="020B0503020204020204" pitchFamily="34" charset="-122"/>
              </a:rPr>
              <a:t>框架是为哪些域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部门设计的</a:t>
            </a:r>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8599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Methodology</a:t>
            </a:r>
          </a:p>
        </p:txBody>
      </p:sp>
      <p:pic>
        <p:nvPicPr>
          <p:cNvPr id="4" name="图片 3">
            <a:extLst>
              <a:ext uri="{FF2B5EF4-FFF2-40B4-BE49-F238E27FC236}">
                <a16:creationId xmlns:a16="http://schemas.microsoft.com/office/drawing/2014/main" id="{BE4ECEC1-C202-8DEF-2482-A41A56591182}"/>
              </a:ext>
            </a:extLst>
          </p:cNvPr>
          <p:cNvPicPr>
            <a:picLocks noChangeAspect="1"/>
          </p:cNvPicPr>
          <p:nvPr/>
        </p:nvPicPr>
        <p:blipFill>
          <a:blip r:embed="rId3"/>
          <a:stretch>
            <a:fillRect/>
          </a:stretch>
        </p:blipFill>
        <p:spPr>
          <a:xfrm>
            <a:off x="3848793" y="1195854"/>
            <a:ext cx="5348387" cy="5127915"/>
          </a:xfrm>
          <a:prstGeom prst="rect">
            <a:avLst/>
          </a:prstGeom>
        </p:spPr>
      </p:pic>
      <p:sp>
        <p:nvSpPr>
          <p:cNvPr id="5" name="文本框 4">
            <a:extLst>
              <a:ext uri="{FF2B5EF4-FFF2-40B4-BE49-F238E27FC236}">
                <a16:creationId xmlns:a16="http://schemas.microsoft.com/office/drawing/2014/main" id="{CBDE3FC7-3DA0-BDFE-0A94-188D76482B62}"/>
              </a:ext>
            </a:extLst>
          </p:cNvPr>
          <p:cNvSpPr txBox="1"/>
          <p:nvPr/>
        </p:nvSpPr>
        <p:spPr>
          <a:xfrm>
            <a:off x="1255221" y="1646819"/>
            <a:ext cx="2128058" cy="874407"/>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16</a:t>
            </a:r>
            <a:r>
              <a:rPr lang="zh-CN" altLang="en-US" b="1" dirty="0">
                <a:latin typeface="微软雅黑" panose="020B0503020204020204" pitchFamily="34" charset="-122"/>
                <a:ea typeface="微软雅黑" panose="020B0503020204020204" pitchFamily="34" charset="-122"/>
              </a:rPr>
              <a:t>个产业框架论文是怎么选出来的？</a:t>
            </a:r>
          </a:p>
        </p:txBody>
      </p:sp>
    </p:spTree>
    <p:extLst>
      <p:ext uri="{BB962C8B-B14F-4D97-AF65-F5344CB8AC3E}">
        <p14:creationId xmlns:p14="http://schemas.microsoft.com/office/powerpoint/2010/main" val="269448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5FC7FA5-4555-62A6-ABDF-444AC9AED56F}"/>
              </a:ext>
            </a:extLst>
          </p:cNvPr>
          <p:cNvPicPr>
            <a:picLocks noChangeAspect="1"/>
          </p:cNvPicPr>
          <p:nvPr/>
        </p:nvPicPr>
        <p:blipFill>
          <a:blip r:embed="rId3"/>
          <a:stretch>
            <a:fillRect/>
          </a:stretch>
        </p:blipFill>
        <p:spPr>
          <a:xfrm rot="5400000">
            <a:off x="2800048" y="-1364259"/>
            <a:ext cx="5821589" cy="10274531"/>
          </a:xfrm>
          <a:prstGeom prst="rect">
            <a:avLst/>
          </a:prstGeom>
        </p:spPr>
      </p:pic>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Methodology</a:t>
            </a:r>
          </a:p>
        </p:txBody>
      </p:sp>
    </p:spTree>
    <p:extLst>
      <p:ext uri="{BB962C8B-B14F-4D97-AF65-F5344CB8AC3E}">
        <p14:creationId xmlns:p14="http://schemas.microsoft.com/office/powerpoint/2010/main" val="239715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Terminology</a:t>
            </a:r>
          </a:p>
        </p:txBody>
      </p:sp>
      <p:sp>
        <p:nvSpPr>
          <p:cNvPr id="4" name="文本框 3">
            <a:extLst>
              <a:ext uri="{FF2B5EF4-FFF2-40B4-BE49-F238E27FC236}">
                <a16:creationId xmlns:a16="http://schemas.microsoft.com/office/drawing/2014/main" id="{5874DDA8-F7E6-5FA2-3D7A-58A149BBCDD8}"/>
              </a:ext>
            </a:extLst>
          </p:cNvPr>
          <p:cNvSpPr txBox="1"/>
          <p:nvPr/>
        </p:nvSpPr>
        <p:spPr>
          <a:xfrm>
            <a:off x="1344581" y="1421581"/>
            <a:ext cx="8830197" cy="4198393"/>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Responsible AI</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术语“负责任的人工智能”经常与其他相关术语互换使用，如“伦理人工智能”，“可信人工智能”，“为善的人工智能”，“价值观驱动的人工智能”，以及更广泛的“数字人文主义”。尽管有细微差别，这些术语都有一个共同的目标:促进对个人、团体和社会产生积极影响的人工智能系统的开发、部署和使用，同时最大限度地降低相关风险。</a:t>
            </a:r>
          </a:p>
          <a:p>
            <a:pPr>
              <a:lnSpc>
                <a:spcPct val="150000"/>
              </a:lnSpc>
            </a:pPr>
            <a:r>
              <a:rPr lang="zh-CN" altLang="en-US" b="1" dirty="0">
                <a:latin typeface="微软雅黑" panose="020B0503020204020204" pitchFamily="34" charset="-122"/>
                <a:ea typeface="微软雅黑" panose="020B0503020204020204" pitchFamily="34" charset="-122"/>
              </a:rPr>
              <a:t>AI </a:t>
            </a:r>
            <a:r>
              <a:rPr lang="en-US" altLang="zh-CN" b="1" dirty="0">
                <a:latin typeface="微软雅黑" panose="020B0503020204020204" pitchFamily="34" charset="-122"/>
                <a:ea typeface="微软雅黑" panose="020B0503020204020204" pitchFamily="34" charset="-122"/>
              </a:rPr>
              <a:t>system:</a:t>
            </a:r>
            <a:r>
              <a:rPr lang="zh-CN" altLang="en-US" dirty="0">
                <a:latin typeface="微软雅黑" panose="020B0503020204020204" pitchFamily="34" charset="-122"/>
                <a:ea typeface="微软雅黑" panose="020B0503020204020204" pitchFamily="34" charset="-122"/>
              </a:rPr>
              <a:t>在这项研究中，人工智能系统整体上是指包含人工智能组件的系统或机器，以执行通常需要人类智能的任务。</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AI </a:t>
            </a:r>
            <a:r>
              <a:rPr lang="en-US" altLang="zh-CN" b="1" dirty="0">
                <a:latin typeface="微软雅黑" panose="020B0503020204020204" pitchFamily="34" charset="-122"/>
                <a:ea typeface="微软雅黑" panose="020B0503020204020204" pitchFamily="34" charset="-122"/>
              </a:rPr>
              <a:t>risk:</a:t>
            </a:r>
            <a:r>
              <a:rPr lang="zh-CN" altLang="en-US" dirty="0">
                <a:latin typeface="微软雅黑" panose="020B0503020204020204" pitchFamily="34" charset="-122"/>
                <a:ea typeface="微软雅黑" panose="020B0503020204020204" pitchFamily="34" charset="-122"/>
              </a:rPr>
              <a:t>人工智能风险包括任何人工智能相关活动产生的预期和意外伤害或不利后果的潜在风险。在IV-B部分中，我们进一步将AI风险分为危害、暴露、脆弱性和缓解风险。</a:t>
            </a:r>
          </a:p>
          <a:p>
            <a:pPr>
              <a:lnSpc>
                <a:spcPct val="150000"/>
              </a:lnSpc>
            </a:pPr>
            <a:r>
              <a:rPr lang="en-US" altLang="zh-CN" b="1" dirty="0">
                <a:latin typeface="微软雅黑" panose="020B0503020204020204" pitchFamily="34" charset="-122"/>
                <a:ea typeface="微软雅黑" panose="020B0503020204020204" pitchFamily="34" charset="-122"/>
              </a:rPr>
              <a:t>RAI </a:t>
            </a:r>
            <a:r>
              <a:rPr lang="en-US" altLang="zh-CN" b="1" dirty="0" err="1">
                <a:latin typeface="微软雅黑" panose="020B0503020204020204" pitchFamily="34" charset="-122"/>
                <a:ea typeface="微软雅黑" panose="020B0503020204020204" pitchFamily="34" charset="-122"/>
              </a:rPr>
              <a:t>principles’relation</a:t>
            </a:r>
            <a:r>
              <a:rPr lang="en-US" altLang="zh-CN" b="1" dirty="0">
                <a:latin typeface="微软雅黑" panose="020B0503020204020204" pitchFamily="34" charset="-122"/>
                <a:ea typeface="微软雅黑" panose="020B0503020204020204" pitchFamily="34" charset="-122"/>
              </a:rPr>
              <a:t> to AI risks: </a:t>
            </a:r>
            <a:r>
              <a:rPr lang="zh-CN" altLang="en-US" dirty="0">
                <a:latin typeface="微软雅黑" panose="020B0503020204020204" pitchFamily="34" charset="-122"/>
                <a:ea typeface="微软雅黑" panose="020B0503020204020204" pitchFamily="34" charset="-122"/>
              </a:rPr>
              <a:t>RAI原则可以被认为是RAI操作化的质量度量。</a:t>
            </a:r>
          </a:p>
        </p:txBody>
      </p:sp>
    </p:spTree>
    <p:extLst>
      <p:ext uri="{BB962C8B-B14F-4D97-AF65-F5344CB8AC3E}">
        <p14:creationId xmlns:p14="http://schemas.microsoft.com/office/powerpoint/2010/main" val="24224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pic>
        <p:nvPicPr>
          <p:cNvPr id="4" name="图片 3">
            <a:extLst>
              <a:ext uri="{FF2B5EF4-FFF2-40B4-BE49-F238E27FC236}">
                <a16:creationId xmlns:a16="http://schemas.microsoft.com/office/drawing/2014/main" id="{4129DD01-61BF-B977-31C6-529AB6259A9B}"/>
              </a:ext>
            </a:extLst>
          </p:cNvPr>
          <p:cNvPicPr>
            <a:picLocks noChangeAspect="1"/>
          </p:cNvPicPr>
          <p:nvPr/>
        </p:nvPicPr>
        <p:blipFill>
          <a:blip r:embed="rId3"/>
          <a:stretch>
            <a:fillRect/>
          </a:stretch>
        </p:blipFill>
        <p:spPr>
          <a:xfrm>
            <a:off x="6550257" y="1224186"/>
            <a:ext cx="3962743" cy="4808637"/>
          </a:xfrm>
          <a:prstGeom prst="rect">
            <a:avLst/>
          </a:prstGeom>
        </p:spPr>
      </p:pic>
      <p:sp>
        <p:nvSpPr>
          <p:cNvPr id="6" name="文本框 5">
            <a:extLst>
              <a:ext uri="{FF2B5EF4-FFF2-40B4-BE49-F238E27FC236}">
                <a16:creationId xmlns:a16="http://schemas.microsoft.com/office/drawing/2014/main" id="{D9F29E77-9338-2CDE-C083-2AE7F931DC30}"/>
              </a:ext>
            </a:extLst>
          </p:cNvPr>
          <p:cNvSpPr txBox="1"/>
          <p:nvPr/>
        </p:nvSpPr>
        <p:spPr>
          <a:xfrm>
            <a:off x="479975" y="1667830"/>
            <a:ext cx="5579917" cy="458908"/>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A. RQ1:</a:t>
            </a:r>
            <a:r>
              <a:rPr lang="zh-CN" altLang="en-US" b="1" dirty="0">
                <a:latin typeface="微软雅黑" panose="020B0503020204020204" pitchFamily="34" charset="-122"/>
                <a:ea typeface="微软雅黑" panose="020B0503020204020204" pitchFamily="34" charset="-122"/>
              </a:rPr>
              <a:t>现有的人工智能风险评估框架有什么特点</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B9EED6B-8143-8AEB-8D55-98690C901CD9}"/>
              </a:ext>
            </a:extLst>
          </p:cNvPr>
          <p:cNvSpPr txBox="1"/>
          <p:nvPr/>
        </p:nvSpPr>
        <p:spPr>
          <a:xfrm>
            <a:off x="1061951" y="2433688"/>
            <a:ext cx="4507576" cy="458908"/>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1) RQ1.1:</a:t>
            </a:r>
            <a:r>
              <a:rPr lang="zh-CN" altLang="en-US" b="1" dirty="0">
                <a:latin typeface="微软雅黑" panose="020B0503020204020204" pitchFamily="34" charset="-122"/>
                <a:ea typeface="微软雅黑" panose="020B0503020204020204" pitchFamily="34" charset="-122"/>
              </a:rPr>
              <a:t>框架的人口统计特征是什么</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606A6278-1821-DBBD-CADE-5C9F6562B210}"/>
              </a:ext>
            </a:extLst>
          </p:cNvPr>
          <p:cNvPicPr>
            <a:picLocks noChangeAspect="1"/>
          </p:cNvPicPr>
          <p:nvPr/>
        </p:nvPicPr>
        <p:blipFill>
          <a:blip r:embed="rId4"/>
          <a:stretch>
            <a:fillRect/>
          </a:stretch>
        </p:blipFill>
        <p:spPr>
          <a:xfrm>
            <a:off x="781113" y="3429000"/>
            <a:ext cx="5314887" cy="1919265"/>
          </a:xfrm>
          <a:prstGeom prst="rect">
            <a:avLst/>
          </a:prstGeom>
        </p:spPr>
      </p:pic>
    </p:spTree>
    <p:extLst>
      <p:ext uri="{BB962C8B-B14F-4D97-AF65-F5344CB8AC3E}">
        <p14:creationId xmlns:p14="http://schemas.microsoft.com/office/powerpoint/2010/main" val="411906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08863C-A9B5-5952-C423-E70BC271E54E}"/>
              </a:ext>
            </a:extLst>
          </p:cNvPr>
          <p:cNvPicPr>
            <a:picLocks noChangeAspect="1"/>
          </p:cNvPicPr>
          <p:nvPr/>
        </p:nvPicPr>
        <p:blipFill>
          <a:blip r:embed="rId3"/>
          <a:stretch>
            <a:fillRect/>
          </a:stretch>
        </p:blipFill>
        <p:spPr>
          <a:xfrm>
            <a:off x="4892105" y="1155469"/>
            <a:ext cx="5447697" cy="5466418"/>
          </a:xfrm>
          <a:prstGeom prst="rect">
            <a:avLst/>
          </a:prstGeom>
        </p:spPr>
      </p:pic>
      <p:sp>
        <p:nvSpPr>
          <p:cNvPr id="3" name="标题 1"/>
          <p:cNvSpPr txBox="1"/>
          <p:nvPr/>
        </p:nvSpPr>
        <p:spPr>
          <a:xfrm>
            <a:off x="762000" y="42703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sz="2800" b="1" dirty="0"/>
              <a:t>Research Results</a:t>
            </a:r>
          </a:p>
        </p:txBody>
      </p:sp>
      <p:sp>
        <p:nvSpPr>
          <p:cNvPr id="6" name="文本框 5">
            <a:extLst>
              <a:ext uri="{FF2B5EF4-FFF2-40B4-BE49-F238E27FC236}">
                <a16:creationId xmlns:a16="http://schemas.microsoft.com/office/drawing/2014/main" id="{60DCA0EA-DD15-DD6C-24B6-7DCED02A630D}"/>
              </a:ext>
            </a:extLst>
          </p:cNvPr>
          <p:cNvSpPr txBox="1"/>
          <p:nvPr/>
        </p:nvSpPr>
        <p:spPr>
          <a:xfrm>
            <a:off x="1020195" y="1680970"/>
            <a:ext cx="4000692" cy="1615827"/>
          </a:xfrm>
          <a:prstGeom prst="rect">
            <a:avLst/>
          </a:prstGeom>
          <a:noFill/>
        </p:spPr>
        <p:txBody>
          <a:bodyPr wrap="square">
            <a:spAutoFit/>
          </a:bodyPr>
          <a:lstStyle/>
          <a:p>
            <a:pPr marL="342900" indent="-342900">
              <a:lnSpc>
                <a:spcPct val="150000"/>
              </a:lnSpc>
              <a:buAutoNum type="alphaUcPeriod"/>
            </a:pPr>
            <a:r>
              <a:rPr lang="en-US" altLang="zh-CN" b="1" dirty="0">
                <a:latin typeface="微软雅黑" panose="020B0503020204020204" pitchFamily="34" charset="-122"/>
                <a:ea typeface="微软雅黑" panose="020B0503020204020204" pitchFamily="34" charset="-122"/>
              </a:rPr>
              <a:t>RQ1:</a:t>
            </a:r>
            <a:r>
              <a:rPr lang="zh-CN" altLang="en-US" b="1" dirty="0">
                <a:latin typeface="微软雅黑" panose="020B0503020204020204" pitchFamily="34" charset="-122"/>
                <a:ea typeface="微软雅黑" panose="020B0503020204020204" pitchFamily="34" charset="-122"/>
              </a:rPr>
              <a:t>现有的人工智能风险评估框架有什么特点</a:t>
            </a:r>
            <a:r>
              <a:rPr lang="en-US" altLang="zh-CN" b="1"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RQ1.2</a:t>
            </a:r>
            <a:r>
              <a:rPr lang="zh-CN" altLang="en-US" b="1" dirty="0">
                <a:latin typeface="微软雅黑" panose="020B0503020204020204" pitchFamily="34" charset="-122"/>
                <a:ea typeface="微软雅黑" panose="020B0503020204020204" pitchFamily="34" charset="-122"/>
              </a:rPr>
              <a:t>讨论了哪些</a:t>
            </a:r>
            <a:r>
              <a:rPr lang="en-US" altLang="zh-CN" b="1" dirty="0">
                <a:latin typeface="微软雅黑" panose="020B0503020204020204" pitchFamily="34" charset="-122"/>
                <a:ea typeface="微软雅黑" panose="020B0503020204020204" pitchFamily="34" charset="-122"/>
              </a:rPr>
              <a:t>RAI</a:t>
            </a:r>
            <a:r>
              <a:rPr lang="zh-CN" altLang="en-US" b="1" dirty="0">
                <a:latin typeface="微软雅黑" panose="020B0503020204020204" pitchFamily="34" charset="-122"/>
                <a:ea typeface="微软雅黑" panose="020B0503020204020204" pitchFamily="34" charset="-122"/>
              </a:rPr>
              <a:t>原则</a:t>
            </a:r>
            <a:r>
              <a:rPr lang="en-US" altLang="zh-CN" b="1" dirty="0">
                <a:latin typeface="微软雅黑" panose="020B0503020204020204" pitchFamily="34" charset="-122"/>
                <a:ea typeface="微软雅黑" panose="020B0503020204020204" pitchFamily="34" charset="-122"/>
              </a:rPr>
              <a:t>? </a:t>
            </a:r>
          </a:p>
          <a:p>
            <a:r>
              <a:rPr lang="en-US" altLang="zh-CN" dirty="0"/>
              <a:t> </a:t>
            </a:r>
          </a:p>
        </p:txBody>
      </p:sp>
    </p:spTree>
    <p:extLst>
      <p:ext uri="{BB962C8B-B14F-4D97-AF65-F5344CB8AC3E}">
        <p14:creationId xmlns:p14="http://schemas.microsoft.com/office/powerpoint/2010/main" val="2855304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JiY2FiODE5ZTIzOTE3ZGEwZmI1ZmRhMmRkMGNiMGEifQ=="/>
  <p:tag name="KSO_WPP_MARK_KEY" val="14976ef1-6a8b-4403-9c7d-f1d1064e1902"/>
</p:tagLst>
</file>

<file path=ppt/theme/theme1.xml><?xml version="1.0" encoding="utf-8"?>
<a:theme xmlns:a="http://schemas.openxmlformats.org/drawingml/2006/main" name="江西师范大学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曾凡珍--无线传感网络中基于余弦定理的改进APIT定位算法研究毕业答辩">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江西师范大学PPT</Template>
  <TotalTime>4711</TotalTime>
  <Words>980</Words>
  <Application>Microsoft Office PowerPoint</Application>
  <PresentationFormat>宽屏</PresentationFormat>
  <Paragraphs>124</Paragraphs>
  <Slides>17</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等线</vt:lpstr>
      <vt:lpstr>等线 Light</vt:lpstr>
      <vt:lpstr>华文行楷</vt:lpstr>
      <vt:lpstr>宋体</vt:lpstr>
      <vt:lpstr>微软雅黑</vt:lpstr>
      <vt:lpstr>Arial</vt:lpstr>
      <vt:lpstr>Calibri</vt:lpstr>
      <vt:lpstr>Tahoma</vt:lpstr>
      <vt:lpstr>Wingdings</vt:lpstr>
      <vt:lpstr>江西师范大学PPT</vt:lpstr>
      <vt:lpstr>曾凡珍--无线传感网络中基于余弦定理的改进APIT定位算法研究毕业答辩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A LITE BERT for SELF-SUPERVISED LEARNING of LANGUAGE REPRESENTATIONS</dc:title>
  <dc:creator>谢 煜东</dc:creator>
  <cp:lastModifiedBy>r</cp:lastModifiedBy>
  <cp:revision>698</cp:revision>
  <dcterms:created xsi:type="dcterms:W3CDTF">2020-10-28T12:56:00Z</dcterms:created>
  <dcterms:modified xsi:type="dcterms:W3CDTF">2023-08-02T11:59:13Z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1541DF7B31414AAB9986085DA1D48B12</vt:lpwstr>
  </property>
</Properties>
</file>