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43"/>
  </p:notesMasterIdLst>
  <p:sldIdLst>
    <p:sldId id="256"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257" r:id="rId17"/>
    <p:sldId id="287" r:id="rId18"/>
    <p:sldId id="288" r:id="rId19"/>
    <p:sldId id="272" r:id="rId20"/>
    <p:sldId id="286" r:id="rId21"/>
    <p:sldId id="289" r:id="rId22"/>
    <p:sldId id="290" r:id="rId23"/>
    <p:sldId id="260" r:id="rId24"/>
    <p:sldId id="273" r:id="rId25"/>
    <p:sldId id="274" r:id="rId26"/>
    <p:sldId id="275" r:id="rId27"/>
    <p:sldId id="261" r:id="rId28"/>
    <p:sldId id="262" r:id="rId29"/>
    <p:sldId id="263" r:id="rId30"/>
    <p:sldId id="271" r:id="rId31"/>
    <p:sldId id="276" r:id="rId32"/>
    <p:sldId id="309" r:id="rId33"/>
    <p:sldId id="310" r:id="rId34"/>
    <p:sldId id="311" r:id="rId35"/>
    <p:sldId id="312" r:id="rId36"/>
    <p:sldId id="291" r:id="rId37"/>
    <p:sldId id="292" r:id="rId38"/>
    <p:sldId id="293" r:id="rId39"/>
    <p:sldId id="294" r:id="rId40"/>
    <p:sldId id="279" r:id="rId41"/>
    <p:sldId id="313"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5" autoAdjust="0"/>
    <p:restoredTop sz="86364" autoAdjust="0"/>
  </p:normalViewPr>
  <p:slideViewPr>
    <p:cSldViewPr>
      <p:cViewPr varScale="1">
        <p:scale>
          <a:sx n="108" d="100"/>
          <a:sy n="108" d="100"/>
        </p:scale>
        <p:origin x="1236"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3" Type="http://schemas.openxmlformats.org/officeDocument/2006/relationships/slide" Target="slides/slide4.xml"/><Relationship Id="rId7" Type="http://schemas.openxmlformats.org/officeDocument/2006/relationships/slide" Target="slides/slide10.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5.xml"/><Relationship Id="rId5" Type="http://schemas.openxmlformats.org/officeDocument/2006/relationships/slide" Target="slides/slide6.xml"/><Relationship Id="rId10" Type="http://schemas.openxmlformats.org/officeDocument/2006/relationships/slide" Target="slides/slide14.xml"/><Relationship Id="rId4" Type="http://schemas.openxmlformats.org/officeDocument/2006/relationships/slide" Target="slides/slide5.xml"/><Relationship Id="rId9"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6C720602-FE7E-4A79-B0CC-851E727C3571}"/>
    <pc:docChg chg="custSel addSld delSld modSld">
      <pc:chgData name="Siwei PENG" userId="8c9d49ea30389574" providerId="LiveId" clId="{6C720602-FE7E-4A79-B0CC-851E727C3571}" dt="2018-03-27T12:48:48.516" v="994" actId="1076"/>
      <pc:docMkLst>
        <pc:docMk/>
      </pc:docMkLst>
      <pc:sldChg chg="del">
        <pc:chgData name="Siwei PENG" userId="8c9d49ea30389574" providerId="LiveId" clId="{6C720602-FE7E-4A79-B0CC-851E727C3571}" dt="2018-03-27T12:05:04.704" v="36" actId="2696"/>
        <pc:sldMkLst>
          <pc:docMk/>
          <pc:sldMk cId="0" sldId="280"/>
        </pc:sldMkLst>
      </pc:sldChg>
      <pc:sldChg chg="addSp modSp add modAnim">
        <pc:chgData name="Siwei PENG" userId="8c9d49ea30389574" providerId="LiveId" clId="{6C720602-FE7E-4A79-B0CC-851E727C3571}" dt="2018-03-27T12:48:48.516" v="994" actId="1076"/>
        <pc:sldMkLst>
          <pc:docMk/>
          <pc:sldMk cId="96853932" sldId="313"/>
        </pc:sldMkLst>
        <pc:spChg chg="add mod">
          <ac:chgData name="Siwei PENG" userId="8c9d49ea30389574" providerId="LiveId" clId="{6C720602-FE7E-4A79-B0CC-851E727C3571}" dt="2018-03-27T12:05:23.070" v="37" actId="1076"/>
          <ac:spMkLst>
            <pc:docMk/>
            <pc:sldMk cId="96853932" sldId="313"/>
            <ac:spMk id="3" creationId="{9AF02105-6F86-4D7D-A0A0-E3E88E748740}"/>
          </ac:spMkLst>
        </pc:spChg>
        <pc:spChg chg="add mod">
          <ac:chgData name="Siwei PENG" userId="8c9d49ea30389574" providerId="LiveId" clId="{6C720602-FE7E-4A79-B0CC-851E727C3571}" dt="2018-03-27T12:05:23.070" v="37" actId="1076"/>
          <ac:spMkLst>
            <pc:docMk/>
            <pc:sldMk cId="96853932" sldId="313"/>
            <ac:spMk id="4" creationId="{FD885BCD-ACC3-47A3-8E91-568113BAA8A9}"/>
          </ac:spMkLst>
        </pc:spChg>
        <pc:spChg chg="add mod">
          <ac:chgData name="Siwei PENG" userId="8c9d49ea30389574" providerId="LiveId" clId="{6C720602-FE7E-4A79-B0CC-851E727C3571}" dt="2018-03-27T12:48:48.516" v="994" actId="1076"/>
          <ac:spMkLst>
            <pc:docMk/>
            <pc:sldMk cId="96853932" sldId="313"/>
            <ac:spMk id="5" creationId="{BCCD0114-F581-455C-A931-8142B0E8737D}"/>
          </ac:spMkLst>
        </pc:spChg>
        <pc:spChg chg="add mod">
          <ac:chgData name="Siwei PENG" userId="8c9d49ea30389574" providerId="LiveId" clId="{6C720602-FE7E-4A79-B0CC-851E727C3571}" dt="2018-03-27T12:05:23.070" v="37" actId="1076"/>
          <ac:spMkLst>
            <pc:docMk/>
            <pc:sldMk cId="96853932" sldId="313"/>
            <ac:spMk id="22" creationId="{DD7C37E5-6E0D-4D1B-BE51-00F6C495A3CD}"/>
          </ac:spMkLst>
        </pc:spChg>
        <pc:spChg chg="add mod">
          <ac:chgData name="Siwei PENG" userId="8c9d49ea30389574" providerId="LiveId" clId="{6C720602-FE7E-4A79-B0CC-851E727C3571}" dt="2018-03-27T12:05:23.070" v="37" actId="1076"/>
          <ac:spMkLst>
            <pc:docMk/>
            <pc:sldMk cId="96853932" sldId="313"/>
            <ac:spMk id="23" creationId="{24CDFA03-7A72-4DAA-B5C4-9FBD4F40E0CB}"/>
          </ac:spMkLst>
        </pc:spChg>
        <pc:spChg chg="add mod">
          <ac:chgData name="Siwei PENG" userId="8c9d49ea30389574" providerId="LiveId" clId="{6C720602-FE7E-4A79-B0CC-851E727C3571}" dt="2018-03-27T12:05:23.070" v="37" actId="1076"/>
          <ac:spMkLst>
            <pc:docMk/>
            <pc:sldMk cId="96853932" sldId="313"/>
            <ac:spMk id="24" creationId="{0EFFC29C-3CFF-45B3-9137-6003A3EDDD5B}"/>
          </ac:spMkLst>
        </pc:spChg>
        <pc:spChg chg="add mod">
          <ac:chgData name="Siwei PENG" userId="8c9d49ea30389574" providerId="LiveId" clId="{6C720602-FE7E-4A79-B0CC-851E727C3571}" dt="2018-03-27T12:05:23.070" v="37" actId="1076"/>
          <ac:spMkLst>
            <pc:docMk/>
            <pc:sldMk cId="96853932" sldId="313"/>
            <ac:spMk id="26" creationId="{033873EE-607A-4B12-9D32-895992F11D0B}"/>
          </ac:spMkLst>
        </pc:spChg>
        <pc:spChg chg="add mod">
          <ac:chgData name="Siwei PENG" userId="8c9d49ea30389574" providerId="LiveId" clId="{6C720602-FE7E-4A79-B0CC-851E727C3571}" dt="2018-03-27T12:05:23.070" v="37" actId="1076"/>
          <ac:spMkLst>
            <pc:docMk/>
            <pc:sldMk cId="96853932" sldId="313"/>
            <ac:spMk id="27" creationId="{B3ED2A9E-8F6D-4B98-80CE-C2D97760282B}"/>
          </ac:spMkLst>
        </pc:spChg>
        <pc:grpChg chg="mod">
          <ac:chgData name="Siwei PENG" userId="8c9d49ea30389574" providerId="LiveId" clId="{6C720602-FE7E-4A79-B0CC-851E727C3571}" dt="2018-03-27T12:05:23.070" v="37" actId="1076"/>
          <ac:grpSpMkLst>
            <pc:docMk/>
            <pc:sldMk cId="96853932" sldId="313"/>
            <ac:grpSpMk id="2" creationId="{00000000-0000-0000-0000-000000000000}"/>
          </ac:grpSpMkLst>
        </pc:grpChg>
      </pc:sldChg>
    </pc:docChg>
  </pc:docChgLst>
  <pc:docChgLst>
    <pc:chgData name="Siwei PENG" userId="8c9d49ea30389574" providerId="LiveId" clId="{6D61A8A4-53C3-4D1D-B9A8-EC4901BAE418}"/>
    <pc:docChg chg="modSld">
      <pc:chgData name="Siwei PENG" userId="8c9d49ea30389574" providerId="LiveId" clId="{6D61A8A4-53C3-4D1D-B9A8-EC4901BAE418}" dt="2018-02-25T03:58:40.214" v="8" actId="1036"/>
      <pc:docMkLst>
        <pc:docMk/>
      </pc:docMkLst>
      <pc:sldChg chg="addSp modSp">
        <pc:chgData name="Siwei PENG" userId="8c9d49ea30389574" providerId="LiveId" clId="{6D61A8A4-53C3-4D1D-B9A8-EC4901BAE418}" dt="2018-02-25T03:58:40.214" v="8" actId="1036"/>
        <pc:sldMkLst>
          <pc:docMk/>
          <pc:sldMk cId="92423018" sldId="310"/>
        </pc:sldMkLst>
        <pc:spChg chg="add mod">
          <ac:chgData name="Siwei PENG" userId="8c9d49ea30389574" providerId="LiveId" clId="{6D61A8A4-53C3-4D1D-B9A8-EC4901BAE418}" dt="2018-02-25T03:58:40.214" v="8" actId="1036"/>
          <ac:spMkLst>
            <pc:docMk/>
            <pc:sldMk cId="92423018" sldId="310"/>
            <ac:spMk id="4" creationId="{9894FFFB-5837-4E23-AF87-B82B7D84F543}"/>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955BEC6-EA0A-47CE-89AC-06541EC14EAD}" type="datetimeFigureOut">
              <a:rPr lang="zh-CN" altLang="en-US"/>
              <a:pPr>
                <a:defRPr/>
              </a:pPr>
              <a:t>2018-3-27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D1CA79-BA6F-445C-82FE-743B7EDBEA3A}"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fld id="{2393EC45-5052-4946-9847-C873FFD47101}" type="slidenum">
              <a:rPr lang="en-US" altLang="zh-CN" b="0">
                <a:latin typeface="Arial" panose="020B0604020202020204" pitchFamily="34" charset="0"/>
                <a:ea typeface="宋体" panose="02010600030101010101" pitchFamily="2" charset="-122"/>
              </a:rPr>
              <a:pPr eaLnBrk="1" hangingPunct="1"/>
              <a:t>13</a:t>
            </a:fld>
            <a:endParaRPr lang="en-US" altLang="zh-CN" b="0">
              <a:latin typeface="Arial" panose="020B0604020202020204" pitchFamily="34" charset="0"/>
              <a:ea typeface="宋体" panose="02010600030101010101" pitchFamily="2" charset="-122"/>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多播</a:t>
            </a:r>
            <a:r>
              <a:rPr lang="en-US" altLang="zh-CN">
                <a:latin typeface="Arial" panose="020B0604020202020204" pitchFamily="34" charset="0"/>
              </a:rPr>
              <a:t>(multicast)</a:t>
            </a:r>
            <a:r>
              <a:rPr lang="zh-CN" altLang="en-US">
                <a:latin typeface="Arial" panose="020B0604020202020204" pitchFamily="34" charset="0"/>
              </a:rPr>
              <a:t>：将相同的信息发送给已定义的进程组中的每个进程。</a:t>
            </a:r>
          </a:p>
          <a:p>
            <a:pPr eaLnBrk="1" hangingPunct="1"/>
            <a:r>
              <a:rPr lang="zh-CN" altLang="en-US">
                <a:latin typeface="Arial" panose="020B0604020202020204" pitchFamily="34" charset="0"/>
              </a:rPr>
              <a:t>这里不对广播和多播加以区分。</a:t>
            </a:r>
          </a:p>
          <a:p>
            <a:pPr eaLnBrk="1" hangingPunct="1"/>
            <a:r>
              <a:rPr lang="zh-CN" altLang="en-US">
                <a:latin typeface="Arial" panose="020B0604020202020204" pitchFamily="34" charset="0"/>
              </a:rPr>
              <a:t>通常需要定义一个进程组。</a:t>
            </a:r>
          </a:p>
        </p:txBody>
      </p:sp>
    </p:spTree>
    <p:extLst>
      <p:ext uri="{BB962C8B-B14F-4D97-AF65-F5344CB8AC3E}">
        <p14:creationId xmlns:p14="http://schemas.microsoft.com/office/powerpoint/2010/main" val="34694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fld id="{13F7CA9D-D48D-4C7E-9597-6C1EC82A82E1}" type="slidenum">
              <a:rPr lang="zh-CN" altLang="en-US"/>
              <a:pPr eaLnBrk="1" hangingPunct="1"/>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A3EFD8B-84EA-4710-A209-EFF11CC878CA}" type="slidenum">
              <a:rPr lang="en-US" altLang="zh-CN" smtClean="0"/>
              <a:pPr/>
              <a:t>‹#›</a:t>
            </a:fld>
            <a:endParaRPr lang="en-US" altLang="zh-CN"/>
          </a:p>
        </p:txBody>
      </p:sp>
    </p:spTree>
    <p:extLst>
      <p:ext uri="{BB962C8B-B14F-4D97-AF65-F5344CB8AC3E}">
        <p14:creationId xmlns:p14="http://schemas.microsoft.com/office/powerpoint/2010/main" val="170159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D6192A1-6BEC-4F91-87BE-169CF49E9108}" type="slidenum">
              <a:rPr lang="en-US" altLang="zh-CN" smtClean="0"/>
              <a:pPr/>
              <a:t>‹#›</a:t>
            </a:fld>
            <a:endParaRPr lang="en-US" altLang="zh-CN"/>
          </a:p>
        </p:txBody>
      </p:sp>
    </p:spTree>
    <p:extLst>
      <p:ext uri="{BB962C8B-B14F-4D97-AF65-F5344CB8AC3E}">
        <p14:creationId xmlns:p14="http://schemas.microsoft.com/office/powerpoint/2010/main" val="358111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D6192A1-6BEC-4F91-87BE-169CF49E9108}" type="slidenum">
              <a:rPr lang="en-US" altLang="zh-CN" smtClean="0"/>
              <a:pPr/>
              <a:t>‹#›</a:t>
            </a:fld>
            <a:endParaRPr lang="en-US" altLang="zh-C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4301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D6192A1-6BEC-4F91-87BE-169CF49E9108}" type="slidenum">
              <a:rPr lang="en-US" altLang="zh-CN" smtClean="0"/>
              <a:pPr/>
              <a:t>‹#›</a:t>
            </a:fld>
            <a:endParaRPr lang="en-US" altLang="zh-CN"/>
          </a:p>
        </p:txBody>
      </p:sp>
    </p:spTree>
    <p:extLst>
      <p:ext uri="{BB962C8B-B14F-4D97-AF65-F5344CB8AC3E}">
        <p14:creationId xmlns:p14="http://schemas.microsoft.com/office/powerpoint/2010/main" val="114138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D6192A1-6BEC-4F91-87BE-169CF49E9108}" type="slidenum">
              <a:rPr lang="en-US" altLang="zh-CN" smtClean="0"/>
              <a:pPr/>
              <a:t>‹#›</a:t>
            </a:fld>
            <a:endParaRPr lang="en-US" altLang="zh-C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1251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D6192A1-6BEC-4F91-87BE-169CF49E9108}" type="slidenum">
              <a:rPr lang="en-US" altLang="zh-CN" smtClean="0"/>
              <a:pPr/>
              <a:t>‹#›</a:t>
            </a:fld>
            <a:endParaRPr lang="en-US" altLang="zh-CN"/>
          </a:p>
        </p:txBody>
      </p:sp>
    </p:spTree>
    <p:extLst>
      <p:ext uri="{BB962C8B-B14F-4D97-AF65-F5344CB8AC3E}">
        <p14:creationId xmlns:p14="http://schemas.microsoft.com/office/powerpoint/2010/main" val="1536693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878C39C-8F07-4056-84D6-C7D594DD8A80}" type="slidenum">
              <a:rPr lang="en-US" altLang="zh-CN" smtClean="0"/>
              <a:pPr/>
              <a:t>‹#›</a:t>
            </a:fld>
            <a:endParaRPr lang="en-US" altLang="zh-CN"/>
          </a:p>
        </p:txBody>
      </p:sp>
    </p:spTree>
    <p:extLst>
      <p:ext uri="{BB962C8B-B14F-4D97-AF65-F5344CB8AC3E}">
        <p14:creationId xmlns:p14="http://schemas.microsoft.com/office/powerpoint/2010/main" val="315592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6192A1-6BEC-4F91-87BE-169CF49E9108}" type="slidenum">
              <a:rPr lang="en-US" altLang="zh-CN" smtClean="0"/>
              <a:pPr/>
              <a:t>‹#›</a:t>
            </a:fld>
            <a:endParaRPr lang="en-US" altLang="zh-CN"/>
          </a:p>
        </p:txBody>
      </p:sp>
    </p:spTree>
    <p:extLst>
      <p:ext uri="{BB962C8B-B14F-4D97-AF65-F5344CB8AC3E}">
        <p14:creationId xmlns:p14="http://schemas.microsoft.com/office/powerpoint/2010/main" val="420874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B58F0C-605B-4936-9041-5910F4F2425E}" type="slidenum">
              <a:rPr lang="en-US" altLang="zh-CN" smtClean="0"/>
              <a:pPr/>
              <a:t>‹#›</a:t>
            </a:fld>
            <a:endParaRPr lang="en-US" altLang="zh-CN"/>
          </a:p>
        </p:txBody>
      </p:sp>
    </p:spTree>
    <p:extLst>
      <p:ext uri="{BB962C8B-B14F-4D97-AF65-F5344CB8AC3E}">
        <p14:creationId xmlns:p14="http://schemas.microsoft.com/office/powerpoint/2010/main" val="316594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AABF444-2157-4AAD-8F4B-67613CB58D23}" type="slidenum">
              <a:rPr lang="en-US" altLang="zh-CN" smtClean="0"/>
              <a:pPr/>
              <a:t>‹#›</a:t>
            </a:fld>
            <a:endParaRPr lang="en-US" altLang="zh-CN"/>
          </a:p>
        </p:txBody>
      </p:sp>
    </p:spTree>
    <p:extLst>
      <p:ext uri="{BB962C8B-B14F-4D97-AF65-F5344CB8AC3E}">
        <p14:creationId xmlns:p14="http://schemas.microsoft.com/office/powerpoint/2010/main" val="218728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E83FC770-B80E-492E-A83A-8540CE45E0EC}" type="slidenum">
              <a:rPr lang="en-US" altLang="zh-CN" smtClean="0"/>
              <a:pPr/>
              <a:t>‹#›</a:t>
            </a:fld>
            <a:endParaRPr lang="en-US" altLang="zh-CN"/>
          </a:p>
        </p:txBody>
      </p:sp>
    </p:spTree>
    <p:extLst>
      <p:ext uri="{BB962C8B-B14F-4D97-AF65-F5344CB8AC3E}">
        <p14:creationId xmlns:p14="http://schemas.microsoft.com/office/powerpoint/2010/main" val="215107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40204497-C9FF-46F8-9E16-F8588ABE7288}" type="slidenum">
              <a:rPr lang="en-US" altLang="zh-CN" smtClean="0"/>
              <a:pPr/>
              <a:t>‹#›</a:t>
            </a:fld>
            <a:endParaRPr lang="en-US" altLang="zh-CN"/>
          </a:p>
        </p:txBody>
      </p:sp>
    </p:spTree>
    <p:extLst>
      <p:ext uri="{BB962C8B-B14F-4D97-AF65-F5344CB8AC3E}">
        <p14:creationId xmlns:p14="http://schemas.microsoft.com/office/powerpoint/2010/main" val="726507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C99484F-ABCF-40D5-91CA-56351F5BF76E}" type="slidenum">
              <a:rPr lang="en-US" altLang="zh-CN" smtClean="0"/>
              <a:pPr/>
              <a:t>‹#›</a:t>
            </a:fld>
            <a:endParaRPr lang="en-US" altLang="zh-CN"/>
          </a:p>
        </p:txBody>
      </p:sp>
    </p:spTree>
    <p:extLst>
      <p:ext uri="{BB962C8B-B14F-4D97-AF65-F5344CB8AC3E}">
        <p14:creationId xmlns:p14="http://schemas.microsoft.com/office/powerpoint/2010/main" val="392429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D49AD02-4101-43E0-B4E4-0AA10FBCCCE6}" type="slidenum">
              <a:rPr lang="en-US" altLang="zh-CN" smtClean="0"/>
              <a:pPr/>
              <a:t>‹#›</a:t>
            </a:fld>
            <a:endParaRPr lang="en-US" altLang="zh-CN"/>
          </a:p>
        </p:txBody>
      </p:sp>
    </p:spTree>
    <p:extLst>
      <p:ext uri="{BB962C8B-B14F-4D97-AF65-F5344CB8AC3E}">
        <p14:creationId xmlns:p14="http://schemas.microsoft.com/office/powerpoint/2010/main" val="2232662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876C893-6C71-4F5B-A56D-3AA5B8AC6587}" type="slidenum">
              <a:rPr lang="en-US" altLang="zh-CN" smtClean="0"/>
              <a:pPr/>
              <a:t>‹#›</a:t>
            </a:fld>
            <a:endParaRPr lang="en-US" altLang="zh-CN"/>
          </a:p>
        </p:txBody>
      </p:sp>
    </p:spTree>
    <p:extLst>
      <p:ext uri="{BB962C8B-B14F-4D97-AF65-F5344CB8AC3E}">
        <p14:creationId xmlns:p14="http://schemas.microsoft.com/office/powerpoint/2010/main" val="388737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55EECC2-20E2-432E-AE24-B27F43F442E3}" type="slidenum">
              <a:rPr lang="en-US" altLang="zh-CN" smtClean="0"/>
              <a:pPr/>
              <a:t>‹#›</a:t>
            </a:fld>
            <a:endParaRPr lang="en-US" altLang="zh-CN"/>
          </a:p>
        </p:txBody>
      </p:sp>
    </p:spTree>
    <p:extLst>
      <p:ext uri="{BB962C8B-B14F-4D97-AF65-F5344CB8AC3E}">
        <p14:creationId xmlns:p14="http://schemas.microsoft.com/office/powerpoint/2010/main" val="2414191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D6192A1-6BEC-4F91-87BE-169CF49E9108}" type="slidenum">
              <a:rPr lang="en-US" altLang="zh-CN" smtClean="0"/>
              <a:pPr/>
              <a:t>‹#›</a:t>
            </a:fld>
            <a:endParaRPr lang="en-US" altLang="zh-CN"/>
          </a:p>
        </p:txBody>
      </p:sp>
    </p:spTree>
    <p:extLst>
      <p:ext uri="{BB962C8B-B14F-4D97-AF65-F5344CB8AC3E}">
        <p14:creationId xmlns:p14="http://schemas.microsoft.com/office/powerpoint/2010/main" val="288175757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microsoft.com/en-us/download/details.aspx?id=49926"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CN" dirty="0"/>
              <a:t>MPI</a:t>
            </a:r>
            <a:r>
              <a:rPr lang="zh-CN" altLang="en-US" dirty="0"/>
              <a:t>并行程序设计</a:t>
            </a:r>
          </a:p>
        </p:txBody>
      </p:sp>
      <p:sp>
        <p:nvSpPr>
          <p:cNvPr id="3075" name="副标题 1"/>
          <p:cNvSpPr>
            <a:spLocks noGrp="1"/>
          </p:cNvSpPr>
          <p:nvPr>
            <p:ph type="subTitle" idx="1"/>
          </p:nvPr>
        </p:nvSpPr>
        <p:spPr/>
        <p:txBody>
          <a:bodyPr/>
          <a:lstStyle/>
          <a:p>
            <a:r>
              <a:rPr lang="en-US" altLang="zh-CN" dirty="0"/>
              <a:t>《</a:t>
            </a:r>
            <a:r>
              <a:rPr lang="zh-CN" altLang="en-US" dirty="0"/>
              <a:t>并行算法与并行程序设计</a:t>
            </a:r>
            <a:r>
              <a:rPr lang="en-US" altLang="zh-CN" dirty="0"/>
              <a:t>》</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12291" name="Rectangle 3"/>
          <p:cNvSpPr>
            <a:spLocks noGrp="1" noChangeArrowheads="1"/>
          </p:cNvSpPr>
          <p:nvPr>
            <p:ph idx="1"/>
          </p:nvPr>
        </p:nvSpPr>
        <p:spPr/>
        <p:txBody>
          <a:bodyPr/>
          <a:lstStyle/>
          <a:p>
            <a:pPr eaLnBrk="1" hangingPunct="1"/>
            <a:r>
              <a:rPr lang="zh-CN" altLang="en-US"/>
              <a:t>消息传递方式</a:t>
            </a:r>
          </a:p>
          <a:p>
            <a:pPr lvl="1" eaLnBrk="1" hangingPunct="1"/>
            <a:r>
              <a:rPr lang="zh-CN" altLang="en-US"/>
              <a:t>非锁定消息传递</a:t>
            </a:r>
          </a:p>
          <a:p>
            <a:pPr lvl="2" eaLnBrk="1" hangingPunct="1"/>
            <a:r>
              <a:rPr lang="zh-CN" altLang="en-US"/>
              <a:t>进程不必等相应接收，立即返回的例程称为非锁定的。</a:t>
            </a:r>
          </a:p>
          <a:p>
            <a:pPr lvl="2" eaLnBrk="1" hangingPunct="1"/>
            <a:r>
              <a:rPr lang="zh-CN" altLang="en-US"/>
              <a:t>进程执行非锁定发送</a:t>
            </a:r>
            <a:r>
              <a:rPr lang="en-US" altLang="zh-CN"/>
              <a:t>/</a:t>
            </a:r>
            <a:r>
              <a:rPr lang="zh-CN" altLang="en-US"/>
              <a:t>接收，非锁定发送</a:t>
            </a:r>
            <a:r>
              <a:rPr lang="en-US" altLang="zh-CN"/>
              <a:t>/</a:t>
            </a:r>
            <a:r>
              <a:rPr lang="zh-CN" altLang="en-US"/>
              <a:t>接收在告知系统发送</a:t>
            </a:r>
            <a:r>
              <a:rPr lang="en-US" altLang="zh-CN"/>
              <a:t>/</a:t>
            </a:r>
            <a:r>
              <a:rPr lang="zh-CN" altLang="en-US"/>
              <a:t>接收请求之后，便立即返回，此时消息并不一定已发出</a:t>
            </a:r>
            <a:r>
              <a:rPr lang="en-US" altLang="zh-CN"/>
              <a:t>/</a:t>
            </a:r>
            <a:r>
              <a:rPr lang="zh-CN" altLang="en-US"/>
              <a:t>接收。</a:t>
            </a:r>
          </a:p>
          <a:p>
            <a:pPr lvl="2" eaLnBrk="1" hangingPunct="1"/>
            <a:r>
              <a:rPr lang="zh-CN" altLang="en-US"/>
              <a:t>非锁定的消息传递需由程序员保证用于传送的数据在传送之前不能被后继的语句所修改。</a:t>
            </a:r>
          </a:p>
        </p:txBody>
      </p:sp>
    </p:spTree>
    <p:extLst>
      <p:ext uri="{BB962C8B-B14F-4D97-AF65-F5344CB8AC3E}">
        <p14:creationId xmlns:p14="http://schemas.microsoft.com/office/powerpoint/2010/main" val="194350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187450" y="4292600"/>
            <a:ext cx="3197225" cy="20240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P</a:t>
            </a:r>
          </a:p>
          <a:p>
            <a:pPr algn="l" eaLnBrk="1" hangingPunct="1"/>
            <a:r>
              <a:rPr lang="en-US" altLang="zh-CN"/>
              <a:t>——————————————————————</a:t>
            </a:r>
          </a:p>
          <a:p>
            <a:pPr algn="l" eaLnBrk="1" hangingPunct="1"/>
            <a:r>
              <a:rPr lang="en-US" altLang="zh-CN"/>
              <a:t>M = 10;</a:t>
            </a:r>
          </a:p>
          <a:p>
            <a:pPr algn="l" eaLnBrk="1" hangingPunct="1"/>
            <a:r>
              <a:rPr lang="en-US" altLang="zh-CN"/>
              <a:t>send M to Q;</a:t>
            </a:r>
          </a:p>
          <a:p>
            <a:pPr algn="l" eaLnBrk="1" hangingPunct="1"/>
            <a:r>
              <a:rPr lang="zh-CN" altLang="en-US"/>
              <a:t>执行某些不会改变</a:t>
            </a:r>
            <a:r>
              <a:rPr lang="en-US" altLang="zh-CN"/>
              <a:t>Q</a:t>
            </a:r>
            <a:r>
              <a:rPr lang="zh-CN" altLang="en-US"/>
              <a:t>的计算</a:t>
            </a:r>
          </a:p>
          <a:p>
            <a:pPr algn="l" eaLnBrk="1" hangingPunct="1"/>
            <a:r>
              <a:rPr lang="en-US" altLang="zh-CN"/>
              <a:t>wait for M to be sent</a:t>
            </a:r>
          </a:p>
          <a:p>
            <a:pPr algn="l" eaLnBrk="1" hangingPunct="1"/>
            <a:r>
              <a:rPr lang="en-US" altLang="zh-CN"/>
              <a:t>M = 20;</a:t>
            </a:r>
          </a:p>
        </p:txBody>
      </p:sp>
      <p:sp>
        <p:nvSpPr>
          <p:cNvPr id="83971" name="Text Box 3"/>
          <p:cNvSpPr txBox="1">
            <a:spLocks noChangeArrowheads="1"/>
          </p:cNvSpPr>
          <p:nvPr/>
        </p:nvSpPr>
        <p:spPr bwMode="auto">
          <a:xfrm>
            <a:off x="4500563" y="4292600"/>
            <a:ext cx="3743325" cy="202406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Q</a:t>
            </a:r>
          </a:p>
          <a:p>
            <a:pPr algn="l" eaLnBrk="1" hangingPunct="1"/>
            <a:r>
              <a:rPr lang="en-US" altLang="zh-CN"/>
              <a:t>——————————————————————————</a:t>
            </a:r>
          </a:p>
          <a:p>
            <a:pPr algn="l" eaLnBrk="1" hangingPunct="1"/>
            <a:r>
              <a:rPr lang="en-US" altLang="zh-CN"/>
              <a:t>S = -100;</a:t>
            </a:r>
          </a:p>
          <a:p>
            <a:pPr algn="l" eaLnBrk="1" hangingPunct="1"/>
            <a:r>
              <a:rPr lang="en-US" altLang="zh-CN"/>
              <a:t>receive S from P;</a:t>
            </a:r>
          </a:p>
          <a:p>
            <a:pPr algn="l" eaLnBrk="1" hangingPunct="1"/>
            <a:r>
              <a:rPr lang="zh-CN" altLang="en-US"/>
              <a:t>执行某些不会使用</a:t>
            </a:r>
            <a:r>
              <a:rPr lang="en-US" altLang="zh-CN"/>
              <a:t>S</a:t>
            </a:r>
            <a:r>
              <a:rPr lang="zh-CN" altLang="en-US"/>
              <a:t>的计算</a:t>
            </a:r>
          </a:p>
          <a:p>
            <a:pPr algn="l" eaLnBrk="1" hangingPunct="1"/>
            <a:r>
              <a:rPr lang="en-US" altLang="zh-CN"/>
              <a:t>wait for S to be received</a:t>
            </a:r>
          </a:p>
          <a:p>
            <a:pPr algn="l" eaLnBrk="1" hangingPunct="1"/>
            <a:r>
              <a:rPr lang="en-US" altLang="zh-CN"/>
              <a:t>X = S+1;</a:t>
            </a:r>
          </a:p>
        </p:txBody>
      </p:sp>
      <p:sp>
        <p:nvSpPr>
          <p:cNvPr id="13316" name="Text Box 4"/>
          <p:cNvSpPr txBox="1">
            <a:spLocks noChangeArrowheads="1"/>
          </p:cNvSpPr>
          <p:nvPr/>
        </p:nvSpPr>
        <p:spPr bwMode="auto">
          <a:xfrm>
            <a:off x="2051720" y="814387"/>
            <a:ext cx="4024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sz="2400" dirty="0"/>
              <a:t>在非锁定发送</a:t>
            </a:r>
            <a:r>
              <a:rPr lang="en-US" altLang="zh-CN" sz="2400" dirty="0"/>
              <a:t>/</a:t>
            </a:r>
            <a:r>
              <a:rPr lang="zh-CN" altLang="en-US" sz="2400" dirty="0"/>
              <a:t>接收方式下：</a:t>
            </a:r>
          </a:p>
        </p:txBody>
      </p:sp>
      <p:sp>
        <p:nvSpPr>
          <p:cNvPr id="13317" name="Text Box 5"/>
          <p:cNvSpPr txBox="1">
            <a:spLocks noChangeArrowheads="1"/>
          </p:cNvSpPr>
          <p:nvPr/>
        </p:nvSpPr>
        <p:spPr bwMode="auto">
          <a:xfrm>
            <a:off x="1187450" y="3716338"/>
            <a:ext cx="664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依赖于两个进程的速度，</a:t>
            </a:r>
            <a:r>
              <a:rPr lang="en-US" altLang="zh-CN"/>
              <a:t>X</a:t>
            </a:r>
            <a:r>
              <a:rPr lang="zh-CN" altLang="en-US"/>
              <a:t>可能被赋为</a:t>
            </a:r>
            <a:r>
              <a:rPr lang="en-US" altLang="zh-CN"/>
              <a:t>11</a:t>
            </a:r>
            <a:r>
              <a:rPr lang="zh-CN" altLang="en-US"/>
              <a:t>、</a:t>
            </a:r>
            <a:r>
              <a:rPr lang="en-US" altLang="zh-CN"/>
              <a:t>21</a:t>
            </a:r>
            <a:r>
              <a:rPr lang="zh-CN" altLang="en-US"/>
              <a:t>、</a:t>
            </a:r>
            <a:r>
              <a:rPr lang="en-US" altLang="zh-CN"/>
              <a:t>-99</a:t>
            </a:r>
            <a:r>
              <a:rPr lang="zh-CN" altLang="en-US"/>
              <a:t>。</a:t>
            </a:r>
          </a:p>
        </p:txBody>
      </p:sp>
      <p:sp>
        <p:nvSpPr>
          <p:cNvPr id="13318" name="Text Box 6"/>
          <p:cNvSpPr txBox="1">
            <a:spLocks noChangeArrowheads="1"/>
          </p:cNvSpPr>
          <p:nvPr/>
        </p:nvSpPr>
        <p:spPr bwMode="auto">
          <a:xfrm>
            <a:off x="1187450" y="1773238"/>
            <a:ext cx="2378075" cy="147478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P</a:t>
            </a:r>
          </a:p>
          <a:p>
            <a:pPr algn="l" eaLnBrk="1" hangingPunct="1"/>
            <a:r>
              <a:rPr lang="en-US" altLang="zh-CN"/>
              <a:t>————————————————</a:t>
            </a:r>
          </a:p>
          <a:p>
            <a:pPr algn="l" eaLnBrk="1" hangingPunct="1"/>
            <a:r>
              <a:rPr lang="en-US" altLang="zh-CN"/>
              <a:t>M = 10;</a:t>
            </a:r>
          </a:p>
          <a:p>
            <a:pPr algn="l" eaLnBrk="1" hangingPunct="1"/>
            <a:r>
              <a:rPr lang="en-US" altLang="zh-CN"/>
              <a:t>send M to Q;</a:t>
            </a:r>
          </a:p>
          <a:p>
            <a:pPr algn="l" eaLnBrk="1" hangingPunct="1"/>
            <a:r>
              <a:rPr lang="en-US" altLang="zh-CN"/>
              <a:t>M = 20;</a:t>
            </a:r>
          </a:p>
        </p:txBody>
      </p:sp>
      <p:sp>
        <p:nvSpPr>
          <p:cNvPr id="13319" name="Text Box 7"/>
          <p:cNvSpPr txBox="1">
            <a:spLocks noChangeArrowheads="1"/>
          </p:cNvSpPr>
          <p:nvPr/>
        </p:nvSpPr>
        <p:spPr bwMode="auto">
          <a:xfrm>
            <a:off x="4406900" y="1739900"/>
            <a:ext cx="3197225" cy="14747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Q</a:t>
            </a:r>
          </a:p>
          <a:p>
            <a:pPr algn="l" eaLnBrk="1" hangingPunct="1"/>
            <a:r>
              <a:rPr lang="en-US" altLang="zh-CN"/>
              <a:t>——————————————————————</a:t>
            </a:r>
          </a:p>
          <a:p>
            <a:pPr algn="l" eaLnBrk="1" hangingPunct="1"/>
            <a:r>
              <a:rPr lang="en-US" altLang="zh-CN"/>
              <a:t>S = -100;</a:t>
            </a:r>
          </a:p>
          <a:p>
            <a:pPr algn="l" eaLnBrk="1" hangingPunct="1"/>
            <a:r>
              <a:rPr lang="en-US" altLang="zh-CN"/>
              <a:t>receive S from P;</a:t>
            </a:r>
          </a:p>
          <a:p>
            <a:pPr algn="l" eaLnBrk="1" hangingPunct="1"/>
            <a:r>
              <a:rPr lang="en-US" altLang="zh-CN"/>
              <a:t>X = S+1;</a:t>
            </a:r>
          </a:p>
        </p:txBody>
      </p:sp>
    </p:spTree>
    <p:extLst>
      <p:ext uri="{BB962C8B-B14F-4D97-AF65-F5344CB8AC3E}">
        <p14:creationId xmlns:p14="http://schemas.microsoft.com/office/powerpoint/2010/main" val="1049480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P spid="839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14339" name="Rectangle 3"/>
          <p:cNvSpPr>
            <a:spLocks noGrp="1" noChangeArrowheads="1"/>
          </p:cNvSpPr>
          <p:nvPr>
            <p:ph idx="1"/>
          </p:nvPr>
        </p:nvSpPr>
        <p:spPr/>
        <p:txBody>
          <a:bodyPr/>
          <a:lstStyle/>
          <a:p>
            <a:pPr eaLnBrk="1" hangingPunct="1"/>
            <a:r>
              <a:rPr lang="zh-CN" altLang="en-US"/>
              <a:t>消息传递方式</a:t>
            </a:r>
          </a:p>
          <a:p>
            <a:pPr lvl="1" eaLnBrk="1" hangingPunct="1"/>
            <a:r>
              <a:rPr lang="zh-CN" altLang="en-US"/>
              <a:t>三种方式的比较</a:t>
            </a:r>
          </a:p>
          <a:p>
            <a:pPr lvl="2" eaLnBrk="1" hangingPunct="1"/>
            <a:r>
              <a:rPr lang="zh-CN" altLang="en-US"/>
              <a:t>同步方式表述清晰且易用，不需设置额外的数据缓冲区，但可能导致某些周期的浪费。</a:t>
            </a:r>
          </a:p>
          <a:p>
            <a:pPr lvl="2" eaLnBrk="1" hangingPunct="1"/>
            <a:r>
              <a:rPr lang="zh-CN" altLang="en-US"/>
              <a:t>在几乎所有的现行消息传递系统中，都使用锁定和非锁定方式，且需要足够的临时缓冲区空间。</a:t>
            </a:r>
          </a:p>
          <a:p>
            <a:pPr lvl="2" eaLnBrk="1" hangingPunct="1"/>
            <a:r>
              <a:rPr lang="zh-CN" altLang="en-US"/>
              <a:t>非锁定方式可使等待时间减到最小，但可能需要利用等待操作进行协调。额外缓冲区和等待操作的使用可能抵销所带来的好处。</a:t>
            </a:r>
          </a:p>
        </p:txBody>
      </p:sp>
    </p:spTree>
    <p:extLst>
      <p:ext uri="{BB962C8B-B14F-4D97-AF65-F5344CB8AC3E}">
        <p14:creationId xmlns:p14="http://schemas.microsoft.com/office/powerpoint/2010/main" val="1309382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15363" name="Rectangle 3"/>
          <p:cNvSpPr>
            <a:spLocks noGrp="1" noChangeArrowheads="1"/>
          </p:cNvSpPr>
          <p:nvPr>
            <p:ph idx="1"/>
          </p:nvPr>
        </p:nvSpPr>
        <p:spPr/>
        <p:txBody>
          <a:bodyPr/>
          <a:lstStyle/>
          <a:p>
            <a:pPr eaLnBrk="1" hangingPunct="1">
              <a:lnSpc>
                <a:spcPct val="110000"/>
              </a:lnSpc>
            </a:pPr>
            <a:r>
              <a:rPr lang="zh-CN" altLang="en-US"/>
              <a:t>消息传递方式</a:t>
            </a:r>
          </a:p>
          <a:p>
            <a:pPr lvl="1" eaLnBrk="1" hangingPunct="1">
              <a:lnSpc>
                <a:spcPct val="110000"/>
              </a:lnSpc>
            </a:pPr>
            <a:r>
              <a:rPr lang="zh-CN" altLang="en-US"/>
              <a:t>群组消息传递</a:t>
            </a:r>
          </a:p>
          <a:p>
            <a:pPr lvl="2" eaLnBrk="1" hangingPunct="1">
              <a:lnSpc>
                <a:spcPct val="110000"/>
              </a:lnSpc>
            </a:pPr>
            <a:r>
              <a:rPr lang="zh-CN" altLang="en-US"/>
              <a:t>广播</a:t>
            </a:r>
            <a:r>
              <a:rPr lang="en-US" altLang="zh-CN"/>
              <a:t>(broadcast)</a:t>
            </a:r>
          </a:p>
          <a:p>
            <a:pPr lvl="3" eaLnBrk="1" hangingPunct="1">
              <a:lnSpc>
                <a:spcPct val="110000"/>
              </a:lnSpc>
            </a:pPr>
            <a:r>
              <a:rPr lang="zh-CN" altLang="en-US"/>
              <a:t>向所有与求解问题有关的进程发送相同的信息。</a:t>
            </a:r>
          </a:p>
          <a:p>
            <a:pPr lvl="2" eaLnBrk="1" hangingPunct="1">
              <a:lnSpc>
                <a:spcPct val="110000"/>
              </a:lnSpc>
            </a:pPr>
            <a:r>
              <a:rPr lang="zh-CN" altLang="en-US"/>
              <a:t>散播</a:t>
            </a:r>
            <a:r>
              <a:rPr lang="en-US" altLang="zh-CN"/>
              <a:t>(scatter)</a:t>
            </a:r>
          </a:p>
          <a:p>
            <a:pPr lvl="3" eaLnBrk="1" hangingPunct="1">
              <a:lnSpc>
                <a:spcPct val="110000"/>
              </a:lnSpc>
            </a:pPr>
            <a:r>
              <a:rPr lang="zh-CN" altLang="en-US"/>
              <a:t>根进程的数据数组中的每个元素分别发送给各个进程。</a:t>
            </a:r>
          </a:p>
          <a:p>
            <a:pPr lvl="2" eaLnBrk="1" hangingPunct="1">
              <a:lnSpc>
                <a:spcPct val="110000"/>
              </a:lnSpc>
            </a:pPr>
            <a:r>
              <a:rPr lang="zh-CN" altLang="en-US"/>
              <a:t>汇集</a:t>
            </a:r>
            <a:r>
              <a:rPr lang="en-US" altLang="zh-CN"/>
              <a:t>(gather)</a:t>
            </a:r>
          </a:p>
          <a:p>
            <a:pPr lvl="3" eaLnBrk="1" hangingPunct="1">
              <a:lnSpc>
                <a:spcPct val="110000"/>
              </a:lnSpc>
            </a:pPr>
            <a:r>
              <a:rPr lang="zh-CN" altLang="en-US"/>
              <a:t>一个进程从一组进程中的每一个进程处收集一个数据。汇集是散播的逆操作。</a:t>
            </a:r>
          </a:p>
          <a:p>
            <a:pPr lvl="3" eaLnBrk="1" hangingPunct="1">
              <a:lnSpc>
                <a:spcPct val="110000"/>
              </a:lnSpc>
            </a:pPr>
            <a:r>
              <a:rPr lang="zh-CN" altLang="en-US"/>
              <a:t>有时汇集操作与一个计算操作组合在一起，对各个值进行汇总，称为归约</a:t>
            </a:r>
            <a:r>
              <a:rPr lang="en-US" altLang="zh-CN"/>
              <a:t>(reduce)</a:t>
            </a:r>
            <a:r>
              <a:rPr lang="zh-CN" altLang="en-US"/>
              <a:t>操作．</a:t>
            </a:r>
          </a:p>
        </p:txBody>
      </p:sp>
    </p:spTree>
    <p:extLst>
      <p:ext uri="{BB962C8B-B14F-4D97-AF65-F5344CB8AC3E}">
        <p14:creationId xmlns:p14="http://schemas.microsoft.com/office/powerpoint/2010/main" val="47840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16387" name="Rectangle 3"/>
          <p:cNvSpPr>
            <a:spLocks noGrp="1" noChangeArrowheads="1"/>
          </p:cNvSpPr>
          <p:nvPr>
            <p:ph idx="1"/>
          </p:nvPr>
        </p:nvSpPr>
        <p:spPr/>
        <p:txBody>
          <a:bodyPr/>
          <a:lstStyle/>
          <a:p>
            <a:pPr eaLnBrk="1" hangingPunct="1"/>
            <a:r>
              <a:rPr lang="zh-CN" altLang="en-US"/>
              <a:t>消息选择</a:t>
            </a:r>
          </a:p>
          <a:p>
            <a:pPr lvl="1" eaLnBrk="1" hangingPunct="1"/>
            <a:r>
              <a:rPr lang="zh-CN" altLang="en-US"/>
              <a:t>源进程和目的进程标记</a:t>
            </a:r>
          </a:p>
          <a:p>
            <a:pPr lvl="2" eaLnBrk="1" hangingPunct="1"/>
            <a:r>
              <a:rPr lang="zh-CN" altLang="en-US"/>
              <a:t>在发送和接收例程中须指定目的进程和源进程。可以使用特殊符号或数字作为通配源地址，即允许接收来自任何源进程的消息。</a:t>
            </a:r>
          </a:p>
        </p:txBody>
      </p:sp>
      <p:grpSp>
        <p:nvGrpSpPr>
          <p:cNvPr id="16388" name="Group 8"/>
          <p:cNvGrpSpPr>
            <a:grpSpLocks/>
          </p:cNvGrpSpPr>
          <p:nvPr/>
        </p:nvGrpSpPr>
        <p:grpSpPr bwMode="auto">
          <a:xfrm>
            <a:off x="3203575" y="4652963"/>
            <a:ext cx="3168650" cy="1655762"/>
            <a:chOff x="2018" y="2931"/>
            <a:chExt cx="1996" cy="1043"/>
          </a:xfrm>
        </p:grpSpPr>
        <p:sp>
          <p:nvSpPr>
            <p:cNvPr id="16390" name="Letter"/>
            <p:cNvSpPr>
              <a:spLocks noEditPoints="1" noChangeArrowheads="1"/>
            </p:cNvSpPr>
            <p:nvPr/>
          </p:nvSpPr>
          <p:spPr bwMode="auto">
            <a:xfrm>
              <a:off x="2018" y="2931"/>
              <a:ext cx="1996" cy="1043"/>
            </a:xfrm>
            <a:custGeom>
              <a:avLst/>
              <a:gdLst>
                <a:gd name="T0" fmla="*/ 0 w 21600"/>
                <a:gd name="T1" fmla="*/ 0 h 21600"/>
                <a:gd name="T2" fmla="*/ 998 w 21600"/>
                <a:gd name="T3" fmla="*/ 0 h 21600"/>
                <a:gd name="T4" fmla="*/ 1996 w 21600"/>
                <a:gd name="T5" fmla="*/ 0 h 21600"/>
                <a:gd name="T6" fmla="*/ 1996 w 21600"/>
                <a:gd name="T7" fmla="*/ 522 h 21600"/>
                <a:gd name="T8" fmla="*/ 1996 w 21600"/>
                <a:gd name="T9" fmla="*/ 1043 h 21600"/>
                <a:gd name="T10" fmla="*/ 998 w 21600"/>
                <a:gd name="T11" fmla="*/ 1043 h 21600"/>
                <a:gd name="T12" fmla="*/ 0 w 21600"/>
                <a:gd name="T13" fmla="*/ 1043 h 21600"/>
                <a:gd name="T14" fmla="*/ 0 w 21600"/>
                <a:gd name="T15" fmla="*/ 522 h 21600"/>
                <a:gd name="T16" fmla="*/ 0 60000 65536"/>
                <a:gd name="T17" fmla="*/ 0 60000 65536"/>
                <a:gd name="T18" fmla="*/ 0 60000 65536"/>
                <a:gd name="T19" fmla="*/ 0 60000 65536"/>
                <a:gd name="T20" fmla="*/ 0 60000 65536"/>
                <a:gd name="T21" fmla="*/ 0 60000 65536"/>
                <a:gd name="T22" fmla="*/ 0 60000 65536"/>
                <a:gd name="T23" fmla="*/ 0 60000 65536"/>
                <a:gd name="T24" fmla="*/ 5303 w 21600"/>
                <a:gd name="T25" fmla="*/ 9216 h 21600"/>
                <a:gd name="T26" fmla="*/ 1749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4" y="0"/>
                  </a:moveTo>
                  <a:lnTo>
                    <a:pt x="21600" y="0"/>
                  </a:lnTo>
                  <a:lnTo>
                    <a:pt x="21600" y="21628"/>
                  </a:lnTo>
                  <a:lnTo>
                    <a:pt x="14" y="21628"/>
                  </a:lnTo>
                  <a:lnTo>
                    <a:pt x="14" y="0"/>
                  </a:lnTo>
                  <a:close/>
                </a:path>
                <a:path w="21600" h="21600" extrusionOk="0">
                  <a:moveTo>
                    <a:pt x="18476" y="2035"/>
                  </a:moveTo>
                  <a:lnTo>
                    <a:pt x="20539" y="2035"/>
                  </a:lnTo>
                  <a:lnTo>
                    <a:pt x="20539" y="6559"/>
                  </a:lnTo>
                  <a:lnTo>
                    <a:pt x="18476" y="6559"/>
                  </a:lnTo>
                  <a:lnTo>
                    <a:pt x="18476" y="2035"/>
                  </a:lnTo>
                  <a:close/>
                </a:path>
                <a:path w="21600" h="21600" extrusionOk="0">
                  <a:moveTo>
                    <a:pt x="884" y="2092"/>
                  </a:moveTo>
                  <a:lnTo>
                    <a:pt x="7425" y="2092"/>
                  </a:lnTo>
                  <a:lnTo>
                    <a:pt x="7425" y="2770"/>
                  </a:lnTo>
                  <a:lnTo>
                    <a:pt x="884" y="2770"/>
                  </a:lnTo>
                  <a:lnTo>
                    <a:pt x="884" y="2092"/>
                  </a:lnTo>
                  <a:close/>
                </a:path>
                <a:path w="21600" h="21600" extrusionOk="0">
                  <a:moveTo>
                    <a:pt x="884" y="3109"/>
                  </a:moveTo>
                  <a:lnTo>
                    <a:pt x="7425" y="3109"/>
                  </a:lnTo>
                  <a:lnTo>
                    <a:pt x="7425" y="3788"/>
                  </a:lnTo>
                  <a:lnTo>
                    <a:pt x="884" y="3788"/>
                  </a:lnTo>
                  <a:lnTo>
                    <a:pt x="884" y="3109"/>
                  </a:lnTo>
                  <a:close/>
                </a:path>
                <a:path w="21600" h="21600" extrusionOk="0">
                  <a:moveTo>
                    <a:pt x="884" y="4127"/>
                  </a:moveTo>
                  <a:lnTo>
                    <a:pt x="7425" y="4127"/>
                  </a:lnTo>
                  <a:lnTo>
                    <a:pt x="7425" y="4806"/>
                  </a:lnTo>
                  <a:lnTo>
                    <a:pt x="884" y="4806"/>
                  </a:lnTo>
                  <a:lnTo>
                    <a:pt x="884" y="4127"/>
                  </a:lnTo>
                  <a:close/>
                </a:path>
                <a:path w="21600" h="21600" extrusionOk="0">
                  <a:moveTo>
                    <a:pt x="5127" y="5145"/>
                  </a:moveTo>
                  <a:lnTo>
                    <a:pt x="7425" y="5145"/>
                  </a:lnTo>
                  <a:lnTo>
                    <a:pt x="7425" y="5824"/>
                  </a:lnTo>
                  <a:lnTo>
                    <a:pt x="5127" y="5824"/>
                  </a:lnTo>
                  <a:lnTo>
                    <a:pt x="5127" y="5145"/>
                  </a:lnTo>
                  <a:close/>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16391" name="Text Box 5"/>
            <p:cNvSpPr txBox="1">
              <a:spLocks noChangeArrowheads="1"/>
            </p:cNvSpPr>
            <p:nvPr/>
          </p:nvSpPr>
          <p:spPr bwMode="auto">
            <a:xfrm>
              <a:off x="2689" y="3339"/>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XXXX </a:t>
              </a:r>
              <a:r>
                <a:rPr lang="zh-CN" altLang="en-US"/>
                <a:t>收</a:t>
              </a:r>
            </a:p>
          </p:txBody>
        </p:sp>
        <p:sp>
          <p:nvSpPr>
            <p:cNvPr id="16392" name="Rectangle 6"/>
            <p:cNvSpPr>
              <a:spLocks noChangeArrowheads="1"/>
            </p:cNvSpPr>
            <p:nvPr/>
          </p:nvSpPr>
          <p:spPr bwMode="auto">
            <a:xfrm>
              <a:off x="3243" y="3748"/>
              <a:ext cx="680" cy="4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sp>
          <p:nvSpPr>
            <p:cNvPr id="16393" name="Rectangle 7"/>
            <p:cNvSpPr>
              <a:spLocks noChangeArrowheads="1"/>
            </p:cNvSpPr>
            <p:nvPr/>
          </p:nvSpPr>
          <p:spPr bwMode="auto">
            <a:xfrm>
              <a:off x="3243" y="3838"/>
              <a:ext cx="680" cy="4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grpSp>
      <p:sp>
        <p:nvSpPr>
          <p:cNvPr id="16389" name="Oval 9"/>
          <p:cNvSpPr>
            <a:spLocks noChangeArrowheads="1"/>
          </p:cNvSpPr>
          <p:nvPr/>
        </p:nvSpPr>
        <p:spPr bwMode="auto">
          <a:xfrm>
            <a:off x="2987675" y="4437063"/>
            <a:ext cx="1728788" cy="863600"/>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spTree>
    <p:extLst>
      <p:ext uri="{BB962C8B-B14F-4D97-AF65-F5344CB8AC3E}">
        <p14:creationId xmlns:p14="http://schemas.microsoft.com/office/powerpoint/2010/main" val="3999814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17411" name="Rectangle 3"/>
          <p:cNvSpPr>
            <a:spLocks noGrp="1" noChangeArrowheads="1"/>
          </p:cNvSpPr>
          <p:nvPr>
            <p:ph idx="1"/>
          </p:nvPr>
        </p:nvSpPr>
        <p:spPr>
          <a:xfrm>
            <a:off x="900113" y="1700213"/>
            <a:ext cx="7786687" cy="2305050"/>
          </a:xfrm>
        </p:spPr>
        <p:txBody>
          <a:bodyPr/>
          <a:lstStyle/>
          <a:p>
            <a:pPr eaLnBrk="1" hangingPunct="1"/>
            <a:r>
              <a:rPr lang="zh-CN" altLang="en-US"/>
              <a:t>消息选择</a:t>
            </a:r>
          </a:p>
          <a:p>
            <a:pPr lvl="1" eaLnBrk="1" hangingPunct="1"/>
            <a:r>
              <a:rPr lang="zh-CN" altLang="en-US"/>
              <a:t>消息标记</a:t>
            </a:r>
            <a:r>
              <a:rPr lang="en-US" altLang="zh-CN"/>
              <a:t>(Message Tag)</a:t>
            </a:r>
          </a:p>
          <a:p>
            <a:pPr lvl="2" eaLnBrk="1" hangingPunct="1"/>
            <a:r>
              <a:rPr lang="zh-CN" altLang="en-US"/>
              <a:t>由用户选定的正整数，对不同类型的消息进行区分，附于消息之上，用于消息的选择。</a:t>
            </a:r>
          </a:p>
          <a:p>
            <a:pPr lvl="2" eaLnBrk="1" hangingPunct="1"/>
            <a:endParaRPr lang="en-US" altLang="zh-CN"/>
          </a:p>
        </p:txBody>
      </p:sp>
      <p:grpSp>
        <p:nvGrpSpPr>
          <p:cNvPr id="2" name="Group 9"/>
          <p:cNvGrpSpPr>
            <a:grpSpLocks/>
          </p:cNvGrpSpPr>
          <p:nvPr/>
        </p:nvGrpSpPr>
        <p:grpSpPr bwMode="auto">
          <a:xfrm>
            <a:off x="2124075" y="4076700"/>
            <a:ext cx="5530850" cy="925513"/>
            <a:chOff x="1338" y="2568"/>
            <a:chExt cx="3484" cy="583"/>
          </a:xfrm>
        </p:grpSpPr>
        <p:sp>
          <p:nvSpPr>
            <p:cNvPr id="17423" name="Text Box 4"/>
            <p:cNvSpPr txBox="1">
              <a:spLocks noChangeArrowheads="1"/>
            </p:cNvSpPr>
            <p:nvPr/>
          </p:nvSpPr>
          <p:spPr bwMode="auto">
            <a:xfrm>
              <a:off x="1338" y="2568"/>
              <a:ext cx="1670" cy="58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P</a:t>
              </a:r>
              <a:r>
                <a:rPr lang="zh-CN" altLang="en-US"/>
                <a:t>：</a:t>
              </a:r>
            </a:p>
            <a:p>
              <a:pPr algn="l" eaLnBrk="1" hangingPunct="1"/>
              <a:r>
                <a:rPr lang="en-US" altLang="zh-CN"/>
                <a:t>send(A, double, Q)</a:t>
              </a:r>
            </a:p>
            <a:p>
              <a:pPr algn="l" eaLnBrk="1" hangingPunct="1"/>
              <a:r>
                <a:rPr lang="en-US" altLang="zh-CN"/>
                <a:t>send(B, int, Q)</a:t>
              </a:r>
            </a:p>
          </p:txBody>
        </p:sp>
        <p:sp>
          <p:nvSpPr>
            <p:cNvPr id="17424" name="Text Box 5"/>
            <p:cNvSpPr txBox="1">
              <a:spLocks noChangeArrowheads="1"/>
            </p:cNvSpPr>
            <p:nvPr/>
          </p:nvSpPr>
          <p:spPr bwMode="auto">
            <a:xfrm>
              <a:off x="3152" y="2568"/>
              <a:ext cx="1670" cy="58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Q</a:t>
              </a:r>
              <a:r>
                <a:rPr lang="zh-CN" altLang="en-US"/>
                <a:t>：</a:t>
              </a:r>
            </a:p>
            <a:p>
              <a:pPr algn="l" eaLnBrk="1" hangingPunct="1"/>
              <a:r>
                <a:rPr lang="en-US" altLang="zh-CN"/>
                <a:t>recv(X, P, double)</a:t>
              </a:r>
            </a:p>
            <a:p>
              <a:pPr algn="l" eaLnBrk="1" hangingPunct="1"/>
              <a:r>
                <a:rPr lang="en-US" altLang="zh-CN"/>
                <a:t>recv(Y, P, int)</a:t>
              </a:r>
            </a:p>
          </p:txBody>
        </p:sp>
      </p:grpSp>
      <p:grpSp>
        <p:nvGrpSpPr>
          <p:cNvPr id="3" name="Group 8"/>
          <p:cNvGrpSpPr>
            <a:grpSpLocks/>
          </p:cNvGrpSpPr>
          <p:nvPr/>
        </p:nvGrpSpPr>
        <p:grpSpPr bwMode="auto">
          <a:xfrm>
            <a:off x="1476375" y="5445125"/>
            <a:ext cx="7142163" cy="925513"/>
            <a:chOff x="930" y="3430"/>
            <a:chExt cx="4499" cy="583"/>
          </a:xfrm>
        </p:grpSpPr>
        <p:sp>
          <p:nvSpPr>
            <p:cNvPr id="17421" name="Text Box 6"/>
            <p:cNvSpPr txBox="1">
              <a:spLocks noChangeArrowheads="1"/>
            </p:cNvSpPr>
            <p:nvPr/>
          </p:nvSpPr>
          <p:spPr bwMode="auto">
            <a:xfrm>
              <a:off x="930" y="3430"/>
              <a:ext cx="2186" cy="58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P</a:t>
              </a:r>
              <a:r>
                <a:rPr lang="zh-CN" altLang="en-US"/>
                <a:t>：</a:t>
              </a:r>
            </a:p>
            <a:p>
              <a:pPr algn="l" eaLnBrk="1" hangingPunct="1"/>
              <a:r>
                <a:rPr lang="en-US" altLang="zh-CN"/>
                <a:t>send(A, double, Q, tag1)</a:t>
              </a:r>
            </a:p>
            <a:p>
              <a:pPr algn="l" eaLnBrk="1" hangingPunct="1"/>
              <a:r>
                <a:rPr lang="en-US" altLang="zh-CN"/>
                <a:t>send(B, int, Q, tag2)</a:t>
              </a:r>
            </a:p>
          </p:txBody>
        </p:sp>
        <p:sp>
          <p:nvSpPr>
            <p:cNvPr id="17422" name="Text Box 7"/>
            <p:cNvSpPr txBox="1">
              <a:spLocks noChangeArrowheads="1"/>
            </p:cNvSpPr>
            <p:nvPr/>
          </p:nvSpPr>
          <p:spPr bwMode="auto">
            <a:xfrm>
              <a:off x="3243" y="3430"/>
              <a:ext cx="2186" cy="583"/>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Q</a:t>
              </a:r>
              <a:r>
                <a:rPr lang="zh-CN" altLang="en-US"/>
                <a:t>：</a:t>
              </a:r>
            </a:p>
            <a:p>
              <a:pPr algn="l" eaLnBrk="1" hangingPunct="1"/>
              <a:r>
                <a:rPr lang="en-US" altLang="zh-CN"/>
                <a:t>recv(X, P, tag1, double)</a:t>
              </a:r>
            </a:p>
            <a:p>
              <a:pPr algn="l" eaLnBrk="1" hangingPunct="1"/>
              <a:r>
                <a:rPr lang="en-US" altLang="zh-CN"/>
                <a:t>recv(Y, P, tag2, int)</a:t>
              </a:r>
            </a:p>
          </p:txBody>
        </p:sp>
      </p:grpSp>
      <p:grpSp>
        <p:nvGrpSpPr>
          <p:cNvPr id="4" name="Group 16"/>
          <p:cNvGrpSpPr>
            <a:grpSpLocks/>
          </p:cNvGrpSpPr>
          <p:nvPr/>
        </p:nvGrpSpPr>
        <p:grpSpPr bwMode="auto">
          <a:xfrm>
            <a:off x="3275013" y="4508500"/>
            <a:ext cx="3168650" cy="1655763"/>
            <a:chOff x="2063" y="2840"/>
            <a:chExt cx="1996" cy="1043"/>
          </a:xfrm>
        </p:grpSpPr>
        <p:grpSp>
          <p:nvGrpSpPr>
            <p:cNvPr id="17415" name="Group 10"/>
            <p:cNvGrpSpPr>
              <a:grpSpLocks/>
            </p:cNvGrpSpPr>
            <p:nvPr/>
          </p:nvGrpSpPr>
          <p:grpSpPr bwMode="auto">
            <a:xfrm>
              <a:off x="2063" y="2840"/>
              <a:ext cx="1996" cy="1043"/>
              <a:chOff x="2018" y="2931"/>
              <a:chExt cx="1996" cy="1043"/>
            </a:xfrm>
          </p:grpSpPr>
          <p:sp>
            <p:nvSpPr>
              <p:cNvPr id="17417" name="Letter"/>
              <p:cNvSpPr>
                <a:spLocks noEditPoints="1" noChangeArrowheads="1"/>
              </p:cNvSpPr>
              <p:nvPr/>
            </p:nvSpPr>
            <p:spPr bwMode="auto">
              <a:xfrm>
                <a:off x="2018" y="2931"/>
                <a:ext cx="1996" cy="1043"/>
              </a:xfrm>
              <a:custGeom>
                <a:avLst/>
                <a:gdLst>
                  <a:gd name="T0" fmla="*/ 0 w 21600"/>
                  <a:gd name="T1" fmla="*/ 0 h 21600"/>
                  <a:gd name="T2" fmla="*/ 998 w 21600"/>
                  <a:gd name="T3" fmla="*/ 0 h 21600"/>
                  <a:gd name="T4" fmla="*/ 1996 w 21600"/>
                  <a:gd name="T5" fmla="*/ 0 h 21600"/>
                  <a:gd name="T6" fmla="*/ 1996 w 21600"/>
                  <a:gd name="T7" fmla="*/ 522 h 21600"/>
                  <a:gd name="T8" fmla="*/ 1996 w 21600"/>
                  <a:gd name="T9" fmla="*/ 1043 h 21600"/>
                  <a:gd name="T10" fmla="*/ 998 w 21600"/>
                  <a:gd name="T11" fmla="*/ 1043 h 21600"/>
                  <a:gd name="T12" fmla="*/ 0 w 21600"/>
                  <a:gd name="T13" fmla="*/ 1043 h 21600"/>
                  <a:gd name="T14" fmla="*/ 0 w 21600"/>
                  <a:gd name="T15" fmla="*/ 522 h 21600"/>
                  <a:gd name="T16" fmla="*/ 0 60000 65536"/>
                  <a:gd name="T17" fmla="*/ 0 60000 65536"/>
                  <a:gd name="T18" fmla="*/ 0 60000 65536"/>
                  <a:gd name="T19" fmla="*/ 0 60000 65536"/>
                  <a:gd name="T20" fmla="*/ 0 60000 65536"/>
                  <a:gd name="T21" fmla="*/ 0 60000 65536"/>
                  <a:gd name="T22" fmla="*/ 0 60000 65536"/>
                  <a:gd name="T23" fmla="*/ 0 60000 65536"/>
                  <a:gd name="T24" fmla="*/ 5303 w 21600"/>
                  <a:gd name="T25" fmla="*/ 9216 h 21600"/>
                  <a:gd name="T26" fmla="*/ 17499 w 21600"/>
                  <a:gd name="T27" fmla="*/ 1836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4" y="0"/>
                    </a:moveTo>
                    <a:lnTo>
                      <a:pt x="21600" y="0"/>
                    </a:lnTo>
                    <a:lnTo>
                      <a:pt x="21600" y="21628"/>
                    </a:lnTo>
                    <a:lnTo>
                      <a:pt x="14" y="21628"/>
                    </a:lnTo>
                    <a:lnTo>
                      <a:pt x="14" y="0"/>
                    </a:lnTo>
                    <a:close/>
                  </a:path>
                  <a:path w="21600" h="21600" extrusionOk="0">
                    <a:moveTo>
                      <a:pt x="18476" y="2035"/>
                    </a:moveTo>
                    <a:lnTo>
                      <a:pt x="20539" y="2035"/>
                    </a:lnTo>
                    <a:lnTo>
                      <a:pt x="20539" y="6559"/>
                    </a:lnTo>
                    <a:lnTo>
                      <a:pt x="18476" y="6559"/>
                    </a:lnTo>
                    <a:lnTo>
                      <a:pt x="18476" y="2035"/>
                    </a:lnTo>
                    <a:close/>
                  </a:path>
                  <a:path w="21600" h="21600" extrusionOk="0">
                    <a:moveTo>
                      <a:pt x="884" y="2092"/>
                    </a:moveTo>
                    <a:lnTo>
                      <a:pt x="7425" y="2092"/>
                    </a:lnTo>
                    <a:lnTo>
                      <a:pt x="7425" y="2770"/>
                    </a:lnTo>
                    <a:lnTo>
                      <a:pt x="884" y="2770"/>
                    </a:lnTo>
                    <a:lnTo>
                      <a:pt x="884" y="2092"/>
                    </a:lnTo>
                    <a:close/>
                  </a:path>
                  <a:path w="21600" h="21600" extrusionOk="0">
                    <a:moveTo>
                      <a:pt x="884" y="3109"/>
                    </a:moveTo>
                    <a:lnTo>
                      <a:pt x="7425" y="3109"/>
                    </a:lnTo>
                    <a:lnTo>
                      <a:pt x="7425" y="3788"/>
                    </a:lnTo>
                    <a:lnTo>
                      <a:pt x="884" y="3788"/>
                    </a:lnTo>
                    <a:lnTo>
                      <a:pt x="884" y="3109"/>
                    </a:lnTo>
                    <a:close/>
                  </a:path>
                  <a:path w="21600" h="21600" extrusionOk="0">
                    <a:moveTo>
                      <a:pt x="884" y="4127"/>
                    </a:moveTo>
                    <a:lnTo>
                      <a:pt x="7425" y="4127"/>
                    </a:lnTo>
                    <a:lnTo>
                      <a:pt x="7425" y="4806"/>
                    </a:lnTo>
                    <a:lnTo>
                      <a:pt x="884" y="4806"/>
                    </a:lnTo>
                    <a:lnTo>
                      <a:pt x="884" y="4127"/>
                    </a:lnTo>
                    <a:close/>
                  </a:path>
                  <a:path w="21600" h="21600" extrusionOk="0">
                    <a:moveTo>
                      <a:pt x="5127" y="5145"/>
                    </a:moveTo>
                    <a:lnTo>
                      <a:pt x="7425" y="5145"/>
                    </a:lnTo>
                    <a:lnTo>
                      <a:pt x="7425" y="5824"/>
                    </a:lnTo>
                    <a:lnTo>
                      <a:pt x="5127" y="5824"/>
                    </a:lnTo>
                    <a:lnTo>
                      <a:pt x="5127" y="5145"/>
                    </a:lnTo>
                    <a:close/>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17418" name="Text Box 12"/>
              <p:cNvSpPr txBox="1">
                <a:spLocks noChangeArrowheads="1"/>
              </p:cNvSpPr>
              <p:nvPr/>
            </p:nvSpPr>
            <p:spPr bwMode="auto">
              <a:xfrm>
                <a:off x="2689" y="3339"/>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XXXX </a:t>
                </a:r>
                <a:r>
                  <a:rPr lang="zh-CN" altLang="en-US"/>
                  <a:t>收</a:t>
                </a:r>
              </a:p>
            </p:txBody>
          </p:sp>
          <p:sp>
            <p:nvSpPr>
              <p:cNvPr id="17419" name="Rectangle 13"/>
              <p:cNvSpPr>
                <a:spLocks noChangeArrowheads="1"/>
              </p:cNvSpPr>
              <p:nvPr/>
            </p:nvSpPr>
            <p:spPr bwMode="auto">
              <a:xfrm>
                <a:off x="3243" y="3748"/>
                <a:ext cx="680" cy="4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sp>
            <p:nvSpPr>
              <p:cNvPr id="17420" name="Rectangle 14"/>
              <p:cNvSpPr>
                <a:spLocks noChangeArrowheads="1"/>
              </p:cNvSpPr>
              <p:nvPr/>
            </p:nvSpPr>
            <p:spPr bwMode="auto">
              <a:xfrm>
                <a:off x="3243" y="3838"/>
                <a:ext cx="680" cy="4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grpSp>
        <p:sp>
          <p:nvSpPr>
            <p:cNvPr id="17416" name="Oval 15"/>
            <p:cNvSpPr>
              <a:spLocks noChangeArrowheads="1"/>
            </p:cNvSpPr>
            <p:nvPr/>
          </p:nvSpPr>
          <p:spPr bwMode="auto">
            <a:xfrm>
              <a:off x="2608" y="3158"/>
              <a:ext cx="862" cy="408"/>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zh-CN" altLang="en-US"/>
            </a:p>
          </p:txBody>
        </p:sp>
      </p:grpSp>
    </p:spTree>
    <p:extLst>
      <p:ext uri="{BB962C8B-B14F-4D97-AF65-F5344CB8AC3E}">
        <p14:creationId xmlns:p14="http://schemas.microsoft.com/office/powerpoint/2010/main" val="2787289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a:t>MPI</a:t>
            </a:r>
            <a:r>
              <a:rPr lang="zh-CN" altLang="en-US"/>
              <a:t>并行程序设计</a:t>
            </a:r>
          </a:p>
        </p:txBody>
      </p:sp>
      <p:sp>
        <p:nvSpPr>
          <p:cNvPr id="10243" name="Rectangle 5"/>
          <p:cNvSpPr>
            <a:spLocks noGrp="1" noChangeArrowheads="1"/>
          </p:cNvSpPr>
          <p:nvPr>
            <p:ph idx="1"/>
          </p:nvPr>
        </p:nvSpPr>
        <p:spPr/>
        <p:txBody>
          <a:bodyPr/>
          <a:lstStyle/>
          <a:p>
            <a:pPr eaLnBrk="1" hangingPunct="1"/>
            <a:r>
              <a:rPr lang="en-US" altLang="zh-CN"/>
              <a:t>MPI</a:t>
            </a:r>
            <a:r>
              <a:rPr lang="zh-CN" altLang="en-US"/>
              <a:t>程序的一般模式</a:t>
            </a:r>
          </a:p>
        </p:txBody>
      </p:sp>
      <p:sp>
        <p:nvSpPr>
          <p:cNvPr id="10244" name="Rectangle 4"/>
          <p:cNvSpPr>
            <a:spLocks noChangeArrowheads="1"/>
          </p:cNvSpPr>
          <p:nvPr/>
        </p:nvSpPr>
        <p:spPr bwMode="auto">
          <a:xfrm>
            <a:off x="1042988" y="2781300"/>
            <a:ext cx="7561262" cy="3970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400"/>
              <a:t>#include &lt;mpi.h&gt;</a:t>
            </a:r>
          </a:p>
          <a:p>
            <a:pPr eaLnBrk="1" hangingPunct="1"/>
            <a:r>
              <a:rPr lang="en-US" altLang="zh-CN" sz="1400"/>
              <a:t>int main(int argc, char *argv[])</a:t>
            </a:r>
          </a:p>
          <a:p>
            <a:pPr eaLnBrk="1" hangingPunct="1"/>
            <a:r>
              <a:rPr lang="en-US" altLang="zh-CN" sz="1400"/>
              <a:t>{</a:t>
            </a:r>
          </a:p>
          <a:p>
            <a:pPr eaLnBrk="1" hangingPunct="1"/>
            <a:r>
              <a:rPr lang="en-US" altLang="zh-CN" sz="1400"/>
              <a:t>    int size, rank;</a:t>
            </a:r>
          </a:p>
          <a:p>
            <a:pPr eaLnBrk="1" hangingPunct="1"/>
            <a:r>
              <a:rPr lang="en-US" altLang="zh-CN" sz="1400"/>
              <a:t>    MPI_Init(&amp;argc, &amp;argv);  /* initialize MPI */</a:t>
            </a:r>
          </a:p>
          <a:p>
            <a:pPr eaLnBrk="1" hangingPunct="1"/>
            <a:r>
              <a:rPr lang="en-US" altLang="zh-CN" sz="1400"/>
              <a:t>    MPI_Comm_size(MPI_COMM_WORLD, &amp;size);</a:t>
            </a:r>
          </a:p>
          <a:p>
            <a:pPr eaLnBrk="1" hangingPunct="1"/>
            <a:r>
              <a:rPr lang="en-US" altLang="zh-CN" sz="1400"/>
              <a:t>    MPI_Comm_rank(MPI_COMM_WORLD, &amp;rank); </a:t>
            </a:r>
          </a:p>
          <a:p>
            <a:pPr eaLnBrk="1" hangingPunct="1"/>
            <a:r>
              <a:rPr lang="en-US" altLang="zh-CN" sz="1400"/>
              <a:t>    if (rank == 0) </a:t>
            </a:r>
          </a:p>
          <a:p>
            <a:pPr eaLnBrk="1" hangingPunct="1"/>
            <a:r>
              <a:rPr lang="en-US" altLang="zh-CN" sz="1400"/>
              <a:t>    {</a:t>
            </a:r>
          </a:p>
          <a:p>
            <a:pPr eaLnBrk="1" hangingPunct="1"/>
            <a:r>
              <a:rPr lang="en-US" altLang="zh-CN" sz="1400">
                <a:solidFill>
                  <a:schemeClr val="accent1"/>
                </a:solidFill>
              </a:rPr>
              <a:t>        </a:t>
            </a:r>
            <a:r>
              <a:rPr lang="en-US" altLang="zh-CN" sz="1400">
                <a:solidFill>
                  <a:srgbClr val="FF0000"/>
                </a:solidFill>
              </a:rPr>
              <a:t>master(); </a:t>
            </a:r>
          </a:p>
          <a:p>
            <a:pPr eaLnBrk="1" hangingPunct="1"/>
            <a:r>
              <a:rPr lang="en-US" altLang="zh-CN" sz="1400"/>
              <a:t>    }</a:t>
            </a:r>
          </a:p>
          <a:p>
            <a:pPr eaLnBrk="1" hangingPunct="1"/>
            <a:r>
              <a:rPr lang="en-US" altLang="zh-CN" sz="1400"/>
              <a:t>    else</a:t>
            </a:r>
          </a:p>
          <a:p>
            <a:pPr eaLnBrk="1" hangingPunct="1"/>
            <a:r>
              <a:rPr lang="en-US" altLang="zh-CN" sz="1400"/>
              <a:t>    {</a:t>
            </a:r>
          </a:p>
          <a:p>
            <a:pPr eaLnBrk="1" hangingPunct="1"/>
            <a:r>
              <a:rPr lang="en-US" altLang="zh-CN" sz="1400">
                <a:solidFill>
                  <a:srgbClr val="FF0000"/>
                </a:solidFill>
              </a:rPr>
              <a:t>        slave();</a:t>
            </a:r>
          </a:p>
          <a:p>
            <a:pPr eaLnBrk="1" hangingPunct="1"/>
            <a:r>
              <a:rPr lang="en-US" altLang="zh-CN" sz="1400"/>
              <a:t>    }</a:t>
            </a:r>
          </a:p>
          <a:p>
            <a:pPr eaLnBrk="1" hangingPunct="1"/>
            <a:r>
              <a:rPr lang="en-US" altLang="zh-CN" sz="1400"/>
              <a:t>    MPI_Finalize();  /* cleanup MPI */</a:t>
            </a:r>
          </a:p>
          <a:p>
            <a:pPr eaLnBrk="1" hangingPunct="1"/>
            <a:r>
              <a:rPr lang="en-US" altLang="zh-CN" sz="1400"/>
              <a:t>    return 0;</a:t>
            </a:r>
          </a:p>
          <a:p>
            <a:pPr eaLnBrk="1" hangingPunct="1"/>
            <a:r>
              <a:rPr lang="en-US" altLang="zh-CN" sz="1400"/>
              <a:t>}</a:t>
            </a:r>
          </a:p>
        </p:txBody>
      </p:sp>
      <p:sp>
        <p:nvSpPr>
          <p:cNvPr id="2" name="矩形 1"/>
          <p:cNvSpPr>
            <a:spLocks noChangeArrowheads="1"/>
          </p:cNvSpPr>
          <p:nvPr/>
        </p:nvSpPr>
        <p:spPr bwMode="auto">
          <a:xfrm>
            <a:off x="1116013" y="1990725"/>
            <a:ext cx="7561262" cy="4832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400"/>
              <a:t>#include &lt;mpi.h&gt;</a:t>
            </a:r>
          </a:p>
          <a:p>
            <a:pPr eaLnBrk="1" hangingPunct="1"/>
            <a:r>
              <a:rPr lang="en-US" altLang="zh-CN" sz="1400"/>
              <a:t>int main(int argc, char *argv[])</a:t>
            </a:r>
          </a:p>
          <a:p>
            <a:pPr eaLnBrk="1" hangingPunct="1"/>
            <a:r>
              <a:rPr lang="en-US" altLang="zh-CN" sz="1400"/>
              <a:t>{</a:t>
            </a:r>
          </a:p>
          <a:p>
            <a:pPr eaLnBrk="1" hangingPunct="1"/>
            <a:r>
              <a:rPr lang="en-US" altLang="zh-CN" sz="1400"/>
              <a:t>    int size, rank;</a:t>
            </a:r>
          </a:p>
          <a:p>
            <a:pPr eaLnBrk="1" hangingPunct="1"/>
            <a:r>
              <a:rPr lang="en-US" altLang="zh-CN" sz="1400"/>
              <a:t>    MPI_Init(&amp;argc, &amp;argv);  /* initialize MPI */</a:t>
            </a:r>
          </a:p>
          <a:p>
            <a:pPr eaLnBrk="1" hangingPunct="1"/>
            <a:r>
              <a:rPr lang="en-US" altLang="zh-CN" sz="1400"/>
              <a:t>    MPI_Comm_size(MPI_COMM_WORLD, &amp;size);</a:t>
            </a:r>
          </a:p>
          <a:p>
            <a:pPr eaLnBrk="1" hangingPunct="1"/>
            <a:r>
              <a:rPr lang="en-US" altLang="zh-CN" sz="1400"/>
              <a:t>    MPI_Comm_rank(MPI_COMM_WORLD, &amp;rank); </a:t>
            </a:r>
          </a:p>
          <a:p>
            <a:pPr eaLnBrk="1" hangingPunct="1"/>
            <a:r>
              <a:rPr lang="en-US" altLang="zh-CN" sz="1400"/>
              <a:t>    </a:t>
            </a:r>
          </a:p>
          <a:p>
            <a:pPr eaLnBrk="1" hangingPunct="1"/>
            <a:r>
              <a:rPr lang="en-US" altLang="zh-CN" sz="1400"/>
              <a:t>    switch (rank)</a:t>
            </a:r>
          </a:p>
          <a:p>
            <a:pPr eaLnBrk="1" hangingPunct="1"/>
            <a:r>
              <a:rPr lang="en-US" altLang="zh-CN" sz="1400"/>
              <a:t>    {</a:t>
            </a:r>
          </a:p>
          <a:p>
            <a:pPr eaLnBrk="1" hangingPunct="1"/>
            <a:r>
              <a:rPr lang="en-US" altLang="zh-CN" sz="1400"/>
              <a:t>    case 0:</a:t>
            </a:r>
          </a:p>
          <a:p>
            <a:pPr eaLnBrk="1" hangingPunct="1"/>
            <a:r>
              <a:rPr lang="en-US" altLang="zh-CN" sz="1400"/>
              <a:t>        ...</a:t>
            </a:r>
          </a:p>
          <a:p>
            <a:pPr eaLnBrk="1" hangingPunct="1"/>
            <a:r>
              <a:rPr lang="en-US" altLang="zh-CN" sz="1400"/>
              <a:t>    case 1:</a:t>
            </a:r>
          </a:p>
          <a:p>
            <a:pPr eaLnBrk="1" hangingPunct="1"/>
            <a:r>
              <a:rPr lang="en-US" altLang="zh-CN" sz="1400"/>
              <a:t>        ...</a:t>
            </a:r>
          </a:p>
          <a:p>
            <a:pPr eaLnBrk="1" hangingPunct="1"/>
            <a:r>
              <a:rPr lang="en-US" altLang="zh-CN" sz="1400"/>
              <a:t>    ...</a:t>
            </a:r>
          </a:p>
          <a:p>
            <a:pPr eaLnBrk="1" hangingPunct="1"/>
            <a:r>
              <a:rPr lang="en-US" altLang="zh-CN" sz="1400"/>
              <a:t>    default:</a:t>
            </a:r>
          </a:p>
          <a:p>
            <a:pPr eaLnBrk="1" hangingPunct="1"/>
            <a:r>
              <a:rPr lang="en-US" altLang="zh-CN" sz="1400"/>
              <a:t>        ...</a:t>
            </a:r>
          </a:p>
          <a:p>
            <a:pPr eaLnBrk="1" hangingPunct="1"/>
            <a:r>
              <a:rPr lang="en-US" altLang="zh-CN" sz="1400"/>
              <a:t>    }</a:t>
            </a:r>
          </a:p>
          <a:p>
            <a:pPr eaLnBrk="1" hangingPunct="1"/>
            <a:r>
              <a:rPr lang="en-US" altLang="zh-CN" sz="1400"/>
              <a:t>    </a:t>
            </a:r>
          </a:p>
          <a:p>
            <a:pPr eaLnBrk="1" hangingPunct="1"/>
            <a:r>
              <a:rPr lang="en-US" altLang="zh-CN" sz="1400"/>
              <a:t>    MPI_Finalize();  /* cleanup MPI */</a:t>
            </a:r>
          </a:p>
          <a:p>
            <a:pPr eaLnBrk="1" hangingPunct="1"/>
            <a:r>
              <a:rPr lang="en-US" altLang="zh-CN" sz="1400"/>
              <a:t>    return 0;</a:t>
            </a:r>
          </a:p>
          <a:p>
            <a:pPr eaLnBrk="1" hangingPunct="1"/>
            <a:r>
              <a:rPr lang="en-US" altLang="zh-CN" sz="1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6"/>
          <p:cNvSpPr txBox="1">
            <a:spLocks noChangeArrowheads="1"/>
          </p:cNvSpPr>
          <p:nvPr/>
        </p:nvSpPr>
        <p:spPr bwMode="auto">
          <a:xfrm>
            <a:off x="1331913" y="692150"/>
            <a:ext cx="7237412" cy="59436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1pPr>
            <a:lvl2pPr marL="742950" indent="-285750" eaLnBrk="0" hangingPunct="0">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2pPr>
            <a:lvl3pPr marL="1143000" indent="-228600" eaLnBrk="0" hangingPunct="0">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3pPr>
            <a:lvl4pPr marL="1600200" indent="-228600" eaLnBrk="0" hangingPunct="0">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4pPr>
            <a:lvl5pPr marL="2057400" indent="-228600" eaLnBrk="0" hangingPunct="0">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tabLst>
                <a:tab pos="530225" algn="l"/>
                <a:tab pos="987425" algn="l"/>
                <a:tab pos="1519238" algn="l"/>
              </a:tabLs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200">
                <a:ea typeface="楷体_GB2312" pitchFamily="49" charset="-122"/>
              </a:rPr>
              <a:t>#include “mpi.h”</a:t>
            </a:r>
          </a:p>
          <a:p>
            <a:pPr eaLnBrk="1" hangingPunct="1"/>
            <a:r>
              <a:rPr lang="en-US" altLang="zh-CN" sz="1200">
                <a:ea typeface="楷体_GB2312" pitchFamily="49" charset="-122"/>
              </a:rPr>
              <a:t>int foo(int i){ ... }</a:t>
            </a:r>
          </a:p>
          <a:p>
            <a:pPr eaLnBrk="1" hangingPunct="1"/>
            <a:r>
              <a:rPr lang="en-US" altLang="zh-CN" sz="1200">
                <a:ea typeface="楷体_GB2312" pitchFamily="49" charset="-122"/>
              </a:rPr>
              <a:t>int main( int argc, char *argv[] )</a:t>
            </a:r>
          </a:p>
          <a:p>
            <a:pPr eaLnBrk="1" hangingPunct="1"/>
            <a:r>
              <a:rPr lang="en-US" altLang="zh-CN" sz="1200">
                <a:ea typeface="楷体_GB2312" pitchFamily="49" charset="-122"/>
              </a:rPr>
              <a:t>{</a:t>
            </a:r>
          </a:p>
          <a:p>
            <a:pPr eaLnBrk="1" hangingPunct="1"/>
            <a:r>
              <a:rPr lang="en-US" altLang="zh-CN" sz="1200">
                <a:ea typeface="楷体_GB2312" pitchFamily="49" charset="-122"/>
              </a:rPr>
              <a:t>	int i, tmp, sum=0, group_size, my_rank, N; MPI_Status status;</a:t>
            </a:r>
          </a:p>
          <a:p>
            <a:pPr eaLnBrk="1" hangingPunct="1"/>
            <a:r>
              <a:rPr lang="en-US" altLang="zh-CN" sz="1200">
                <a:ea typeface="楷体_GB2312" pitchFamily="49" charset="-122"/>
              </a:rPr>
              <a:t>	MPI_Init( &amp;argc, &amp;argv );</a:t>
            </a:r>
          </a:p>
          <a:p>
            <a:pPr eaLnBrk="1" hangingPunct="1"/>
            <a:r>
              <a:rPr lang="en-US" altLang="zh-CN" sz="1200">
                <a:ea typeface="楷体_GB2312" pitchFamily="49" charset="-122"/>
              </a:rPr>
              <a:t>	MPI_Comm_size( MPI_COMM_WORLD, &amp;group_size );</a:t>
            </a:r>
          </a:p>
          <a:p>
            <a:pPr eaLnBrk="1" hangingPunct="1"/>
            <a:r>
              <a:rPr lang="en-US" altLang="zh-CN" sz="1200">
                <a:ea typeface="楷体_GB2312" pitchFamily="49" charset="-122"/>
              </a:rPr>
              <a:t>	MPI_Comm_rank( MPI_COMM_WORLD, &amp;my_rank );</a:t>
            </a:r>
          </a:p>
          <a:p>
            <a:pPr eaLnBrk="1" hangingPunct="1"/>
            <a:r>
              <a:rPr lang="en-US" altLang="zh-CN" sz="1200">
                <a:ea typeface="楷体_GB2312" pitchFamily="49" charset="-122"/>
              </a:rPr>
              <a:t>	if (my_rank==0)</a:t>
            </a:r>
          </a:p>
          <a:p>
            <a:pPr eaLnBrk="1" hangingPunct="1"/>
            <a:r>
              <a:rPr lang="en-US" altLang="zh-CN" sz="1200">
                <a:ea typeface="楷体_GB2312" pitchFamily="49" charset="-122"/>
              </a:rPr>
              <a:t>	{</a:t>
            </a:r>
          </a:p>
          <a:p>
            <a:pPr eaLnBrk="1" hangingPunct="1"/>
            <a:r>
              <a:rPr lang="en-US" altLang="zh-CN" sz="1200">
                <a:ea typeface="楷体_GB2312" pitchFamily="49" charset="-122"/>
              </a:rPr>
              <a:t>		printf( “N=“ ); scanf( “%d”, &amp;N );</a:t>
            </a:r>
          </a:p>
          <a:p>
            <a:pPr eaLnBrk="1" hangingPunct="1"/>
            <a:r>
              <a:rPr lang="en-US" altLang="zh-CN" sz="1200">
                <a:ea typeface="楷体_GB2312" pitchFamily="49" charset="-122"/>
              </a:rPr>
              <a:t>		for (i=1; i&lt;group_size; i++)</a:t>
            </a:r>
          </a:p>
          <a:p>
            <a:pPr eaLnBrk="1" hangingPunct="1"/>
            <a:r>
              <a:rPr lang="en-US" altLang="zh-CN" sz="1200">
                <a:ea typeface="楷体_GB2312" pitchFamily="49" charset="-122"/>
              </a:rPr>
              <a:t>S1:			MPI_Send( &amp;N, 1, MPI_INT, i, i, MPI_COMM_WORLD; );</a:t>
            </a:r>
          </a:p>
          <a:p>
            <a:pPr eaLnBrk="1" hangingPunct="1"/>
            <a:r>
              <a:rPr lang="en-US" altLang="zh-CN" sz="1200">
                <a:ea typeface="楷体_GB2312" pitchFamily="49" charset="-122"/>
              </a:rPr>
              <a:t>		for (i=my_rank; i&lt;N; i+=group_size)</a:t>
            </a:r>
          </a:p>
          <a:p>
            <a:pPr eaLnBrk="1" hangingPunct="1"/>
            <a:r>
              <a:rPr lang="en-US" altLang="zh-CN" sz="1200">
                <a:ea typeface="楷体_GB2312" pitchFamily="49" charset="-122"/>
              </a:rPr>
              <a:t>			sum += foo(i);</a:t>
            </a:r>
          </a:p>
          <a:p>
            <a:pPr eaLnBrk="1" hangingPunct="1"/>
            <a:r>
              <a:rPr lang="en-US" altLang="zh-CN" sz="1200">
                <a:ea typeface="楷体_GB2312" pitchFamily="49" charset="-122"/>
              </a:rPr>
              <a:t>		for (i=1; i&lt;group_size; i++)</a:t>
            </a:r>
          </a:p>
          <a:p>
            <a:pPr eaLnBrk="1" hangingPunct="1"/>
            <a:r>
              <a:rPr lang="en-US" altLang="zh-CN" sz="1200">
                <a:ea typeface="楷体_GB2312" pitchFamily="49" charset="-122"/>
              </a:rPr>
              <a:t>		{</a:t>
            </a:r>
          </a:p>
          <a:p>
            <a:pPr eaLnBrk="1" hangingPunct="1"/>
            <a:r>
              <a:rPr lang="en-US" altLang="zh-CN" sz="1200">
                <a:ea typeface="楷体_GB2312" pitchFamily="49" charset="-122"/>
              </a:rPr>
              <a:t>S2:			MPI_Recv( &amp;tmp, 1, MPI_INT, i, i, MPI_COMM_WORLD, &amp;status );</a:t>
            </a:r>
          </a:p>
          <a:p>
            <a:pPr eaLnBrk="1" hangingPunct="1"/>
            <a:r>
              <a:rPr lang="en-US" altLang="zh-CN" sz="1200">
                <a:ea typeface="楷体_GB2312" pitchFamily="49" charset="-122"/>
              </a:rPr>
              <a:t>			sum += tmp;</a:t>
            </a:r>
          </a:p>
          <a:p>
            <a:pPr eaLnBrk="1" hangingPunct="1"/>
            <a:r>
              <a:rPr lang="en-US" altLang="zh-CN" sz="1200">
                <a:ea typeface="楷体_GB2312" pitchFamily="49" charset="-122"/>
              </a:rPr>
              <a:t>		}</a:t>
            </a:r>
          </a:p>
          <a:p>
            <a:pPr eaLnBrk="1" hangingPunct="1"/>
            <a:r>
              <a:rPr lang="en-US" altLang="zh-CN" sz="1200">
                <a:ea typeface="楷体_GB2312" pitchFamily="49" charset="-122"/>
              </a:rPr>
              <a:t>		printf (“\nThe result=%d\n”, sum );</a:t>
            </a:r>
          </a:p>
          <a:p>
            <a:pPr eaLnBrk="1" hangingPunct="1"/>
            <a:r>
              <a:rPr lang="en-US" altLang="zh-CN" sz="1200">
                <a:ea typeface="楷体_GB2312" pitchFamily="49" charset="-122"/>
              </a:rPr>
              <a:t>	}</a:t>
            </a:r>
          </a:p>
          <a:p>
            <a:pPr eaLnBrk="1" hangingPunct="1"/>
            <a:r>
              <a:rPr lang="en-US" altLang="zh-CN" sz="1200">
                <a:ea typeface="楷体_GB2312" pitchFamily="49" charset="-122"/>
              </a:rPr>
              <a:t>	else</a:t>
            </a:r>
          </a:p>
          <a:p>
            <a:pPr eaLnBrk="1" hangingPunct="1"/>
            <a:r>
              <a:rPr lang="en-US" altLang="zh-CN" sz="1200">
                <a:ea typeface="楷体_GB2312" pitchFamily="49" charset="-122"/>
              </a:rPr>
              <a:t>	{</a:t>
            </a:r>
          </a:p>
          <a:p>
            <a:pPr eaLnBrk="1" hangingPunct="1"/>
            <a:r>
              <a:rPr lang="en-US" altLang="zh-CN" sz="1200">
                <a:ea typeface="楷体_GB2312" pitchFamily="49" charset="-122"/>
              </a:rPr>
              <a:t>S3:		MPI_Recv( &amp;N, 1, MPI_INT, 0, my_rank, MPI_COMM_WORLD, &amp;status );</a:t>
            </a:r>
          </a:p>
          <a:p>
            <a:pPr eaLnBrk="1" hangingPunct="1"/>
            <a:r>
              <a:rPr lang="en-US" altLang="zh-CN" sz="1200">
                <a:ea typeface="楷体_GB2312" pitchFamily="49" charset="-122"/>
              </a:rPr>
              <a:t>		for (i=my_rank; i&lt;N; i+=group_size)</a:t>
            </a:r>
          </a:p>
          <a:p>
            <a:pPr eaLnBrk="1" hangingPunct="1"/>
            <a:r>
              <a:rPr lang="en-US" altLang="zh-CN" sz="1200">
                <a:ea typeface="楷体_GB2312" pitchFamily="49" charset="-122"/>
              </a:rPr>
              <a:t>			sum += foo(i);</a:t>
            </a:r>
          </a:p>
          <a:p>
            <a:pPr eaLnBrk="1" hangingPunct="1"/>
            <a:r>
              <a:rPr lang="en-US" altLang="zh-CN" sz="1200">
                <a:ea typeface="楷体_GB2312" pitchFamily="49" charset="-122"/>
              </a:rPr>
              <a:t>S4:		MPI_Send( &amp;sum, 1, MPI_INT, 0, i, MPI_COMM_WORLD );</a:t>
            </a:r>
          </a:p>
          <a:p>
            <a:pPr eaLnBrk="1" hangingPunct="1"/>
            <a:r>
              <a:rPr lang="en-US" altLang="zh-CN" sz="1200">
                <a:ea typeface="楷体_GB2312" pitchFamily="49" charset="-122"/>
              </a:rPr>
              <a:t>	}</a:t>
            </a:r>
          </a:p>
          <a:p>
            <a:pPr eaLnBrk="1" hangingPunct="1"/>
            <a:r>
              <a:rPr lang="en-US" altLang="zh-CN" sz="1200">
                <a:ea typeface="楷体_GB2312" pitchFamily="49" charset="-122"/>
              </a:rPr>
              <a:t>	MPI_Finalize();</a:t>
            </a:r>
          </a:p>
          <a:p>
            <a:pPr eaLnBrk="1" hangingPunct="1"/>
            <a:r>
              <a:rPr lang="en-US" altLang="zh-CN" sz="1200">
                <a:ea typeface="楷体_GB2312" pitchFamily="49" charset="-122"/>
              </a:rPr>
              <a:t>	return 0;</a:t>
            </a:r>
          </a:p>
          <a:p>
            <a:pPr eaLnBrk="1" hangingPunct="1"/>
            <a:r>
              <a:rPr lang="en-US" altLang="zh-CN" sz="1200">
                <a:ea typeface="楷体_GB2312" pitchFamily="49" charset="-122"/>
              </a:rPr>
              <a:t>}</a:t>
            </a:r>
          </a:p>
        </p:txBody>
      </p:sp>
      <p:sp>
        <p:nvSpPr>
          <p:cNvPr id="11267" name="Freeform 7"/>
          <p:cNvSpPr>
            <a:spLocks/>
          </p:cNvSpPr>
          <p:nvPr/>
        </p:nvSpPr>
        <p:spPr bwMode="auto">
          <a:xfrm>
            <a:off x="900113" y="3068638"/>
            <a:ext cx="503237" cy="2160587"/>
          </a:xfrm>
          <a:custGeom>
            <a:avLst/>
            <a:gdLst>
              <a:gd name="T0" fmla="*/ 2147483647 w 317"/>
              <a:gd name="T1" fmla="*/ 0 h 771"/>
              <a:gd name="T2" fmla="*/ 0 w 317"/>
              <a:gd name="T3" fmla="*/ 0 h 771"/>
              <a:gd name="T4" fmla="*/ 0 w 317"/>
              <a:gd name="T5" fmla="*/ 2147483647 h 771"/>
              <a:gd name="T6" fmla="*/ 2147483647 w 317"/>
              <a:gd name="T7" fmla="*/ 2147483647 h 771"/>
              <a:gd name="T8" fmla="*/ 0 60000 65536"/>
              <a:gd name="T9" fmla="*/ 0 60000 65536"/>
              <a:gd name="T10" fmla="*/ 0 60000 65536"/>
              <a:gd name="T11" fmla="*/ 0 60000 65536"/>
              <a:gd name="T12" fmla="*/ 0 w 317"/>
              <a:gd name="T13" fmla="*/ 0 h 771"/>
              <a:gd name="T14" fmla="*/ 317 w 317"/>
              <a:gd name="T15" fmla="*/ 771 h 771"/>
            </a:gdLst>
            <a:ahLst/>
            <a:cxnLst>
              <a:cxn ang="T8">
                <a:pos x="T0" y="T1"/>
              </a:cxn>
              <a:cxn ang="T9">
                <a:pos x="T2" y="T3"/>
              </a:cxn>
              <a:cxn ang="T10">
                <a:pos x="T4" y="T5"/>
              </a:cxn>
              <a:cxn ang="T11">
                <a:pos x="T6" y="T7"/>
              </a:cxn>
            </a:cxnLst>
            <a:rect l="T12" t="T13" r="T14" b="T15"/>
            <a:pathLst>
              <a:path w="317" h="771">
                <a:moveTo>
                  <a:pt x="317" y="0"/>
                </a:moveTo>
                <a:lnTo>
                  <a:pt x="0" y="0"/>
                </a:lnTo>
                <a:lnTo>
                  <a:pt x="0" y="771"/>
                </a:lnTo>
                <a:lnTo>
                  <a:pt x="317" y="771"/>
                </a:ln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268" name="Freeform 8"/>
          <p:cNvSpPr>
            <a:spLocks/>
          </p:cNvSpPr>
          <p:nvPr/>
        </p:nvSpPr>
        <p:spPr bwMode="auto">
          <a:xfrm>
            <a:off x="1116013" y="3933825"/>
            <a:ext cx="287337" cy="1871663"/>
          </a:xfrm>
          <a:custGeom>
            <a:avLst/>
            <a:gdLst>
              <a:gd name="T0" fmla="*/ 2147483647 w 317"/>
              <a:gd name="T1" fmla="*/ 0 h 771"/>
              <a:gd name="T2" fmla="*/ 0 w 317"/>
              <a:gd name="T3" fmla="*/ 0 h 771"/>
              <a:gd name="T4" fmla="*/ 0 w 317"/>
              <a:gd name="T5" fmla="*/ 2147483647 h 771"/>
              <a:gd name="T6" fmla="*/ 2147483647 w 317"/>
              <a:gd name="T7" fmla="*/ 2147483647 h 771"/>
              <a:gd name="T8" fmla="*/ 0 60000 65536"/>
              <a:gd name="T9" fmla="*/ 0 60000 65536"/>
              <a:gd name="T10" fmla="*/ 0 60000 65536"/>
              <a:gd name="T11" fmla="*/ 0 60000 65536"/>
              <a:gd name="T12" fmla="*/ 0 w 317"/>
              <a:gd name="T13" fmla="*/ 0 h 771"/>
              <a:gd name="T14" fmla="*/ 317 w 317"/>
              <a:gd name="T15" fmla="*/ 771 h 771"/>
            </a:gdLst>
            <a:ahLst/>
            <a:cxnLst>
              <a:cxn ang="T8">
                <a:pos x="T0" y="T1"/>
              </a:cxn>
              <a:cxn ang="T9">
                <a:pos x="T2" y="T3"/>
              </a:cxn>
              <a:cxn ang="T10">
                <a:pos x="T4" y="T5"/>
              </a:cxn>
              <a:cxn ang="T11">
                <a:pos x="T6" y="T7"/>
              </a:cxn>
            </a:cxnLst>
            <a:rect l="T12" t="T13" r="T14" b="T15"/>
            <a:pathLst>
              <a:path w="317" h="771">
                <a:moveTo>
                  <a:pt x="317" y="0"/>
                </a:moveTo>
                <a:lnTo>
                  <a:pt x="0" y="0"/>
                </a:lnTo>
                <a:lnTo>
                  <a:pt x="0" y="771"/>
                </a:lnTo>
                <a:lnTo>
                  <a:pt x="317" y="771"/>
                </a:ln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aphicFrame>
        <p:nvGraphicFramePr>
          <p:cNvPr id="11269" name="Object 10"/>
          <p:cNvGraphicFramePr>
            <a:graphicFrameLocks noChangeAspect="1"/>
          </p:cNvGraphicFramePr>
          <p:nvPr/>
        </p:nvGraphicFramePr>
        <p:xfrm>
          <a:off x="1331913" y="0"/>
          <a:ext cx="1152525" cy="635000"/>
        </p:xfrm>
        <a:graphic>
          <a:graphicData uri="http://schemas.openxmlformats.org/presentationml/2006/ole">
            <mc:AlternateContent xmlns:mc="http://schemas.openxmlformats.org/markup-compatibility/2006">
              <mc:Choice xmlns:v="urn:schemas-microsoft-com:vml" Requires="v">
                <p:oleObj spid="_x0000_s1026" name="公式" r:id="rId3" imgW="609336" imgH="431613" progId="Equation.3">
                  <p:embed/>
                </p:oleObj>
              </mc:Choice>
              <mc:Fallback>
                <p:oleObj name="公式" r:id="rId3" imgW="609336" imgH="431613" progId="Equation.3">
                  <p:embed/>
                  <p:pic>
                    <p:nvPicPr>
                      <p:cNvPr id="11269"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0"/>
                        <a:ext cx="115252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1331913" y="188913"/>
            <a:ext cx="7632700" cy="590867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1pPr>
            <a:lvl2pPr marL="742950" indent="-285750" eaLnBrk="0" hangingPunct="0">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2pPr>
            <a:lvl3pPr marL="1143000" indent="-228600" eaLnBrk="0" hangingPunct="0">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3pPr>
            <a:lvl4pPr marL="1600200" indent="-228600" eaLnBrk="0" hangingPunct="0">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4pPr>
            <a:lvl5pPr marL="2057400" indent="-228600" eaLnBrk="0" hangingPunct="0">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tabLst>
                <a:tab pos="442913" algn="l"/>
                <a:tab pos="900113" algn="l"/>
                <a:tab pos="1341438" algn="l"/>
              </a:tabLst>
              <a:defRPr b="1">
                <a:solidFill>
                  <a:schemeClr val="tx1"/>
                </a:solidFill>
                <a:latin typeface="Courier New" panose="02070309020205020404" pitchFamily="49" charset="0"/>
                <a:ea typeface="宋体" panose="02010600030101010101" pitchFamily="2" charset="-122"/>
              </a:defRPr>
            </a:lvl9pPr>
          </a:lstStyle>
          <a:p>
            <a:pPr eaLnBrk="1" hangingPunct="1">
              <a:lnSpc>
                <a:spcPct val="150000"/>
              </a:lnSpc>
            </a:pPr>
            <a:r>
              <a:rPr lang="en-US" altLang="zh-CN" sz="1200" dirty="0">
                <a:ea typeface="楷体_GB2312" pitchFamily="49" charset="-122"/>
              </a:rPr>
              <a:t>#include &lt;</a:t>
            </a:r>
            <a:r>
              <a:rPr lang="en-US" altLang="zh-CN" sz="1200" dirty="0" err="1">
                <a:ea typeface="楷体_GB2312" pitchFamily="49" charset="-122"/>
              </a:rPr>
              <a:t>stdio.h</a:t>
            </a:r>
            <a:r>
              <a:rPr lang="en-US" altLang="zh-CN" sz="1200" dirty="0">
                <a:ea typeface="楷体_GB2312" pitchFamily="49" charset="-122"/>
              </a:rPr>
              <a:t>&gt;</a:t>
            </a:r>
          </a:p>
          <a:p>
            <a:pPr eaLnBrk="1" hangingPunct="1">
              <a:lnSpc>
                <a:spcPct val="150000"/>
              </a:lnSpc>
            </a:pPr>
            <a:r>
              <a:rPr lang="en-US" altLang="zh-CN" sz="1200" dirty="0">
                <a:ea typeface="楷体_GB2312" pitchFamily="49" charset="-122"/>
              </a:rPr>
              <a:t>#include &lt;</a:t>
            </a:r>
            <a:r>
              <a:rPr lang="en-US" altLang="zh-CN" sz="1200" dirty="0" err="1">
                <a:ea typeface="楷体_GB2312" pitchFamily="49" charset="-122"/>
              </a:rPr>
              <a:t>mpi.h</a:t>
            </a:r>
            <a:r>
              <a:rPr lang="en-US" altLang="zh-CN" sz="1200" dirty="0">
                <a:ea typeface="楷体_GB2312" pitchFamily="49" charset="-122"/>
              </a:rPr>
              <a:t>&gt;</a:t>
            </a:r>
          </a:p>
          <a:p>
            <a:pPr eaLnBrk="1" hangingPunct="1">
              <a:lnSpc>
                <a:spcPct val="150000"/>
              </a:lnSpc>
            </a:pPr>
            <a:r>
              <a:rPr lang="en-US" altLang="zh-CN" sz="1200" dirty="0">
                <a:ea typeface="楷体_GB2312" pitchFamily="49" charset="-122"/>
              </a:rPr>
              <a:t>#define N 1000000</a:t>
            </a:r>
          </a:p>
          <a:p>
            <a:pPr eaLnBrk="1" hangingPunct="1">
              <a:lnSpc>
                <a:spcPct val="150000"/>
              </a:lnSpc>
            </a:pPr>
            <a:r>
              <a:rPr lang="en-US" altLang="zh-CN" sz="1200" dirty="0" err="1">
                <a:ea typeface="楷体_GB2312" pitchFamily="49" charset="-122"/>
              </a:rPr>
              <a:t>int</a:t>
            </a:r>
            <a:r>
              <a:rPr lang="en-US" altLang="zh-CN" sz="1200" dirty="0">
                <a:ea typeface="楷体_GB2312" pitchFamily="49" charset="-122"/>
              </a:rPr>
              <a:t> main(</a:t>
            </a:r>
            <a:r>
              <a:rPr lang="en-US" altLang="zh-CN" sz="1200" dirty="0" err="1">
                <a:ea typeface="楷体_GB2312" pitchFamily="49" charset="-122"/>
              </a:rPr>
              <a:t>int</a:t>
            </a:r>
            <a:r>
              <a:rPr lang="en-US" altLang="zh-CN" sz="1200" dirty="0">
                <a:ea typeface="楷体_GB2312" pitchFamily="49" charset="-122"/>
              </a:rPr>
              <a:t> </a:t>
            </a:r>
            <a:r>
              <a:rPr lang="en-US" altLang="zh-CN" sz="1200" dirty="0" err="1">
                <a:ea typeface="楷体_GB2312" pitchFamily="49" charset="-122"/>
              </a:rPr>
              <a:t>argc</a:t>
            </a:r>
            <a:r>
              <a:rPr lang="en-US" altLang="zh-CN" sz="1200" dirty="0">
                <a:ea typeface="楷体_GB2312" pitchFamily="49" charset="-122"/>
              </a:rPr>
              <a:t>, char *</a:t>
            </a:r>
            <a:r>
              <a:rPr lang="en-US" altLang="zh-CN" sz="1200" dirty="0" err="1">
                <a:ea typeface="楷体_GB2312" pitchFamily="49" charset="-122"/>
              </a:rPr>
              <a:t>argv</a:t>
            </a:r>
            <a:r>
              <a:rPr lang="en-US" altLang="zh-CN" sz="1200" dirty="0">
                <a:ea typeface="楷体_GB2312" pitchFamily="49" charset="-122"/>
              </a:rPr>
              <a:t>[])</a:t>
            </a:r>
          </a:p>
          <a:p>
            <a:pPr eaLnBrk="1" hangingPunct="1">
              <a:lnSpc>
                <a:spcPct val="150000"/>
              </a:lnSpc>
            </a:pPr>
            <a:r>
              <a:rPr lang="en-US" altLang="zh-CN" sz="1200" dirty="0">
                <a:ea typeface="楷体_GB2312" pitchFamily="49" charset="-122"/>
              </a:rPr>
              <a:t>{</a:t>
            </a:r>
          </a:p>
          <a:p>
            <a:pPr eaLnBrk="1" hangingPunct="1">
              <a:lnSpc>
                <a:spcPct val="150000"/>
              </a:lnSpc>
            </a:pPr>
            <a:r>
              <a:rPr lang="en-US" altLang="zh-CN" sz="1200" dirty="0">
                <a:ea typeface="楷体_GB2312" pitchFamily="49" charset="-122"/>
              </a:rPr>
              <a:t>	double sum=0, local, </a:t>
            </a:r>
            <a:r>
              <a:rPr lang="en-US" altLang="zh-CN" sz="1200" dirty="0" err="1">
                <a:ea typeface="楷体_GB2312" pitchFamily="49" charset="-122"/>
              </a:rPr>
              <a:t>mypi</a:t>
            </a:r>
            <a:r>
              <a:rPr lang="en-US" altLang="zh-CN" sz="1200" dirty="0">
                <a:ea typeface="楷体_GB2312" pitchFamily="49" charset="-122"/>
              </a:rPr>
              <a:t>, pi, dx;</a:t>
            </a:r>
          </a:p>
          <a:p>
            <a:pPr eaLnBrk="1" hangingPunct="1">
              <a:lnSpc>
                <a:spcPct val="150000"/>
              </a:lnSpc>
            </a:pPr>
            <a:r>
              <a:rPr lang="en-US" altLang="zh-CN" sz="1200" dirty="0">
                <a:ea typeface="楷体_GB2312" pitchFamily="49" charset="-122"/>
              </a:rPr>
              <a:t>	</a:t>
            </a:r>
            <a:r>
              <a:rPr lang="en-US" altLang="zh-CN" sz="1200" dirty="0" err="1">
                <a:ea typeface="楷体_GB2312" pitchFamily="49" charset="-122"/>
              </a:rPr>
              <a:t>int</a:t>
            </a:r>
            <a:r>
              <a:rPr lang="en-US" altLang="zh-CN" sz="1200" dirty="0">
                <a:ea typeface="楷体_GB2312" pitchFamily="49" charset="-122"/>
              </a:rPr>
              <a:t> i, </a:t>
            </a:r>
            <a:r>
              <a:rPr lang="en-US" altLang="zh-CN" sz="1200" dirty="0" err="1">
                <a:ea typeface="楷体_GB2312" pitchFamily="49" charset="-122"/>
              </a:rPr>
              <a:t>taskid</a:t>
            </a:r>
            <a:r>
              <a:rPr lang="en-US" altLang="zh-CN" sz="1200" dirty="0">
                <a:ea typeface="楷体_GB2312" pitchFamily="49" charset="-122"/>
              </a:rPr>
              <a:t>, </a:t>
            </a:r>
            <a:r>
              <a:rPr lang="en-US" altLang="zh-CN" sz="1200" dirty="0" err="1">
                <a:ea typeface="楷体_GB2312" pitchFamily="49" charset="-122"/>
              </a:rPr>
              <a:t>numtask</a:t>
            </a:r>
            <a:r>
              <a:rPr lang="en-US" altLang="zh-CN" sz="1200" dirty="0">
                <a:ea typeface="楷体_GB2312" pitchFamily="49" charset="-122"/>
              </a:rPr>
              <a:t>;</a:t>
            </a:r>
          </a:p>
          <a:p>
            <a:pPr eaLnBrk="1" hangingPunct="1">
              <a:lnSpc>
                <a:spcPct val="150000"/>
              </a:lnSpc>
            </a:pPr>
            <a:r>
              <a:rPr lang="en-US" altLang="zh-CN" sz="1200" dirty="0">
                <a:ea typeface="楷体_GB2312" pitchFamily="49" charset="-122"/>
              </a:rPr>
              <a:t>A:	dx = 1.0/N;</a:t>
            </a:r>
          </a:p>
          <a:p>
            <a:pPr eaLnBrk="1" hangingPunct="1">
              <a:lnSpc>
                <a:spcPct val="150000"/>
              </a:lnSpc>
            </a:pPr>
            <a:r>
              <a:rPr lang="en-US" altLang="zh-CN" sz="1200" dirty="0">
                <a:ea typeface="楷体_GB2312" pitchFamily="49" charset="-122"/>
              </a:rPr>
              <a:t>	</a:t>
            </a:r>
            <a:r>
              <a:rPr lang="en-US" altLang="zh-CN" sz="1200" dirty="0" err="1">
                <a:ea typeface="楷体_GB2312" pitchFamily="49" charset="-122"/>
              </a:rPr>
              <a:t>MPI_Init</a:t>
            </a:r>
            <a:r>
              <a:rPr lang="en-US" altLang="zh-CN" sz="1200" dirty="0">
                <a:ea typeface="楷体_GB2312" pitchFamily="49" charset="-122"/>
              </a:rPr>
              <a:t>( &amp;</a:t>
            </a:r>
            <a:r>
              <a:rPr lang="en-US" altLang="zh-CN" sz="1200" dirty="0" err="1">
                <a:ea typeface="楷体_GB2312" pitchFamily="49" charset="-122"/>
              </a:rPr>
              <a:t>argc</a:t>
            </a:r>
            <a:r>
              <a:rPr lang="en-US" altLang="zh-CN" sz="1200" dirty="0">
                <a:ea typeface="楷体_GB2312" pitchFamily="49" charset="-122"/>
              </a:rPr>
              <a:t>, &amp;</a:t>
            </a:r>
            <a:r>
              <a:rPr lang="en-US" altLang="zh-CN" sz="1200" dirty="0" err="1">
                <a:ea typeface="楷体_GB2312" pitchFamily="49" charset="-122"/>
              </a:rPr>
              <a:t>argv</a:t>
            </a:r>
            <a:r>
              <a:rPr lang="en-US" altLang="zh-CN" sz="1200" dirty="0">
                <a:ea typeface="楷体_GB2312" pitchFamily="49" charset="-122"/>
              </a:rPr>
              <a:t> );</a:t>
            </a:r>
          </a:p>
          <a:p>
            <a:pPr eaLnBrk="1" hangingPunct="1">
              <a:lnSpc>
                <a:spcPct val="150000"/>
              </a:lnSpc>
            </a:pPr>
            <a:r>
              <a:rPr lang="en-US" altLang="zh-CN" sz="1200" dirty="0">
                <a:ea typeface="楷体_GB2312" pitchFamily="49" charset="-122"/>
              </a:rPr>
              <a:t>	</a:t>
            </a:r>
            <a:r>
              <a:rPr lang="en-US" altLang="zh-CN" sz="1200" dirty="0" err="1">
                <a:ea typeface="楷体_GB2312" pitchFamily="49" charset="-122"/>
              </a:rPr>
              <a:t>MPI_Comm_rank</a:t>
            </a:r>
            <a:r>
              <a:rPr lang="en-US" altLang="zh-CN" sz="1200" dirty="0">
                <a:ea typeface="楷体_GB2312" pitchFamily="49" charset="-122"/>
              </a:rPr>
              <a:t>( MPI_COMM_WORLD, &amp;</a:t>
            </a:r>
            <a:r>
              <a:rPr lang="en-US" altLang="zh-CN" sz="1200" dirty="0" err="1">
                <a:ea typeface="楷体_GB2312" pitchFamily="49" charset="-122"/>
              </a:rPr>
              <a:t>taskid</a:t>
            </a:r>
            <a:r>
              <a:rPr lang="en-US" altLang="zh-CN" sz="1200" dirty="0">
                <a:ea typeface="楷体_GB2312" pitchFamily="49" charset="-122"/>
              </a:rPr>
              <a:t> );</a:t>
            </a:r>
          </a:p>
          <a:p>
            <a:pPr eaLnBrk="1" hangingPunct="1">
              <a:lnSpc>
                <a:spcPct val="150000"/>
              </a:lnSpc>
            </a:pPr>
            <a:r>
              <a:rPr lang="en-US" altLang="zh-CN" sz="1200" dirty="0">
                <a:ea typeface="楷体_GB2312" pitchFamily="49" charset="-122"/>
              </a:rPr>
              <a:t>	</a:t>
            </a:r>
            <a:r>
              <a:rPr lang="en-US" altLang="zh-CN" sz="1200" dirty="0" err="1">
                <a:ea typeface="楷体_GB2312" pitchFamily="49" charset="-122"/>
              </a:rPr>
              <a:t>MPI_Comm_size</a:t>
            </a:r>
            <a:r>
              <a:rPr lang="en-US" altLang="zh-CN" sz="1200" dirty="0">
                <a:ea typeface="楷体_GB2312" pitchFamily="49" charset="-122"/>
              </a:rPr>
              <a:t>( MPI_COMM_WORLD, &amp;</a:t>
            </a:r>
            <a:r>
              <a:rPr lang="en-US" altLang="zh-CN" sz="1200" dirty="0" err="1">
                <a:ea typeface="楷体_GB2312" pitchFamily="49" charset="-122"/>
              </a:rPr>
              <a:t>numtask</a:t>
            </a:r>
            <a:r>
              <a:rPr lang="en-US" altLang="zh-CN" sz="1200" dirty="0">
                <a:ea typeface="楷体_GB2312" pitchFamily="49" charset="-122"/>
              </a:rPr>
              <a:t> );</a:t>
            </a:r>
          </a:p>
          <a:p>
            <a:pPr eaLnBrk="1" hangingPunct="1">
              <a:lnSpc>
                <a:spcPct val="150000"/>
              </a:lnSpc>
            </a:pPr>
            <a:r>
              <a:rPr lang="en-US" altLang="zh-CN" sz="1200" dirty="0">
                <a:ea typeface="楷体_GB2312" pitchFamily="49" charset="-122"/>
              </a:rPr>
              <a:t>B:	for (i=</a:t>
            </a:r>
            <a:r>
              <a:rPr lang="en-US" altLang="zh-CN" sz="1200" dirty="0" err="1">
                <a:ea typeface="楷体_GB2312" pitchFamily="49" charset="-122"/>
              </a:rPr>
              <a:t>taskid</a:t>
            </a:r>
            <a:r>
              <a:rPr lang="en-US" altLang="zh-CN" sz="1200" dirty="0">
                <a:ea typeface="楷体_GB2312" pitchFamily="49" charset="-122"/>
              </a:rPr>
              <a:t>; i&lt;N; i+=</a:t>
            </a:r>
            <a:r>
              <a:rPr lang="en-US" altLang="zh-CN" sz="1200" dirty="0" err="1">
                <a:ea typeface="楷体_GB2312" pitchFamily="49" charset="-122"/>
              </a:rPr>
              <a:t>numtask</a:t>
            </a:r>
            <a:r>
              <a:rPr lang="en-US" altLang="zh-CN" sz="1200" dirty="0">
                <a:ea typeface="楷体_GB2312" pitchFamily="49" charset="-122"/>
              </a:rPr>
              <a:t>)</a:t>
            </a:r>
          </a:p>
          <a:p>
            <a:pPr eaLnBrk="1" hangingPunct="1">
              <a:lnSpc>
                <a:spcPct val="150000"/>
              </a:lnSpc>
            </a:pPr>
            <a:r>
              <a:rPr lang="en-US" altLang="zh-CN" sz="1200" dirty="0">
                <a:ea typeface="楷体_GB2312" pitchFamily="49" charset="-122"/>
              </a:rPr>
              <a:t>	{</a:t>
            </a:r>
          </a:p>
          <a:p>
            <a:pPr eaLnBrk="1" hangingPunct="1">
              <a:lnSpc>
                <a:spcPct val="150000"/>
              </a:lnSpc>
            </a:pPr>
            <a:r>
              <a:rPr lang="en-US" altLang="zh-CN" sz="1200" dirty="0">
                <a:ea typeface="楷体_GB2312" pitchFamily="49" charset="-122"/>
              </a:rPr>
              <a:t>P:		local = (i+0.5)*dx;</a:t>
            </a:r>
          </a:p>
          <a:p>
            <a:pPr eaLnBrk="1" hangingPunct="1">
              <a:lnSpc>
                <a:spcPct val="150000"/>
              </a:lnSpc>
            </a:pPr>
            <a:r>
              <a:rPr lang="en-US" altLang="zh-CN" sz="1200" dirty="0">
                <a:ea typeface="楷体_GB2312" pitchFamily="49" charset="-122"/>
              </a:rPr>
              <a:t>Q:		sum += 4.0/(1.0+local*local);</a:t>
            </a:r>
          </a:p>
          <a:p>
            <a:pPr eaLnBrk="1" hangingPunct="1">
              <a:lnSpc>
                <a:spcPct val="150000"/>
              </a:lnSpc>
            </a:pPr>
            <a:r>
              <a:rPr lang="en-US" altLang="zh-CN" sz="1200" dirty="0">
                <a:ea typeface="楷体_GB2312" pitchFamily="49" charset="-122"/>
              </a:rPr>
              <a:t>	}</a:t>
            </a:r>
          </a:p>
          <a:p>
            <a:pPr eaLnBrk="1" hangingPunct="1">
              <a:lnSpc>
                <a:spcPct val="150000"/>
              </a:lnSpc>
            </a:pPr>
            <a:r>
              <a:rPr lang="en-US" altLang="zh-CN" sz="1200" dirty="0">
                <a:ea typeface="楷体_GB2312" pitchFamily="49" charset="-122"/>
              </a:rPr>
              <a:t>	</a:t>
            </a:r>
            <a:r>
              <a:rPr lang="en-US" altLang="zh-CN" sz="1200" dirty="0" err="1">
                <a:ea typeface="楷体_GB2312" pitchFamily="49" charset="-122"/>
              </a:rPr>
              <a:t>mypi</a:t>
            </a:r>
            <a:r>
              <a:rPr lang="en-US" altLang="zh-CN" sz="1200" dirty="0">
                <a:ea typeface="楷体_GB2312" pitchFamily="49" charset="-122"/>
              </a:rPr>
              <a:t> = sum*dx;</a:t>
            </a:r>
          </a:p>
          <a:p>
            <a:pPr eaLnBrk="1" hangingPunct="1">
              <a:lnSpc>
                <a:spcPct val="150000"/>
              </a:lnSpc>
            </a:pPr>
            <a:r>
              <a:rPr lang="en-US" altLang="zh-CN" sz="1200" dirty="0">
                <a:ea typeface="楷体_GB2312" pitchFamily="49" charset="-122"/>
              </a:rPr>
              <a:t>C:	</a:t>
            </a:r>
            <a:r>
              <a:rPr lang="en-US" altLang="zh-CN" sz="1200" dirty="0" err="1">
                <a:ea typeface="楷体_GB2312" pitchFamily="49" charset="-122"/>
              </a:rPr>
              <a:t>MPI_Reduce</a:t>
            </a:r>
            <a:r>
              <a:rPr lang="en-US" altLang="zh-CN" sz="1200" dirty="0">
                <a:ea typeface="楷体_GB2312" pitchFamily="49" charset="-122"/>
              </a:rPr>
              <a:t>( &amp;</a:t>
            </a:r>
            <a:r>
              <a:rPr lang="en-US" altLang="zh-CN" sz="1200" dirty="0" err="1">
                <a:ea typeface="楷体_GB2312" pitchFamily="49" charset="-122"/>
              </a:rPr>
              <a:t>mypi</a:t>
            </a:r>
            <a:r>
              <a:rPr lang="en-US" altLang="zh-CN" sz="1200" dirty="0">
                <a:ea typeface="楷体_GB2312" pitchFamily="49" charset="-122"/>
              </a:rPr>
              <a:t>, &amp;pi, 1, MPI_DOUBLE, MPI_SUM, 0, MPI_COMM_WORLD );</a:t>
            </a:r>
          </a:p>
          <a:p>
            <a:pPr eaLnBrk="1" hangingPunct="1">
              <a:lnSpc>
                <a:spcPct val="150000"/>
              </a:lnSpc>
            </a:pPr>
            <a:r>
              <a:rPr lang="en-US" altLang="zh-CN" sz="1200" dirty="0">
                <a:ea typeface="楷体_GB2312" pitchFamily="49" charset="-122"/>
              </a:rPr>
              <a:t>D:	if (</a:t>
            </a:r>
            <a:r>
              <a:rPr lang="en-US" altLang="zh-CN" sz="1200" dirty="0" err="1">
                <a:ea typeface="楷体_GB2312" pitchFamily="49" charset="-122"/>
              </a:rPr>
              <a:t>taskid</a:t>
            </a:r>
            <a:r>
              <a:rPr lang="en-US" altLang="zh-CN" sz="1200" dirty="0">
                <a:ea typeface="楷体_GB2312" pitchFamily="49" charset="-122"/>
              </a:rPr>
              <a:t>==0) </a:t>
            </a:r>
            <a:r>
              <a:rPr lang="en-US" altLang="zh-CN" sz="1200" dirty="0" err="1">
                <a:ea typeface="楷体_GB2312" pitchFamily="49" charset="-122"/>
              </a:rPr>
              <a:t>printf</a:t>
            </a:r>
            <a:r>
              <a:rPr lang="en-US" altLang="zh-CN" sz="1200" dirty="0">
                <a:ea typeface="楷体_GB2312" pitchFamily="49" charset="-122"/>
              </a:rPr>
              <a:t>( “pi is %lf\n”, pi );</a:t>
            </a:r>
          </a:p>
          <a:p>
            <a:pPr eaLnBrk="1" hangingPunct="1">
              <a:lnSpc>
                <a:spcPct val="150000"/>
              </a:lnSpc>
            </a:pPr>
            <a:r>
              <a:rPr lang="en-US" altLang="zh-CN" sz="1200" dirty="0">
                <a:ea typeface="楷体_GB2312" pitchFamily="49" charset="-122"/>
              </a:rPr>
              <a:t>	</a:t>
            </a:r>
            <a:r>
              <a:rPr lang="en-US" altLang="zh-CN" sz="1200" dirty="0" err="1">
                <a:ea typeface="楷体_GB2312" pitchFamily="49" charset="-122"/>
              </a:rPr>
              <a:t>MPI_Finalize</a:t>
            </a:r>
            <a:r>
              <a:rPr lang="en-US" altLang="zh-CN" sz="1200" dirty="0">
                <a:ea typeface="楷体_GB2312" pitchFamily="49" charset="-122"/>
              </a:rPr>
              <a:t>();</a:t>
            </a:r>
          </a:p>
          <a:p>
            <a:pPr eaLnBrk="1" hangingPunct="1">
              <a:lnSpc>
                <a:spcPct val="150000"/>
              </a:lnSpc>
            </a:pPr>
            <a:r>
              <a:rPr lang="en-US" altLang="zh-CN" sz="1200" dirty="0">
                <a:ea typeface="楷体_GB2312" pitchFamily="49" charset="-122"/>
              </a:rPr>
              <a:t>}</a:t>
            </a:r>
          </a:p>
        </p:txBody>
      </p:sp>
      <p:graphicFrame>
        <p:nvGraphicFramePr>
          <p:cNvPr id="12291" name="Object 6"/>
          <p:cNvGraphicFramePr>
            <a:graphicFrameLocks noChangeAspect="1"/>
          </p:cNvGraphicFramePr>
          <p:nvPr/>
        </p:nvGraphicFramePr>
        <p:xfrm>
          <a:off x="4427538" y="6091238"/>
          <a:ext cx="3455987" cy="650875"/>
        </p:xfrm>
        <a:graphic>
          <a:graphicData uri="http://schemas.openxmlformats.org/presentationml/2006/ole">
            <mc:AlternateContent xmlns:mc="http://schemas.openxmlformats.org/markup-compatibility/2006">
              <mc:Choice xmlns:v="urn:schemas-microsoft-com:vml" Requires="v">
                <p:oleObj spid="_x0000_s2050" name="公式" r:id="rId3" imgW="1739900" imgH="393700" progId="Equation.3">
                  <p:embed/>
                </p:oleObj>
              </mc:Choice>
              <mc:Fallback>
                <p:oleObj name="公式" r:id="rId3" imgW="1739900" imgH="393700" progId="Equation.3">
                  <p:embed/>
                  <p:pic>
                    <p:nvPicPr>
                      <p:cNvPr id="12291"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6091238"/>
                        <a:ext cx="3455987"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468313" y="404813"/>
            <a:ext cx="8642350" cy="6186487"/>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200" dirty="0"/>
              <a:t>#include &lt;</a:t>
            </a:r>
            <a:r>
              <a:rPr lang="en-US" altLang="zh-CN" sz="1200" dirty="0" err="1"/>
              <a:t>iostream</a:t>
            </a:r>
            <a:r>
              <a:rPr lang="en-US" altLang="zh-CN" sz="1200" dirty="0"/>
              <a:t>&gt;</a:t>
            </a:r>
          </a:p>
          <a:p>
            <a:pPr eaLnBrk="1" hangingPunct="1"/>
            <a:r>
              <a:rPr lang="en-US" altLang="zh-CN" sz="1200" dirty="0"/>
              <a:t>#include &lt;</a:t>
            </a:r>
            <a:r>
              <a:rPr lang="en-US" altLang="zh-CN" sz="1200" dirty="0" err="1"/>
              <a:t>mpi.h</a:t>
            </a:r>
            <a:r>
              <a:rPr lang="en-US" altLang="zh-CN" sz="1200" dirty="0"/>
              <a:t>&gt;</a:t>
            </a:r>
          </a:p>
          <a:p>
            <a:pPr eaLnBrk="1" hangingPunct="1"/>
            <a:r>
              <a:rPr lang="en-US" altLang="zh-CN" sz="1200" dirty="0"/>
              <a:t>using namespace </a:t>
            </a:r>
            <a:r>
              <a:rPr lang="en-US" altLang="zh-CN" sz="1200" dirty="0" err="1"/>
              <a:t>std</a:t>
            </a:r>
            <a:r>
              <a:rPr lang="en-US" altLang="zh-CN" sz="1200" dirty="0"/>
              <a:t>;</a:t>
            </a:r>
          </a:p>
          <a:p>
            <a:pPr eaLnBrk="1" hangingPunct="1"/>
            <a:r>
              <a:rPr lang="en-US" altLang="zh-CN" sz="1200" dirty="0" err="1"/>
              <a:t>int</a:t>
            </a:r>
            <a:r>
              <a:rPr lang="en-US" altLang="zh-CN" sz="1200" dirty="0"/>
              <a:t> main(</a:t>
            </a:r>
            <a:r>
              <a:rPr lang="en-US" altLang="zh-CN" sz="1200" dirty="0" err="1"/>
              <a:t>int</a:t>
            </a:r>
            <a:r>
              <a:rPr lang="en-US" altLang="zh-CN" sz="1200" dirty="0"/>
              <a:t> </a:t>
            </a:r>
            <a:r>
              <a:rPr lang="en-US" altLang="zh-CN" sz="1200" dirty="0" err="1"/>
              <a:t>argc</a:t>
            </a:r>
            <a:r>
              <a:rPr lang="en-US" altLang="zh-CN" sz="1200" dirty="0"/>
              <a:t>, char *</a:t>
            </a:r>
            <a:r>
              <a:rPr lang="en-US" altLang="zh-CN" sz="1200" dirty="0" err="1"/>
              <a:t>argv</a:t>
            </a:r>
            <a:r>
              <a:rPr lang="en-US" altLang="zh-CN" sz="1200" dirty="0"/>
              <a:t>[])</a:t>
            </a:r>
          </a:p>
          <a:p>
            <a:pPr eaLnBrk="1" hangingPunct="1"/>
            <a:r>
              <a:rPr lang="en-US" altLang="zh-CN" sz="1200" dirty="0"/>
              <a:t>{</a:t>
            </a:r>
          </a:p>
          <a:p>
            <a:pPr eaLnBrk="1" hangingPunct="1"/>
            <a:r>
              <a:rPr lang="en-US" altLang="zh-CN" sz="1200" dirty="0"/>
              <a:t>	</a:t>
            </a:r>
            <a:r>
              <a:rPr lang="en-US" altLang="zh-CN" sz="1200" dirty="0" err="1"/>
              <a:t>int</a:t>
            </a:r>
            <a:r>
              <a:rPr lang="en-US" altLang="zh-CN" sz="1200" dirty="0"/>
              <a:t> size, rank, x=-1;</a:t>
            </a:r>
          </a:p>
          <a:p>
            <a:pPr eaLnBrk="1" hangingPunct="1"/>
            <a:r>
              <a:rPr lang="en-US" altLang="zh-CN" sz="1200" dirty="0"/>
              <a:t>	</a:t>
            </a:r>
            <a:r>
              <a:rPr lang="en-US" altLang="zh-CN" sz="1200" dirty="0" err="1"/>
              <a:t>MPI_Status</a:t>
            </a:r>
            <a:r>
              <a:rPr lang="en-US" altLang="zh-CN" sz="1200" dirty="0"/>
              <a:t> status;</a:t>
            </a:r>
          </a:p>
          <a:p>
            <a:pPr eaLnBrk="1" hangingPunct="1"/>
            <a:r>
              <a:rPr lang="en-US" altLang="zh-CN" sz="1200" dirty="0"/>
              <a:t>	</a:t>
            </a:r>
            <a:r>
              <a:rPr lang="en-US" altLang="zh-CN" sz="1200" dirty="0" err="1"/>
              <a:t>MPI_Init</a:t>
            </a:r>
            <a:r>
              <a:rPr lang="en-US" altLang="zh-CN" sz="1200" dirty="0"/>
              <a:t>(&amp;</a:t>
            </a:r>
            <a:r>
              <a:rPr lang="en-US" altLang="zh-CN" sz="1200" dirty="0" err="1"/>
              <a:t>argc</a:t>
            </a:r>
            <a:r>
              <a:rPr lang="en-US" altLang="zh-CN" sz="1200" dirty="0"/>
              <a:t>, &amp;</a:t>
            </a:r>
            <a:r>
              <a:rPr lang="en-US" altLang="zh-CN" sz="1200" dirty="0" err="1"/>
              <a:t>argv</a:t>
            </a:r>
            <a:r>
              <a:rPr lang="en-US" altLang="zh-CN" sz="1200" dirty="0"/>
              <a:t>);</a:t>
            </a:r>
          </a:p>
          <a:p>
            <a:pPr eaLnBrk="1" hangingPunct="1"/>
            <a:r>
              <a:rPr lang="en-US" altLang="zh-CN" sz="1200" dirty="0"/>
              <a:t>	</a:t>
            </a:r>
            <a:r>
              <a:rPr lang="en-US" altLang="zh-CN" sz="1200" dirty="0" err="1"/>
              <a:t>MPI_Comm_size</a:t>
            </a:r>
            <a:r>
              <a:rPr lang="en-US" altLang="zh-CN" sz="1200" dirty="0"/>
              <a:t>(MPI_COMM_WORLD, &amp;size);</a:t>
            </a:r>
          </a:p>
          <a:p>
            <a:pPr eaLnBrk="1" hangingPunct="1"/>
            <a:r>
              <a:rPr lang="en-US" altLang="zh-CN" sz="1200" dirty="0"/>
              <a:t>	</a:t>
            </a:r>
            <a:r>
              <a:rPr lang="en-US" altLang="zh-CN" sz="1200" dirty="0" err="1"/>
              <a:t>MPI_Comm_rank</a:t>
            </a:r>
            <a:r>
              <a:rPr lang="en-US" altLang="zh-CN" sz="1200" dirty="0"/>
              <a:t>(MPI_COMM_WORLD, &amp;rank);</a:t>
            </a:r>
          </a:p>
          <a:p>
            <a:pPr eaLnBrk="1" hangingPunct="1"/>
            <a:r>
              <a:rPr lang="en-US" altLang="zh-CN" sz="1200" dirty="0"/>
              <a:t>	while (x!=0)</a:t>
            </a:r>
          </a:p>
          <a:p>
            <a:pPr eaLnBrk="1" hangingPunct="1"/>
            <a:r>
              <a:rPr lang="en-US" altLang="zh-CN" sz="1200" dirty="0"/>
              <a:t>	{</a:t>
            </a:r>
          </a:p>
          <a:p>
            <a:pPr eaLnBrk="1" hangingPunct="1"/>
            <a:r>
              <a:rPr lang="en-US" altLang="zh-CN" sz="1200" dirty="0"/>
              <a:t>		if (rank==0)</a:t>
            </a:r>
          </a:p>
          <a:p>
            <a:pPr eaLnBrk="1" hangingPunct="1"/>
            <a:r>
              <a:rPr lang="en-US" altLang="zh-CN" sz="1200" dirty="0"/>
              <a:t>		{</a:t>
            </a:r>
          </a:p>
          <a:p>
            <a:pPr eaLnBrk="1" hangingPunct="1"/>
            <a:r>
              <a:rPr lang="en-US" altLang="zh-CN" sz="1200" dirty="0"/>
              <a:t>			</a:t>
            </a:r>
            <a:r>
              <a:rPr lang="en-US" altLang="zh-CN" sz="1200" dirty="0" err="1"/>
              <a:t>cout</a:t>
            </a:r>
            <a:r>
              <a:rPr lang="en-US" altLang="zh-CN" sz="1200" dirty="0"/>
              <a:t> &lt;&lt; "X = ";</a:t>
            </a:r>
          </a:p>
          <a:p>
            <a:pPr eaLnBrk="1" hangingPunct="1"/>
            <a:r>
              <a:rPr lang="en-US" altLang="zh-CN" sz="1200" dirty="0"/>
              <a:t>			</a:t>
            </a:r>
            <a:r>
              <a:rPr lang="en-US" altLang="zh-CN" sz="1200" dirty="0" err="1"/>
              <a:t>cin</a:t>
            </a:r>
            <a:r>
              <a:rPr lang="en-US" altLang="zh-CN" sz="1200" dirty="0"/>
              <a:t> &gt;&gt; x;</a:t>
            </a:r>
          </a:p>
          <a:p>
            <a:pPr eaLnBrk="1" hangingPunct="1"/>
            <a:r>
              <a:rPr lang="en-US" altLang="zh-CN" sz="1200" dirty="0"/>
              <a:t>			</a:t>
            </a:r>
            <a:r>
              <a:rPr lang="en-US" altLang="zh-CN" sz="1200" dirty="0" err="1"/>
              <a:t>cout</a:t>
            </a:r>
            <a:r>
              <a:rPr lang="en-US" altLang="zh-CN" sz="1200" dirty="0"/>
              <a:t> &lt;&lt; "Read " &lt;&lt; x &lt;&lt; " from rank " &lt;&lt; rank &lt;&lt; </a:t>
            </a:r>
            <a:r>
              <a:rPr lang="en-US" altLang="zh-CN" sz="1200" dirty="0" err="1"/>
              <a:t>endl</a:t>
            </a:r>
            <a:r>
              <a:rPr lang="en-US" altLang="zh-CN" sz="1200" dirty="0"/>
              <a:t>;</a:t>
            </a:r>
          </a:p>
          <a:p>
            <a:pPr eaLnBrk="1" hangingPunct="1"/>
            <a:r>
              <a:rPr lang="en-US" altLang="zh-CN" sz="1200" dirty="0"/>
              <a:t>		}</a:t>
            </a:r>
          </a:p>
          <a:p>
            <a:pPr eaLnBrk="1" hangingPunct="1"/>
            <a:r>
              <a:rPr lang="en-US" altLang="zh-CN" sz="1200" dirty="0"/>
              <a:t>		else</a:t>
            </a:r>
          </a:p>
          <a:p>
            <a:pPr eaLnBrk="1" hangingPunct="1"/>
            <a:r>
              <a:rPr lang="en-US" altLang="zh-CN" sz="1200" dirty="0"/>
              <a:t>		{</a:t>
            </a:r>
          </a:p>
          <a:p>
            <a:pPr eaLnBrk="1" hangingPunct="1"/>
            <a:r>
              <a:rPr lang="en-US" altLang="zh-CN" sz="1200" dirty="0"/>
              <a:t>			</a:t>
            </a:r>
            <a:r>
              <a:rPr lang="en-US" altLang="zh-CN" sz="1200" dirty="0" err="1"/>
              <a:t>MPI_Recv</a:t>
            </a:r>
            <a:r>
              <a:rPr lang="en-US" altLang="zh-CN" sz="1200" dirty="0"/>
              <a:t>(&amp;x, 1, MPI_INT, rank-1, 0, MPI_COMM_WORLD, &amp;status);</a:t>
            </a:r>
          </a:p>
          <a:p>
            <a:pPr eaLnBrk="1" hangingPunct="1"/>
            <a:r>
              <a:rPr lang="en-US" altLang="zh-CN" sz="1200" dirty="0"/>
              <a:t>			</a:t>
            </a:r>
            <a:r>
              <a:rPr lang="en-US" altLang="zh-CN" sz="1200" dirty="0" err="1"/>
              <a:t>cout</a:t>
            </a:r>
            <a:r>
              <a:rPr lang="en-US" altLang="zh-CN" sz="1200" dirty="0"/>
              <a:t> &lt;&lt; "</a:t>
            </a:r>
            <a:r>
              <a:rPr lang="en-US" altLang="zh-CN" sz="1200" dirty="0" err="1"/>
              <a:t>Recevied</a:t>
            </a:r>
            <a:r>
              <a:rPr lang="en-US" altLang="zh-CN" sz="1200" dirty="0"/>
              <a:t> " &lt;&lt; x &lt;&lt; " from rank " &lt;&lt; rank-1 &lt;&lt; </a:t>
            </a:r>
            <a:r>
              <a:rPr lang="en-US" altLang="zh-CN" sz="1200" dirty="0" err="1"/>
              <a:t>endl</a:t>
            </a:r>
            <a:r>
              <a:rPr lang="en-US" altLang="zh-CN" sz="1200" dirty="0"/>
              <a:t>;</a:t>
            </a:r>
          </a:p>
          <a:p>
            <a:pPr eaLnBrk="1" hangingPunct="1"/>
            <a:r>
              <a:rPr lang="en-US" altLang="zh-CN" sz="1200" dirty="0"/>
              <a:t>		}</a:t>
            </a:r>
          </a:p>
          <a:p>
            <a:pPr eaLnBrk="1" hangingPunct="1"/>
            <a:r>
              <a:rPr lang="en-US" altLang="zh-CN" sz="1200" dirty="0"/>
              <a:t>		if (rank&lt;size-1)</a:t>
            </a:r>
          </a:p>
          <a:p>
            <a:pPr eaLnBrk="1" hangingPunct="1"/>
            <a:r>
              <a:rPr lang="en-US" altLang="zh-CN" sz="1200" dirty="0"/>
              <a:t>		{</a:t>
            </a:r>
          </a:p>
          <a:p>
            <a:pPr eaLnBrk="1" hangingPunct="1"/>
            <a:r>
              <a:rPr lang="en-US" altLang="zh-CN" sz="1200" dirty="0"/>
              <a:t>			</a:t>
            </a:r>
            <a:r>
              <a:rPr lang="en-US" altLang="zh-CN" sz="1200" dirty="0" err="1"/>
              <a:t>MPI_Send</a:t>
            </a:r>
            <a:r>
              <a:rPr lang="en-US" altLang="zh-CN" sz="1200" dirty="0"/>
              <a:t>(&amp;x, 1, MPI_INT, rank+1, 0, MPI_COMM_WORLD);</a:t>
            </a:r>
          </a:p>
          <a:p>
            <a:pPr eaLnBrk="1" hangingPunct="1"/>
            <a:r>
              <a:rPr lang="en-US" altLang="zh-CN" sz="1200" dirty="0"/>
              <a:t>			</a:t>
            </a:r>
            <a:r>
              <a:rPr lang="en-US" altLang="zh-CN" sz="1200" dirty="0" err="1"/>
              <a:t>cout</a:t>
            </a:r>
            <a:r>
              <a:rPr lang="en-US" altLang="zh-CN" sz="1200" dirty="0"/>
              <a:t> &lt;&lt; "Send " &lt;&lt; x &lt;&lt; " to rank " &lt;&lt; rank+1 &lt;&lt; </a:t>
            </a:r>
            <a:r>
              <a:rPr lang="en-US" altLang="zh-CN" sz="1200" dirty="0" err="1"/>
              <a:t>endl</a:t>
            </a:r>
            <a:r>
              <a:rPr lang="en-US" altLang="zh-CN" sz="1200" dirty="0"/>
              <a:t>;</a:t>
            </a:r>
          </a:p>
          <a:p>
            <a:pPr eaLnBrk="1" hangingPunct="1"/>
            <a:r>
              <a:rPr lang="en-US" altLang="zh-CN" sz="1200" dirty="0"/>
              <a:t>		}</a:t>
            </a:r>
          </a:p>
          <a:p>
            <a:pPr eaLnBrk="1" hangingPunct="1"/>
            <a:r>
              <a:rPr lang="en-US" altLang="zh-CN" sz="1200" dirty="0"/>
              <a:t>		</a:t>
            </a:r>
            <a:r>
              <a:rPr lang="en-US" altLang="zh-CN" sz="1200" dirty="0" err="1"/>
              <a:t>MPI_Barrier</a:t>
            </a:r>
            <a:r>
              <a:rPr lang="en-US" altLang="zh-CN" sz="1200" dirty="0"/>
              <a:t>(MPI_COMM_WORLD);</a:t>
            </a:r>
          </a:p>
          <a:p>
            <a:pPr eaLnBrk="1" hangingPunct="1"/>
            <a:r>
              <a:rPr lang="en-US" altLang="zh-CN" sz="1200" dirty="0"/>
              <a:t>	}</a:t>
            </a:r>
          </a:p>
          <a:p>
            <a:pPr eaLnBrk="1" hangingPunct="1"/>
            <a:r>
              <a:rPr lang="en-US" altLang="zh-CN" sz="1200" dirty="0"/>
              <a:t>	</a:t>
            </a:r>
            <a:r>
              <a:rPr lang="en-US" altLang="zh-CN" sz="1200" dirty="0" err="1"/>
              <a:t>MPI_Finalize</a:t>
            </a:r>
            <a:r>
              <a:rPr lang="en-US" altLang="zh-CN" sz="1200" dirty="0"/>
              <a:t>();</a:t>
            </a:r>
          </a:p>
          <a:p>
            <a:pPr eaLnBrk="1" hangingPunct="1"/>
            <a:r>
              <a:rPr lang="en-US" altLang="zh-CN" sz="1200" dirty="0"/>
              <a:t>	return 0;</a:t>
            </a:r>
          </a:p>
          <a:p>
            <a:pPr eaLnBrk="1" hangingPunct="1"/>
            <a:r>
              <a:rPr lang="en-US" altLang="zh-CN" sz="12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4099" name="Rectangle 3"/>
          <p:cNvSpPr>
            <a:spLocks noGrp="1" noChangeArrowheads="1"/>
          </p:cNvSpPr>
          <p:nvPr>
            <p:ph idx="1"/>
          </p:nvPr>
        </p:nvSpPr>
        <p:spPr/>
        <p:txBody>
          <a:bodyPr>
            <a:normAutofit fontScale="70000" lnSpcReduction="20000"/>
          </a:bodyPr>
          <a:lstStyle/>
          <a:p>
            <a:pPr eaLnBrk="1" hangingPunct="1">
              <a:lnSpc>
                <a:spcPct val="100000"/>
              </a:lnSpc>
            </a:pPr>
            <a:r>
              <a:rPr lang="zh-CN" altLang="en-US" sz="2400"/>
              <a:t>消息传递模型的特征</a:t>
            </a:r>
          </a:p>
          <a:p>
            <a:pPr lvl="1" eaLnBrk="1" hangingPunct="1">
              <a:lnSpc>
                <a:spcPct val="100000"/>
              </a:lnSpc>
            </a:pPr>
            <a:r>
              <a:rPr lang="zh-CN" altLang="en-US" sz="2000"/>
              <a:t>多线程化</a:t>
            </a:r>
          </a:p>
          <a:p>
            <a:pPr lvl="2" eaLnBrk="1" hangingPunct="1">
              <a:lnSpc>
                <a:spcPct val="100000"/>
              </a:lnSpc>
            </a:pPr>
            <a:r>
              <a:rPr lang="zh-CN" altLang="en-US" sz="1800"/>
              <a:t>由多个进程组成，每个进程有自己的控制线程，可执行不同代码，支持控制并行（</a:t>
            </a:r>
            <a:r>
              <a:rPr lang="en-US" altLang="zh-CN" sz="1800"/>
              <a:t>MPMD</a:t>
            </a:r>
            <a:r>
              <a:rPr lang="zh-CN" altLang="en-US" sz="1800"/>
              <a:t>）和数据并行（</a:t>
            </a:r>
            <a:r>
              <a:rPr lang="en-US" altLang="zh-CN" sz="1800"/>
              <a:t>SPMD</a:t>
            </a:r>
            <a:r>
              <a:rPr lang="zh-CN" altLang="en-US" sz="1800"/>
              <a:t>）。</a:t>
            </a:r>
          </a:p>
          <a:p>
            <a:pPr lvl="1" eaLnBrk="1" hangingPunct="1">
              <a:lnSpc>
                <a:spcPct val="100000"/>
              </a:lnSpc>
            </a:pPr>
            <a:r>
              <a:rPr lang="zh-CN" altLang="en-US" sz="2000"/>
              <a:t>异步并行性</a:t>
            </a:r>
          </a:p>
          <a:p>
            <a:pPr lvl="2" eaLnBrk="1" hangingPunct="1">
              <a:lnSpc>
                <a:spcPct val="100000"/>
              </a:lnSpc>
            </a:pPr>
            <a:r>
              <a:rPr lang="zh-CN" altLang="en-US" sz="1800"/>
              <a:t>各进程异步执行，使用专用操作如路障、锁定通信等专用操作对进程加以同步。</a:t>
            </a:r>
          </a:p>
          <a:p>
            <a:pPr lvl="1" eaLnBrk="1" hangingPunct="1">
              <a:lnSpc>
                <a:spcPct val="100000"/>
              </a:lnSpc>
            </a:pPr>
            <a:r>
              <a:rPr lang="zh-CN" altLang="en-US" sz="2000"/>
              <a:t>分离的地址空间</a:t>
            </a:r>
          </a:p>
          <a:p>
            <a:pPr lvl="2" eaLnBrk="1" hangingPunct="1">
              <a:lnSpc>
                <a:spcPct val="100000"/>
              </a:lnSpc>
            </a:pPr>
            <a:r>
              <a:rPr lang="zh-CN" altLang="en-US" sz="1800"/>
              <a:t>各进程留驻在不同的地址空间，一个进程中的数据对另一个进程是不可见的，进程间通过执行专用的消息传递操作实现交互。</a:t>
            </a:r>
          </a:p>
          <a:p>
            <a:pPr lvl="1" eaLnBrk="1" hangingPunct="1">
              <a:lnSpc>
                <a:spcPct val="100000"/>
              </a:lnSpc>
            </a:pPr>
            <a:r>
              <a:rPr lang="zh-CN" altLang="en-US" sz="2000"/>
              <a:t>显式交互</a:t>
            </a:r>
          </a:p>
          <a:p>
            <a:pPr lvl="2" eaLnBrk="1" hangingPunct="1">
              <a:lnSpc>
                <a:spcPct val="100000"/>
              </a:lnSpc>
            </a:pPr>
            <a:r>
              <a:rPr lang="zh-CN" altLang="en-US" sz="1800"/>
              <a:t>程序员负责解决所有的交互问题，包括数据映射、通信、同步和聚集。</a:t>
            </a:r>
          </a:p>
          <a:p>
            <a:pPr lvl="1" eaLnBrk="1" hangingPunct="1">
              <a:lnSpc>
                <a:spcPct val="100000"/>
              </a:lnSpc>
            </a:pPr>
            <a:r>
              <a:rPr lang="zh-CN" altLang="en-US" sz="2000"/>
              <a:t>显式分配</a:t>
            </a:r>
          </a:p>
          <a:p>
            <a:pPr lvl="2" eaLnBrk="1" hangingPunct="1">
              <a:lnSpc>
                <a:spcPct val="100000"/>
              </a:lnSpc>
            </a:pPr>
            <a:r>
              <a:rPr lang="zh-CN" altLang="en-US" sz="1800"/>
              <a:t>工作负载和数据均需用户用显式方法分配给进程。</a:t>
            </a:r>
          </a:p>
          <a:p>
            <a:pPr lvl="1" eaLnBrk="1" hangingPunct="1">
              <a:lnSpc>
                <a:spcPct val="100000"/>
              </a:lnSpc>
            </a:pPr>
            <a:endParaRPr lang="en-US" altLang="zh-CN" sz="2000"/>
          </a:p>
        </p:txBody>
      </p:sp>
    </p:spTree>
    <p:extLst>
      <p:ext uri="{BB962C8B-B14F-4D97-AF65-F5344CB8AC3E}">
        <p14:creationId xmlns:p14="http://schemas.microsoft.com/office/powerpoint/2010/main" val="2340802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a:t>MPI</a:t>
            </a:r>
            <a:r>
              <a:rPr lang="zh-CN" altLang="en-US"/>
              <a:t>的通信模式</a:t>
            </a:r>
          </a:p>
        </p:txBody>
      </p:sp>
      <p:graphicFrame>
        <p:nvGraphicFramePr>
          <p:cNvPr id="4" name="内容占位符 3"/>
          <p:cNvGraphicFramePr>
            <a:graphicFrameLocks noGrp="1"/>
          </p:cNvGraphicFramePr>
          <p:nvPr>
            <p:ph idx="1"/>
          </p:nvPr>
        </p:nvGraphicFramePr>
        <p:xfrm>
          <a:off x="971550" y="2276475"/>
          <a:ext cx="7277100" cy="3021012"/>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20000"/>
                    </a:ext>
                  </a:extLst>
                </a:gridCol>
                <a:gridCol w="24257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tblGrid>
              <a:tr h="335668">
                <a:tc>
                  <a:txBody>
                    <a:bodyPr/>
                    <a:lstStyle/>
                    <a:p>
                      <a:pPr algn="ctr"/>
                      <a:r>
                        <a:rPr lang="zh-CN" altLang="en-US" sz="1400" dirty="0">
                          <a:solidFill>
                            <a:schemeClr val="tx1"/>
                          </a:solidFill>
                        </a:rPr>
                        <a:t>分类</a:t>
                      </a:r>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solidFill>
                            <a:schemeClr val="tx1"/>
                          </a:solidFill>
                        </a:rPr>
                        <a:t>发送</a:t>
                      </a:r>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solidFill>
                            <a:schemeClr val="tx1"/>
                          </a:solidFill>
                        </a:rPr>
                        <a:t>接收</a:t>
                      </a:r>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668">
                <a:tc rowSpan="4">
                  <a:txBody>
                    <a:bodyPr/>
                    <a:lstStyle/>
                    <a:p>
                      <a:pPr algn="ctr"/>
                      <a:r>
                        <a:rPr lang="zh-CN" altLang="en-US" sz="1400" dirty="0"/>
                        <a:t>阻塞通信</a:t>
                      </a:r>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MPI_Send</a:t>
                      </a:r>
                      <a:endParaRPr lang="zh-CN" altLang="en-US"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8">
                  <a:txBody>
                    <a:bodyPr/>
                    <a:lstStyle/>
                    <a:p>
                      <a:pPr algn="ctr"/>
                      <a:r>
                        <a:rPr lang="en-US" altLang="zh-CN" sz="1400" dirty="0" err="1"/>
                        <a:t>MPI_Recv</a:t>
                      </a:r>
                      <a:endParaRPr lang="en-US" altLang="zh-CN" sz="1400" dirty="0"/>
                    </a:p>
                    <a:p>
                      <a:pPr algn="ctr"/>
                      <a:r>
                        <a:rPr lang="en-US" altLang="zh-CN" sz="1400" dirty="0" err="1"/>
                        <a:t>MPI_Irecv</a:t>
                      </a:r>
                      <a:endParaRPr lang="en-US" altLang="zh-CN"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5668">
                <a:tc vMerge="1">
                  <a:txBody>
                    <a:bodyPr/>
                    <a:lstStyle/>
                    <a:p>
                      <a:endParaRPr lang="zh-CN" altLang="en-US" sz="1400"/>
                    </a:p>
                  </a:txBody>
                  <a:tcPr/>
                </a:tc>
                <a:tc>
                  <a:txBody>
                    <a:bodyPr/>
                    <a:lstStyle/>
                    <a:p>
                      <a:pPr algn="ctr"/>
                      <a:r>
                        <a:rPr lang="en-US" altLang="zh-CN" sz="1400" dirty="0" err="1"/>
                        <a:t>MPI_Bsend</a:t>
                      </a:r>
                      <a:endParaRPr lang="zh-CN" altLang="en-US"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a:p>
                  </a:txBody>
                  <a:tcPr/>
                </a:tc>
                <a:extLst>
                  <a:ext uri="{0D108BD9-81ED-4DB2-BD59-A6C34878D82A}">
                    <a16:rowId xmlns:a16="http://schemas.microsoft.com/office/drawing/2014/main" val="10002"/>
                  </a:ext>
                </a:extLst>
              </a:tr>
              <a:tr h="335668">
                <a:tc vMerge="1">
                  <a:txBody>
                    <a:bodyPr/>
                    <a:lstStyle/>
                    <a:p>
                      <a:endParaRPr lang="zh-CN" altLang="en-US" sz="1400"/>
                    </a:p>
                  </a:txBody>
                  <a:tcPr/>
                </a:tc>
                <a:tc>
                  <a:txBody>
                    <a:bodyPr/>
                    <a:lstStyle/>
                    <a:p>
                      <a:pPr algn="ctr"/>
                      <a:r>
                        <a:rPr lang="en-US" altLang="zh-CN" sz="1400" dirty="0" err="1"/>
                        <a:t>MPI_Rsend</a:t>
                      </a:r>
                      <a:endParaRPr lang="zh-CN" altLang="en-US"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a:p>
                  </a:txBody>
                  <a:tcPr/>
                </a:tc>
                <a:extLst>
                  <a:ext uri="{0D108BD9-81ED-4DB2-BD59-A6C34878D82A}">
                    <a16:rowId xmlns:a16="http://schemas.microsoft.com/office/drawing/2014/main" val="10003"/>
                  </a:ext>
                </a:extLst>
              </a:tr>
              <a:tr h="335668">
                <a:tc vMerge="1">
                  <a:txBody>
                    <a:bodyPr/>
                    <a:lstStyle/>
                    <a:p>
                      <a:endParaRPr lang="zh-CN" altLang="en-US" sz="1400" dirty="0"/>
                    </a:p>
                  </a:txBody>
                  <a:tcPr/>
                </a:tc>
                <a:tc>
                  <a:txBody>
                    <a:bodyPr/>
                    <a:lstStyle/>
                    <a:p>
                      <a:pPr algn="ctr"/>
                      <a:r>
                        <a:rPr lang="en-US" altLang="zh-CN" sz="1400" dirty="0" err="1"/>
                        <a:t>MPI_Ssend</a:t>
                      </a:r>
                      <a:endParaRPr lang="zh-CN" altLang="en-US"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dirty="0"/>
                    </a:p>
                  </a:txBody>
                  <a:tcPr/>
                </a:tc>
                <a:extLst>
                  <a:ext uri="{0D108BD9-81ED-4DB2-BD59-A6C34878D82A}">
                    <a16:rowId xmlns:a16="http://schemas.microsoft.com/office/drawing/2014/main" val="10004"/>
                  </a:ext>
                </a:extLst>
              </a:tr>
              <a:tr h="335668">
                <a:tc rowSpan="4">
                  <a:txBody>
                    <a:bodyPr/>
                    <a:lstStyle/>
                    <a:p>
                      <a:pPr algn="ctr"/>
                      <a:r>
                        <a:rPr lang="zh-CN" altLang="en-US" sz="1400" dirty="0"/>
                        <a:t>非阻塞通信</a:t>
                      </a:r>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MPI_Isend</a:t>
                      </a:r>
                      <a:endParaRPr lang="zh-CN" altLang="en-US"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dirty="0"/>
                    </a:p>
                  </a:txBody>
                  <a:tcPr/>
                </a:tc>
                <a:extLst>
                  <a:ext uri="{0D108BD9-81ED-4DB2-BD59-A6C34878D82A}">
                    <a16:rowId xmlns:a16="http://schemas.microsoft.com/office/drawing/2014/main" val="10005"/>
                  </a:ext>
                </a:extLst>
              </a:tr>
              <a:tr h="335668">
                <a:tc vMerge="1">
                  <a:txBody>
                    <a:bodyPr/>
                    <a:lstStyle/>
                    <a:p>
                      <a:endParaRPr lang="zh-CN" altLang="en-US" sz="1400" dirty="0"/>
                    </a:p>
                  </a:txBody>
                  <a:tcPr/>
                </a:tc>
                <a:tc>
                  <a:txBody>
                    <a:bodyPr/>
                    <a:lstStyle/>
                    <a:p>
                      <a:pPr algn="ctr"/>
                      <a:r>
                        <a:rPr lang="en-US" altLang="zh-CN" sz="1400" dirty="0" err="1"/>
                        <a:t>MPI_Ibsend</a:t>
                      </a:r>
                      <a:endParaRPr lang="zh-CN" altLang="en-US"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dirty="0"/>
                    </a:p>
                  </a:txBody>
                  <a:tcPr/>
                </a:tc>
                <a:extLst>
                  <a:ext uri="{0D108BD9-81ED-4DB2-BD59-A6C34878D82A}">
                    <a16:rowId xmlns:a16="http://schemas.microsoft.com/office/drawing/2014/main" val="10006"/>
                  </a:ext>
                </a:extLst>
              </a:tr>
              <a:tr h="335668">
                <a:tc vMerge="1">
                  <a:txBody>
                    <a:bodyPr/>
                    <a:lstStyle/>
                    <a:p>
                      <a:endParaRPr lang="zh-CN" altLang="en-US" sz="1400" dirty="0"/>
                    </a:p>
                  </a:txBody>
                  <a:tcPr/>
                </a:tc>
                <a:tc>
                  <a:txBody>
                    <a:bodyPr/>
                    <a:lstStyle/>
                    <a:p>
                      <a:pPr algn="ctr"/>
                      <a:r>
                        <a:rPr lang="en-US" altLang="zh-CN" sz="1400" dirty="0" err="1"/>
                        <a:t>MPI_Irsend</a:t>
                      </a:r>
                      <a:endParaRPr lang="zh-CN" altLang="en-US"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dirty="0"/>
                    </a:p>
                  </a:txBody>
                  <a:tcPr/>
                </a:tc>
                <a:extLst>
                  <a:ext uri="{0D108BD9-81ED-4DB2-BD59-A6C34878D82A}">
                    <a16:rowId xmlns:a16="http://schemas.microsoft.com/office/drawing/2014/main" val="10007"/>
                  </a:ext>
                </a:extLst>
              </a:tr>
              <a:tr h="335668">
                <a:tc vMerge="1">
                  <a:txBody>
                    <a:bodyPr/>
                    <a:lstStyle/>
                    <a:p>
                      <a:endParaRPr lang="zh-CN" altLang="en-US" sz="1400" dirty="0"/>
                    </a:p>
                  </a:txBody>
                  <a:tcPr/>
                </a:tc>
                <a:tc>
                  <a:txBody>
                    <a:bodyPr/>
                    <a:lstStyle/>
                    <a:p>
                      <a:pPr algn="ctr"/>
                      <a:r>
                        <a:rPr lang="en-US" altLang="zh-CN" sz="1400" dirty="0" err="1"/>
                        <a:t>MPI_Issend</a:t>
                      </a:r>
                      <a:endParaRPr lang="zh-CN" altLang="en-US" sz="1400" dirty="0"/>
                    </a:p>
                  </a:txBody>
                  <a:tcPr marL="91432" marR="91432"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400" dirty="0"/>
                    </a:p>
                  </a:txBody>
                  <a:tcPr/>
                </a:tc>
                <a:extLst>
                  <a:ext uri="{0D108BD9-81ED-4DB2-BD59-A6C34878D82A}">
                    <a16:rowId xmlns:a16="http://schemas.microsoft.com/office/drawing/2014/main" val="10008"/>
                  </a:ext>
                </a:extLst>
              </a:tr>
            </a:tbl>
          </a:graphicData>
        </a:graphic>
      </p:graphicFrame>
      <p:sp>
        <p:nvSpPr>
          <p:cNvPr id="14368" name="TextBox 4"/>
          <p:cNvSpPr txBox="1">
            <a:spLocks noChangeArrowheads="1"/>
          </p:cNvSpPr>
          <p:nvPr/>
        </p:nvSpPr>
        <p:spPr bwMode="auto">
          <a:xfrm>
            <a:off x="971550" y="5380038"/>
            <a:ext cx="4457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a:t>B:Buffer  R:Ready  S:Synchonous</a:t>
            </a:r>
          </a:p>
          <a:p>
            <a:pPr eaLnBrk="1" hangingPunct="1"/>
            <a:r>
              <a:rPr lang="en-US" altLang="zh-CN"/>
              <a:t>I:Immediately</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187450" y="163513"/>
            <a:ext cx="6737350" cy="6694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100"/>
              <a:t>#include &lt;iostream&gt;</a:t>
            </a:r>
          </a:p>
          <a:p>
            <a:pPr eaLnBrk="1" hangingPunct="1"/>
            <a:r>
              <a:rPr lang="en-US" altLang="zh-CN" sz="1100"/>
              <a:t>#include &lt;mpi.h&gt;</a:t>
            </a:r>
          </a:p>
          <a:p>
            <a:pPr eaLnBrk="1" hangingPunct="1"/>
            <a:r>
              <a:rPr lang="en-US" altLang="zh-CN" sz="1100"/>
              <a:t>using namespace std;</a:t>
            </a:r>
          </a:p>
          <a:p>
            <a:pPr eaLnBrk="1" hangingPunct="1"/>
            <a:r>
              <a:rPr lang="en-US" altLang="zh-CN" sz="1100"/>
              <a:t>int main(int argc, char *argv[])</a:t>
            </a:r>
          </a:p>
          <a:p>
            <a:pPr eaLnBrk="1" hangingPunct="1"/>
            <a:r>
              <a:rPr lang="en-US" altLang="zh-CN" sz="1100"/>
              <a:t>{</a:t>
            </a:r>
          </a:p>
          <a:p>
            <a:pPr eaLnBrk="1" hangingPunct="1"/>
            <a:r>
              <a:rPr lang="en-US" altLang="zh-CN" sz="1100"/>
              <a:t>    int rank;</a:t>
            </a:r>
          </a:p>
          <a:p>
            <a:pPr eaLnBrk="1" hangingPunct="1"/>
            <a:r>
              <a:rPr lang="en-US" altLang="zh-CN" sz="1100"/>
              <a:t>    MPI_Init(&amp;argc, &amp;argv);</a:t>
            </a:r>
          </a:p>
          <a:p>
            <a:pPr eaLnBrk="1" hangingPunct="1"/>
            <a:r>
              <a:rPr lang="en-US" altLang="zh-CN" sz="1100"/>
              <a:t>    MPI_Comm_rank(MPI_COMM_WORLD, &amp;rank);</a:t>
            </a:r>
          </a:p>
          <a:p>
            <a:pPr eaLnBrk="1" hangingPunct="1"/>
            <a:endParaRPr lang="en-US" altLang="zh-CN" sz="1100"/>
          </a:p>
          <a:p>
            <a:pPr eaLnBrk="1" hangingPunct="1"/>
            <a:r>
              <a:rPr lang="en-US" altLang="zh-CN" sz="1100"/>
              <a:t>    char msg1[7], msg3[17];</a:t>
            </a:r>
          </a:p>
          <a:p>
            <a:pPr eaLnBrk="1" hangingPunct="1"/>
            <a:r>
              <a:rPr lang="en-US" altLang="zh-CN" sz="1100"/>
              <a:t>    double msg2[2];</a:t>
            </a:r>
          </a:p>
          <a:p>
            <a:pPr eaLnBrk="1" hangingPunct="1"/>
            <a:r>
              <a:rPr lang="en-US" altLang="zh-CN" sz="1100"/>
              <a:t>    int s1, s2, s3;</a:t>
            </a:r>
          </a:p>
          <a:p>
            <a:pPr eaLnBrk="1" hangingPunct="1"/>
            <a:r>
              <a:rPr lang="en-US" altLang="zh-CN" sz="1100"/>
              <a:t>    MPI_Status status;</a:t>
            </a:r>
          </a:p>
          <a:p>
            <a:pPr eaLnBrk="1" hangingPunct="1"/>
            <a:r>
              <a:rPr lang="en-US" altLang="zh-CN" sz="1100"/>
              <a:t>    MPI_Pack_size(7, MPI_CHAR, MPI_COMM_WORLD, &amp;s1);</a:t>
            </a:r>
          </a:p>
          <a:p>
            <a:pPr eaLnBrk="1" hangingPunct="1"/>
            <a:r>
              <a:rPr lang="en-US" altLang="zh-CN" sz="1100"/>
              <a:t>    MPI_Pack_size(2, MPI_DOUBLE, MPI_COMM_WORLD, &amp;s2);</a:t>
            </a:r>
          </a:p>
          <a:p>
            <a:pPr eaLnBrk="1" hangingPunct="1"/>
            <a:r>
              <a:rPr lang="en-US" altLang="zh-CN" sz="1100"/>
              <a:t>    MPI_Pack_size(17, MPI_CHAR, MPI_COMM_WORLD, &amp;s3);</a:t>
            </a:r>
          </a:p>
          <a:p>
            <a:pPr eaLnBrk="1" hangingPunct="1"/>
            <a:endParaRPr lang="en-US" altLang="zh-CN" sz="1100"/>
          </a:p>
          <a:p>
            <a:pPr eaLnBrk="1" hangingPunct="1"/>
            <a:r>
              <a:rPr lang="en-US" altLang="zh-CN" sz="1100"/>
              <a:t>    int bufsize = 3*MPI_BSEND_OVERHEAD + s1 + s2 + s3;</a:t>
            </a:r>
          </a:p>
          <a:p>
            <a:pPr eaLnBrk="1" hangingPunct="1"/>
            <a:r>
              <a:rPr lang="en-US" altLang="zh-CN" sz="1100"/>
              <a:t>    char *buf = new char[bufsize];</a:t>
            </a:r>
          </a:p>
          <a:p>
            <a:pPr eaLnBrk="1" hangingPunct="1"/>
            <a:endParaRPr lang="en-US" altLang="zh-CN" sz="1100"/>
          </a:p>
          <a:p>
            <a:pPr eaLnBrk="1" hangingPunct="1"/>
            <a:r>
              <a:rPr lang="en-US" altLang="zh-CN" sz="1100"/>
              <a:t>    MPI_Buffer_attach(buf, bufsize);</a:t>
            </a:r>
          </a:p>
          <a:p>
            <a:pPr eaLnBrk="1" hangingPunct="1"/>
            <a:r>
              <a:rPr lang="en-US" altLang="zh-CN" sz="1100"/>
              <a:t>    if (rank == 0)</a:t>
            </a:r>
          </a:p>
          <a:p>
            <a:pPr eaLnBrk="1" hangingPunct="1"/>
            <a:r>
              <a:rPr lang="en-US" altLang="zh-CN" sz="1100"/>
              <a:t>    {</a:t>
            </a:r>
          </a:p>
          <a:p>
            <a:pPr eaLnBrk="1" hangingPunct="1"/>
            <a:r>
              <a:rPr lang="en-US" altLang="zh-CN" sz="1100"/>
              <a:t>        MPI_Bsend(msg1, 7, MPI_CHAR, 1, 0, MPI_COMM_WORLD);</a:t>
            </a:r>
          </a:p>
          <a:p>
            <a:pPr eaLnBrk="1" hangingPunct="1"/>
            <a:r>
              <a:rPr lang="en-US" altLang="zh-CN" sz="1100"/>
              <a:t>        MPI_Bsend(msg2, 2, MPI_DOUBLE, 1, 0, MPI_COMM_WORLD);</a:t>
            </a:r>
          </a:p>
          <a:p>
            <a:pPr eaLnBrk="1" hangingPunct="1"/>
            <a:r>
              <a:rPr lang="en-US" altLang="zh-CN" sz="1100"/>
              <a:t>        MPI_Bsend(msg3, 17, MPI_CHAR, 1, 0, MPI_COMM_WORLD);</a:t>
            </a:r>
          </a:p>
          <a:p>
            <a:pPr eaLnBrk="1" hangingPunct="1"/>
            <a:r>
              <a:rPr lang="en-US" altLang="zh-CN" sz="1100"/>
              <a:t>    }</a:t>
            </a:r>
          </a:p>
          <a:p>
            <a:pPr eaLnBrk="1" hangingPunct="1"/>
            <a:r>
              <a:rPr lang="en-US" altLang="zh-CN" sz="1100"/>
              <a:t>    else if (rank == 1)</a:t>
            </a:r>
          </a:p>
          <a:p>
            <a:pPr eaLnBrk="1" hangingPunct="1"/>
            <a:r>
              <a:rPr lang="en-US" altLang="zh-CN" sz="1100"/>
              <a:t>    {</a:t>
            </a:r>
          </a:p>
          <a:p>
            <a:pPr eaLnBrk="1" hangingPunct="1"/>
            <a:r>
              <a:rPr lang="en-US" altLang="zh-CN" sz="1100"/>
              <a:t>        MPI_Recv(msg1, 7, MPI_CHAR, 0, 0, MPI_COMM_WORLD, &amp;status);</a:t>
            </a:r>
          </a:p>
          <a:p>
            <a:pPr eaLnBrk="1" hangingPunct="1"/>
            <a:r>
              <a:rPr lang="en-US" altLang="zh-CN" sz="1100"/>
              <a:t>        MPI_Recv(msg2, 2, MPI_DOUBLE, 0, 0, MPI_COMM_WORLD, &amp;status);</a:t>
            </a:r>
          </a:p>
          <a:p>
            <a:pPr eaLnBrk="1" hangingPunct="1"/>
            <a:r>
              <a:rPr lang="en-US" altLang="zh-CN" sz="1100"/>
              <a:t>        MPI_Recv(msg3, 17, MPI_CHAR, 0, 0, MPI_COMM_WORLD, &amp;status);</a:t>
            </a:r>
          </a:p>
          <a:p>
            <a:pPr eaLnBrk="1" hangingPunct="1"/>
            <a:r>
              <a:rPr lang="en-US" altLang="zh-CN" sz="1100"/>
              <a:t>    }</a:t>
            </a:r>
          </a:p>
          <a:p>
            <a:pPr eaLnBrk="1" hangingPunct="1"/>
            <a:r>
              <a:rPr lang="en-US" altLang="zh-CN" sz="1100"/>
              <a:t>    MPI_Buffer_detach(&amp;buf, &amp;bufsize);</a:t>
            </a:r>
          </a:p>
          <a:p>
            <a:pPr eaLnBrk="1" hangingPunct="1"/>
            <a:endParaRPr lang="en-US" altLang="zh-CN" sz="1100"/>
          </a:p>
          <a:p>
            <a:pPr eaLnBrk="1" hangingPunct="1"/>
            <a:r>
              <a:rPr lang="en-US" altLang="zh-CN" sz="1100"/>
              <a:t>    delete []buf;</a:t>
            </a:r>
          </a:p>
          <a:p>
            <a:pPr eaLnBrk="1" hangingPunct="1"/>
            <a:r>
              <a:rPr lang="en-US" altLang="zh-CN" sz="1100"/>
              <a:t>    MPI_Finalize();</a:t>
            </a:r>
          </a:p>
          <a:p>
            <a:pPr eaLnBrk="1" hangingPunct="1"/>
            <a:r>
              <a:rPr lang="en-US" altLang="zh-CN" sz="1100"/>
              <a:t>    return 0;</a:t>
            </a:r>
          </a:p>
          <a:p>
            <a:pPr eaLnBrk="1" hangingPunct="1"/>
            <a:r>
              <a:rPr lang="en-US" altLang="zh-CN" sz="1100"/>
              <a:t>}</a:t>
            </a:r>
          </a:p>
        </p:txBody>
      </p:sp>
      <p:sp>
        <p:nvSpPr>
          <p:cNvPr id="3" name="TextBox 2"/>
          <p:cNvSpPr txBox="1"/>
          <p:nvPr/>
        </p:nvSpPr>
        <p:spPr>
          <a:xfrm>
            <a:off x="6443663" y="723900"/>
            <a:ext cx="1839912" cy="369888"/>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a:defRPr/>
            </a:pPr>
            <a:r>
              <a:rPr lang="zh-CN" altLang="en-US" dirty="0">
                <a:latin typeface="微软雅黑" pitchFamily="34" charset="-122"/>
                <a:ea typeface="微软雅黑" pitchFamily="34" charset="-122"/>
              </a:rPr>
              <a:t>缓冲模式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1331913" y="2420938"/>
            <a:ext cx="71278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200"/>
              <a:t>if (rank == 0)</a:t>
            </a:r>
          </a:p>
          <a:p>
            <a:pPr eaLnBrk="1" hangingPunct="1"/>
            <a:r>
              <a:rPr lang="en-US" altLang="zh-CN" sz="1200"/>
              <a:t>{</a:t>
            </a:r>
          </a:p>
          <a:p>
            <a:pPr eaLnBrk="1" hangingPunct="1"/>
            <a:r>
              <a:rPr lang="en-US" altLang="zh-CN" sz="1200"/>
              <a:t>    MPI_Recv(buffer, n, MPI_INT, 1, 1, MPI_COMM_WORLD, &amp;status);</a:t>
            </a:r>
          </a:p>
          <a:p>
            <a:pPr eaLnBrk="1" hangingPunct="1"/>
            <a:r>
              <a:rPr lang="en-US" altLang="zh-CN" sz="1200"/>
              <a:t>    MPI_Barrier(MPI_COMM_WORLD);</a:t>
            </a:r>
          </a:p>
          <a:p>
            <a:pPr eaLnBrk="1" hangingPunct="1"/>
            <a:r>
              <a:rPr lang="en-US" altLang="zh-CN" sz="1200"/>
              <a:t>}</a:t>
            </a:r>
          </a:p>
          <a:p>
            <a:pPr eaLnBrk="1" hangingPunct="1"/>
            <a:r>
              <a:rPr lang="en-US" altLang="zh-CN" sz="1200"/>
              <a:t>else if (rank == 1)</a:t>
            </a:r>
          </a:p>
          <a:p>
            <a:pPr eaLnBrk="1" hangingPunct="1"/>
            <a:r>
              <a:rPr lang="en-US" altLang="zh-CN" sz="1200"/>
              <a:t>{</a:t>
            </a:r>
          </a:p>
          <a:p>
            <a:pPr eaLnBrk="1" hangingPunct="1"/>
            <a:r>
              <a:rPr lang="en-US" altLang="zh-CN" sz="1200"/>
              <a:t>    MPI_Barrier(MPI_COMM_WORLD);</a:t>
            </a:r>
          </a:p>
          <a:p>
            <a:pPr eaLnBrk="1" hangingPunct="1"/>
            <a:r>
              <a:rPr lang="en-US" altLang="zh-CN" sz="1200"/>
              <a:t>    MPI_Rsend(buffer, n, MPI_INT, 0, 1, MPI_COMM_WORLD);</a:t>
            </a:r>
          </a:p>
          <a:p>
            <a:pPr eaLnBrk="1" hangingPunct="1"/>
            <a:r>
              <a:rPr lang="en-US" altLang="zh-CN" sz="1200"/>
              <a:t>}</a:t>
            </a:r>
          </a:p>
        </p:txBody>
      </p:sp>
      <p:sp>
        <p:nvSpPr>
          <p:cNvPr id="3" name="TextBox 2"/>
          <p:cNvSpPr txBox="1"/>
          <p:nvPr/>
        </p:nvSpPr>
        <p:spPr>
          <a:xfrm>
            <a:off x="6443663" y="723900"/>
            <a:ext cx="1839912" cy="369888"/>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a:defRPr/>
            </a:pPr>
            <a:r>
              <a:rPr lang="zh-CN" altLang="en-US" dirty="0">
                <a:latin typeface="微软雅黑" pitchFamily="34" charset="-122"/>
                <a:ea typeface="微软雅黑" pitchFamily="34" charset="-122"/>
              </a:rPr>
              <a:t>就绪模式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1"/>
          <p:cNvSpPr>
            <a:spLocks noGrp="1" noChangeArrowheads="1"/>
          </p:cNvSpPr>
          <p:nvPr>
            <p:ph type="title"/>
          </p:nvPr>
        </p:nvSpPr>
        <p:spPr/>
        <p:txBody>
          <a:bodyPr/>
          <a:lstStyle/>
          <a:p>
            <a:pPr eaLnBrk="1" hangingPunct="1"/>
            <a:r>
              <a:rPr lang="en-US" altLang="zh-CN"/>
              <a:t>MPI</a:t>
            </a:r>
            <a:r>
              <a:rPr lang="zh-CN" altLang="en-US"/>
              <a:t>中的通信安全问题</a:t>
            </a:r>
          </a:p>
        </p:txBody>
      </p:sp>
      <p:sp>
        <p:nvSpPr>
          <p:cNvPr id="17411" name="Rectangle 23"/>
          <p:cNvSpPr>
            <a:spLocks noGrp="1" noChangeArrowheads="1"/>
          </p:cNvSpPr>
          <p:nvPr>
            <p:ph idx="1"/>
          </p:nvPr>
        </p:nvSpPr>
        <p:spPr>
          <a:xfrm>
            <a:off x="1182688" y="2017713"/>
            <a:ext cx="7772400" cy="690562"/>
          </a:xfrm>
        </p:spPr>
        <p:txBody>
          <a:bodyPr/>
          <a:lstStyle/>
          <a:p>
            <a:pPr eaLnBrk="1" hangingPunct="1"/>
            <a:r>
              <a:rPr lang="zh-CN" altLang="en-US"/>
              <a:t>例程：</a:t>
            </a:r>
            <a:r>
              <a:rPr lang="en-US" altLang="zh-CN"/>
              <a:t>rank</a:t>
            </a:r>
            <a:r>
              <a:rPr lang="zh-CN" altLang="en-US"/>
              <a:t>传递</a:t>
            </a:r>
          </a:p>
        </p:txBody>
      </p:sp>
      <p:grpSp>
        <p:nvGrpSpPr>
          <p:cNvPr id="17412" name="Group 20"/>
          <p:cNvGrpSpPr>
            <a:grpSpLocks/>
          </p:cNvGrpSpPr>
          <p:nvPr/>
        </p:nvGrpSpPr>
        <p:grpSpPr bwMode="auto">
          <a:xfrm>
            <a:off x="6948488" y="2205038"/>
            <a:ext cx="1890712" cy="3962400"/>
            <a:chOff x="4320" y="1344"/>
            <a:chExt cx="1191" cy="2496"/>
          </a:xfrm>
        </p:grpSpPr>
        <p:sp>
          <p:nvSpPr>
            <p:cNvPr id="17414" name="Oval 4"/>
            <p:cNvSpPr>
              <a:spLocks noChangeArrowheads="1"/>
            </p:cNvSpPr>
            <p:nvPr/>
          </p:nvSpPr>
          <p:spPr bwMode="auto">
            <a:xfrm>
              <a:off x="4656" y="1392"/>
              <a:ext cx="336" cy="28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endParaRPr lang="zh-CN" altLang="en-US"/>
            </a:p>
          </p:txBody>
        </p:sp>
        <p:sp>
          <p:nvSpPr>
            <p:cNvPr id="17415" name="Oval 5"/>
            <p:cNvSpPr>
              <a:spLocks noChangeArrowheads="1"/>
            </p:cNvSpPr>
            <p:nvPr/>
          </p:nvSpPr>
          <p:spPr bwMode="auto">
            <a:xfrm>
              <a:off x="4656" y="2064"/>
              <a:ext cx="336" cy="28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endParaRPr lang="zh-CN" altLang="en-US"/>
            </a:p>
          </p:txBody>
        </p:sp>
        <p:sp>
          <p:nvSpPr>
            <p:cNvPr id="17416" name="Oval 6"/>
            <p:cNvSpPr>
              <a:spLocks noChangeArrowheads="1"/>
            </p:cNvSpPr>
            <p:nvPr/>
          </p:nvSpPr>
          <p:spPr bwMode="auto">
            <a:xfrm>
              <a:off x="4656" y="2736"/>
              <a:ext cx="336" cy="28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endParaRPr lang="zh-CN" altLang="en-US"/>
            </a:p>
          </p:txBody>
        </p:sp>
        <p:sp>
          <p:nvSpPr>
            <p:cNvPr id="17417" name="Oval 7"/>
            <p:cNvSpPr>
              <a:spLocks noChangeArrowheads="1"/>
            </p:cNvSpPr>
            <p:nvPr/>
          </p:nvSpPr>
          <p:spPr bwMode="auto">
            <a:xfrm>
              <a:off x="4656" y="3456"/>
              <a:ext cx="336" cy="28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endParaRPr lang="zh-CN" altLang="en-US"/>
            </a:p>
          </p:txBody>
        </p:sp>
        <p:sp>
          <p:nvSpPr>
            <p:cNvPr id="17418" name="Line 8"/>
            <p:cNvSpPr>
              <a:spLocks noChangeShapeType="1"/>
            </p:cNvSpPr>
            <p:nvPr/>
          </p:nvSpPr>
          <p:spPr bwMode="auto">
            <a:xfrm>
              <a:off x="4848" y="1680"/>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9" name="Line 9"/>
            <p:cNvSpPr>
              <a:spLocks noChangeShapeType="1"/>
            </p:cNvSpPr>
            <p:nvPr/>
          </p:nvSpPr>
          <p:spPr bwMode="auto">
            <a:xfrm>
              <a:off x="4848" y="2352"/>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0" name="Line 10"/>
            <p:cNvSpPr>
              <a:spLocks noChangeShapeType="1"/>
            </p:cNvSpPr>
            <p:nvPr/>
          </p:nvSpPr>
          <p:spPr bwMode="auto">
            <a:xfrm>
              <a:off x="4848" y="302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1" name="Line 11"/>
            <p:cNvSpPr>
              <a:spLocks noChangeShapeType="1"/>
            </p:cNvSpPr>
            <p:nvPr/>
          </p:nvSpPr>
          <p:spPr bwMode="auto">
            <a:xfrm>
              <a:off x="4848"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2" name="Line 12"/>
            <p:cNvSpPr>
              <a:spLocks noChangeShapeType="1"/>
            </p:cNvSpPr>
            <p:nvPr/>
          </p:nvSpPr>
          <p:spPr bwMode="auto">
            <a:xfrm>
              <a:off x="4848" y="384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3" name="Line 13"/>
            <p:cNvSpPr>
              <a:spLocks noChangeShapeType="1"/>
            </p:cNvSpPr>
            <p:nvPr/>
          </p:nvSpPr>
          <p:spPr bwMode="auto">
            <a:xfrm flipV="1">
              <a:off x="5280" y="1488"/>
              <a:ext cx="0" cy="2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4" name="Line 14"/>
            <p:cNvSpPr>
              <a:spLocks noChangeShapeType="1"/>
            </p:cNvSpPr>
            <p:nvPr/>
          </p:nvSpPr>
          <p:spPr bwMode="auto">
            <a:xfrm flipH="1">
              <a:off x="4992" y="148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Text Box 15"/>
            <p:cNvSpPr txBox="1">
              <a:spLocks noChangeArrowheads="1"/>
            </p:cNvSpPr>
            <p:nvPr/>
          </p:nvSpPr>
          <p:spPr bwMode="auto">
            <a:xfrm>
              <a:off x="4320" y="1392"/>
              <a:ext cx="192" cy="2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spcBef>
                  <a:spcPct val="50000"/>
                </a:spcBef>
              </a:pPr>
              <a:r>
                <a:rPr kumimoji="1" lang="en-US" altLang="zh-CN" sz="2400" b="0">
                  <a:latin typeface="Times New Roman" panose="02020603050405020304" pitchFamily="18" charset="0"/>
                </a:rPr>
                <a:t>0</a:t>
              </a:r>
            </a:p>
            <a:p>
              <a:pPr eaLnBrk="1" hangingPunct="1">
                <a:spcBef>
                  <a:spcPct val="50000"/>
                </a:spcBef>
              </a:pPr>
              <a:endParaRPr kumimoji="1" lang="en-US" altLang="zh-CN" sz="2400" b="0">
                <a:latin typeface="Times New Roman" panose="02020603050405020304" pitchFamily="18" charset="0"/>
              </a:endParaRPr>
            </a:p>
            <a:p>
              <a:pPr eaLnBrk="1" hangingPunct="1">
                <a:spcBef>
                  <a:spcPct val="50000"/>
                </a:spcBef>
              </a:pPr>
              <a:r>
                <a:rPr kumimoji="1" lang="en-US" altLang="zh-CN" sz="2400" b="0">
                  <a:latin typeface="Times New Roman" panose="02020603050405020304" pitchFamily="18" charset="0"/>
                </a:rPr>
                <a:t>1</a:t>
              </a:r>
            </a:p>
            <a:p>
              <a:pPr eaLnBrk="1" hangingPunct="1">
                <a:spcBef>
                  <a:spcPct val="50000"/>
                </a:spcBef>
              </a:pPr>
              <a:endParaRPr kumimoji="1" lang="en-US" altLang="zh-CN" sz="2400" b="0">
                <a:latin typeface="Times New Roman" panose="02020603050405020304" pitchFamily="18" charset="0"/>
              </a:endParaRPr>
            </a:p>
            <a:p>
              <a:pPr eaLnBrk="1" hangingPunct="1">
                <a:spcBef>
                  <a:spcPct val="50000"/>
                </a:spcBef>
              </a:pPr>
              <a:r>
                <a:rPr kumimoji="1" lang="en-US" altLang="zh-CN" sz="2400" b="0">
                  <a:latin typeface="Times New Roman" panose="02020603050405020304" pitchFamily="18" charset="0"/>
                </a:rPr>
                <a:t>2</a:t>
              </a:r>
            </a:p>
            <a:p>
              <a:pPr eaLnBrk="1" hangingPunct="1">
                <a:spcBef>
                  <a:spcPct val="50000"/>
                </a:spcBef>
              </a:pPr>
              <a:endParaRPr kumimoji="1" lang="en-US" altLang="zh-CN" sz="2400" b="0">
                <a:latin typeface="Times New Roman" panose="02020603050405020304" pitchFamily="18" charset="0"/>
              </a:endParaRPr>
            </a:p>
            <a:p>
              <a:pPr eaLnBrk="1" hangingPunct="1">
                <a:spcBef>
                  <a:spcPct val="50000"/>
                </a:spcBef>
              </a:pPr>
              <a:r>
                <a:rPr kumimoji="1" lang="en-US" altLang="zh-CN" sz="2400" b="0">
                  <a:latin typeface="Times New Roman" panose="02020603050405020304" pitchFamily="18" charset="0"/>
                </a:rPr>
                <a:t>3</a:t>
              </a:r>
            </a:p>
          </p:txBody>
        </p:sp>
        <p:sp>
          <p:nvSpPr>
            <p:cNvPr id="17426" name="Text Box 16"/>
            <p:cNvSpPr txBox="1">
              <a:spLocks noChangeArrowheads="1"/>
            </p:cNvSpPr>
            <p:nvPr/>
          </p:nvSpPr>
          <p:spPr bwMode="auto">
            <a:xfrm>
              <a:off x="4829" y="1776"/>
              <a:ext cx="34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spcBef>
                  <a:spcPct val="50000"/>
                </a:spcBef>
              </a:pPr>
              <a:r>
                <a:rPr kumimoji="1" lang="en-US" altLang="zh-CN" sz="2400" b="0">
                  <a:latin typeface="Times New Roman" panose="02020603050405020304" pitchFamily="18" charset="0"/>
                </a:rPr>
                <a:t>0</a:t>
              </a:r>
            </a:p>
          </p:txBody>
        </p:sp>
        <p:sp>
          <p:nvSpPr>
            <p:cNvPr id="17427" name="Text Box 17"/>
            <p:cNvSpPr txBox="1">
              <a:spLocks noChangeArrowheads="1"/>
            </p:cNvSpPr>
            <p:nvPr/>
          </p:nvSpPr>
          <p:spPr bwMode="auto">
            <a:xfrm>
              <a:off x="4829" y="2448"/>
              <a:ext cx="34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spcBef>
                  <a:spcPct val="50000"/>
                </a:spcBef>
              </a:pPr>
              <a:r>
                <a:rPr kumimoji="1" lang="en-US" altLang="zh-CN" sz="2400" b="0">
                  <a:latin typeface="Times New Roman" panose="02020603050405020304" pitchFamily="18" charset="0"/>
                </a:rPr>
                <a:t>1</a:t>
              </a:r>
            </a:p>
          </p:txBody>
        </p:sp>
        <p:sp>
          <p:nvSpPr>
            <p:cNvPr id="17428" name="Text Box 18"/>
            <p:cNvSpPr txBox="1">
              <a:spLocks noChangeArrowheads="1"/>
            </p:cNvSpPr>
            <p:nvPr/>
          </p:nvSpPr>
          <p:spPr bwMode="auto">
            <a:xfrm>
              <a:off x="4829" y="3120"/>
              <a:ext cx="34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spcBef>
                  <a:spcPct val="50000"/>
                </a:spcBef>
              </a:pPr>
              <a:r>
                <a:rPr kumimoji="1" lang="en-US" altLang="zh-CN" sz="2400" b="0">
                  <a:latin typeface="Times New Roman" panose="02020603050405020304" pitchFamily="18" charset="0"/>
                </a:rPr>
                <a:t>2</a:t>
              </a:r>
            </a:p>
          </p:txBody>
        </p:sp>
        <p:sp>
          <p:nvSpPr>
            <p:cNvPr id="17429" name="Text Box 19"/>
            <p:cNvSpPr txBox="1">
              <a:spLocks noChangeArrowheads="1"/>
            </p:cNvSpPr>
            <p:nvPr/>
          </p:nvSpPr>
          <p:spPr bwMode="auto">
            <a:xfrm>
              <a:off x="5165" y="1344"/>
              <a:ext cx="34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spcBef>
                  <a:spcPct val="50000"/>
                </a:spcBef>
              </a:pPr>
              <a:r>
                <a:rPr kumimoji="1" lang="en-US" altLang="zh-CN" sz="2400" b="0">
                  <a:latin typeface="Times New Roman" panose="02020603050405020304" pitchFamily="18" charset="0"/>
                </a:rPr>
                <a:t>3</a:t>
              </a:r>
            </a:p>
          </p:txBody>
        </p:sp>
      </p:grpSp>
      <p:sp>
        <p:nvSpPr>
          <p:cNvPr id="17413" name="Rectangle 22"/>
          <p:cNvSpPr>
            <a:spLocks noChangeArrowheads="1"/>
          </p:cNvSpPr>
          <p:nvPr/>
        </p:nvSpPr>
        <p:spPr bwMode="auto">
          <a:xfrm>
            <a:off x="250825" y="2708275"/>
            <a:ext cx="7489825"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lnSpc>
                <a:spcPct val="150000"/>
              </a:lnSpc>
            </a:pPr>
            <a:r>
              <a:rPr lang="en-US" altLang="zh-CN" sz="1200"/>
              <a:t>#include &lt;mpi.h&gt;</a:t>
            </a:r>
          </a:p>
          <a:p>
            <a:pPr eaLnBrk="1" hangingPunct="1">
              <a:lnSpc>
                <a:spcPct val="150000"/>
              </a:lnSpc>
            </a:pPr>
            <a:r>
              <a:rPr lang="en-US" altLang="zh-CN" sz="1200"/>
              <a:t>main(int argc, char **argv ) </a:t>
            </a:r>
          </a:p>
          <a:p>
            <a:pPr eaLnBrk="1" hangingPunct="1">
              <a:lnSpc>
                <a:spcPct val="150000"/>
              </a:lnSpc>
            </a:pPr>
            <a:r>
              <a:rPr lang="en-US" altLang="zh-CN" sz="1200"/>
              <a:t>{</a:t>
            </a:r>
          </a:p>
          <a:p>
            <a:pPr eaLnBrk="1" hangingPunct="1">
              <a:lnSpc>
                <a:spcPct val="150000"/>
              </a:lnSpc>
            </a:pPr>
            <a:r>
              <a:rPr lang="en-US" altLang="zh-CN" sz="1200"/>
              <a:t>  int rank, size, x; </a:t>
            </a:r>
          </a:p>
          <a:p>
            <a:pPr eaLnBrk="1" hangingPunct="1">
              <a:lnSpc>
                <a:spcPct val="150000"/>
              </a:lnSpc>
            </a:pPr>
            <a:r>
              <a:rPr lang="en-US" altLang="zh-CN" sz="1200"/>
              <a:t>  MPI_Status status;</a:t>
            </a:r>
          </a:p>
          <a:p>
            <a:pPr eaLnBrk="1" hangingPunct="1">
              <a:lnSpc>
                <a:spcPct val="150000"/>
              </a:lnSpc>
            </a:pPr>
            <a:r>
              <a:rPr lang="en-US" altLang="zh-CN" sz="1200"/>
              <a:t>  MPI_Init( &amp;argc, &amp;argv );</a:t>
            </a:r>
          </a:p>
          <a:p>
            <a:pPr eaLnBrk="1" hangingPunct="1">
              <a:lnSpc>
                <a:spcPct val="150000"/>
              </a:lnSpc>
            </a:pPr>
            <a:r>
              <a:rPr lang="en-US" altLang="zh-CN" sz="1200"/>
              <a:t>  MPI_Comm_rank( MPI_COMM_WORLD, &amp;rank );</a:t>
            </a:r>
          </a:p>
          <a:p>
            <a:pPr eaLnBrk="1" hangingPunct="1">
              <a:lnSpc>
                <a:spcPct val="150000"/>
              </a:lnSpc>
            </a:pPr>
            <a:r>
              <a:rPr lang="en-US" altLang="zh-CN" sz="1200"/>
              <a:t>  MPI_Comm_size( MPI_COMM_WORLD, &amp;size );</a:t>
            </a:r>
          </a:p>
          <a:p>
            <a:pPr eaLnBrk="1" hangingPunct="1">
              <a:lnSpc>
                <a:spcPct val="150000"/>
              </a:lnSpc>
            </a:pPr>
            <a:r>
              <a:rPr lang="en-US" altLang="zh-CN" sz="1200"/>
              <a:t>  MPI_Send(&amp;rank,1,MPI_INT, (rank+1)%size, 1,MPI_COMM_WORLD);</a:t>
            </a:r>
          </a:p>
          <a:p>
            <a:pPr eaLnBrk="1" hangingPunct="1">
              <a:lnSpc>
                <a:spcPct val="150000"/>
              </a:lnSpc>
            </a:pPr>
            <a:r>
              <a:rPr lang="en-US" altLang="zh-CN" sz="1200"/>
              <a:t>  MPI_Recv(&amp;x, 1, MPI_INT, (rank+size-1)%size, 1, MPI_COMM_WORLD, &amp;status);</a:t>
            </a:r>
          </a:p>
          <a:p>
            <a:pPr eaLnBrk="1" hangingPunct="1">
              <a:lnSpc>
                <a:spcPct val="150000"/>
              </a:lnSpc>
            </a:pPr>
            <a:r>
              <a:rPr lang="en-US" altLang="zh-CN" sz="1200"/>
              <a:t>  MPI_Finalize();</a:t>
            </a:r>
          </a:p>
          <a:p>
            <a:pPr eaLnBrk="1" hangingPunct="1">
              <a:lnSpc>
                <a:spcPct val="150000"/>
              </a:lnSpc>
            </a:pPr>
            <a:r>
              <a:rPr lang="en-US" altLang="zh-CN" sz="1200"/>
              <a:t>  return 0;</a:t>
            </a:r>
          </a:p>
          <a:p>
            <a:pPr eaLnBrk="1" hangingPunct="1">
              <a:lnSpc>
                <a:spcPct val="150000"/>
              </a:lnSpc>
            </a:pPr>
            <a:r>
              <a:rPr lang="en-US" altLang="zh-CN" sz="120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t>MPI</a:t>
            </a:r>
            <a:r>
              <a:rPr lang="zh-CN" altLang="en-US"/>
              <a:t>中的通信安全问题</a:t>
            </a:r>
          </a:p>
        </p:txBody>
      </p:sp>
      <p:pic>
        <p:nvPicPr>
          <p:cNvPr id="184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361113"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716338"/>
            <a:ext cx="6121400" cy="192722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t>MPI</a:t>
            </a:r>
            <a:r>
              <a:rPr lang="zh-CN" altLang="en-US"/>
              <a:t>中的通信安全问题</a:t>
            </a:r>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636838"/>
            <a:ext cx="7200900" cy="39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7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3068638"/>
            <a:ext cx="4962525" cy="2781300"/>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t>MPI</a:t>
            </a:r>
            <a:r>
              <a:rPr lang="zh-CN" altLang="en-US"/>
              <a:t>中的通信安全问题</a:t>
            </a: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781300"/>
            <a:ext cx="7273925" cy="35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27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3068638"/>
            <a:ext cx="4359275" cy="2568575"/>
          </a:xfrm>
          <a:prstGeom prst="rect">
            <a:avLst/>
          </a:prstGeom>
          <a:noFill/>
          <a:ln w="9525" algn="ctr">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a:t>MPI</a:t>
            </a:r>
            <a:r>
              <a:rPr lang="zh-CN" altLang="en-US"/>
              <a:t>中的通信安全问题</a:t>
            </a:r>
          </a:p>
        </p:txBody>
      </p:sp>
      <p:sp>
        <p:nvSpPr>
          <p:cNvPr id="21507" name="Rectangle 5"/>
          <p:cNvSpPr>
            <a:spLocks noGrp="1" noChangeArrowheads="1"/>
          </p:cNvSpPr>
          <p:nvPr>
            <p:ph idx="1"/>
          </p:nvPr>
        </p:nvSpPr>
        <p:spPr>
          <a:xfrm>
            <a:off x="1182688" y="2017713"/>
            <a:ext cx="7772400" cy="474662"/>
          </a:xfrm>
        </p:spPr>
        <p:txBody>
          <a:bodyPr/>
          <a:lstStyle/>
          <a:p>
            <a:pPr eaLnBrk="1" hangingPunct="1">
              <a:lnSpc>
                <a:spcPct val="100000"/>
              </a:lnSpc>
            </a:pPr>
            <a:r>
              <a:rPr lang="zh-CN" altLang="en-US" sz="2400"/>
              <a:t>例程：避免死锁的</a:t>
            </a:r>
            <a:r>
              <a:rPr lang="en-US" altLang="zh-CN" sz="2400"/>
              <a:t>rank</a:t>
            </a:r>
            <a:r>
              <a:rPr lang="zh-CN" altLang="en-US" sz="2400"/>
              <a:t>传递</a:t>
            </a:r>
          </a:p>
        </p:txBody>
      </p:sp>
      <p:sp>
        <p:nvSpPr>
          <p:cNvPr id="21508" name="Rectangle 4"/>
          <p:cNvSpPr>
            <a:spLocks noChangeArrowheads="1"/>
          </p:cNvSpPr>
          <p:nvPr/>
        </p:nvSpPr>
        <p:spPr bwMode="auto">
          <a:xfrm>
            <a:off x="900113" y="2420938"/>
            <a:ext cx="806450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宋体" panose="02010600030101010101" pitchFamily="2" charset="-122"/>
              </a:defRPr>
            </a:lvl1pPr>
            <a:lvl2pPr marL="742950" indent="-285750" eaLnBrk="0" hangingPunct="0">
              <a:defRPr b="1">
                <a:solidFill>
                  <a:schemeClr val="tx1"/>
                </a:solidFill>
                <a:latin typeface="Courier New" panose="02070309020205020404" pitchFamily="49" charset="0"/>
                <a:ea typeface="宋体" panose="02010600030101010101" pitchFamily="2" charset="-122"/>
              </a:defRPr>
            </a:lvl2pPr>
            <a:lvl3pPr marL="1143000" indent="-228600" eaLnBrk="0" hangingPunct="0">
              <a:defRPr b="1">
                <a:solidFill>
                  <a:schemeClr val="tx1"/>
                </a:solidFill>
                <a:latin typeface="Courier New" panose="02070309020205020404" pitchFamily="49" charset="0"/>
                <a:ea typeface="宋体" panose="02010600030101010101" pitchFamily="2" charset="-122"/>
              </a:defRPr>
            </a:lvl3pPr>
            <a:lvl4pPr marL="1600200" indent="-228600" eaLnBrk="0" hangingPunct="0">
              <a:defRPr b="1">
                <a:solidFill>
                  <a:schemeClr val="tx1"/>
                </a:solidFill>
                <a:latin typeface="Courier New" panose="02070309020205020404" pitchFamily="49" charset="0"/>
                <a:ea typeface="宋体" panose="02010600030101010101" pitchFamily="2" charset="-122"/>
              </a:defRPr>
            </a:lvl4pPr>
            <a:lvl5pPr marL="2057400" indent="-228600" eaLnBrk="0" hangingPunct="0">
              <a:defRPr b="1">
                <a:solidFill>
                  <a:schemeClr val="tx1"/>
                </a:solidFill>
                <a:latin typeface="Courier New" panose="02070309020205020404" pitchFamily="49"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lnSpc>
                <a:spcPct val="150000"/>
              </a:lnSpc>
            </a:pPr>
            <a:r>
              <a:rPr lang="en-US" altLang="zh-CN" sz="1100"/>
              <a:t>#include &lt;mpi.h&gt;</a:t>
            </a:r>
          </a:p>
          <a:p>
            <a:pPr eaLnBrk="1" hangingPunct="1">
              <a:lnSpc>
                <a:spcPct val="150000"/>
              </a:lnSpc>
            </a:pPr>
            <a:r>
              <a:rPr lang="en-US" altLang="zh-CN" sz="1100"/>
              <a:t>main(int argc, char **argv ) </a:t>
            </a:r>
          </a:p>
          <a:p>
            <a:pPr eaLnBrk="1" hangingPunct="1">
              <a:lnSpc>
                <a:spcPct val="150000"/>
              </a:lnSpc>
            </a:pPr>
            <a:r>
              <a:rPr lang="en-US" altLang="zh-CN" sz="1100"/>
              <a:t>{</a:t>
            </a:r>
          </a:p>
          <a:p>
            <a:pPr eaLnBrk="1" hangingPunct="1">
              <a:lnSpc>
                <a:spcPct val="150000"/>
              </a:lnSpc>
            </a:pPr>
            <a:r>
              <a:rPr lang="en-US" altLang="zh-CN" sz="1100"/>
              <a:t>   … ...</a:t>
            </a:r>
          </a:p>
          <a:p>
            <a:pPr eaLnBrk="1" hangingPunct="1">
              <a:lnSpc>
                <a:spcPct val="150000"/>
              </a:lnSpc>
            </a:pPr>
            <a:r>
              <a:rPr lang="en-US" altLang="zh-CN" sz="1100"/>
              <a:t>  if (rank%2==0) </a:t>
            </a:r>
          </a:p>
          <a:p>
            <a:pPr eaLnBrk="1" hangingPunct="1">
              <a:lnSpc>
                <a:spcPct val="150000"/>
              </a:lnSpc>
            </a:pPr>
            <a:r>
              <a:rPr lang="en-US" altLang="zh-CN" sz="1100"/>
              <a:t>  { </a:t>
            </a:r>
          </a:p>
          <a:p>
            <a:pPr eaLnBrk="1" hangingPunct="1">
              <a:lnSpc>
                <a:spcPct val="150000"/>
              </a:lnSpc>
            </a:pPr>
            <a:r>
              <a:rPr lang="en-US" altLang="zh-CN" sz="1100"/>
              <a:t>    MPI_Send(&amp;rank,1,MPI_INT, (rank+1)%size, 1,MPI_COMM_WORLD);</a:t>
            </a:r>
          </a:p>
          <a:p>
            <a:pPr eaLnBrk="1" hangingPunct="1">
              <a:lnSpc>
                <a:spcPct val="150000"/>
              </a:lnSpc>
            </a:pPr>
            <a:r>
              <a:rPr lang="en-US" altLang="zh-CN" sz="1100"/>
              <a:t>    MPI_Recv(&amp;x, 1, MPI_INT, (rank+size-1)%size, 1, MPI_COMM_WORLD, &amp;status); </a:t>
            </a:r>
          </a:p>
          <a:p>
            <a:pPr eaLnBrk="1" hangingPunct="1">
              <a:lnSpc>
                <a:spcPct val="150000"/>
              </a:lnSpc>
            </a:pPr>
            <a:r>
              <a:rPr lang="en-US" altLang="zh-CN" sz="1100"/>
              <a:t>  }</a:t>
            </a:r>
          </a:p>
          <a:p>
            <a:pPr eaLnBrk="1" hangingPunct="1">
              <a:lnSpc>
                <a:spcPct val="150000"/>
              </a:lnSpc>
            </a:pPr>
            <a:r>
              <a:rPr lang="en-US" altLang="zh-CN" sz="1100"/>
              <a:t>  else </a:t>
            </a:r>
          </a:p>
          <a:p>
            <a:pPr eaLnBrk="1" hangingPunct="1">
              <a:lnSpc>
                <a:spcPct val="150000"/>
              </a:lnSpc>
            </a:pPr>
            <a:r>
              <a:rPr lang="en-US" altLang="zh-CN" sz="1100"/>
              <a:t>  { </a:t>
            </a:r>
          </a:p>
          <a:p>
            <a:pPr eaLnBrk="1" hangingPunct="1">
              <a:lnSpc>
                <a:spcPct val="150000"/>
              </a:lnSpc>
            </a:pPr>
            <a:r>
              <a:rPr lang="en-US" altLang="zh-CN" sz="1100"/>
              <a:t>     MPI_Recv(&amp;x, 1, MPI_INT, (rank+size-1)%size, 1, MPI_COMM_WORLD, &amp;status);</a:t>
            </a:r>
          </a:p>
          <a:p>
            <a:pPr eaLnBrk="1" hangingPunct="1">
              <a:lnSpc>
                <a:spcPct val="150000"/>
              </a:lnSpc>
            </a:pPr>
            <a:r>
              <a:rPr lang="en-US" altLang="zh-CN" sz="1100"/>
              <a:t>     MPI_Send(&amp;rank,1,MPI_INT, (rank+1)%size, 1,MPI_COMM_WORLD); </a:t>
            </a:r>
          </a:p>
          <a:p>
            <a:pPr eaLnBrk="1" hangingPunct="1">
              <a:lnSpc>
                <a:spcPct val="150000"/>
              </a:lnSpc>
            </a:pPr>
            <a:r>
              <a:rPr lang="en-US" altLang="zh-CN" sz="1100"/>
              <a:t>  }</a:t>
            </a:r>
          </a:p>
          <a:p>
            <a:pPr eaLnBrk="1" hangingPunct="1">
              <a:lnSpc>
                <a:spcPct val="150000"/>
              </a:lnSpc>
            </a:pPr>
            <a:r>
              <a:rPr lang="en-US" altLang="zh-CN" sz="1100"/>
              <a:t>  MPI_Finalize();</a:t>
            </a:r>
          </a:p>
          <a:p>
            <a:pPr eaLnBrk="1" hangingPunct="1">
              <a:lnSpc>
                <a:spcPct val="150000"/>
              </a:lnSpc>
            </a:pPr>
            <a:r>
              <a:rPr lang="en-US" altLang="zh-CN" sz="1100"/>
              <a:t>  return 0;</a:t>
            </a:r>
          </a:p>
          <a:p>
            <a:pPr eaLnBrk="1" hangingPunct="1">
              <a:lnSpc>
                <a:spcPct val="150000"/>
              </a:lnSpc>
            </a:pPr>
            <a:r>
              <a:rPr lang="en-US" altLang="zh-CN" sz="110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a:t>MPI</a:t>
            </a:r>
            <a:r>
              <a:rPr lang="zh-CN" altLang="en-US"/>
              <a:t>中的通信安全问题</a:t>
            </a:r>
          </a:p>
        </p:txBody>
      </p:sp>
      <p:sp>
        <p:nvSpPr>
          <p:cNvPr id="22531" name="Rectangle 3"/>
          <p:cNvSpPr>
            <a:spLocks noGrp="1" noChangeArrowheads="1"/>
          </p:cNvSpPr>
          <p:nvPr>
            <p:ph idx="1"/>
          </p:nvPr>
        </p:nvSpPr>
        <p:spPr/>
        <p:txBody>
          <a:bodyPr/>
          <a:lstStyle/>
          <a:p>
            <a:pPr eaLnBrk="1" hangingPunct="1">
              <a:lnSpc>
                <a:spcPct val="110000"/>
              </a:lnSpc>
            </a:pPr>
            <a:r>
              <a:rPr lang="zh-CN" altLang="en-US"/>
              <a:t>捆绑接收发送：</a:t>
            </a:r>
            <a:r>
              <a:rPr lang="en-US" altLang="zh-CN"/>
              <a:t>MPI_Sendrecv</a:t>
            </a:r>
          </a:p>
          <a:p>
            <a:pPr lvl="1" eaLnBrk="1" hangingPunct="1">
              <a:lnSpc>
                <a:spcPct val="110000"/>
              </a:lnSpc>
            </a:pPr>
            <a:r>
              <a:rPr lang="en-US" altLang="zh-CN" sz="2400"/>
              <a:t>int MPI_Sendrecv(</a:t>
            </a:r>
            <a:br>
              <a:rPr lang="en-US" altLang="zh-CN" sz="2400"/>
            </a:br>
            <a:r>
              <a:rPr lang="en-US" altLang="zh-CN" sz="2400">
                <a:solidFill>
                  <a:schemeClr val="hlink"/>
                </a:solidFill>
              </a:rPr>
              <a:t>void *sendbuf, int sendcount, MPI_Datatype sendtype, int dest, int sendtag,</a:t>
            </a:r>
            <a:r>
              <a:rPr lang="en-US" altLang="zh-CN" sz="2400"/>
              <a:t> </a:t>
            </a:r>
            <a:br>
              <a:rPr lang="en-US" altLang="zh-CN" sz="2400"/>
            </a:br>
            <a:r>
              <a:rPr lang="en-US" altLang="zh-CN" sz="2400">
                <a:solidFill>
                  <a:schemeClr val="folHlink"/>
                </a:solidFill>
              </a:rPr>
              <a:t>void *recvbuf, int recvcount, MPI_Datatype recvtype, int source, int recvtag,</a:t>
            </a:r>
            <a:r>
              <a:rPr lang="en-US" altLang="zh-CN" sz="2400"/>
              <a:t> </a:t>
            </a:r>
            <a:br>
              <a:rPr lang="en-US" altLang="zh-CN" sz="2400"/>
            </a:br>
            <a:r>
              <a:rPr lang="en-US" altLang="zh-CN" sz="2400"/>
              <a:t>MPI_Comm comm, MPI_Status *status)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t>MPI</a:t>
            </a:r>
            <a:r>
              <a:rPr lang="zh-CN" altLang="en-US"/>
              <a:t>的数据类型</a:t>
            </a:r>
          </a:p>
        </p:txBody>
      </p:sp>
      <p:sp>
        <p:nvSpPr>
          <p:cNvPr id="18435" name="Rectangle 3"/>
          <p:cNvSpPr>
            <a:spLocks noGrp="1" noChangeArrowheads="1"/>
          </p:cNvSpPr>
          <p:nvPr>
            <p:ph idx="1"/>
          </p:nvPr>
        </p:nvSpPr>
        <p:spPr/>
        <p:txBody>
          <a:bodyPr>
            <a:normAutofit/>
          </a:bodyPr>
          <a:lstStyle/>
          <a:p>
            <a:pPr eaLnBrk="1" hangingPunct="1">
              <a:defRPr/>
            </a:pPr>
            <a:r>
              <a:rPr lang="en-US" altLang="zh-CN" dirty="0"/>
              <a:t>MPI</a:t>
            </a:r>
            <a:r>
              <a:rPr lang="zh-CN" altLang="en-US" dirty="0"/>
              <a:t>的数据类型是用于保障消息传递过程中的数据能够被正确的解释，而不是为了用于计算。</a:t>
            </a:r>
          </a:p>
          <a:p>
            <a:pPr eaLnBrk="1" hangingPunct="1">
              <a:defRPr/>
            </a:pPr>
            <a:r>
              <a:rPr lang="zh-CN" altLang="en-US" dirty="0"/>
              <a:t>消息传递中的类型匹配</a:t>
            </a:r>
          </a:p>
          <a:p>
            <a:pPr lvl="2" eaLnBrk="1" hangingPunct="1">
              <a:defRPr/>
            </a:pPr>
            <a:r>
              <a:rPr lang="zh-CN" altLang="en-US" sz="2000" dirty="0"/>
              <a:t>有类型数据的通信，发送方和接收方均使用相同的数据类型</a:t>
            </a:r>
          </a:p>
          <a:p>
            <a:pPr lvl="2" eaLnBrk="1" hangingPunct="1">
              <a:defRPr/>
            </a:pPr>
            <a:r>
              <a:rPr lang="zh-CN" altLang="en-US" sz="2000" dirty="0"/>
              <a:t>无类型数据的通信，发送方和接收方均以</a:t>
            </a:r>
            <a:r>
              <a:rPr lang="en-US" altLang="zh-CN" sz="2000" dirty="0"/>
              <a:t>MPI_BYTE</a:t>
            </a:r>
            <a:r>
              <a:rPr lang="zh-CN" altLang="en-US" sz="2000" dirty="0"/>
              <a:t>作为数据类型</a:t>
            </a:r>
          </a:p>
          <a:p>
            <a:pPr lvl="2" eaLnBrk="1" hangingPunct="1">
              <a:defRPr/>
            </a:pPr>
            <a:r>
              <a:rPr lang="zh-CN" altLang="en-US" sz="2000" dirty="0"/>
              <a:t>打包数据的通信，发送方和接收方均使用</a:t>
            </a:r>
            <a:r>
              <a:rPr lang="en-US" altLang="zh-CN" sz="2000" dirty="0"/>
              <a:t>MPI_PACKED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5123" name="Rectangle 3"/>
          <p:cNvSpPr>
            <a:spLocks noGrp="1" noChangeArrowheads="1"/>
          </p:cNvSpPr>
          <p:nvPr>
            <p:ph idx="1"/>
          </p:nvPr>
        </p:nvSpPr>
        <p:spPr/>
        <p:txBody>
          <a:bodyPr>
            <a:normAutofit fontScale="77500" lnSpcReduction="20000"/>
          </a:bodyPr>
          <a:lstStyle/>
          <a:p>
            <a:pPr eaLnBrk="1" hangingPunct="1">
              <a:lnSpc>
                <a:spcPct val="110000"/>
              </a:lnSpc>
            </a:pPr>
            <a:r>
              <a:rPr lang="zh-CN" altLang="en-US" sz="2800"/>
              <a:t>编程工具的选择</a:t>
            </a:r>
          </a:p>
          <a:p>
            <a:pPr lvl="1" eaLnBrk="1" hangingPunct="1">
              <a:lnSpc>
                <a:spcPct val="110000"/>
              </a:lnSpc>
            </a:pPr>
            <a:r>
              <a:rPr lang="zh-CN" altLang="en-US" sz="2400"/>
              <a:t>专用并行编程语言</a:t>
            </a:r>
          </a:p>
          <a:p>
            <a:pPr lvl="2" eaLnBrk="1" hangingPunct="1">
              <a:lnSpc>
                <a:spcPct val="110000"/>
              </a:lnSpc>
            </a:pPr>
            <a:r>
              <a:rPr lang="zh-CN" altLang="en-US" sz="2000"/>
              <a:t>如</a:t>
            </a:r>
            <a:r>
              <a:rPr lang="en-US" altLang="zh-CN" sz="2000"/>
              <a:t>occam</a:t>
            </a:r>
            <a:r>
              <a:rPr lang="zh-CN" altLang="en-US" sz="2000"/>
              <a:t>语言</a:t>
            </a:r>
          </a:p>
          <a:p>
            <a:pPr lvl="1" eaLnBrk="1" hangingPunct="1">
              <a:lnSpc>
                <a:spcPct val="110000"/>
              </a:lnSpc>
            </a:pPr>
            <a:r>
              <a:rPr lang="zh-CN" altLang="en-US" sz="2400"/>
              <a:t>对现有语言扩展语法来处理消息传递</a:t>
            </a:r>
          </a:p>
          <a:p>
            <a:pPr lvl="2" eaLnBrk="1" hangingPunct="1">
              <a:lnSpc>
                <a:spcPct val="110000"/>
              </a:lnSpc>
            </a:pPr>
            <a:r>
              <a:rPr lang="zh-CN" altLang="en-US" sz="2000"/>
              <a:t>如</a:t>
            </a:r>
            <a:r>
              <a:rPr lang="en-US" altLang="zh-CN" sz="2000"/>
              <a:t>CC+</a:t>
            </a:r>
            <a:r>
              <a:rPr lang="zh-CN" altLang="en-US" sz="2000"/>
              <a:t>语言、</a:t>
            </a:r>
            <a:r>
              <a:rPr lang="en-US" altLang="zh-CN" sz="2000"/>
              <a:t>Fortran M</a:t>
            </a:r>
            <a:r>
              <a:rPr lang="zh-CN" altLang="en-US" sz="2000"/>
              <a:t>语言</a:t>
            </a:r>
          </a:p>
          <a:p>
            <a:pPr lvl="1" eaLnBrk="1" hangingPunct="1">
              <a:lnSpc>
                <a:spcPct val="110000"/>
              </a:lnSpc>
            </a:pPr>
            <a:r>
              <a:rPr lang="zh-CN" altLang="en-US" sz="2400"/>
              <a:t>专门的并行编译器</a:t>
            </a:r>
          </a:p>
          <a:p>
            <a:pPr lvl="2" eaLnBrk="1" hangingPunct="1">
              <a:lnSpc>
                <a:spcPct val="110000"/>
              </a:lnSpc>
            </a:pPr>
            <a:r>
              <a:rPr lang="zh-CN" altLang="en-US" sz="2000"/>
              <a:t>不适用于消息传递机制</a:t>
            </a:r>
          </a:p>
          <a:p>
            <a:pPr lvl="1" eaLnBrk="1" hangingPunct="1">
              <a:lnSpc>
                <a:spcPct val="110000"/>
              </a:lnSpc>
            </a:pPr>
            <a:r>
              <a:rPr lang="zh-CN" altLang="en-US" sz="2400"/>
              <a:t>使用现有语言，配备消息传递外部过程库</a:t>
            </a:r>
          </a:p>
          <a:p>
            <a:pPr lvl="2" eaLnBrk="1" hangingPunct="1">
              <a:lnSpc>
                <a:spcPct val="110000"/>
              </a:lnSpc>
            </a:pPr>
            <a:r>
              <a:rPr lang="zh-CN" altLang="en-US" sz="2000"/>
              <a:t>如</a:t>
            </a:r>
            <a:r>
              <a:rPr lang="en-US" altLang="zh-CN" sz="2000"/>
              <a:t>PVM</a:t>
            </a:r>
            <a:r>
              <a:rPr lang="zh-CN" altLang="en-US" sz="2000"/>
              <a:t>、</a:t>
            </a:r>
            <a:r>
              <a:rPr lang="en-US" altLang="zh-CN" sz="2000"/>
              <a:t>MPI</a:t>
            </a:r>
            <a:r>
              <a:rPr lang="zh-CN" altLang="en-US" sz="2000"/>
              <a:t>。必须提供至少两类基本方法：</a:t>
            </a:r>
            <a:br>
              <a:rPr lang="zh-CN" altLang="en-US" sz="2000"/>
            </a:br>
            <a:r>
              <a:rPr lang="en-US" altLang="zh-CN" sz="2000"/>
              <a:t>1</a:t>
            </a:r>
            <a:r>
              <a:rPr lang="zh-CN" altLang="en-US" sz="2000"/>
              <a:t>、创建分离进程以使它们能在不同的计算机上运行的方法；</a:t>
            </a:r>
            <a:br>
              <a:rPr lang="zh-CN" altLang="en-US" sz="2000"/>
            </a:br>
            <a:r>
              <a:rPr lang="en-US" altLang="zh-CN" sz="2000"/>
              <a:t>2</a:t>
            </a:r>
            <a:r>
              <a:rPr lang="zh-CN" altLang="en-US" sz="2000"/>
              <a:t>、发送和接收消息的方法。</a:t>
            </a:r>
          </a:p>
        </p:txBody>
      </p:sp>
    </p:spTree>
    <p:extLst>
      <p:ext uri="{BB962C8B-B14F-4D97-AF65-F5344CB8AC3E}">
        <p14:creationId xmlns:p14="http://schemas.microsoft.com/office/powerpoint/2010/main" val="2533256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908050"/>
            <a:ext cx="8718550"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a:t>常见问题和错误</a:t>
            </a:r>
          </a:p>
        </p:txBody>
      </p:sp>
      <p:sp>
        <p:nvSpPr>
          <p:cNvPr id="20483" name="Rectangle 3"/>
          <p:cNvSpPr>
            <a:spLocks noGrp="1" noChangeArrowheads="1"/>
          </p:cNvSpPr>
          <p:nvPr>
            <p:ph idx="1"/>
          </p:nvPr>
        </p:nvSpPr>
        <p:spPr/>
        <p:txBody>
          <a:bodyPr>
            <a:normAutofit fontScale="85000" lnSpcReduction="20000"/>
          </a:bodyPr>
          <a:lstStyle/>
          <a:p>
            <a:pPr eaLnBrk="1" hangingPunct="1">
              <a:lnSpc>
                <a:spcPct val="150000"/>
              </a:lnSpc>
              <a:defRPr/>
            </a:pPr>
            <a:r>
              <a:rPr lang="zh-CN" altLang="en-US" sz="2000" dirty="0"/>
              <a:t>引用</a:t>
            </a:r>
            <a:r>
              <a:rPr lang="en-US" altLang="zh-CN" sz="2000" dirty="0" err="1"/>
              <a:t>argc</a:t>
            </a:r>
            <a:r>
              <a:rPr lang="zh-CN" altLang="en-US" sz="2000" dirty="0"/>
              <a:t>和</a:t>
            </a:r>
            <a:r>
              <a:rPr lang="en-US" altLang="zh-CN" sz="2000" dirty="0" err="1"/>
              <a:t>argv</a:t>
            </a:r>
            <a:r>
              <a:rPr lang="zh-CN" altLang="en-US" sz="2000" dirty="0"/>
              <a:t>；</a:t>
            </a:r>
          </a:p>
          <a:p>
            <a:pPr eaLnBrk="1" hangingPunct="1">
              <a:lnSpc>
                <a:spcPct val="150000"/>
              </a:lnSpc>
              <a:defRPr/>
            </a:pPr>
            <a:r>
              <a:rPr lang="zh-CN" altLang="en-US" sz="2000" dirty="0"/>
              <a:t>在</a:t>
            </a:r>
            <a:r>
              <a:rPr lang="en-US" altLang="zh-CN" sz="2000" dirty="0" err="1"/>
              <a:t>MPI_Init</a:t>
            </a:r>
            <a:r>
              <a:rPr lang="zh-CN" altLang="en-US" sz="2000" dirty="0"/>
              <a:t>之前和</a:t>
            </a:r>
            <a:r>
              <a:rPr lang="en-US" altLang="zh-CN" sz="2000" dirty="0" err="1"/>
              <a:t>MPI_Finalize</a:t>
            </a:r>
            <a:r>
              <a:rPr lang="zh-CN" altLang="en-US" sz="2000" dirty="0"/>
              <a:t>之后写可执行代码；</a:t>
            </a:r>
          </a:p>
          <a:p>
            <a:pPr eaLnBrk="1" hangingPunct="1">
              <a:lnSpc>
                <a:spcPct val="150000"/>
              </a:lnSpc>
              <a:defRPr/>
            </a:pPr>
            <a:r>
              <a:rPr lang="zh-CN" altLang="en-US" sz="2000" dirty="0"/>
              <a:t>用</a:t>
            </a:r>
            <a:r>
              <a:rPr lang="en-US" altLang="zh-CN" sz="2000" dirty="0" err="1"/>
              <a:t>MPI_Recv</a:t>
            </a:r>
            <a:r>
              <a:rPr lang="zh-CN" altLang="en-US" sz="2000" dirty="0"/>
              <a:t>和</a:t>
            </a:r>
            <a:r>
              <a:rPr lang="en-US" altLang="zh-CN" sz="2000" dirty="0" err="1"/>
              <a:t>MPI_Bcast</a:t>
            </a:r>
            <a:r>
              <a:rPr lang="zh-CN" altLang="en-US" sz="2000" dirty="0"/>
              <a:t>匹配；</a:t>
            </a:r>
          </a:p>
          <a:p>
            <a:pPr eaLnBrk="1" hangingPunct="1">
              <a:lnSpc>
                <a:spcPct val="150000"/>
              </a:lnSpc>
              <a:defRPr/>
            </a:pPr>
            <a:r>
              <a:rPr lang="zh-CN" altLang="en-US" sz="2000" dirty="0"/>
              <a:t>不合理的</a:t>
            </a:r>
            <a:r>
              <a:rPr lang="en-US" altLang="zh-CN" sz="2000" dirty="0" err="1"/>
              <a:t>MPI_Send</a:t>
            </a:r>
            <a:r>
              <a:rPr lang="zh-CN" altLang="en-US" sz="2000" dirty="0"/>
              <a:t>和</a:t>
            </a:r>
            <a:r>
              <a:rPr lang="en-US" altLang="zh-CN" sz="2000" dirty="0" err="1"/>
              <a:t>MPI_Recv</a:t>
            </a:r>
            <a:r>
              <a:rPr lang="zh-CN" altLang="en-US" sz="2000" dirty="0"/>
              <a:t>次序；</a:t>
            </a:r>
          </a:p>
          <a:p>
            <a:pPr eaLnBrk="1" hangingPunct="1">
              <a:lnSpc>
                <a:spcPct val="150000"/>
              </a:lnSpc>
              <a:defRPr/>
            </a:pPr>
            <a:r>
              <a:rPr lang="zh-CN" altLang="en-US" sz="2000" dirty="0"/>
              <a:t>发送和接收时的数据类型不匹配；</a:t>
            </a:r>
          </a:p>
          <a:p>
            <a:pPr eaLnBrk="1" hangingPunct="1">
              <a:lnSpc>
                <a:spcPct val="150000"/>
              </a:lnSpc>
              <a:defRPr/>
            </a:pPr>
            <a:r>
              <a:rPr lang="zh-CN" altLang="en-US" sz="2000" dirty="0"/>
              <a:t>接收缓冲区的溢出；</a:t>
            </a:r>
          </a:p>
          <a:p>
            <a:pPr eaLnBrk="1" hangingPunct="1">
              <a:lnSpc>
                <a:spcPct val="150000"/>
              </a:lnSpc>
              <a:defRPr/>
            </a:pPr>
            <a:r>
              <a:rPr lang="zh-CN" altLang="en-US" sz="2000" dirty="0"/>
              <a:t>没有正确配置各运行结点；</a:t>
            </a:r>
          </a:p>
          <a:p>
            <a:pPr eaLnBrk="1" hangingPunct="1">
              <a:lnSpc>
                <a:spcPct val="150000"/>
              </a:lnSpc>
              <a:defRPr/>
            </a:pPr>
            <a:r>
              <a:rPr lang="zh-CN" altLang="en-US" sz="2000" dirty="0"/>
              <a:t>执行程序没有正确地部署或更新；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MS-MPI</a:t>
            </a:r>
            <a:r>
              <a:rPr lang="zh-CN" altLang="en-US" dirty="0"/>
              <a:t>的</a:t>
            </a:r>
            <a:r>
              <a:rPr lang="en-US" altLang="zh-CN" dirty="0"/>
              <a:t>MPI</a:t>
            </a:r>
            <a:r>
              <a:rPr lang="zh-CN" altLang="en-US" dirty="0"/>
              <a:t>编程</a:t>
            </a:r>
          </a:p>
        </p:txBody>
      </p:sp>
      <p:sp>
        <p:nvSpPr>
          <p:cNvPr id="3" name="内容占位符 2"/>
          <p:cNvSpPr>
            <a:spLocks noGrp="1"/>
          </p:cNvSpPr>
          <p:nvPr>
            <p:ph idx="1"/>
          </p:nvPr>
        </p:nvSpPr>
        <p:spPr/>
        <p:txBody>
          <a:bodyPr/>
          <a:lstStyle/>
          <a:p>
            <a:r>
              <a:rPr lang="en-US" altLang="zh-CN" dirty="0"/>
              <a:t>MS-MPI SDK &amp; </a:t>
            </a:r>
            <a:r>
              <a:rPr lang="en-US" altLang="zh-CN" dirty="0" err="1"/>
              <a:t>Redist</a:t>
            </a:r>
            <a:endParaRPr lang="en-US" altLang="zh-CN" dirty="0"/>
          </a:p>
          <a:p>
            <a:pPr lvl="1"/>
            <a:r>
              <a:rPr lang="en-US" altLang="zh-CN" sz="1100" dirty="0">
                <a:latin typeface="Courier New" panose="02070309020205020404" pitchFamily="49" charset="0"/>
                <a:cs typeface="Courier New" panose="02070309020205020404" pitchFamily="49" charset="0"/>
                <a:hlinkClick r:id="rId2"/>
              </a:rPr>
              <a:t>https://www.microsoft.com/en-us/download/details.aspx?id=49926</a:t>
            </a:r>
            <a:endParaRPr lang="en-US" altLang="zh-CN" sz="1100" dirty="0">
              <a:latin typeface="Courier New" panose="02070309020205020404" pitchFamily="49" charset="0"/>
              <a:cs typeface="Courier New" panose="02070309020205020404" pitchFamily="49" charset="0"/>
            </a:endParaRPr>
          </a:p>
          <a:p>
            <a:r>
              <a:rPr lang="zh-CN" altLang="en-US" dirty="0"/>
              <a:t>校验</a:t>
            </a:r>
            <a:r>
              <a:rPr lang="en-US" altLang="zh-CN" dirty="0"/>
              <a:t>MS-MPI</a:t>
            </a:r>
            <a:r>
              <a:rPr lang="zh-CN" altLang="en-US" dirty="0"/>
              <a:t>环境</a:t>
            </a:r>
          </a:p>
        </p:txBody>
      </p:sp>
      <p:pic>
        <p:nvPicPr>
          <p:cNvPr id="30724" name="Picture 4" descr="http://blogs.technet.com/cfs-file.ashx/__key/communityserver-blogs-components-weblogfiles/00-00-00-68-36/step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501008"/>
            <a:ext cx="6687319" cy="314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134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MS-MPI</a:t>
            </a:r>
            <a:r>
              <a:rPr lang="zh-CN" altLang="en-US" dirty="0"/>
              <a:t>的</a:t>
            </a:r>
            <a:r>
              <a:rPr lang="en-US" altLang="zh-CN" dirty="0"/>
              <a:t>MPI</a:t>
            </a:r>
            <a:r>
              <a:rPr lang="zh-CN" altLang="en-US" dirty="0"/>
              <a:t>编程</a:t>
            </a:r>
          </a:p>
        </p:txBody>
      </p:sp>
      <p:sp>
        <p:nvSpPr>
          <p:cNvPr id="3" name="内容占位符 2"/>
          <p:cNvSpPr>
            <a:spLocks noGrp="1"/>
          </p:cNvSpPr>
          <p:nvPr>
            <p:ph idx="1"/>
          </p:nvPr>
        </p:nvSpPr>
        <p:spPr/>
        <p:txBody>
          <a:bodyPr/>
          <a:lstStyle/>
          <a:p>
            <a:r>
              <a:rPr lang="en-US" altLang="zh-CN" dirty="0"/>
              <a:t>Visual C++</a:t>
            </a:r>
            <a:r>
              <a:rPr lang="zh-CN" altLang="en-US" dirty="0"/>
              <a:t>中的</a:t>
            </a:r>
            <a:r>
              <a:rPr lang="en-US" altLang="zh-CN" dirty="0"/>
              <a:t>MPI</a:t>
            </a:r>
            <a:r>
              <a:rPr lang="zh-CN" altLang="en-US" dirty="0"/>
              <a:t>配置</a:t>
            </a:r>
            <a:endParaRPr lang="en-US" altLang="zh-CN" dirty="0"/>
          </a:p>
          <a:p>
            <a:pPr lvl="1"/>
            <a:r>
              <a:rPr lang="zh-CN" altLang="en-US" dirty="0"/>
              <a:t>设置</a:t>
            </a:r>
            <a:r>
              <a:rPr lang="en-US" altLang="zh-CN" dirty="0"/>
              <a:t>Include</a:t>
            </a:r>
            <a:r>
              <a:rPr lang="zh-CN" altLang="en-US" dirty="0"/>
              <a:t>路径</a:t>
            </a:r>
          </a:p>
        </p:txBody>
      </p:sp>
      <p:pic>
        <p:nvPicPr>
          <p:cNvPr id="31748" name="Picture 4" descr="http://blogs.technet.com/cfs-file.ashx/__key/communityserver-blogs-components-weblogfiles/00-00-00-68-36/084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924944"/>
            <a:ext cx="6591985" cy="383815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9894FFFB-5837-4E23-AF87-B82B7D84F543}"/>
              </a:ext>
            </a:extLst>
          </p:cNvPr>
          <p:cNvSpPr/>
          <p:nvPr/>
        </p:nvSpPr>
        <p:spPr>
          <a:xfrm>
            <a:off x="6084168" y="3549133"/>
            <a:ext cx="172819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423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MS-MPI</a:t>
            </a:r>
            <a:r>
              <a:rPr lang="zh-CN" altLang="en-US" dirty="0"/>
              <a:t>的</a:t>
            </a:r>
            <a:r>
              <a:rPr lang="en-US" altLang="zh-CN" dirty="0"/>
              <a:t>MPI</a:t>
            </a:r>
            <a:r>
              <a:rPr lang="zh-CN" altLang="en-US" dirty="0"/>
              <a:t>编程</a:t>
            </a:r>
          </a:p>
        </p:txBody>
      </p:sp>
      <p:sp>
        <p:nvSpPr>
          <p:cNvPr id="3" name="内容占位符 2"/>
          <p:cNvSpPr>
            <a:spLocks noGrp="1"/>
          </p:cNvSpPr>
          <p:nvPr>
            <p:ph idx="1"/>
          </p:nvPr>
        </p:nvSpPr>
        <p:spPr/>
        <p:txBody>
          <a:bodyPr/>
          <a:lstStyle/>
          <a:p>
            <a:r>
              <a:rPr lang="en-US" altLang="zh-CN" dirty="0"/>
              <a:t>Visual C++</a:t>
            </a:r>
            <a:r>
              <a:rPr lang="zh-CN" altLang="en-US" dirty="0"/>
              <a:t>中的</a:t>
            </a:r>
            <a:r>
              <a:rPr lang="en-US" altLang="zh-CN" dirty="0"/>
              <a:t>MPI</a:t>
            </a:r>
            <a:r>
              <a:rPr lang="zh-CN" altLang="en-US" dirty="0"/>
              <a:t>配置</a:t>
            </a:r>
            <a:endParaRPr lang="en-US" altLang="zh-CN" dirty="0"/>
          </a:p>
          <a:p>
            <a:pPr lvl="1"/>
            <a:r>
              <a:rPr lang="zh-CN" altLang="en-US" dirty="0"/>
              <a:t>设置</a:t>
            </a:r>
            <a:r>
              <a:rPr lang="en-US" altLang="zh-CN" dirty="0"/>
              <a:t>Linker</a:t>
            </a:r>
            <a:r>
              <a:rPr lang="zh-CN" altLang="en-US" dirty="0"/>
              <a:t>下的</a:t>
            </a:r>
            <a:r>
              <a:rPr lang="en-US" altLang="zh-CN" dirty="0"/>
              <a:t>Library</a:t>
            </a:r>
            <a:r>
              <a:rPr lang="zh-CN" altLang="en-US" dirty="0"/>
              <a:t>路径，指定</a:t>
            </a:r>
            <a:r>
              <a:rPr lang="en-US" altLang="zh-CN" dirty="0"/>
              <a:t>msmpi.lib</a:t>
            </a:r>
            <a:endParaRPr lang="zh-CN" altLang="en-US" dirty="0"/>
          </a:p>
        </p:txBody>
      </p:sp>
      <p:pic>
        <p:nvPicPr>
          <p:cNvPr id="32770" name="Picture 2" descr="http://blogs.technet.com/cfs-file.ashx/__key/communityserver-blogs-components-weblogfiles/00-00-00-68-36/8688.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924944"/>
            <a:ext cx="6552728" cy="38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591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MS-MPI</a:t>
            </a:r>
            <a:r>
              <a:rPr lang="zh-CN" altLang="en-US" dirty="0"/>
              <a:t>的</a:t>
            </a:r>
            <a:r>
              <a:rPr lang="en-US" altLang="zh-CN" dirty="0"/>
              <a:t>MPI</a:t>
            </a:r>
            <a:r>
              <a:rPr lang="zh-CN" altLang="en-US" dirty="0"/>
              <a:t>编程</a:t>
            </a:r>
          </a:p>
        </p:txBody>
      </p:sp>
      <p:sp>
        <p:nvSpPr>
          <p:cNvPr id="3" name="内容占位符 2"/>
          <p:cNvSpPr>
            <a:spLocks noGrp="1"/>
          </p:cNvSpPr>
          <p:nvPr>
            <p:ph idx="1"/>
          </p:nvPr>
        </p:nvSpPr>
        <p:spPr/>
        <p:txBody>
          <a:bodyPr/>
          <a:lstStyle/>
          <a:p>
            <a:r>
              <a:rPr lang="zh-CN" altLang="en-US" dirty="0"/>
              <a:t>守护进程</a:t>
            </a:r>
            <a:r>
              <a:rPr lang="en-US" altLang="zh-CN" dirty="0" err="1"/>
              <a:t>smpd</a:t>
            </a:r>
            <a:endParaRPr lang="en-US" altLang="zh-CN" dirty="0"/>
          </a:p>
          <a:p>
            <a:pPr lvl="1"/>
            <a:r>
              <a:rPr lang="en-US" altLang="zh-CN" dirty="0" err="1"/>
              <a:t>smpd</a:t>
            </a:r>
            <a:r>
              <a:rPr lang="en-US" altLang="zh-CN" dirty="0"/>
              <a:t> –d</a:t>
            </a:r>
          </a:p>
          <a:p>
            <a:r>
              <a:rPr lang="zh-CN" altLang="en-US" dirty="0"/>
              <a:t>执行</a:t>
            </a:r>
            <a:r>
              <a:rPr lang="en-US" altLang="zh-CN" dirty="0"/>
              <a:t>MPI</a:t>
            </a:r>
            <a:r>
              <a:rPr lang="zh-CN" altLang="en-US" dirty="0"/>
              <a:t>程序</a:t>
            </a:r>
            <a:endParaRPr lang="en-US" altLang="zh-CN" dirty="0"/>
          </a:p>
          <a:p>
            <a:pPr lvl="1"/>
            <a:r>
              <a:rPr lang="en-US" altLang="zh-CN" dirty="0" err="1"/>
              <a:t>mpiexec</a:t>
            </a:r>
            <a:r>
              <a:rPr lang="en-US" altLang="zh-CN" dirty="0"/>
              <a:t> –n </a:t>
            </a:r>
            <a:r>
              <a:rPr lang="zh-CN" altLang="en-US" i="1" dirty="0"/>
              <a:t>进程数</a:t>
            </a:r>
            <a:endParaRPr lang="en-US" altLang="zh-CN" dirty="0"/>
          </a:p>
          <a:p>
            <a:pPr lvl="1"/>
            <a:r>
              <a:rPr lang="en-US" altLang="zh-CN" dirty="0" err="1"/>
              <a:t>mpiexec</a:t>
            </a:r>
            <a:r>
              <a:rPr lang="en-US" altLang="zh-CN" dirty="0"/>
              <a:t> –hosts </a:t>
            </a:r>
            <a:r>
              <a:rPr lang="zh-CN" altLang="en-US" i="1" dirty="0"/>
              <a:t>主机数 主机</a:t>
            </a:r>
            <a:r>
              <a:rPr lang="en-US" altLang="zh-CN" i="1" dirty="0"/>
              <a:t>1 </a:t>
            </a:r>
            <a:r>
              <a:rPr lang="zh-CN" altLang="en-US" i="1" dirty="0"/>
              <a:t>进程数 主机</a:t>
            </a:r>
            <a:r>
              <a:rPr lang="en-US" altLang="zh-CN" i="1" dirty="0"/>
              <a:t>2 </a:t>
            </a:r>
            <a:r>
              <a:rPr lang="zh-CN" altLang="en-US" i="1" dirty="0"/>
              <a:t>进程数 </a:t>
            </a:r>
            <a:r>
              <a:rPr lang="en-US" altLang="zh-CN" i="1" dirty="0"/>
              <a:t>……</a:t>
            </a:r>
            <a:endParaRPr lang="zh-CN" altLang="en-US" dirty="0"/>
          </a:p>
        </p:txBody>
      </p:sp>
    </p:spTree>
    <p:extLst>
      <p:ext uri="{BB962C8B-B14F-4D97-AF65-F5344CB8AC3E}">
        <p14:creationId xmlns:p14="http://schemas.microsoft.com/office/powerpoint/2010/main" val="3665261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dirty="0"/>
              <a:t>MPI</a:t>
            </a:r>
            <a:r>
              <a:rPr lang="zh-CN" altLang="en-US" dirty="0"/>
              <a:t>实践练习</a:t>
            </a:r>
          </a:p>
        </p:txBody>
      </p:sp>
      <p:sp>
        <p:nvSpPr>
          <p:cNvPr id="26627" name="内容占位符 2"/>
          <p:cNvSpPr>
            <a:spLocks noGrp="1"/>
          </p:cNvSpPr>
          <p:nvPr>
            <p:ph idx="1"/>
          </p:nvPr>
        </p:nvSpPr>
        <p:spPr/>
        <p:txBody>
          <a:bodyPr/>
          <a:lstStyle/>
          <a:p>
            <a:r>
              <a:rPr lang="en-US" altLang="zh-CN" dirty="0"/>
              <a:t>MS-MPI</a:t>
            </a:r>
            <a:r>
              <a:rPr lang="zh-CN" altLang="en-US" dirty="0"/>
              <a:t>的安装</a:t>
            </a:r>
            <a:endParaRPr lang="en-US" altLang="zh-CN" dirty="0"/>
          </a:p>
          <a:p>
            <a:r>
              <a:rPr lang="en-US" altLang="zh-CN" dirty="0"/>
              <a:t>Visual Studio</a:t>
            </a:r>
            <a:r>
              <a:rPr lang="zh-CN" altLang="en-US" dirty="0"/>
              <a:t>的配置</a:t>
            </a:r>
            <a:endParaRPr lang="en-US" altLang="zh-CN" dirty="0"/>
          </a:p>
          <a:p>
            <a:r>
              <a:rPr lang="en-US" altLang="zh-CN" dirty="0"/>
              <a:t>MPI</a:t>
            </a:r>
            <a:r>
              <a:rPr lang="zh-CN" altLang="en-US" dirty="0"/>
              <a:t>程序的编译和运行</a:t>
            </a:r>
          </a:p>
        </p:txBody>
      </p:sp>
      <p:sp>
        <p:nvSpPr>
          <p:cNvPr id="4" name="矩形 3"/>
          <p:cNvSpPr/>
          <p:nvPr/>
        </p:nvSpPr>
        <p:spPr>
          <a:xfrm>
            <a:off x="179512" y="3603870"/>
            <a:ext cx="8785225" cy="3230562"/>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US" altLang="zh-CN" sz="1200" dirty="0"/>
              <a:t>#include &lt;</a:t>
            </a:r>
            <a:r>
              <a:rPr lang="en-US" altLang="zh-CN" sz="1200" dirty="0" err="1"/>
              <a:t>mpi.h</a:t>
            </a:r>
            <a:r>
              <a:rPr lang="en-US" altLang="zh-CN" sz="1200" dirty="0"/>
              <a:t>&gt;</a:t>
            </a:r>
          </a:p>
          <a:p>
            <a:pPr>
              <a:defRPr/>
            </a:pPr>
            <a:r>
              <a:rPr lang="en-US" altLang="zh-CN" sz="1200" dirty="0"/>
              <a:t>#include &lt;</a:t>
            </a:r>
            <a:r>
              <a:rPr lang="en-US" altLang="zh-CN" sz="1200" dirty="0" err="1"/>
              <a:t>iostream</a:t>
            </a:r>
            <a:r>
              <a:rPr lang="en-US" altLang="zh-CN" sz="1200" dirty="0"/>
              <a:t>&gt;</a:t>
            </a:r>
          </a:p>
          <a:p>
            <a:pPr>
              <a:defRPr/>
            </a:pPr>
            <a:r>
              <a:rPr lang="en-US" altLang="zh-CN" sz="1200" dirty="0"/>
              <a:t>using namespace </a:t>
            </a:r>
            <a:r>
              <a:rPr lang="en-US" altLang="zh-CN" sz="1200" dirty="0" err="1"/>
              <a:t>std</a:t>
            </a:r>
            <a:r>
              <a:rPr lang="en-US" altLang="zh-CN" sz="1200" dirty="0"/>
              <a:t>;</a:t>
            </a:r>
          </a:p>
          <a:p>
            <a:pPr>
              <a:defRPr/>
            </a:pPr>
            <a:r>
              <a:rPr lang="en-US" altLang="zh-CN" sz="1200" dirty="0" err="1"/>
              <a:t>int</a:t>
            </a:r>
            <a:r>
              <a:rPr lang="en-US" altLang="zh-CN" sz="1200" dirty="0"/>
              <a:t> main(</a:t>
            </a:r>
            <a:r>
              <a:rPr lang="en-US" altLang="zh-CN" sz="1200" dirty="0" err="1"/>
              <a:t>int</a:t>
            </a:r>
            <a:r>
              <a:rPr lang="en-US" altLang="zh-CN" sz="1200" dirty="0"/>
              <a:t> </a:t>
            </a:r>
            <a:r>
              <a:rPr lang="en-US" altLang="zh-CN" sz="1200" dirty="0" err="1"/>
              <a:t>argc</a:t>
            </a:r>
            <a:r>
              <a:rPr lang="en-US" altLang="zh-CN" sz="1200" dirty="0"/>
              <a:t>, char *</a:t>
            </a:r>
            <a:r>
              <a:rPr lang="en-US" altLang="zh-CN" sz="1200" dirty="0" err="1"/>
              <a:t>argv</a:t>
            </a:r>
            <a:r>
              <a:rPr lang="en-US" altLang="zh-CN" sz="1200" dirty="0"/>
              <a:t>[])</a:t>
            </a:r>
          </a:p>
          <a:p>
            <a:pPr>
              <a:defRPr/>
            </a:pPr>
            <a:r>
              <a:rPr lang="en-US" altLang="zh-CN" sz="1200" dirty="0"/>
              <a:t>{</a:t>
            </a:r>
          </a:p>
          <a:p>
            <a:pPr>
              <a:defRPr/>
            </a:pPr>
            <a:r>
              <a:rPr lang="en-US" altLang="zh-CN" sz="1200" dirty="0"/>
              <a:t>	</a:t>
            </a:r>
            <a:r>
              <a:rPr lang="en-US" altLang="zh-CN" sz="1200" dirty="0" err="1"/>
              <a:t>int</a:t>
            </a:r>
            <a:r>
              <a:rPr lang="en-US" altLang="zh-CN" sz="1200" dirty="0"/>
              <a:t> size, rank;</a:t>
            </a:r>
          </a:p>
          <a:p>
            <a:pPr>
              <a:defRPr/>
            </a:pPr>
            <a:r>
              <a:rPr lang="en-US" altLang="zh-CN" sz="1200" dirty="0"/>
              <a:t>	char </a:t>
            </a:r>
            <a:r>
              <a:rPr lang="en-US" altLang="zh-CN" sz="1200" dirty="0" err="1"/>
              <a:t>ProcessName</a:t>
            </a:r>
            <a:r>
              <a:rPr lang="en-US" altLang="zh-CN" sz="1200" dirty="0"/>
              <a:t>[MPI_MAX_PROCESSOR_NAME];</a:t>
            </a:r>
          </a:p>
          <a:p>
            <a:pPr>
              <a:defRPr/>
            </a:pPr>
            <a:r>
              <a:rPr lang="en-US" altLang="zh-CN" sz="1200" dirty="0"/>
              <a:t>	</a:t>
            </a:r>
            <a:r>
              <a:rPr lang="en-US" altLang="zh-CN" sz="1200" dirty="0" err="1"/>
              <a:t>int</a:t>
            </a:r>
            <a:r>
              <a:rPr lang="en-US" altLang="zh-CN" sz="1200" dirty="0"/>
              <a:t> </a:t>
            </a:r>
            <a:r>
              <a:rPr lang="en-US" altLang="zh-CN" sz="1200" dirty="0" err="1"/>
              <a:t>processlen</a:t>
            </a:r>
            <a:r>
              <a:rPr lang="en-US" altLang="zh-CN" sz="1200" dirty="0"/>
              <a:t>;</a:t>
            </a:r>
          </a:p>
          <a:p>
            <a:pPr>
              <a:defRPr/>
            </a:pPr>
            <a:r>
              <a:rPr lang="en-US" altLang="zh-CN" sz="1200" dirty="0"/>
              <a:t>	</a:t>
            </a:r>
            <a:r>
              <a:rPr lang="en-US" altLang="zh-CN" sz="1200" dirty="0" err="1"/>
              <a:t>MPI_Init</a:t>
            </a:r>
            <a:r>
              <a:rPr lang="en-US" altLang="zh-CN" sz="1200" dirty="0"/>
              <a:t>(&amp;</a:t>
            </a:r>
            <a:r>
              <a:rPr lang="en-US" altLang="zh-CN" sz="1200" dirty="0" err="1"/>
              <a:t>argc</a:t>
            </a:r>
            <a:r>
              <a:rPr lang="en-US" altLang="zh-CN" sz="1200" dirty="0"/>
              <a:t>, &amp;</a:t>
            </a:r>
            <a:r>
              <a:rPr lang="en-US" altLang="zh-CN" sz="1200" dirty="0" err="1"/>
              <a:t>argv</a:t>
            </a:r>
            <a:r>
              <a:rPr lang="en-US" altLang="zh-CN" sz="1200" dirty="0"/>
              <a:t>);</a:t>
            </a:r>
          </a:p>
          <a:p>
            <a:pPr>
              <a:defRPr/>
            </a:pPr>
            <a:r>
              <a:rPr lang="en-US" altLang="zh-CN" sz="1200" dirty="0"/>
              <a:t>	</a:t>
            </a:r>
            <a:r>
              <a:rPr lang="en-US" altLang="zh-CN" sz="1200" dirty="0" err="1"/>
              <a:t>MPI_Comm_size</a:t>
            </a:r>
            <a:r>
              <a:rPr lang="en-US" altLang="zh-CN" sz="1200" dirty="0"/>
              <a:t>(MPI_COMM_WORLD, &amp;size);</a:t>
            </a:r>
          </a:p>
          <a:p>
            <a:pPr>
              <a:defRPr/>
            </a:pPr>
            <a:r>
              <a:rPr lang="en-US" altLang="zh-CN" sz="1200" dirty="0"/>
              <a:t>	</a:t>
            </a:r>
            <a:r>
              <a:rPr lang="en-US" altLang="zh-CN" sz="1200" dirty="0" err="1"/>
              <a:t>MPI_Comm_rank</a:t>
            </a:r>
            <a:r>
              <a:rPr lang="en-US" altLang="zh-CN" sz="1200" dirty="0"/>
              <a:t>(MPI_COMM_WORLD, &amp;rank);</a:t>
            </a:r>
          </a:p>
          <a:p>
            <a:pPr>
              <a:defRPr/>
            </a:pPr>
            <a:r>
              <a:rPr lang="en-US" altLang="zh-CN" sz="1200" dirty="0"/>
              <a:t>	</a:t>
            </a:r>
            <a:r>
              <a:rPr lang="en-US" altLang="zh-CN" sz="1200" dirty="0" err="1"/>
              <a:t>MPI_Get_processor_name</a:t>
            </a:r>
            <a:r>
              <a:rPr lang="en-US" altLang="zh-CN" sz="1200" dirty="0"/>
              <a:t>(</a:t>
            </a:r>
            <a:r>
              <a:rPr lang="en-US" altLang="zh-CN" sz="1200" dirty="0" err="1"/>
              <a:t>ProcessName</a:t>
            </a:r>
            <a:r>
              <a:rPr lang="en-US" altLang="zh-CN" sz="1200" dirty="0"/>
              <a:t>, &amp;</a:t>
            </a:r>
            <a:r>
              <a:rPr lang="en-US" altLang="zh-CN" sz="1200" dirty="0" err="1"/>
              <a:t>processlen</a:t>
            </a:r>
            <a:r>
              <a:rPr lang="en-US" altLang="zh-CN" sz="1200" dirty="0"/>
              <a:t>);</a:t>
            </a:r>
          </a:p>
          <a:p>
            <a:pPr>
              <a:defRPr/>
            </a:pPr>
            <a:r>
              <a:rPr lang="en-US" altLang="zh-CN" sz="1200" dirty="0"/>
              <a:t>	</a:t>
            </a:r>
            <a:r>
              <a:rPr lang="en-US" altLang="zh-CN" sz="1200" dirty="0" err="1"/>
              <a:t>cout</a:t>
            </a:r>
            <a:r>
              <a:rPr lang="en-US" altLang="zh-CN" sz="1200" dirty="0"/>
              <a:t> &lt;&lt; "Hello, World! Size is " &lt;&lt; size &lt;&lt; ", My rank is " &lt;&lt; </a:t>
            </a:r>
          </a:p>
          <a:p>
            <a:pPr>
              <a:defRPr/>
            </a:pPr>
            <a:r>
              <a:rPr lang="en-US" altLang="zh-CN" sz="1200" dirty="0"/>
              <a:t>                  rank &lt;&lt; ", Process name is " &lt;&lt; </a:t>
            </a:r>
            <a:r>
              <a:rPr lang="en-US" altLang="zh-CN" sz="1200" dirty="0" err="1"/>
              <a:t>ProcessName</a:t>
            </a:r>
            <a:r>
              <a:rPr lang="en-US" altLang="zh-CN" sz="1200" dirty="0"/>
              <a:t> &lt;&lt; </a:t>
            </a:r>
            <a:r>
              <a:rPr lang="en-US" altLang="zh-CN" sz="1200" dirty="0" err="1"/>
              <a:t>endl</a:t>
            </a:r>
            <a:r>
              <a:rPr lang="en-US" altLang="zh-CN" sz="1200" dirty="0"/>
              <a:t>;</a:t>
            </a:r>
          </a:p>
          <a:p>
            <a:pPr>
              <a:defRPr/>
            </a:pPr>
            <a:r>
              <a:rPr lang="en-US" altLang="zh-CN" sz="1200" dirty="0"/>
              <a:t>	</a:t>
            </a:r>
            <a:r>
              <a:rPr lang="en-US" altLang="zh-CN" sz="1200" dirty="0" err="1"/>
              <a:t>MPI_Finalize</a:t>
            </a:r>
            <a:r>
              <a:rPr lang="en-US" altLang="zh-CN" sz="1200" dirty="0"/>
              <a:t>();</a:t>
            </a:r>
          </a:p>
          <a:p>
            <a:pPr>
              <a:defRPr/>
            </a:pPr>
            <a:r>
              <a:rPr lang="en-US" altLang="zh-CN" sz="1200" dirty="0"/>
              <a:t>	return 0;</a:t>
            </a:r>
          </a:p>
          <a:p>
            <a:pPr>
              <a:defRPr/>
            </a:pPr>
            <a:r>
              <a:rPr lang="en-US" altLang="zh-CN" sz="1200"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dirty="0"/>
              <a:t>MPI</a:t>
            </a:r>
            <a:r>
              <a:rPr lang="zh-CN" altLang="en-US" dirty="0"/>
              <a:t>实践练习</a:t>
            </a:r>
          </a:p>
        </p:txBody>
      </p:sp>
      <p:sp>
        <p:nvSpPr>
          <p:cNvPr id="27651" name="内容占位符 2"/>
          <p:cNvSpPr>
            <a:spLocks noGrp="1"/>
          </p:cNvSpPr>
          <p:nvPr>
            <p:ph idx="1"/>
          </p:nvPr>
        </p:nvSpPr>
        <p:spPr/>
        <p:txBody>
          <a:bodyPr/>
          <a:lstStyle/>
          <a:p>
            <a:r>
              <a:rPr lang="en-US" altLang="zh-CN"/>
              <a:t>X</a:t>
            </a:r>
            <a:r>
              <a:rPr lang="zh-CN" altLang="en-US"/>
              <a:t>的传送</a:t>
            </a:r>
            <a:endParaRPr lang="en-US" altLang="zh-CN"/>
          </a:p>
          <a:p>
            <a:pPr lvl="1"/>
            <a:r>
              <a:rPr lang="zh-CN" altLang="en-US"/>
              <a:t>由</a:t>
            </a:r>
            <a:r>
              <a:rPr lang="en-US" altLang="zh-CN"/>
              <a:t>0</a:t>
            </a:r>
            <a:r>
              <a:rPr lang="zh-CN" altLang="en-US"/>
              <a:t>进程从用户输入读取</a:t>
            </a:r>
            <a:r>
              <a:rPr lang="en-US" altLang="zh-CN"/>
              <a:t>X</a:t>
            </a:r>
            <a:r>
              <a:rPr lang="zh-CN" altLang="en-US"/>
              <a:t>；</a:t>
            </a:r>
            <a:endParaRPr lang="en-US" altLang="zh-CN"/>
          </a:p>
          <a:p>
            <a:pPr lvl="1"/>
            <a:r>
              <a:rPr lang="en-US" altLang="zh-CN"/>
              <a:t>0~n-2</a:t>
            </a:r>
            <a:r>
              <a:rPr lang="zh-CN" altLang="en-US"/>
              <a:t>进程将</a:t>
            </a:r>
            <a:r>
              <a:rPr lang="en-US" altLang="zh-CN"/>
              <a:t>X</a:t>
            </a:r>
            <a:r>
              <a:rPr lang="zh-CN" altLang="en-US"/>
              <a:t>发送到下一个进程；</a:t>
            </a:r>
            <a:endParaRPr lang="en-US" altLang="zh-CN"/>
          </a:p>
          <a:p>
            <a:pPr lvl="1"/>
            <a:r>
              <a:rPr lang="en-US" altLang="zh-CN"/>
              <a:t>1~n-1</a:t>
            </a:r>
            <a:r>
              <a:rPr lang="zh-CN" altLang="en-US"/>
              <a:t>进程从前一个进程获得</a:t>
            </a:r>
            <a:r>
              <a:rPr lang="en-US" altLang="zh-CN"/>
              <a:t>X</a:t>
            </a:r>
            <a:r>
              <a:rPr lang="zh-CN" altLang="en-US"/>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a:t>MPI</a:t>
            </a:r>
            <a:r>
              <a:rPr lang="zh-CN" altLang="en-US" dirty="0"/>
              <a:t>实践练习</a:t>
            </a:r>
          </a:p>
        </p:txBody>
      </p:sp>
      <p:sp>
        <p:nvSpPr>
          <p:cNvPr id="28675" name="内容占位符 2"/>
          <p:cNvSpPr>
            <a:spLocks noGrp="1"/>
          </p:cNvSpPr>
          <p:nvPr>
            <p:ph idx="1"/>
          </p:nvPr>
        </p:nvSpPr>
        <p:spPr/>
        <p:txBody>
          <a:bodyPr/>
          <a:lstStyle/>
          <a:p>
            <a:r>
              <a:rPr lang="zh-CN" altLang="en-US"/>
              <a:t>循环传送</a:t>
            </a:r>
            <a:r>
              <a:rPr lang="en-US" altLang="zh-CN"/>
              <a:t>rank</a:t>
            </a:r>
          </a:p>
          <a:p>
            <a:pPr lvl="1"/>
            <a:r>
              <a:rPr lang="zh-CN" altLang="en-US"/>
              <a:t>进程</a:t>
            </a:r>
            <a:r>
              <a:rPr lang="en-US" altLang="zh-CN"/>
              <a:t>i</a:t>
            </a:r>
            <a:r>
              <a:rPr lang="zh-CN" altLang="en-US"/>
              <a:t>从进程</a:t>
            </a:r>
            <a:r>
              <a:rPr lang="en-US" altLang="zh-CN"/>
              <a:t>i-1</a:t>
            </a:r>
            <a:r>
              <a:rPr lang="zh-CN" altLang="en-US"/>
              <a:t>获得其</a:t>
            </a:r>
            <a:r>
              <a:rPr lang="en-US" altLang="zh-CN"/>
              <a:t>rank</a:t>
            </a:r>
            <a:r>
              <a:rPr lang="zh-CN" altLang="en-US"/>
              <a:t>值，并将自己的</a:t>
            </a:r>
            <a:r>
              <a:rPr lang="en-US" altLang="zh-CN"/>
              <a:t>rank</a:t>
            </a:r>
            <a:r>
              <a:rPr lang="zh-CN" altLang="en-US"/>
              <a:t>传送给</a:t>
            </a:r>
            <a:r>
              <a:rPr lang="en-US" altLang="zh-CN"/>
              <a:t>i+1</a:t>
            </a:r>
            <a:r>
              <a:rPr lang="zh-CN" altLang="en-US"/>
              <a:t>进程；</a:t>
            </a:r>
            <a:endParaRPr lang="en-US" altLang="zh-CN"/>
          </a:p>
          <a:p>
            <a:pPr lvl="1"/>
            <a:r>
              <a:rPr lang="zh-CN" altLang="en-US"/>
              <a:t>进程</a:t>
            </a:r>
            <a:r>
              <a:rPr lang="en-US" altLang="zh-CN"/>
              <a:t>n-1</a:t>
            </a:r>
            <a:r>
              <a:rPr lang="zh-CN" altLang="en-US"/>
              <a:t>将自己的</a:t>
            </a:r>
            <a:r>
              <a:rPr lang="en-US" altLang="zh-CN"/>
              <a:t>rank</a:t>
            </a:r>
            <a:r>
              <a:rPr lang="zh-CN" altLang="en-US"/>
              <a:t>传送给</a:t>
            </a:r>
            <a:r>
              <a:rPr lang="en-US" altLang="zh-CN"/>
              <a:t>0</a:t>
            </a:r>
            <a:r>
              <a:rPr lang="zh-CN" altLang="en-US"/>
              <a:t>进程；</a:t>
            </a:r>
            <a:endParaRPr lang="en-US" altLang="zh-CN"/>
          </a:p>
          <a:p>
            <a:pPr lvl="1"/>
            <a:r>
              <a:rPr lang="zh-CN" altLang="en-US"/>
              <a:t>进程</a:t>
            </a:r>
            <a:r>
              <a:rPr lang="en-US" altLang="zh-CN"/>
              <a:t>0</a:t>
            </a:r>
            <a:r>
              <a:rPr lang="zh-CN" altLang="en-US"/>
              <a:t>从进程</a:t>
            </a:r>
            <a:r>
              <a:rPr lang="en-US" altLang="zh-CN"/>
              <a:t>n-1</a:t>
            </a:r>
            <a:r>
              <a:rPr lang="zh-CN" altLang="en-US"/>
              <a:t>获得其</a:t>
            </a:r>
            <a:r>
              <a:rPr lang="en-US" altLang="zh-CN"/>
              <a:t>rank</a:t>
            </a:r>
            <a:r>
              <a:rPr lang="zh-CN" altLang="en-US"/>
              <a:t>值；</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dirty="0"/>
              <a:t>MPI</a:t>
            </a:r>
            <a:r>
              <a:rPr lang="zh-CN" altLang="en-US" dirty="0"/>
              <a:t>实践练习</a:t>
            </a:r>
          </a:p>
        </p:txBody>
      </p:sp>
      <p:sp>
        <p:nvSpPr>
          <p:cNvPr id="29699" name="内容占位符 2"/>
          <p:cNvSpPr>
            <a:spLocks noGrp="1"/>
          </p:cNvSpPr>
          <p:nvPr>
            <p:ph idx="1"/>
          </p:nvPr>
        </p:nvSpPr>
        <p:spPr/>
        <p:txBody>
          <a:bodyPr/>
          <a:lstStyle/>
          <a:p>
            <a:r>
              <a:rPr lang="en-US" altLang="zh-CN"/>
              <a:t>π</a:t>
            </a:r>
            <a:r>
              <a:rPr lang="zh-CN" altLang="en-US"/>
              <a:t>的计算</a:t>
            </a:r>
            <a:endParaRPr lang="en-US" altLang="zh-CN"/>
          </a:p>
          <a:p>
            <a:pPr lvl="1"/>
            <a:r>
              <a:rPr lang="zh-CN" altLang="en-US"/>
              <a:t>利用公式计算</a:t>
            </a:r>
            <a:r>
              <a:rPr lang="en-US" altLang="zh-CN"/>
              <a:t>π</a:t>
            </a:r>
            <a:endParaRPr lang="zh-CN" altLang="en-US"/>
          </a:p>
        </p:txBody>
      </p:sp>
      <p:graphicFrame>
        <p:nvGraphicFramePr>
          <p:cNvPr id="29700" name="对象 3"/>
          <p:cNvGraphicFramePr>
            <a:graphicFrameLocks noChangeAspect="1"/>
          </p:cNvGraphicFramePr>
          <p:nvPr/>
        </p:nvGraphicFramePr>
        <p:xfrm>
          <a:off x="2555875" y="4076700"/>
          <a:ext cx="3671888" cy="692150"/>
        </p:xfrm>
        <a:graphic>
          <a:graphicData uri="http://schemas.openxmlformats.org/presentationml/2006/ole">
            <mc:AlternateContent xmlns:mc="http://schemas.openxmlformats.org/markup-compatibility/2006">
              <mc:Choice xmlns:v="urn:schemas-microsoft-com:vml" Requires="v">
                <p:oleObj spid="_x0000_s3074" name="公式" r:id="rId3" imgW="1739900" imgH="393700" progId="Equation.3">
                  <p:embed/>
                </p:oleObj>
              </mc:Choice>
              <mc:Fallback>
                <p:oleObj name="公式" r:id="rId3" imgW="1739900" imgH="393700" progId="Equation.3">
                  <p:embed/>
                  <p:pic>
                    <p:nvPicPr>
                      <p:cNvPr id="2970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4076700"/>
                        <a:ext cx="367188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6147" name="Rectangle 3"/>
          <p:cNvSpPr>
            <a:spLocks noGrp="1" noChangeArrowheads="1"/>
          </p:cNvSpPr>
          <p:nvPr>
            <p:ph idx="1"/>
          </p:nvPr>
        </p:nvSpPr>
        <p:spPr/>
        <p:txBody>
          <a:bodyPr/>
          <a:lstStyle/>
          <a:p>
            <a:pPr eaLnBrk="1" hangingPunct="1"/>
            <a:r>
              <a:rPr lang="zh-CN" altLang="en-US"/>
              <a:t>进程的创建</a:t>
            </a:r>
          </a:p>
          <a:p>
            <a:pPr lvl="1" eaLnBrk="1" hangingPunct="1"/>
            <a:r>
              <a:rPr lang="zh-CN" altLang="en-US"/>
              <a:t>静态创建</a:t>
            </a:r>
          </a:p>
          <a:p>
            <a:pPr lvl="2" eaLnBrk="1" hangingPunct="1"/>
            <a:r>
              <a:rPr lang="zh-CN" altLang="en-US"/>
              <a:t>所有进程在执行前必须加以指定，系统将执行固定数目的进程。程序员通常需在进程或程序执行之前用命令行显式标识它们。通常有一个主进程（控制进程），其余的为从进程（工作进程）。</a:t>
            </a:r>
          </a:p>
          <a:p>
            <a:pPr lvl="2" eaLnBrk="1" hangingPunct="1"/>
            <a:r>
              <a:rPr lang="en-US" altLang="zh-CN"/>
              <a:t>SPMD</a:t>
            </a:r>
            <a:r>
              <a:rPr lang="zh-CN" altLang="en-US"/>
              <a:t>模型将所有的进程融合到一个程序中，由控制语句选择不同的执行部分。</a:t>
            </a:r>
            <a:r>
              <a:rPr lang="en-US" altLang="zh-CN"/>
              <a:t>SPMD</a:t>
            </a:r>
            <a:r>
              <a:rPr lang="zh-CN" altLang="en-US"/>
              <a:t>是</a:t>
            </a:r>
            <a:r>
              <a:rPr lang="en-US" altLang="zh-CN"/>
              <a:t>MPI</a:t>
            </a:r>
            <a:r>
              <a:rPr lang="zh-CN" altLang="en-US"/>
              <a:t>所采用的主要方法</a:t>
            </a:r>
          </a:p>
        </p:txBody>
      </p:sp>
    </p:spTree>
    <p:extLst>
      <p:ext uri="{BB962C8B-B14F-4D97-AF65-F5344CB8AC3E}">
        <p14:creationId xmlns:p14="http://schemas.microsoft.com/office/powerpoint/2010/main" val="4185648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dirty="0"/>
              <a:t>MPI</a:t>
            </a:r>
            <a:r>
              <a:rPr lang="zh-CN" altLang="en-US" dirty="0"/>
              <a:t>实践练习</a:t>
            </a:r>
          </a:p>
        </p:txBody>
      </p:sp>
      <p:sp>
        <p:nvSpPr>
          <p:cNvPr id="32771" name="Rectangle 3"/>
          <p:cNvSpPr>
            <a:spLocks noGrp="1" noChangeArrowheads="1"/>
          </p:cNvSpPr>
          <p:nvPr>
            <p:ph idx="1"/>
          </p:nvPr>
        </p:nvSpPr>
        <p:spPr/>
        <p:txBody>
          <a:bodyPr/>
          <a:lstStyle/>
          <a:p>
            <a:pPr eaLnBrk="1" hangingPunct="1"/>
            <a:r>
              <a:rPr lang="zh-CN" altLang="en-US"/>
              <a:t>区间分割法解代数方程</a:t>
            </a:r>
          </a:p>
        </p:txBody>
      </p:sp>
      <p:grpSp>
        <p:nvGrpSpPr>
          <p:cNvPr id="2" name="Group 4"/>
          <p:cNvGrpSpPr>
            <a:grpSpLocks/>
          </p:cNvGrpSpPr>
          <p:nvPr/>
        </p:nvGrpSpPr>
        <p:grpSpPr bwMode="auto">
          <a:xfrm>
            <a:off x="1331913" y="3716338"/>
            <a:ext cx="6530975" cy="2541587"/>
            <a:chOff x="853" y="2101"/>
            <a:chExt cx="2857" cy="1181"/>
          </a:xfrm>
        </p:grpSpPr>
        <p:sp>
          <p:nvSpPr>
            <p:cNvPr id="32773" name="Line 5"/>
            <p:cNvSpPr>
              <a:spLocks noChangeShapeType="1"/>
            </p:cNvSpPr>
            <p:nvPr/>
          </p:nvSpPr>
          <p:spPr bwMode="auto">
            <a:xfrm>
              <a:off x="853" y="2827"/>
              <a:ext cx="2857" cy="0"/>
            </a:xfrm>
            <a:prstGeom prst="line">
              <a:avLst/>
            </a:prstGeom>
            <a:noFill/>
            <a:ln w="19050">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2774" name="Line 6"/>
            <p:cNvSpPr>
              <a:spLocks noChangeShapeType="1"/>
            </p:cNvSpPr>
            <p:nvPr/>
          </p:nvSpPr>
          <p:spPr bwMode="auto">
            <a:xfrm>
              <a:off x="1306" y="2192"/>
              <a:ext cx="0" cy="1089"/>
            </a:xfrm>
            <a:prstGeom prst="line">
              <a:avLst/>
            </a:prstGeom>
            <a:noFill/>
            <a:ln w="19050">
              <a:solidFill>
                <a:schemeClr val="folHlink"/>
              </a:solidFill>
              <a:round/>
              <a:headEnd type="arrow" w="med" len="me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2775" name="Freeform 7"/>
            <p:cNvSpPr>
              <a:spLocks/>
            </p:cNvSpPr>
            <p:nvPr/>
          </p:nvSpPr>
          <p:spPr bwMode="auto">
            <a:xfrm>
              <a:off x="1125" y="2101"/>
              <a:ext cx="2358" cy="1089"/>
            </a:xfrm>
            <a:custGeom>
              <a:avLst/>
              <a:gdLst>
                <a:gd name="T0" fmla="*/ 0 w 2358"/>
                <a:gd name="T1" fmla="*/ 1089 h 1089"/>
                <a:gd name="T2" fmla="*/ 499 w 2358"/>
                <a:gd name="T3" fmla="*/ 816 h 1089"/>
                <a:gd name="T4" fmla="*/ 1179 w 2358"/>
                <a:gd name="T5" fmla="*/ 771 h 1089"/>
                <a:gd name="T6" fmla="*/ 1678 w 2358"/>
                <a:gd name="T7" fmla="*/ 635 h 1089"/>
                <a:gd name="T8" fmla="*/ 2041 w 2358"/>
                <a:gd name="T9" fmla="*/ 181 h 1089"/>
                <a:gd name="T10" fmla="*/ 2358 w 2358"/>
                <a:gd name="T11" fmla="*/ 0 h 1089"/>
                <a:gd name="T12" fmla="*/ 0 60000 65536"/>
                <a:gd name="T13" fmla="*/ 0 60000 65536"/>
                <a:gd name="T14" fmla="*/ 0 60000 65536"/>
                <a:gd name="T15" fmla="*/ 0 60000 65536"/>
                <a:gd name="T16" fmla="*/ 0 60000 65536"/>
                <a:gd name="T17" fmla="*/ 0 60000 65536"/>
                <a:gd name="T18" fmla="*/ 0 w 2358"/>
                <a:gd name="T19" fmla="*/ 0 h 1089"/>
                <a:gd name="T20" fmla="*/ 2358 w 2358"/>
                <a:gd name="T21" fmla="*/ 1089 h 1089"/>
              </a:gdLst>
              <a:ahLst/>
              <a:cxnLst>
                <a:cxn ang="T12">
                  <a:pos x="T0" y="T1"/>
                </a:cxn>
                <a:cxn ang="T13">
                  <a:pos x="T2" y="T3"/>
                </a:cxn>
                <a:cxn ang="T14">
                  <a:pos x="T4" y="T5"/>
                </a:cxn>
                <a:cxn ang="T15">
                  <a:pos x="T6" y="T7"/>
                </a:cxn>
                <a:cxn ang="T16">
                  <a:pos x="T8" y="T9"/>
                </a:cxn>
                <a:cxn ang="T17">
                  <a:pos x="T10" y="T11"/>
                </a:cxn>
              </a:cxnLst>
              <a:rect l="T18" t="T19" r="T20" b="T21"/>
              <a:pathLst>
                <a:path w="2358" h="1089">
                  <a:moveTo>
                    <a:pt x="0" y="1089"/>
                  </a:moveTo>
                  <a:cubicBezTo>
                    <a:pt x="151" y="979"/>
                    <a:pt x="303" y="869"/>
                    <a:pt x="499" y="816"/>
                  </a:cubicBezTo>
                  <a:cubicBezTo>
                    <a:pt x="695" y="763"/>
                    <a:pt x="983" y="801"/>
                    <a:pt x="1179" y="771"/>
                  </a:cubicBezTo>
                  <a:cubicBezTo>
                    <a:pt x="1375" y="741"/>
                    <a:pt x="1534" y="733"/>
                    <a:pt x="1678" y="635"/>
                  </a:cubicBezTo>
                  <a:cubicBezTo>
                    <a:pt x="1822" y="537"/>
                    <a:pt x="1928" y="287"/>
                    <a:pt x="2041" y="181"/>
                  </a:cubicBezTo>
                  <a:cubicBezTo>
                    <a:pt x="2154" y="75"/>
                    <a:pt x="2256" y="37"/>
                    <a:pt x="2358"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32776" name="Line 8"/>
            <p:cNvSpPr>
              <a:spLocks noChangeShapeType="1"/>
            </p:cNvSpPr>
            <p:nvPr/>
          </p:nvSpPr>
          <p:spPr bwMode="auto">
            <a:xfrm>
              <a:off x="1578" y="2237"/>
              <a:ext cx="0" cy="1044"/>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77" name="Line 9"/>
            <p:cNvSpPr>
              <a:spLocks noChangeShapeType="1"/>
            </p:cNvSpPr>
            <p:nvPr/>
          </p:nvSpPr>
          <p:spPr bwMode="auto">
            <a:xfrm>
              <a:off x="3166" y="2237"/>
              <a:ext cx="0" cy="1044"/>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78" name="Text Box 10"/>
            <p:cNvSpPr txBox="1">
              <a:spLocks noChangeArrowheads="1"/>
            </p:cNvSpPr>
            <p:nvPr/>
          </p:nvSpPr>
          <p:spPr bwMode="auto">
            <a:xfrm>
              <a:off x="1449" y="2795"/>
              <a:ext cx="12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eaLnBrk="0" hangingPunct="0">
                <a:defRPr b="1">
                  <a:solidFill>
                    <a:schemeClr val="tx1"/>
                  </a:solidFill>
                  <a:latin typeface="Courier New" panose="02070309020205020404" pitchFamily="49" charset="0"/>
                  <a:ea typeface="宋体" panose="02010600030101010101" pitchFamily="2" charset="-122"/>
                </a:defRPr>
              </a:lvl1pPr>
              <a:lvl2pPr marL="742950" indent="-285750" defTabSz="717550" eaLnBrk="0" hangingPunct="0">
                <a:defRPr b="1">
                  <a:solidFill>
                    <a:schemeClr val="tx1"/>
                  </a:solidFill>
                  <a:latin typeface="Courier New" panose="02070309020205020404" pitchFamily="49" charset="0"/>
                  <a:ea typeface="宋体" panose="02010600030101010101" pitchFamily="2" charset="-122"/>
                </a:defRPr>
              </a:lvl2pPr>
              <a:lvl3pPr marL="1143000" indent="-228600" defTabSz="717550" eaLnBrk="0" hangingPunct="0">
                <a:defRPr b="1">
                  <a:solidFill>
                    <a:schemeClr val="tx1"/>
                  </a:solidFill>
                  <a:latin typeface="Courier New" panose="02070309020205020404" pitchFamily="49" charset="0"/>
                  <a:ea typeface="宋体" panose="02010600030101010101" pitchFamily="2" charset="-122"/>
                </a:defRPr>
              </a:lvl3pPr>
              <a:lvl4pPr marL="1600200" indent="-228600" defTabSz="717550" eaLnBrk="0" hangingPunct="0">
                <a:defRPr b="1">
                  <a:solidFill>
                    <a:schemeClr val="tx1"/>
                  </a:solidFill>
                  <a:latin typeface="Courier New" panose="02070309020205020404" pitchFamily="49" charset="0"/>
                  <a:ea typeface="宋体" panose="02010600030101010101" pitchFamily="2" charset="-122"/>
                </a:defRPr>
              </a:lvl4pPr>
              <a:lvl5pPr marL="2057400" indent="-228600" defTabSz="717550" eaLnBrk="0" hangingPunct="0">
                <a:defRPr b="1">
                  <a:solidFill>
                    <a:schemeClr val="tx1"/>
                  </a:solidFill>
                  <a:latin typeface="Courier New" panose="02070309020205020404" pitchFamily="49" charset="0"/>
                  <a:ea typeface="宋体" panose="02010600030101010101" pitchFamily="2" charset="-122"/>
                </a:defRPr>
              </a:lvl5pPr>
              <a:lvl6pPr marL="25146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400">
                  <a:ea typeface="华文新魏" panose="02010800040101010101" pitchFamily="2" charset="-122"/>
                </a:rPr>
                <a:t>l</a:t>
              </a:r>
            </a:p>
          </p:txBody>
        </p:sp>
        <p:sp>
          <p:nvSpPr>
            <p:cNvPr id="32779" name="Text Box 11"/>
            <p:cNvSpPr txBox="1">
              <a:spLocks noChangeArrowheads="1"/>
            </p:cNvSpPr>
            <p:nvPr/>
          </p:nvSpPr>
          <p:spPr bwMode="auto">
            <a:xfrm>
              <a:off x="3028" y="2781"/>
              <a:ext cx="12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eaLnBrk="0" hangingPunct="0">
                <a:defRPr b="1">
                  <a:solidFill>
                    <a:schemeClr val="tx1"/>
                  </a:solidFill>
                  <a:latin typeface="Courier New" panose="02070309020205020404" pitchFamily="49" charset="0"/>
                  <a:ea typeface="宋体" panose="02010600030101010101" pitchFamily="2" charset="-122"/>
                </a:defRPr>
              </a:lvl1pPr>
              <a:lvl2pPr marL="742950" indent="-285750" defTabSz="717550" eaLnBrk="0" hangingPunct="0">
                <a:defRPr b="1">
                  <a:solidFill>
                    <a:schemeClr val="tx1"/>
                  </a:solidFill>
                  <a:latin typeface="Courier New" panose="02070309020205020404" pitchFamily="49" charset="0"/>
                  <a:ea typeface="宋体" panose="02010600030101010101" pitchFamily="2" charset="-122"/>
                </a:defRPr>
              </a:lvl2pPr>
              <a:lvl3pPr marL="1143000" indent="-228600" defTabSz="717550" eaLnBrk="0" hangingPunct="0">
                <a:defRPr b="1">
                  <a:solidFill>
                    <a:schemeClr val="tx1"/>
                  </a:solidFill>
                  <a:latin typeface="Courier New" panose="02070309020205020404" pitchFamily="49" charset="0"/>
                  <a:ea typeface="宋体" panose="02010600030101010101" pitchFamily="2" charset="-122"/>
                </a:defRPr>
              </a:lvl3pPr>
              <a:lvl4pPr marL="1600200" indent="-228600" defTabSz="717550" eaLnBrk="0" hangingPunct="0">
                <a:defRPr b="1">
                  <a:solidFill>
                    <a:schemeClr val="tx1"/>
                  </a:solidFill>
                  <a:latin typeface="Courier New" panose="02070309020205020404" pitchFamily="49" charset="0"/>
                  <a:ea typeface="宋体" panose="02010600030101010101" pitchFamily="2" charset="-122"/>
                </a:defRPr>
              </a:lvl4pPr>
              <a:lvl5pPr marL="2057400" indent="-228600" defTabSz="717550" eaLnBrk="0" hangingPunct="0">
                <a:defRPr b="1">
                  <a:solidFill>
                    <a:schemeClr val="tx1"/>
                  </a:solidFill>
                  <a:latin typeface="Courier New" panose="02070309020205020404" pitchFamily="49" charset="0"/>
                  <a:ea typeface="宋体" panose="02010600030101010101" pitchFamily="2" charset="-122"/>
                </a:defRPr>
              </a:lvl5pPr>
              <a:lvl6pPr marL="25146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400">
                  <a:ea typeface="华文新魏" panose="02010800040101010101" pitchFamily="2" charset="-122"/>
                </a:rPr>
                <a:t>u</a:t>
              </a:r>
            </a:p>
          </p:txBody>
        </p:sp>
        <p:sp>
          <p:nvSpPr>
            <p:cNvPr id="32780" name="Line 12"/>
            <p:cNvSpPr>
              <a:spLocks noChangeShapeType="1"/>
            </p:cNvSpPr>
            <p:nvPr/>
          </p:nvSpPr>
          <p:spPr bwMode="auto">
            <a:xfrm>
              <a:off x="1714"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1" name="Line 13"/>
            <p:cNvSpPr>
              <a:spLocks noChangeShapeType="1"/>
            </p:cNvSpPr>
            <p:nvPr/>
          </p:nvSpPr>
          <p:spPr bwMode="auto">
            <a:xfrm>
              <a:off x="1850"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2" name="Line 14"/>
            <p:cNvSpPr>
              <a:spLocks noChangeShapeType="1"/>
            </p:cNvSpPr>
            <p:nvPr/>
          </p:nvSpPr>
          <p:spPr bwMode="auto">
            <a:xfrm>
              <a:off x="1986"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3" name="Line 15"/>
            <p:cNvSpPr>
              <a:spLocks noChangeShapeType="1"/>
            </p:cNvSpPr>
            <p:nvPr/>
          </p:nvSpPr>
          <p:spPr bwMode="auto">
            <a:xfrm>
              <a:off x="3030"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4" name="Line 16"/>
            <p:cNvSpPr>
              <a:spLocks noChangeShapeType="1"/>
            </p:cNvSpPr>
            <p:nvPr/>
          </p:nvSpPr>
          <p:spPr bwMode="auto">
            <a:xfrm>
              <a:off x="2894"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5" name="Text Box 17"/>
            <p:cNvSpPr txBox="1">
              <a:spLocks noChangeArrowheads="1"/>
            </p:cNvSpPr>
            <p:nvPr/>
          </p:nvSpPr>
          <p:spPr bwMode="auto">
            <a:xfrm>
              <a:off x="2031" y="2465"/>
              <a:ext cx="200"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eaLnBrk="0" hangingPunct="0">
                <a:defRPr b="1">
                  <a:solidFill>
                    <a:schemeClr val="tx1"/>
                  </a:solidFill>
                  <a:latin typeface="Courier New" panose="02070309020205020404" pitchFamily="49" charset="0"/>
                  <a:ea typeface="宋体" panose="02010600030101010101" pitchFamily="2" charset="-122"/>
                </a:defRPr>
              </a:lvl1pPr>
              <a:lvl2pPr marL="742950" indent="-285750" defTabSz="717550" eaLnBrk="0" hangingPunct="0">
                <a:defRPr b="1">
                  <a:solidFill>
                    <a:schemeClr val="tx1"/>
                  </a:solidFill>
                  <a:latin typeface="Courier New" panose="02070309020205020404" pitchFamily="49" charset="0"/>
                  <a:ea typeface="宋体" panose="02010600030101010101" pitchFamily="2" charset="-122"/>
                </a:defRPr>
              </a:lvl2pPr>
              <a:lvl3pPr marL="1143000" indent="-228600" defTabSz="717550" eaLnBrk="0" hangingPunct="0">
                <a:defRPr b="1">
                  <a:solidFill>
                    <a:schemeClr val="tx1"/>
                  </a:solidFill>
                  <a:latin typeface="Courier New" panose="02070309020205020404" pitchFamily="49" charset="0"/>
                  <a:ea typeface="宋体" panose="02010600030101010101" pitchFamily="2" charset="-122"/>
                </a:defRPr>
              </a:lvl3pPr>
              <a:lvl4pPr marL="1600200" indent="-228600" defTabSz="717550" eaLnBrk="0" hangingPunct="0">
                <a:defRPr b="1">
                  <a:solidFill>
                    <a:schemeClr val="tx1"/>
                  </a:solidFill>
                  <a:latin typeface="Courier New" panose="02070309020205020404" pitchFamily="49" charset="0"/>
                  <a:ea typeface="宋体" panose="02010600030101010101" pitchFamily="2" charset="-122"/>
                </a:defRPr>
              </a:lvl4pPr>
              <a:lvl5pPr marL="2057400" indent="-228600" defTabSz="717550" eaLnBrk="0" hangingPunct="0">
                <a:defRPr b="1">
                  <a:solidFill>
                    <a:schemeClr val="tx1"/>
                  </a:solidFill>
                  <a:latin typeface="Courier New" panose="02070309020205020404" pitchFamily="49" charset="0"/>
                  <a:ea typeface="宋体" panose="02010600030101010101" pitchFamily="2" charset="-122"/>
                </a:defRPr>
              </a:lvl5pPr>
              <a:lvl6pPr marL="25146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b="0">
                  <a:solidFill>
                    <a:srgbClr val="00FFFF"/>
                  </a:solidFill>
                  <a:ea typeface="华文新魏" panose="02010800040101010101" pitchFamily="2" charset="-122"/>
                </a:rPr>
                <a:t>……</a:t>
              </a:r>
            </a:p>
          </p:txBody>
        </p:sp>
        <p:sp>
          <p:nvSpPr>
            <p:cNvPr id="32786" name="Text Box 18"/>
            <p:cNvSpPr txBox="1">
              <a:spLocks noChangeArrowheads="1"/>
            </p:cNvSpPr>
            <p:nvPr/>
          </p:nvSpPr>
          <p:spPr bwMode="auto">
            <a:xfrm>
              <a:off x="2605" y="2465"/>
              <a:ext cx="200"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eaLnBrk="0" hangingPunct="0">
                <a:defRPr b="1">
                  <a:solidFill>
                    <a:schemeClr val="tx1"/>
                  </a:solidFill>
                  <a:latin typeface="Courier New" panose="02070309020205020404" pitchFamily="49" charset="0"/>
                  <a:ea typeface="宋体" panose="02010600030101010101" pitchFamily="2" charset="-122"/>
                </a:defRPr>
              </a:lvl1pPr>
              <a:lvl2pPr marL="742950" indent="-285750" defTabSz="717550" eaLnBrk="0" hangingPunct="0">
                <a:defRPr b="1">
                  <a:solidFill>
                    <a:schemeClr val="tx1"/>
                  </a:solidFill>
                  <a:latin typeface="Courier New" panose="02070309020205020404" pitchFamily="49" charset="0"/>
                  <a:ea typeface="宋体" panose="02010600030101010101" pitchFamily="2" charset="-122"/>
                </a:defRPr>
              </a:lvl2pPr>
              <a:lvl3pPr marL="1143000" indent="-228600" defTabSz="717550" eaLnBrk="0" hangingPunct="0">
                <a:defRPr b="1">
                  <a:solidFill>
                    <a:schemeClr val="tx1"/>
                  </a:solidFill>
                  <a:latin typeface="Courier New" panose="02070309020205020404" pitchFamily="49" charset="0"/>
                  <a:ea typeface="宋体" panose="02010600030101010101" pitchFamily="2" charset="-122"/>
                </a:defRPr>
              </a:lvl3pPr>
              <a:lvl4pPr marL="1600200" indent="-228600" defTabSz="717550" eaLnBrk="0" hangingPunct="0">
                <a:defRPr b="1">
                  <a:solidFill>
                    <a:schemeClr val="tx1"/>
                  </a:solidFill>
                  <a:latin typeface="Courier New" panose="02070309020205020404" pitchFamily="49" charset="0"/>
                  <a:ea typeface="宋体" panose="02010600030101010101" pitchFamily="2" charset="-122"/>
                </a:defRPr>
              </a:lvl4pPr>
              <a:lvl5pPr marL="2057400" indent="-228600" defTabSz="717550" eaLnBrk="0" hangingPunct="0">
                <a:defRPr b="1">
                  <a:solidFill>
                    <a:schemeClr val="tx1"/>
                  </a:solidFill>
                  <a:latin typeface="Courier New" panose="02070309020205020404" pitchFamily="49" charset="0"/>
                  <a:ea typeface="宋体" panose="02010600030101010101" pitchFamily="2" charset="-122"/>
                </a:defRPr>
              </a:lvl5pPr>
              <a:lvl6pPr marL="25146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b="0">
                  <a:solidFill>
                    <a:srgbClr val="00FFFF"/>
                  </a:solidFill>
                  <a:ea typeface="华文新魏" panose="02010800040101010101" pitchFamily="2" charset="-122"/>
                </a:rPr>
                <a:t>……</a:t>
              </a:r>
            </a:p>
          </p:txBody>
        </p:sp>
        <p:sp>
          <p:nvSpPr>
            <p:cNvPr id="32787" name="Line 19"/>
            <p:cNvSpPr>
              <a:spLocks noChangeShapeType="1"/>
            </p:cNvSpPr>
            <p:nvPr/>
          </p:nvSpPr>
          <p:spPr bwMode="auto">
            <a:xfrm>
              <a:off x="2492" y="2238"/>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8" name="Line 20"/>
            <p:cNvSpPr>
              <a:spLocks noChangeShapeType="1"/>
            </p:cNvSpPr>
            <p:nvPr/>
          </p:nvSpPr>
          <p:spPr bwMode="auto">
            <a:xfrm>
              <a:off x="2628" y="2238"/>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dirty="0"/>
              <a:t>MPI</a:t>
            </a:r>
            <a:r>
              <a:rPr lang="zh-CN" altLang="en-US" dirty="0"/>
              <a:t>实践练习</a:t>
            </a:r>
          </a:p>
        </p:txBody>
      </p:sp>
      <p:sp>
        <p:nvSpPr>
          <p:cNvPr id="32771" name="Rectangle 3"/>
          <p:cNvSpPr>
            <a:spLocks noGrp="1" noChangeArrowheads="1"/>
          </p:cNvSpPr>
          <p:nvPr>
            <p:ph idx="1"/>
          </p:nvPr>
        </p:nvSpPr>
        <p:spPr/>
        <p:txBody>
          <a:bodyPr/>
          <a:lstStyle/>
          <a:p>
            <a:pPr eaLnBrk="1" hangingPunct="1"/>
            <a:r>
              <a:rPr lang="zh-CN" altLang="en-US" dirty="0"/>
              <a:t>区间分割法解代数方程</a:t>
            </a:r>
          </a:p>
        </p:txBody>
      </p:sp>
      <p:grpSp>
        <p:nvGrpSpPr>
          <p:cNvPr id="2" name="Group 4"/>
          <p:cNvGrpSpPr>
            <a:grpSpLocks/>
          </p:cNvGrpSpPr>
          <p:nvPr/>
        </p:nvGrpSpPr>
        <p:grpSpPr bwMode="auto">
          <a:xfrm>
            <a:off x="1403648" y="2636912"/>
            <a:ext cx="6530975" cy="2541587"/>
            <a:chOff x="853" y="2101"/>
            <a:chExt cx="2857" cy="1181"/>
          </a:xfrm>
        </p:grpSpPr>
        <p:sp>
          <p:nvSpPr>
            <p:cNvPr id="32773" name="Line 5"/>
            <p:cNvSpPr>
              <a:spLocks noChangeShapeType="1"/>
            </p:cNvSpPr>
            <p:nvPr/>
          </p:nvSpPr>
          <p:spPr bwMode="auto">
            <a:xfrm>
              <a:off x="853" y="2827"/>
              <a:ext cx="2857" cy="0"/>
            </a:xfrm>
            <a:prstGeom prst="line">
              <a:avLst/>
            </a:prstGeom>
            <a:noFill/>
            <a:ln w="19050">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2774" name="Line 6"/>
            <p:cNvSpPr>
              <a:spLocks noChangeShapeType="1"/>
            </p:cNvSpPr>
            <p:nvPr/>
          </p:nvSpPr>
          <p:spPr bwMode="auto">
            <a:xfrm>
              <a:off x="1306" y="2192"/>
              <a:ext cx="0" cy="1089"/>
            </a:xfrm>
            <a:prstGeom prst="line">
              <a:avLst/>
            </a:prstGeom>
            <a:noFill/>
            <a:ln w="19050">
              <a:solidFill>
                <a:schemeClr val="folHlink"/>
              </a:solidFill>
              <a:round/>
              <a:headEnd type="arrow" w="med" len="me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2775" name="Freeform 7"/>
            <p:cNvSpPr>
              <a:spLocks/>
            </p:cNvSpPr>
            <p:nvPr/>
          </p:nvSpPr>
          <p:spPr bwMode="auto">
            <a:xfrm>
              <a:off x="1125" y="2101"/>
              <a:ext cx="2358" cy="1089"/>
            </a:xfrm>
            <a:custGeom>
              <a:avLst/>
              <a:gdLst>
                <a:gd name="T0" fmla="*/ 0 w 2358"/>
                <a:gd name="T1" fmla="*/ 1089 h 1089"/>
                <a:gd name="T2" fmla="*/ 499 w 2358"/>
                <a:gd name="T3" fmla="*/ 816 h 1089"/>
                <a:gd name="T4" fmla="*/ 1179 w 2358"/>
                <a:gd name="T5" fmla="*/ 771 h 1089"/>
                <a:gd name="T6" fmla="*/ 1678 w 2358"/>
                <a:gd name="T7" fmla="*/ 635 h 1089"/>
                <a:gd name="T8" fmla="*/ 2041 w 2358"/>
                <a:gd name="T9" fmla="*/ 181 h 1089"/>
                <a:gd name="T10" fmla="*/ 2358 w 2358"/>
                <a:gd name="T11" fmla="*/ 0 h 1089"/>
                <a:gd name="T12" fmla="*/ 0 60000 65536"/>
                <a:gd name="T13" fmla="*/ 0 60000 65536"/>
                <a:gd name="T14" fmla="*/ 0 60000 65536"/>
                <a:gd name="T15" fmla="*/ 0 60000 65536"/>
                <a:gd name="T16" fmla="*/ 0 60000 65536"/>
                <a:gd name="T17" fmla="*/ 0 60000 65536"/>
                <a:gd name="T18" fmla="*/ 0 w 2358"/>
                <a:gd name="T19" fmla="*/ 0 h 1089"/>
                <a:gd name="T20" fmla="*/ 2358 w 2358"/>
                <a:gd name="T21" fmla="*/ 1089 h 1089"/>
              </a:gdLst>
              <a:ahLst/>
              <a:cxnLst>
                <a:cxn ang="T12">
                  <a:pos x="T0" y="T1"/>
                </a:cxn>
                <a:cxn ang="T13">
                  <a:pos x="T2" y="T3"/>
                </a:cxn>
                <a:cxn ang="T14">
                  <a:pos x="T4" y="T5"/>
                </a:cxn>
                <a:cxn ang="T15">
                  <a:pos x="T6" y="T7"/>
                </a:cxn>
                <a:cxn ang="T16">
                  <a:pos x="T8" y="T9"/>
                </a:cxn>
                <a:cxn ang="T17">
                  <a:pos x="T10" y="T11"/>
                </a:cxn>
              </a:cxnLst>
              <a:rect l="T18" t="T19" r="T20" b="T21"/>
              <a:pathLst>
                <a:path w="2358" h="1089">
                  <a:moveTo>
                    <a:pt x="0" y="1089"/>
                  </a:moveTo>
                  <a:cubicBezTo>
                    <a:pt x="151" y="979"/>
                    <a:pt x="303" y="869"/>
                    <a:pt x="499" y="816"/>
                  </a:cubicBezTo>
                  <a:cubicBezTo>
                    <a:pt x="695" y="763"/>
                    <a:pt x="983" y="801"/>
                    <a:pt x="1179" y="771"/>
                  </a:cubicBezTo>
                  <a:cubicBezTo>
                    <a:pt x="1375" y="741"/>
                    <a:pt x="1534" y="733"/>
                    <a:pt x="1678" y="635"/>
                  </a:cubicBezTo>
                  <a:cubicBezTo>
                    <a:pt x="1822" y="537"/>
                    <a:pt x="1928" y="287"/>
                    <a:pt x="2041" y="181"/>
                  </a:cubicBezTo>
                  <a:cubicBezTo>
                    <a:pt x="2154" y="75"/>
                    <a:pt x="2256" y="37"/>
                    <a:pt x="2358"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32776" name="Line 8"/>
            <p:cNvSpPr>
              <a:spLocks noChangeShapeType="1"/>
            </p:cNvSpPr>
            <p:nvPr/>
          </p:nvSpPr>
          <p:spPr bwMode="auto">
            <a:xfrm>
              <a:off x="1578" y="2237"/>
              <a:ext cx="0" cy="1044"/>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77" name="Line 9"/>
            <p:cNvSpPr>
              <a:spLocks noChangeShapeType="1"/>
            </p:cNvSpPr>
            <p:nvPr/>
          </p:nvSpPr>
          <p:spPr bwMode="auto">
            <a:xfrm>
              <a:off x="3166" y="2237"/>
              <a:ext cx="0" cy="1044"/>
            </a:xfrm>
            <a:prstGeom prst="line">
              <a:avLst/>
            </a:prstGeom>
            <a:noFill/>
            <a:ln w="1905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78" name="Text Box 10"/>
            <p:cNvSpPr txBox="1">
              <a:spLocks noChangeArrowheads="1"/>
            </p:cNvSpPr>
            <p:nvPr/>
          </p:nvSpPr>
          <p:spPr bwMode="auto">
            <a:xfrm>
              <a:off x="1449" y="2795"/>
              <a:ext cx="12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eaLnBrk="0" hangingPunct="0">
                <a:defRPr b="1">
                  <a:solidFill>
                    <a:schemeClr val="tx1"/>
                  </a:solidFill>
                  <a:latin typeface="Courier New" panose="02070309020205020404" pitchFamily="49" charset="0"/>
                  <a:ea typeface="宋体" panose="02010600030101010101" pitchFamily="2" charset="-122"/>
                </a:defRPr>
              </a:lvl1pPr>
              <a:lvl2pPr marL="742950" indent="-285750" defTabSz="717550" eaLnBrk="0" hangingPunct="0">
                <a:defRPr b="1">
                  <a:solidFill>
                    <a:schemeClr val="tx1"/>
                  </a:solidFill>
                  <a:latin typeface="Courier New" panose="02070309020205020404" pitchFamily="49" charset="0"/>
                  <a:ea typeface="宋体" panose="02010600030101010101" pitchFamily="2" charset="-122"/>
                </a:defRPr>
              </a:lvl2pPr>
              <a:lvl3pPr marL="1143000" indent="-228600" defTabSz="717550" eaLnBrk="0" hangingPunct="0">
                <a:defRPr b="1">
                  <a:solidFill>
                    <a:schemeClr val="tx1"/>
                  </a:solidFill>
                  <a:latin typeface="Courier New" panose="02070309020205020404" pitchFamily="49" charset="0"/>
                  <a:ea typeface="宋体" panose="02010600030101010101" pitchFamily="2" charset="-122"/>
                </a:defRPr>
              </a:lvl3pPr>
              <a:lvl4pPr marL="1600200" indent="-228600" defTabSz="717550" eaLnBrk="0" hangingPunct="0">
                <a:defRPr b="1">
                  <a:solidFill>
                    <a:schemeClr val="tx1"/>
                  </a:solidFill>
                  <a:latin typeface="Courier New" panose="02070309020205020404" pitchFamily="49" charset="0"/>
                  <a:ea typeface="宋体" panose="02010600030101010101" pitchFamily="2" charset="-122"/>
                </a:defRPr>
              </a:lvl4pPr>
              <a:lvl5pPr marL="2057400" indent="-228600" defTabSz="717550" eaLnBrk="0" hangingPunct="0">
                <a:defRPr b="1">
                  <a:solidFill>
                    <a:schemeClr val="tx1"/>
                  </a:solidFill>
                  <a:latin typeface="Courier New" panose="02070309020205020404" pitchFamily="49" charset="0"/>
                  <a:ea typeface="宋体" panose="02010600030101010101" pitchFamily="2" charset="-122"/>
                </a:defRPr>
              </a:lvl5pPr>
              <a:lvl6pPr marL="25146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400">
                  <a:ea typeface="华文新魏" panose="02010800040101010101" pitchFamily="2" charset="-122"/>
                </a:rPr>
                <a:t>l</a:t>
              </a:r>
            </a:p>
          </p:txBody>
        </p:sp>
        <p:sp>
          <p:nvSpPr>
            <p:cNvPr id="32779" name="Text Box 11"/>
            <p:cNvSpPr txBox="1">
              <a:spLocks noChangeArrowheads="1"/>
            </p:cNvSpPr>
            <p:nvPr/>
          </p:nvSpPr>
          <p:spPr bwMode="auto">
            <a:xfrm>
              <a:off x="3028" y="2781"/>
              <a:ext cx="127"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eaLnBrk="0" hangingPunct="0">
                <a:defRPr b="1">
                  <a:solidFill>
                    <a:schemeClr val="tx1"/>
                  </a:solidFill>
                  <a:latin typeface="Courier New" panose="02070309020205020404" pitchFamily="49" charset="0"/>
                  <a:ea typeface="宋体" panose="02010600030101010101" pitchFamily="2" charset="-122"/>
                </a:defRPr>
              </a:lvl1pPr>
              <a:lvl2pPr marL="742950" indent="-285750" defTabSz="717550" eaLnBrk="0" hangingPunct="0">
                <a:defRPr b="1">
                  <a:solidFill>
                    <a:schemeClr val="tx1"/>
                  </a:solidFill>
                  <a:latin typeface="Courier New" panose="02070309020205020404" pitchFamily="49" charset="0"/>
                  <a:ea typeface="宋体" panose="02010600030101010101" pitchFamily="2" charset="-122"/>
                </a:defRPr>
              </a:lvl2pPr>
              <a:lvl3pPr marL="1143000" indent="-228600" defTabSz="717550" eaLnBrk="0" hangingPunct="0">
                <a:defRPr b="1">
                  <a:solidFill>
                    <a:schemeClr val="tx1"/>
                  </a:solidFill>
                  <a:latin typeface="Courier New" panose="02070309020205020404" pitchFamily="49" charset="0"/>
                  <a:ea typeface="宋体" panose="02010600030101010101" pitchFamily="2" charset="-122"/>
                </a:defRPr>
              </a:lvl3pPr>
              <a:lvl4pPr marL="1600200" indent="-228600" defTabSz="717550" eaLnBrk="0" hangingPunct="0">
                <a:defRPr b="1">
                  <a:solidFill>
                    <a:schemeClr val="tx1"/>
                  </a:solidFill>
                  <a:latin typeface="Courier New" panose="02070309020205020404" pitchFamily="49" charset="0"/>
                  <a:ea typeface="宋体" panose="02010600030101010101" pitchFamily="2" charset="-122"/>
                </a:defRPr>
              </a:lvl4pPr>
              <a:lvl5pPr marL="2057400" indent="-228600" defTabSz="717550" eaLnBrk="0" hangingPunct="0">
                <a:defRPr b="1">
                  <a:solidFill>
                    <a:schemeClr val="tx1"/>
                  </a:solidFill>
                  <a:latin typeface="Courier New" panose="02070309020205020404" pitchFamily="49" charset="0"/>
                  <a:ea typeface="宋体" panose="02010600030101010101" pitchFamily="2" charset="-122"/>
                </a:defRPr>
              </a:lvl5pPr>
              <a:lvl6pPr marL="25146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sz="1400">
                  <a:ea typeface="华文新魏" panose="02010800040101010101" pitchFamily="2" charset="-122"/>
                </a:rPr>
                <a:t>u</a:t>
              </a:r>
            </a:p>
          </p:txBody>
        </p:sp>
        <p:sp>
          <p:nvSpPr>
            <p:cNvPr id="32780" name="Line 12"/>
            <p:cNvSpPr>
              <a:spLocks noChangeShapeType="1"/>
            </p:cNvSpPr>
            <p:nvPr/>
          </p:nvSpPr>
          <p:spPr bwMode="auto">
            <a:xfrm>
              <a:off x="1714"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1" name="Line 13"/>
            <p:cNvSpPr>
              <a:spLocks noChangeShapeType="1"/>
            </p:cNvSpPr>
            <p:nvPr/>
          </p:nvSpPr>
          <p:spPr bwMode="auto">
            <a:xfrm>
              <a:off x="1850"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2" name="Line 14"/>
            <p:cNvSpPr>
              <a:spLocks noChangeShapeType="1"/>
            </p:cNvSpPr>
            <p:nvPr/>
          </p:nvSpPr>
          <p:spPr bwMode="auto">
            <a:xfrm>
              <a:off x="1986"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3" name="Line 15"/>
            <p:cNvSpPr>
              <a:spLocks noChangeShapeType="1"/>
            </p:cNvSpPr>
            <p:nvPr/>
          </p:nvSpPr>
          <p:spPr bwMode="auto">
            <a:xfrm>
              <a:off x="3030"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4" name="Line 16"/>
            <p:cNvSpPr>
              <a:spLocks noChangeShapeType="1"/>
            </p:cNvSpPr>
            <p:nvPr/>
          </p:nvSpPr>
          <p:spPr bwMode="auto">
            <a:xfrm>
              <a:off x="2894" y="2237"/>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5" name="Text Box 17"/>
            <p:cNvSpPr txBox="1">
              <a:spLocks noChangeArrowheads="1"/>
            </p:cNvSpPr>
            <p:nvPr/>
          </p:nvSpPr>
          <p:spPr bwMode="auto">
            <a:xfrm>
              <a:off x="2031" y="2465"/>
              <a:ext cx="200"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eaLnBrk="0" hangingPunct="0">
                <a:defRPr b="1">
                  <a:solidFill>
                    <a:schemeClr val="tx1"/>
                  </a:solidFill>
                  <a:latin typeface="Courier New" panose="02070309020205020404" pitchFamily="49" charset="0"/>
                  <a:ea typeface="宋体" panose="02010600030101010101" pitchFamily="2" charset="-122"/>
                </a:defRPr>
              </a:lvl1pPr>
              <a:lvl2pPr marL="742950" indent="-285750" defTabSz="717550" eaLnBrk="0" hangingPunct="0">
                <a:defRPr b="1">
                  <a:solidFill>
                    <a:schemeClr val="tx1"/>
                  </a:solidFill>
                  <a:latin typeface="Courier New" panose="02070309020205020404" pitchFamily="49" charset="0"/>
                  <a:ea typeface="宋体" panose="02010600030101010101" pitchFamily="2" charset="-122"/>
                </a:defRPr>
              </a:lvl2pPr>
              <a:lvl3pPr marL="1143000" indent="-228600" defTabSz="717550" eaLnBrk="0" hangingPunct="0">
                <a:defRPr b="1">
                  <a:solidFill>
                    <a:schemeClr val="tx1"/>
                  </a:solidFill>
                  <a:latin typeface="Courier New" panose="02070309020205020404" pitchFamily="49" charset="0"/>
                  <a:ea typeface="宋体" panose="02010600030101010101" pitchFamily="2" charset="-122"/>
                </a:defRPr>
              </a:lvl3pPr>
              <a:lvl4pPr marL="1600200" indent="-228600" defTabSz="717550" eaLnBrk="0" hangingPunct="0">
                <a:defRPr b="1">
                  <a:solidFill>
                    <a:schemeClr val="tx1"/>
                  </a:solidFill>
                  <a:latin typeface="Courier New" panose="02070309020205020404" pitchFamily="49" charset="0"/>
                  <a:ea typeface="宋体" panose="02010600030101010101" pitchFamily="2" charset="-122"/>
                </a:defRPr>
              </a:lvl4pPr>
              <a:lvl5pPr marL="2057400" indent="-228600" defTabSz="717550" eaLnBrk="0" hangingPunct="0">
                <a:defRPr b="1">
                  <a:solidFill>
                    <a:schemeClr val="tx1"/>
                  </a:solidFill>
                  <a:latin typeface="Courier New" panose="02070309020205020404" pitchFamily="49" charset="0"/>
                  <a:ea typeface="宋体" panose="02010600030101010101" pitchFamily="2" charset="-122"/>
                </a:defRPr>
              </a:lvl5pPr>
              <a:lvl6pPr marL="25146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b="0">
                  <a:solidFill>
                    <a:srgbClr val="00FFFF"/>
                  </a:solidFill>
                  <a:ea typeface="华文新魏" panose="02010800040101010101" pitchFamily="2" charset="-122"/>
                </a:rPr>
                <a:t>……</a:t>
              </a:r>
            </a:p>
          </p:txBody>
        </p:sp>
        <p:sp>
          <p:nvSpPr>
            <p:cNvPr id="32786" name="Text Box 18"/>
            <p:cNvSpPr txBox="1">
              <a:spLocks noChangeArrowheads="1"/>
            </p:cNvSpPr>
            <p:nvPr/>
          </p:nvSpPr>
          <p:spPr bwMode="auto">
            <a:xfrm>
              <a:off x="2605" y="2465"/>
              <a:ext cx="200"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defTabSz="717550" eaLnBrk="0" hangingPunct="0">
                <a:defRPr b="1">
                  <a:solidFill>
                    <a:schemeClr val="tx1"/>
                  </a:solidFill>
                  <a:latin typeface="Courier New" panose="02070309020205020404" pitchFamily="49" charset="0"/>
                  <a:ea typeface="宋体" panose="02010600030101010101" pitchFamily="2" charset="-122"/>
                </a:defRPr>
              </a:lvl1pPr>
              <a:lvl2pPr marL="742950" indent="-285750" defTabSz="717550" eaLnBrk="0" hangingPunct="0">
                <a:defRPr b="1">
                  <a:solidFill>
                    <a:schemeClr val="tx1"/>
                  </a:solidFill>
                  <a:latin typeface="Courier New" panose="02070309020205020404" pitchFamily="49" charset="0"/>
                  <a:ea typeface="宋体" panose="02010600030101010101" pitchFamily="2" charset="-122"/>
                </a:defRPr>
              </a:lvl2pPr>
              <a:lvl3pPr marL="1143000" indent="-228600" defTabSz="717550" eaLnBrk="0" hangingPunct="0">
                <a:defRPr b="1">
                  <a:solidFill>
                    <a:schemeClr val="tx1"/>
                  </a:solidFill>
                  <a:latin typeface="Courier New" panose="02070309020205020404" pitchFamily="49" charset="0"/>
                  <a:ea typeface="宋体" panose="02010600030101010101" pitchFamily="2" charset="-122"/>
                </a:defRPr>
              </a:lvl3pPr>
              <a:lvl4pPr marL="1600200" indent="-228600" defTabSz="717550" eaLnBrk="0" hangingPunct="0">
                <a:defRPr b="1">
                  <a:solidFill>
                    <a:schemeClr val="tx1"/>
                  </a:solidFill>
                  <a:latin typeface="Courier New" panose="02070309020205020404" pitchFamily="49" charset="0"/>
                  <a:ea typeface="宋体" panose="02010600030101010101" pitchFamily="2" charset="-122"/>
                </a:defRPr>
              </a:lvl4pPr>
              <a:lvl5pPr marL="2057400" indent="-228600" defTabSz="717550" eaLnBrk="0" hangingPunct="0">
                <a:defRPr b="1">
                  <a:solidFill>
                    <a:schemeClr val="tx1"/>
                  </a:solidFill>
                  <a:latin typeface="Courier New" panose="02070309020205020404" pitchFamily="49" charset="0"/>
                  <a:ea typeface="宋体" panose="02010600030101010101" pitchFamily="2" charset="-122"/>
                </a:defRPr>
              </a:lvl5pPr>
              <a:lvl6pPr marL="25146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6pPr>
              <a:lvl7pPr marL="29718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7pPr>
              <a:lvl8pPr marL="34290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8pPr>
              <a:lvl9pPr marL="3886200" indent="-228600" defTabSz="717550" eaLnBrk="0" fontAlgn="base" hangingPunct="0">
                <a:spcBef>
                  <a:spcPct val="0"/>
                </a:spcBef>
                <a:spcAft>
                  <a:spcPct val="0"/>
                </a:spcAft>
                <a:defRPr b="1">
                  <a:solidFill>
                    <a:schemeClr val="tx1"/>
                  </a:solidFill>
                  <a:latin typeface="Courier New" panose="02070309020205020404" pitchFamily="49" charset="0"/>
                  <a:ea typeface="宋体" panose="02010600030101010101" pitchFamily="2" charset="-122"/>
                </a:defRPr>
              </a:lvl9pPr>
            </a:lstStyle>
            <a:p>
              <a:pPr eaLnBrk="1" hangingPunct="1"/>
              <a:r>
                <a:rPr lang="en-US" altLang="zh-CN" b="0">
                  <a:solidFill>
                    <a:srgbClr val="00FFFF"/>
                  </a:solidFill>
                  <a:ea typeface="华文新魏" panose="02010800040101010101" pitchFamily="2" charset="-122"/>
                </a:rPr>
                <a:t>……</a:t>
              </a:r>
            </a:p>
          </p:txBody>
        </p:sp>
        <p:sp>
          <p:nvSpPr>
            <p:cNvPr id="32787" name="Line 19"/>
            <p:cNvSpPr>
              <a:spLocks noChangeShapeType="1"/>
            </p:cNvSpPr>
            <p:nvPr/>
          </p:nvSpPr>
          <p:spPr bwMode="auto">
            <a:xfrm>
              <a:off x="2492" y="2238"/>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788" name="Line 20"/>
            <p:cNvSpPr>
              <a:spLocks noChangeShapeType="1"/>
            </p:cNvSpPr>
            <p:nvPr/>
          </p:nvSpPr>
          <p:spPr bwMode="auto">
            <a:xfrm>
              <a:off x="2628" y="2238"/>
              <a:ext cx="0" cy="1044"/>
            </a:xfrm>
            <a:prstGeom prst="line">
              <a:avLst/>
            </a:prstGeom>
            <a:noFill/>
            <a:ln w="19050">
              <a:solidFill>
                <a:srgbClr val="00FFFF"/>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 name="右大括号 2">
            <a:extLst>
              <a:ext uri="{FF2B5EF4-FFF2-40B4-BE49-F238E27FC236}">
                <a16:creationId xmlns:a16="http://schemas.microsoft.com/office/drawing/2014/main" id="{9AF02105-6F86-4D7D-A0A0-E3E88E748740}"/>
              </a:ext>
            </a:extLst>
          </p:cNvPr>
          <p:cNvSpPr/>
          <p:nvPr/>
        </p:nvSpPr>
        <p:spPr>
          <a:xfrm rot="5400000">
            <a:off x="3280241" y="4991209"/>
            <a:ext cx="178648" cy="6263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右大括号 21">
            <a:extLst>
              <a:ext uri="{FF2B5EF4-FFF2-40B4-BE49-F238E27FC236}">
                <a16:creationId xmlns:a16="http://schemas.microsoft.com/office/drawing/2014/main" id="{DD7C37E5-6E0D-4D1B-BE51-00F6C495A3CD}"/>
              </a:ext>
            </a:extLst>
          </p:cNvPr>
          <p:cNvSpPr/>
          <p:nvPr/>
        </p:nvSpPr>
        <p:spPr>
          <a:xfrm rot="5400000">
            <a:off x="3747722" y="5139592"/>
            <a:ext cx="178650" cy="3131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右大括号 22">
            <a:extLst>
              <a:ext uri="{FF2B5EF4-FFF2-40B4-BE49-F238E27FC236}">
                <a16:creationId xmlns:a16="http://schemas.microsoft.com/office/drawing/2014/main" id="{24CDFA03-7A72-4DAA-B5C4-9FBD4F40E0CB}"/>
              </a:ext>
            </a:extLst>
          </p:cNvPr>
          <p:cNvSpPr/>
          <p:nvPr/>
        </p:nvSpPr>
        <p:spPr>
          <a:xfrm rot="5400000">
            <a:off x="5217588" y="5139593"/>
            <a:ext cx="178650" cy="3131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右大括号 23">
            <a:extLst>
              <a:ext uri="{FF2B5EF4-FFF2-40B4-BE49-F238E27FC236}">
                <a16:creationId xmlns:a16="http://schemas.microsoft.com/office/drawing/2014/main" id="{0EFFC29C-3CFF-45B3-9137-6003A3EDDD5B}"/>
              </a:ext>
            </a:extLst>
          </p:cNvPr>
          <p:cNvSpPr/>
          <p:nvPr/>
        </p:nvSpPr>
        <p:spPr>
          <a:xfrm rot="5400000">
            <a:off x="6442859" y="5107953"/>
            <a:ext cx="178650" cy="3131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D885BCD-ACC3-47A3-8E91-568113BAA8A9}"/>
              </a:ext>
            </a:extLst>
          </p:cNvPr>
          <p:cNvSpPr txBox="1"/>
          <p:nvPr/>
        </p:nvSpPr>
        <p:spPr>
          <a:xfrm>
            <a:off x="3182655" y="5441464"/>
            <a:ext cx="373820" cy="276999"/>
          </a:xfrm>
          <a:prstGeom prst="rect">
            <a:avLst/>
          </a:prstGeom>
          <a:noFill/>
        </p:spPr>
        <p:txBody>
          <a:bodyPr wrap="none" rtlCol="0">
            <a:spAutoFit/>
          </a:bodyPr>
          <a:lstStyle/>
          <a:p>
            <a:r>
              <a:rPr lang="en-US" altLang="zh-CN" sz="1200" dirty="0"/>
              <a:t>P0</a:t>
            </a:r>
            <a:endParaRPr lang="zh-CN" altLang="en-US" sz="1200" dirty="0"/>
          </a:p>
        </p:txBody>
      </p:sp>
      <p:sp>
        <p:nvSpPr>
          <p:cNvPr id="26" name="文本框 25">
            <a:extLst>
              <a:ext uri="{FF2B5EF4-FFF2-40B4-BE49-F238E27FC236}">
                <a16:creationId xmlns:a16="http://schemas.microsoft.com/office/drawing/2014/main" id="{033873EE-607A-4B12-9D32-895992F11D0B}"/>
              </a:ext>
            </a:extLst>
          </p:cNvPr>
          <p:cNvSpPr txBox="1"/>
          <p:nvPr/>
        </p:nvSpPr>
        <p:spPr>
          <a:xfrm>
            <a:off x="3654001" y="5441464"/>
            <a:ext cx="373820" cy="276999"/>
          </a:xfrm>
          <a:prstGeom prst="rect">
            <a:avLst/>
          </a:prstGeom>
          <a:noFill/>
        </p:spPr>
        <p:txBody>
          <a:bodyPr wrap="none" rtlCol="0">
            <a:spAutoFit/>
          </a:bodyPr>
          <a:lstStyle/>
          <a:p>
            <a:r>
              <a:rPr lang="en-US" altLang="zh-CN" sz="1200" dirty="0"/>
              <a:t>P1</a:t>
            </a:r>
            <a:endParaRPr lang="zh-CN" altLang="en-US" sz="1200" dirty="0"/>
          </a:p>
        </p:txBody>
      </p:sp>
      <p:sp>
        <p:nvSpPr>
          <p:cNvPr id="27" name="文本框 26">
            <a:extLst>
              <a:ext uri="{FF2B5EF4-FFF2-40B4-BE49-F238E27FC236}">
                <a16:creationId xmlns:a16="http://schemas.microsoft.com/office/drawing/2014/main" id="{B3ED2A9E-8F6D-4B98-80CE-C2D97760282B}"/>
              </a:ext>
            </a:extLst>
          </p:cNvPr>
          <p:cNvSpPr txBox="1"/>
          <p:nvPr/>
        </p:nvSpPr>
        <p:spPr>
          <a:xfrm>
            <a:off x="6333849" y="5441464"/>
            <a:ext cx="506870" cy="276999"/>
          </a:xfrm>
          <a:prstGeom prst="rect">
            <a:avLst/>
          </a:prstGeom>
          <a:noFill/>
        </p:spPr>
        <p:txBody>
          <a:bodyPr wrap="none" rtlCol="0">
            <a:spAutoFit/>
          </a:bodyPr>
          <a:lstStyle/>
          <a:p>
            <a:r>
              <a:rPr lang="en-US" altLang="zh-CN" sz="1200" dirty="0"/>
              <a:t>Pn-1</a:t>
            </a:r>
            <a:endParaRPr lang="zh-CN" altLang="en-US" sz="1200" dirty="0"/>
          </a:p>
        </p:txBody>
      </p:sp>
      <p:sp>
        <p:nvSpPr>
          <p:cNvPr id="5" name="文本框 4">
            <a:extLst>
              <a:ext uri="{FF2B5EF4-FFF2-40B4-BE49-F238E27FC236}">
                <a16:creationId xmlns:a16="http://schemas.microsoft.com/office/drawing/2014/main" id="{BCCD0114-F581-455C-A931-8142B0E8737D}"/>
              </a:ext>
            </a:extLst>
          </p:cNvPr>
          <p:cNvSpPr txBox="1"/>
          <p:nvPr/>
        </p:nvSpPr>
        <p:spPr>
          <a:xfrm>
            <a:off x="1043608" y="4045249"/>
            <a:ext cx="7697941" cy="2354491"/>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nSpc>
                <a:spcPct val="150000"/>
              </a:lnSpc>
            </a:pPr>
            <a:r>
              <a:rPr lang="en-US" altLang="zh-CN" sz="1400" dirty="0"/>
              <a:t>P0</a:t>
            </a:r>
            <a:r>
              <a:rPr lang="zh-CN" altLang="en-US" sz="1400" dirty="0"/>
              <a:t>负责与用户的交互（输入初始区间，输出结果）和向其他进程广播区间；</a:t>
            </a:r>
            <a:endParaRPr lang="en-US" altLang="zh-CN" sz="1400" dirty="0"/>
          </a:p>
          <a:p>
            <a:pPr>
              <a:lnSpc>
                <a:spcPct val="150000"/>
              </a:lnSpc>
            </a:pPr>
            <a:r>
              <a:rPr lang="en-US" altLang="zh-CN" sz="1400" dirty="0"/>
              <a:t>Pi</a:t>
            </a:r>
            <a:r>
              <a:rPr lang="zh-CN" altLang="en-US" sz="1400" dirty="0"/>
              <a:t>负责第</a:t>
            </a:r>
            <a:r>
              <a:rPr lang="en-US" altLang="zh-CN" sz="1400" dirty="0"/>
              <a:t>i</a:t>
            </a:r>
            <a:r>
              <a:rPr lang="zh-CN" altLang="en-US" sz="1400" dirty="0"/>
              <a:t>条分割线的计算；</a:t>
            </a:r>
            <a:endParaRPr lang="en-US" altLang="zh-CN" sz="1400" dirty="0"/>
          </a:p>
          <a:p>
            <a:pPr>
              <a:lnSpc>
                <a:spcPct val="150000"/>
              </a:lnSpc>
            </a:pPr>
            <a:r>
              <a:rPr lang="en-US" altLang="zh-CN" sz="1400" dirty="0"/>
              <a:t>Pi</a:t>
            </a:r>
            <a:r>
              <a:rPr lang="zh-CN" altLang="en-US" sz="1400" dirty="0"/>
              <a:t>向</a:t>
            </a:r>
            <a:r>
              <a:rPr lang="en-US" altLang="zh-CN" sz="1400" dirty="0"/>
              <a:t>Pi-1</a:t>
            </a:r>
            <a:r>
              <a:rPr lang="zh-CN" altLang="en-US" sz="1400" dirty="0"/>
              <a:t>传递计算的结果（</a:t>
            </a:r>
            <a:r>
              <a:rPr lang="en-US" altLang="zh-CN" sz="1400" dirty="0"/>
              <a:t>i=1~n-2</a:t>
            </a:r>
            <a:r>
              <a:rPr lang="zh-CN" altLang="en-US" sz="1400" dirty="0"/>
              <a:t>）；</a:t>
            </a:r>
            <a:endParaRPr lang="en-US" altLang="zh-CN" sz="1400" dirty="0"/>
          </a:p>
          <a:p>
            <a:pPr>
              <a:lnSpc>
                <a:spcPct val="150000"/>
              </a:lnSpc>
            </a:pPr>
            <a:r>
              <a:rPr lang="en-US" altLang="zh-CN" sz="1400" dirty="0"/>
              <a:t>Pi</a:t>
            </a:r>
            <a:r>
              <a:rPr lang="zh-CN" altLang="en-US" sz="1400" dirty="0"/>
              <a:t>负责检查分割线</a:t>
            </a:r>
            <a:r>
              <a:rPr lang="en-US" altLang="zh-CN" sz="1400" dirty="0"/>
              <a:t>i</a:t>
            </a:r>
            <a:r>
              <a:rPr lang="zh-CN" altLang="en-US" sz="1400" dirty="0"/>
              <a:t>和</a:t>
            </a:r>
            <a:r>
              <a:rPr lang="en-US" altLang="zh-CN" sz="1400" dirty="0"/>
              <a:t>i+1</a:t>
            </a:r>
            <a:r>
              <a:rPr lang="zh-CN" altLang="en-US" sz="1400" dirty="0"/>
              <a:t>是否同号（</a:t>
            </a:r>
            <a:r>
              <a:rPr lang="en-US" altLang="zh-CN" sz="1400" dirty="0"/>
              <a:t>i=1~n-2</a:t>
            </a:r>
            <a:r>
              <a:rPr lang="zh-CN" altLang="en-US" sz="1400" dirty="0"/>
              <a:t>）；</a:t>
            </a:r>
            <a:endParaRPr lang="en-US" altLang="zh-CN" sz="1400" dirty="0"/>
          </a:p>
          <a:p>
            <a:pPr>
              <a:lnSpc>
                <a:spcPct val="150000"/>
              </a:lnSpc>
            </a:pPr>
            <a:r>
              <a:rPr lang="en-US" altLang="zh-CN" sz="1400" dirty="0"/>
              <a:t>P0</a:t>
            </a:r>
            <a:r>
              <a:rPr lang="zh-CN" altLang="en-US" sz="1400" dirty="0"/>
              <a:t>负责左边界与分割线</a:t>
            </a:r>
            <a:r>
              <a:rPr lang="en-US" altLang="zh-CN" sz="1400" dirty="0"/>
              <a:t>0</a:t>
            </a:r>
            <a:r>
              <a:rPr lang="zh-CN" altLang="en-US" sz="1400" dirty="0"/>
              <a:t>、分割线</a:t>
            </a:r>
            <a:r>
              <a:rPr lang="en-US" altLang="zh-CN" sz="1400" dirty="0"/>
              <a:t>0</a:t>
            </a:r>
            <a:r>
              <a:rPr lang="zh-CN" altLang="en-US" sz="1400" dirty="0"/>
              <a:t>和分割线</a:t>
            </a:r>
            <a:r>
              <a:rPr lang="en-US" altLang="zh-CN" sz="1400" dirty="0"/>
              <a:t>1</a:t>
            </a:r>
            <a:r>
              <a:rPr lang="zh-CN" altLang="en-US" sz="1400" dirty="0"/>
              <a:t>是否同号；</a:t>
            </a:r>
            <a:endParaRPr lang="en-US" altLang="zh-CN" sz="1400" dirty="0"/>
          </a:p>
          <a:p>
            <a:pPr>
              <a:lnSpc>
                <a:spcPct val="150000"/>
              </a:lnSpc>
            </a:pPr>
            <a:r>
              <a:rPr lang="en-US" altLang="zh-CN" sz="1400" dirty="0"/>
              <a:t>Pn-1</a:t>
            </a:r>
            <a:r>
              <a:rPr lang="zh-CN" altLang="en-US" sz="1400" dirty="0"/>
              <a:t>负责分割线</a:t>
            </a:r>
            <a:r>
              <a:rPr lang="en-US" altLang="zh-CN" sz="1400" dirty="0"/>
              <a:t>n-1</a:t>
            </a:r>
            <a:r>
              <a:rPr lang="zh-CN" altLang="en-US" sz="1400" dirty="0"/>
              <a:t>与右边界是否同号；</a:t>
            </a:r>
            <a:endParaRPr lang="en-US" altLang="zh-CN" sz="1400" dirty="0"/>
          </a:p>
          <a:p>
            <a:pPr>
              <a:lnSpc>
                <a:spcPct val="150000"/>
              </a:lnSpc>
            </a:pPr>
            <a:r>
              <a:rPr lang="zh-CN" altLang="en-US" sz="1400" dirty="0"/>
              <a:t>找到两端异号区间的</a:t>
            </a:r>
            <a:r>
              <a:rPr lang="en-US" altLang="zh-CN" sz="1400" dirty="0"/>
              <a:t>Pi</a:t>
            </a:r>
            <a:r>
              <a:rPr lang="zh-CN" altLang="en-US" sz="1400" dirty="0"/>
              <a:t>向</a:t>
            </a:r>
            <a:r>
              <a:rPr lang="en-US" altLang="zh-CN" sz="1400" dirty="0"/>
              <a:t>P0</a:t>
            </a:r>
            <a:r>
              <a:rPr lang="zh-CN" altLang="en-US" sz="1400" dirty="0"/>
              <a:t>发送新的区间（</a:t>
            </a:r>
            <a:r>
              <a:rPr lang="en-US" altLang="zh-CN" sz="1400" dirty="0"/>
              <a:t>P0</a:t>
            </a:r>
            <a:r>
              <a:rPr lang="zh-CN" altLang="en-US" sz="1400" dirty="0"/>
              <a:t>使用</a:t>
            </a:r>
            <a:r>
              <a:rPr lang="en-US" altLang="zh-CN" sz="1400" dirty="0"/>
              <a:t>MPI_SOURCE_ANY</a:t>
            </a:r>
            <a:r>
              <a:rPr lang="zh-CN" altLang="en-US" sz="1400" dirty="0"/>
              <a:t>作为接收的源进程号）；</a:t>
            </a:r>
            <a:endParaRPr lang="en-US" altLang="zh-CN" sz="1400" dirty="0"/>
          </a:p>
        </p:txBody>
      </p:sp>
    </p:spTree>
    <p:extLst>
      <p:ext uri="{BB962C8B-B14F-4D97-AF65-F5344CB8AC3E}">
        <p14:creationId xmlns:p14="http://schemas.microsoft.com/office/powerpoint/2010/main" val="96853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7171" name="Rectangle 3"/>
          <p:cNvSpPr>
            <a:spLocks noGrp="1" noChangeArrowheads="1"/>
          </p:cNvSpPr>
          <p:nvPr>
            <p:ph idx="1"/>
          </p:nvPr>
        </p:nvSpPr>
        <p:spPr/>
        <p:txBody>
          <a:bodyPr/>
          <a:lstStyle/>
          <a:p>
            <a:pPr eaLnBrk="1" hangingPunct="1"/>
            <a:r>
              <a:rPr lang="zh-CN" altLang="en-US"/>
              <a:t>进程的创建</a:t>
            </a:r>
          </a:p>
          <a:p>
            <a:pPr lvl="1" eaLnBrk="1" hangingPunct="1"/>
            <a:r>
              <a:rPr lang="zh-CN" altLang="en-US"/>
              <a:t>动态创建</a:t>
            </a:r>
          </a:p>
          <a:p>
            <a:pPr lvl="2" eaLnBrk="1" hangingPunct="1"/>
            <a:r>
              <a:rPr lang="zh-CN" altLang="en-US"/>
              <a:t>可在其他进程的执行期间创建进程并启动执行它们，也可以撤销它们。在执行过程中进程数可以发生变化。</a:t>
            </a:r>
          </a:p>
          <a:p>
            <a:pPr lvl="2" eaLnBrk="1" hangingPunct="1"/>
            <a:r>
              <a:rPr lang="zh-CN" altLang="en-US"/>
              <a:t>动态进程创建功能更为强大，但在创建进程时也会导致显著的开销。</a:t>
            </a:r>
          </a:p>
          <a:p>
            <a:pPr lvl="2" eaLnBrk="1" hangingPunct="1"/>
            <a:r>
              <a:rPr lang="zh-CN" altLang="en-US"/>
              <a:t>动态进程创建最通用的模型是</a:t>
            </a:r>
            <a:r>
              <a:rPr lang="en-US" altLang="zh-CN"/>
              <a:t>MPMD</a:t>
            </a:r>
            <a:r>
              <a:rPr lang="zh-CN" altLang="en-US"/>
              <a:t>模型。通常采用主从方法，由一个处理器执行主程序（主进程），而其余进程在主进程中启动。</a:t>
            </a:r>
          </a:p>
        </p:txBody>
      </p:sp>
    </p:spTree>
    <p:extLst>
      <p:ext uri="{BB962C8B-B14F-4D97-AF65-F5344CB8AC3E}">
        <p14:creationId xmlns:p14="http://schemas.microsoft.com/office/powerpoint/2010/main" val="3973412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8195" name="Rectangle 3"/>
          <p:cNvSpPr>
            <a:spLocks noGrp="1" noChangeArrowheads="1"/>
          </p:cNvSpPr>
          <p:nvPr>
            <p:ph idx="1"/>
          </p:nvPr>
        </p:nvSpPr>
        <p:spPr/>
        <p:txBody>
          <a:bodyPr/>
          <a:lstStyle/>
          <a:p>
            <a:pPr eaLnBrk="1" hangingPunct="1"/>
            <a:r>
              <a:rPr lang="zh-CN" altLang="en-US"/>
              <a:t>消息传递方式</a:t>
            </a:r>
          </a:p>
          <a:p>
            <a:pPr lvl="1" eaLnBrk="1" hangingPunct="1"/>
            <a:r>
              <a:rPr lang="zh-CN" altLang="en-US"/>
              <a:t>同步消息传递</a:t>
            </a:r>
          </a:p>
          <a:p>
            <a:pPr lvl="2" eaLnBrk="1" hangingPunct="1"/>
            <a:r>
              <a:rPr lang="zh-CN" altLang="en-US"/>
              <a:t>消息传递过程结束后调用才返回的传递方式。</a:t>
            </a:r>
          </a:p>
          <a:p>
            <a:pPr lvl="2" eaLnBrk="1" hangingPunct="1"/>
            <a:r>
              <a:rPr lang="zh-CN" altLang="en-US"/>
              <a:t>同步消息传递不需要消息缓冲存储器。</a:t>
            </a:r>
          </a:p>
          <a:p>
            <a:pPr lvl="2" eaLnBrk="1" hangingPunct="1"/>
            <a:r>
              <a:rPr lang="zh-CN" altLang="en-US"/>
              <a:t>同步发送和接收操作过程中通常需要某种形式的同步信号。</a:t>
            </a:r>
          </a:p>
        </p:txBody>
      </p:sp>
      <p:sp>
        <p:nvSpPr>
          <p:cNvPr id="8196" name="Text Box 4"/>
          <p:cNvSpPr txBox="1">
            <a:spLocks noChangeArrowheads="1"/>
          </p:cNvSpPr>
          <p:nvPr/>
        </p:nvSpPr>
        <p:spPr bwMode="auto">
          <a:xfrm>
            <a:off x="1835150" y="6092825"/>
            <a:ext cx="568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en-US" altLang="zh-CN" sz="1400"/>
              <a:t>P</a:t>
            </a:r>
            <a:r>
              <a:rPr lang="zh-CN" altLang="en-US" sz="1400"/>
              <a:t>同步发送</a:t>
            </a:r>
            <a:r>
              <a:rPr lang="en-US" altLang="zh-CN" sz="1400"/>
              <a:t>M</a:t>
            </a:r>
            <a:r>
              <a:rPr lang="zh-CN" altLang="en-US" sz="1400"/>
              <a:t>到</a:t>
            </a:r>
            <a:r>
              <a:rPr lang="en-US" altLang="zh-CN" sz="1400"/>
              <a:t>Q</a:t>
            </a:r>
            <a:r>
              <a:rPr lang="zh-CN" altLang="en-US" sz="1400"/>
              <a:t>，等待</a:t>
            </a:r>
            <a:r>
              <a:rPr lang="en-US" altLang="zh-CN" sz="1400"/>
              <a:t>Q</a:t>
            </a:r>
            <a:r>
              <a:rPr lang="zh-CN" altLang="en-US" sz="1400"/>
              <a:t>同步从</a:t>
            </a:r>
            <a:r>
              <a:rPr lang="en-US" altLang="zh-CN" sz="1400"/>
              <a:t>P</a:t>
            </a:r>
            <a:r>
              <a:rPr lang="zh-CN" altLang="en-US" sz="1400"/>
              <a:t>接收</a:t>
            </a:r>
            <a:r>
              <a:rPr lang="en-US" altLang="zh-CN" sz="1400"/>
              <a:t>S</a:t>
            </a:r>
            <a:r>
              <a:rPr lang="zh-CN" altLang="en-US" sz="1400"/>
              <a:t>，直到消息</a:t>
            </a:r>
            <a:r>
              <a:rPr lang="en-US" altLang="zh-CN" sz="1400"/>
              <a:t>M</a:t>
            </a:r>
            <a:r>
              <a:rPr lang="zh-CN" altLang="en-US" sz="1400"/>
              <a:t>已被发送和接收，发送和接收调用才返回，这时</a:t>
            </a:r>
            <a:r>
              <a:rPr lang="en-US" altLang="zh-CN" sz="1400"/>
              <a:t>X</a:t>
            </a:r>
            <a:r>
              <a:rPr lang="zh-CN" altLang="en-US" sz="1400"/>
              <a:t>被赋值为</a:t>
            </a:r>
            <a:r>
              <a:rPr lang="en-US" altLang="zh-CN" sz="1400"/>
              <a:t>11</a:t>
            </a:r>
            <a:r>
              <a:rPr lang="zh-CN" altLang="en-US" sz="1400"/>
              <a:t>。</a:t>
            </a:r>
          </a:p>
        </p:txBody>
      </p:sp>
      <p:sp>
        <p:nvSpPr>
          <p:cNvPr id="8197" name="Text Box 5"/>
          <p:cNvSpPr txBox="1">
            <a:spLocks noChangeArrowheads="1"/>
          </p:cNvSpPr>
          <p:nvPr/>
        </p:nvSpPr>
        <p:spPr bwMode="auto">
          <a:xfrm>
            <a:off x="1855788" y="4829175"/>
            <a:ext cx="1895475" cy="11652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sz="1400"/>
              <a:t>进程</a:t>
            </a:r>
            <a:r>
              <a:rPr lang="en-US" altLang="zh-CN" sz="1400"/>
              <a:t>P</a:t>
            </a:r>
          </a:p>
          <a:p>
            <a:pPr algn="l" eaLnBrk="1" hangingPunct="1"/>
            <a:r>
              <a:rPr lang="en-US" altLang="zh-CN" sz="1400"/>
              <a:t>————————————————</a:t>
            </a:r>
          </a:p>
          <a:p>
            <a:pPr algn="l" eaLnBrk="1" hangingPunct="1"/>
            <a:r>
              <a:rPr lang="en-US" altLang="zh-CN" sz="1400"/>
              <a:t>M = 10;</a:t>
            </a:r>
          </a:p>
          <a:p>
            <a:pPr algn="l" eaLnBrk="1" hangingPunct="1"/>
            <a:r>
              <a:rPr lang="en-US" altLang="zh-CN" sz="1400"/>
              <a:t>send M to Q;</a:t>
            </a:r>
          </a:p>
          <a:p>
            <a:pPr algn="l" eaLnBrk="1" hangingPunct="1"/>
            <a:r>
              <a:rPr lang="en-US" altLang="zh-CN" sz="1400"/>
              <a:t>M = 20;</a:t>
            </a:r>
          </a:p>
        </p:txBody>
      </p:sp>
      <p:sp>
        <p:nvSpPr>
          <p:cNvPr id="8198" name="Text Box 6"/>
          <p:cNvSpPr txBox="1">
            <a:spLocks noChangeArrowheads="1"/>
          </p:cNvSpPr>
          <p:nvPr/>
        </p:nvSpPr>
        <p:spPr bwMode="auto">
          <a:xfrm>
            <a:off x="4067175" y="4795838"/>
            <a:ext cx="2533650" cy="11652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sz="1400"/>
              <a:t>进程</a:t>
            </a:r>
            <a:r>
              <a:rPr lang="en-US" altLang="zh-CN" sz="1400"/>
              <a:t>Q</a:t>
            </a:r>
          </a:p>
          <a:p>
            <a:pPr algn="l" eaLnBrk="1" hangingPunct="1"/>
            <a:r>
              <a:rPr lang="en-US" altLang="zh-CN" sz="1400"/>
              <a:t>——————————————————————</a:t>
            </a:r>
          </a:p>
          <a:p>
            <a:pPr algn="l" eaLnBrk="1" hangingPunct="1"/>
            <a:r>
              <a:rPr lang="en-US" altLang="zh-CN" sz="1400"/>
              <a:t>S = -100;</a:t>
            </a:r>
          </a:p>
          <a:p>
            <a:pPr algn="l" eaLnBrk="1" hangingPunct="1"/>
            <a:r>
              <a:rPr lang="en-US" altLang="zh-CN" sz="1400"/>
              <a:t>receive S from P;</a:t>
            </a:r>
          </a:p>
          <a:p>
            <a:pPr algn="l" eaLnBrk="1" hangingPunct="1"/>
            <a:r>
              <a:rPr lang="en-US" altLang="zh-CN" sz="1400"/>
              <a:t>X = S+1;</a:t>
            </a:r>
          </a:p>
        </p:txBody>
      </p:sp>
    </p:spTree>
    <p:extLst>
      <p:ext uri="{BB962C8B-B14F-4D97-AF65-F5344CB8AC3E}">
        <p14:creationId xmlns:p14="http://schemas.microsoft.com/office/powerpoint/2010/main" val="86766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1050" y="1139032"/>
            <a:ext cx="530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sz="2400"/>
              <a:t>使用三路协议的同步</a:t>
            </a:r>
            <a:r>
              <a:rPr lang="en-US" altLang="zh-CN" sz="2400"/>
              <a:t>send</a:t>
            </a:r>
            <a:r>
              <a:rPr lang="zh-CN" altLang="en-US" sz="2400"/>
              <a:t>和</a:t>
            </a:r>
            <a:r>
              <a:rPr lang="en-US" altLang="zh-CN" sz="2400"/>
              <a:t>recv</a:t>
            </a:r>
            <a:r>
              <a:rPr lang="zh-CN" altLang="en-US" sz="2400"/>
              <a:t>调用</a:t>
            </a:r>
          </a:p>
        </p:txBody>
      </p:sp>
      <p:grpSp>
        <p:nvGrpSpPr>
          <p:cNvPr id="2" name="Group 3"/>
          <p:cNvGrpSpPr>
            <a:grpSpLocks/>
          </p:cNvGrpSpPr>
          <p:nvPr/>
        </p:nvGrpSpPr>
        <p:grpSpPr bwMode="auto">
          <a:xfrm>
            <a:off x="2197100" y="2349500"/>
            <a:ext cx="5111750" cy="3390900"/>
            <a:chOff x="1202" y="-471"/>
            <a:chExt cx="3220" cy="2136"/>
          </a:xfrm>
        </p:grpSpPr>
        <p:grpSp>
          <p:nvGrpSpPr>
            <p:cNvPr id="9233" name="Group 4"/>
            <p:cNvGrpSpPr>
              <a:grpSpLocks/>
            </p:cNvGrpSpPr>
            <p:nvPr/>
          </p:nvGrpSpPr>
          <p:grpSpPr bwMode="auto">
            <a:xfrm>
              <a:off x="1202" y="-471"/>
              <a:ext cx="3220" cy="1769"/>
              <a:chOff x="1383" y="1888"/>
              <a:chExt cx="3220" cy="1769"/>
            </a:xfrm>
          </p:grpSpPr>
          <p:sp>
            <p:nvSpPr>
              <p:cNvPr id="9235" name="AutoShape 5"/>
              <p:cNvSpPr>
                <a:spLocks noChangeArrowheads="1"/>
              </p:cNvSpPr>
              <p:nvPr/>
            </p:nvSpPr>
            <p:spPr bwMode="auto">
              <a:xfrm>
                <a:off x="1383" y="2115"/>
                <a:ext cx="816" cy="1524"/>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en-US" altLang="zh-CN"/>
                  <a:t>send();</a:t>
                </a:r>
              </a:p>
              <a:p>
                <a:pPr eaLnBrk="1" hangingPunct="1"/>
                <a:endParaRPr lang="en-US" altLang="zh-CN"/>
              </a:p>
              <a:p>
                <a:pPr eaLnBrk="1" hangingPunct="1"/>
                <a:endParaRPr lang="en-US" altLang="zh-CN"/>
              </a:p>
            </p:txBody>
          </p:sp>
          <p:sp>
            <p:nvSpPr>
              <p:cNvPr id="9236" name="AutoShape 6"/>
              <p:cNvSpPr>
                <a:spLocks noChangeArrowheads="1"/>
              </p:cNvSpPr>
              <p:nvPr/>
            </p:nvSpPr>
            <p:spPr bwMode="auto">
              <a:xfrm>
                <a:off x="3787" y="2115"/>
                <a:ext cx="816" cy="1524"/>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en-US" altLang="zh-CN"/>
              </a:p>
              <a:p>
                <a:pPr eaLnBrk="1" hangingPunct="1"/>
                <a:endParaRPr lang="en-US" altLang="zh-CN"/>
              </a:p>
              <a:p>
                <a:pPr eaLnBrk="1" hangingPunct="1"/>
                <a:r>
                  <a:rPr lang="en-US" altLang="zh-CN"/>
                  <a:t>recv();</a:t>
                </a:r>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p:txBody>
          </p:sp>
          <p:sp>
            <p:nvSpPr>
              <p:cNvPr id="9237" name="Text Box 7"/>
              <p:cNvSpPr txBox="1">
                <a:spLocks noChangeArrowheads="1"/>
              </p:cNvSpPr>
              <p:nvPr/>
            </p:nvSpPr>
            <p:spPr bwMode="auto">
              <a:xfrm>
                <a:off x="1519" y="1888"/>
                <a:ext cx="4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进程</a:t>
                </a:r>
                <a:r>
                  <a:rPr lang="en-US" altLang="zh-CN"/>
                  <a:t>1</a:t>
                </a:r>
              </a:p>
            </p:txBody>
          </p:sp>
          <p:sp>
            <p:nvSpPr>
              <p:cNvPr id="9238" name="Text Box 8"/>
              <p:cNvSpPr txBox="1">
                <a:spLocks noChangeArrowheads="1"/>
              </p:cNvSpPr>
              <p:nvPr/>
            </p:nvSpPr>
            <p:spPr bwMode="auto">
              <a:xfrm>
                <a:off x="3923" y="1888"/>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进程</a:t>
                </a:r>
                <a:r>
                  <a:rPr lang="en-US" altLang="zh-CN"/>
                  <a:t>2</a:t>
                </a:r>
              </a:p>
            </p:txBody>
          </p:sp>
          <p:sp>
            <p:nvSpPr>
              <p:cNvPr id="9239" name="Line 9"/>
              <p:cNvSpPr>
                <a:spLocks noChangeShapeType="1"/>
              </p:cNvSpPr>
              <p:nvPr/>
            </p:nvSpPr>
            <p:spPr bwMode="auto">
              <a:xfrm>
                <a:off x="2109" y="3158"/>
                <a:ext cx="16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240" name="Text Box 10"/>
              <p:cNvSpPr txBox="1">
                <a:spLocks noChangeArrowheads="1"/>
              </p:cNvSpPr>
              <p:nvPr/>
            </p:nvSpPr>
            <p:spPr bwMode="auto">
              <a:xfrm>
                <a:off x="2200" y="2931"/>
                <a:ext cx="1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请求发送，唤醒进程</a:t>
                </a:r>
                <a:r>
                  <a:rPr lang="en-US" altLang="zh-CN"/>
                  <a:t>2</a:t>
                </a:r>
              </a:p>
            </p:txBody>
          </p:sp>
          <p:sp>
            <p:nvSpPr>
              <p:cNvPr id="9241" name="Line 11"/>
              <p:cNvSpPr>
                <a:spLocks noChangeShapeType="1"/>
              </p:cNvSpPr>
              <p:nvPr/>
            </p:nvSpPr>
            <p:spPr bwMode="auto">
              <a:xfrm flipH="1">
                <a:off x="2245" y="3203"/>
                <a:ext cx="15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242" name="Text Box 12"/>
              <p:cNvSpPr txBox="1">
                <a:spLocks noChangeArrowheads="1"/>
              </p:cNvSpPr>
              <p:nvPr/>
            </p:nvSpPr>
            <p:spPr bwMode="auto">
              <a:xfrm>
                <a:off x="2600" y="3253"/>
                <a:ext cx="6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确认</a:t>
                </a:r>
              </a:p>
              <a:p>
                <a:pPr eaLnBrk="1" hangingPunct="1"/>
                <a:r>
                  <a:rPr lang="zh-CN" altLang="en-US"/>
                  <a:t>开始发送</a:t>
                </a:r>
              </a:p>
            </p:txBody>
          </p:sp>
          <p:sp>
            <p:nvSpPr>
              <p:cNvPr id="9243" name="Line 13"/>
              <p:cNvSpPr>
                <a:spLocks noChangeShapeType="1"/>
              </p:cNvSpPr>
              <p:nvPr/>
            </p:nvSpPr>
            <p:spPr bwMode="auto">
              <a:xfrm>
                <a:off x="2109" y="3249"/>
                <a:ext cx="16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244" name="Text Box 14"/>
              <p:cNvSpPr txBox="1">
                <a:spLocks noChangeArrowheads="1"/>
              </p:cNvSpPr>
              <p:nvPr/>
            </p:nvSpPr>
            <p:spPr bwMode="auto">
              <a:xfrm>
                <a:off x="2971" y="2535"/>
                <a:ext cx="7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进程</a:t>
                </a:r>
                <a:r>
                  <a:rPr lang="en-US" altLang="zh-CN"/>
                  <a:t>2</a:t>
                </a:r>
                <a:r>
                  <a:rPr lang="zh-CN" altLang="en-US"/>
                  <a:t>挂起</a:t>
                </a:r>
              </a:p>
            </p:txBody>
          </p:sp>
        </p:grpSp>
        <p:sp>
          <p:nvSpPr>
            <p:cNvPr id="9234" name="Text Box 15"/>
            <p:cNvSpPr txBox="1">
              <a:spLocks noChangeArrowheads="1"/>
            </p:cNvSpPr>
            <p:nvPr/>
          </p:nvSpPr>
          <p:spPr bwMode="auto">
            <a:xfrm>
              <a:off x="2018" y="1434"/>
              <a:ext cx="15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recv</a:t>
              </a:r>
              <a:r>
                <a:rPr lang="zh-CN" altLang="en-US"/>
                <a:t>在</a:t>
              </a:r>
              <a:r>
                <a:rPr lang="en-US" altLang="zh-CN"/>
                <a:t>send</a:t>
              </a:r>
              <a:r>
                <a:rPr lang="zh-CN" altLang="en-US"/>
                <a:t>之前调用</a:t>
              </a:r>
            </a:p>
          </p:txBody>
        </p:sp>
      </p:grpSp>
      <p:grpSp>
        <p:nvGrpSpPr>
          <p:cNvPr id="4" name="Group 16"/>
          <p:cNvGrpSpPr>
            <a:grpSpLocks/>
          </p:cNvGrpSpPr>
          <p:nvPr/>
        </p:nvGrpSpPr>
        <p:grpSpPr bwMode="auto">
          <a:xfrm>
            <a:off x="2197100" y="2349500"/>
            <a:ext cx="5111750" cy="3357563"/>
            <a:chOff x="1383" y="1888"/>
            <a:chExt cx="3220" cy="2115"/>
          </a:xfrm>
        </p:grpSpPr>
        <p:grpSp>
          <p:nvGrpSpPr>
            <p:cNvPr id="9221" name="Group 17"/>
            <p:cNvGrpSpPr>
              <a:grpSpLocks/>
            </p:cNvGrpSpPr>
            <p:nvPr/>
          </p:nvGrpSpPr>
          <p:grpSpPr bwMode="auto">
            <a:xfrm>
              <a:off x="1383" y="1888"/>
              <a:ext cx="3220" cy="1751"/>
              <a:chOff x="1837" y="-652"/>
              <a:chExt cx="3220" cy="1751"/>
            </a:xfrm>
          </p:grpSpPr>
          <p:sp>
            <p:nvSpPr>
              <p:cNvPr id="9223" name="AutoShape 18"/>
              <p:cNvSpPr>
                <a:spLocks noChangeArrowheads="1"/>
              </p:cNvSpPr>
              <p:nvPr/>
            </p:nvSpPr>
            <p:spPr bwMode="auto">
              <a:xfrm>
                <a:off x="1837" y="-425"/>
                <a:ext cx="816" cy="1524"/>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en-US" altLang="zh-CN"/>
              </a:p>
              <a:p>
                <a:pPr eaLnBrk="1" hangingPunct="1"/>
                <a:endParaRPr lang="en-US" altLang="zh-CN"/>
              </a:p>
              <a:p>
                <a:pPr eaLnBrk="1" hangingPunct="1"/>
                <a:r>
                  <a:rPr lang="en-US" altLang="zh-CN"/>
                  <a:t>send();</a:t>
                </a:r>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p:txBody>
          </p:sp>
          <p:sp>
            <p:nvSpPr>
              <p:cNvPr id="9224" name="AutoShape 19"/>
              <p:cNvSpPr>
                <a:spLocks noChangeArrowheads="1"/>
              </p:cNvSpPr>
              <p:nvPr/>
            </p:nvSpPr>
            <p:spPr bwMode="auto">
              <a:xfrm>
                <a:off x="4241" y="-425"/>
                <a:ext cx="816" cy="1524"/>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en-US" altLang="zh-CN"/>
                  <a:t>recv();</a:t>
                </a:r>
              </a:p>
              <a:p>
                <a:pPr eaLnBrk="1" hangingPunct="1"/>
                <a:endParaRPr lang="en-US" altLang="zh-CN"/>
              </a:p>
              <a:p>
                <a:pPr eaLnBrk="1" hangingPunct="1"/>
                <a:endParaRPr lang="en-US" altLang="zh-CN"/>
              </a:p>
            </p:txBody>
          </p:sp>
          <p:sp>
            <p:nvSpPr>
              <p:cNvPr id="9225" name="Text Box 20"/>
              <p:cNvSpPr txBox="1">
                <a:spLocks noChangeArrowheads="1"/>
              </p:cNvSpPr>
              <p:nvPr/>
            </p:nvSpPr>
            <p:spPr bwMode="auto">
              <a:xfrm>
                <a:off x="1973" y="-652"/>
                <a:ext cx="4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进程</a:t>
                </a:r>
                <a:r>
                  <a:rPr lang="en-US" altLang="zh-CN"/>
                  <a:t>1</a:t>
                </a:r>
              </a:p>
            </p:txBody>
          </p:sp>
          <p:sp>
            <p:nvSpPr>
              <p:cNvPr id="9226" name="Text Box 21"/>
              <p:cNvSpPr txBox="1">
                <a:spLocks noChangeArrowheads="1"/>
              </p:cNvSpPr>
              <p:nvPr/>
            </p:nvSpPr>
            <p:spPr bwMode="auto">
              <a:xfrm>
                <a:off x="4377" y="-652"/>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进程</a:t>
                </a:r>
                <a:r>
                  <a:rPr lang="en-US" altLang="zh-CN"/>
                  <a:t>2</a:t>
                </a:r>
              </a:p>
            </p:txBody>
          </p:sp>
          <p:sp>
            <p:nvSpPr>
              <p:cNvPr id="9227" name="Line 22"/>
              <p:cNvSpPr>
                <a:spLocks noChangeShapeType="1"/>
              </p:cNvSpPr>
              <p:nvPr/>
            </p:nvSpPr>
            <p:spPr bwMode="auto">
              <a:xfrm>
                <a:off x="2563" y="74"/>
                <a:ext cx="16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228" name="Text Box 23"/>
              <p:cNvSpPr txBox="1">
                <a:spLocks noChangeArrowheads="1"/>
              </p:cNvSpPr>
              <p:nvPr/>
            </p:nvSpPr>
            <p:spPr bwMode="auto">
              <a:xfrm>
                <a:off x="2699" y="-243"/>
                <a:ext cx="1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请求发送，进程</a:t>
                </a:r>
                <a:r>
                  <a:rPr lang="en-US" altLang="zh-CN"/>
                  <a:t>1</a:t>
                </a:r>
                <a:r>
                  <a:rPr lang="zh-CN" altLang="en-US"/>
                  <a:t>挂起</a:t>
                </a:r>
              </a:p>
            </p:txBody>
          </p:sp>
          <p:sp>
            <p:nvSpPr>
              <p:cNvPr id="9229" name="Line 24"/>
              <p:cNvSpPr>
                <a:spLocks noChangeShapeType="1"/>
              </p:cNvSpPr>
              <p:nvPr/>
            </p:nvSpPr>
            <p:spPr bwMode="auto">
              <a:xfrm flipH="1">
                <a:off x="2699" y="584"/>
                <a:ext cx="1633"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230" name="Text Box 25"/>
              <p:cNvSpPr txBox="1">
                <a:spLocks noChangeArrowheads="1"/>
              </p:cNvSpPr>
              <p:nvPr/>
            </p:nvSpPr>
            <p:spPr bwMode="auto">
              <a:xfrm>
                <a:off x="2971" y="358"/>
                <a:ext cx="12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确认，唤醒进程</a:t>
                </a:r>
                <a:r>
                  <a:rPr lang="en-US" altLang="zh-CN"/>
                  <a:t>1</a:t>
                </a:r>
              </a:p>
            </p:txBody>
          </p:sp>
          <p:sp>
            <p:nvSpPr>
              <p:cNvPr id="9231" name="Text Box 26"/>
              <p:cNvSpPr txBox="1">
                <a:spLocks noChangeArrowheads="1"/>
              </p:cNvSpPr>
              <p:nvPr/>
            </p:nvSpPr>
            <p:spPr bwMode="auto">
              <a:xfrm>
                <a:off x="2925" y="585"/>
                <a:ext cx="1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zh-CN" altLang="en-US"/>
                  <a:t>开始消息发送过程</a:t>
                </a:r>
              </a:p>
            </p:txBody>
          </p:sp>
          <p:sp>
            <p:nvSpPr>
              <p:cNvPr id="9232" name="Line 27"/>
              <p:cNvSpPr>
                <a:spLocks noChangeShapeType="1"/>
              </p:cNvSpPr>
              <p:nvPr/>
            </p:nvSpPr>
            <p:spPr bwMode="auto">
              <a:xfrm>
                <a:off x="2290" y="812"/>
                <a:ext cx="19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9222" name="Text Box 28"/>
            <p:cNvSpPr txBox="1">
              <a:spLocks noChangeArrowheads="1"/>
            </p:cNvSpPr>
            <p:nvPr/>
          </p:nvSpPr>
          <p:spPr bwMode="auto">
            <a:xfrm>
              <a:off x="2163" y="3772"/>
              <a:ext cx="15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eaLnBrk="1" hangingPunct="1"/>
              <a:r>
                <a:rPr lang="en-US" altLang="zh-CN"/>
                <a:t>send</a:t>
              </a:r>
              <a:r>
                <a:rPr lang="zh-CN" altLang="en-US"/>
                <a:t>在</a:t>
              </a:r>
              <a:r>
                <a:rPr lang="en-US" altLang="zh-CN"/>
                <a:t>recv</a:t>
              </a:r>
              <a:r>
                <a:rPr lang="zh-CN" altLang="en-US"/>
                <a:t>之前调用</a:t>
              </a:r>
            </a:p>
          </p:txBody>
        </p:sp>
      </p:grpSp>
    </p:spTree>
    <p:extLst>
      <p:ext uri="{BB962C8B-B14F-4D97-AF65-F5344CB8AC3E}">
        <p14:creationId xmlns:p14="http://schemas.microsoft.com/office/powerpoint/2010/main" val="3117594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zh-CN" altLang="en-US" dirty="0"/>
              <a:t>消息传递编程基础</a:t>
            </a:r>
          </a:p>
        </p:txBody>
      </p:sp>
      <p:sp>
        <p:nvSpPr>
          <p:cNvPr id="10243" name="Rectangle 3"/>
          <p:cNvSpPr>
            <a:spLocks noGrp="1" noChangeArrowheads="1"/>
          </p:cNvSpPr>
          <p:nvPr>
            <p:ph idx="1"/>
          </p:nvPr>
        </p:nvSpPr>
        <p:spPr/>
        <p:txBody>
          <a:bodyPr/>
          <a:lstStyle/>
          <a:p>
            <a:pPr eaLnBrk="1" hangingPunct="1">
              <a:lnSpc>
                <a:spcPct val="110000"/>
              </a:lnSpc>
            </a:pPr>
            <a:r>
              <a:rPr lang="zh-CN" altLang="en-US"/>
              <a:t>消息传递方式</a:t>
            </a:r>
          </a:p>
          <a:p>
            <a:pPr lvl="1" eaLnBrk="1" hangingPunct="1">
              <a:lnSpc>
                <a:spcPct val="110000"/>
              </a:lnSpc>
            </a:pPr>
            <a:r>
              <a:rPr lang="zh-CN" altLang="en-US"/>
              <a:t>锁定消息传递</a:t>
            </a:r>
          </a:p>
          <a:p>
            <a:pPr lvl="2" eaLnBrk="1" hangingPunct="1">
              <a:lnSpc>
                <a:spcPct val="110000"/>
              </a:lnSpc>
            </a:pPr>
            <a:r>
              <a:rPr lang="zh-CN" altLang="en-US"/>
              <a:t>使用消息缓冲区并在本地操作完成后就返回例程称为锁定的，或本地锁定的。</a:t>
            </a:r>
          </a:p>
          <a:p>
            <a:pPr lvl="2" eaLnBrk="1" hangingPunct="1">
              <a:lnSpc>
                <a:spcPct val="110000"/>
              </a:lnSpc>
            </a:pPr>
            <a:r>
              <a:rPr lang="zh-CN" altLang="en-US"/>
              <a:t>消息缓冲区用来保存在</a:t>
            </a:r>
            <a:r>
              <a:rPr lang="en-US" altLang="zh-CN"/>
              <a:t>recv</a:t>
            </a:r>
            <a:r>
              <a:rPr lang="zh-CN" altLang="en-US"/>
              <a:t>接收之前发送的消息。</a:t>
            </a:r>
          </a:p>
          <a:p>
            <a:pPr lvl="2" eaLnBrk="1" hangingPunct="1">
              <a:lnSpc>
                <a:spcPct val="110000"/>
              </a:lnSpc>
            </a:pPr>
            <a:r>
              <a:rPr lang="zh-CN" altLang="en-US"/>
              <a:t>发送例程当本地操作结束，消息已经安全上路，就可以继续执行后继工作。</a:t>
            </a:r>
          </a:p>
          <a:p>
            <a:pPr lvl="2" eaLnBrk="1" hangingPunct="1">
              <a:lnSpc>
                <a:spcPct val="110000"/>
              </a:lnSpc>
            </a:pPr>
            <a:r>
              <a:rPr lang="zh-CN" altLang="en-US"/>
              <a:t>接收例程需要消息时，从缓冲区中获得消息。</a:t>
            </a:r>
          </a:p>
          <a:p>
            <a:pPr lvl="2" eaLnBrk="1" hangingPunct="1">
              <a:lnSpc>
                <a:spcPct val="110000"/>
              </a:lnSpc>
            </a:pPr>
            <a:r>
              <a:rPr lang="zh-CN" altLang="en-US"/>
              <a:t>若消息缓冲区是空的，接收例程进入等待状态。</a:t>
            </a:r>
          </a:p>
          <a:p>
            <a:pPr lvl="2" eaLnBrk="1" hangingPunct="1">
              <a:lnSpc>
                <a:spcPct val="110000"/>
              </a:lnSpc>
            </a:pPr>
            <a:r>
              <a:rPr lang="zh-CN" altLang="en-US"/>
              <a:t>当缓冲区已满时，发送例程将进入等待状态。</a:t>
            </a:r>
          </a:p>
        </p:txBody>
      </p:sp>
    </p:spTree>
    <p:extLst>
      <p:ext uri="{BB962C8B-B14F-4D97-AF65-F5344CB8AC3E}">
        <p14:creationId xmlns:p14="http://schemas.microsoft.com/office/powerpoint/2010/main" val="154205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1187450" y="1989138"/>
            <a:ext cx="2378075" cy="147478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P</a:t>
            </a:r>
          </a:p>
          <a:p>
            <a:pPr algn="l" eaLnBrk="1" hangingPunct="1"/>
            <a:r>
              <a:rPr lang="en-US" altLang="zh-CN"/>
              <a:t>————————————————</a:t>
            </a:r>
          </a:p>
          <a:p>
            <a:pPr algn="l" eaLnBrk="1" hangingPunct="1"/>
            <a:r>
              <a:rPr lang="en-US" altLang="zh-CN"/>
              <a:t>M = 10;</a:t>
            </a:r>
          </a:p>
          <a:p>
            <a:pPr algn="l" eaLnBrk="1" hangingPunct="1"/>
            <a:r>
              <a:rPr lang="en-US" altLang="zh-CN"/>
              <a:t>send M to Q;</a:t>
            </a:r>
          </a:p>
          <a:p>
            <a:pPr algn="l" eaLnBrk="1" hangingPunct="1"/>
            <a:r>
              <a:rPr lang="en-US" altLang="zh-CN"/>
              <a:t>M = 20;</a:t>
            </a:r>
          </a:p>
        </p:txBody>
      </p:sp>
      <p:sp>
        <p:nvSpPr>
          <p:cNvPr id="11267" name="Text Box 5"/>
          <p:cNvSpPr txBox="1">
            <a:spLocks noChangeArrowheads="1"/>
          </p:cNvSpPr>
          <p:nvPr/>
        </p:nvSpPr>
        <p:spPr bwMode="auto">
          <a:xfrm>
            <a:off x="4406900" y="1955800"/>
            <a:ext cx="3197225" cy="14747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进程</a:t>
            </a:r>
            <a:r>
              <a:rPr lang="en-US" altLang="zh-CN"/>
              <a:t>Q</a:t>
            </a:r>
          </a:p>
          <a:p>
            <a:pPr algn="l" eaLnBrk="1" hangingPunct="1"/>
            <a:r>
              <a:rPr lang="en-US" altLang="zh-CN"/>
              <a:t>——————————————————————</a:t>
            </a:r>
          </a:p>
          <a:p>
            <a:pPr algn="l" eaLnBrk="1" hangingPunct="1"/>
            <a:r>
              <a:rPr lang="en-US" altLang="zh-CN"/>
              <a:t>S = -100;</a:t>
            </a:r>
          </a:p>
          <a:p>
            <a:pPr algn="l" eaLnBrk="1" hangingPunct="1"/>
            <a:r>
              <a:rPr lang="en-US" altLang="zh-CN"/>
              <a:t>receive S from P;</a:t>
            </a:r>
          </a:p>
          <a:p>
            <a:pPr algn="l" eaLnBrk="1" hangingPunct="1"/>
            <a:r>
              <a:rPr lang="en-US" altLang="zh-CN"/>
              <a:t>X = S+1;</a:t>
            </a:r>
          </a:p>
        </p:txBody>
      </p:sp>
      <p:sp>
        <p:nvSpPr>
          <p:cNvPr id="11268" name="Text Box 6"/>
          <p:cNvSpPr txBox="1">
            <a:spLocks noChangeArrowheads="1"/>
          </p:cNvSpPr>
          <p:nvPr/>
        </p:nvSpPr>
        <p:spPr bwMode="auto">
          <a:xfrm>
            <a:off x="1705769" y="774700"/>
            <a:ext cx="3719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sz="2400"/>
              <a:t>在锁定发送</a:t>
            </a:r>
            <a:r>
              <a:rPr lang="en-US" altLang="zh-CN" sz="2400"/>
              <a:t>/</a:t>
            </a:r>
            <a:r>
              <a:rPr lang="zh-CN" altLang="en-US" sz="2400"/>
              <a:t>接收方式下：</a:t>
            </a:r>
          </a:p>
        </p:txBody>
      </p:sp>
      <p:sp>
        <p:nvSpPr>
          <p:cNvPr id="11269" name="Text Box 7"/>
          <p:cNvSpPr txBox="1">
            <a:spLocks noChangeArrowheads="1"/>
          </p:cNvSpPr>
          <p:nvPr/>
        </p:nvSpPr>
        <p:spPr bwMode="auto">
          <a:xfrm>
            <a:off x="1116013" y="4221163"/>
            <a:ext cx="6645275"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Courier New" panose="02070309020205020404" pitchFamily="49" charset="0"/>
                <a:ea typeface="楷体_GB2312" pitchFamily="49" charset="-122"/>
              </a:defRPr>
            </a:lvl1pPr>
            <a:lvl2pPr marL="742950" indent="-285750" eaLnBrk="0" hangingPunct="0">
              <a:defRPr b="1">
                <a:solidFill>
                  <a:schemeClr val="tx1"/>
                </a:solidFill>
                <a:latin typeface="Courier New" panose="02070309020205020404" pitchFamily="49" charset="0"/>
                <a:ea typeface="楷体_GB2312" pitchFamily="49" charset="-122"/>
              </a:defRPr>
            </a:lvl2pPr>
            <a:lvl3pPr marL="1143000" indent="-228600" eaLnBrk="0" hangingPunct="0">
              <a:defRPr b="1">
                <a:solidFill>
                  <a:schemeClr val="tx1"/>
                </a:solidFill>
                <a:latin typeface="Courier New" panose="02070309020205020404" pitchFamily="49" charset="0"/>
                <a:ea typeface="楷体_GB2312" pitchFamily="49" charset="-122"/>
              </a:defRPr>
            </a:lvl3pPr>
            <a:lvl4pPr marL="1600200" indent="-228600" eaLnBrk="0" hangingPunct="0">
              <a:defRPr b="1">
                <a:solidFill>
                  <a:schemeClr val="tx1"/>
                </a:solidFill>
                <a:latin typeface="Courier New" panose="02070309020205020404" pitchFamily="49" charset="0"/>
                <a:ea typeface="楷体_GB2312" pitchFamily="49" charset="-122"/>
              </a:defRPr>
            </a:lvl4pPr>
            <a:lvl5pPr marL="2057400" indent="-228600" eaLnBrk="0" hangingPunct="0">
              <a:defRPr b="1">
                <a:solidFill>
                  <a:schemeClr val="tx1"/>
                </a:solidFill>
                <a:latin typeface="Courier New" panose="02070309020205020404" pitchFamily="49" charset="0"/>
                <a:ea typeface="楷体_GB2312" pitchFamily="49" charset="-122"/>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ea typeface="楷体_GB2312" pitchFamily="49" charset="-122"/>
              </a:defRPr>
            </a:lvl9pPr>
          </a:lstStyle>
          <a:p>
            <a:pPr algn="l" eaLnBrk="1" hangingPunct="1"/>
            <a:r>
              <a:rPr lang="zh-CN" altLang="en-US"/>
              <a:t>当</a:t>
            </a:r>
            <a:r>
              <a:rPr lang="en-US" altLang="zh-CN"/>
              <a:t>P</a:t>
            </a:r>
            <a:r>
              <a:rPr lang="zh-CN" altLang="en-US"/>
              <a:t>发送</a:t>
            </a:r>
            <a:r>
              <a:rPr lang="en-US" altLang="zh-CN"/>
              <a:t>M</a:t>
            </a:r>
            <a:r>
              <a:rPr lang="zh-CN" altLang="en-US"/>
              <a:t>到</a:t>
            </a:r>
            <a:r>
              <a:rPr lang="en-US" altLang="zh-CN"/>
              <a:t>Q</a:t>
            </a:r>
            <a:r>
              <a:rPr lang="zh-CN" altLang="en-US"/>
              <a:t>，消息离开</a:t>
            </a:r>
            <a:r>
              <a:rPr lang="en-US" altLang="zh-CN"/>
              <a:t>M</a:t>
            </a:r>
            <a:r>
              <a:rPr lang="zh-CN" altLang="en-US"/>
              <a:t>时，调用即返回，此时消息可能还未到达</a:t>
            </a:r>
            <a:r>
              <a:rPr lang="en-US" altLang="zh-CN"/>
              <a:t>Q</a:t>
            </a:r>
            <a:r>
              <a:rPr lang="zh-CN" altLang="en-US"/>
              <a:t>，而是暂时缓冲在网络中的某处，或者已经到达接收结点的缓冲区。</a:t>
            </a:r>
          </a:p>
          <a:p>
            <a:pPr algn="l" eaLnBrk="1" hangingPunct="1"/>
            <a:r>
              <a:rPr lang="zh-CN" altLang="en-US"/>
              <a:t>当</a:t>
            </a:r>
            <a:r>
              <a:rPr lang="en-US" altLang="zh-CN"/>
              <a:t>Q</a:t>
            </a:r>
            <a:r>
              <a:rPr lang="zh-CN" altLang="en-US"/>
              <a:t>准备从</a:t>
            </a:r>
            <a:r>
              <a:rPr lang="en-US" altLang="zh-CN"/>
              <a:t>P</a:t>
            </a:r>
            <a:r>
              <a:rPr lang="zh-CN" altLang="en-US"/>
              <a:t>接收消息到</a:t>
            </a:r>
            <a:r>
              <a:rPr lang="en-US" altLang="zh-CN"/>
              <a:t>S</a:t>
            </a:r>
            <a:r>
              <a:rPr lang="zh-CN" altLang="en-US"/>
              <a:t>中时，如果缓冲中已经有消息，不用等待相应的发送操作，就可执行锁定接收，然而在消息未被接收前，它不能返回。</a:t>
            </a:r>
          </a:p>
          <a:p>
            <a:pPr algn="l" eaLnBrk="1" hangingPunct="1"/>
            <a:r>
              <a:rPr lang="en-US" altLang="zh-CN"/>
              <a:t>X</a:t>
            </a:r>
            <a:r>
              <a:rPr lang="zh-CN" altLang="en-US"/>
              <a:t>将被赋值为</a:t>
            </a:r>
            <a:r>
              <a:rPr lang="en-US" altLang="zh-CN"/>
              <a:t>11</a:t>
            </a:r>
            <a:r>
              <a:rPr lang="zh-CN" altLang="en-US"/>
              <a:t>。</a:t>
            </a:r>
          </a:p>
        </p:txBody>
      </p:sp>
    </p:spTree>
    <p:extLst>
      <p:ext uri="{BB962C8B-B14F-4D97-AF65-F5344CB8AC3E}">
        <p14:creationId xmlns:p14="http://schemas.microsoft.com/office/powerpoint/2010/main" val="2772346036"/>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1259</TotalTime>
  <Words>3187</Words>
  <Application>Microsoft Office PowerPoint</Application>
  <PresentationFormat>全屏显示(4:3)</PresentationFormat>
  <Paragraphs>523</Paragraphs>
  <Slides>41</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4" baseType="lpstr">
      <vt:lpstr>华文新魏</vt:lpstr>
      <vt:lpstr>楷体_GB2312</vt:lpstr>
      <vt:lpstr>宋体</vt:lpstr>
      <vt:lpstr>微软雅黑</vt:lpstr>
      <vt:lpstr>幼圆</vt:lpstr>
      <vt:lpstr>Arial</vt:lpstr>
      <vt:lpstr>Calibri</vt:lpstr>
      <vt:lpstr>Century Gothic</vt:lpstr>
      <vt:lpstr>Courier New</vt:lpstr>
      <vt:lpstr>Times New Roman</vt:lpstr>
      <vt:lpstr>Wingdings 3</vt:lpstr>
      <vt:lpstr>丝状</vt:lpstr>
      <vt:lpstr>公式</vt:lpstr>
      <vt:lpstr>MPI并行程序设计</vt:lpstr>
      <vt:lpstr>消息传递编程基础</vt:lpstr>
      <vt:lpstr>消息传递编程基础</vt:lpstr>
      <vt:lpstr>消息传递编程基础</vt:lpstr>
      <vt:lpstr>消息传递编程基础</vt:lpstr>
      <vt:lpstr>消息传递编程基础</vt:lpstr>
      <vt:lpstr>PowerPoint 演示文稿</vt:lpstr>
      <vt:lpstr>消息传递编程基础</vt:lpstr>
      <vt:lpstr>PowerPoint 演示文稿</vt:lpstr>
      <vt:lpstr>消息传递编程基础</vt:lpstr>
      <vt:lpstr>PowerPoint 演示文稿</vt:lpstr>
      <vt:lpstr>消息传递编程基础</vt:lpstr>
      <vt:lpstr>消息传递编程基础</vt:lpstr>
      <vt:lpstr>消息传递编程基础</vt:lpstr>
      <vt:lpstr>消息传递编程基础</vt:lpstr>
      <vt:lpstr>MPI并行程序设计</vt:lpstr>
      <vt:lpstr>PowerPoint 演示文稿</vt:lpstr>
      <vt:lpstr>PowerPoint 演示文稿</vt:lpstr>
      <vt:lpstr>PowerPoint 演示文稿</vt:lpstr>
      <vt:lpstr>MPI的通信模式</vt:lpstr>
      <vt:lpstr>PowerPoint 演示文稿</vt:lpstr>
      <vt:lpstr>PowerPoint 演示文稿</vt:lpstr>
      <vt:lpstr>MPI中的通信安全问题</vt:lpstr>
      <vt:lpstr>MPI中的通信安全问题</vt:lpstr>
      <vt:lpstr>MPI中的通信安全问题</vt:lpstr>
      <vt:lpstr>MPI中的通信安全问题</vt:lpstr>
      <vt:lpstr>MPI中的通信安全问题</vt:lpstr>
      <vt:lpstr>MPI中的通信安全问题</vt:lpstr>
      <vt:lpstr>MPI的数据类型</vt:lpstr>
      <vt:lpstr>PowerPoint 演示文稿</vt:lpstr>
      <vt:lpstr>常见问题和错误</vt:lpstr>
      <vt:lpstr>基于MS-MPI的MPI编程</vt:lpstr>
      <vt:lpstr>基于MS-MPI的MPI编程</vt:lpstr>
      <vt:lpstr>基于MS-MPI的MPI编程</vt:lpstr>
      <vt:lpstr>基于MS-MPI的MPI编程</vt:lpstr>
      <vt:lpstr>MPI实践练习</vt:lpstr>
      <vt:lpstr>MPI实践练习</vt:lpstr>
      <vt:lpstr>MPI实践练习</vt:lpstr>
      <vt:lpstr>MPI实践练习</vt:lpstr>
      <vt:lpstr>MPI实践练习</vt:lpstr>
      <vt:lpstr>MPI实践练习</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MPI并行程序设计</dc:title>
  <dc:creator>PENG Siwei</dc:creator>
  <cp:lastModifiedBy>PENG SiWei</cp:lastModifiedBy>
  <cp:revision>43</cp:revision>
  <dcterms:created xsi:type="dcterms:W3CDTF">2005-10-28T02:41:23Z</dcterms:created>
  <dcterms:modified xsi:type="dcterms:W3CDTF">2018-03-27T12:48:51Z</dcterms:modified>
</cp:coreProperties>
</file>