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111F3-E7F7-4110-B747-A18B068C936E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F6D7D-CE63-43D3-9589-C78B5651D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6225CE-111E-4274-8066-27895E711E53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F56DD9-A480-4C71-A04B-544D39031F2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lvl="0">
              <a:buClr>
                <a:srgbClr val="727CA3"/>
              </a:buClr>
            </a:pPr>
            <a:r>
              <a:rPr lang="en-US" altLang="ko-KR" dirty="0">
                <a:solidFill>
                  <a:prstClr val="black"/>
                </a:solidFill>
              </a:rPr>
              <a:t>Machine </a:t>
            </a:r>
            <a:r>
              <a:rPr lang="en-US" altLang="ko-KR" dirty="0" smtClean="0">
                <a:solidFill>
                  <a:prstClr val="black"/>
                </a:solidFill>
              </a:rPr>
              <a:t>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:  “</a:t>
            </a:r>
            <a:r>
              <a:rPr lang="ko-KR" altLang="en-US" sz="1600" dirty="0" smtClean="0">
                <a:latin typeface="+mn-ea"/>
              </a:rPr>
              <a:t>무엇</a:t>
            </a:r>
            <a:r>
              <a:rPr lang="en-US" altLang="ko-KR" sz="1600" dirty="0" smtClean="0">
                <a:latin typeface="+mn-ea"/>
              </a:rPr>
              <a:t>(X)</a:t>
            </a:r>
            <a:r>
              <a:rPr lang="ko-KR" altLang="en-US" sz="1600" dirty="0" smtClean="0">
                <a:latin typeface="+mn-ea"/>
              </a:rPr>
              <a:t>을 통해 무엇</a:t>
            </a:r>
            <a:r>
              <a:rPr lang="en-US" altLang="ko-KR" sz="1600" dirty="0" smtClean="0">
                <a:latin typeface="+mn-ea"/>
              </a:rPr>
              <a:t>(Y)</a:t>
            </a:r>
            <a:r>
              <a:rPr lang="ko-KR" altLang="en-US" sz="1600" dirty="0" smtClean="0">
                <a:latin typeface="+mn-ea"/>
              </a:rPr>
              <a:t>을 예측</a:t>
            </a:r>
            <a:r>
              <a:rPr lang="en-US" altLang="ko-KR" sz="1600" dirty="0" smtClean="0">
                <a:latin typeface="+mn-ea"/>
              </a:rPr>
              <a:t>”</a:t>
            </a:r>
            <a:r>
              <a:rPr lang="ko-KR" altLang="en-US" sz="1600" dirty="0" smtClean="0">
                <a:latin typeface="+mn-ea"/>
              </a:rPr>
              <a:t>하고자 함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원인을 통한 결과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</a:t>
            </a:r>
            <a:r>
              <a:rPr lang="ko-KR" altLang="en-US" sz="1500" dirty="0">
                <a:solidFill>
                  <a:prstClr val="black"/>
                </a:solidFill>
                <a:latin typeface="+mn-ea"/>
              </a:rPr>
              <a:t>와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 종속변수 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관계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lvl="1">
              <a:buClr>
                <a:srgbClr val="727CA3"/>
              </a:buClr>
            </a:pP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독립변수 간</a:t>
            </a:r>
            <a:r>
              <a:rPr lang="en-US" altLang="ko-KR" sz="1500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숨겨진 패턴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데이터의 특징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)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을 찾아내는 함수 </a:t>
            </a:r>
            <a:r>
              <a:rPr lang="en-US" altLang="ko-KR" sz="1500" dirty="0" smtClean="0">
                <a:solidFill>
                  <a:prstClr val="black"/>
                </a:solidFill>
                <a:latin typeface="+mn-ea"/>
              </a:rPr>
              <a:t>ƒ</a:t>
            </a:r>
            <a:r>
              <a:rPr lang="ko-KR" altLang="en-US" sz="1500" dirty="0" smtClean="0">
                <a:solidFill>
                  <a:prstClr val="black"/>
                </a:solidFill>
                <a:latin typeface="+mn-ea"/>
              </a:rPr>
              <a:t>를 만드는 것 </a:t>
            </a:r>
            <a:endParaRPr lang="en-US" altLang="ko-KR" sz="15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3024336" cy="187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67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CNN (Convolutional Neural Network)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이미지를 인식하기 위한 패턴 생성에 유용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 ☞ </a:t>
            </a:r>
            <a:r>
              <a:rPr lang="ko-KR" altLang="en-US" sz="1400" dirty="0" smtClean="0">
                <a:latin typeface="+mn-ea"/>
              </a:rPr>
              <a:t>이미지의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지역별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Feature Map(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특징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을 뽑아 이미지를 인식</a:t>
            </a:r>
            <a:r>
              <a:rPr lang="ko-KR" altLang="en-US" sz="1400" dirty="0" smtClean="0">
                <a:latin typeface="+mn-ea"/>
              </a:rPr>
              <a:t>하고자 함</a:t>
            </a:r>
            <a:r>
              <a:rPr lang="en-US" altLang="ko-KR" sz="1400" dirty="0" smtClean="0">
                <a:latin typeface="+mn-ea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" b="19286"/>
          <a:stretch/>
        </p:blipFill>
        <p:spPr bwMode="auto">
          <a:xfrm>
            <a:off x="363893" y="2791817"/>
            <a:ext cx="4749281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75" y="3346102"/>
            <a:ext cx="387672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156176" y="3346102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56175" y="3059609"/>
            <a:ext cx="2486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저차원</a:t>
            </a:r>
            <a:r>
              <a:rPr lang="ko-KR" altLang="en-US" sz="1200" dirty="0" smtClean="0"/>
              <a:t>                                고차원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1403648" y="3059609"/>
            <a:ext cx="1656184" cy="2097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위로 구부러진 화살표 10"/>
          <p:cNvSpPr/>
          <p:nvPr/>
        </p:nvSpPr>
        <p:spPr>
          <a:xfrm>
            <a:off x="2753136" y="5254314"/>
            <a:ext cx="2360037" cy="936104"/>
          </a:xfrm>
          <a:prstGeom prst="curvedUpArrow">
            <a:avLst>
              <a:gd name="adj1" fmla="val 25000"/>
              <a:gd name="adj2" fmla="val 52030"/>
              <a:gd name="adj3" fmla="val 3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RNN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dirty="0" smtClean="0">
                <a:latin typeface="+mn-ea"/>
              </a:rPr>
              <a:t>순환 구조를 이용해 </a:t>
            </a:r>
            <a:r>
              <a:rPr lang="ko-KR" altLang="en-US" sz="1400" b="1" u="sng" dirty="0" smtClean="0">
                <a:latin typeface="+mn-ea"/>
              </a:rPr>
              <a:t>과거의 학습을 </a:t>
            </a:r>
            <a:r>
              <a:rPr lang="en-US" altLang="ko-KR" sz="1400" b="1" u="sng" dirty="0" smtClean="0">
                <a:latin typeface="+mn-ea"/>
              </a:rPr>
              <a:t>Weight</a:t>
            </a:r>
            <a:r>
              <a:rPr lang="ko-KR" altLang="en-US" sz="1400" b="1" u="sng" dirty="0" smtClean="0">
                <a:latin typeface="+mn-ea"/>
              </a:rPr>
              <a:t>를 통해 현재 학습에 반영</a:t>
            </a:r>
            <a:endParaRPr lang="en-US" altLang="ko-KR" sz="1400" b="1" u="sng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- </a:t>
            </a:r>
            <a:r>
              <a:rPr lang="ko-KR" altLang="en-US" sz="1400" b="1" dirty="0" smtClean="0">
                <a:latin typeface="+mn-ea"/>
              </a:rPr>
              <a:t>반복적이고 순차적인 데이터</a:t>
            </a:r>
            <a:r>
              <a:rPr lang="en-US" altLang="ko-KR" sz="1400" b="1" dirty="0" smtClean="0">
                <a:latin typeface="+mn-ea"/>
              </a:rPr>
              <a:t>(Sequential Data) </a:t>
            </a:r>
            <a:r>
              <a:rPr lang="ko-KR" altLang="en-US" sz="1400" b="1" dirty="0" smtClean="0">
                <a:latin typeface="+mn-ea"/>
              </a:rPr>
              <a:t>학습</a:t>
            </a:r>
            <a:r>
              <a:rPr lang="ko-KR" altLang="en-US" sz="1400" dirty="0" smtClean="0">
                <a:latin typeface="+mn-ea"/>
              </a:rPr>
              <a:t>에 특화 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  <a:ea typeface="바탕"/>
              </a:rPr>
              <a:t> </a:t>
            </a:r>
            <a:r>
              <a:rPr lang="en-US" altLang="ko-KR" sz="1400" dirty="0" smtClean="0">
                <a:latin typeface="+mn-ea"/>
                <a:ea typeface="바탕"/>
              </a:rPr>
              <a:t>  </a:t>
            </a:r>
            <a:r>
              <a:rPr lang="en-US" altLang="ko-KR" sz="1400" dirty="0" smtClean="0">
                <a:latin typeface="+mn-ea"/>
              </a:rPr>
              <a:t>☞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음성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</a:rPr>
              <a:t>웨이브폼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파악이나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텍스트의 앞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뒤 성분을 파악</a:t>
            </a:r>
            <a:r>
              <a:rPr lang="ko-KR" altLang="en-US" sz="1400" dirty="0" smtClean="0">
                <a:latin typeface="+mn-ea"/>
              </a:rPr>
              <a:t>하는데 주로 사용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3" r="57520"/>
          <a:stretch/>
        </p:blipFill>
        <p:spPr bwMode="auto">
          <a:xfrm>
            <a:off x="1331640" y="3191068"/>
            <a:ext cx="3207297" cy="305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7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다양한 분야의 </a:t>
            </a:r>
            <a:r>
              <a:rPr lang="en-US" altLang="ko-KR" sz="2000" b="1" dirty="0" smtClean="0"/>
              <a:t>Deep Learning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☞ object detection (</a:t>
            </a:r>
            <a:r>
              <a:rPr lang="ko-KR" altLang="en-US" sz="1400" b="1" dirty="0" smtClean="0">
                <a:latin typeface="+mn-ea"/>
              </a:rPr>
              <a:t>객체 탐지</a:t>
            </a:r>
            <a:r>
              <a:rPr lang="en-US" altLang="ko-KR" sz="1400" b="1" dirty="0" smtClean="0">
                <a:latin typeface="+mn-ea"/>
              </a:rPr>
              <a:t>)                      ☞ Style transfer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+mn-ea"/>
              </a:rPr>
              <a:t> ☞</a:t>
            </a:r>
            <a:r>
              <a:rPr lang="en-US" altLang="ko-KR" sz="1400" b="1" dirty="0">
                <a:latin typeface="+mn-ea"/>
              </a:rPr>
              <a:t> image </a:t>
            </a:r>
            <a:r>
              <a:rPr lang="en-US" altLang="ko-KR" sz="1400" b="1" dirty="0" smtClean="0">
                <a:latin typeface="+mn-ea"/>
              </a:rPr>
              <a:t>resolution (</a:t>
            </a:r>
            <a:r>
              <a:rPr lang="ko-KR" altLang="en-US" sz="1400" b="1" dirty="0" smtClean="0">
                <a:latin typeface="+mn-ea"/>
              </a:rPr>
              <a:t>해상도 복원</a:t>
            </a:r>
            <a:r>
              <a:rPr lang="en-US" altLang="ko-KR" sz="1400" b="1" dirty="0" smtClean="0">
                <a:latin typeface="+mn-ea"/>
              </a:rPr>
              <a:t>)                    </a:t>
            </a:r>
            <a:r>
              <a:rPr lang="en-US" altLang="ko-KR" sz="1100" b="1" dirty="0" smtClean="0">
                <a:latin typeface="+mn-ea"/>
              </a:rPr>
              <a:t>☞</a:t>
            </a:r>
            <a:r>
              <a:rPr lang="en-US" altLang="ko-KR" sz="1400" b="1" dirty="0" smtClean="0">
                <a:latin typeface="+mn-ea"/>
              </a:rPr>
              <a:t> Colorization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2520280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19171"/>
            <a:ext cx="2736304" cy="174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456383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39" y="4484189"/>
            <a:ext cx="3456384" cy="161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45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GAN (Generative Adversarial Network)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DATA</a:t>
            </a:r>
            <a:r>
              <a:rPr lang="ko-KR" altLang="en-US" sz="1400" dirty="0" smtClean="0">
                <a:latin typeface="+mn-ea"/>
              </a:rPr>
              <a:t>를 만들어내는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en-US" altLang="ko-KR" sz="1400" b="1" dirty="0" smtClean="0">
                <a:latin typeface="바탕"/>
                <a:ea typeface="바탕"/>
              </a:rPr>
              <a:t>↔ </a:t>
            </a:r>
            <a:r>
              <a:rPr lang="ko-KR" altLang="en-US" sz="1400" dirty="0">
                <a:latin typeface="+mn-ea"/>
              </a:rPr>
              <a:t>만들어진 </a:t>
            </a:r>
            <a:r>
              <a:rPr lang="en-US" altLang="ko-KR" sz="1400" dirty="0">
                <a:latin typeface="+mn-ea"/>
              </a:rPr>
              <a:t>DATA</a:t>
            </a:r>
            <a:r>
              <a:rPr lang="ko-KR" altLang="en-US" sz="1400" dirty="0">
                <a:latin typeface="+mn-ea"/>
              </a:rPr>
              <a:t>를 평가하는 </a:t>
            </a:r>
            <a:r>
              <a:rPr lang="en-US" altLang="ko-KR" sz="1400" b="1" dirty="0">
                <a:latin typeface="+mn-ea"/>
              </a:rPr>
              <a:t>Discriminator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이들이 </a:t>
            </a:r>
            <a:r>
              <a:rPr lang="ko-KR" altLang="en-US" sz="1400" b="1" u="sng" dirty="0" smtClean="0">
                <a:latin typeface="+mn-ea"/>
              </a:rPr>
              <a:t>서로 대립</a:t>
            </a:r>
            <a:r>
              <a:rPr lang="en-US" altLang="ko-KR" sz="1400" b="1" u="sng" dirty="0" smtClean="0">
                <a:latin typeface="+mn-ea"/>
              </a:rPr>
              <a:t>(Adversarial)</a:t>
            </a:r>
            <a:r>
              <a:rPr lang="ko-KR" altLang="en-US" sz="1400" b="1" u="sng" dirty="0" smtClean="0">
                <a:latin typeface="+mn-ea"/>
              </a:rPr>
              <a:t>적으로 학습</a:t>
            </a:r>
            <a:r>
              <a:rPr lang="ko-KR" altLang="en-US" sz="1400" dirty="0" smtClean="0">
                <a:latin typeface="+mn-ea"/>
              </a:rPr>
              <a:t>해가며 성능을 점차 개선해 나가잔 개념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1) </a:t>
            </a:r>
            <a:r>
              <a:rPr lang="en-US" altLang="ko-KR" sz="1400" b="1" dirty="0" smtClean="0">
                <a:latin typeface="+mn-ea"/>
              </a:rPr>
              <a:t>Discriminator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D(X)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되고</a:t>
            </a:r>
            <a:r>
              <a:rPr lang="en-US" altLang="ko-KR" sz="1400" dirty="0" smtClean="0">
                <a:latin typeface="+mn-ea"/>
              </a:rPr>
              <a:t>, 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0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진짜 데이터는 진짜로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가짜 데이터는 가짜로 판별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2) </a:t>
            </a:r>
            <a:r>
              <a:rPr lang="en-US" altLang="ko-KR" sz="1400" b="1" dirty="0" smtClean="0">
                <a:latin typeface="+mn-ea"/>
              </a:rPr>
              <a:t>Generator </a:t>
            </a:r>
            <a:r>
              <a:rPr lang="ko-KR" altLang="en-US" sz="1400" b="1" dirty="0" smtClean="0">
                <a:latin typeface="+mn-ea"/>
              </a:rPr>
              <a:t>학습</a:t>
            </a:r>
            <a:endParaRPr lang="en-US" altLang="ko-KR" sz="1400" b="1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 : D(G(z))</a:t>
            </a:r>
            <a:r>
              <a:rPr lang="ko-KR" altLang="en-US" sz="1400" dirty="0" smtClean="0">
                <a:latin typeface="+mn-ea"/>
              </a:rPr>
              <a:t>가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이 되도록 학습 </a:t>
            </a:r>
            <a:r>
              <a:rPr lang="en-US" altLang="ko-KR" sz="1400" dirty="0" smtClean="0">
                <a:latin typeface="+mn-ea"/>
              </a:rPr>
              <a:t>(=</a:t>
            </a:r>
            <a:r>
              <a:rPr lang="ko-KR" altLang="en-US" sz="1400" dirty="0" smtClean="0">
                <a:latin typeface="+mn-ea"/>
              </a:rPr>
              <a:t>가짜 데이터를 </a:t>
            </a:r>
            <a:r>
              <a:rPr lang="en-US" altLang="ko-KR" sz="1400" dirty="0" smtClean="0">
                <a:latin typeface="+mn-ea"/>
              </a:rPr>
              <a:t>Discriminator</a:t>
            </a:r>
            <a:r>
              <a:rPr lang="ko-KR" altLang="en-US" sz="1400" dirty="0" smtClean="0">
                <a:latin typeface="+mn-ea"/>
              </a:rPr>
              <a:t>가 구분하지 못하도록 학습</a:t>
            </a:r>
            <a:r>
              <a:rPr lang="en-US" altLang="ko-KR" sz="1400" dirty="0" smtClean="0">
                <a:latin typeface="+mn-ea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9552" y="5445224"/>
            <a:ext cx="79928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이미지 </a:t>
            </a:r>
            <a:r>
              <a:rPr lang="ko-KR" altLang="en-US" sz="1400" dirty="0">
                <a:latin typeface="+mn-ea"/>
              </a:rPr>
              <a:t>생성</a:t>
            </a:r>
            <a:r>
              <a:rPr lang="en-US" altLang="ko-KR" sz="1400" dirty="0">
                <a:latin typeface="+mn-ea"/>
              </a:rPr>
              <a:t>(generation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스타일 변환</a:t>
            </a:r>
            <a:r>
              <a:rPr lang="en-US" altLang="ko-KR" sz="1400" dirty="0">
                <a:latin typeface="+mn-ea"/>
              </a:rPr>
              <a:t>(style translation),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얼굴 </a:t>
            </a:r>
            <a:r>
              <a:rPr lang="ko-KR" altLang="en-US" sz="1400" dirty="0">
                <a:latin typeface="+mn-ea"/>
              </a:rPr>
              <a:t>이미지 합성</a:t>
            </a:r>
            <a:r>
              <a:rPr lang="en-US" altLang="ko-KR" sz="1400" dirty="0">
                <a:latin typeface="+mn-ea"/>
              </a:rPr>
              <a:t>(face image synthesis)</a:t>
            </a:r>
            <a:endParaRPr lang="ko-KR" altLang="en-US" sz="1400" dirty="0"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39552" y="5044534"/>
            <a:ext cx="7992888" cy="832738"/>
            <a:chOff x="683568" y="5044534"/>
            <a:chExt cx="7992888" cy="832738"/>
          </a:xfrm>
        </p:grpSpPr>
        <p:sp>
          <p:nvSpPr>
            <p:cNvPr id="5" name="직사각형 4"/>
            <p:cNvSpPr/>
            <p:nvPr/>
          </p:nvSpPr>
          <p:spPr>
            <a:xfrm>
              <a:off x="683568" y="5229200"/>
              <a:ext cx="7992888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3954" y="5044534"/>
              <a:ext cx="11721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활용 사례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1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 smtClean="0">
                <a:latin typeface="+mn-ea"/>
                <a:ea typeface="바탕"/>
              </a:rPr>
              <a:t>☞ </a:t>
            </a:r>
            <a:r>
              <a:rPr lang="en-US" altLang="ko-KR" sz="1600" b="1" dirty="0" smtClean="0">
                <a:latin typeface="+mn-ea"/>
              </a:rPr>
              <a:t> Q-Learning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현재 상태부터 먼 미래까지 가장 큰 보상을 얻을 수 있는 행동을 학습 시키는 것</a:t>
            </a: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  <a:ea typeface="바탕"/>
              </a:rPr>
              <a:t>☞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b="1" dirty="0" smtClean="0">
                <a:latin typeface="+mn-ea"/>
              </a:rPr>
              <a:t>DQN (Q-Learning + Deep Learning)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600" b="1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b="0" dirty="0" smtClean="0"/>
          </a:p>
          <a:p>
            <a:pPr lvl="1">
              <a:lnSpc>
                <a:spcPct val="150000"/>
              </a:lnSpc>
              <a:buFontTx/>
              <a:buChar char="-"/>
            </a:pPr>
            <a:endParaRPr lang="en-US" altLang="ko-KR" sz="14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492896"/>
            <a:ext cx="446309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41168"/>
            <a:ext cx="4989856" cy="63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 smtClean="0">
                  <a:latin typeface="+mn-ea"/>
                  <a:ea typeface="바탕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en-US" altLang="ko-KR" sz="1800" b="1" dirty="0" smtClean="0">
                    <a:latin typeface="+mn-ea"/>
                    <a:ea typeface="바탕"/>
                  </a:rPr>
                  <a:t>☞ </a:t>
                </a:r>
                <a:r>
                  <a:rPr lang="en-US" altLang="ko-KR" sz="1800" b="1" dirty="0" smtClean="0">
                    <a:latin typeface="+mn-ea"/>
                  </a:rPr>
                  <a:t> DQN </a:t>
                </a:r>
                <a:r>
                  <a:rPr lang="ko-KR" altLang="en-US" sz="1800" b="1" dirty="0" smtClean="0">
                    <a:latin typeface="+mn-ea"/>
                  </a:rPr>
                  <a:t>벨만 방정식 해석</a:t>
                </a:r>
                <a:endParaRPr lang="en-US" altLang="ko-KR" sz="1800" b="1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800" b="1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i="1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상태</m:t>
                    </m:r>
                    <m:r>
                      <a:rPr lang="en-US" altLang="ko-KR" sz="1400" b="0" i="1" smtClean="0">
                        <a:latin typeface="Cambria Math"/>
                      </a:rPr>
                      <m:t>𝑠</m:t>
                    </m:r>
                    <m:r>
                      <a:rPr lang="ko-KR" altLang="en-US" sz="1400" b="0" i="1" smtClean="0">
                        <a:latin typeface="Cambria Math"/>
                      </a:rPr>
                      <m:t>에서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행동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취할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받을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수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있는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모든</m:t>
                    </m:r>
                    <m: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보상의</m:t>
                    </m:r>
                    <m: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a:rPr lang="ko-KR" altLang="en-US" sz="1400" b="1" i="0" smtClean="0">
                        <a:latin typeface="Cambria Math"/>
                      </a:rPr>
                      <m:t>총합</m:t>
                    </m:r>
                  </m:oMath>
                </a14:m>
                <a:endParaRPr lang="en-US" altLang="ko-KR" sz="1400" b="1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b="0" i="1" smtClean="0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현재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상태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𝑠</m:t>
                    </m:r>
                    <m:r>
                      <a:rPr lang="ko-KR" altLang="en-US" sz="1400" b="0" i="1" smtClean="0">
                        <a:latin typeface="Cambria Math"/>
                      </a:rPr>
                      <m:t>에서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행동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𝑎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취했을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받을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즉각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보상값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/>
                          </a:rPr>
                          <m:t>𝑚𝑎𝑥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ko-KR" sz="1400" b="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4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ko-KR" sz="1400" i="1">
                        <a:latin typeface="Cambria Math"/>
                      </a:rPr>
                      <m:t>:</m:t>
                    </m:r>
                    <m:r>
                      <a:rPr lang="ko-KR" altLang="en-US" sz="1400" b="0" i="1" smtClean="0">
                        <a:latin typeface="Cambria Math"/>
                      </a:rPr>
                      <m:t>다음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i="1">
                        <a:latin typeface="Cambria Math"/>
                      </a:rPr>
                      <m:t>상태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ko-KR" sz="1400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ko-KR" altLang="en-US" sz="1400" i="1">
                        <a:latin typeface="Cambria Math"/>
                      </a:rPr>
                      <m:t>에서</m:t>
                    </m:r>
                    <m:r>
                      <a:rPr lang="en-US" altLang="ko-KR" sz="1400" i="1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받을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수있는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보상의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최대</m:t>
                    </m:r>
                    <m:r>
                      <a:rPr lang="en-US" altLang="ko-KR" sz="1400" b="0" i="1" dirty="0" smtClean="0">
                        <a:latin typeface="Cambria Math"/>
                      </a:rPr>
                      <m:t> </m:t>
                    </m:r>
                    <m:r>
                      <a:rPr lang="ko-KR" altLang="en-US" sz="1400" b="0" i="1" dirty="0" smtClean="0">
                        <a:latin typeface="Cambria Math"/>
                      </a:rPr>
                      <m:t>값</m:t>
                    </m:r>
                  </m:oMath>
                </a14:m>
                <a:endParaRPr lang="en-US" altLang="ko-KR" sz="1400" b="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Clr>
                    <a:srgbClr val="9FB8CD"/>
                  </a:buClr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i="1" smtClean="0">
                        <a:solidFill>
                          <a:srgbClr val="464653"/>
                        </a:solidFill>
                        <a:latin typeface="Cambria Math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: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할인율이라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부르며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,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미래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가치에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대한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중요도를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나타냄</m:t>
                    </m:r>
                    <m:r>
                      <a:rPr lang="en-US" altLang="ko-KR" sz="1400" b="0" i="1" smtClean="0">
                        <a:solidFill>
                          <a:srgbClr val="464653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altLang="ko-KR" sz="1400" b="0" i="1" dirty="0" smtClean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Clr>
                    <a:srgbClr val="9FB8CD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𝛾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이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커질수록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미래에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받을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보상에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더큰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가치를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,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작아질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수록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즉각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보상을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더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중요하게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함</m:t>
                      </m:r>
                      <m:r>
                        <a:rPr lang="en-US" altLang="ko-KR" sz="1400" b="0" i="1" smtClean="0">
                          <a:solidFill>
                            <a:srgbClr val="464653"/>
                          </a:solidFill>
                          <a:latin typeface="Cambria Math"/>
                        </a:rPr>
                        <m:t>. </m:t>
                      </m:r>
                    </m:oMath>
                  </m:oMathPara>
                </a14:m>
                <a:endParaRPr lang="en-US" altLang="ko-KR" sz="1400" dirty="0">
                  <a:solidFill>
                    <a:srgbClr val="464653"/>
                  </a:solidFill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b="0" dirty="0" smtClean="0"/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568063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5576" y="4149080"/>
            <a:ext cx="4968552" cy="43204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589240"/>
            <a:ext cx="690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바탕"/>
                <a:ea typeface="바탕"/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해당 값을 최대화 할 수 있는 행동을 고르는 것이 </a:t>
            </a:r>
            <a:r>
              <a:rPr lang="en-US" altLang="ko-KR" b="1" dirty="0" smtClean="0">
                <a:solidFill>
                  <a:srgbClr val="C00000"/>
                </a:solidFill>
              </a:rPr>
              <a:t>Agent</a:t>
            </a:r>
            <a:r>
              <a:rPr lang="ko-KR" altLang="en-US" b="1" dirty="0" smtClean="0">
                <a:solidFill>
                  <a:srgbClr val="C00000"/>
                </a:solidFill>
              </a:rPr>
              <a:t>의 목표 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13" name="꺾인 연결선 12"/>
          <p:cNvCxnSpPr>
            <a:stCxn id="3" idx="1"/>
            <a:endCxn id="5" idx="1"/>
          </p:cNvCxnSpPr>
          <p:nvPr/>
        </p:nvCxnSpPr>
        <p:spPr>
          <a:xfrm rot="10800000" flipV="1">
            <a:off x="755576" y="4365104"/>
            <a:ext cx="12700" cy="1408802"/>
          </a:xfrm>
          <a:prstGeom prst="bentConnector3">
            <a:avLst>
              <a:gd name="adj1" fmla="val 1800000"/>
            </a:avLst>
          </a:prstGeom>
          <a:ln w="1905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05. Deep Learning </a:t>
            </a:r>
            <a:r>
              <a:rPr lang="ko-KR" altLang="en-US" sz="3600" b="1" dirty="0" smtClean="0">
                <a:latin typeface="+mn-ea"/>
                <a:ea typeface="+mn-ea"/>
              </a:rPr>
              <a:t>주요 모델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Reinforcement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더 효율적으로 빠르게 학습할 수 있는 강화 모델</a:t>
            </a:r>
            <a:endParaRPr lang="en-US" altLang="ko-KR" sz="1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최고의 </a:t>
            </a:r>
            <a:r>
              <a:rPr lang="en-US" altLang="ko-KR" sz="1200" dirty="0" smtClean="0">
                <a:latin typeface="+mn-ea"/>
              </a:rPr>
              <a:t>Reward</a:t>
            </a:r>
            <a:r>
              <a:rPr lang="ko-KR" altLang="en-US" sz="1200" dirty="0" smtClean="0">
                <a:latin typeface="+mn-ea"/>
              </a:rPr>
              <a:t>을 위한 행동 선택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 smtClean="0">
                <a:latin typeface="+mn-ea"/>
              </a:rPr>
              <a:t>동적으로 학습 하며 </a:t>
            </a:r>
            <a:r>
              <a:rPr lang="en-US" altLang="ko-KR" sz="1200" dirty="0" smtClean="0">
                <a:latin typeface="+mn-ea"/>
              </a:rPr>
              <a:t>Action</a:t>
            </a:r>
            <a:r>
              <a:rPr lang="ko-KR" altLang="en-US" sz="1200" dirty="0" smtClean="0">
                <a:latin typeface="+mn-ea"/>
              </a:rPr>
              <a:t>을 조정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85674"/>
            <a:ext cx="3456384" cy="222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685674"/>
            <a:ext cx="3528392" cy="223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3568" y="3356992"/>
            <a:ext cx="770485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67944" y="3172326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2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[</a:t>
            </a:r>
            <a:r>
              <a:rPr lang="ko-KR" altLang="en-US" sz="3600" b="1" dirty="0" smtClean="0">
                <a:latin typeface="+mn-ea"/>
                <a:ea typeface="+mn-ea"/>
              </a:rPr>
              <a:t>별첨</a:t>
            </a:r>
            <a:r>
              <a:rPr lang="en-US" altLang="ko-KR" sz="3600" b="1" dirty="0" smtClean="0">
                <a:latin typeface="+mn-ea"/>
                <a:ea typeface="+mn-ea"/>
              </a:rPr>
              <a:t>] </a:t>
            </a:r>
            <a:r>
              <a:rPr lang="ko-KR" altLang="en-US" sz="3600" b="1" dirty="0" smtClean="0">
                <a:latin typeface="+mn-ea"/>
                <a:ea typeface="+mn-ea"/>
              </a:rPr>
              <a:t>요약 구성도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556792"/>
            <a:ext cx="84709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5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모형 적합성 평가 방법 </a:t>
                </a:r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>
                    <a:latin typeface="+mn-ea"/>
                  </a:rPr>
                  <a:t>검증 데이터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낮은 모형</a:t>
                </a:r>
                <a:r>
                  <a:rPr lang="en-US" altLang="ko-KR" sz="1200" dirty="0" smtClean="0">
                    <a:latin typeface="+mn-ea"/>
                  </a:rPr>
                  <a:t>, </a:t>
                </a:r>
                <a:r>
                  <a:rPr lang="ko-KR" altLang="en-US" sz="1200" dirty="0" smtClean="0">
                    <a:latin typeface="+mn-ea"/>
                  </a:rPr>
                  <a:t>즉 분산 및 편파성이 적절히 낮은 모형이 적합하다 평가</a:t>
                </a: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검은색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실제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𝑓</m:t>
                    </m:r>
                    <m:r>
                      <a:rPr lang="ko-KR" altLang="en-US" sz="1200" b="0" i="1" smtClean="0">
                        <a:latin typeface="Cambria Math"/>
                      </a:rPr>
                      <m:t>를</m:t>
                    </m:r>
                    <m:r>
                      <a:rPr lang="en-US" altLang="ko-KR" sz="1200" b="0" i="1" smtClean="0">
                        <a:latin typeface="Cambria Math"/>
                      </a:rPr>
                      <m:t> </m:t>
                    </m:r>
                    <m:r>
                      <a:rPr lang="ko-KR" altLang="en-US" sz="1200" b="0" i="1" smtClean="0">
                        <a:latin typeface="Cambria Math"/>
                      </a:rPr>
                      <m:t>나타내는</m:t>
                    </m:r>
                  </m:oMath>
                </a14:m>
                <a:r>
                  <a:rPr lang="ko-KR" altLang="en-US" sz="1200" dirty="0" smtClean="0">
                    <a:latin typeface="+mn-ea"/>
                  </a:rPr>
                  <a:t> 모형 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노란색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가장 낮은 복잡도  ☞ 편파성이 높아져 가장 높은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나옴</a:t>
                </a:r>
                <a:endParaRPr lang="en-US" altLang="ko-KR" sz="1200" dirty="0">
                  <a:latin typeface="+mn-ea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초록색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가장 높은 복잡도  ☞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학습 집합에 </a:t>
                </a:r>
                <a:r>
                  <a:rPr lang="ko-KR" altLang="en-US" sz="1200" b="1" dirty="0" err="1" smtClean="0">
                    <a:solidFill>
                      <a:srgbClr val="FF0000"/>
                    </a:solidFill>
                    <a:latin typeface="+mn-ea"/>
                  </a:rPr>
                  <a:t>과적합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 되어 분산이 높아짐</a:t>
                </a:r>
                <a:r>
                  <a:rPr lang="en-US" altLang="ko-KR" sz="1200" dirty="0" smtClean="0">
                    <a:latin typeface="+mn-ea"/>
                  </a:rPr>
                  <a:t>(=</a:t>
                </a:r>
                <a:r>
                  <a:rPr lang="ko-KR" altLang="en-US" sz="1200" dirty="0" smtClean="0">
                    <a:latin typeface="+mn-ea"/>
                  </a:rPr>
                  <a:t>검증 데이터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>
                    <a:latin typeface="+mn-ea"/>
                  </a:rPr>
                  <a:t> </a:t>
                </a:r>
                <a:r>
                  <a:rPr lang="ko-KR" altLang="en-US" sz="1200" dirty="0" smtClean="0">
                    <a:latin typeface="+mn-ea"/>
                  </a:rPr>
                  <a:t>높음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>
                    <a:latin typeface="+mn-ea"/>
                  </a:rPr>
                  <a:t>하늘색 </a:t>
                </a:r>
                <a:r>
                  <a:rPr lang="en-US" altLang="ko-KR" sz="1200" dirty="0" smtClean="0">
                    <a:latin typeface="+mn-ea"/>
                  </a:rPr>
                  <a:t>: </a:t>
                </a:r>
                <a:r>
                  <a:rPr lang="ko-KR" altLang="en-US" sz="1200" dirty="0" smtClean="0">
                    <a:latin typeface="+mn-ea"/>
                  </a:rPr>
                  <a:t>검은색 모형과 가장 유사 형태</a:t>
                </a:r>
                <a:r>
                  <a:rPr lang="en-US" altLang="ko-KR" sz="1200" dirty="0">
                    <a:latin typeface="+mn-ea"/>
                  </a:rPr>
                  <a:t> </a:t>
                </a:r>
                <a:r>
                  <a:rPr lang="ko-KR" altLang="en-US" sz="1200" dirty="0">
                    <a:latin typeface="+mn-ea"/>
                  </a:rPr>
                  <a:t>☞</a:t>
                </a:r>
                <a:r>
                  <a:rPr lang="en-US" altLang="ko-KR" sz="1200" dirty="0" smtClean="0">
                    <a:latin typeface="+mn-ea"/>
                  </a:rPr>
                  <a:t> </a:t>
                </a:r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분산 및 편파성이 적절히 낮아져</a:t>
                </a:r>
                <a:r>
                  <a:rPr lang="ko-KR" altLang="en-US" sz="1200" dirty="0" smtClean="0">
                    <a:latin typeface="+mn-ea"/>
                  </a:rPr>
                  <a:t> 검증 데이터의 </a:t>
                </a:r>
                <a:r>
                  <a:rPr lang="en-US" altLang="ko-KR" sz="1200" dirty="0" smtClean="0">
                    <a:latin typeface="+mn-ea"/>
                  </a:rPr>
                  <a:t>MSE</a:t>
                </a:r>
                <a:r>
                  <a:rPr lang="ko-KR" altLang="en-US" sz="1200" dirty="0" smtClean="0">
                    <a:latin typeface="+mn-ea"/>
                  </a:rPr>
                  <a:t>가 가장 낮음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11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" r="50000" b="14879"/>
          <a:stretch/>
        </p:blipFill>
        <p:spPr bwMode="auto">
          <a:xfrm>
            <a:off x="467544" y="3349023"/>
            <a:ext cx="2685264" cy="2915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29000"/>
            <a:ext cx="2699481" cy="289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3286404" y="4355189"/>
            <a:ext cx="576064" cy="3976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6430349" y="408892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1085" y="3950428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검</a:t>
            </a:r>
            <a:r>
              <a:rPr lang="ko-KR" altLang="en-US" sz="1200" b="1" dirty="0"/>
              <a:t>증</a:t>
            </a:r>
            <a:r>
              <a:rPr lang="ko-KR" altLang="en-US" sz="1200" dirty="0" smtClean="0"/>
              <a:t> 집합의 </a:t>
            </a:r>
            <a:r>
              <a:rPr lang="en-US" altLang="ko-KR" sz="1200" dirty="0" smtClean="0"/>
              <a:t>MSE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6301344" y="540089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21084" y="5262393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학습</a:t>
            </a:r>
            <a:r>
              <a:rPr lang="ko-KR" altLang="en-US" sz="1200" dirty="0" smtClean="0"/>
              <a:t> 집합의 </a:t>
            </a:r>
            <a:r>
              <a:rPr lang="en-US" altLang="ko-KR" sz="1200" dirty="0" smtClean="0"/>
              <a:t>MSE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62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데이터 분할</a:t>
                </a:r>
                <a:endParaRPr lang="en-US" altLang="ko-KR" sz="20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err="1" smtClean="0">
                    <a:latin typeface="+mn-ea"/>
                  </a:rPr>
                  <a:t>과적합</a:t>
                </a:r>
                <a:r>
                  <a:rPr lang="ko-KR" altLang="en-US" sz="1400" dirty="0" smtClean="0">
                    <a:latin typeface="+mn-ea"/>
                  </a:rPr>
                  <a:t> 방지를 위해 전체 데이터 대상</a:t>
                </a:r>
                <a:r>
                  <a:rPr lang="en-US" altLang="ko-KR" sz="1400" dirty="0" smtClean="0">
                    <a:latin typeface="+mn-ea"/>
                  </a:rPr>
                  <a:t>,</a:t>
                </a:r>
                <a:r>
                  <a:rPr lang="ko-KR" altLang="en-US" sz="1400" dirty="0" smtClean="0">
                    <a:latin typeface="+mn-ea"/>
                  </a:rPr>
                  <a:t> </a:t>
                </a:r>
                <a:r>
                  <a:rPr lang="ko-KR" altLang="en-US" sz="1400" b="1" u="sng" dirty="0" smtClean="0">
                    <a:latin typeface="+mn-ea"/>
                  </a:rPr>
                  <a:t>학습</a:t>
                </a:r>
                <a:r>
                  <a:rPr lang="en-US" altLang="ko-KR" sz="1400" b="1" u="sng" dirty="0" smtClean="0">
                    <a:latin typeface="+mn-ea"/>
                  </a:rPr>
                  <a:t>(Training) / </a:t>
                </a:r>
                <a:r>
                  <a:rPr lang="ko-KR" altLang="en-US" sz="1400" b="1" u="sng" dirty="0" smtClean="0">
                    <a:latin typeface="+mn-ea"/>
                  </a:rPr>
                  <a:t>검증</a:t>
                </a:r>
                <a:r>
                  <a:rPr lang="en-US" altLang="ko-KR" sz="1400" b="1" u="sng" dirty="0" smtClean="0">
                    <a:latin typeface="+mn-ea"/>
                  </a:rPr>
                  <a:t>(Validation) / </a:t>
                </a:r>
                <a:r>
                  <a:rPr lang="ko-KR" altLang="en-US" sz="1400" b="1" u="sng" dirty="0" smtClean="0">
                    <a:latin typeface="+mn-ea"/>
                  </a:rPr>
                  <a:t>테스트</a:t>
                </a:r>
                <a:r>
                  <a:rPr lang="en-US" altLang="ko-KR" sz="1400" b="1" u="sng" dirty="0" smtClean="0">
                    <a:latin typeface="+mn-ea"/>
                  </a:rPr>
                  <a:t>(Test) </a:t>
                </a:r>
                <a:r>
                  <a:rPr lang="ko-KR" altLang="en-US" sz="1400" b="1" u="sng" dirty="0" smtClean="0">
                    <a:latin typeface="+mn-ea"/>
                  </a:rPr>
                  <a:t>데이터</a:t>
                </a:r>
                <a:endParaRPr lang="en-US" altLang="ko-KR" sz="14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 smtClean="0">
                    <a:latin typeface="+mn-ea"/>
                  </a:rPr>
                  <a:t>분할 수행</a:t>
                </a:r>
                <a:r>
                  <a:rPr lang="en-US" altLang="ko-KR" sz="1400" dirty="0" smtClean="0">
                    <a:latin typeface="+mn-ea"/>
                  </a:rPr>
                  <a:t>. </a:t>
                </a:r>
                <a:r>
                  <a:rPr lang="ko-KR" altLang="en-US" sz="1400" dirty="0" smtClean="0">
                    <a:latin typeface="+mn-ea"/>
                  </a:rPr>
                  <a:t>이때 </a:t>
                </a:r>
                <a:r>
                  <a:rPr lang="ko-KR" altLang="en-US" sz="1400" b="1" dirty="0" smtClean="0">
                    <a:latin typeface="+mn-ea"/>
                  </a:rPr>
                  <a:t>데이터 분할의 비율은 보통 </a:t>
                </a:r>
                <a:r>
                  <a:rPr lang="en-US" altLang="ko-KR" sz="1400" b="1" dirty="0" smtClean="0">
                    <a:latin typeface="+mn-ea"/>
                  </a:rPr>
                  <a:t>5:3:2</a:t>
                </a:r>
                <a:r>
                  <a:rPr lang="ko-KR" altLang="en-US" sz="1400" dirty="0" smtClean="0">
                    <a:latin typeface="+mn-ea"/>
                  </a:rPr>
                  <a:t>로 정한다</a:t>
                </a:r>
                <a:r>
                  <a:rPr lang="en-US" altLang="ko-KR" sz="14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학습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모형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를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추정하기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위함</m:t>
                    </m:r>
                  </m:oMath>
                </a14:m>
                <a:endParaRPr lang="en-US" altLang="ko-KR" sz="14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검증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추정한 모형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적합한지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검증</m:t>
                    </m:r>
                  </m:oMath>
                </a14:m>
                <a:r>
                  <a:rPr lang="en-US" altLang="ko-KR" sz="1400" dirty="0" smtClean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-&gt; Validation</a:t>
                </a:r>
                <a:r>
                  <a:rPr lang="ko-KR" altLang="en-US" sz="1200" dirty="0" smtClean="0">
                    <a:latin typeface="+mn-ea"/>
                  </a:rPr>
                  <a:t>의 값을 보고 </a:t>
                </a:r>
                <a:r>
                  <a:rPr lang="en-US" altLang="ko-KR" sz="1200" dirty="0" smtClean="0">
                    <a:latin typeface="+mn-ea"/>
                  </a:rPr>
                  <a:t>Hyper </a:t>
                </a:r>
                <a:r>
                  <a:rPr lang="en-US" altLang="ko-KR" sz="1200" dirty="0" err="1" smtClean="0">
                    <a:latin typeface="+mn-ea"/>
                  </a:rPr>
                  <a:t>Paramter</a:t>
                </a:r>
                <a:r>
                  <a:rPr lang="ko-KR" altLang="en-US" sz="1200" dirty="0" smtClean="0">
                    <a:latin typeface="+mn-ea"/>
                  </a:rPr>
                  <a:t>값을 정한다</a:t>
                </a:r>
                <a:r>
                  <a:rPr lang="en-US" altLang="ko-KR" sz="1200" dirty="0" smtClean="0">
                    <a:latin typeface="+mn-ea"/>
                  </a:rPr>
                  <a:t>.</a:t>
                </a:r>
                <a:endParaRPr lang="en-US" altLang="ko-KR" sz="14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dirty="0" smtClean="0">
                    <a:latin typeface="+mn-ea"/>
                  </a:rPr>
                  <a:t>테스트 데이터 </a:t>
                </a:r>
                <a:r>
                  <a:rPr lang="en-US" altLang="ko-KR" sz="1400" dirty="0" smtClean="0">
                    <a:latin typeface="+mn-ea"/>
                  </a:rPr>
                  <a:t>: </a:t>
                </a:r>
                <a:r>
                  <a:rPr lang="ko-KR" altLang="en-US" sz="1400" dirty="0" smtClean="0">
                    <a:latin typeface="+mn-ea"/>
                  </a:rPr>
                  <a:t>최종적으로 선택한 모형의 성능을 평가</a:t>
                </a:r>
                <a:endParaRPr lang="en-US" altLang="ko-KR" sz="1200" dirty="0" smtClean="0">
                  <a:latin typeface="+mn-ea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endParaRPr lang="en-US" altLang="ko-KR" sz="1400" dirty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endParaRPr lang="en-US" altLang="ko-KR" sz="1400" dirty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5184576" cy="179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00192" y="2249166"/>
            <a:ext cx="2304256" cy="919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※ Hyper Parameter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학습 프로세스를 제어하는데 사용되는 값으로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모델링 할 때 사용자가 직접 설정 해주는 값 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3284984"/>
            <a:ext cx="4824536" cy="576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5796136" y="357301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72200" y="3868553"/>
            <a:ext cx="23823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</a:rPr>
              <a:t>Hyper Parameter</a:t>
            </a:r>
            <a:r>
              <a:rPr lang="ko-KR" altLang="en-US" sz="1100" dirty="0" smtClean="0">
                <a:latin typeface="+mn-ea"/>
              </a:rPr>
              <a:t>가 정해져 있거나</a:t>
            </a:r>
            <a:r>
              <a:rPr lang="en-US" altLang="ko-KR" sz="1100" dirty="0" smtClean="0">
                <a:latin typeface="+mn-ea"/>
              </a:rPr>
              <a:t>,</a:t>
            </a:r>
          </a:p>
          <a:p>
            <a:r>
              <a:rPr lang="ko-KR" altLang="en-US" sz="1100" dirty="0" smtClean="0">
                <a:latin typeface="+mn-ea"/>
              </a:rPr>
              <a:t>필요 없을 경우 사용해도 됨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226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1400" b="0" dirty="0" smtClean="0"/>
              </a:p>
              <a:p>
                <a:pPr lvl="0">
                  <a:buClr>
                    <a:srgbClr val="727CA3"/>
                  </a:buClr>
                </a:pPr>
                <a:r>
                  <a:rPr lang="en-US" altLang="ko-KR" dirty="0">
                    <a:solidFill>
                      <a:prstClr val="black"/>
                    </a:solidFill>
                  </a:rPr>
                  <a:t>ƒ</a:t>
                </a:r>
                <a:r>
                  <a:rPr lang="ko-KR" altLang="en-US" dirty="0">
                    <a:solidFill>
                      <a:prstClr val="black"/>
                    </a:solidFill>
                  </a:rPr>
                  <a:t>의 </a:t>
                </a:r>
                <a:r>
                  <a:rPr lang="ko-KR" altLang="en-US" dirty="0" smtClean="0">
                    <a:solidFill>
                      <a:prstClr val="black"/>
                    </a:solidFill>
                  </a:rPr>
                  <a:t>정의</a:t>
                </a:r>
                <a:endParaRPr lang="en-US" altLang="ko-KR" sz="1400" dirty="0" smtClean="0"/>
              </a:p>
              <a:p>
                <a:pPr marL="0" indent="0">
                  <a:buNone/>
                </a:pPr>
                <a:r>
                  <a:rPr lang="en-US" altLang="ko-KR" sz="1400" b="0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p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개의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입력변수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b="1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1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b="1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개가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있고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, </m:t>
                    </m:r>
                    <m:r>
                      <m:rPr>
                        <m:nor/>
                      </m:rPr>
                      <a:rPr lang="ko-KR" altLang="en-US" sz="1400" b="1" i="0" smtClean="0">
                        <a:latin typeface="Cambria Math"/>
                      </a:rPr>
                      <m:t>출력변수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b="1" i="0" smtClean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가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b="0" i="0" smtClean="0">
                        <a:latin typeface="Cambria Math"/>
                      </a:rPr>
                      <m:t>있을때</m:t>
                    </m:r>
                    <m:r>
                      <m:rPr>
                        <m:nor/>
                      </m:rPr>
                      <a:rPr lang="en-US" altLang="ko-KR" sz="1400" b="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X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  <a:ea typeface="Cambria Math"/>
                      </a:rPr>
                      <m:t>⋯</m:t>
                    </m:r>
                    <m:sSub>
                      <m:sSubPr>
                        <m:ctrlPr>
                          <a:rPr lang="en-US" altLang="ko-KR" sz="1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400" i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하면</m:t>
                    </m:r>
                    <m:r>
                      <m:rPr>
                        <m:nor/>
                      </m:rPr>
                      <a:rPr lang="en-US" altLang="ko-KR" sz="1400" i="0" smtClean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입력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변수와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출력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변수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관계는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다음과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400" i="0">
                        <a:latin typeface="Cambria Math"/>
                      </a:rPr>
                      <m:t>같음</m:t>
                    </m:r>
                    <m:r>
                      <m:rPr>
                        <m:nor/>
                      </m:rPr>
                      <a:rPr lang="en-US" altLang="ko-KR" sz="1400" i="0">
                        <a:latin typeface="Cambria Math"/>
                      </a:rPr>
                      <m:t>.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27581"/>
            <a:ext cx="62357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846651" y="2858249"/>
            <a:ext cx="2222512" cy="369332"/>
            <a:chOff x="837320" y="2708920"/>
            <a:chExt cx="2222512" cy="369332"/>
          </a:xfrm>
        </p:grpSpPr>
        <p:sp>
          <p:nvSpPr>
            <p:cNvPr id="4" name="직사각형 3"/>
            <p:cNvSpPr/>
            <p:nvPr/>
          </p:nvSpPr>
          <p:spPr>
            <a:xfrm>
              <a:off x="837320" y="2708920"/>
              <a:ext cx="134280" cy="360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15616" y="27089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회귀 분석의 경우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615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데이터 분할 </a:t>
            </a:r>
            <a:r>
              <a:rPr lang="ko-KR" altLang="en-US" sz="1600" dirty="0" smtClean="0">
                <a:latin typeface="+mn-ea"/>
              </a:rPr>
              <a:t>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687705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78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b="1" dirty="0">
                <a:latin typeface="+mn-ea"/>
              </a:rPr>
              <a:t>모형 학습</a:t>
            </a:r>
            <a:r>
              <a:rPr lang="ko-KR" altLang="en-US" sz="1600" dirty="0">
                <a:latin typeface="+mn-ea"/>
              </a:rPr>
              <a:t>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20888"/>
            <a:ext cx="69850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b="1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최종 성능 지표 도출</a:t>
            </a:r>
            <a:endParaRPr lang="en-US" altLang="ko-KR" sz="1100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6908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분할 프로세스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데이터 분할 → </a:t>
            </a:r>
            <a:r>
              <a:rPr lang="ko-KR" altLang="en-US" sz="1600" dirty="0">
                <a:latin typeface="+mn-ea"/>
              </a:rPr>
              <a:t>모형 학습 → </a:t>
            </a:r>
            <a:r>
              <a:rPr lang="ko-KR" altLang="en-US" sz="1600" dirty="0" smtClean="0">
                <a:latin typeface="+mn-ea"/>
              </a:rPr>
              <a:t>모형 선택 </a:t>
            </a:r>
            <a:r>
              <a:rPr lang="ko-KR" altLang="en-US" sz="1600" dirty="0" smtClean="0">
                <a:solidFill>
                  <a:prstClr val="black"/>
                </a:solidFill>
                <a:latin typeface="맑은 고딕"/>
              </a:rPr>
              <a:t>→ </a:t>
            </a:r>
            <a:r>
              <a:rPr lang="ko-KR" altLang="en-US" sz="1600" b="1" dirty="0" smtClean="0">
                <a:solidFill>
                  <a:prstClr val="black"/>
                </a:solidFill>
                <a:latin typeface="맑은 고딕"/>
              </a:rPr>
              <a:t>최종 성능 지표 도출</a:t>
            </a:r>
            <a:endParaRPr lang="en-US" altLang="ko-KR" sz="1100" b="1" dirty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+mn-ea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ko-KR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1700808"/>
            <a:ext cx="6552728" cy="50405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7" y="2348880"/>
            <a:ext cx="6662059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0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K-Fold </a:t>
            </a:r>
            <a:r>
              <a:rPr lang="ko-KR" altLang="en-US" sz="2000" b="1" dirty="0" smtClean="0"/>
              <a:t>교차 검증 </a:t>
            </a:r>
            <a:r>
              <a:rPr lang="en-US" altLang="ko-KR" sz="2000" b="1" dirty="0" smtClean="0"/>
              <a:t>(K-Fold Cross Validation)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모형의 적합성을 보다 객관적으로 평가하기 위한 방법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데이터를 </a:t>
            </a:r>
            <a:r>
              <a:rPr lang="en-US" altLang="ko-KR" sz="1200" b="1" dirty="0" smtClean="0">
                <a:latin typeface="+mn-ea"/>
              </a:rPr>
              <a:t>k</a:t>
            </a:r>
            <a:r>
              <a:rPr lang="ko-KR" altLang="en-US" sz="1200" b="1" dirty="0" smtClean="0">
                <a:latin typeface="+mn-ea"/>
              </a:rPr>
              <a:t>개 부분으로 나눈 후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주로 </a:t>
            </a:r>
            <a:r>
              <a:rPr lang="en-US" altLang="ko-KR" sz="1200" b="1" dirty="0" smtClean="0">
                <a:latin typeface="+mn-ea"/>
              </a:rPr>
              <a:t>5 or 10)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그 중 </a:t>
            </a:r>
            <a:r>
              <a:rPr lang="ko-KR" altLang="en-US" sz="1200" b="1" u="sng" dirty="0" smtClean="0">
                <a:latin typeface="+mn-ea"/>
              </a:rPr>
              <a:t>하나를 검증 집합</a:t>
            </a:r>
            <a:r>
              <a:rPr lang="ko-KR" altLang="en-US" sz="1200" dirty="0" smtClean="0">
                <a:latin typeface="+mn-ea"/>
              </a:rPr>
              <a:t>으로 </a:t>
            </a:r>
            <a:r>
              <a:rPr lang="ko-KR" altLang="en-US" sz="1200" b="1" u="sng" dirty="0" smtClean="0">
                <a:latin typeface="+mn-ea"/>
              </a:rPr>
              <a:t>나머지는 학습 집합</a:t>
            </a:r>
            <a:r>
              <a:rPr lang="ko-KR" altLang="en-US" sz="1200" dirty="0" smtClean="0">
                <a:latin typeface="+mn-ea"/>
              </a:rPr>
              <a:t>으로 분류</a:t>
            </a:r>
            <a:endParaRPr lang="en-US" altLang="ko-KR" sz="1200" dirty="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위 과정을 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번 반복하고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k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개의 성능 지표를 평균</a:t>
            </a:r>
            <a:r>
              <a:rPr lang="ko-KR" altLang="en-US" sz="1200" dirty="0" smtClean="0">
                <a:latin typeface="+mn-ea"/>
              </a:rPr>
              <a:t>하여 모형의 적합성을 평가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9" y="3140968"/>
            <a:ext cx="7004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3506" y="2795259"/>
            <a:ext cx="678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※ </a:t>
            </a:r>
            <a:r>
              <a:rPr lang="ko-KR" altLang="en-US" sz="1200" dirty="0" smtClean="0">
                <a:latin typeface="+mn-ea"/>
              </a:rPr>
              <a:t>데이터가 많지 않은 경우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데이터를 </a:t>
            </a:r>
            <a:r>
              <a:rPr lang="en-US" altLang="ko-KR" sz="1200" dirty="0" smtClean="0">
                <a:latin typeface="+mn-ea"/>
              </a:rPr>
              <a:t>Training, Validation, Test</a:t>
            </a:r>
            <a:r>
              <a:rPr lang="ko-KR" altLang="en-US" sz="1200" dirty="0" smtClean="0">
                <a:latin typeface="+mn-ea"/>
              </a:rPr>
              <a:t>로 나누기 애매한 경우 많이 사용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4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06.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실험설계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 smtClean="0"/>
                  <a:t>LOOCV(Leave-One-Out Cross Validation)</a:t>
                </a:r>
                <a:endParaRPr lang="en-US" altLang="ko-KR" sz="20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 smtClean="0">
                    <a:latin typeface="+mn-ea"/>
                  </a:rPr>
                  <a:t>데이터의 수가 극단적으로 적을 때 사용하는 교차 검증 방법 </a:t>
                </a:r>
                <a:r>
                  <a:rPr lang="en-US" altLang="ko-KR" sz="12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1200" dirty="0" smtClean="0">
                    <a:latin typeface="+mn-ea"/>
                  </a:rPr>
                  <a:t>-Fold cross validation</a:t>
                </a:r>
                <a:r>
                  <a:rPr lang="ko-KR" altLang="en-US" sz="1200" dirty="0" smtClean="0">
                    <a:latin typeface="+mn-ea"/>
                  </a:rPr>
                  <a:t>이라 생각하면 됨</a:t>
                </a:r>
                <a:r>
                  <a:rPr lang="en-US" altLang="ko-KR" sz="1200" dirty="0" smtClean="0">
                    <a:latin typeface="+mn-ea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200" dirty="0" smtClean="0">
                    <a:latin typeface="+mn-ea"/>
                  </a:rPr>
                  <a:t>총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200" dirty="0" smtClean="0">
                    <a:latin typeface="+mn-ea"/>
                  </a:rPr>
                  <a:t>개 모델을 만들며</a:t>
                </a:r>
                <a:r>
                  <a:rPr lang="en-US" altLang="ko-KR" sz="1200" dirty="0" smtClean="0">
                    <a:latin typeface="+mn-ea"/>
                  </a:rPr>
                  <a:t>, </a:t>
                </a:r>
                <a:r>
                  <a:rPr lang="ko-KR" altLang="en-US" sz="1200" b="1" dirty="0" smtClean="0">
                    <a:latin typeface="+mn-ea"/>
                  </a:rPr>
                  <a:t>각 모델은 </a:t>
                </a:r>
                <a:r>
                  <a:rPr lang="ko-KR" altLang="en-US" sz="1200" b="1" u="sng" dirty="0" smtClean="0">
                    <a:latin typeface="+mn-ea"/>
                  </a:rPr>
                  <a:t>하나의 샘플만 </a:t>
                </a:r>
                <a:r>
                  <a:rPr lang="ko-KR" altLang="en-US" sz="1200" b="1" u="sng" dirty="0" smtClean="0">
                    <a:latin typeface="+mn-ea"/>
                  </a:rPr>
                  <a:t>제외하면서 모델을 생성</a:t>
                </a:r>
                <a:r>
                  <a:rPr lang="ko-KR" altLang="en-US" sz="1200" dirty="0" smtClean="0">
                    <a:latin typeface="+mn-ea"/>
                  </a:rPr>
                  <a:t> </a:t>
                </a:r>
                <a:r>
                  <a:rPr lang="en-US" altLang="ko-KR" sz="1200" dirty="0" smtClean="0">
                    <a:latin typeface="+mn-ea"/>
                  </a:rPr>
                  <a:t>/ </a:t>
                </a:r>
                <a:r>
                  <a:rPr lang="ko-KR" altLang="en-US" sz="1200" b="1" u="sng" dirty="0" smtClean="0">
                    <a:latin typeface="+mn-ea"/>
                  </a:rPr>
                  <a:t>제외한 샘플을 성능 지표</a:t>
                </a:r>
                <a:r>
                  <a:rPr lang="ko-KR" altLang="en-US" sz="1200" dirty="0" smtClean="0">
                    <a:latin typeface="+mn-ea"/>
                  </a:rPr>
                  <a:t>로 계산</a:t>
                </a:r>
                <a:endParaRPr lang="en-US" altLang="ko-KR" sz="1200" dirty="0" smtClean="0">
                  <a:latin typeface="+mn-ea"/>
                </a:endParaRPr>
              </a:p>
              <a:p>
                <a:pPr marL="274320" lvl="1" indent="0">
                  <a:lnSpc>
                    <a:spcPct val="150000"/>
                  </a:lnSpc>
                  <a:buNone/>
                </a:pPr>
                <a:r>
                  <a:rPr lang="ko-KR" altLang="en-US" sz="1200" dirty="0" smtClean="0">
                    <a:latin typeface="+mn-ea"/>
                  </a:rPr>
                  <a:t>     이렇게 도출된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200" b="1" dirty="0" smtClean="0">
                    <a:solidFill>
                      <a:srgbClr val="FF0000"/>
                    </a:solidFill>
                    <a:latin typeface="+mn-ea"/>
                  </a:rPr>
                  <a:t>개의 성능 지표를 평균 내어 최종 성능 지표</a:t>
                </a:r>
                <a:r>
                  <a:rPr lang="ko-KR" altLang="en-US" sz="1200" dirty="0" smtClean="0">
                    <a:latin typeface="+mn-ea"/>
                  </a:rPr>
                  <a:t> 도출</a:t>
                </a:r>
                <a:endParaRPr lang="en-US" altLang="ko-KR" sz="1200" dirty="0">
                  <a:latin typeface="+mn-ea"/>
                </a:endParaRPr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124744"/>
                <a:ext cx="8229600" cy="5181506"/>
              </a:xfrm>
              <a:blipFill rotWithShape="1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61746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</a:t>
            </a:r>
            <a:r>
              <a:rPr lang="ko-KR" altLang="en-US" sz="3600" b="1" dirty="0" smtClean="0">
                <a:latin typeface="+mn-ea"/>
                <a:ea typeface="+mn-ea"/>
              </a:rPr>
              <a:t>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/>
              <a:t>데이터 분석 과정</a:t>
            </a:r>
            <a:endParaRPr lang="en-US" altLang="ko-KR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10895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71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</a:t>
            </a:r>
            <a:r>
              <a:rPr lang="ko-KR" altLang="en-US" sz="3600" b="1" dirty="0" smtClean="0">
                <a:latin typeface="+mn-ea"/>
                <a:ea typeface="+mn-ea"/>
              </a:rPr>
              <a:t>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분석 과정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전처리</a:t>
            </a:r>
            <a:endParaRPr lang="en-US" altLang="ko-KR" sz="20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03"/>
          <a:stretch/>
        </p:blipFill>
        <p:spPr bwMode="auto">
          <a:xfrm>
            <a:off x="500810" y="1916832"/>
            <a:ext cx="4659627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948" y="5343196"/>
            <a:ext cx="7184978" cy="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810" y="2564904"/>
            <a:ext cx="4659627" cy="265392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/>
          <p:nvPr/>
        </p:nvCxnSpPr>
        <p:spPr>
          <a:xfrm rot="16200000" flipH="1">
            <a:off x="1011201" y="5251239"/>
            <a:ext cx="589154" cy="524340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520" y="567747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파생변수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생성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564904"/>
            <a:ext cx="2160240" cy="155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567948" y="5343196"/>
            <a:ext cx="7184978" cy="929579"/>
          </a:xfrm>
          <a:prstGeom prst="rect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868144" y="4293096"/>
            <a:ext cx="1050100" cy="105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295730" y="1988840"/>
            <a:ext cx="252474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</a:t>
            </a:r>
            <a:r>
              <a:rPr lang="ko-KR" altLang="en-US" sz="3600" b="1" dirty="0" smtClean="0">
                <a:latin typeface="+mn-ea"/>
                <a:ea typeface="+mn-ea"/>
              </a:rPr>
              <a:t>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분석 과정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전처리</a:t>
            </a:r>
            <a:endParaRPr lang="en-US" altLang="ko-KR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3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07. </a:t>
            </a:r>
            <a:r>
              <a:rPr lang="ko-KR" altLang="en-US" sz="3600" b="1" dirty="0" smtClean="0">
                <a:latin typeface="+mn-ea"/>
                <a:ea typeface="+mn-ea"/>
              </a:rPr>
              <a:t>모형의 적합성 및 </a:t>
            </a:r>
            <a:r>
              <a:rPr lang="ko-KR" altLang="en-US" sz="3600" b="1" dirty="0" smtClean="0">
                <a:latin typeface="+mn-ea"/>
                <a:ea typeface="+mn-ea"/>
              </a:rPr>
              <a:t>실험설계</a:t>
            </a:r>
            <a:r>
              <a:rPr lang="en-US" altLang="ko-KR" sz="3600" b="1" dirty="0">
                <a:latin typeface="+mn-ea"/>
                <a:ea typeface="+mn-ea"/>
              </a:rPr>
              <a:t> </a:t>
            </a:r>
            <a:r>
              <a:rPr lang="en-US" altLang="ko-KR" sz="3600" b="1" dirty="0" smtClean="0">
                <a:latin typeface="+mn-ea"/>
                <a:ea typeface="+mn-ea"/>
              </a:rPr>
              <a:t>2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181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데이터 분석 과정 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실험 설계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sz="1200" dirty="0" smtClean="0">
                <a:latin typeface="+mn-ea"/>
              </a:rPr>
              <a:t>단순히 데이터를 분할하는 것이 아닌 것이 중요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u="sng" dirty="0" smtClean="0">
                <a:solidFill>
                  <a:srgbClr val="FF0000"/>
                </a:solidFill>
                <a:latin typeface="+mn-ea"/>
              </a:rPr>
              <a:t>Test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+mn-ea"/>
              </a:rPr>
              <a:t>데이터는 실제로 모델을 적용한 다는 가정</a:t>
            </a:r>
            <a:r>
              <a:rPr lang="ko-KR" altLang="en-US" sz="1200" dirty="0" smtClean="0">
                <a:latin typeface="+mn-ea"/>
              </a:rPr>
              <a:t>이 들어가야 함</a:t>
            </a:r>
            <a:r>
              <a:rPr lang="en-US" altLang="ko-KR" sz="1200" dirty="0" smtClean="0">
                <a:latin typeface="+mn-ea"/>
              </a:rPr>
              <a:t>. (</a:t>
            </a:r>
            <a:r>
              <a:rPr lang="ko-KR" altLang="en-US" sz="1200" dirty="0" smtClean="0">
                <a:latin typeface="+mn-ea"/>
              </a:rPr>
              <a:t>따로 떼어놔야 함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smtClean="0">
                <a:latin typeface="+mn-ea"/>
              </a:rPr>
              <a:t>Training</a:t>
            </a:r>
            <a:r>
              <a:rPr lang="ko-KR" altLang="en-US" sz="1200" dirty="0" smtClean="0">
                <a:latin typeface="+mn-ea"/>
              </a:rPr>
              <a:t>과 </a:t>
            </a:r>
            <a:r>
              <a:rPr lang="en-US" altLang="ko-KR" sz="1200" dirty="0" smtClean="0">
                <a:latin typeface="+mn-ea"/>
              </a:rPr>
              <a:t>Validation </a:t>
            </a:r>
            <a:r>
              <a:rPr lang="ko-KR" altLang="en-US" sz="1200" dirty="0" smtClean="0">
                <a:latin typeface="+mn-ea"/>
              </a:rPr>
              <a:t>데이터는 </a:t>
            </a:r>
            <a:r>
              <a:rPr lang="en-US" altLang="ko-KR" sz="1200" dirty="0" smtClean="0">
                <a:latin typeface="+mn-ea"/>
              </a:rPr>
              <a:t>Test </a:t>
            </a:r>
            <a:r>
              <a:rPr lang="ko-KR" altLang="en-US" sz="1200" dirty="0" smtClean="0">
                <a:latin typeface="+mn-ea"/>
              </a:rPr>
              <a:t>데이터 정보가 없어야 한다</a:t>
            </a:r>
            <a:r>
              <a:rPr lang="en-US" altLang="ko-KR" sz="1200" dirty="0" smtClean="0">
                <a:latin typeface="+mn-ea"/>
              </a:rPr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0"/>
          <a:stretch/>
        </p:blipFill>
        <p:spPr bwMode="auto">
          <a:xfrm>
            <a:off x="899592" y="2780928"/>
            <a:ext cx="7265495" cy="2302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52938" y="2978899"/>
            <a:ext cx="3735085" cy="2160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5285546"/>
            <a:ext cx="614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불량률 검사와 같이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극단적인 비율을 일 경우 랜덤 샘플링이 아니라 비율을 맞춰서 분할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이 후 학습 데이터를 다시 </a:t>
            </a:r>
            <a:r>
              <a:rPr lang="en-US" altLang="ko-KR" sz="1200" dirty="0" smtClean="0"/>
              <a:t>Resampling</a:t>
            </a:r>
            <a:r>
              <a:rPr lang="ko-KR" altLang="en-US" sz="1200" dirty="0" smtClean="0"/>
              <a:t>하여 분할 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꺾인 연결선 10"/>
          <p:cNvCxnSpPr>
            <a:endCxn id="5" idx="1"/>
          </p:cNvCxnSpPr>
          <p:nvPr/>
        </p:nvCxnSpPr>
        <p:spPr>
          <a:xfrm rot="16200000" flipH="1">
            <a:off x="1251031" y="5219745"/>
            <a:ext cx="377243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01.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개념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249876"/>
            <a:ext cx="3672408" cy="4937760"/>
          </a:xfrm>
        </p:spPr>
        <p:txBody>
          <a:bodyPr/>
          <a:lstStyle/>
          <a:p>
            <a:pPr marL="0" indent="0">
              <a:buNone/>
            </a:pPr>
            <a:endParaRPr lang="en-US" altLang="ko-KR" sz="1600" i="1" dirty="0">
              <a:latin typeface="Cambria Math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4947" y="2636946"/>
            <a:ext cx="2150909" cy="2088232"/>
            <a:chOff x="1124947" y="2132856"/>
            <a:chExt cx="2150909" cy="2088232"/>
          </a:xfrm>
        </p:grpSpPr>
        <p:sp>
          <p:nvSpPr>
            <p:cNvPr id="7" name="타원 6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웃는 얼굴 7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웃는 얼굴 10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웃는 얼굴 11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웃는 얼굴 12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웃는 얼굴 13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웃는 얼굴 15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웃는 얼굴 16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웃는 얼굴 18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웃는 얼굴 19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웃는 얼굴 20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웃는 얼굴 22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내용 개체 틀 2"/>
          <p:cNvSpPr txBox="1">
            <a:spLocks/>
          </p:cNvSpPr>
          <p:nvPr/>
        </p:nvSpPr>
        <p:spPr>
          <a:xfrm>
            <a:off x="467544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</a:t>
            </a:r>
            <a:r>
              <a:rPr lang="ko-KR" altLang="en-US" sz="1800" dirty="0">
                <a:solidFill>
                  <a:prstClr val="black"/>
                </a:solidFill>
              </a:rPr>
              <a:t>아는 </a:t>
            </a:r>
            <a:r>
              <a:rPr lang="ko-KR" altLang="en-US" sz="1800" dirty="0" smtClean="0">
                <a:solidFill>
                  <a:prstClr val="black"/>
                </a:solidFill>
              </a:rPr>
              <a:t>경우</a:t>
            </a:r>
            <a:endParaRPr lang="en-US" altLang="ko-KR" sz="1800" dirty="0" smtClean="0">
              <a:solidFill>
                <a:prstClr val="black"/>
              </a:solidFill>
            </a:endParaRPr>
          </a:p>
          <a:p>
            <a:pPr marL="0" indent="0">
              <a:buClr>
                <a:srgbClr val="727CA3"/>
              </a:buClr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+mn-ea"/>
              </a:rPr>
              <a:t>모집단을 아는 경우는 거의 없다</a:t>
            </a:r>
            <a:r>
              <a:rPr lang="en-US" altLang="ko-KR" sz="1400" dirty="0" smtClean="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4819936" y="1249876"/>
            <a:ext cx="3816424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  <a:p>
            <a:pPr>
              <a:buClr>
                <a:srgbClr val="727CA3"/>
              </a:buClr>
            </a:pPr>
            <a:r>
              <a:rPr lang="ko-KR" altLang="en-US" sz="1800" dirty="0" smtClean="0">
                <a:solidFill>
                  <a:prstClr val="black"/>
                </a:solidFill>
              </a:rPr>
              <a:t>모집단</a:t>
            </a:r>
            <a:r>
              <a:rPr lang="en-US" altLang="ko-KR" sz="1800" dirty="0" smtClean="0">
                <a:solidFill>
                  <a:prstClr val="black"/>
                </a:solidFill>
              </a:rPr>
              <a:t>(Population)</a:t>
            </a:r>
            <a:r>
              <a:rPr lang="ko-KR" altLang="en-US" sz="1800" dirty="0" smtClean="0">
                <a:solidFill>
                  <a:prstClr val="black"/>
                </a:solidFill>
              </a:rPr>
              <a:t>을 모르는 경우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800" dirty="0">
              <a:latin typeface="+mn-ea"/>
            </a:endParaRPr>
          </a:p>
          <a:p>
            <a:pPr marL="0" indent="0">
              <a:buFont typeface="Wingdings 3"/>
              <a:buNone/>
            </a:pPr>
            <a:endParaRPr lang="en-US" altLang="ko-KR" sz="1600" dirty="0" smtClean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5508104" y="2168894"/>
            <a:ext cx="2150909" cy="2088232"/>
            <a:chOff x="1124947" y="2132856"/>
            <a:chExt cx="2150909" cy="2088232"/>
          </a:xfrm>
        </p:grpSpPr>
        <p:sp>
          <p:nvSpPr>
            <p:cNvPr id="30" name="타원 29"/>
            <p:cNvSpPr/>
            <p:nvPr/>
          </p:nvSpPr>
          <p:spPr>
            <a:xfrm>
              <a:off x="1124947" y="2132856"/>
              <a:ext cx="2150909" cy="20882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웃는 얼굴 30"/>
            <p:cNvSpPr/>
            <p:nvPr/>
          </p:nvSpPr>
          <p:spPr>
            <a:xfrm>
              <a:off x="1691680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웃는 얼굴 31"/>
            <p:cNvSpPr/>
            <p:nvPr/>
          </p:nvSpPr>
          <p:spPr>
            <a:xfrm>
              <a:off x="2132416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웃는 얼굴 32"/>
            <p:cNvSpPr/>
            <p:nvPr/>
          </p:nvSpPr>
          <p:spPr>
            <a:xfrm>
              <a:off x="1403344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웃는 얼굴 33"/>
            <p:cNvSpPr/>
            <p:nvPr/>
          </p:nvSpPr>
          <p:spPr>
            <a:xfrm>
              <a:off x="184408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웃는 얼굴 34"/>
            <p:cNvSpPr/>
            <p:nvPr/>
          </p:nvSpPr>
          <p:spPr>
            <a:xfrm>
              <a:off x="2333970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/>
            <p:cNvSpPr/>
            <p:nvPr/>
          </p:nvSpPr>
          <p:spPr>
            <a:xfrm>
              <a:off x="2774706" y="283410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웃는 얼굴 36"/>
            <p:cNvSpPr/>
            <p:nvPr/>
          </p:nvSpPr>
          <p:spPr>
            <a:xfrm>
              <a:off x="2558682" y="2492896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웃는 얼굴 37"/>
            <p:cNvSpPr/>
            <p:nvPr/>
          </p:nvSpPr>
          <p:spPr>
            <a:xfrm>
              <a:off x="1403344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/>
            <p:cNvSpPr/>
            <p:nvPr/>
          </p:nvSpPr>
          <p:spPr>
            <a:xfrm>
              <a:off x="184408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웃는 얼굴 39"/>
            <p:cNvSpPr/>
            <p:nvPr/>
          </p:nvSpPr>
          <p:spPr>
            <a:xfrm>
              <a:off x="2333970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웃는 얼굴 40"/>
            <p:cNvSpPr/>
            <p:nvPr/>
          </p:nvSpPr>
          <p:spPr>
            <a:xfrm>
              <a:off x="2774706" y="3231840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/>
            <p:cNvSpPr/>
            <p:nvPr/>
          </p:nvSpPr>
          <p:spPr>
            <a:xfrm>
              <a:off x="1682992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웃는 얼굴 42"/>
            <p:cNvSpPr/>
            <p:nvPr/>
          </p:nvSpPr>
          <p:spPr>
            <a:xfrm>
              <a:off x="2123728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웃는 얼굴 43"/>
            <p:cNvSpPr/>
            <p:nvPr/>
          </p:nvSpPr>
          <p:spPr>
            <a:xfrm>
              <a:off x="2549994" y="3645024"/>
              <a:ext cx="216024" cy="216024"/>
            </a:xfrm>
            <a:prstGeom prst="smileyFac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7" r="58253" b="85213"/>
          <a:stretch/>
        </p:blipFill>
        <p:spPr bwMode="auto">
          <a:xfrm>
            <a:off x="1656317" y="5030350"/>
            <a:ext cx="1088167" cy="41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6515573" y="2740495"/>
            <a:ext cx="1035428" cy="940567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12700">
                <a:solidFill>
                  <a:schemeClr val="tx1"/>
                </a:solidFill>
                <a:prstDash val="dash"/>
              </a:ln>
              <a:noFill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8426" y="3949167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표본 추출</a:t>
            </a:r>
            <a:endParaRPr lang="ko-KR" altLang="en-US" sz="1600" dirty="0"/>
          </a:p>
        </p:txBody>
      </p:sp>
      <p:sp>
        <p:nvSpPr>
          <p:cNvPr id="47" name="직사각형 46"/>
          <p:cNvSpPr/>
          <p:nvPr/>
        </p:nvSpPr>
        <p:spPr>
          <a:xfrm>
            <a:off x="5652120" y="4567774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웃는 얼굴 48"/>
          <p:cNvSpPr/>
          <p:nvPr/>
        </p:nvSpPr>
        <p:spPr>
          <a:xfrm>
            <a:off x="5908305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웃는 얼굴 49"/>
          <p:cNvSpPr/>
          <p:nvPr/>
        </p:nvSpPr>
        <p:spPr>
          <a:xfrm>
            <a:off x="6382149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웃는 얼굴 50"/>
          <p:cNvSpPr/>
          <p:nvPr/>
        </p:nvSpPr>
        <p:spPr>
          <a:xfrm>
            <a:off x="6855993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웃는 얼굴 51"/>
          <p:cNvSpPr/>
          <p:nvPr/>
        </p:nvSpPr>
        <p:spPr>
          <a:xfrm>
            <a:off x="7329837" y="4877611"/>
            <a:ext cx="216024" cy="216024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098092" y="4398497"/>
            <a:ext cx="12682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학습 데이터</a:t>
            </a:r>
            <a:endParaRPr lang="ko-KR" altLang="en-US" sz="1600" dirty="0"/>
          </a:p>
        </p:txBody>
      </p:sp>
      <p:cxnSp>
        <p:nvCxnSpPr>
          <p:cNvPr id="55" name="꺾인 연결선 54"/>
          <p:cNvCxnSpPr>
            <a:stCxn id="25" idx="6"/>
          </p:cNvCxnSpPr>
          <p:nvPr/>
        </p:nvCxnSpPr>
        <p:spPr>
          <a:xfrm>
            <a:off x="7551001" y="3210779"/>
            <a:ext cx="768981" cy="5090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47" idx="3"/>
          </p:cNvCxnSpPr>
          <p:nvPr/>
        </p:nvCxnSpPr>
        <p:spPr>
          <a:xfrm rot="5400000">
            <a:off x="7613434" y="4257269"/>
            <a:ext cx="905475" cy="50762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𝑓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𝑋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4" y="5589240"/>
                <a:ext cx="1175706" cy="384914"/>
              </a:xfrm>
              <a:prstGeom prst="rect">
                <a:avLst/>
              </a:prstGeom>
              <a:blipFill rotWithShape="1">
                <a:blip r:embed="rId3"/>
                <a:stretch>
                  <a:fillRect t="-6349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95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지도 학습 </a:t>
                </a:r>
                <a:r>
                  <a:rPr lang="en-US" altLang="ko-KR" sz="2000" b="1" dirty="0" smtClean="0"/>
                  <a:t>(Supervised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600" dirty="0" smtClean="0">
                    <a:latin typeface="+mn-ea"/>
                  </a:rPr>
                  <a:t>에 대하여 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와 출력변수</a:t>
                </a:r>
                <a:r>
                  <a:rPr lang="en-US" altLang="ko-KR" sz="1600" dirty="0" smtClean="0">
                    <a:latin typeface="+mn-ea"/>
                  </a:rPr>
                  <a:t>(Y)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 </a:t>
                </a:r>
                <a:r>
                  <a:rPr lang="ko-KR" altLang="en-US" sz="1600" b="1" u="sng" dirty="0" smtClean="0">
                    <a:latin typeface="+mn-ea"/>
                  </a:rPr>
                  <a:t>과거의 데이터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미래를 예측</a:t>
                </a:r>
                <a:r>
                  <a:rPr lang="ko-KR" altLang="en-US" sz="1600" dirty="0" smtClean="0">
                    <a:latin typeface="+mn-ea"/>
                  </a:rPr>
                  <a:t>하고자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4320839"/>
            <a:ext cx="2787623" cy="18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059" y="4417504"/>
            <a:ext cx="2673221" cy="173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64296" y="3844572"/>
            <a:ext cx="2787623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예측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302832" y="3844571"/>
            <a:ext cx="2787622" cy="45740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43608" y="3140968"/>
            <a:ext cx="6048672" cy="45740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 학습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/>
                  <a:t>비지도 학습 </a:t>
                </a:r>
                <a:r>
                  <a:rPr lang="en-US" altLang="ko-KR" sz="2000" b="1" dirty="0" smtClean="0"/>
                  <a:t>(Unsupervised Learning)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 smtClean="0">
                    <a:latin typeface="+mn-ea"/>
                  </a:rPr>
                  <a:t>: </a:t>
                </a:r>
                <a:r>
                  <a:rPr lang="ko-KR" altLang="en-US" sz="1600" dirty="0" smtClean="0">
                    <a:latin typeface="+mn-ea"/>
                  </a:rPr>
                  <a:t>출력변수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/>
                      </a:rPr>
                      <m:t>Y</m:t>
                    </m:r>
                  </m:oMath>
                </a14:m>
                <a:r>
                  <a:rPr lang="ko-KR" altLang="en-US" sz="1600" dirty="0" smtClean="0">
                    <a:latin typeface="+mn-ea"/>
                  </a:rPr>
                  <a:t>가 없고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입력변수</a:t>
                </a:r>
                <a:r>
                  <a:rPr lang="en-US" altLang="ko-KR" sz="1600" dirty="0" smtClean="0">
                    <a:latin typeface="+mn-ea"/>
                  </a:rPr>
                  <a:t>(X)</a:t>
                </a:r>
                <a:r>
                  <a:rPr lang="ko-KR" altLang="en-US" sz="1600" dirty="0" smtClean="0">
                    <a:latin typeface="+mn-ea"/>
                  </a:rPr>
                  <a:t>간 관계를 모델링 하는 것</a:t>
                </a:r>
                <a:endParaRPr lang="en-US" altLang="ko-KR" sz="1600" dirty="0" smtClean="0">
                  <a:latin typeface="+mn-ea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 smtClean="0">
                    <a:latin typeface="+mn-ea"/>
                  </a:rPr>
                  <a:t>  ☞ 즉</a:t>
                </a:r>
                <a:r>
                  <a:rPr lang="en-US" altLang="ko-KR" sz="1600" dirty="0" smtClean="0">
                    <a:latin typeface="+mn-ea"/>
                  </a:rPr>
                  <a:t>, </a:t>
                </a:r>
                <a:r>
                  <a:rPr lang="ko-KR" altLang="en-US" sz="1600" dirty="0" smtClean="0">
                    <a:latin typeface="+mn-ea"/>
                  </a:rPr>
                  <a:t>존재하는 </a:t>
                </a:r>
                <a:r>
                  <a:rPr lang="ko-KR" altLang="en-US" sz="1600" b="1" u="sng" dirty="0" smtClean="0">
                    <a:latin typeface="+mn-ea"/>
                  </a:rPr>
                  <a:t>데</a:t>
                </a:r>
                <a:r>
                  <a:rPr lang="en-US" altLang="ko-KR" sz="1600" b="1" u="sng" dirty="0" smtClean="0">
                    <a:latin typeface="+mn-ea"/>
                  </a:rPr>
                  <a:t>	</a:t>
                </a:r>
                <a:r>
                  <a:rPr lang="ko-KR" altLang="en-US" sz="1600" b="1" u="sng" dirty="0" err="1" smtClean="0">
                    <a:latin typeface="+mn-ea"/>
                  </a:rPr>
                  <a:t>이터</a:t>
                </a:r>
                <a:r>
                  <a:rPr lang="ko-KR" altLang="en-US" sz="1600" b="1" u="sng" dirty="0" smtClean="0">
                    <a:latin typeface="+mn-ea"/>
                  </a:rPr>
                  <a:t> 간 관계</a:t>
                </a:r>
                <a:r>
                  <a:rPr lang="ko-KR" altLang="en-US" sz="1600" dirty="0" smtClean="0">
                    <a:latin typeface="+mn-ea"/>
                  </a:rPr>
                  <a:t>를 통해 </a:t>
                </a:r>
                <a:r>
                  <a:rPr lang="ko-KR" altLang="en-US" sz="1600" b="1" dirty="0" smtClean="0">
                    <a:solidFill>
                      <a:srgbClr val="C00000"/>
                    </a:solidFill>
                    <a:latin typeface="+mn-ea"/>
                  </a:rPr>
                  <a:t>새로운 의미나 패턴</a:t>
                </a:r>
                <a:r>
                  <a:rPr lang="ko-KR" altLang="en-US" sz="1600" dirty="0" smtClean="0">
                    <a:latin typeface="+mn-ea"/>
                  </a:rPr>
                  <a:t>을 밝혀내고자 함</a:t>
                </a:r>
                <a:r>
                  <a:rPr lang="en-US" altLang="ko-KR" sz="1600" dirty="0" smtClean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7544" y="1368490"/>
                <a:ext cx="8229600" cy="493776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575250" y="3284984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군집화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575250" y="4941168"/>
            <a:ext cx="1393811" cy="1124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PCA</a:t>
            </a:r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주성분분석</a:t>
            </a:r>
            <a:r>
              <a:rPr lang="en-US" altLang="ko-KR" sz="1400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3284984"/>
            <a:ext cx="47291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유사한 데이터 간 그룹화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Groupping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☞ 분류와 차이점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군집화는 </a:t>
            </a:r>
            <a:r>
              <a:rPr lang="ko-KR" altLang="en-US" sz="1400" b="1" dirty="0" smtClean="0">
                <a:latin typeface="+mn-ea"/>
              </a:rPr>
              <a:t>어떤 대상을 구분하여 그룹을 만드는 것</a:t>
            </a:r>
            <a:r>
              <a:rPr lang="ko-KR" altLang="en-US" sz="1400" dirty="0" smtClean="0">
                <a:latin typeface="+mn-ea"/>
              </a:rPr>
              <a:t>이라면</a:t>
            </a:r>
            <a:r>
              <a:rPr lang="en-US" altLang="ko-KR" sz="1400" dirty="0" smtClean="0">
                <a:latin typeface="+mn-ea"/>
              </a:rPr>
              <a:t>,</a:t>
            </a:r>
          </a:p>
          <a:p>
            <a:r>
              <a:rPr lang="ko-KR" altLang="en-US" sz="1400" dirty="0" smtClean="0">
                <a:latin typeface="+mn-ea"/>
              </a:rPr>
              <a:t>분류는 </a:t>
            </a:r>
            <a:r>
              <a:rPr lang="ko-KR" altLang="en-US" sz="1400" b="1" dirty="0" smtClean="0">
                <a:latin typeface="+mn-ea"/>
              </a:rPr>
              <a:t>어떤 대상이 어떤 그룹에 속하는지 판단</a:t>
            </a:r>
            <a:r>
              <a:rPr lang="ko-KR" altLang="en-US" sz="1400" dirty="0" smtClean="0">
                <a:latin typeface="+mn-ea"/>
              </a:rPr>
              <a:t>하는 것</a:t>
            </a:r>
            <a:r>
              <a:rPr lang="en-US" altLang="ko-KR" sz="1400" dirty="0" smtClean="0">
                <a:latin typeface="+mn-ea"/>
              </a:rPr>
              <a:t>!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8136" y="5026333"/>
            <a:ext cx="58144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독립 변수들의 차원을 축소화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여러 변수 간 존재하는 상관 관계를 이용하여</a:t>
            </a:r>
            <a:r>
              <a:rPr lang="en-US" altLang="ko-KR" sz="1400" dirty="0" smtClean="0">
                <a:latin typeface="+mn-ea"/>
              </a:rPr>
              <a:t>,</a:t>
            </a:r>
            <a:r>
              <a:rPr lang="ko-KR" altLang="en-US" sz="1400" dirty="0" smtClean="0">
                <a:latin typeface="+mn-ea"/>
              </a:rPr>
              <a:t> 이를 대표하는 주성분을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추출해 차원을 축소하는 기법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5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강화 학습</a:t>
            </a:r>
            <a:r>
              <a:rPr lang="en-US" altLang="ko-KR" sz="2000" b="1" dirty="0" smtClean="0"/>
              <a:t>(Reinforcement Learning)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+mn-ea"/>
              </a:rPr>
              <a:t>: </a:t>
            </a:r>
            <a:r>
              <a:rPr lang="ko-KR" altLang="en-US" sz="1600" dirty="0" smtClean="0">
                <a:latin typeface="+mn-ea"/>
              </a:rPr>
              <a:t>수많은 시뮬레이션을 통해 현재의 선택이 먼 미래에 보상이 최대가 되도록 학습</a:t>
            </a:r>
            <a:endParaRPr lang="en-US" altLang="ko-KR" sz="16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+mn-ea"/>
              </a:rPr>
              <a:t>  ☞ </a:t>
            </a:r>
            <a:r>
              <a:rPr lang="ko-KR" altLang="en-US" sz="1600" b="1" u="sng" dirty="0" smtClean="0">
                <a:latin typeface="+mn-ea"/>
              </a:rPr>
              <a:t>더 많은 보상</a:t>
            </a:r>
            <a:r>
              <a:rPr lang="ko-KR" altLang="en-US" sz="1600" dirty="0" smtClean="0">
                <a:latin typeface="+mn-ea"/>
              </a:rPr>
              <a:t>을 받을 수 있는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정책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(Policy)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을 만드는 것</a:t>
            </a:r>
            <a:r>
              <a:rPr lang="ko-KR" altLang="en-US" sz="1600" dirty="0" smtClean="0">
                <a:latin typeface="+mn-ea"/>
              </a:rPr>
              <a:t>이 핵심</a:t>
            </a:r>
            <a:r>
              <a:rPr lang="en-US" altLang="ko-KR" sz="1600" dirty="0" smtClean="0">
                <a:latin typeface="+mn-ea"/>
              </a:rPr>
              <a:t>! (ex. </a:t>
            </a:r>
            <a:r>
              <a:rPr lang="ko-KR" altLang="en-US" sz="1600" dirty="0" smtClean="0">
                <a:latin typeface="+mn-ea"/>
              </a:rPr>
              <a:t>알파고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04" y="3314199"/>
            <a:ext cx="4968552" cy="231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81940" y="3445598"/>
            <a:ext cx="185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01. Agent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Action</a:t>
            </a:r>
            <a:r>
              <a:rPr lang="ko-KR" altLang="en-US" sz="1200" dirty="0" smtClean="0"/>
              <a:t>을 취함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448026" y="4207331"/>
            <a:ext cx="2463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02. </a:t>
            </a:r>
            <a:r>
              <a:rPr lang="ko-KR" altLang="en-US" sz="1200" dirty="0" smtClean="0"/>
              <a:t>정책에 따른 상과 벌이 주어짐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957604" y="3152000"/>
            <a:ext cx="3113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03.Agent</a:t>
            </a:r>
            <a:r>
              <a:rPr lang="ko-KR" altLang="en-US" sz="1200" dirty="0" smtClean="0"/>
              <a:t>는 보상과 함께 해당 상태를 인지함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00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02. </a:t>
            </a:r>
            <a:r>
              <a:rPr lang="ko-KR" altLang="en-US" sz="3600" b="1" dirty="0" smtClean="0">
                <a:latin typeface="+mn-ea"/>
                <a:ea typeface="+mn-ea"/>
              </a:rPr>
              <a:t>지도 학습과 비지도 학습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비지도 학습</a:t>
            </a:r>
            <a:r>
              <a:rPr lang="en-US" altLang="ko-KR" sz="2000" b="1" dirty="0" smtClean="0"/>
              <a:t>/</a:t>
            </a:r>
            <a:r>
              <a:rPr lang="ko-KR" altLang="en-US" sz="2000" b="1" dirty="0" smtClean="0"/>
              <a:t>강화 학습 예시</a:t>
            </a:r>
            <a:endParaRPr lang="en-US" altLang="ko-KR" sz="2000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8"/>
            <a:ext cx="835579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6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03. Machine Learning </a:t>
            </a:r>
            <a:r>
              <a:rPr lang="ko-KR" altLang="en-US" sz="3600" b="1" dirty="0" smtClean="0">
                <a:latin typeface="+mn-ea"/>
                <a:ea typeface="+mn-ea"/>
              </a:rPr>
              <a:t>종류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Machine Learning </a:t>
            </a:r>
            <a:r>
              <a:rPr lang="ko-KR" altLang="en-US" sz="2000" b="1" dirty="0" smtClean="0"/>
              <a:t>종류 요약</a:t>
            </a:r>
            <a:endParaRPr lang="en-US" altLang="ko-KR" sz="2000" b="1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07471"/>
              </p:ext>
            </p:extLst>
          </p:nvPr>
        </p:nvGraphicFramePr>
        <p:xfrm>
          <a:off x="683568" y="2132856"/>
          <a:ext cx="777686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525658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 회귀분석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독립변수와 종속변수 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선형적인 관계가 있다는 가정하에 분석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직선을 통해 예측하기 때문에 독립변수의 중요도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영향도 파악이 용이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의사결정나무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독립변수의 조건에 따라 종속변수를 분리해 나감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비가 내림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-&gt;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소풍을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못감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직관적인 해석이 가능하나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과적합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(Overfitting)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이 잘 일어남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KNN(K-Nearest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Neighbor)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새로 들어온 데이터의 주변 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개를 대상으로 범주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(Class)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분류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ko-KR" sz="1200" dirty="0" smtClean="0">
                          <a:latin typeface="+mn-ea"/>
                          <a:ea typeface="+mn-ea"/>
                        </a:rPr>
                        <a:t>☞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좌표평면 위 음식의 신맛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(X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단맛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(Y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Class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 있을 때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    (5,5)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좌표를 가진 토마토는 어느 범주에 속하는지 분류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Neural Network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은닉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출력층으로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 구성된 모형으로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각 층을 연결하는 </a:t>
                      </a:r>
                      <a:r>
                        <a:rPr lang="ko-KR" altLang="en-US" sz="1200" dirty="0" err="1" smtClean="0">
                          <a:latin typeface="+mn-ea"/>
                          <a:ea typeface="+mn-ea"/>
                        </a:rPr>
                        <a:t>노드의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가중치를 업데이트하며 학습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SVM(Support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Vector Machine) 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Class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간 거리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(Margin)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가 최대가 되도록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결정 경계</a:t>
                      </a:r>
                      <a:r>
                        <a:rPr lang="en-US" altLang="ko-KR" sz="1200" baseline="0" dirty="0" smtClean="0">
                          <a:latin typeface="+mn-ea"/>
                          <a:ea typeface="+mn-ea"/>
                        </a:rPr>
                        <a:t>(Decision Boundary), 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즉 분류를 위한 기준선을 정의</a:t>
                      </a:r>
                      <a:endParaRPr lang="en-US" altLang="ko-KR" sz="120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Ensemble Learning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여러 개의 모델을 결합 하여 사용하는 모델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K-means Clustering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서로 유사한 관찰치를 그룹으로 묶어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, K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개</a:t>
                      </a:r>
                      <a:r>
                        <a:rPr lang="ko-KR" altLang="en-US" sz="1200" baseline="0" dirty="0" smtClean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군집</a:t>
                      </a:r>
                      <a:r>
                        <a:rPr lang="en-US" altLang="ko-KR" sz="1200" dirty="0" smtClean="0">
                          <a:latin typeface="+mn-ea"/>
                          <a:ea typeface="+mn-ea"/>
                        </a:rPr>
                        <a:t>(cluster)</a:t>
                      </a:r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를 찾아내는 것</a:t>
                      </a:r>
                      <a:endParaRPr lang="en-US" altLang="ko-KR" sz="12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 smtClean="0">
                <a:latin typeface="+mn-ea"/>
                <a:ea typeface="+mn-ea"/>
              </a:rPr>
              <a:t>04. Deep Learning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67544" y="1368490"/>
            <a:ext cx="82296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☞ </a:t>
            </a:r>
            <a:r>
              <a:rPr lang="en-US" altLang="ko-KR" sz="1200" dirty="0">
                <a:latin typeface="+mn-ea"/>
              </a:rPr>
              <a:t>Machine Learning</a:t>
            </a:r>
            <a:r>
              <a:rPr lang="ko-KR" altLang="en-US" sz="1200" dirty="0">
                <a:latin typeface="+mn-ea"/>
              </a:rPr>
              <a:t>의 </a:t>
            </a:r>
            <a:r>
              <a:rPr lang="en-US" altLang="ko-KR" sz="1200" b="1" u="sng" dirty="0">
                <a:latin typeface="+mn-ea"/>
              </a:rPr>
              <a:t>Neural Network</a:t>
            </a:r>
            <a:r>
              <a:rPr lang="ko-KR" altLang="en-US" sz="1200" dirty="0">
                <a:latin typeface="+mn-ea"/>
              </a:rPr>
              <a:t>는 </a:t>
            </a:r>
            <a:r>
              <a:rPr lang="en-US" altLang="ko-KR" sz="1200" dirty="0">
                <a:latin typeface="+mn-ea"/>
              </a:rPr>
              <a:t>Overfitting</a:t>
            </a:r>
            <a:r>
              <a:rPr lang="ko-KR" altLang="en-US" sz="1200" dirty="0">
                <a:latin typeface="+mn-ea"/>
              </a:rPr>
              <a:t>이 심하고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시간이 오래 걸리는 단점 존재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Deep Learning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- </a:t>
            </a:r>
            <a:r>
              <a:rPr lang="ko-KR" altLang="en-US" sz="2000" b="1" dirty="0">
                <a:solidFill>
                  <a:srgbClr val="C00000"/>
                </a:solidFill>
              </a:rPr>
              <a:t>기계 학습 알고리즘의 집합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정의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Machine </a:t>
            </a:r>
            <a:r>
              <a:rPr lang="en-US" altLang="ko-KR" sz="2000" b="1" dirty="0"/>
              <a:t>Learning</a:t>
            </a:r>
            <a:r>
              <a:rPr lang="ko-KR" altLang="en-US" sz="2000" b="1" dirty="0"/>
              <a:t>의 </a:t>
            </a:r>
            <a:r>
              <a:rPr lang="en-US" altLang="ko-KR" sz="2000" b="1" u="sng" dirty="0"/>
              <a:t>Neural Network</a:t>
            </a:r>
            <a:r>
              <a:rPr lang="ko-KR" altLang="en-US" sz="2000" b="1" u="sng" dirty="0"/>
              <a:t>를 기반</a:t>
            </a:r>
            <a:r>
              <a:rPr lang="ko-KR" altLang="en-US" sz="2000" b="1" dirty="0"/>
              <a:t>으로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다층의 </a:t>
            </a:r>
            <a:r>
              <a:rPr lang="en-US" altLang="ko-KR" sz="2000" b="1" dirty="0" smtClean="0"/>
              <a:t>Layer</a:t>
            </a:r>
            <a:r>
              <a:rPr lang="ko-KR" altLang="en-US" sz="2000" b="1" dirty="0" smtClean="0"/>
              <a:t>를 통해 복잡한 학습이 가능하도록 함</a:t>
            </a:r>
            <a:endParaRPr lang="en-US" altLang="ko-KR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/>
              <a:t>  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83968" y="177281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19871" y="206524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보완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7544" y="2780928"/>
            <a:ext cx="8280920" cy="2304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</TotalTime>
  <Words>1537</Words>
  <Application>Microsoft Office PowerPoint</Application>
  <PresentationFormat>화면 슬라이드 쇼(4:3)</PresentationFormat>
  <Paragraphs>249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원본</vt:lpstr>
      <vt:lpstr>01. Machine Learning 개념</vt:lpstr>
      <vt:lpstr>01. Machine Learning 개념</vt:lpstr>
      <vt:lpstr>01. Machine Learning 개념</vt:lpstr>
      <vt:lpstr>02. 지도 학습과 비지도 학습</vt:lpstr>
      <vt:lpstr>02. 지도 학습과 비지도 학습</vt:lpstr>
      <vt:lpstr>02. 지도 학습과 비지도 학습</vt:lpstr>
      <vt:lpstr>02. 지도 학습과 비지도 학습</vt:lpstr>
      <vt:lpstr>03. Machine Learning 종류</vt:lpstr>
      <vt:lpstr>04. Deep Learning</vt:lpstr>
      <vt:lpstr>04. Deep Learning</vt:lpstr>
      <vt:lpstr>04. Deep Learning</vt:lpstr>
      <vt:lpstr>04. Deep Learning</vt:lpstr>
      <vt:lpstr>05. Deep Learning 주요 모델</vt:lpstr>
      <vt:lpstr>05. Deep Learning 주요 모델</vt:lpstr>
      <vt:lpstr>05. Deep Learning 주요 모델</vt:lpstr>
      <vt:lpstr>05. Deep Learning 주요 모델</vt:lpstr>
      <vt:lpstr>[별첨] 요약 구성도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06. 모형의 적합성 및 실험설계</vt:lpstr>
      <vt:lpstr>07. 모형의 적합성 및 실험설계 2</vt:lpstr>
      <vt:lpstr>07. 모형의 적합성 및 실험설계 2</vt:lpstr>
      <vt:lpstr>07. 모형의 적합성 및 실험설계 2</vt:lpstr>
      <vt:lpstr>07. 모형의 적합성 및 실험설계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gna931004@naver.com</dc:creator>
  <cp:lastModifiedBy>gna931004@naver.com</cp:lastModifiedBy>
  <cp:revision>35</cp:revision>
  <dcterms:created xsi:type="dcterms:W3CDTF">2020-10-12T12:40:25Z</dcterms:created>
  <dcterms:modified xsi:type="dcterms:W3CDTF">2020-10-23T13:51:58Z</dcterms:modified>
</cp:coreProperties>
</file>