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11F3-E7F7-4110-B747-A18B068C936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6D7D-CE63-43D3-9589-C78B5651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225CE-111E-4274-8066-27895E711E5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lvl="0">
              <a:buClr>
                <a:srgbClr val="727CA3"/>
              </a:buClr>
            </a:pPr>
            <a:r>
              <a:rPr lang="en-US" altLang="ko-KR" dirty="0">
                <a:solidFill>
                  <a:prstClr val="black"/>
                </a:solidFill>
              </a:rPr>
              <a:t>Machine </a:t>
            </a:r>
            <a:r>
              <a:rPr lang="en-US" altLang="ko-KR" dirty="0" smtClean="0">
                <a:solidFill>
                  <a:prstClr val="black"/>
                </a:solidFill>
              </a:rPr>
              <a:t>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:  “</a:t>
            </a:r>
            <a:r>
              <a:rPr lang="ko-KR" altLang="en-US" sz="1600" dirty="0" smtClean="0">
                <a:latin typeface="+mn-ea"/>
              </a:rPr>
              <a:t>무엇</a:t>
            </a:r>
            <a:r>
              <a:rPr lang="en-US" altLang="ko-KR" sz="1600" dirty="0" smtClean="0">
                <a:latin typeface="+mn-ea"/>
              </a:rPr>
              <a:t>(X)</a:t>
            </a:r>
            <a:r>
              <a:rPr lang="ko-KR" altLang="en-US" sz="1600" dirty="0" smtClean="0">
                <a:latin typeface="+mn-ea"/>
              </a:rPr>
              <a:t>을 통해 무엇</a:t>
            </a:r>
            <a:r>
              <a:rPr lang="en-US" altLang="ko-KR" sz="1600" dirty="0" smtClean="0">
                <a:latin typeface="+mn-ea"/>
              </a:rPr>
              <a:t>(Y)</a:t>
            </a:r>
            <a:r>
              <a:rPr lang="ko-KR" altLang="en-US" sz="1600" dirty="0" smtClean="0">
                <a:latin typeface="+mn-ea"/>
              </a:rPr>
              <a:t>을 예측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하고자 함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원인을 통한 결과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</a:t>
            </a: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와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 종속변수 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관계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 간</a:t>
            </a: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숨겨진 패턴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데이터의 특징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을 찾아내는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 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024336" cy="18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CNN (Convolutional Neural Network)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이미지를 인식하기 위한 패턴 생성에 유용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 ☞ </a:t>
            </a:r>
            <a:r>
              <a:rPr lang="ko-KR" altLang="en-US" sz="1400" dirty="0" smtClean="0">
                <a:latin typeface="+mn-ea"/>
              </a:rPr>
              <a:t>이미지의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지역별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Feature Map(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특징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을 뽑아 이미지를 인식</a:t>
            </a:r>
            <a:r>
              <a:rPr lang="ko-KR" altLang="en-US" sz="1400" dirty="0" smtClean="0">
                <a:latin typeface="+mn-ea"/>
              </a:rPr>
              <a:t>하고자 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b="19286"/>
          <a:stretch/>
        </p:blipFill>
        <p:spPr bwMode="auto">
          <a:xfrm>
            <a:off x="363893" y="2791817"/>
            <a:ext cx="4749281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5" y="3346102"/>
            <a:ext cx="38767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156176" y="334610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5" y="3059609"/>
            <a:ext cx="248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저차원</a:t>
            </a:r>
            <a:r>
              <a:rPr lang="ko-KR" altLang="en-US" sz="1200" dirty="0" smtClean="0"/>
              <a:t>                                고차원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403648" y="3059609"/>
            <a:ext cx="1656184" cy="209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구부러진 화살표 10"/>
          <p:cNvSpPr/>
          <p:nvPr/>
        </p:nvSpPr>
        <p:spPr>
          <a:xfrm>
            <a:off x="2753136" y="5254314"/>
            <a:ext cx="2360037" cy="936104"/>
          </a:xfrm>
          <a:prstGeom prst="curvedUpArrow">
            <a:avLst>
              <a:gd name="adj1" fmla="val 25000"/>
              <a:gd name="adj2" fmla="val 52030"/>
              <a:gd name="adj3" fmla="val 3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RNN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순환 구조를 이용해 </a:t>
            </a:r>
            <a:r>
              <a:rPr lang="ko-KR" altLang="en-US" sz="1400" b="1" u="sng" dirty="0" smtClean="0">
                <a:latin typeface="+mn-ea"/>
              </a:rPr>
              <a:t>과거의 학습을 </a:t>
            </a:r>
            <a:r>
              <a:rPr lang="en-US" altLang="ko-KR" sz="1400" b="1" u="sng" dirty="0" smtClean="0">
                <a:latin typeface="+mn-ea"/>
              </a:rPr>
              <a:t>Weight</a:t>
            </a:r>
            <a:r>
              <a:rPr lang="ko-KR" altLang="en-US" sz="1400" b="1" u="sng" dirty="0" smtClean="0">
                <a:latin typeface="+mn-ea"/>
              </a:rPr>
              <a:t>를 통해 현재 학습에 반영</a:t>
            </a:r>
            <a:endParaRPr lang="en-US" altLang="ko-KR" sz="1400" b="1" u="sng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b="1" dirty="0" smtClean="0">
                <a:latin typeface="+mn-ea"/>
              </a:rPr>
              <a:t>반복적이고 순차적인 데이터</a:t>
            </a:r>
            <a:r>
              <a:rPr lang="en-US" altLang="ko-KR" sz="1400" b="1" dirty="0" smtClean="0">
                <a:latin typeface="+mn-ea"/>
              </a:rPr>
              <a:t>(Sequential Data) </a:t>
            </a:r>
            <a:r>
              <a:rPr lang="ko-KR" altLang="en-US" sz="1400" b="1" dirty="0" smtClean="0">
                <a:latin typeface="+mn-ea"/>
              </a:rPr>
              <a:t>학습</a:t>
            </a:r>
            <a:r>
              <a:rPr lang="ko-KR" altLang="en-US" sz="1400" dirty="0" smtClean="0">
                <a:latin typeface="+mn-ea"/>
              </a:rPr>
              <a:t>에 특화 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  <a:ea typeface="바탕"/>
              </a:rPr>
              <a:t> </a:t>
            </a:r>
            <a:r>
              <a:rPr lang="en-US" altLang="ko-KR" sz="1400" dirty="0" smtClean="0">
                <a:latin typeface="+mn-ea"/>
                <a:ea typeface="바탕"/>
              </a:rPr>
              <a:t>  </a:t>
            </a:r>
            <a:r>
              <a:rPr lang="en-US" altLang="ko-KR" sz="1400" dirty="0" smtClean="0">
                <a:latin typeface="+mn-ea"/>
              </a:rPr>
              <a:t>☞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음성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</a:rPr>
              <a:t>웨이브폼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파악이나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텍스트의 앞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뒤 성분을 파악</a:t>
            </a:r>
            <a:r>
              <a:rPr lang="ko-KR" altLang="en-US" sz="1400" dirty="0" smtClean="0">
                <a:latin typeface="+mn-ea"/>
              </a:rPr>
              <a:t>하는데 주로 사용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r="57520"/>
          <a:stretch/>
        </p:blipFill>
        <p:spPr bwMode="auto">
          <a:xfrm>
            <a:off x="1331640" y="3191068"/>
            <a:ext cx="3207297" cy="305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다양한 분야의 </a:t>
            </a:r>
            <a:r>
              <a:rPr lang="en-US" altLang="ko-KR" sz="2000" b="1" dirty="0" smtClean="0"/>
              <a:t>Deep 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☞ object detection (</a:t>
            </a:r>
            <a:r>
              <a:rPr lang="ko-KR" altLang="en-US" sz="1400" b="1" dirty="0" smtClean="0">
                <a:latin typeface="+mn-ea"/>
              </a:rPr>
              <a:t>객체 탐지</a:t>
            </a:r>
            <a:r>
              <a:rPr lang="en-US" altLang="ko-KR" sz="1400" b="1" dirty="0" smtClean="0">
                <a:latin typeface="+mn-ea"/>
              </a:rPr>
              <a:t>)                      ☞ Style transfer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+mn-ea"/>
              </a:rPr>
              <a:t> ☞</a:t>
            </a:r>
            <a:r>
              <a:rPr lang="en-US" altLang="ko-KR" sz="1400" b="1" dirty="0">
                <a:latin typeface="+mn-ea"/>
              </a:rPr>
              <a:t> image </a:t>
            </a:r>
            <a:r>
              <a:rPr lang="en-US" altLang="ko-KR" sz="1400" b="1" dirty="0" smtClean="0">
                <a:latin typeface="+mn-ea"/>
              </a:rPr>
              <a:t>resolution (</a:t>
            </a:r>
            <a:r>
              <a:rPr lang="ko-KR" altLang="en-US" sz="1400" b="1" dirty="0" smtClean="0">
                <a:latin typeface="+mn-ea"/>
              </a:rPr>
              <a:t>해상도 복원</a:t>
            </a:r>
            <a:r>
              <a:rPr lang="en-US" altLang="ko-KR" sz="1400" b="1" dirty="0" smtClean="0">
                <a:latin typeface="+mn-ea"/>
              </a:rPr>
              <a:t>)                    </a:t>
            </a:r>
            <a:r>
              <a:rPr lang="en-US" altLang="ko-KR" sz="1100" b="1" dirty="0" smtClean="0">
                <a:latin typeface="+mn-ea"/>
              </a:rPr>
              <a:t>☞</a:t>
            </a:r>
            <a:r>
              <a:rPr lang="en-US" altLang="ko-KR" sz="1400" b="1" dirty="0" smtClean="0">
                <a:latin typeface="+mn-ea"/>
              </a:rPr>
              <a:t> Colorization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52028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19171"/>
            <a:ext cx="2736304" cy="174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45638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4484189"/>
            <a:ext cx="3456384" cy="161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GAN (Generative Adversarial Network)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DATA</a:t>
            </a:r>
            <a:r>
              <a:rPr lang="ko-KR" altLang="en-US" sz="1400" dirty="0" smtClean="0">
                <a:latin typeface="+mn-ea"/>
              </a:rPr>
              <a:t>를 만들어내는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en-US" altLang="ko-KR" sz="1400" b="1" dirty="0" smtClean="0">
                <a:latin typeface="바탕"/>
                <a:ea typeface="바탕"/>
              </a:rPr>
              <a:t>↔ </a:t>
            </a:r>
            <a:r>
              <a:rPr lang="ko-KR" altLang="en-US" sz="1400" dirty="0">
                <a:latin typeface="+mn-ea"/>
              </a:rPr>
              <a:t>만들어진 </a:t>
            </a:r>
            <a:r>
              <a:rPr lang="en-US" altLang="ko-KR" sz="1400" dirty="0">
                <a:latin typeface="+mn-ea"/>
              </a:rPr>
              <a:t>DATA</a:t>
            </a:r>
            <a:r>
              <a:rPr lang="ko-KR" altLang="en-US" sz="1400" dirty="0">
                <a:latin typeface="+mn-ea"/>
              </a:rPr>
              <a:t>를 평가하는 </a:t>
            </a:r>
            <a:r>
              <a:rPr lang="en-US" altLang="ko-KR" sz="1400" b="1" dirty="0">
                <a:latin typeface="+mn-ea"/>
              </a:rPr>
              <a:t>Discriminator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이들이 </a:t>
            </a:r>
            <a:r>
              <a:rPr lang="ko-KR" altLang="en-US" sz="1400" b="1" u="sng" dirty="0" smtClean="0">
                <a:latin typeface="+mn-ea"/>
              </a:rPr>
              <a:t>서로 대립</a:t>
            </a:r>
            <a:r>
              <a:rPr lang="en-US" altLang="ko-KR" sz="1400" b="1" u="sng" dirty="0" smtClean="0">
                <a:latin typeface="+mn-ea"/>
              </a:rPr>
              <a:t>(Adversarial)</a:t>
            </a:r>
            <a:r>
              <a:rPr lang="ko-KR" altLang="en-US" sz="1400" b="1" u="sng" dirty="0" smtClean="0">
                <a:latin typeface="+mn-ea"/>
              </a:rPr>
              <a:t>적으로 학습</a:t>
            </a:r>
            <a:r>
              <a:rPr lang="ko-KR" altLang="en-US" sz="1400" dirty="0" smtClean="0">
                <a:latin typeface="+mn-ea"/>
              </a:rPr>
              <a:t>해가며 성능을 점차 개선해 나가잔 개념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1) </a:t>
            </a:r>
            <a:r>
              <a:rPr lang="en-US" altLang="ko-KR" sz="1400" b="1" dirty="0" smtClean="0">
                <a:latin typeface="+mn-ea"/>
              </a:rPr>
              <a:t>Discriminator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D(X)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되고</a:t>
            </a:r>
            <a:r>
              <a:rPr lang="en-US" altLang="ko-KR" sz="1400" dirty="0" smtClean="0">
                <a:latin typeface="+mn-ea"/>
              </a:rPr>
              <a:t>,  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진짜 데이터는 진짜로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가짜 데이터는 가짜로 판별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2)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: 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가짜 데이터를 </a:t>
            </a:r>
            <a:r>
              <a:rPr lang="en-US" altLang="ko-KR" sz="1400" dirty="0" smtClean="0">
                <a:latin typeface="+mn-ea"/>
              </a:rPr>
              <a:t>Discriminator</a:t>
            </a:r>
            <a:r>
              <a:rPr lang="ko-KR" altLang="en-US" sz="1400" dirty="0" smtClean="0">
                <a:latin typeface="+mn-ea"/>
              </a:rPr>
              <a:t>가 구분하지 못하도록 학습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5445224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이미지 </a:t>
            </a:r>
            <a:r>
              <a:rPr lang="ko-KR" altLang="en-US" sz="1400" dirty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>(generation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스타일 변환</a:t>
            </a:r>
            <a:r>
              <a:rPr lang="en-US" altLang="ko-KR" sz="1400" dirty="0">
                <a:latin typeface="+mn-ea"/>
              </a:rPr>
              <a:t>(style translation),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얼굴 </a:t>
            </a:r>
            <a:r>
              <a:rPr lang="ko-KR" altLang="en-US" sz="1400" dirty="0">
                <a:latin typeface="+mn-ea"/>
              </a:rPr>
              <a:t>이미지 합성</a:t>
            </a:r>
            <a:r>
              <a:rPr lang="en-US" altLang="ko-KR" sz="1400" dirty="0">
                <a:latin typeface="+mn-ea"/>
              </a:rPr>
              <a:t>(face image synthesis)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5044534"/>
            <a:ext cx="7992888" cy="832738"/>
            <a:chOff x="683568" y="5044534"/>
            <a:chExt cx="7992888" cy="832738"/>
          </a:xfrm>
        </p:grpSpPr>
        <p:sp>
          <p:nvSpPr>
            <p:cNvPr id="5" name="직사각형 4"/>
            <p:cNvSpPr/>
            <p:nvPr/>
          </p:nvSpPr>
          <p:spPr>
            <a:xfrm>
              <a:off x="683568" y="5229200"/>
              <a:ext cx="7992888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3954" y="5044534"/>
              <a:ext cx="11721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활용 사례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+mn-ea"/>
                <a:ea typeface="바탕"/>
              </a:rPr>
              <a:t>☞ </a:t>
            </a:r>
            <a:r>
              <a:rPr lang="en-US" altLang="ko-KR" sz="1600" b="1" dirty="0" smtClean="0">
                <a:latin typeface="+mn-ea"/>
              </a:rPr>
              <a:t> Q-Learning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현재 상태부터 먼 미래까지 가장 큰 보상을 얻을 수 있는 행동을 학습 시키는 것</a:t>
            </a: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바탕"/>
              </a:rPr>
              <a:t>☞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DQN (Q-Learning + Deep Learning)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b="0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492896"/>
            <a:ext cx="446309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4989856" cy="63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 smtClean="0">
                  <a:latin typeface="+mn-ea"/>
                  <a:ea typeface="바탕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en-US" altLang="ko-KR" sz="1800" b="1" dirty="0" smtClean="0">
                    <a:latin typeface="+mn-ea"/>
                    <a:ea typeface="바탕"/>
                  </a:rPr>
                  <a:t>☞ </a:t>
                </a:r>
                <a:r>
                  <a:rPr lang="en-US" altLang="ko-KR" sz="1800" b="1" dirty="0" smtClean="0">
                    <a:latin typeface="+mn-ea"/>
                  </a:rPr>
                  <a:t> DQN </a:t>
                </a:r>
                <a:r>
                  <a:rPr lang="ko-KR" altLang="en-US" sz="1800" b="1" dirty="0" smtClean="0">
                    <a:latin typeface="+mn-ea"/>
                  </a:rPr>
                  <a:t>벨만 방정식 해석</a:t>
                </a:r>
                <a:endParaRPr lang="en-US" altLang="ko-KR" sz="1800" b="1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i="1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상태</m:t>
                    </m:r>
                    <m:r>
                      <a:rPr lang="en-US" altLang="ko-KR" sz="1400" b="0" i="1" smtClean="0">
                        <a:latin typeface="Cambria Math"/>
                      </a:rPr>
                      <m:t>𝑠</m:t>
                    </m:r>
                    <m:r>
                      <a:rPr lang="ko-KR" altLang="en-US" sz="1400" b="0" i="1" smtClean="0">
                        <a:latin typeface="Cambria Math"/>
                      </a:rPr>
                      <m:t>에서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행동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𝑎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취할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받을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수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있는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모든</m:t>
                    </m:r>
                    <m: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보상의</m:t>
                    </m:r>
                    <m: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총합</m:t>
                    </m:r>
                  </m:oMath>
                </a14:m>
                <a:endParaRPr lang="en-US" altLang="ko-KR" sz="1400" b="1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현재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상태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𝑠</m:t>
                    </m:r>
                    <m:r>
                      <a:rPr lang="ko-KR" altLang="en-US" sz="1400" b="0" i="1" smtClean="0">
                        <a:latin typeface="Cambria Math"/>
                      </a:rPr>
                      <m:t>에서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행동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𝑎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취했을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받을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즉각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보상값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다음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i="1">
                        <a:latin typeface="Cambria Math"/>
                      </a:rPr>
                      <m:t>상태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sz="1400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ko-KR" altLang="en-US" sz="1400" i="1">
                        <a:latin typeface="Cambria Math"/>
                      </a:rPr>
                      <m:t>에서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받을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수있는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보상의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최대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Clr>
                    <a:srgbClr val="9FB8CD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i="1" smtClean="0">
                        <a:solidFill>
                          <a:srgbClr val="464653"/>
                        </a:solidFill>
                        <a:latin typeface="Cambria Math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: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할인율이라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부르며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,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미래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가치에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대한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중요도를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나타냄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altLang="ko-KR" sz="1400" b="0" i="1" dirty="0" smtClean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Clr>
                    <a:srgbClr val="9FB8C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𝛾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이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커질수록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미래에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받을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보상에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더큰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가치를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,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작아질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즉각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보상을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더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중요하게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함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en-US" altLang="ko-KR" sz="1400" dirty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b="0" dirty="0" smtClean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68063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4149080"/>
            <a:ext cx="4968552" cy="43204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589240"/>
            <a:ext cx="690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바탕"/>
                <a:ea typeface="바탕"/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해당 값을 최대화 할 수 있는 행동을 고르는 것이 </a:t>
            </a:r>
            <a:r>
              <a:rPr lang="en-US" altLang="ko-KR" b="1" dirty="0" smtClean="0">
                <a:solidFill>
                  <a:srgbClr val="C00000"/>
                </a:solidFill>
              </a:rPr>
              <a:t>Agent</a:t>
            </a:r>
            <a:r>
              <a:rPr lang="ko-KR" altLang="en-US" b="1" dirty="0" smtClean="0">
                <a:solidFill>
                  <a:srgbClr val="C00000"/>
                </a:solidFill>
              </a:rPr>
              <a:t>의 목표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3" name="꺾인 연결선 12"/>
          <p:cNvCxnSpPr>
            <a:stCxn id="3" idx="1"/>
            <a:endCxn id="5" idx="1"/>
          </p:cNvCxnSpPr>
          <p:nvPr/>
        </p:nvCxnSpPr>
        <p:spPr>
          <a:xfrm rot="10800000" flipV="1">
            <a:off x="755576" y="4365104"/>
            <a:ext cx="12700" cy="1408802"/>
          </a:xfrm>
          <a:prstGeom prst="bentConnector3">
            <a:avLst>
              <a:gd name="adj1" fmla="val 180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Reinforcement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더 효율적으로 빠르게 학습할 수 있는 강화 모델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최고의 </a:t>
            </a:r>
            <a:r>
              <a:rPr lang="en-US" altLang="ko-KR" sz="1200" dirty="0" smtClean="0">
                <a:latin typeface="+mn-ea"/>
              </a:rPr>
              <a:t>Reward</a:t>
            </a:r>
            <a:r>
              <a:rPr lang="ko-KR" altLang="en-US" sz="1200" dirty="0" smtClean="0">
                <a:latin typeface="+mn-ea"/>
              </a:rPr>
              <a:t>을 위한 행동 선택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동적으로 학습 하며 </a:t>
            </a:r>
            <a:r>
              <a:rPr lang="en-US" altLang="ko-KR" sz="1200" dirty="0" smtClean="0">
                <a:latin typeface="+mn-ea"/>
              </a:rPr>
              <a:t>Action</a:t>
            </a:r>
            <a:r>
              <a:rPr lang="ko-KR" altLang="en-US" sz="1200" dirty="0" smtClean="0">
                <a:latin typeface="+mn-ea"/>
              </a:rPr>
              <a:t>을 조정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1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85674"/>
            <a:ext cx="3456384" cy="22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85674"/>
            <a:ext cx="3528392" cy="22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3356992"/>
            <a:ext cx="770485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3172326"/>
            <a:ext cx="1172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2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[</a:t>
            </a:r>
            <a:r>
              <a:rPr lang="ko-KR" altLang="en-US" sz="3600" b="1" dirty="0" smtClean="0">
                <a:latin typeface="+mn-ea"/>
                <a:ea typeface="+mn-ea"/>
              </a:rPr>
              <a:t>별첨</a:t>
            </a:r>
            <a:r>
              <a:rPr lang="en-US" altLang="ko-KR" sz="3600" b="1" dirty="0" smtClean="0">
                <a:latin typeface="+mn-ea"/>
                <a:ea typeface="+mn-ea"/>
              </a:rPr>
              <a:t>] </a:t>
            </a:r>
            <a:r>
              <a:rPr lang="ko-KR" altLang="en-US" sz="3600" b="1" dirty="0" smtClean="0">
                <a:latin typeface="+mn-ea"/>
                <a:ea typeface="+mn-ea"/>
              </a:rPr>
              <a:t>요약 구성도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556792"/>
            <a:ext cx="8470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모형 적합성 평가 방법 </a:t>
                </a:r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>
                    <a:latin typeface="+mn-ea"/>
                  </a:rPr>
                  <a:t>검증 데이터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낮은 모형</a:t>
                </a:r>
                <a:r>
                  <a:rPr lang="en-US" altLang="ko-KR" sz="1200" dirty="0" smtClean="0">
                    <a:latin typeface="+mn-ea"/>
                  </a:rPr>
                  <a:t>, </a:t>
                </a:r>
                <a:r>
                  <a:rPr lang="ko-KR" altLang="en-US" sz="1200" dirty="0" smtClean="0">
                    <a:latin typeface="+mn-ea"/>
                  </a:rPr>
                  <a:t>즉 분산 및 편파성이 적절히 낮은 모형이 적합하다 평가</a:t>
                </a: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검은색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실제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</a:rPr>
                      <m:t>𝑓</m:t>
                    </m:r>
                    <m:r>
                      <a:rPr lang="ko-KR" altLang="en-US" sz="1200" b="0" i="1" smtClean="0">
                        <a:latin typeface="Cambria Math"/>
                      </a:rPr>
                      <m:t>를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ko-KR" altLang="en-US" sz="1200" b="0" i="1" smtClean="0">
                        <a:latin typeface="Cambria Math"/>
                      </a:rPr>
                      <m:t>나타내는</m:t>
                    </m:r>
                  </m:oMath>
                </a14:m>
                <a:r>
                  <a:rPr lang="ko-KR" altLang="en-US" sz="1200" dirty="0" smtClean="0">
                    <a:latin typeface="+mn-ea"/>
                  </a:rPr>
                  <a:t> 모형 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노란색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가장 낮은 복잡도  ☞ 편파성이 높아져 가장 높은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나옴</a:t>
                </a:r>
                <a:endParaRPr lang="en-US" altLang="ko-KR" sz="1200" dirty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초록색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가장 높은 복잡도  ☞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학습 집합에 </a:t>
                </a:r>
                <a:r>
                  <a:rPr lang="ko-KR" altLang="en-US" sz="1200" b="1" dirty="0" err="1" smtClean="0">
                    <a:solidFill>
                      <a:srgbClr val="FF0000"/>
                    </a:solidFill>
                    <a:latin typeface="+mn-ea"/>
                  </a:rPr>
                  <a:t>과적합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 되어 분산이 높아짐</a:t>
                </a:r>
                <a:r>
                  <a:rPr lang="en-US" altLang="ko-KR" sz="1200" dirty="0" smtClean="0">
                    <a:latin typeface="+mn-ea"/>
                  </a:rPr>
                  <a:t>(=</a:t>
                </a:r>
                <a:r>
                  <a:rPr lang="ko-KR" altLang="en-US" sz="1200" dirty="0" smtClean="0">
                    <a:latin typeface="+mn-ea"/>
                  </a:rPr>
                  <a:t>검증 데이터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>
                    <a:latin typeface="+mn-ea"/>
                  </a:rPr>
                  <a:t> </a:t>
                </a:r>
                <a:r>
                  <a:rPr lang="ko-KR" altLang="en-US" sz="1200" dirty="0" smtClean="0">
                    <a:latin typeface="+mn-ea"/>
                  </a:rPr>
                  <a:t>높음</a:t>
                </a:r>
                <a:r>
                  <a:rPr lang="en-US" altLang="ko-KR" sz="1200" dirty="0" smtClean="0">
                    <a:latin typeface="+mn-ea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하늘색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검은색 모형과 가장 유사 형태</a:t>
                </a:r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ko-KR" altLang="en-US" sz="1200" dirty="0">
                    <a:latin typeface="+mn-ea"/>
                  </a:rPr>
                  <a:t>☞</a:t>
                </a:r>
                <a:r>
                  <a:rPr lang="en-US" altLang="ko-KR" sz="1200" dirty="0" smtClean="0"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분산 및 편파성이 적절히 낮아져</a:t>
                </a:r>
                <a:r>
                  <a:rPr lang="ko-KR" altLang="en-US" sz="1200" dirty="0" smtClean="0">
                    <a:latin typeface="+mn-ea"/>
                  </a:rPr>
                  <a:t> 검증 데이터의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가장 낮음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1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r="50000" b="14879"/>
          <a:stretch/>
        </p:blipFill>
        <p:spPr bwMode="auto">
          <a:xfrm>
            <a:off x="467544" y="3349023"/>
            <a:ext cx="2685264" cy="291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2699481" cy="289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286404" y="4355189"/>
            <a:ext cx="576064" cy="3976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430349" y="40889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21085" y="3950428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검</a:t>
            </a:r>
            <a:r>
              <a:rPr lang="ko-KR" altLang="en-US" sz="1200" b="1" dirty="0"/>
              <a:t>증</a:t>
            </a:r>
            <a:r>
              <a:rPr lang="ko-KR" altLang="en-US" sz="1200" dirty="0" smtClean="0"/>
              <a:t> 집합의 </a:t>
            </a:r>
            <a:r>
              <a:rPr lang="en-US" altLang="ko-KR" sz="1200" dirty="0" smtClean="0"/>
              <a:t>MSE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301344" y="540089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21084" y="5262393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학습</a:t>
            </a:r>
            <a:r>
              <a:rPr lang="ko-KR" altLang="en-US" sz="1200" dirty="0" smtClean="0"/>
              <a:t> 집합의 </a:t>
            </a:r>
            <a:r>
              <a:rPr lang="en-US" altLang="ko-KR" sz="1200" dirty="0" smtClean="0"/>
              <a:t>MSE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데이터 분할</a:t>
                </a:r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err="1" smtClean="0">
                    <a:latin typeface="+mn-ea"/>
                  </a:rPr>
                  <a:t>과적합</a:t>
                </a:r>
                <a:r>
                  <a:rPr lang="ko-KR" altLang="en-US" sz="1400" dirty="0" smtClean="0">
                    <a:latin typeface="+mn-ea"/>
                  </a:rPr>
                  <a:t> 방지를 위해 전체 데이터 대상</a:t>
                </a:r>
                <a:r>
                  <a:rPr lang="en-US" altLang="ko-KR" sz="1400" dirty="0" smtClean="0">
                    <a:latin typeface="+mn-ea"/>
                  </a:rPr>
                  <a:t>,</a:t>
                </a:r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ko-KR" altLang="en-US" sz="1400" b="1" u="sng" dirty="0" smtClean="0">
                    <a:latin typeface="+mn-ea"/>
                  </a:rPr>
                  <a:t>학습</a:t>
                </a:r>
                <a:r>
                  <a:rPr lang="en-US" altLang="ko-KR" sz="1400" b="1" u="sng" dirty="0" smtClean="0">
                    <a:latin typeface="+mn-ea"/>
                  </a:rPr>
                  <a:t>(Training) / </a:t>
                </a:r>
                <a:r>
                  <a:rPr lang="ko-KR" altLang="en-US" sz="1400" b="1" u="sng" dirty="0" smtClean="0">
                    <a:latin typeface="+mn-ea"/>
                  </a:rPr>
                  <a:t>검증</a:t>
                </a:r>
                <a:r>
                  <a:rPr lang="en-US" altLang="ko-KR" sz="1400" b="1" u="sng" dirty="0" smtClean="0">
                    <a:latin typeface="+mn-ea"/>
                  </a:rPr>
                  <a:t>(Validation) / </a:t>
                </a:r>
                <a:r>
                  <a:rPr lang="ko-KR" altLang="en-US" sz="1400" b="1" u="sng" dirty="0" smtClean="0">
                    <a:latin typeface="+mn-ea"/>
                  </a:rPr>
                  <a:t>테스트</a:t>
                </a:r>
                <a:r>
                  <a:rPr lang="en-US" altLang="ko-KR" sz="1400" b="1" u="sng" dirty="0" smtClean="0">
                    <a:latin typeface="+mn-ea"/>
                  </a:rPr>
                  <a:t>(Test) </a:t>
                </a:r>
                <a:r>
                  <a:rPr lang="ko-KR" altLang="en-US" sz="1400" b="1" u="sng" dirty="0" smtClean="0">
                    <a:latin typeface="+mn-ea"/>
                  </a:rPr>
                  <a:t>데이터</a:t>
                </a: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 smtClean="0">
                    <a:latin typeface="+mn-ea"/>
                  </a:rPr>
                  <a:t>분할 수행</a:t>
                </a:r>
                <a:r>
                  <a:rPr lang="en-US" altLang="ko-KR" sz="1400" dirty="0" smtClean="0">
                    <a:latin typeface="+mn-ea"/>
                  </a:rPr>
                  <a:t>. </a:t>
                </a:r>
                <a:r>
                  <a:rPr lang="ko-KR" altLang="en-US" sz="1400" dirty="0" smtClean="0">
                    <a:latin typeface="+mn-ea"/>
                  </a:rPr>
                  <a:t>이때 </a:t>
                </a:r>
                <a:r>
                  <a:rPr lang="ko-KR" altLang="en-US" sz="1400" b="1" dirty="0" smtClean="0">
                    <a:latin typeface="+mn-ea"/>
                  </a:rPr>
                  <a:t>데이터 분할의 비율은 보통 </a:t>
                </a:r>
                <a:r>
                  <a:rPr lang="en-US" altLang="ko-KR" sz="1400" b="1" dirty="0" smtClean="0">
                    <a:latin typeface="+mn-ea"/>
                  </a:rPr>
                  <a:t>5:3:2</a:t>
                </a:r>
                <a:r>
                  <a:rPr lang="ko-KR" altLang="en-US" sz="1400" dirty="0" smtClean="0">
                    <a:latin typeface="+mn-ea"/>
                  </a:rPr>
                  <a:t>로 정한다</a:t>
                </a:r>
                <a:r>
                  <a:rPr lang="en-US" altLang="ko-KR" sz="14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학습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모형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𝑓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추정하기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위함</m:t>
                    </m:r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검증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추정한 모형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𝑓</m:t>
                    </m:r>
                    <m:r>
                      <a:rPr lang="ko-KR" altLang="en-US" sz="1400" b="0" i="1" smtClean="0">
                        <a:latin typeface="Cambria Math"/>
                      </a:rPr>
                      <m:t>가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적합한지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검증</m:t>
                    </m:r>
                  </m:oMath>
                </a14:m>
                <a:r>
                  <a:rPr lang="en-US" altLang="ko-KR" sz="1400" dirty="0" smtClean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-&gt; Validation</a:t>
                </a:r>
                <a:r>
                  <a:rPr lang="ko-KR" altLang="en-US" sz="1200" dirty="0" smtClean="0">
                    <a:latin typeface="+mn-ea"/>
                  </a:rPr>
                  <a:t>의 값을 보고 </a:t>
                </a:r>
                <a:r>
                  <a:rPr lang="en-US" altLang="ko-KR" sz="1200" dirty="0" smtClean="0">
                    <a:latin typeface="+mn-ea"/>
                  </a:rPr>
                  <a:t>Hyper </a:t>
                </a:r>
                <a:r>
                  <a:rPr lang="en-US" altLang="ko-KR" sz="1200" dirty="0" err="1" smtClean="0">
                    <a:latin typeface="+mn-ea"/>
                  </a:rPr>
                  <a:t>Paramter</a:t>
                </a:r>
                <a:r>
                  <a:rPr lang="ko-KR" altLang="en-US" sz="1200" dirty="0" smtClean="0">
                    <a:latin typeface="+mn-ea"/>
                  </a:rPr>
                  <a:t>값을 정한다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  <a:endParaRPr lang="en-US" altLang="ko-KR" sz="14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테스트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최종적으로 선택한 모형의 성능을 평가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184576" cy="179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300192" y="2249166"/>
            <a:ext cx="2304256" cy="919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※ Hyper Parameter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학습 프로세스를 제어하는데 사용되는 값으로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모델링 할 때 사용자가 직접 설정 해주는 값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3284984"/>
            <a:ext cx="4824536" cy="576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5796136" y="357301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2200" y="3868553"/>
            <a:ext cx="23823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Hyper Parameter</a:t>
            </a:r>
            <a:r>
              <a:rPr lang="ko-KR" altLang="en-US" sz="1100" dirty="0" smtClean="0">
                <a:latin typeface="+mn-ea"/>
              </a:rPr>
              <a:t>가 정해져 있거나</a:t>
            </a:r>
            <a:r>
              <a:rPr lang="en-US" altLang="ko-KR" sz="1100" dirty="0" smtClean="0">
                <a:latin typeface="+mn-ea"/>
              </a:rPr>
              <a:t>,</a:t>
            </a:r>
          </a:p>
          <a:p>
            <a:r>
              <a:rPr lang="ko-KR" altLang="en-US" sz="1100" dirty="0" smtClean="0">
                <a:latin typeface="+mn-ea"/>
              </a:rPr>
              <a:t>필요 없을 경우 사용해도 됨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1400" b="0" dirty="0" smtClean="0"/>
              </a:p>
              <a:p>
                <a:pPr lvl="0">
                  <a:buClr>
                    <a:srgbClr val="727CA3"/>
                  </a:buClr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ƒ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prstClr val="black"/>
                    </a:solidFill>
                  </a:rPr>
                  <a:t>정의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개의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입력변수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개가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출력변수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있을때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하면</m:t>
                    </m:r>
                    <m:r>
                      <m:rPr>
                        <m:nor/>
                      </m:rPr>
                      <a:rPr lang="en-US" altLang="ko-KR" sz="140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입력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변수와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출력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관계는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다음과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같음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581"/>
            <a:ext cx="6235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46651" y="2858249"/>
            <a:ext cx="2222512" cy="369332"/>
            <a:chOff x="837320" y="2708920"/>
            <a:chExt cx="2222512" cy="369332"/>
          </a:xfrm>
        </p:grpSpPr>
        <p:sp>
          <p:nvSpPr>
            <p:cNvPr id="4" name="직사각형 3"/>
            <p:cNvSpPr/>
            <p:nvPr/>
          </p:nvSpPr>
          <p:spPr>
            <a:xfrm>
              <a:off x="837320" y="2708920"/>
              <a:ext cx="13428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27089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회귀 분석의 경우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분할 </a:t>
            </a:r>
            <a:r>
              <a:rPr lang="ko-KR" altLang="en-US" sz="1600" dirty="0" smtClean="0">
                <a:latin typeface="+mn-ea"/>
              </a:rPr>
              <a:t>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8770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8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b="1" dirty="0">
                <a:latin typeface="+mn-ea"/>
              </a:rPr>
              <a:t>모형 학습</a:t>
            </a:r>
            <a:r>
              <a:rPr lang="ko-KR" altLang="en-US" sz="1600" dirty="0">
                <a:latin typeface="+mn-ea"/>
              </a:rPr>
              <a:t>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69850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b="1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90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</a:rPr>
              <a:t>최종 성능 지표 도출</a:t>
            </a:r>
            <a:endParaRPr lang="en-US" altLang="ko-KR" sz="1100" b="1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7" y="2348880"/>
            <a:ext cx="666205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K-Fold </a:t>
            </a:r>
            <a:r>
              <a:rPr lang="ko-KR" altLang="en-US" sz="2000" b="1" dirty="0" smtClean="0"/>
              <a:t>교차 검증 </a:t>
            </a:r>
            <a:r>
              <a:rPr lang="en-US" altLang="ko-KR" sz="2000" b="1" dirty="0" smtClean="0"/>
              <a:t>(K-Fold Cross Validation)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모형의 적합성을 보다 객관적으로 평가하기 위한 방법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데이터를 </a:t>
            </a:r>
            <a:r>
              <a:rPr lang="en-US" altLang="ko-KR" sz="1200" b="1" dirty="0" smtClean="0">
                <a:latin typeface="+mn-ea"/>
              </a:rPr>
              <a:t>k</a:t>
            </a:r>
            <a:r>
              <a:rPr lang="ko-KR" altLang="en-US" sz="1200" b="1" dirty="0" smtClean="0">
                <a:latin typeface="+mn-ea"/>
              </a:rPr>
              <a:t>개 부분으로 나눈 후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주로 </a:t>
            </a:r>
            <a:r>
              <a:rPr lang="en-US" altLang="ko-KR" sz="1200" b="1" dirty="0" smtClean="0">
                <a:latin typeface="+mn-ea"/>
              </a:rPr>
              <a:t>5 or 10)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그 중 </a:t>
            </a:r>
            <a:r>
              <a:rPr lang="ko-KR" altLang="en-US" sz="1200" b="1" u="sng" dirty="0" smtClean="0">
                <a:latin typeface="+mn-ea"/>
              </a:rPr>
              <a:t>하나를 검증 집합</a:t>
            </a:r>
            <a:r>
              <a:rPr lang="ko-KR" altLang="en-US" sz="1200" dirty="0" smtClean="0">
                <a:latin typeface="+mn-ea"/>
              </a:rPr>
              <a:t>으로 </a:t>
            </a:r>
            <a:r>
              <a:rPr lang="ko-KR" altLang="en-US" sz="1200" b="1" u="sng" dirty="0" smtClean="0">
                <a:latin typeface="+mn-ea"/>
              </a:rPr>
              <a:t>나머지는 학습 집합</a:t>
            </a:r>
            <a:r>
              <a:rPr lang="ko-KR" altLang="en-US" sz="1200" dirty="0" smtClean="0">
                <a:latin typeface="+mn-ea"/>
              </a:rPr>
              <a:t>으로 분류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위 과정을 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+mn-ea"/>
              </a:rPr>
              <a:t>번 반복하고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+mn-ea"/>
              </a:rPr>
              <a:t>개의 성능 지표를 평균</a:t>
            </a:r>
            <a:r>
              <a:rPr lang="ko-KR" altLang="en-US" sz="1200" dirty="0" smtClean="0">
                <a:latin typeface="+mn-ea"/>
              </a:rPr>
              <a:t>하여 모형의 적합성을 평가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9" y="3140968"/>
            <a:ext cx="70040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506" y="2795259"/>
            <a:ext cx="678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※ </a:t>
            </a:r>
            <a:r>
              <a:rPr lang="ko-KR" altLang="en-US" sz="1200" dirty="0" smtClean="0">
                <a:latin typeface="+mn-ea"/>
              </a:rPr>
              <a:t>데이터가 많지 않은 경우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데이터를 </a:t>
            </a:r>
            <a:r>
              <a:rPr lang="en-US" altLang="ko-KR" sz="1200" dirty="0" smtClean="0">
                <a:latin typeface="+mn-ea"/>
              </a:rPr>
              <a:t>Training, Validation, Test</a:t>
            </a:r>
            <a:r>
              <a:rPr lang="ko-KR" altLang="en-US" sz="1200" dirty="0" smtClean="0">
                <a:latin typeface="+mn-ea"/>
              </a:rPr>
              <a:t>로 나누기 애매한 경우 많이 사용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4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/>
                  <a:t>LOOCV(Leave-One-Out Cross Validation)</a:t>
                </a:r>
                <a:endParaRPr lang="en-US" altLang="ko-KR" sz="20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 smtClean="0">
                    <a:latin typeface="+mn-ea"/>
                  </a:rPr>
                  <a:t>데이터의 수가 극단적으로 적을 때 사용하는 교차 검증 방법 </a:t>
                </a:r>
                <a:r>
                  <a:rPr lang="en-US" altLang="ko-KR" sz="12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sz="1200" dirty="0" smtClean="0">
                    <a:latin typeface="+mn-ea"/>
                  </a:rPr>
                  <a:t>-Fold cross validation</a:t>
                </a:r>
                <a:r>
                  <a:rPr lang="ko-KR" altLang="en-US" sz="1200" dirty="0" smtClean="0">
                    <a:latin typeface="+mn-ea"/>
                  </a:rPr>
                  <a:t>이라 생각하면 됨</a:t>
                </a:r>
                <a:r>
                  <a:rPr lang="en-US" altLang="ko-KR" sz="120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 smtClean="0">
                    <a:latin typeface="+mn-ea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200" dirty="0" smtClean="0">
                    <a:latin typeface="+mn-ea"/>
                  </a:rPr>
                  <a:t>개 모델을 만들며</a:t>
                </a:r>
                <a:r>
                  <a:rPr lang="en-US" altLang="ko-KR" sz="1200" dirty="0" smtClean="0">
                    <a:latin typeface="+mn-ea"/>
                  </a:rPr>
                  <a:t>, </a:t>
                </a:r>
                <a:r>
                  <a:rPr lang="ko-KR" altLang="en-US" sz="1200" b="1" dirty="0" smtClean="0">
                    <a:latin typeface="+mn-ea"/>
                  </a:rPr>
                  <a:t>각 모델은 </a:t>
                </a:r>
                <a:r>
                  <a:rPr lang="ko-KR" altLang="en-US" sz="1200" b="1" u="sng" dirty="0" smtClean="0">
                    <a:latin typeface="+mn-ea"/>
                  </a:rPr>
                  <a:t>하나의 샘플만 제외하면서 모델을 생성</a:t>
                </a:r>
                <a:r>
                  <a:rPr lang="ko-KR" altLang="en-US" sz="1200" dirty="0" smtClean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/ </a:t>
                </a:r>
                <a:r>
                  <a:rPr lang="ko-KR" altLang="en-US" sz="1200" b="1" u="sng" dirty="0" smtClean="0">
                    <a:latin typeface="+mn-ea"/>
                  </a:rPr>
                  <a:t>제외한 샘플을 성능 지표</a:t>
                </a:r>
                <a:r>
                  <a:rPr lang="ko-KR" altLang="en-US" sz="1200" dirty="0" smtClean="0">
                    <a:latin typeface="+mn-ea"/>
                  </a:rPr>
                  <a:t>로 계산</a:t>
                </a:r>
                <a:endParaRPr lang="en-US" altLang="ko-KR" sz="12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ko-KR" altLang="en-US" sz="1200" dirty="0" smtClean="0">
                    <a:latin typeface="+mn-ea"/>
                  </a:rPr>
                  <a:t>     이렇게 도출된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개의 성능 지표를 평균 내어 최종 성능 지표</a:t>
                </a:r>
                <a:r>
                  <a:rPr lang="ko-KR" altLang="en-US" sz="1200" dirty="0" smtClean="0">
                    <a:latin typeface="+mn-ea"/>
                  </a:rPr>
                  <a:t> 도출</a:t>
                </a:r>
                <a:endParaRPr lang="en-US" altLang="ko-KR" sz="1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61746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데이터 분석 과정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1089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7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분석 과정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전처리</a:t>
            </a:r>
            <a:endParaRPr lang="en-US" altLang="ko-KR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3"/>
          <a:stretch/>
        </p:blipFill>
        <p:spPr bwMode="auto">
          <a:xfrm>
            <a:off x="500810" y="1916832"/>
            <a:ext cx="4659627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48" y="5343196"/>
            <a:ext cx="7184978" cy="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0810" y="2564904"/>
            <a:ext cx="4659627" cy="26539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1011201" y="5251239"/>
            <a:ext cx="589154" cy="52434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567747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파생변수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64904"/>
            <a:ext cx="2160240" cy="155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67948" y="5343196"/>
            <a:ext cx="7184978" cy="929579"/>
          </a:xfrm>
          <a:prstGeom prst="rect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868144" y="4293096"/>
            <a:ext cx="1050100" cy="105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295730" y="1988840"/>
            <a:ext cx="2524742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분석 과정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전처리</a:t>
            </a:r>
            <a:endParaRPr lang="en-US" altLang="ko-KR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3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분석 과정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실험 설계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단순히 데이터를 분할하는 것이 아닌 것이 중요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Test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+mn-ea"/>
              </a:rPr>
              <a:t>데이터는 실제로 모델을 적용한 다는 가정</a:t>
            </a:r>
            <a:r>
              <a:rPr lang="ko-KR" altLang="en-US" sz="1200" dirty="0" smtClean="0">
                <a:latin typeface="+mn-ea"/>
              </a:rPr>
              <a:t>이 들어가야 함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따로 떼어놔야 함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Training</a:t>
            </a:r>
            <a:r>
              <a:rPr lang="ko-KR" altLang="en-US" sz="1200" dirty="0" smtClean="0">
                <a:latin typeface="+mn-ea"/>
              </a:rPr>
              <a:t>과 </a:t>
            </a:r>
            <a:r>
              <a:rPr lang="en-US" altLang="ko-KR" sz="1200" dirty="0" smtClean="0">
                <a:latin typeface="+mn-ea"/>
              </a:rPr>
              <a:t>Validation </a:t>
            </a:r>
            <a:r>
              <a:rPr lang="ko-KR" altLang="en-US" sz="1200" dirty="0" smtClean="0">
                <a:latin typeface="+mn-ea"/>
              </a:rPr>
              <a:t>데이터는 </a:t>
            </a:r>
            <a:r>
              <a:rPr lang="en-US" altLang="ko-KR" sz="1200" dirty="0" smtClean="0">
                <a:latin typeface="+mn-ea"/>
              </a:rPr>
              <a:t>Test </a:t>
            </a:r>
            <a:r>
              <a:rPr lang="ko-KR" altLang="en-US" sz="1200" dirty="0" smtClean="0">
                <a:latin typeface="+mn-ea"/>
              </a:rPr>
              <a:t>데이터 정보가 없어야 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0"/>
          <a:stretch/>
        </p:blipFill>
        <p:spPr bwMode="auto">
          <a:xfrm>
            <a:off x="899592" y="2780928"/>
            <a:ext cx="7265495" cy="230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2938" y="2978899"/>
            <a:ext cx="3735085" cy="2160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5285546"/>
            <a:ext cx="614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불량률 검사와 같이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극단적인 비율을 일 경우 랜덤 샘플링이 아니라 비율을 맞춰서 분할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후 학습 데이터를 다시 </a:t>
            </a:r>
            <a:r>
              <a:rPr lang="en-US" altLang="ko-KR" sz="1200" dirty="0" smtClean="0"/>
              <a:t>Resampling</a:t>
            </a:r>
            <a:r>
              <a:rPr lang="ko-KR" altLang="en-US" sz="1200" dirty="0" smtClean="0"/>
              <a:t>하여 분할 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" name="꺾인 연결선 10"/>
          <p:cNvCxnSpPr>
            <a:endCxn id="5" idx="1"/>
          </p:cNvCxnSpPr>
          <p:nvPr/>
        </p:nvCxnSpPr>
        <p:spPr>
          <a:xfrm rot="16200000" flipH="1">
            <a:off x="1251031" y="5219745"/>
            <a:ext cx="377243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49876"/>
            <a:ext cx="3672408" cy="4937760"/>
          </a:xfrm>
        </p:spPr>
        <p:txBody>
          <a:bodyPr/>
          <a:lstStyle/>
          <a:p>
            <a:pPr marL="0" indent="0">
              <a:buNone/>
            </a:pPr>
            <a:endParaRPr lang="en-US" altLang="ko-KR" sz="1600" i="1" dirty="0">
              <a:latin typeface="Cambria Math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4947" y="2636946"/>
            <a:ext cx="2150909" cy="2088232"/>
            <a:chOff x="1124947" y="2132856"/>
            <a:chExt cx="2150909" cy="2088232"/>
          </a:xfrm>
        </p:grpSpPr>
        <p:sp>
          <p:nvSpPr>
            <p:cNvPr id="7" name="타원 6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웃는 얼굴 15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67544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</a:t>
            </a:r>
            <a:r>
              <a:rPr lang="ko-KR" altLang="en-US" sz="1800" dirty="0">
                <a:solidFill>
                  <a:prstClr val="black"/>
                </a:solidFill>
              </a:rPr>
              <a:t>아는 </a:t>
            </a:r>
            <a:r>
              <a:rPr lang="ko-KR" altLang="en-US" sz="1800" dirty="0" smtClean="0">
                <a:solidFill>
                  <a:prstClr val="black"/>
                </a:solidFill>
              </a:rPr>
              <a:t>경우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모집단을 아는 경우는 거의 없다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819936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모르는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2168894"/>
            <a:ext cx="2150909" cy="2088232"/>
            <a:chOff x="1124947" y="2132856"/>
            <a:chExt cx="2150909" cy="2088232"/>
          </a:xfrm>
        </p:grpSpPr>
        <p:sp>
          <p:nvSpPr>
            <p:cNvPr id="30" name="타원 29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웃는 얼굴 31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웃는 얼굴 32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웃는 얼굴 33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웃는 얼굴 34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웃는 얼굴 36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웃는 얼굴 37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웃는 얼굴 42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웃는 얼굴 43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7" r="58253" b="85213"/>
          <a:stretch/>
        </p:blipFill>
        <p:spPr bwMode="auto">
          <a:xfrm>
            <a:off x="1656317" y="5030350"/>
            <a:ext cx="1088167" cy="4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515573" y="2740495"/>
            <a:ext cx="1035428" cy="940567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8426" y="394916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표본 추출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5652120" y="4567774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5908305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/>
          <p:cNvSpPr/>
          <p:nvPr/>
        </p:nvSpPr>
        <p:spPr>
          <a:xfrm>
            <a:off x="6382149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6855993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/>
          <p:cNvSpPr/>
          <p:nvPr/>
        </p:nvSpPr>
        <p:spPr>
          <a:xfrm>
            <a:off x="7329837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8092" y="4398497"/>
            <a:ext cx="12682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학습 데이터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25" idx="6"/>
          </p:cNvCxnSpPr>
          <p:nvPr/>
        </p:nvCxnSpPr>
        <p:spPr>
          <a:xfrm>
            <a:off x="7551001" y="3210779"/>
            <a:ext cx="768981" cy="509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47" idx="3"/>
          </p:cNvCxnSpPr>
          <p:nvPr/>
        </p:nvCxnSpPr>
        <p:spPr>
          <a:xfrm rot="5400000">
            <a:off x="7613434" y="4257269"/>
            <a:ext cx="905475" cy="507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08. </a:t>
            </a:r>
            <a:r>
              <a:rPr lang="ko-KR" altLang="en-US" sz="3600" b="1" dirty="0" err="1" smtClean="0">
                <a:latin typeface="+mn-ea"/>
                <a:ea typeface="+mn-ea"/>
              </a:rPr>
              <a:t>과적합</a:t>
            </a:r>
            <a:r>
              <a:rPr lang="ko-KR" altLang="en-US" sz="3600" b="1" dirty="0" smtClean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(Overfitting)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과적합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200" b="1" u="sng" dirty="0"/>
              <a:t>학습 데이터에 대해 과하게 학습</a:t>
            </a:r>
            <a:r>
              <a:rPr lang="ko-KR" altLang="en-US" sz="1200" dirty="0"/>
              <a:t>하여 </a:t>
            </a:r>
            <a:r>
              <a:rPr lang="ko-KR" altLang="en-US" sz="1200" b="1" dirty="0">
                <a:solidFill>
                  <a:srgbClr val="FF0000"/>
                </a:solidFill>
              </a:rPr>
              <a:t>실제 데이터에 대한 오차가 증가</a:t>
            </a:r>
            <a:r>
              <a:rPr lang="ko-KR" altLang="en-US" sz="1200" dirty="0"/>
              <a:t>하는 </a:t>
            </a:r>
            <a:r>
              <a:rPr lang="ko-KR" altLang="en-US" sz="1200" dirty="0" smtClean="0"/>
              <a:t>현상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복잡하고 데이터 적은 모형일 수록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Overfitting </a:t>
            </a:r>
            <a:r>
              <a:rPr lang="ko-KR" altLang="en-US" sz="1200" dirty="0" smtClean="0">
                <a:latin typeface="+mn-ea"/>
              </a:rPr>
              <a:t>발생이 쉬움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DS</a:t>
            </a:r>
            <a:r>
              <a:rPr lang="ko-KR" altLang="en-US" sz="1200" dirty="0" smtClean="0">
                <a:latin typeface="+mn-ea"/>
              </a:rPr>
              <a:t>뿐만 아니라 </a:t>
            </a:r>
            <a:r>
              <a:rPr lang="en-US" altLang="ko-KR" sz="1200" dirty="0" smtClean="0">
                <a:latin typeface="+mn-ea"/>
              </a:rPr>
              <a:t>AI </a:t>
            </a:r>
            <a:r>
              <a:rPr lang="ko-KR" altLang="en-US" sz="1200" dirty="0" smtClean="0">
                <a:latin typeface="+mn-ea"/>
              </a:rPr>
              <a:t>전반적으로 큰 이슈로 여겨짐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5094"/>
            <a:ext cx="6192688" cy="265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35596" y="2924944"/>
            <a:ext cx="6984776" cy="3023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3511" y="2780928"/>
            <a:ext cx="24689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회귀분석에서 </a:t>
            </a:r>
            <a:r>
              <a:rPr lang="ko-KR" altLang="en-US" sz="1200" dirty="0" err="1" smtClean="0"/>
              <a:t>고차항을</a:t>
            </a:r>
            <a:r>
              <a:rPr lang="ko-KR" altLang="en-US" sz="1200" dirty="0" smtClean="0"/>
              <a:t> 넣을 경우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33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08. </a:t>
            </a:r>
            <a:r>
              <a:rPr lang="ko-KR" altLang="en-US" sz="3600" b="1" dirty="0" err="1" smtClean="0">
                <a:latin typeface="+mn-ea"/>
                <a:ea typeface="+mn-ea"/>
              </a:rPr>
              <a:t>과적합</a:t>
            </a:r>
            <a:r>
              <a:rPr lang="ko-KR" altLang="en-US" sz="3600" b="1" dirty="0" smtClean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(Overfitting)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평균제곱오차</a:t>
                </a:r>
                <a:r>
                  <a:rPr lang="en-US" altLang="ko-KR" sz="2000" b="1" dirty="0" smtClean="0"/>
                  <a:t>(Mean Square Error, MSE)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 smtClean="0">
                    <a:latin typeface="+mn-ea"/>
                  </a:rPr>
                  <a:t>회귀 모델의 정확도를 측정하기 위해 사용 </a:t>
                </a:r>
                <a:r>
                  <a:rPr lang="ko-KR" altLang="en-US" sz="1200" dirty="0" smtClean="0">
                    <a:latin typeface="바탕"/>
                    <a:ea typeface="바탕"/>
                  </a:rPr>
                  <a:t>☞</a:t>
                </a:r>
                <a:r>
                  <a:rPr lang="ko-KR" altLang="en-US" sz="1200" dirty="0" smtClean="0">
                    <a:latin typeface="+mn-ea"/>
                  </a:rPr>
                  <a:t> </a:t>
                </a:r>
                <a:r>
                  <a:rPr lang="ko-KR" altLang="en-US" sz="1200" dirty="0" smtClean="0"/>
                  <a:t>관측 값 </a:t>
                </a:r>
                <a:r>
                  <a:rPr lang="ko-KR" altLang="en-US" sz="1200" dirty="0" smtClean="0">
                    <a:latin typeface="바탕"/>
                    <a:ea typeface="바탕"/>
                  </a:rPr>
                  <a:t>↔ </a:t>
                </a:r>
                <a:r>
                  <a:rPr lang="ko-KR" altLang="en-US" sz="1200" dirty="0" smtClean="0"/>
                  <a:t>예측 값 간 </a:t>
                </a:r>
                <a:r>
                  <a:rPr lang="ko-KR" altLang="en-US" sz="1200" dirty="0"/>
                  <a:t>차이가 클수록 </a:t>
                </a:r>
                <a:r>
                  <a:rPr lang="en-US" altLang="ko-KR" sz="1200" dirty="0"/>
                  <a:t>MSE</a:t>
                </a:r>
                <a:r>
                  <a:rPr lang="ko-KR" altLang="en-US" sz="1200" dirty="0"/>
                  <a:t>는 </a:t>
                </a:r>
                <a:r>
                  <a:rPr lang="ko-KR" altLang="en-US" sz="1200" dirty="0" smtClean="0"/>
                  <a:t>커짐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실제 관측 값과 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+mn-ea"/>
                  </a:rPr>
                  <a:t>모델이 예측하는 값의 차이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(=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+mn-ea"/>
                  </a:rPr>
                  <a:t>오차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+mn-ea"/>
                  </a:rPr>
                  <a:t>를 제곱한 후 모두 더해 평균</a:t>
                </a:r>
                <a:r>
                  <a:rPr lang="ko-KR" altLang="en-US" sz="1200" dirty="0">
                    <a:latin typeface="+mn-ea"/>
                  </a:rPr>
                  <a:t>을 구하는 </a:t>
                </a:r>
                <a:r>
                  <a:rPr lang="ko-KR" altLang="en-US" sz="1200" dirty="0" smtClean="0">
                    <a:latin typeface="+mn-ea"/>
                  </a:rPr>
                  <a:t>식</a:t>
                </a:r>
                <a:endParaRPr lang="en-US" altLang="ko-KR" sz="12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en-US" altLang="ko-KR" sz="1200" dirty="0" smtClean="0">
                    <a:latin typeface="+mn-ea"/>
                    <a:ea typeface="바탕"/>
                  </a:rPr>
                  <a:t>※ </a:t>
                </a:r>
                <a:r>
                  <a:rPr lang="ko-KR" altLang="en-US" sz="1200" dirty="0" smtClean="0">
                    <a:latin typeface="+mn-ea"/>
                  </a:rPr>
                  <a:t>모형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ko-KR" sz="1200" i="1">
                        <a:latin typeface="Cambria Math"/>
                      </a:rPr>
                      <m:t>(</m:t>
                    </m:r>
                    <m:r>
                      <a:rPr lang="en-US" altLang="ko-KR" sz="1200" i="1">
                        <a:latin typeface="Cambria Math"/>
                      </a:rPr>
                      <m:t>𝑋</m:t>
                    </m:r>
                    <m:r>
                      <a:rPr lang="en-US" altLang="ko-KR" sz="1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200" dirty="0">
                    <a:latin typeface="+mn-ea"/>
                  </a:rPr>
                  <a:t>로 모집단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전체 예측 시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</a:rPr>
                  <a:t>발생하는 총 오차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(MSE)</a:t>
                </a:r>
                <a:r>
                  <a:rPr lang="ko-KR" altLang="en-US" sz="1200" dirty="0">
                    <a:latin typeface="+mn-ea"/>
                  </a:rPr>
                  <a:t>를 계산하면 </a:t>
                </a:r>
                <a:r>
                  <a:rPr lang="en-US" altLang="ko-KR" sz="1200" b="1" u="sng" dirty="0">
                    <a:latin typeface="+mn-ea"/>
                  </a:rPr>
                  <a:t>Reducible, irreducible Error</a:t>
                </a:r>
                <a:r>
                  <a:rPr lang="ko-KR" altLang="en-US" sz="1200" dirty="0">
                    <a:latin typeface="+mn-ea"/>
                  </a:rPr>
                  <a:t>로 </a:t>
                </a:r>
                <a:r>
                  <a:rPr lang="ko-KR" altLang="en-US" sz="1200" dirty="0" smtClean="0">
                    <a:latin typeface="+mn-ea"/>
                  </a:rPr>
                  <a:t>표현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1200" b="1" dirty="0" smtClean="0">
                    <a:latin typeface="+mn-ea"/>
                  </a:rPr>
                  <a:t>Reducible</a:t>
                </a:r>
                <a:r>
                  <a:rPr lang="en-US" altLang="ko-KR" sz="1200" dirty="0" smtClean="0">
                    <a:latin typeface="+mn-ea"/>
                  </a:rPr>
                  <a:t> Error : </a:t>
                </a:r>
                <a:r>
                  <a:rPr lang="ko-KR" altLang="en-US" sz="1200" dirty="0" smtClean="0">
                    <a:latin typeface="+mn-ea"/>
                  </a:rPr>
                  <a:t>어떤 모델을 선택하느냐에 따라 줄일 수 있는 오차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1200" b="1" dirty="0" smtClean="0">
                    <a:latin typeface="+mn-ea"/>
                  </a:rPr>
                  <a:t>Irreducible</a:t>
                </a:r>
                <a:r>
                  <a:rPr lang="en-US" altLang="ko-KR" sz="1200" dirty="0" smtClean="0">
                    <a:latin typeface="+mn-ea"/>
                  </a:rPr>
                  <a:t> Error : </a:t>
                </a:r>
                <a:r>
                  <a:rPr lang="ko-KR" altLang="en-US" sz="1200" dirty="0" smtClean="0">
                    <a:latin typeface="+mn-ea"/>
                  </a:rPr>
                  <a:t>데이터가 가진 태생적인 한계 또는 어떤 모델을 사용해도 줄일 수 없는 오차</a:t>
                </a:r>
                <a:r>
                  <a:rPr lang="en-US" altLang="ko-KR" sz="1200" dirty="0" smtClean="0">
                    <a:latin typeface="+mn-ea"/>
                  </a:rPr>
                  <a:t>(=Noise)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2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2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2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200" dirty="0">
                    <a:latin typeface="+mn-ea"/>
                  </a:rPr>
                  <a:t>이때 </a:t>
                </a:r>
                <a:r>
                  <a:rPr lang="en-US" altLang="ko-KR" sz="1200" b="1" dirty="0">
                    <a:latin typeface="+mn-ea"/>
                  </a:rPr>
                  <a:t>Reducible Error</a:t>
                </a:r>
                <a:r>
                  <a:rPr lang="ko-KR" altLang="en-US" sz="1200" dirty="0">
                    <a:latin typeface="+mn-ea"/>
                  </a:rPr>
                  <a:t>는 다시 </a:t>
                </a:r>
                <a:r>
                  <a:rPr lang="ko-KR" altLang="en-US" sz="1200" b="1" u="sng" dirty="0">
                    <a:latin typeface="+mn-ea"/>
                  </a:rPr>
                  <a:t>편향</a:t>
                </a:r>
                <a:r>
                  <a:rPr lang="en-US" altLang="ko-KR" sz="1200" b="1" u="sng" dirty="0">
                    <a:latin typeface="+mn-ea"/>
                  </a:rPr>
                  <a:t>(Bias)</a:t>
                </a:r>
                <a:r>
                  <a:rPr lang="ko-KR" altLang="en-US" sz="1200" b="1" u="sng" dirty="0">
                    <a:latin typeface="+mn-ea"/>
                  </a:rPr>
                  <a:t>과 분산</a:t>
                </a:r>
                <a:r>
                  <a:rPr lang="en-US" altLang="ko-KR" sz="1200" b="1" u="sng" dirty="0">
                    <a:latin typeface="+mn-ea"/>
                  </a:rPr>
                  <a:t>(Variance)</a:t>
                </a:r>
                <a:r>
                  <a:rPr lang="ko-KR" altLang="en-US" sz="1200" b="1" u="sng" dirty="0">
                    <a:latin typeface="+mn-ea"/>
                  </a:rPr>
                  <a:t>으로 </a:t>
                </a:r>
                <a:r>
                  <a:rPr lang="ko-KR" altLang="en-US" sz="1200" b="1" u="sng" dirty="0" smtClean="0">
                    <a:latin typeface="+mn-ea"/>
                  </a:rPr>
                  <a:t>구성</a:t>
                </a:r>
                <a:endParaRPr lang="en-US" altLang="ko-KR" sz="12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2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2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2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8" y="3813060"/>
            <a:ext cx="7375471" cy="72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83568" y="2636912"/>
            <a:ext cx="7848872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95936" y="3933056"/>
            <a:ext cx="2520280" cy="60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6256" y="3933056"/>
            <a:ext cx="1008112" cy="60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869160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Reducible Error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7645" y="4869160"/>
            <a:ext cx="17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irreducible Error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1" idx="2"/>
            <a:endCxn id="12" idx="0"/>
          </p:cNvCxnSpPr>
          <p:nvPr/>
        </p:nvCxnSpPr>
        <p:spPr>
          <a:xfrm rot="5400000">
            <a:off x="4888392" y="4501475"/>
            <a:ext cx="335401" cy="39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2"/>
            <a:endCxn id="17" idx="0"/>
          </p:cNvCxnSpPr>
          <p:nvPr/>
        </p:nvCxnSpPr>
        <p:spPr>
          <a:xfrm flipH="1">
            <a:off x="7366027" y="4533759"/>
            <a:ext cx="14285" cy="33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08. </a:t>
            </a:r>
            <a:r>
              <a:rPr lang="ko-KR" altLang="en-US" sz="3600" b="1" dirty="0" err="1" smtClean="0">
                <a:latin typeface="+mn-ea"/>
                <a:ea typeface="+mn-ea"/>
              </a:rPr>
              <a:t>과적합</a:t>
            </a:r>
            <a:r>
              <a:rPr lang="ko-KR" altLang="en-US" sz="3600" b="1" dirty="0" smtClean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(Overfitting)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편향</a:t>
            </a:r>
            <a:r>
              <a:rPr lang="en-US" altLang="ko-KR" sz="2000" b="1" dirty="0"/>
              <a:t>(Bias)-</a:t>
            </a:r>
            <a:r>
              <a:rPr lang="ko-KR" altLang="en-US" sz="2000" b="1" dirty="0"/>
              <a:t>분산</a:t>
            </a:r>
            <a:r>
              <a:rPr lang="en-US" altLang="ko-KR" sz="2000" b="1" dirty="0"/>
              <a:t>(Variance) </a:t>
            </a:r>
            <a:r>
              <a:rPr lang="ko-KR" altLang="en-US" sz="2000" b="1" dirty="0" smtClean="0"/>
              <a:t>트레이드 오프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Trade-Off)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b="1" u="sng" dirty="0" smtClean="0">
                <a:latin typeface="+mn-ea"/>
              </a:rPr>
              <a:t>두 </a:t>
            </a:r>
            <a:r>
              <a:rPr lang="ko-KR" altLang="en-US" sz="1200" b="1" u="sng" dirty="0">
                <a:latin typeface="+mn-ea"/>
              </a:rPr>
              <a:t>종류의 오차</a:t>
            </a:r>
            <a:r>
              <a:rPr lang="en-US" altLang="ko-KR" sz="1200" b="1" u="sng" dirty="0">
                <a:latin typeface="+mn-ea"/>
              </a:rPr>
              <a:t>(</a:t>
            </a:r>
            <a:r>
              <a:rPr lang="ko-KR" altLang="en-US" sz="1200" b="1" u="sng" dirty="0">
                <a:latin typeface="+mn-ea"/>
              </a:rPr>
              <a:t>편향</a:t>
            </a:r>
            <a:r>
              <a:rPr lang="en-US" altLang="ko-KR" sz="1200" b="1" u="sng" dirty="0">
                <a:latin typeface="+mn-ea"/>
              </a:rPr>
              <a:t>, </a:t>
            </a:r>
            <a:r>
              <a:rPr lang="ko-KR" altLang="en-US" sz="1200" b="1" u="sng" dirty="0">
                <a:latin typeface="+mn-ea"/>
              </a:rPr>
              <a:t>분산</a:t>
            </a:r>
            <a:r>
              <a:rPr lang="en-US" altLang="ko-KR" sz="1200" b="1" u="sng" dirty="0">
                <a:latin typeface="+mn-ea"/>
              </a:rPr>
              <a:t>)</a:t>
            </a:r>
            <a:r>
              <a:rPr lang="ko-KR" altLang="en-US" sz="1200" b="1" u="sng" dirty="0">
                <a:latin typeface="+mn-ea"/>
              </a:rPr>
              <a:t>를 최소화 시키는 과정에서 발생하는 </a:t>
            </a:r>
            <a:r>
              <a:rPr lang="ko-KR" altLang="en-US" sz="1200" b="1" u="sng" dirty="0" smtClean="0">
                <a:latin typeface="+mn-ea"/>
              </a:rPr>
              <a:t>문제로 </a:t>
            </a:r>
            <a:r>
              <a:rPr lang="ko-KR" altLang="en-US" sz="1200" dirty="0" smtClean="0">
                <a:latin typeface="+mn-ea"/>
              </a:rPr>
              <a:t>편향이 </a:t>
            </a:r>
            <a:r>
              <a:rPr lang="ko-KR" altLang="en-US" sz="1200" dirty="0">
                <a:latin typeface="+mn-ea"/>
              </a:rPr>
              <a:t>작을수록 분산이 커지며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분산이 작을수록 편향이 커지는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시소 같은 관계를 말하는 개념</a:t>
            </a:r>
            <a:endParaRPr lang="en-US" altLang="ko-KR" sz="1200" b="1" u="sng" dirty="0">
              <a:solidFill>
                <a:srgbClr val="FF0000"/>
              </a:solidFill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2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15296" y="2312784"/>
            <a:ext cx="7239000" cy="1252984"/>
            <a:chOff x="952500" y="3108436"/>
            <a:chExt cx="7239000" cy="12529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3108436"/>
              <a:ext cx="7239000" cy="125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923928" y="3595937"/>
              <a:ext cx="2088232" cy="36004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0639" y="4084421"/>
              <a:ext cx="1174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Reducible Error</a:t>
              </a:r>
              <a:endParaRPr lang="ko-KR" altLang="en-US" dirty="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494805"/>
            <a:ext cx="3487859" cy="255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3815528" y="3830757"/>
                <a:ext cx="4824536" cy="1885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b="1" dirty="0" smtClean="0">
                    <a:latin typeface="+mn-ea"/>
                  </a:rPr>
                  <a:t>Variance</a:t>
                </a:r>
                <a:r>
                  <a:rPr lang="en-US" altLang="ko-KR" sz="1200" dirty="0" smtClean="0">
                    <a:latin typeface="+mn-ea"/>
                  </a:rPr>
                  <a:t> 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/>
                  <a:t> </a:t>
                </a:r>
                <a:r>
                  <a:rPr lang="ko-KR" altLang="en-US" sz="1200" dirty="0"/>
                  <a:t>학습 데이터를 변경할 경우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ko-KR" altLang="en-US" sz="1200" i="1">
                        <a:latin typeface="Cambria Math"/>
                      </a:rPr>
                      <m:t>이</m:t>
                    </m:r>
                    <m:r>
                      <a:rPr lang="en-US" altLang="ko-KR" sz="1200" i="1">
                        <a:latin typeface="Cambria Math"/>
                      </a:rPr>
                      <m:t> </m:t>
                    </m:r>
                    <m:r>
                      <a:rPr lang="ko-KR" altLang="en-US" sz="1200" i="1">
                        <a:latin typeface="Cambria Math"/>
                      </a:rPr>
                      <m:t>변하는</m:t>
                    </m:r>
                    <m:r>
                      <a:rPr lang="en-US" altLang="ko-KR" sz="1200" i="1">
                        <a:latin typeface="Cambria Math"/>
                      </a:rPr>
                      <m:t> </m:t>
                    </m:r>
                    <m:r>
                      <a:rPr lang="ko-KR" altLang="en-US" sz="1200" i="1">
                        <a:latin typeface="Cambria Math"/>
                      </a:rPr>
                      <m:t>정도</m:t>
                    </m:r>
                  </m:oMath>
                </a14:m>
                <a:r>
                  <a:rPr lang="en-US" altLang="ko-KR" sz="1200" dirty="0">
                    <a:latin typeface="+mn-ea"/>
                  </a:rPr>
                  <a:t> </a:t>
                </a:r>
                <a:endParaRPr lang="en-US" altLang="ko-KR" sz="12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              (= </a:t>
                </a:r>
                <a:r>
                  <a:rPr lang="ko-KR" altLang="en-US" sz="1200" b="1" u="sng" dirty="0">
                    <a:latin typeface="+mn-ea"/>
                  </a:rPr>
                  <a:t>복잡한 모형일 수록 분산이 높다</a:t>
                </a:r>
                <a:r>
                  <a:rPr lang="en-US" altLang="ko-KR" sz="1200" dirty="0">
                    <a:latin typeface="+mn-ea"/>
                  </a:rPr>
                  <a:t>)</a:t>
                </a:r>
              </a:p>
              <a:p>
                <a:pPr marL="137160" lvl="1">
                  <a:lnSpc>
                    <a:spcPct val="150000"/>
                  </a:lnSpc>
                </a:pPr>
                <a:r>
                  <a:rPr lang="ko-KR" altLang="en-US" sz="1000" dirty="0">
                    <a:latin typeface="바탕"/>
                    <a:ea typeface="바탕"/>
                  </a:rPr>
                  <a:t>☞ </a:t>
                </a:r>
                <a:r>
                  <a:rPr lang="ko-KR" altLang="en-US" sz="1000" dirty="0">
                    <a:latin typeface="+mn-ea"/>
                  </a:rPr>
                  <a:t>의도한 </a:t>
                </a:r>
                <a:r>
                  <a:rPr lang="ko-KR" altLang="en-US" sz="1000" dirty="0">
                    <a:latin typeface="+mn-ea"/>
                  </a:rPr>
                  <a:t>학습결과를 내기보다는 훈련 데이터 내의 무작위 소음을 </a:t>
                </a:r>
                <a:endParaRPr lang="en-US" altLang="ko-KR" sz="1000" dirty="0" smtClean="0">
                  <a:latin typeface="+mn-ea"/>
                </a:endParaRPr>
              </a:p>
              <a:p>
                <a:pPr marL="137160" lvl="1">
                  <a:lnSpc>
                    <a:spcPct val="150000"/>
                  </a:lnSpc>
                </a:pP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   </a:t>
                </a:r>
                <a:r>
                  <a:rPr lang="ko-KR" altLang="en-US" sz="1000" dirty="0" smtClean="0">
                    <a:latin typeface="+mn-ea"/>
                  </a:rPr>
                  <a:t>모델링 함에 </a:t>
                </a:r>
                <a:r>
                  <a:rPr lang="ko-KR" altLang="en-US" sz="1000" dirty="0">
                    <a:latin typeface="+mn-ea"/>
                  </a:rPr>
                  <a:t>따라 </a:t>
                </a:r>
                <a:r>
                  <a:rPr lang="en-US" altLang="ko-KR" sz="1000" dirty="0" smtClean="0">
                    <a:latin typeface="+mn-ea"/>
                  </a:rPr>
                  <a:t>overfitting</a:t>
                </a:r>
                <a:r>
                  <a:rPr lang="ko-KR" altLang="en-US" sz="1000" dirty="0">
                    <a:latin typeface="+mn-ea"/>
                  </a:rPr>
                  <a:t>의 </a:t>
                </a:r>
                <a:r>
                  <a:rPr lang="ko-KR" altLang="en-US" sz="1000" dirty="0">
                    <a:latin typeface="+mn-ea"/>
                  </a:rPr>
                  <a:t>원인이 </a:t>
                </a:r>
                <a:r>
                  <a:rPr lang="ko-KR" altLang="en-US" sz="1000" dirty="0" smtClean="0">
                    <a:latin typeface="+mn-ea"/>
                  </a:rPr>
                  <a:t>됨</a:t>
                </a:r>
                <a:endParaRPr lang="en-US" altLang="ko-KR" sz="1000" dirty="0" smtClean="0">
                  <a:latin typeface="+mn-ea"/>
                </a:endParaRPr>
              </a:p>
              <a:p>
                <a:pPr marL="137160" lvl="1">
                  <a:lnSpc>
                    <a:spcPct val="150000"/>
                  </a:lnSpc>
                </a:pPr>
                <a:endParaRPr lang="en-US" altLang="ko-KR" sz="900" dirty="0"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b="1" dirty="0">
                    <a:latin typeface="+mn-ea"/>
                  </a:rPr>
                  <a:t>Bias</a:t>
                </a:r>
                <a:r>
                  <a:rPr lang="en-US" altLang="ko-KR" sz="1200" dirty="0">
                    <a:latin typeface="+mn-ea"/>
                  </a:rPr>
                  <a:t>  :  </a:t>
                </a:r>
                <a:r>
                  <a:rPr lang="ko-KR" altLang="en-US" sz="1200" dirty="0">
                    <a:latin typeface="+mn-ea"/>
                  </a:rPr>
                  <a:t>학습 알고리즘이 잘못된 가정을 하는 경우 발생하는 오차 </a:t>
                </a:r>
                <a:r>
                  <a:rPr lang="ko-KR" altLang="en-US" sz="1200" dirty="0" smtClean="0">
                    <a:latin typeface="+mn-ea"/>
                  </a:rPr>
                  <a:t>  </a:t>
                </a:r>
                <a:endParaRPr lang="en-US" altLang="ko-KR" sz="12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          (= </a:t>
                </a:r>
                <a:r>
                  <a:rPr lang="ko-KR" altLang="en-US" sz="1200" b="1" u="sng" dirty="0">
                    <a:latin typeface="+mn-ea"/>
                  </a:rPr>
                  <a:t>간단한 모형일 수록 편향이 높다</a:t>
                </a:r>
                <a:r>
                  <a:rPr lang="en-US" altLang="ko-KR" sz="1200" dirty="0">
                    <a:latin typeface="+mn-ea"/>
                  </a:rPr>
                  <a:t>)</a:t>
                </a:r>
                <a:endParaRPr lang="en-US" altLang="ko-KR" sz="1200" dirty="0">
                  <a:latin typeface="+mn-ea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28" y="3830757"/>
                <a:ext cx="4824536" cy="1885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지도 학습 </a:t>
                </a:r>
                <a:r>
                  <a:rPr lang="en-US" altLang="ko-KR" sz="2000" b="1" dirty="0" smtClean="0"/>
                  <a:t>(Supervised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에 대하여 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와 출력변수</a:t>
                </a:r>
                <a:r>
                  <a:rPr lang="en-US" altLang="ko-KR" sz="1600" dirty="0" smtClean="0">
                    <a:latin typeface="+mn-ea"/>
                  </a:rPr>
                  <a:t>(Y)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 </a:t>
                </a:r>
                <a:r>
                  <a:rPr lang="ko-KR" altLang="en-US" sz="1600" b="1" u="sng" dirty="0" smtClean="0">
                    <a:latin typeface="+mn-ea"/>
                  </a:rPr>
                  <a:t>과거의 데이터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미래를 예측</a:t>
                </a:r>
                <a:r>
                  <a:rPr lang="ko-KR" altLang="en-US" sz="1600" dirty="0" smtClean="0">
                    <a:latin typeface="+mn-ea"/>
                  </a:rPr>
                  <a:t>하고자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5" y="4320839"/>
            <a:ext cx="2787623" cy="18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59" y="4417504"/>
            <a:ext cx="2673221" cy="173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4296" y="3844572"/>
            <a:ext cx="2787623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02832" y="3844571"/>
            <a:ext cx="2787622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43608" y="3140968"/>
            <a:ext cx="6048672" cy="4574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비지도 학습 </a:t>
                </a:r>
                <a:r>
                  <a:rPr lang="en-US" altLang="ko-KR" sz="2000" b="1" dirty="0" smtClean="0"/>
                  <a:t>(Unsupervised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:r>
                  <a:rPr lang="ko-KR" altLang="en-US" sz="1600" dirty="0" smtClean="0">
                    <a:latin typeface="+mn-ea"/>
                  </a:rPr>
                  <a:t>출력변수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</m:oMath>
                </a14:m>
                <a:r>
                  <a:rPr lang="ko-KR" altLang="en-US" sz="1600" dirty="0" smtClean="0">
                    <a:latin typeface="+mn-ea"/>
                  </a:rPr>
                  <a:t>가 없고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존재하는 </a:t>
                </a:r>
                <a:r>
                  <a:rPr lang="ko-KR" altLang="en-US" sz="1600" b="1" u="sng" dirty="0" smtClean="0">
                    <a:latin typeface="+mn-ea"/>
                  </a:rPr>
                  <a:t>데</a:t>
                </a:r>
                <a:r>
                  <a:rPr lang="en-US" altLang="ko-KR" sz="1600" b="1" u="sng" dirty="0" smtClean="0">
                    <a:latin typeface="+mn-ea"/>
                  </a:rPr>
                  <a:t>	</a:t>
                </a:r>
                <a:r>
                  <a:rPr lang="ko-KR" altLang="en-US" sz="1600" b="1" u="sng" dirty="0" err="1" smtClean="0">
                    <a:latin typeface="+mn-ea"/>
                  </a:rPr>
                  <a:t>이터</a:t>
                </a:r>
                <a:r>
                  <a:rPr lang="ko-KR" altLang="en-US" sz="1600" b="1" u="sng" dirty="0" smtClean="0">
                    <a:latin typeface="+mn-ea"/>
                  </a:rPr>
                  <a:t> 간 관계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새로운 의미나 패턴</a:t>
                </a:r>
                <a:r>
                  <a:rPr lang="ko-KR" altLang="en-US" sz="1600" dirty="0" smtClean="0">
                    <a:latin typeface="+mn-ea"/>
                  </a:rPr>
                  <a:t>을 밝혀내고자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75250" y="3284984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75250" y="4941168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PCA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주성분분석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284984"/>
            <a:ext cx="4729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유사한 데이터 간 그룹화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Groupping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☞ 분류와 차이점</a:t>
            </a: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군집화는 </a:t>
            </a:r>
            <a:r>
              <a:rPr lang="ko-KR" altLang="en-US" sz="1400" b="1" dirty="0" smtClean="0">
                <a:latin typeface="+mn-ea"/>
              </a:rPr>
              <a:t>어떤 대상을 구분하여 그룹을 만드는 것</a:t>
            </a:r>
            <a:r>
              <a:rPr lang="ko-KR" altLang="en-US" sz="1400" dirty="0" smtClean="0">
                <a:latin typeface="+mn-ea"/>
              </a:rPr>
              <a:t>이라면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분류는 </a:t>
            </a:r>
            <a:r>
              <a:rPr lang="ko-KR" altLang="en-US" sz="1400" b="1" dirty="0" smtClean="0">
                <a:latin typeface="+mn-ea"/>
              </a:rPr>
              <a:t>어떤 대상이 어떤 그룹에 속하는지 판단</a:t>
            </a:r>
            <a:r>
              <a:rPr lang="ko-KR" altLang="en-US" sz="1400" dirty="0" smtClean="0">
                <a:latin typeface="+mn-ea"/>
              </a:rPr>
              <a:t>하는 것</a:t>
            </a:r>
            <a:r>
              <a:rPr lang="en-US" altLang="ko-KR" sz="1400" dirty="0" smtClean="0">
                <a:latin typeface="+mn-ea"/>
              </a:rPr>
              <a:t>!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8136" y="5026333"/>
            <a:ext cx="5814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독립 변수들의 차원을 축소화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여러 변수 간 존재하는 상관 관계를 이용하여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이를 대표하는 주성분을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추출해 차원을 축소하는 기법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수많은 시뮬레이션을 통해 현재의 선택이 먼 미래에 보상이 최대가 되도록 학습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  ☞ </a:t>
            </a:r>
            <a:r>
              <a:rPr lang="ko-KR" altLang="en-US" sz="1600" b="1" u="sng" dirty="0" smtClean="0">
                <a:latin typeface="+mn-ea"/>
              </a:rPr>
              <a:t>더 많은 보상</a:t>
            </a:r>
            <a:r>
              <a:rPr lang="ko-KR" altLang="en-US" sz="1600" dirty="0" smtClean="0">
                <a:latin typeface="+mn-ea"/>
              </a:rPr>
              <a:t>을 받을 수 있는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정책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(Policy)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을 만드는 것</a:t>
            </a:r>
            <a:r>
              <a:rPr lang="ko-KR" altLang="en-US" sz="1600" dirty="0" smtClean="0">
                <a:latin typeface="+mn-ea"/>
              </a:rPr>
              <a:t>이 핵심</a:t>
            </a:r>
            <a:r>
              <a:rPr lang="en-US" altLang="ko-KR" sz="1600" dirty="0" smtClean="0">
                <a:latin typeface="+mn-ea"/>
              </a:rPr>
              <a:t>! (ex. </a:t>
            </a:r>
            <a:r>
              <a:rPr lang="ko-KR" altLang="en-US" sz="1600" dirty="0" smtClean="0">
                <a:latin typeface="+mn-ea"/>
              </a:rPr>
              <a:t>알파고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4" y="3314199"/>
            <a:ext cx="4968552" cy="231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1940" y="3445598"/>
            <a:ext cx="18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01. Agent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취함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48026" y="4207331"/>
            <a:ext cx="24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02. </a:t>
            </a:r>
            <a:r>
              <a:rPr lang="ko-KR" altLang="en-US" sz="1200" dirty="0" smtClean="0"/>
              <a:t>정책에 따른 상과 벌이 주어짐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604" y="3152000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03.Agent</a:t>
            </a:r>
            <a:r>
              <a:rPr lang="ko-KR" altLang="en-US" sz="1200" dirty="0" smtClean="0"/>
              <a:t>는 보상과 함께 해당 상태를 인지함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비지도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강화 학습 예시</a:t>
            </a: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835579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03.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종류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Machine Learning </a:t>
            </a:r>
            <a:r>
              <a:rPr lang="ko-KR" altLang="en-US" sz="2000" b="1" dirty="0" smtClean="0"/>
              <a:t>종류 요약</a:t>
            </a:r>
            <a:endParaRPr lang="en-US" altLang="ko-KR" sz="2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07471"/>
              </p:ext>
            </p:extLst>
          </p:nvPr>
        </p:nvGraphicFramePr>
        <p:xfrm>
          <a:off x="683568" y="2132856"/>
          <a:ext cx="777686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 회귀분석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독립변수와 종속변수 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선형적인 관계가 있다는 가정하에 분석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직선을 통해 예측하기 때문에 독립변수의 중요도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영향도 파악이 용이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의사결정나무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독립변수의 조건에 따라 종속변수를 분리해 나감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비가 내림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소풍을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못감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직관적인 해석이 가능하나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과적합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(Overfitting)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잘 일어남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KNN(K-Nearest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Neighbor)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새로 들어온 데이터의 주변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개를 대상으로 범주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(Class)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분류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좌표평면 위 음식의 신맛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단맛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(Y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Class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 있을 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(5,5)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좌표를 가진 토마토는 어느 범주에 속하는지 분류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Neural Network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은닉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출력층으로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구성된 모형으로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층을 연결하는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노드의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가중치를 업데이트하며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SVM(Support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Vector Machine)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간 거리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(Margin)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가 최대가 되도록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결정 경계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(Decision Boundary),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즉 분류를 위한 기준선을 정의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Ensemble Learning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여러 개의 모델을 결합 하여 사용하는 모델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K-means Clustering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서로 유사한 관찰치를 그룹으로 묶어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(cluster)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찾아내는 것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☞ </a:t>
            </a:r>
            <a:r>
              <a:rPr lang="en-US" altLang="ko-KR" sz="1200" dirty="0">
                <a:latin typeface="+mn-ea"/>
              </a:rPr>
              <a:t>Machine Learning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u="sng" dirty="0">
                <a:latin typeface="+mn-ea"/>
              </a:rPr>
              <a:t>Neural Network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Overfitting</a:t>
            </a:r>
            <a:r>
              <a:rPr lang="ko-KR" altLang="en-US" sz="1200" dirty="0">
                <a:latin typeface="+mn-ea"/>
              </a:rPr>
              <a:t>이 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시간이 오래 걸리는 단점 존재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ko-KR" altLang="en-US" sz="2000" b="1" dirty="0">
                <a:solidFill>
                  <a:srgbClr val="C00000"/>
                </a:solidFill>
              </a:rPr>
              <a:t>기계 학습 알고리즘의 집합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Machine </a:t>
            </a:r>
            <a:r>
              <a:rPr lang="en-US" altLang="ko-KR" sz="2000" b="1" dirty="0"/>
              <a:t>Learning</a:t>
            </a:r>
            <a:r>
              <a:rPr lang="ko-KR" altLang="en-US" sz="2000" b="1" dirty="0"/>
              <a:t>의 </a:t>
            </a:r>
            <a:r>
              <a:rPr lang="en-US" altLang="ko-KR" sz="2000" b="1" u="sng" dirty="0"/>
              <a:t>Neural Network</a:t>
            </a:r>
            <a:r>
              <a:rPr lang="ko-KR" altLang="en-US" sz="2000" b="1" u="sng" dirty="0"/>
              <a:t>를 기반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다층의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를 통해 복잡한 학습이 가능하도록 함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17728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9871" y="206524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보완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280920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469</TotalTime>
  <Words>1752</Words>
  <Application>Microsoft Office PowerPoint</Application>
  <PresentationFormat>화면 슬라이드 쇼(4:3)</PresentationFormat>
  <Paragraphs>300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원본</vt:lpstr>
      <vt:lpstr>01. Machine Learning 개념</vt:lpstr>
      <vt:lpstr>01. Machine Learning 개념</vt:lpstr>
      <vt:lpstr>01. Machine Learning 개념</vt:lpstr>
      <vt:lpstr>02. 지도 학습과 비지도 학습</vt:lpstr>
      <vt:lpstr>02. 지도 학습과 비지도 학습</vt:lpstr>
      <vt:lpstr>02. 지도 학습과 비지도 학습</vt:lpstr>
      <vt:lpstr>02. 지도 학습과 비지도 학습</vt:lpstr>
      <vt:lpstr>03. Machine Learning 종류</vt:lpstr>
      <vt:lpstr>04. Deep Learning</vt:lpstr>
      <vt:lpstr>04. Deep Learning</vt:lpstr>
      <vt:lpstr>04. Deep Learning</vt:lpstr>
      <vt:lpstr>04. Deep Learning</vt:lpstr>
      <vt:lpstr>05. Deep Learning 주요 모델</vt:lpstr>
      <vt:lpstr>05. Deep Learning 주요 모델</vt:lpstr>
      <vt:lpstr>05. Deep Learning 주요 모델</vt:lpstr>
      <vt:lpstr>05. Deep Learning 주요 모델</vt:lpstr>
      <vt:lpstr>[별첨] 요약 구성도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07. 모형의 적합성 및 실험설계 2</vt:lpstr>
      <vt:lpstr>07. 모형의 적합성 및 실험설계 2</vt:lpstr>
      <vt:lpstr>07. 모형의 적합성 및 실험설계 2</vt:lpstr>
      <vt:lpstr>07. 모형의 적합성 및 실험설계 2</vt:lpstr>
      <vt:lpstr>08. 과적합 (Overfitting)</vt:lpstr>
      <vt:lpstr>08. 과적합 (Overfitting)</vt:lpstr>
      <vt:lpstr>08. 과적합 (Overfitting)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gna931004@naver.com</dc:creator>
  <cp:lastModifiedBy>gna931004@naver.com</cp:lastModifiedBy>
  <cp:revision>42</cp:revision>
  <dcterms:created xsi:type="dcterms:W3CDTF">2020-10-12T12:40:25Z</dcterms:created>
  <dcterms:modified xsi:type="dcterms:W3CDTF">2020-10-27T13:08:02Z</dcterms:modified>
</cp:coreProperties>
</file>