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111F3-E7F7-4110-B747-A18B068C936E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F6D7D-CE63-43D3-9589-C78B5651D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9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26225CE-111E-4274-8066-27895E711E53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26225CE-111E-4274-8066-27895E711E53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26225CE-111E-4274-8066-27895E711E53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01. Machine Learning </a:t>
            </a:r>
            <a:r>
              <a:rPr lang="ko-KR" altLang="en-US" sz="3600" b="1" dirty="0" smtClean="0">
                <a:latin typeface="+mn-ea"/>
                <a:ea typeface="+mn-ea"/>
              </a:rPr>
              <a:t>개념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lvl="0">
              <a:buClr>
                <a:srgbClr val="727CA3"/>
              </a:buClr>
            </a:pPr>
            <a:r>
              <a:rPr lang="en-US" altLang="ko-KR" dirty="0">
                <a:solidFill>
                  <a:prstClr val="black"/>
                </a:solidFill>
              </a:rPr>
              <a:t>Machine </a:t>
            </a:r>
            <a:r>
              <a:rPr lang="en-US" altLang="ko-KR" dirty="0" smtClean="0">
                <a:solidFill>
                  <a:prstClr val="black"/>
                </a:solidFill>
              </a:rPr>
              <a:t>Learning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:  “</a:t>
            </a:r>
            <a:r>
              <a:rPr lang="ko-KR" altLang="en-US" sz="1600" dirty="0" smtClean="0">
                <a:latin typeface="+mn-ea"/>
              </a:rPr>
              <a:t>무엇</a:t>
            </a:r>
            <a:r>
              <a:rPr lang="en-US" altLang="ko-KR" sz="1600" dirty="0" smtClean="0">
                <a:latin typeface="+mn-ea"/>
              </a:rPr>
              <a:t>(X)</a:t>
            </a:r>
            <a:r>
              <a:rPr lang="ko-KR" altLang="en-US" sz="1600" dirty="0" smtClean="0">
                <a:latin typeface="+mn-ea"/>
              </a:rPr>
              <a:t>을 통해 무엇</a:t>
            </a:r>
            <a:r>
              <a:rPr lang="en-US" altLang="ko-KR" sz="1600" dirty="0" smtClean="0">
                <a:latin typeface="+mn-ea"/>
              </a:rPr>
              <a:t>(Y)</a:t>
            </a:r>
            <a:r>
              <a:rPr lang="ko-KR" altLang="en-US" sz="1600" dirty="0" smtClean="0">
                <a:latin typeface="+mn-ea"/>
              </a:rPr>
              <a:t>을 예측</a:t>
            </a:r>
            <a:r>
              <a:rPr lang="en-US" altLang="ko-KR" sz="1600" dirty="0" smtClean="0">
                <a:latin typeface="+mn-ea"/>
              </a:rPr>
              <a:t>”</a:t>
            </a:r>
            <a:r>
              <a:rPr lang="ko-KR" altLang="en-US" sz="1600" dirty="0" smtClean="0">
                <a:latin typeface="+mn-ea"/>
              </a:rPr>
              <a:t>하고자 함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lvl="1">
              <a:buClr>
                <a:srgbClr val="727CA3"/>
              </a:buClr>
            </a:pP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원인을 통한 결과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독립변수</a:t>
            </a:r>
            <a:r>
              <a:rPr lang="ko-KR" altLang="en-US" sz="1500" dirty="0">
                <a:solidFill>
                  <a:prstClr val="black"/>
                </a:solidFill>
                <a:latin typeface="+mn-ea"/>
              </a:rPr>
              <a:t>와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 종속변수 간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관계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)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를 만드는 함수 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ƒ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를 만드는 것</a:t>
            </a:r>
            <a:endParaRPr lang="en-US" altLang="ko-KR" sz="1500" dirty="0" smtClean="0">
              <a:solidFill>
                <a:prstClr val="black"/>
              </a:solidFill>
              <a:latin typeface="+mn-ea"/>
            </a:endParaRPr>
          </a:p>
          <a:p>
            <a:pPr lvl="1">
              <a:buClr>
                <a:srgbClr val="727CA3"/>
              </a:buClr>
            </a:pP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독립변수 간</a:t>
            </a:r>
            <a:r>
              <a:rPr lang="en-US" altLang="ko-KR" sz="1500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숨겨진 패턴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데이터의 특징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)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을 찾아내는 함수 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ƒ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를 만드는 것 </a:t>
            </a:r>
            <a:endParaRPr lang="en-US" altLang="ko-KR" sz="1500" dirty="0" smtClean="0">
              <a:solidFill>
                <a:prstClr val="black"/>
              </a:solidFill>
              <a:latin typeface="+mn-ea"/>
            </a:endParaRPr>
          </a:p>
          <a:p>
            <a:pPr marL="0" indent="0">
              <a:buNone/>
            </a:pPr>
            <a:endParaRPr lang="ko-KR" altLang="en-US" sz="16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3024336" cy="187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6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04. Deep Learning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CNN (Convolutional Neural Network)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이미지를 인식하기 위한 패턴 생성에 유용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  ☞ </a:t>
            </a:r>
            <a:r>
              <a:rPr lang="ko-KR" altLang="en-US" sz="1400" dirty="0" smtClean="0">
                <a:latin typeface="+mn-ea"/>
              </a:rPr>
              <a:t>이미지의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지역별 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Feature Map(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특징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을 뽑아 이미지를 인식</a:t>
            </a:r>
            <a:r>
              <a:rPr lang="ko-KR" altLang="en-US" sz="1400" dirty="0" smtClean="0">
                <a:latin typeface="+mn-ea"/>
              </a:rPr>
              <a:t>하고자 함</a:t>
            </a:r>
            <a:r>
              <a:rPr lang="en-US" altLang="ko-KR" sz="1400" dirty="0" smtClean="0">
                <a:latin typeface="+mn-ea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" b="19286"/>
          <a:stretch/>
        </p:blipFill>
        <p:spPr bwMode="auto">
          <a:xfrm>
            <a:off x="363893" y="2791817"/>
            <a:ext cx="4749281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175" y="3346102"/>
            <a:ext cx="3876723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6156176" y="3346102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56175" y="3059609"/>
            <a:ext cx="2486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저차원</a:t>
            </a:r>
            <a:r>
              <a:rPr lang="ko-KR" altLang="en-US" sz="1200" dirty="0" smtClean="0"/>
              <a:t>                                고차원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1403648" y="3059609"/>
            <a:ext cx="1656184" cy="2097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위로 구부러진 화살표 10"/>
          <p:cNvSpPr/>
          <p:nvPr/>
        </p:nvSpPr>
        <p:spPr>
          <a:xfrm>
            <a:off x="2753136" y="5254314"/>
            <a:ext cx="2360037" cy="936104"/>
          </a:xfrm>
          <a:prstGeom prst="curvedUpArrow">
            <a:avLst>
              <a:gd name="adj1" fmla="val 25000"/>
              <a:gd name="adj2" fmla="val 52030"/>
              <a:gd name="adj3" fmla="val 36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04. Deep Learning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RNN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 - </a:t>
            </a:r>
            <a:r>
              <a:rPr lang="ko-KR" altLang="en-US" sz="1400" dirty="0" smtClean="0">
                <a:latin typeface="+mn-ea"/>
              </a:rPr>
              <a:t>순환 구조를 이용해 </a:t>
            </a:r>
            <a:r>
              <a:rPr lang="ko-KR" altLang="en-US" sz="1400" b="1" u="sng" dirty="0" smtClean="0">
                <a:latin typeface="+mn-ea"/>
              </a:rPr>
              <a:t>과거의 학습을 </a:t>
            </a:r>
            <a:r>
              <a:rPr lang="en-US" altLang="ko-KR" sz="1400" b="1" u="sng" dirty="0" smtClean="0">
                <a:latin typeface="+mn-ea"/>
              </a:rPr>
              <a:t>Weight</a:t>
            </a:r>
            <a:r>
              <a:rPr lang="ko-KR" altLang="en-US" sz="1400" b="1" u="sng" dirty="0" smtClean="0">
                <a:latin typeface="+mn-ea"/>
              </a:rPr>
              <a:t>를 통해 현재 학습에 반영</a:t>
            </a:r>
            <a:endParaRPr lang="en-US" altLang="ko-KR" sz="1400" b="1" u="sng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 - </a:t>
            </a:r>
            <a:r>
              <a:rPr lang="ko-KR" altLang="en-US" sz="1400" b="1" dirty="0" smtClean="0">
                <a:latin typeface="+mn-ea"/>
              </a:rPr>
              <a:t>반복적이고 순차적인 데이터</a:t>
            </a:r>
            <a:r>
              <a:rPr lang="en-US" altLang="ko-KR" sz="1400" b="1" dirty="0" smtClean="0">
                <a:latin typeface="+mn-ea"/>
              </a:rPr>
              <a:t>(Sequential Data) </a:t>
            </a:r>
            <a:r>
              <a:rPr lang="ko-KR" altLang="en-US" sz="1400" b="1" dirty="0" smtClean="0">
                <a:latin typeface="+mn-ea"/>
              </a:rPr>
              <a:t>학습</a:t>
            </a:r>
            <a:r>
              <a:rPr lang="ko-KR" altLang="en-US" sz="1400" dirty="0" smtClean="0">
                <a:latin typeface="+mn-ea"/>
              </a:rPr>
              <a:t>에 특화 </a:t>
            </a:r>
            <a:endParaRPr lang="en-US" altLang="ko-KR" sz="1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+mn-ea"/>
                <a:ea typeface="바탕"/>
              </a:rPr>
              <a:t> </a:t>
            </a:r>
            <a:r>
              <a:rPr lang="en-US" altLang="ko-KR" sz="1400" dirty="0" smtClean="0">
                <a:latin typeface="+mn-ea"/>
                <a:ea typeface="바탕"/>
              </a:rPr>
              <a:t>  </a:t>
            </a:r>
            <a:r>
              <a:rPr lang="en-US" altLang="ko-KR" sz="1400" dirty="0" smtClean="0">
                <a:latin typeface="+mn-ea"/>
              </a:rPr>
              <a:t>☞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음성 </a:t>
            </a:r>
            <a:r>
              <a:rPr lang="ko-KR" altLang="en-US" sz="1400" b="1" dirty="0" err="1" smtClean="0">
                <a:solidFill>
                  <a:srgbClr val="C00000"/>
                </a:solidFill>
                <a:latin typeface="+mn-ea"/>
              </a:rPr>
              <a:t>웨이브폼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 파악이나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텍스트의 앞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/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뒤 성분을 파악</a:t>
            </a:r>
            <a:r>
              <a:rPr lang="ko-KR" altLang="en-US" sz="1400" dirty="0" smtClean="0">
                <a:latin typeface="+mn-ea"/>
              </a:rPr>
              <a:t>하는데 주로 사용</a:t>
            </a:r>
            <a:endParaRPr lang="en-US" altLang="ko-KR" sz="1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3" r="57520"/>
          <a:stretch/>
        </p:blipFill>
        <p:spPr bwMode="auto">
          <a:xfrm>
            <a:off x="1331640" y="3191068"/>
            <a:ext cx="3207297" cy="305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71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04. Deep Learning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다양한 분야의 </a:t>
            </a:r>
            <a:r>
              <a:rPr lang="en-US" altLang="ko-KR" sz="2000" b="1" dirty="0" smtClean="0"/>
              <a:t>Deep Learning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☞ object detection (</a:t>
            </a:r>
            <a:r>
              <a:rPr lang="ko-KR" altLang="en-US" sz="1400" b="1" dirty="0" smtClean="0">
                <a:latin typeface="+mn-ea"/>
              </a:rPr>
              <a:t>객체 탐지</a:t>
            </a:r>
            <a:r>
              <a:rPr lang="en-US" altLang="ko-KR" sz="1400" b="1" dirty="0" smtClean="0">
                <a:latin typeface="+mn-ea"/>
              </a:rPr>
              <a:t>)                      ☞ Style transfer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b="1" dirty="0">
                <a:latin typeface="+mn-ea"/>
              </a:rPr>
              <a:t> ☞</a:t>
            </a:r>
            <a:r>
              <a:rPr lang="en-US" altLang="ko-KR" sz="1400" b="1" dirty="0">
                <a:latin typeface="+mn-ea"/>
              </a:rPr>
              <a:t> image </a:t>
            </a:r>
            <a:r>
              <a:rPr lang="en-US" altLang="ko-KR" sz="1400" b="1" dirty="0" smtClean="0">
                <a:latin typeface="+mn-ea"/>
              </a:rPr>
              <a:t>resolution (</a:t>
            </a:r>
            <a:r>
              <a:rPr lang="ko-KR" altLang="en-US" sz="1400" b="1" dirty="0" smtClean="0">
                <a:latin typeface="+mn-ea"/>
              </a:rPr>
              <a:t>해상도 복원</a:t>
            </a:r>
            <a:r>
              <a:rPr lang="en-US" altLang="ko-KR" sz="1400" b="1" dirty="0" smtClean="0">
                <a:latin typeface="+mn-ea"/>
              </a:rPr>
              <a:t>)                    </a:t>
            </a:r>
            <a:r>
              <a:rPr lang="en-US" altLang="ko-KR" sz="1100" b="1" dirty="0" smtClean="0">
                <a:latin typeface="+mn-ea"/>
              </a:rPr>
              <a:t>☞</a:t>
            </a:r>
            <a:r>
              <a:rPr lang="en-US" altLang="ko-KR" sz="1400" b="1" dirty="0" smtClean="0">
                <a:latin typeface="+mn-ea"/>
              </a:rPr>
              <a:t> Colorization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2520280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19171"/>
            <a:ext cx="2736304" cy="1741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060848"/>
            <a:ext cx="3456383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4484189"/>
            <a:ext cx="3456384" cy="161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4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05. </a:t>
            </a:r>
            <a:r>
              <a:rPr lang="en-US" altLang="ko-KR" sz="3600" b="1" dirty="0" smtClean="0">
                <a:latin typeface="+mn-ea"/>
                <a:ea typeface="+mn-ea"/>
              </a:rPr>
              <a:t>Deep </a:t>
            </a:r>
            <a:r>
              <a:rPr lang="en-US" altLang="ko-KR" sz="3600" b="1" dirty="0" smtClean="0">
                <a:latin typeface="+mn-ea"/>
                <a:ea typeface="+mn-ea"/>
              </a:rPr>
              <a:t>Learning </a:t>
            </a:r>
            <a:r>
              <a:rPr lang="ko-KR" altLang="en-US" sz="3600" b="1" dirty="0" smtClean="0">
                <a:latin typeface="+mn-ea"/>
                <a:ea typeface="+mn-ea"/>
              </a:rPr>
              <a:t>주요 모델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GAN (Generative Adversarial Network)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: DATA</a:t>
            </a:r>
            <a:r>
              <a:rPr lang="ko-KR" altLang="en-US" sz="1400" dirty="0" smtClean="0">
                <a:latin typeface="+mn-ea"/>
              </a:rPr>
              <a:t>를 만들어내는 </a:t>
            </a:r>
            <a:r>
              <a:rPr lang="en-US" altLang="ko-KR" sz="1400" b="1" dirty="0" smtClean="0">
                <a:latin typeface="+mn-ea"/>
              </a:rPr>
              <a:t>Generator </a:t>
            </a:r>
            <a:r>
              <a:rPr lang="en-US" altLang="ko-KR" sz="1400" b="1" dirty="0" smtClean="0">
                <a:latin typeface="바탕"/>
                <a:ea typeface="바탕"/>
              </a:rPr>
              <a:t>↔ </a:t>
            </a:r>
            <a:r>
              <a:rPr lang="ko-KR" altLang="en-US" sz="1400" dirty="0">
                <a:latin typeface="+mn-ea"/>
              </a:rPr>
              <a:t>만들어진 </a:t>
            </a:r>
            <a:r>
              <a:rPr lang="en-US" altLang="ko-KR" sz="1400" dirty="0">
                <a:latin typeface="+mn-ea"/>
              </a:rPr>
              <a:t>DATA</a:t>
            </a:r>
            <a:r>
              <a:rPr lang="ko-KR" altLang="en-US" sz="1400" dirty="0">
                <a:latin typeface="+mn-ea"/>
              </a:rPr>
              <a:t>를 평가하는 </a:t>
            </a:r>
            <a:r>
              <a:rPr lang="en-US" altLang="ko-KR" sz="1400" b="1" dirty="0">
                <a:latin typeface="+mn-ea"/>
              </a:rPr>
              <a:t>Discriminator</a:t>
            </a:r>
            <a:endParaRPr lang="en-US" altLang="ko-KR" sz="14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이들이 </a:t>
            </a:r>
            <a:r>
              <a:rPr lang="ko-KR" altLang="en-US" sz="1400" b="1" u="sng" dirty="0" smtClean="0">
                <a:latin typeface="+mn-ea"/>
              </a:rPr>
              <a:t>서로 대립</a:t>
            </a:r>
            <a:r>
              <a:rPr lang="en-US" altLang="ko-KR" sz="1400" b="1" u="sng" dirty="0" smtClean="0">
                <a:latin typeface="+mn-ea"/>
              </a:rPr>
              <a:t>(Adversarial)</a:t>
            </a:r>
            <a:r>
              <a:rPr lang="ko-KR" altLang="en-US" sz="1400" b="1" u="sng" dirty="0" smtClean="0">
                <a:latin typeface="+mn-ea"/>
              </a:rPr>
              <a:t>적으로 학습</a:t>
            </a:r>
            <a:r>
              <a:rPr lang="ko-KR" altLang="en-US" sz="1400" dirty="0" smtClean="0">
                <a:latin typeface="+mn-ea"/>
              </a:rPr>
              <a:t>해가며 성능을 점차 개선해 나가잔 개념</a:t>
            </a:r>
            <a:endParaRPr lang="en-US" altLang="ko-KR" sz="1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1)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Discriminator </a:t>
            </a:r>
            <a:r>
              <a:rPr lang="ko-KR" altLang="en-US" sz="1400" b="1" dirty="0" smtClean="0">
                <a:latin typeface="+mn-ea"/>
              </a:rPr>
              <a:t>학습</a:t>
            </a:r>
            <a:endParaRPr lang="en-US" altLang="ko-KR" sz="14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: D(X)</a:t>
            </a:r>
            <a:r>
              <a:rPr lang="ko-KR" altLang="en-US" sz="1400" dirty="0" smtClean="0">
                <a:latin typeface="+mn-ea"/>
              </a:rPr>
              <a:t>가 </a:t>
            </a:r>
            <a:r>
              <a:rPr lang="en-US" altLang="ko-KR" sz="1400" dirty="0" smtClean="0">
                <a:latin typeface="+mn-ea"/>
              </a:rPr>
              <a:t>1</a:t>
            </a:r>
            <a:r>
              <a:rPr lang="ko-KR" altLang="en-US" sz="1400" dirty="0" smtClean="0">
                <a:latin typeface="+mn-ea"/>
              </a:rPr>
              <a:t>이 되고</a:t>
            </a:r>
            <a:r>
              <a:rPr lang="en-US" altLang="ko-KR" sz="1400" dirty="0" smtClean="0">
                <a:latin typeface="+mn-ea"/>
              </a:rPr>
              <a:t>,  D(G(z))</a:t>
            </a:r>
            <a:r>
              <a:rPr lang="ko-KR" altLang="en-US" sz="1400" dirty="0" smtClean="0">
                <a:latin typeface="+mn-ea"/>
              </a:rPr>
              <a:t>가 </a:t>
            </a:r>
            <a:r>
              <a:rPr lang="en-US" altLang="ko-KR" sz="1400" dirty="0" smtClean="0">
                <a:latin typeface="+mn-ea"/>
              </a:rPr>
              <a:t>0</a:t>
            </a:r>
            <a:r>
              <a:rPr lang="ko-KR" altLang="en-US" sz="1400" dirty="0" smtClean="0">
                <a:latin typeface="+mn-ea"/>
              </a:rPr>
              <a:t>이 되도록 학습 </a:t>
            </a:r>
            <a:r>
              <a:rPr lang="en-US" altLang="ko-KR" sz="1400" dirty="0" smtClean="0">
                <a:latin typeface="+mn-ea"/>
              </a:rPr>
              <a:t>(=</a:t>
            </a:r>
            <a:r>
              <a:rPr lang="ko-KR" altLang="en-US" sz="1400" dirty="0" smtClean="0">
                <a:latin typeface="+mn-ea"/>
              </a:rPr>
              <a:t>진짜 데이터는 진짜로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가짜 데이터는 가짜로 판별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 2) </a:t>
            </a:r>
            <a:r>
              <a:rPr lang="en-US" altLang="ko-KR" sz="1400" b="1" dirty="0" smtClean="0">
                <a:latin typeface="+mn-ea"/>
              </a:rPr>
              <a:t>Generator </a:t>
            </a:r>
            <a:r>
              <a:rPr lang="ko-KR" altLang="en-US" sz="1400" b="1" dirty="0" smtClean="0">
                <a:latin typeface="+mn-ea"/>
              </a:rPr>
              <a:t>학습</a:t>
            </a:r>
            <a:endParaRPr lang="en-US" altLang="ko-KR" sz="14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 : </a:t>
            </a:r>
            <a:r>
              <a:rPr lang="en-US" altLang="ko-KR" sz="1400" dirty="0" smtClean="0">
                <a:latin typeface="+mn-ea"/>
              </a:rPr>
              <a:t>D(G(z))</a:t>
            </a:r>
            <a:r>
              <a:rPr lang="ko-KR" altLang="en-US" sz="1400" dirty="0" smtClean="0">
                <a:latin typeface="+mn-ea"/>
              </a:rPr>
              <a:t>가 </a:t>
            </a:r>
            <a:r>
              <a:rPr lang="en-US" altLang="ko-KR" sz="1400" dirty="0" smtClean="0">
                <a:latin typeface="+mn-ea"/>
              </a:rPr>
              <a:t>1</a:t>
            </a:r>
            <a:r>
              <a:rPr lang="ko-KR" altLang="en-US" sz="1400" dirty="0" smtClean="0">
                <a:latin typeface="+mn-ea"/>
              </a:rPr>
              <a:t>이 되도록 학습 </a:t>
            </a:r>
            <a:r>
              <a:rPr lang="en-US" altLang="ko-KR" sz="1400" dirty="0" smtClean="0">
                <a:latin typeface="+mn-ea"/>
              </a:rPr>
              <a:t>(=</a:t>
            </a:r>
            <a:r>
              <a:rPr lang="ko-KR" altLang="en-US" sz="1400" dirty="0" smtClean="0">
                <a:latin typeface="+mn-ea"/>
              </a:rPr>
              <a:t>가짜 데이터를 </a:t>
            </a:r>
            <a:r>
              <a:rPr lang="en-US" altLang="ko-KR" sz="1400" dirty="0" smtClean="0">
                <a:latin typeface="+mn-ea"/>
              </a:rPr>
              <a:t>Discriminator</a:t>
            </a:r>
            <a:r>
              <a:rPr lang="ko-KR" altLang="en-US" sz="1400" dirty="0" smtClean="0">
                <a:latin typeface="+mn-ea"/>
              </a:rPr>
              <a:t>가 구분하지 못하도록 학습</a:t>
            </a:r>
            <a:r>
              <a:rPr lang="en-US" altLang="ko-KR" sz="1400" dirty="0" smtClean="0">
                <a:latin typeface="+mn-ea"/>
              </a:rPr>
              <a:t>)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5445224"/>
            <a:ext cx="799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이미지 </a:t>
            </a:r>
            <a:r>
              <a:rPr lang="ko-KR" altLang="en-US" sz="1400" dirty="0">
                <a:latin typeface="+mn-ea"/>
              </a:rPr>
              <a:t>생성</a:t>
            </a:r>
            <a:r>
              <a:rPr lang="en-US" altLang="ko-KR" sz="1400" dirty="0">
                <a:latin typeface="+mn-ea"/>
              </a:rPr>
              <a:t>(generation</a:t>
            </a:r>
            <a:r>
              <a:rPr lang="en-US" altLang="ko-KR" sz="1400" dirty="0" smtClean="0">
                <a:latin typeface="+mn-ea"/>
              </a:rPr>
              <a:t>), 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스타일 변환</a:t>
            </a:r>
            <a:r>
              <a:rPr lang="en-US" altLang="ko-KR" sz="1400" dirty="0">
                <a:latin typeface="+mn-ea"/>
              </a:rPr>
              <a:t>(style translation), 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얼굴 </a:t>
            </a:r>
            <a:r>
              <a:rPr lang="ko-KR" altLang="en-US" sz="1400" dirty="0">
                <a:latin typeface="+mn-ea"/>
              </a:rPr>
              <a:t>이미지 합성</a:t>
            </a:r>
            <a:r>
              <a:rPr lang="en-US" altLang="ko-KR" sz="1400" dirty="0">
                <a:latin typeface="+mn-ea"/>
              </a:rPr>
              <a:t>(face image synthesis)</a:t>
            </a:r>
            <a:endParaRPr lang="ko-KR" altLang="en-US" sz="1400" dirty="0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39552" y="5044534"/>
            <a:ext cx="7992888" cy="832738"/>
            <a:chOff x="683568" y="5044534"/>
            <a:chExt cx="7992888" cy="832738"/>
          </a:xfrm>
        </p:grpSpPr>
        <p:sp>
          <p:nvSpPr>
            <p:cNvPr id="5" name="직사각형 4"/>
            <p:cNvSpPr/>
            <p:nvPr/>
          </p:nvSpPr>
          <p:spPr>
            <a:xfrm>
              <a:off x="683568" y="5229200"/>
              <a:ext cx="7992888" cy="6480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93954" y="5044534"/>
              <a:ext cx="11721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활용 사례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214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05. </a:t>
            </a:r>
            <a:r>
              <a:rPr lang="en-US" altLang="ko-KR" sz="3600" b="1" dirty="0" smtClean="0">
                <a:latin typeface="+mn-ea"/>
                <a:ea typeface="+mn-ea"/>
              </a:rPr>
              <a:t>Deep </a:t>
            </a:r>
            <a:r>
              <a:rPr lang="en-US" altLang="ko-KR" sz="3600" b="1" dirty="0" smtClean="0">
                <a:latin typeface="+mn-ea"/>
                <a:ea typeface="+mn-ea"/>
              </a:rPr>
              <a:t>Learning </a:t>
            </a:r>
            <a:r>
              <a:rPr lang="ko-KR" altLang="en-US" sz="3600" b="1" dirty="0" smtClean="0">
                <a:latin typeface="+mn-ea"/>
                <a:ea typeface="+mn-ea"/>
              </a:rPr>
              <a:t>주요 모델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강화 학습</a:t>
            </a:r>
            <a:r>
              <a:rPr lang="en-US" altLang="ko-KR" sz="2000" b="1" dirty="0" smtClean="0"/>
              <a:t>(Reinforcement Learning)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ko-KR" sz="1600" b="1" dirty="0" smtClean="0">
                <a:latin typeface="+mn-ea"/>
                <a:ea typeface="바탕"/>
              </a:rPr>
              <a:t>☞ </a:t>
            </a:r>
            <a:r>
              <a:rPr lang="en-US" altLang="ko-KR" sz="1600" b="1" dirty="0" smtClean="0">
                <a:latin typeface="+mn-ea"/>
              </a:rPr>
              <a:t> Q-Learning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현재 </a:t>
            </a:r>
            <a:r>
              <a:rPr lang="ko-KR" altLang="en-US" sz="1400" dirty="0" smtClean="0">
                <a:latin typeface="+mn-ea"/>
              </a:rPr>
              <a:t>상태부터 먼 미래까지 가장 큰 보상을 얻을 수 있는 행동을 학습 시키는 것</a:t>
            </a: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+mn-ea"/>
                <a:ea typeface="바탕"/>
              </a:rPr>
              <a:t>☞ 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DQN (Q-Learning + Deep Learning)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600" b="1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b="0" dirty="0" smtClean="0"/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 smtClean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492896"/>
            <a:ext cx="446309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41168"/>
            <a:ext cx="4989856" cy="632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7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05. </a:t>
            </a:r>
            <a:r>
              <a:rPr lang="en-US" altLang="ko-KR" sz="3600" b="1" dirty="0" smtClean="0">
                <a:latin typeface="+mn-ea"/>
                <a:ea typeface="+mn-ea"/>
              </a:rPr>
              <a:t>Deep </a:t>
            </a:r>
            <a:r>
              <a:rPr lang="en-US" altLang="ko-KR" sz="3600" b="1" dirty="0" smtClean="0">
                <a:latin typeface="+mn-ea"/>
                <a:ea typeface="+mn-ea"/>
              </a:rPr>
              <a:t>Learning </a:t>
            </a:r>
            <a:r>
              <a:rPr lang="ko-KR" altLang="en-US" sz="3600" b="1" dirty="0" smtClean="0">
                <a:latin typeface="+mn-ea"/>
                <a:ea typeface="+mn-ea"/>
              </a:rPr>
              <a:t>주요 모델</a:t>
            </a:r>
            <a:endParaRPr lang="ko-KR" altLang="en-US" sz="3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124744"/>
                <a:ext cx="8229600" cy="5181506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800" b="1" dirty="0" smtClean="0">
                  <a:latin typeface="+mn-ea"/>
                  <a:ea typeface="바탕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r>
                  <a:rPr lang="en-US" altLang="ko-KR" sz="1800" b="1" dirty="0" smtClean="0">
                    <a:latin typeface="+mn-ea"/>
                    <a:ea typeface="바탕"/>
                  </a:rPr>
                  <a:t>☞ </a:t>
                </a:r>
                <a:r>
                  <a:rPr lang="en-US" altLang="ko-KR" sz="1800" b="1" dirty="0" smtClean="0">
                    <a:latin typeface="+mn-ea"/>
                  </a:rPr>
                  <a:t> DQN </a:t>
                </a:r>
                <a:r>
                  <a:rPr lang="ko-KR" altLang="en-US" sz="1800" b="1" dirty="0" smtClean="0">
                    <a:latin typeface="+mn-ea"/>
                  </a:rPr>
                  <a:t>벨만 방정식 해석</a:t>
                </a:r>
                <a:endParaRPr lang="en-US" altLang="ko-KR" sz="1800" b="1" dirty="0" smtClean="0"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800" b="1" dirty="0"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dirty="0" smtClean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dirty="0" smtClean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+mn-ea"/>
                      </a:rPr>
                      <m:t>𝑄</m:t>
                    </m:r>
                    <m:d>
                      <m:dPr>
                        <m:ctrlPr>
                          <a:rPr lang="en-US" altLang="ko-KR" sz="1400" b="0" i="1" smtClean="0">
                            <a:latin typeface="+mn-ea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+mn-ea"/>
                          </a:rPr>
                          <m:t>𝑠</m:t>
                        </m:r>
                        <m:r>
                          <a:rPr lang="en-US" altLang="ko-KR" sz="1400" b="0" i="1" smtClean="0">
                            <a:latin typeface="+mn-ea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+mn-ea"/>
                          </a:rPr>
                          <m:t>𝑎</m:t>
                        </m:r>
                      </m:e>
                    </m:d>
                    <m:r>
                      <a:rPr lang="en-US" altLang="ko-KR" sz="1400" b="0" i="1" smtClean="0">
                        <a:latin typeface="+mn-ea"/>
                      </a:rPr>
                      <m:t> </m:t>
                    </m:r>
                    <m:r>
                      <a:rPr lang="en-US" altLang="ko-KR" sz="1400" i="1">
                        <a:latin typeface="+mn-ea"/>
                      </a:rPr>
                      <m:t>:</m:t>
                    </m:r>
                    <m:r>
                      <a:rPr lang="ko-KR" altLang="en-US" sz="1400" b="0" i="1" smtClean="0">
                        <a:latin typeface="+mn-ea"/>
                      </a:rPr>
                      <m:t>상태</m:t>
                    </m:r>
                    <m:r>
                      <a:rPr lang="en-US" altLang="ko-KR" sz="1400" b="0" i="1" smtClean="0">
                        <a:latin typeface="+mn-ea"/>
                      </a:rPr>
                      <m:t>𝑠</m:t>
                    </m:r>
                    <m:r>
                      <a:rPr lang="ko-KR" altLang="en-US" sz="1400" b="0" i="1" smtClean="0">
                        <a:latin typeface="+mn-ea"/>
                      </a:rPr>
                      <m:t>에서</m:t>
                    </m:r>
                    <m:r>
                      <a:rPr lang="en-US" altLang="ko-KR" sz="1400" b="0" i="1" smtClean="0">
                        <a:latin typeface="+mn-ea"/>
                      </a:rPr>
                      <m:t> </m:t>
                    </m:r>
                    <m:r>
                      <a:rPr lang="ko-KR" altLang="en-US" sz="1400" b="0" i="1" smtClean="0">
                        <a:latin typeface="+mn-ea"/>
                      </a:rPr>
                      <m:t>행동</m:t>
                    </m:r>
                    <m:r>
                      <a:rPr lang="en-US" altLang="ko-KR" sz="1400" b="0" i="1" smtClean="0">
                        <a:latin typeface="+mn-ea"/>
                      </a:rPr>
                      <m:t> </m:t>
                    </m:r>
                    <m:r>
                      <a:rPr lang="en-US" altLang="ko-KR" sz="1400" b="0" i="1" smtClean="0">
                        <a:latin typeface="+mn-ea"/>
                      </a:rPr>
                      <m:t>𝑎</m:t>
                    </m:r>
                    <m:r>
                      <a:rPr lang="ko-KR" altLang="en-US" sz="1400" b="0" i="1" smtClean="0">
                        <a:latin typeface="+mn-ea"/>
                      </a:rPr>
                      <m:t>를</m:t>
                    </m:r>
                    <m:r>
                      <a:rPr lang="en-US" altLang="ko-KR" sz="1400" b="0" i="1" smtClean="0">
                        <a:latin typeface="+mn-ea"/>
                      </a:rPr>
                      <m:t> </m:t>
                    </m:r>
                    <m:r>
                      <a:rPr lang="ko-KR" altLang="en-US" sz="1400" b="0" i="1" smtClean="0">
                        <a:latin typeface="+mn-ea"/>
                      </a:rPr>
                      <m:t>취할</m:t>
                    </m:r>
                    <m:r>
                      <a:rPr lang="en-US" altLang="ko-KR" sz="1400" b="0" i="1" smtClean="0">
                        <a:latin typeface="+mn-ea"/>
                      </a:rPr>
                      <m:t> </m:t>
                    </m:r>
                    <m:r>
                      <a:rPr lang="ko-KR" altLang="en-US" sz="1400" b="0" i="1" smtClean="0">
                        <a:latin typeface="+mn-ea"/>
                      </a:rPr>
                      <m:t>때</m:t>
                    </m:r>
                    <m:r>
                      <a:rPr lang="en-US" altLang="ko-KR" sz="1400" b="0" i="1" smtClean="0">
                        <a:latin typeface="+mn-ea"/>
                      </a:rPr>
                      <m:t> </m:t>
                    </m:r>
                    <m:r>
                      <a:rPr lang="ko-KR" altLang="en-US" sz="1400" b="0" i="1" smtClean="0">
                        <a:latin typeface="+mn-ea"/>
                      </a:rPr>
                      <m:t>받을</m:t>
                    </m:r>
                    <m:r>
                      <a:rPr lang="en-US" altLang="ko-KR" sz="1400" b="0" i="1" smtClean="0">
                        <a:latin typeface="+mn-ea"/>
                      </a:rPr>
                      <m:t> </m:t>
                    </m:r>
                    <m:r>
                      <a:rPr lang="ko-KR" altLang="en-US" sz="1400" b="0" i="1" smtClean="0">
                        <a:latin typeface="+mn-ea"/>
                      </a:rPr>
                      <m:t>수</m:t>
                    </m:r>
                    <m:r>
                      <a:rPr lang="en-US" altLang="ko-KR" sz="1400" b="0" i="1" smtClean="0">
                        <a:latin typeface="+mn-ea"/>
                      </a:rPr>
                      <m:t> </m:t>
                    </m:r>
                    <m:r>
                      <a:rPr lang="ko-KR" altLang="en-US" sz="1400" b="0" i="1" smtClean="0">
                        <a:latin typeface="+mn-ea"/>
                      </a:rPr>
                      <m:t>있는</m:t>
                    </m:r>
                    <m:r>
                      <a:rPr lang="en-US" altLang="ko-KR" sz="1400" b="0" i="1" smtClean="0">
                        <a:latin typeface="+mn-ea"/>
                      </a:rPr>
                      <m:t> </m:t>
                    </m:r>
                    <m:r>
                      <a:rPr lang="ko-KR" altLang="en-US" sz="1400" b="1" i="0" smtClean="0">
                        <a:latin typeface="+mn-ea"/>
                      </a:rPr>
                      <m:t>모든</m:t>
                    </m:r>
                    <m:r>
                      <a:rPr lang="en-US" altLang="ko-KR" sz="1400" b="1" i="0" smtClean="0">
                        <a:latin typeface="+mn-ea"/>
                      </a:rPr>
                      <m:t> </m:t>
                    </m:r>
                    <m:r>
                      <a:rPr lang="ko-KR" altLang="en-US" sz="1400" b="1" i="0" smtClean="0">
                        <a:latin typeface="+mn-ea"/>
                      </a:rPr>
                      <m:t>보상의</m:t>
                    </m:r>
                    <m:r>
                      <a:rPr lang="en-US" altLang="ko-KR" sz="1400" b="1" i="0" smtClean="0">
                        <a:latin typeface="+mn-ea"/>
                      </a:rPr>
                      <m:t> </m:t>
                    </m:r>
                    <m:r>
                      <a:rPr lang="ko-KR" altLang="en-US" sz="1400" b="1" i="0" smtClean="0">
                        <a:latin typeface="+mn-ea"/>
                      </a:rPr>
                      <m:t>총합</m:t>
                    </m:r>
                  </m:oMath>
                </a14:m>
                <a:endParaRPr lang="en-US" altLang="ko-KR" sz="1400" b="1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+mn-ea"/>
                      </a:rPr>
                      <m:t>𝑟</m:t>
                    </m:r>
                    <m:d>
                      <m:dPr>
                        <m:ctrlPr>
                          <a:rPr lang="en-US" altLang="ko-KR" sz="1400" b="0" i="1" smtClean="0">
                            <a:latin typeface="+mn-ea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+mn-ea"/>
                          </a:rPr>
                          <m:t>𝑠</m:t>
                        </m:r>
                        <m:r>
                          <a:rPr lang="en-US" altLang="ko-KR" sz="1400" b="0" i="1" smtClean="0">
                            <a:latin typeface="+mn-ea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+mn-ea"/>
                          </a:rPr>
                          <m:t>𝑎</m:t>
                        </m:r>
                      </m:e>
                    </m:d>
                    <m:r>
                      <a:rPr lang="en-US" altLang="ko-KR" sz="1400" b="0" i="1" smtClean="0">
                        <a:latin typeface="+mn-ea"/>
                      </a:rPr>
                      <m:t>:</m:t>
                    </m:r>
                    <m:r>
                      <a:rPr lang="ko-KR" altLang="en-US" sz="1400" b="0" i="1" smtClean="0">
                        <a:latin typeface="+mn-ea"/>
                      </a:rPr>
                      <m:t>현재</m:t>
                    </m:r>
                    <m:r>
                      <a:rPr lang="en-US" altLang="ko-KR" sz="1400" b="0" i="1" smtClean="0">
                        <a:latin typeface="+mn-ea"/>
                      </a:rPr>
                      <m:t> </m:t>
                    </m:r>
                    <m:r>
                      <a:rPr lang="ko-KR" altLang="en-US" sz="1400" b="0" i="1" smtClean="0">
                        <a:latin typeface="+mn-ea"/>
                      </a:rPr>
                      <m:t>상태</m:t>
                    </m:r>
                    <m:r>
                      <a:rPr lang="en-US" altLang="ko-KR" sz="1400" b="0" i="1" smtClean="0">
                        <a:latin typeface="+mn-ea"/>
                      </a:rPr>
                      <m:t> </m:t>
                    </m:r>
                    <m:r>
                      <a:rPr lang="en-US" altLang="ko-KR" sz="1400" b="0" i="1" smtClean="0">
                        <a:latin typeface="+mn-ea"/>
                      </a:rPr>
                      <m:t>𝑠</m:t>
                    </m:r>
                    <m:r>
                      <a:rPr lang="ko-KR" altLang="en-US" sz="1400" b="0" i="1" smtClean="0">
                        <a:latin typeface="+mn-ea"/>
                      </a:rPr>
                      <m:t>에서</m:t>
                    </m:r>
                    <m:r>
                      <a:rPr lang="en-US" altLang="ko-KR" sz="1400" b="0" i="1" smtClean="0">
                        <a:latin typeface="+mn-ea"/>
                      </a:rPr>
                      <m:t> </m:t>
                    </m:r>
                    <m:r>
                      <a:rPr lang="ko-KR" altLang="en-US" sz="1400" b="0" i="1" smtClean="0">
                        <a:latin typeface="+mn-ea"/>
                      </a:rPr>
                      <m:t>행동</m:t>
                    </m:r>
                    <m:r>
                      <a:rPr lang="en-US" altLang="ko-KR" sz="1400" b="0" i="1" smtClean="0">
                        <a:latin typeface="+mn-ea"/>
                      </a:rPr>
                      <m:t> </m:t>
                    </m:r>
                    <m:r>
                      <a:rPr lang="en-US" altLang="ko-KR" sz="1400" b="0" i="1" smtClean="0">
                        <a:latin typeface="+mn-ea"/>
                      </a:rPr>
                      <m:t>𝑎</m:t>
                    </m:r>
                    <m:r>
                      <a:rPr lang="ko-KR" altLang="en-US" sz="1400" b="0" i="1" smtClean="0">
                        <a:latin typeface="+mn-ea"/>
                      </a:rPr>
                      <m:t>를</m:t>
                    </m:r>
                    <m:r>
                      <a:rPr lang="en-US" altLang="ko-KR" sz="1400" b="0" i="1" smtClean="0">
                        <a:latin typeface="+mn-ea"/>
                      </a:rPr>
                      <m:t> </m:t>
                    </m:r>
                    <m:r>
                      <a:rPr lang="ko-KR" altLang="en-US" sz="1400" b="0" i="1" smtClean="0">
                        <a:latin typeface="+mn-ea"/>
                      </a:rPr>
                      <m:t>취했을</m:t>
                    </m:r>
                    <m:r>
                      <a:rPr lang="en-US" altLang="ko-KR" sz="1400" b="0" i="1" smtClean="0">
                        <a:latin typeface="+mn-ea"/>
                      </a:rPr>
                      <m:t> </m:t>
                    </m:r>
                    <m:r>
                      <a:rPr lang="ko-KR" altLang="en-US" sz="1400" b="0" i="1" smtClean="0">
                        <a:latin typeface="+mn-ea"/>
                      </a:rPr>
                      <m:t>때</m:t>
                    </m:r>
                    <m:r>
                      <a:rPr lang="en-US" altLang="ko-KR" sz="1400" b="0" i="1" smtClean="0">
                        <a:latin typeface="+mn-ea"/>
                      </a:rPr>
                      <m:t> </m:t>
                    </m:r>
                    <m:r>
                      <a:rPr lang="ko-KR" altLang="en-US" sz="1400" b="0" i="1" smtClean="0">
                        <a:latin typeface="+mn-ea"/>
                      </a:rPr>
                      <m:t>받을</m:t>
                    </m:r>
                    <m:r>
                      <a:rPr lang="en-US" altLang="ko-KR" sz="1400" b="0" i="1" smtClean="0">
                        <a:latin typeface="+mn-ea"/>
                      </a:rPr>
                      <m:t> </m:t>
                    </m:r>
                    <m:r>
                      <a:rPr lang="ko-KR" altLang="en-US" sz="1400" b="0" i="1" smtClean="0">
                        <a:latin typeface="+mn-ea"/>
                      </a:rPr>
                      <m:t>즉각</m:t>
                    </m:r>
                    <m:r>
                      <a:rPr lang="en-US" altLang="ko-KR" sz="1400" b="0" i="1" smtClean="0">
                        <a:latin typeface="+mn-ea"/>
                      </a:rPr>
                      <m:t> </m:t>
                    </m:r>
                    <m:r>
                      <a:rPr lang="ko-KR" altLang="en-US" sz="1400" b="0" i="1" smtClean="0">
                        <a:latin typeface="+mn-ea"/>
                      </a:rPr>
                      <m:t>보상값</m:t>
                    </m:r>
                  </m:oMath>
                </a14:m>
                <a:endParaRPr lang="en-US" altLang="ko-KR" sz="1400" b="0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+mn-ea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+mn-ea"/>
                          </a:rPr>
                          <m:t>𝑚𝑎𝑥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+mn-ea"/>
                          </a:rPr>
                          <m:t>𝑎</m:t>
                        </m:r>
                      </m:sub>
                    </m:sSub>
                    <m:r>
                      <a:rPr lang="en-US" altLang="ko-KR" sz="1400" b="0" i="1" dirty="0" smtClean="0">
                        <a:latin typeface="+mn-ea"/>
                      </a:rPr>
                      <m:t>𝑄</m:t>
                    </m:r>
                    <m:d>
                      <m:dPr>
                        <m:ctrlPr>
                          <a:rPr lang="en-US" altLang="ko-KR" sz="1400" b="0" i="1" dirty="0" smtClean="0">
                            <a:latin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b="0" i="1" dirty="0" smtClean="0">
                                <a:latin typeface="+mn-ea"/>
                              </a:rPr>
                            </m:ctrlPr>
                          </m:sSupPr>
                          <m:e>
                            <m:r>
                              <a:rPr lang="en-US" altLang="ko-KR" sz="1400" b="0" i="1" dirty="0" smtClean="0">
                                <a:latin typeface="+mn-ea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1400" b="0" i="1" dirty="0" smtClean="0">
                                <a:latin typeface="+mn-ea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400" b="0" i="1" dirty="0" smtClean="0">
                            <a:latin typeface="+mn-ea"/>
                          </a:rPr>
                          <m:t>,</m:t>
                        </m:r>
                        <m:r>
                          <a:rPr lang="en-US" altLang="ko-KR" sz="1400" b="0" i="1" dirty="0" smtClean="0">
                            <a:latin typeface="+mn-ea"/>
                          </a:rPr>
                          <m:t>𝑎</m:t>
                        </m:r>
                      </m:e>
                    </m:d>
                    <m:r>
                      <a:rPr lang="en-US" altLang="ko-KR" sz="1400" i="1">
                        <a:latin typeface="+mn-ea"/>
                      </a:rPr>
                      <m:t>:</m:t>
                    </m:r>
                    <m:r>
                      <a:rPr lang="ko-KR" altLang="en-US" sz="1400" b="0" i="1" smtClean="0">
                        <a:latin typeface="+mn-ea"/>
                      </a:rPr>
                      <m:t>다음</m:t>
                    </m:r>
                    <m:r>
                      <a:rPr lang="en-US" altLang="ko-KR" sz="1400" b="0" i="1" smtClean="0">
                        <a:latin typeface="+mn-ea"/>
                      </a:rPr>
                      <m:t> </m:t>
                    </m:r>
                    <m:r>
                      <a:rPr lang="ko-KR" altLang="en-US" sz="1400" i="1">
                        <a:latin typeface="+mn-ea"/>
                      </a:rPr>
                      <m:t>상태</m:t>
                    </m:r>
                    <m:sSup>
                      <m:sSupPr>
                        <m:ctrlPr>
                          <a:rPr lang="en-US" altLang="ko-KR" sz="1400" i="1" dirty="0">
                            <a:latin typeface="+mn-ea"/>
                          </a:rPr>
                        </m:ctrlPr>
                      </m:sSupPr>
                      <m:e>
                        <m:r>
                          <a:rPr lang="en-US" altLang="ko-KR" sz="1400" i="1" dirty="0">
                            <a:latin typeface="+mn-ea"/>
                          </a:rPr>
                          <m:t>𝑠</m:t>
                        </m:r>
                      </m:e>
                      <m:sup>
                        <m:r>
                          <a:rPr lang="en-US" altLang="ko-KR" sz="1400" i="1" dirty="0">
                            <a:latin typeface="+mn-ea"/>
                          </a:rPr>
                          <m:t>′</m:t>
                        </m:r>
                      </m:sup>
                    </m:sSup>
                    <m:r>
                      <a:rPr lang="ko-KR" altLang="en-US" sz="1400" i="1">
                        <a:latin typeface="+mn-ea"/>
                      </a:rPr>
                      <m:t>에서</m:t>
                    </m:r>
                    <m:r>
                      <a:rPr lang="en-US" altLang="ko-KR" sz="1400" i="1">
                        <a:latin typeface="+mn-ea"/>
                      </a:rPr>
                      <m:t> </m:t>
                    </m:r>
                    <m:r>
                      <a:rPr lang="ko-KR" altLang="en-US" sz="1400" b="0" i="1" dirty="0" smtClean="0">
                        <a:latin typeface="+mn-ea"/>
                      </a:rPr>
                      <m:t>받을</m:t>
                    </m:r>
                    <m:r>
                      <a:rPr lang="en-US" altLang="ko-KR" sz="1400" b="0" i="1" dirty="0" smtClean="0">
                        <a:latin typeface="+mn-ea"/>
                      </a:rPr>
                      <m:t> </m:t>
                    </m:r>
                    <m:r>
                      <a:rPr lang="ko-KR" altLang="en-US" sz="1400" b="0" i="1" dirty="0" smtClean="0">
                        <a:latin typeface="+mn-ea"/>
                      </a:rPr>
                      <m:t>수있는</m:t>
                    </m:r>
                    <m:r>
                      <a:rPr lang="en-US" altLang="ko-KR" sz="1400" b="0" i="1" dirty="0" smtClean="0">
                        <a:latin typeface="+mn-ea"/>
                      </a:rPr>
                      <m:t> </m:t>
                    </m:r>
                    <m:r>
                      <a:rPr lang="ko-KR" altLang="en-US" sz="1400" b="0" i="1" dirty="0" smtClean="0">
                        <a:latin typeface="+mn-ea"/>
                      </a:rPr>
                      <m:t>보상의</m:t>
                    </m:r>
                    <m:r>
                      <a:rPr lang="en-US" altLang="ko-KR" sz="1400" b="0" i="1" dirty="0" smtClean="0">
                        <a:latin typeface="+mn-ea"/>
                      </a:rPr>
                      <m:t> </m:t>
                    </m:r>
                    <m:r>
                      <a:rPr lang="ko-KR" altLang="en-US" sz="1400" b="0" i="1" dirty="0" smtClean="0">
                        <a:latin typeface="+mn-ea"/>
                      </a:rPr>
                      <m:t>최대</m:t>
                    </m:r>
                    <m:r>
                      <a:rPr lang="en-US" altLang="ko-KR" sz="1400" b="0" i="1" dirty="0" smtClean="0">
                        <a:latin typeface="+mn-ea"/>
                      </a:rPr>
                      <m:t> </m:t>
                    </m:r>
                    <m:r>
                      <a:rPr lang="ko-KR" altLang="en-US" sz="1400" b="0" i="1" dirty="0" smtClean="0">
                        <a:latin typeface="+mn-ea"/>
                      </a:rPr>
                      <m:t>값</m:t>
                    </m:r>
                  </m:oMath>
                </a14:m>
                <a:endParaRPr lang="en-US" altLang="ko-KR" sz="1400" b="0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Clr>
                    <a:srgbClr val="9FB8CD"/>
                  </a:buCl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rgbClr val="464653"/>
                        </a:solidFill>
                        <a:latin typeface="+mn-ea"/>
                      </a:rPr>
                      <m:t> </m:t>
                    </m:r>
                    <m:r>
                      <a:rPr lang="ko-KR" altLang="en-US" sz="1400" i="1" smtClean="0">
                        <a:solidFill>
                          <a:srgbClr val="464653"/>
                        </a:solidFill>
                        <a:latin typeface="+mn-ea"/>
                      </a:rPr>
                      <m:t>𝛾</m:t>
                    </m:r>
                    <m:r>
                      <a:rPr lang="en-US" altLang="ko-KR" sz="1400" b="0" i="1" smtClean="0">
                        <a:solidFill>
                          <a:srgbClr val="464653"/>
                        </a:solidFill>
                        <a:latin typeface="+mn-ea"/>
                      </a:rPr>
                      <m:t> :</m:t>
                    </m:r>
                    <m:r>
                      <a:rPr lang="ko-KR" altLang="en-US" sz="1400" b="0" i="1" smtClean="0">
                        <a:solidFill>
                          <a:srgbClr val="464653"/>
                        </a:solidFill>
                        <a:latin typeface="+mn-ea"/>
                      </a:rPr>
                      <m:t>할인율이라</m:t>
                    </m:r>
                    <m:r>
                      <a:rPr lang="en-US" altLang="ko-KR" sz="1400" b="0" i="1" smtClean="0">
                        <a:solidFill>
                          <a:srgbClr val="464653"/>
                        </a:solidFill>
                        <a:latin typeface="+mn-ea"/>
                      </a:rPr>
                      <m:t> </m:t>
                    </m:r>
                    <m:r>
                      <a:rPr lang="ko-KR" altLang="en-US" sz="1400" b="0" i="1" smtClean="0">
                        <a:solidFill>
                          <a:srgbClr val="464653"/>
                        </a:solidFill>
                        <a:latin typeface="+mn-ea"/>
                      </a:rPr>
                      <m:t>부르며</m:t>
                    </m:r>
                    <m:r>
                      <a:rPr lang="en-US" altLang="ko-KR" sz="1400" b="0" i="1" smtClean="0">
                        <a:solidFill>
                          <a:srgbClr val="464653"/>
                        </a:solidFill>
                        <a:latin typeface="+mn-ea"/>
                      </a:rPr>
                      <m:t>, </m:t>
                    </m:r>
                    <m:r>
                      <a:rPr lang="ko-KR" altLang="en-US" sz="1400" b="0" i="1" smtClean="0">
                        <a:solidFill>
                          <a:srgbClr val="464653"/>
                        </a:solidFill>
                        <a:latin typeface="+mn-ea"/>
                      </a:rPr>
                      <m:t>미래</m:t>
                    </m:r>
                    <m:r>
                      <a:rPr lang="en-US" altLang="ko-KR" sz="1400" b="0" i="1" smtClean="0">
                        <a:solidFill>
                          <a:srgbClr val="464653"/>
                        </a:solidFill>
                        <a:latin typeface="+mn-ea"/>
                      </a:rPr>
                      <m:t> </m:t>
                    </m:r>
                    <m:r>
                      <a:rPr lang="ko-KR" altLang="en-US" sz="1400" b="0" i="1" smtClean="0">
                        <a:solidFill>
                          <a:srgbClr val="464653"/>
                        </a:solidFill>
                        <a:latin typeface="+mn-ea"/>
                      </a:rPr>
                      <m:t>가치에</m:t>
                    </m:r>
                    <m:r>
                      <a:rPr lang="en-US" altLang="ko-KR" sz="1400" b="0" i="1" smtClean="0">
                        <a:solidFill>
                          <a:srgbClr val="464653"/>
                        </a:solidFill>
                        <a:latin typeface="+mn-ea"/>
                      </a:rPr>
                      <m:t> </m:t>
                    </m:r>
                    <m:r>
                      <a:rPr lang="ko-KR" altLang="en-US" sz="1400" b="0" i="1" smtClean="0">
                        <a:solidFill>
                          <a:srgbClr val="464653"/>
                        </a:solidFill>
                        <a:latin typeface="+mn-ea"/>
                      </a:rPr>
                      <m:t>대한</m:t>
                    </m:r>
                    <m:r>
                      <a:rPr lang="en-US" altLang="ko-KR" sz="1400" b="0" i="1" smtClean="0">
                        <a:solidFill>
                          <a:srgbClr val="464653"/>
                        </a:solidFill>
                        <a:latin typeface="+mn-ea"/>
                      </a:rPr>
                      <m:t> </m:t>
                    </m:r>
                    <m:r>
                      <a:rPr lang="ko-KR" altLang="en-US" sz="1400" b="0" i="1" smtClean="0">
                        <a:solidFill>
                          <a:srgbClr val="464653"/>
                        </a:solidFill>
                        <a:latin typeface="+mn-ea"/>
                      </a:rPr>
                      <m:t>중요도를</m:t>
                    </m:r>
                    <m:r>
                      <a:rPr lang="en-US" altLang="ko-KR" sz="1400" b="0" i="1" smtClean="0">
                        <a:solidFill>
                          <a:srgbClr val="464653"/>
                        </a:solidFill>
                        <a:latin typeface="+mn-ea"/>
                      </a:rPr>
                      <m:t> </m:t>
                    </m:r>
                    <m:r>
                      <a:rPr lang="ko-KR" altLang="en-US" sz="1400" b="0" i="1" smtClean="0">
                        <a:solidFill>
                          <a:srgbClr val="464653"/>
                        </a:solidFill>
                        <a:latin typeface="+mn-ea"/>
                      </a:rPr>
                      <m:t>나타냄</m:t>
                    </m:r>
                    <m:r>
                      <a:rPr lang="en-US" altLang="ko-KR" sz="1400" b="0" i="1" smtClean="0">
                        <a:solidFill>
                          <a:srgbClr val="464653"/>
                        </a:solidFill>
                        <a:latin typeface="+mn-ea"/>
                      </a:rPr>
                      <m:t>. </m:t>
                    </m:r>
                  </m:oMath>
                </a14:m>
                <a:endParaRPr lang="en-US" altLang="ko-KR" sz="1400" b="0" i="1" dirty="0" smtClean="0">
                  <a:solidFill>
                    <a:srgbClr val="464653"/>
                  </a:solidFill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Clr>
                    <a:srgbClr val="9FB8CD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             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+mn-ea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+mn-ea"/>
                        </a:rPr>
                        <m:t>𝛾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+mn-ea"/>
                        </a:rPr>
                        <m:t>이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+mn-ea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+mn-ea"/>
                        </a:rPr>
                        <m:t>커질수록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+mn-ea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+mn-ea"/>
                        </a:rPr>
                        <m:t>미래에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+mn-ea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+mn-ea"/>
                        </a:rPr>
                        <m:t>받을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+mn-ea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+mn-ea"/>
                        </a:rPr>
                        <m:t>보상에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+mn-ea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+mn-ea"/>
                        </a:rPr>
                        <m:t>더큰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+mn-ea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+mn-ea"/>
                        </a:rPr>
                        <m:t>가치를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+mn-ea"/>
                        </a:rPr>
                        <m:t>,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+mn-ea"/>
                        </a:rPr>
                        <m:t>작아질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+mn-ea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+mn-ea"/>
                        </a:rPr>
                        <m:t>수록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+mn-ea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+mn-ea"/>
                        </a:rPr>
                        <m:t>즉각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+mn-ea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+mn-ea"/>
                        </a:rPr>
                        <m:t>보상을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+mn-ea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+mn-ea"/>
                        </a:rPr>
                        <m:t>더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+mn-ea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+mn-ea"/>
                        </a:rPr>
                        <m:t>중요하게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+mn-ea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+mn-ea"/>
                        </a:rPr>
                        <m:t>함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+mn-ea"/>
                        </a:rPr>
                        <m:t>. </m:t>
                      </m:r>
                    </m:oMath>
                  </m:oMathPara>
                </a14:m>
                <a:endParaRPr lang="en-US" altLang="ko-KR" sz="1400" dirty="0">
                  <a:solidFill>
                    <a:srgbClr val="464653"/>
                  </a:solidFill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b="0" dirty="0" smtClean="0"/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endParaRPr lang="en-US" altLang="ko-KR" sz="1400" dirty="0" smtClean="0">
                  <a:latin typeface="+mn-ea"/>
                </a:endParaRPr>
              </a:p>
            </p:txBody>
          </p:sp>
        </mc:Choice>
        <mc:Fallback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124744"/>
                <a:ext cx="8229600" cy="518150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5680631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55576" y="4149080"/>
            <a:ext cx="4968552" cy="43204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5589240"/>
            <a:ext cx="690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바탕"/>
                <a:ea typeface="바탕"/>
              </a:rPr>
              <a:t>※ </a:t>
            </a:r>
            <a:r>
              <a:rPr lang="ko-KR" altLang="en-US" b="1" dirty="0" smtClean="0">
                <a:solidFill>
                  <a:srgbClr val="C00000"/>
                </a:solidFill>
              </a:rPr>
              <a:t>해당 값을 최대화 할 수 있는 행동을 고르는 것이 </a:t>
            </a:r>
            <a:r>
              <a:rPr lang="en-US" altLang="ko-KR" b="1" dirty="0" smtClean="0">
                <a:solidFill>
                  <a:srgbClr val="C00000"/>
                </a:solidFill>
              </a:rPr>
              <a:t>Agent</a:t>
            </a:r>
            <a:r>
              <a:rPr lang="ko-KR" altLang="en-US" b="1" dirty="0" smtClean="0">
                <a:solidFill>
                  <a:srgbClr val="C00000"/>
                </a:solidFill>
              </a:rPr>
              <a:t>의 목표 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13" name="꺾인 연결선 12"/>
          <p:cNvCxnSpPr>
            <a:stCxn id="3" idx="1"/>
            <a:endCxn id="5" idx="1"/>
          </p:cNvCxnSpPr>
          <p:nvPr/>
        </p:nvCxnSpPr>
        <p:spPr>
          <a:xfrm rot="10800000" flipV="1">
            <a:off x="755576" y="4365104"/>
            <a:ext cx="12700" cy="1408802"/>
          </a:xfrm>
          <a:prstGeom prst="bentConnector3">
            <a:avLst>
              <a:gd name="adj1" fmla="val 1800000"/>
            </a:avLst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01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05. </a:t>
            </a:r>
            <a:r>
              <a:rPr lang="en-US" altLang="ko-KR" sz="3600" b="1" dirty="0" smtClean="0">
                <a:latin typeface="+mn-ea"/>
                <a:ea typeface="+mn-ea"/>
              </a:rPr>
              <a:t>Deep </a:t>
            </a:r>
            <a:r>
              <a:rPr lang="en-US" altLang="ko-KR" sz="3600" b="1" dirty="0" smtClean="0">
                <a:latin typeface="+mn-ea"/>
                <a:ea typeface="+mn-ea"/>
              </a:rPr>
              <a:t>Learning </a:t>
            </a:r>
            <a:r>
              <a:rPr lang="ko-KR" altLang="en-US" sz="3600" b="1" dirty="0" smtClean="0">
                <a:latin typeface="+mn-ea"/>
                <a:ea typeface="+mn-ea"/>
              </a:rPr>
              <a:t>주요 모델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Deep Reinforcement Learning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더 효율적으로 빠르게 학습할 수 있는 강화 모델</a:t>
            </a:r>
            <a:endParaRPr lang="en-US" altLang="ko-KR" sz="1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100" dirty="0" smtClean="0"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 smtClean="0">
                <a:latin typeface="+mn-ea"/>
              </a:rPr>
              <a:t>최고의 </a:t>
            </a:r>
            <a:r>
              <a:rPr lang="en-US" altLang="ko-KR" sz="1200" dirty="0" smtClean="0">
                <a:latin typeface="+mn-ea"/>
              </a:rPr>
              <a:t>Reward</a:t>
            </a:r>
            <a:r>
              <a:rPr lang="ko-KR" altLang="en-US" sz="1200" dirty="0" smtClean="0">
                <a:latin typeface="+mn-ea"/>
              </a:rPr>
              <a:t>을 위한 행동 선택</a:t>
            </a:r>
            <a:endParaRPr lang="en-US" altLang="ko-KR" sz="1200" dirty="0" smtClean="0"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 smtClean="0">
                <a:latin typeface="+mn-ea"/>
              </a:rPr>
              <a:t>동적으로 학습 하며 </a:t>
            </a:r>
            <a:r>
              <a:rPr lang="en-US" altLang="ko-KR" sz="1200" dirty="0" smtClean="0">
                <a:latin typeface="+mn-ea"/>
              </a:rPr>
              <a:t>Action</a:t>
            </a:r>
            <a:r>
              <a:rPr lang="ko-KR" altLang="en-US" sz="1200" dirty="0" smtClean="0">
                <a:latin typeface="+mn-ea"/>
              </a:rPr>
              <a:t>을 조정</a:t>
            </a:r>
            <a:endParaRPr lang="en-US" altLang="ko-KR" sz="1200" dirty="0" smtClean="0"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1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85674"/>
            <a:ext cx="3456384" cy="222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685674"/>
            <a:ext cx="3528392" cy="223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83568" y="3356992"/>
            <a:ext cx="7704856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67944" y="3172326"/>
            <a:ext cx="11721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 사례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25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[</a:t>
            </a:r>
            <a:r>
              <a:rPr lang="ko-KR" altLang="en-US" sz="3600" b="1" dirty="0" smtClean="0">
                <a:latin typeface="+mn-ea"/>
                <a:ea typeface="+mn-ea"/>
              </a:rPr>
              <a:t>별첨</a:t>
            </a:r>
            <a:r>
              <a:rPr lang="en-US" altLang="ko-KR" sz="3600" b="1" dirty="0" smtClean="0">
                <a:latin typeface="+mn-ea"/>
                <a:ea typeface="+mn-ea"/>
              </a:rPr>
              <a:t>] </a:t>
            </a:r>
            <a:r>
              <a:rPr lang="ko-KR" altLang="en-US" sz="3600" b="1" dirty="0" smtClean="0">
                <a:latin typeface="+mn-ea"/>
                <a:ea typeface="+mn-ea"/>
              </a:rPr>
              <a:t>요약 구성도</a:t>
            </a:r>
            <a:endParaRPr lang="ko-KR" altLang="en-US" sz="3600" b="1" dirty="0"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556792"/>
            <a:ext cx="84709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5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01. Machine Learning </a:t>
            </a:r>
            <a:r>
              <a:rPr lang="ko-KR" altLang="en-US" sz="3600" b="1" dirty="0" smtClean="0">
                <a:latin typeface="+mn-ea"/>
                <a:ea typeface="+mn-ea"/>
              </a:rPr>
              <a:t>개념</a:t>
            </a:r>
            <a:endParaRPr lang="ko-KR" altLang="en-US" sz="3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ko-KR" sz="1400" b="0" dirty="0" smtClean="0"/>
              </a:p>
              <a:p>
                <a:pPr lvl="0">
                  <a:buClr>
                    <a:srgbClr val="727CA3"/>
                  </a:buClr>
                </a:pPr>
                <a:r>
                  <a:rPr lang="en-US" altLang="ko-KR" dirty="0">
                    <a:solidFill>
                      <a:prstClr val="black"/>
                    </a:solidFill>
                  </a:rPr>
                  <a:t>ƒ</a:t>
                </a:r>
                <a:r>
                  <a:rPr lang="ko-KR" altLang="en-US" dirty="0">
                    <a:solidFill>
                      <a:prstClr val="black"/>
                    </a:solidFill>
                  </a:rPr>
                  <a:t>의 </a:t>
                </a:r>
                <a:r>
                  <a:rPr lang="ko-KR" altLang="en-US" dirty="0" smtClean="0">
                    <a:solidFill>
                      <a:prstClr val="black"/>
                    </a:solidFill>
                  </a:rPr>
                  <a:t>정의</a:t>
                </a:r>
                <a:endParaRPr lang="en-US" altLang="ko-KR" sz="1400" dirty="0" smtClean="0"/>
              </a:p>
              <a:p>
                <a:pPr marL="0" indent="0">
                  <a:buNone/>
                </a:pPr>
                <a:r>
                  <a:rPr lang="en-US" altLang="ko-KR" sz="1400" b="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ko-KR" altLang="en-US" sz="1400" b="1" i="0" smtClean="0">
                        <a:latin typeface="Cambria Math"/>
                      </a:rPr>
                      <m:t>개의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b="1" i="0" smtClean="0">
                        <a:latin typeface="Cambria Math"/>
                      </a:rPr>
                      <m:t>입력변수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sz="1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400" b="1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b="1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ko-KR" sz="1400" b="1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sz="1400" b="1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p</m:t>
                        </m:r>
                      </m:sub>
                    </m:sSub>
                    <m:r>
                      <m:rPr>
                        <m:nor/>
                      </m:rPr>
                      <a:rPr lang="ko-KR" altLang="en-US" sz="1400" b="0" i="0" smtClean="0">
                        <a:latin typeface="Cambria Math"/>
                      </a:rPr>
                      <m:t>개가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b="0" i="0" smtClean="0">
                        <a:latin typeface="Cambria Math"/>
                      </a:rPr>
                      <m:t>있고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ko-KR" altLang="en-US" sz="1400" b="1" i="0" smtClean="0">
                        <a:latin typeface="Cambria Math"/>
                      </a:rPr>
                      <m:t>출력변수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Y</m:t>
                    </m:r>
                    <m:r>
                      <m:rPr>
                        <m:nor/>
                      </m:rPr>
                      <a:rPr lang="ko-KR" altLang="en-US" sz="1400" b="0" i="0" smtClean="0">
                        <a:latin typeface="Cambria Math"/>
                      </a:rPr>
                      <m:t>가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b="0" i="0" smtClean="0">
                        <a:latin typeface="Cambria Math"/>
                      </a:rPr>
                      <m:t>있을때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( </m:t>
                        </m:r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p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라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하면</m:t>
                    </m:r>
                    <m:r>
                      <m:rPr>
                        <m:nor/>
                      </m:rPr>
                      <a:rPr lang="en-US" altLang="ko-KR" sz="140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입력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변수와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출력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변수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관계는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다음과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같음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.</m:t>
                    </m:r>
                  </m:oMath>
                </a14:m>
                <a:endParaRPr lang="en-US" altLang="ko-KR" sz="1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ko-KR" sz="16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ko-KR" altLang="en-US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27581"/>
            <a:ext cx="623570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846651" y="2858249"/>
            <a:ext cx="2222512" cy="369332"/>
            <a:chOff x="837320" y="2708920"/>
            <a:chExt cx="2222512" cy="369332"/>
          </a:xfrm>
        </p:grpSpPr>
        <p:sp>
          <p:nvSpPr>
            <p:cNvPr id="4" name="직사각형 3"/>
            <p:cNvSpPr/>
            <p:nvPr/>
          </p:nvSpPr>
          <p:spPr>
            <a:xfrm>
              <a:off x="837320" y="2708920"/>
              <a:ext cx="13428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5616" y="270892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회귀 분석의 경우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615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01. Machine Learning </a:t>
            </a:r>
            <a:r>
              <a:rPr lang="ko-KR" altLang="en-US" sz="3600" b="1" dirty="0" smtClean="0">
                <a:latin typeface="+mn-ea"/>
                <a:ea typeface="+mn-ea"/>
              </a:rPr>
              <a:t>개념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49876"/>
            <a:ext cx="3672408" cy="4937760"/>
          </a:xfrm>
        </p:spPr>
        <p:txBody>
          <a:bodyPr/>
          <a:lstStyle/>
          <a:p>
            <a:pPr marL="0" indent="0">
              <a:buNone/>
            </a:pPr>
            <a:endParaRPr lang="en-US" altLang="ko-KR" sz="1600" i="1" dirty="0">
              <a:latin typeface="Cambria Math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ko-KR" altLang="en-US" sz="1600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4947" y="2636946"/>
            <a:ext cx="2150909" cy="2088232"/>
            <a:chOff x="1124947" y="2132856"/>
            <a:chExt cx="2150909" cy="2088232"/>
          </a:xfrm>
        </p:grpSpPr>
        <p:sp>
          <p:nvSpPr>
            <p:cNvPr id="7" name="타원 6"/>
            <p:cNvSpPr/>
            <p:nvPr/>
          </p:nvSpPr>
          <p:spPr>
            <a:xfrm>
              <a:off x="1124947" y="2132856"/>
              <a:ext cx="2150909" cy="20882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웃는 얼굴 7"/>
            <p:cNvSpPr/>
            <p:nvPr/>
          </p:nvSpPr>
          <p:spPr>
            <a:xfrm>
              <a:off x="1691680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웃는 얼굴 10"/>
            <p:cNvSpPr/>
            <p:nvPr/>
          </p:nvSpPr>
          <p:spPr>
            <a:xfrm>
              <a:off x="2132416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웃는 얼굴 11"/>
            <p:cNvSpPr/>
            <p:nvPr/>
          </p:nvSpPr>
          <p:spPr>
            <a:xfrm>
              <a:off x="1403344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웃는 얼굴 12"/>
            <p:cNvSpPr/>
            <p:nvPr/>
          </p:nvSpPr>
          <p:spPr>
            <a:xfrm>
              <a:off x="1844080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웃는 얼굴 13"/>
            <p:cNvSpPr/>
            <p:nvPr/>
          </p:nvSpPr>
          <p:spPr>
            <a:xfrm>
              <a:off x="2333970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웃는 얼굴 14"/>
            <p:cNvSpPr/>
            <p:nvPr/>
          </p:nvSpPr>
          <p:spPr>
            <a:xfrm>
              <a:off x="2774706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웃는 얼굴 15"/>
            <p:cNvSpPr/>
            <p:nvPr/>
          </p:nvSpPr>
          <p:spPr>
            <a:xfrm>
              <a:off x="2558682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웃는 얼굴 16"/>
            <p:cNvSpPr/>
            <p:nvPr/>
          </p:nvSpPr>
          <p:spPr>
            <a:xfrm>
              <a:off x="1403344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웃는 얼굴 17"/>
            <p:cNvSpPr/>
            <p:nvPr/>
          </p:nvSpPr>
          <p:spPr>
            <a:xfrm>
              <a:off x="1844080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웃는 얼굴 18"/>
            <p:cNvSpPr/>
            <p:nvPr/>
          </p:nvSpPr>
          <p:spPr>
            <a:xfrm>
              <a:off x="2333970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웃는 얼굴 19"/>
            <p:cNvSpPr/>
            <p:nvPr/>
          </p:nvSpPr>
          <p:spPr>
            <a:xfrm>
              <a:off x="2774706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웃는 얼굴 20"/>
            <p:cNvSpPr/>
            <p:nvPr/>
          </p:nvSpPr>
          <p:spPr>
            <a:xfrm>
              <a:off x="1682992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웃는 얼굴 21"/>
            <p:cNvSpPr/>
            <p:nvPr/>
          </p:nvSpPr>
          <p:spPr>
            <a:xfrm>
              <a:off x="2123728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웃는 얼굴 22"/>
            <p:cNvSpPr/>
            <p:nvPr/>
          </p:nvSpPr>
          <p:spPr>
            <a:xfrm>
              <a:off x="2549994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내용 개체 틀 2"/>
          <p:cNvSpPr txBox="1">
            <a:spLocks/>
          </p:cNvSpPr>
          <p:nvPr/>
        </p:nvSpPr>
        <p:spPr>
          <a:xfrm>
            <a:off x="467544" y="1249876"/>
            <a:ext cx="3816424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endParaRPr lang="en-US" altLang="ko-KR" sz="1600" dirty="0" smtClean="0">
              <a:latin typeface="+mn-ea"/>
            </a:endParaRPr>
          </a:p>
          <a:p>
            <a:pPr>
              <a:buClr>
                <a:srgbClr val="727CA3"/>
              </a:buClr>
            </a:pPr>
            <a:r>
              <a:rPr lang="ko-KR" altLang="en-US" sz="1800" dirty="0" smtClean="0">
                <a:solidFill>
                  <a:prstClr val="black"/>
                </a:solidFill>
              </a:rPr>
              <a:t>모집단</a:t>
            </a:r>
            <a:r>
              <a:rPr lang="en-US" altLang="ko-KR" sz="1800" dirty="0" smtClean="0">
                <a:solidFill>
                  <a:prstClr val="black"/>
                </a:solidFill>
              </a:rPr>
              <a:t>(Population)</a:t>
            </a:r>
            <a:r>
              <a:rPr lang="ko-KR" altLang="en-US" sz="1800" dirty="0" smtClean="0">
                <a:solidFill>
                  <a:prstClr val="black"/>
                </a:solidFill>
              </a:rPr>
              <a:t>을 </a:t>
            </a:r>
            <a:r>
              <a:rPr lang="ko-KR" altLang="en-US" sz="1800" dirty="0">
                <a:solidFill>
                  <a:prstClr val="black"/>
                </a:solidFill>
              </a:rPr>
              <a:t>아는 </a:t>
            </a:r>
            <a:r>
              <a:rPr lang="ko-KR" altLang="en-US" sz="1800" dirty="0" smtClean="0">
                <a:solidFill>
                  <a:prstClr val="black"/>
                </a:solidFill>
              </a:rPr>
              <a:t>경우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1400" dirty="0" smtClean="0">
                <a:solidFill>
                  <a:prstClr val="black"/>
                </a:solidFill>
                <a:latin typeface="+mn-ea"/>
              </a:rPr>
              <a:t>: </a:t>
            </a:r>
            <a:r>
              <a:rPr lang="ko-KR" altLang="en-US" sz="1400" dirty="0" smtClean="0">
                <a:solidFill>
                  <a:prstClr val="black"/>
                </a:solidFill>
                <a:latin typeface="+mn-ea"/>
              </a:rPr>
              <a:t>모집단을 아는 경우는 거의 없다</a:t>
            </a:r>
            <a:r>
              <a:rPr lang="en-US" altLang="ko-KR" sz="1400" dirty="0" smtClean="0">
                <a:solidFill>
                  <a:prstClr val="black"/>
                </a:solidFill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ko-KR" altLang="en-US" sz="1800" dirty="0">
              <a:latin typeface="+mn-ea"/>
            </a:endParaRPr>
          </a:p>
          <a:p>
            <a:pPr marL="0" indent="0">
              <a:buFont typeface="Wingdings 3"/>
              <a:buNone/>
            </a:pPr>
            <a:endParaRPr lang="en-US" altLang="ko-KR" sz="1600" dirty="0" smtClean="0">
              <a:latin typeface="+mn-ea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4819936" y="1249876"/>
            <a:ext cx="3816424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endParaRPr lang="en-US" altLang="ko-KR" sz="1600" dirty="0" smtClean="0">
              <a:latin typeface="+mn-ea"/>
            </a:endParaRPr>
          </a:p>
          <a:p>
            <a:pPr>
              <a:buClr>
                <a:srgbClr val="727CA3"/>
              </a:buClr>
            </a:pPr>
            <a:r>
              <a:rPr lang="ko-KR" altLang="en-US" sz="1800" dirty="0" smtClean="0">
                <a:solidFill>
                  <a:prstClr val="black"/>
                </a:solidFill>
              </a:rPr>
              <a:t>모집단</a:t>
            </a:r>
            <a:r>
              <a:rPr lang="en-US" altLang="ko-KR" sz="1800" dirty="0" smtClean="0">
                <a:solidFill>
                  <a:prstClr val="black"/>
                </a:solidFill>
              </a:rPr>
              <a:t>(Population)</a:t>
            </a:r>
            <a:r>
              <a:rPr lang="ko-KR" altLang="en-US" sz="1800" dirty="0" smtClean="0">
                <a:solidFill>
                  <a:prstClr val="black"/>
                </a:solidFill>
              </a:rPr>
              <a:t>을 모르는 경우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ko-KR" altLang="en-US" sz="1800" dirty="0">
              <a:latin typeface="+mn-ea"/>
            </a:endParaRPr>
          </a:p>
          <a:p>
            <a:pPr marL="0" indent="0">
              <a:buFont typeface="Wingdings 3"/>
              <a:buNone/>
            </a:pPr>
            <a:endParaRPr lang="en-US" altLang="ko-KR" sz="1600" dirty="0" smtClean="0">
              <a:latin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508104" y="2168894"/>
            <a:ext cx="2150909" cy="2088232"/>
            <a:chOff x="1124947" y="2132856"/>
            <a:chExt cx="2150909" cy="2088232"/>
          </a:xfrm>
        </p:grpSpPr>
        <p:sp>
          <p:nvSpPr>
            <p:cNvPr id="30" name="타원 29"/>
            <p:cNvSpPr/>
            <p:nvPr/>
          </p:nvSpPr>
          <p:spPr>
            <a:xfrm>
              <a:off x="1124947" y="2132856"/>
              <a:ext cx="2150909" cy="20882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웃는 얼굴 30"/>
            <p:cNvSpPr/>
            <p:nvPr/>
          </p:nvSpPr>
          <p:spPr>
            <a:xfrm>
              <a:off x="1691680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웃는 얼굴 31"/>
            <p:cNvSpPr/>
            <p:nvPr/>
          </p:nvSpPr>
          <p:spPr>
            <a:xfrm>
              <a:off x="2132416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웃는 얼굴 32"/>
            <p:cNvSpPr/>
            <p:nvPr/>
          </p:nvSpPr>
          <p:spPr>
            <a:xfrm>
              <a:off x="1403344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웃는 얼굴 33"/>
            <p:cNvSpPr/>
            <p:nvPr/>
          </p:nvSpPr>
          <p:spPr>
            <a:xfrm>
              <a:off x="1844080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웃는 얼굴 34"/>
            <p:cNvSpPr/>
            <p:nvPr/>
          </p:nvSpPr>
          <p:spPr>
            <a:xfrm>
              <a:off x="2333970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웃는 얼굴 35"/>
            <p:cNvSpPr/>
            <p:nvPr/>
          </p:nvSpPr>
          <p:spPr>
            <a:xfrm>
              <a:off x="2774706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웃는 얼굴 36"/>
            <p:cNvSpPr/>
            <p:nvPr/>
          </p:nvSpPr>
          <p:spPr>
            <a:xfrm>
              <a:off x="2558682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웃는 얼굴 37"/>
            <p:cNvSpPr/>
            <p:nvPr/>
          </p:nvSpPr>
          <p:spPr>
            <a:xfrm>
              <a:off x="1403344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웃는 얼굴 38"/>
            <p:cNvSpPr/>
            <p:nvPr/>
          </p:nvSpPr>
          <p:spPr>
            <a:xfrm>
              <a:off x="1844080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웃는 얼굴 39"/>
            <p:cNvSpPr/>
            <p:nvPr/>
          </p:nvSpPr>
          <p:spPr>
            <a:xfrm>
              <a:off x="2333970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웃는 얼굴 40"/>
            <p:cNvSpPr/>
            <p:nvPr/>
          </p:nvSpPr>
          <p:spPr>
            <a:xfrm>
              <a:off x="2774706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웃는 얼굴 41"/>
            <p:cNvSpPr/>
            <p:nvPr/>
          </p:nvSpPr>
          <p:spPr>
            <a:xfrm>
              <a:off x="1682992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웃는 얼굴 42"/>
            <p:cNvSpPr/>
            <p:nvPr/>
          </p:nvSpPr>
          <p:spPr>
            <a:xfrm>
              <a:off x="2123728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웃는 얼굴 43"/>
            <p:cNvSpPr/>
            <p:nvPr/>
          </p:nvSpPr>
          <p:spPr>
            <a:xfrm>
              <a:off x="2549994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7" r="58253" b="85213"/>
          <a:stretch/>
        </p:blipFill>
        <p:spPr bwMode="auto">
          <a:xfrm>
            <a:off x="1656317" y="5030350"/>
            <a:ext cx="1088167" cy="41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타원 24"/>
          <p:cNvSpPr/>
          <p:nvPr/>
        </p:nvSpPr>
        <p:spPr>
          <a:xfrm>
            <a:off x="6515573" y="2740495"/>
            <a:ext cx="1035428" cy="940567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88426" y="3949167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표본 추출</a:t>
            </a:r>
            <a:endParaRPr lang="ko-KR" altLang="en-US" sz="1600" dirty="0"/>
          </a:p>
        </p:txBody>
      </p:sp>
      <p:sp>
        <p:nvSpPr>
          <p:cNvPr id="47" name="직사각형 46"/>
          <p:cNvSpPr/>
          <p:nvPr/>
        </p:nvSpPr>
        <p:spPr>
          <a:xfrm>
            <a:off x="5652120" y="4567774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웃는 얼굴 48"/>
          <p:cNvSpPr/>
          <p:nvPr/>
        </p:nvSpPr>
        <p:spPr>
          <a:xfrm>
            <a:off x="5908305" y="4877611"/>
            <a:ext cx="216024" cy="216024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웃는 얼굴 49"/>
          <p:cNvSpPr/>
          <p:nvPr/>
        </p:nvSpPr>
        <p:spPr>
          <a:xfrm>
            <a:off x="6382149" y="4877611"/>
            <a:ext cx="216024" cy="216024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웃는 얼굴 50"/>
          <p:cNvSpPr/>
          <p:nvPr/>
        </p:nvSpPr>
        <p:spPr>
          <a:xfrm>
            <a:off x="6855993" y="4877611"/>
            <a:ext cx="216024" cy="216024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웃는 얼굴 51"/>
          <p:cNvSpPr/>
          <p:nvPr/>
        </p:nvSpPr>
        <p:spPr>
          <a:xfrm>
            <a:off x="7329837" y="4877611"/>
            <a:ext cx="216024" cy="216024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098092" y="4398497"/>
            <a:ext cx="12682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학습 데이터</a:t>
            </a:r>
            <a:endParaRPr lang="ko-KR" altLang="en-US" sz="1600" dirty="0"/>
          </a:p>
        </p:txBody>
      </p:sp>
      <p:cxnSp>
        <p:nvCxnSpPr>
          <p:cNvPr id="55" name="꺾인 연결선 54"/>
          <p:cNvCxnSpPr>
            <a:stCxn id="25" idx="6"/>
          </p:cNvCxnSpPr>
          <p:nvPr/>
        </p:nvCxnSpPr>
        <p:spPr>
          <a:xfrm>
            <a:off x="7551001" y="3210779"/>
            <a:ext cx="768981" cy="5090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endCxn id="47" idx="3"/>
          </p:cNvCxnSpPr>
          <p:nvPr/>
        </p:nvCxnSpPr>
        <p:spPr>
          <a:xfrm rot="5400000">
            <a:off x="7613434" y="4257269"/>
            <a:ext cx="905475" cy="5076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090894" y="5589240"/>
                <a:ext cx="1175706" cy="384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𝑓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𝑋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94" y="5589240"/>
                <a:ext cx="1175706" cy="384914"/>
              </a:xfrm>
              <a:prstGeom prst="rect">
                <a:avLst/>
              </a:prstGeom>
              <a:blipFill rotWithShape="1">
                <a:blip r:embed="rId3"/>
                <a:stretch>
                  <a:fillRect t="-6349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9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02. </a:t>
            </a:r>
            <a:r>
              <a:rPr lang="ko-KR" altLang="en-US" sz="3600" b="1" dirty="0" smtClean="0">
                <a:latin typeface="+mn-ea"/>
                <a:ea typeface="+mn-ea"/>
              </a:rPr>
              <a:t>지도 학습과 비지도 학습</a:t>
            </a:r>
            <a:endParaRPr lang="ko-KR" altLang="en-US" sz="3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368490"/>
                <a:ext cx="8229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 smtClean="0"/>
                  <a:t>지도 학습 </a:t>
                </a:r>
                <a:r>
                  <a:rPr lang="en-US" altLang="ko-KR" sz="2000" b="1" dirty="0" smtClean="0"/>
                  <a:t>(Supervised Learning)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600" dirty="0" smtClean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/>
                      </a:rPr>
                      <m:t>Y</m:t>
                    </m:r>
                    <m:r>
                      <a:rPr lang="en-US" altLang="ko-KR" sz="1600" i="1">
                        <a:latin typeface="Cambria Math"/>
                      </a:rPr>
                      <m:t>=</m:t>
                    </m:r>
                    <m:r>
                      <a:rPr lang="en-US" altLang="ko-KR" sz="1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sz="1600" dirty="0" smtClean="0">
                    <a:latin typeface="+mn-ea"/>
                  </a:rPr>
                  <a:t>에 대하여 입력변수</a:t>
                </a:r>
                <a:r>
                  <a:rPr lang="en-US" altLang="ko-KR" sz="1600" dirty="0" smtClean="0">
                    <a:latin typeface="+mn-ea"/>
                  </a:rPr>
                  <a:t>(X)</a:t>
                </a:r>
                <a:r>
                  <a:rPr lang="ko-KR" altLang="en-US" sz="1600" dirty="0" smtClean="0">
                    <a:latin typeface="+mn-ea"/>
                  </a:rPr>
                  <a:t>와 출력변수</a:t>
                </a:r>
                <a:r>
                  <a:rPr lang="en-US" altLang="ko-KR" sz="1600" dirty="0" smtClean="0">
                    <a:latin typeface="+mn-ea"/>
                  </a:rPr>
                  <a:t>(Y)</a:t>
                </a:r>
                <a:r>
                  <a:rPr lang="ko-KR" altLang="en-US" sz="1600" dirty="0" smtClean="0">
                    <a:latin typeface="+mn-ea"/>
                  </a:rPr>
                  <a:t>간 관계를 모델링 하는 것</a:t>
                </a: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sz="1600" dirty="0" smtClean="0">
                    <a:latin typeface="+mn-ea"/>
                  </a:rPr>
                  <a:t>  ☞ 즉</a:t>
                </a:r>
                <a:r>
                  <a:rPr lang="en-US" altLang="ko-KR" sz="1600" dirty="0" smtClean="0">
                    <a:latin typeface="+mn-ea"/>
                  </a:rPr>
                  <a:t>,  </a:t>
                </a:r>
                <a:r>
                  <a:rPr lang="ko-KR" altLang="en-US" sz="1600" b="1" u="sng" dirty="0" smtClean="0">
                    <a:latin typeface="+mn-ea"/>
                  </a:rPr>
                  <a:t>과거의 데이터</a:t>
                </a:r>
                <a:r>
                  <a:rPr lang="ko-KR" altLang="en-US" sz="1600" dirty="0" smtClean="0">
                    <a:latin typeface="+mn-ea"/>
                  </a:rPr>
                  <a:t>를 통해 </a:t>
                </a:r>
                <a:r>
                  <a:rPr lang="ko-KR" altLang="en-US" sz="1600" b="1" dirty="0" smtClean="0">
                    <a:solidFill>
                      <a:srgbClr val="C00000"/>
                    </a:solidFill>
                    <a:latin typeface="+mn-ea"/>
                  </a:rPr>
                  <a:t>미래를 예측</a:t>
                </a:r>
                <a:r>
                  <a:rPr lang="ko-KR" altLang="en-US" sz="1600" dirty="0" smtClean="0">
                    <a:latin typeface="+mn-ea"/>
                  </a:rPr>
                  <a:t>하고자 함</a:t>
                </a:r>
                <a:r>
                  <a:rPr lang="en-US" altLang="ko-KR" sz="1600" dirty="0" smtClean="0">
                    <a:latin typeface="+mn-ea"/>
                  </a:rPr>
                  <a:t>.</a:t>
                </a:r>
              </a:p>
              <a:p>
                <a:pPr marL="0" indent="0">
                  <a:buNone/>
                </a:pPr>
                <a:endParaRPr lang="ko-KR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368490"/>
                <a:ext cx="8229600" cy="4937760"/>
              </a:xfrm>
              <a:blipFill rotWithShape="1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95" y="4320839"/>
            <a:ext cx="2787623" cy="18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059" y="4417504"/>
            <a:ext cx="2673221" cy="173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64296" y="3844572"/>
            <a:ext cx="2787623" cy="45740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예측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4302832" y="3844571"/>
            <a:ext cx="2787622" cy="45740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분류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1043608" y="3140968"/>
            <a:ext cx="6048672" cy="4574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 학습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02. </a:t>
            </a:r>
            <a:r>
              <a:rPr lang="ko-KR" altLang="en-US" sz="3600" b="1" dirty="0" smtClean="0">
                <a:latin typeface="+mn-ea"/>
                <a:ea typeface="+mn-ea"/>
              </a:rPr>
              <a:t>지도 학습과 비지도 학습</a:t>
            </a:r>
            <a:endParaRPr lang="ko-KR" altLang="en-US" sz="3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368490"/>
                <a:ext cx="8229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 smtClean="0"/>
                  <a:t>비지도 학습 </a:t>
                </a:r>
                <a:r>
                  <a:rPr lang="en-US" altLang="ko-KR" sz="2000" b="1" dirty="0" smtClean="0"/>
                  <a:t>(Unsupervised Learning)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600" dirty="0" smtClean="0">
                    <a:latin typeface="+mn-ea"/>
                  </a:rPr>
                  <a:t>: </a:t>
                </a:r>
                <a:r>
                  <a:rPr lang="ko-KR" altLang="en-US" sz="1600" dirty="0" smtClean="0">
                    <a:latin typeface="+mn-ea"/>
                  </a:rPr>
                  <a:t>출력변수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/>
                      </a:rPr>
                      <m:t>Y</m:t>
                    </m:r>
                  </m:oMath>
                </a14:m>
                <a:r>
                  <a:rPr lang="ko-KR" altLang="en-US" sz="1600" dirty="0" smtClean="0">
                    <a:latin typeface="+mn-ea"/>
                  </a:rPr>
                  <a:t>가 없고</a:t>
                </a:r>
                <a:r>
                  <a:rPr lang="en-US" altLang="ko-KR" sz="1600" dirty="0" smtClean="0">
                    <a:latin typeface="+mn-ea"/>
                  </a:rPr>
                  <a:t>, </a:t>
                </a:r>
                <a:r>
                  <a:rPr lang="ko-KR" altLang="en-US" sz="1600" dirty="0" smtClean="0">
                    <a:latin typeface="+mn-ea"/>
                  </a:rPr>
                  <a:t>입력변수</a:t>
                </a:r>
                <a:r>
                  <a:rPr lang="en-US" altLang="ko-KR" sz="1600" dirty="0" smtClean="0">
                    <a:latin typeface="+mn-ea"/>
                  </a:rPr>
                  <a:t>(X)</a:t>
                </a:r>
                <a:r>
                  <a:rPr lang="ko-KR" altLang="en-US" sz="1600" dirty="0" smtClean="0">
                    <a:latin typeface="+mn-ea"/>
                  </a:rPr>
                  <a:t>간 관계를 모델링 하는 것</a:t>
                </a: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sz="1600" dirty="0" smtClean="0">
                    <a:latin typeface="+mn-ea"/>
                  </a:rPr>
                  <a:t>  ☞ 즉</a:t>
                </a:r>
                <a:r>
                  <a:rPr lang="en-US" altLang="ko-KR" sz="1600" dirty="0" smtClean="0">
                    <a:latin typeface="+mn-ea"/>
                  </a:rPr>
                  <a:t>, </a:t>
                </a:r>
                <a:r>
                  <a:rPr lang="ko-KR" altLang="en-US" sz="1600" dirty="0" smtClean="0">
                    <a:latin typeface="+mn-ea"/>
                  </a:rPr>
                  <a:t>존재하는 </a:t>
                </a:r>
                <a:r>
                  <a:rPr lang="ko-KR" altLang="en-US" sz="1600" b="1" u="sng" dirty="0" smtClean="0">
                    <a:latin typeface="+mn-ea"/>
                  </a:rPr>
                  <a:t>데</a:t>
                </a:r>
                <a:r>
                  <a:rPr lang="en-US" altLang="ko-KR" sz="1600" b="1" u="sng" dirty="0" smtClean="0">
                    <a:latin typeface="+mn-ea"/>
                  </a:rPr>
                  <a:t>	</a:t>
                </a:r>
                <a:r>
                  <a:rPr lang="ko-KR" altLang="en-US" sz="1600" b="1" u="sng" dirty="0" err="1" smtClean="0">
                    <a:latin typeface="+mn-ea"/>
                  </a:rPr>
                  <a:t>이터</a:t>
                </a:r>
                <a:r>
                  <a:rPr lang="ko-KR" altLang="en-US" sz="1600" b="1" u="sng" dirty="0" smtClean="0">
                    <a:latin typeface="+mn-ea"/>
                  </a:rPr>
                  <a:t> 간 관계</a:t>
                </a:r>
                <a:r>
                  <a:rPr lang="ko-KR" altLang="en-US" sz="1600" dirty="0" smtClean="0">
                    <a:latin typeface="+mn-ea"/>
                  </a:rPr>
                  <a:t>를 통해 </a:t>
                </a:r>
                <a:r>
                  <a:rPr lang="ko-KR" altLang="en-US" sz="1600" b="1" dirty="0" smtClean="0">
                    <a:solidFill>
                      <a:srgbClr val="C00000"/>
                    </a:solidFill>
                    <a:latin typeface="+mn-ea"/>
                  </a:rPr>
                  <a:t>새로운 의미나 패턴</a:t>
                </a:r>
                <a:r>
                  <a:rPr lang="ko-KR" altLang="en-US" sz="1600" dirty="0" smtClean="0">
                    <a:latin typeface="+mn-ea"/>
                  </a:rPr>
                  <a:t>을 밝혀내고자 함</a:t>
                </a:r>
                <a:r>
                  <a:rPr lang="en-US" altLang="ko-KR" sz="1600" dirty="0" smtClean="0">
                    <a:latin typeface="+mn-ea"/>
                  </a:rPr>
                  <a:t>.</a:t>
                </a:r>
              </a:p>
              <a:p>
                <a:pPr marL="0" indent="0">
                  <a:buNone/>
                </a:pPr>
                <a:endParaRPr lang="ko-KR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368490"/>
                <a:ext cx="8229600" cy="4937760"/>
              </a:xfrm>
              <a:blipFill rotWithShape="1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575250" y="3284984"/>
            <a:ext cx="1393811" cy="1124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군집화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575250" y="4941168"/>
            <a:ext cx="1393811" cy="1124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PCA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주성분분석</a:t>
            </a:r>
            <a:r>
              <a:rPr lang="en-US" altLang="ko-KR" sz="1400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5736" y="3284984"/>
            <a:ext cx="47291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유사한 데이터 간 그룹화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Groupping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☞ 분류와 차이점</a:t>
            </a:r>
            <a:endParaRPr lang="en-US" altLang="ko-KR" sz="14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군집화는 </a:t>
            </a:r>
            <a:r>
              <a:rPr lang="ko-KR" altLang="en-US" sz="1400" b="1" dirty="0" smtClean="0">
                <a:latin typeface="+mn-ea"/>
              </a:rPr>
              <a:t>어떤 대상을 구분하여 그룹을 만드는 것</a:t>
            </a:r>
            <a:r>
              <a:rPr lang="ko-KR" altLang="en-US" sz="1400" dirty="0" smtClean="0">
                <a:latin typeface="+mn-ea"/>
              </a:rPr>
              <a:t>이라면</a:t>
            </a:r>
            <a:r>
              <a:rPr lang="en-US" altLang="ko-KR" sz="1400" dirty="0" smtClean="0">
                <a:latin typeface="+mn-ea"/>
              </a:rPr>
              <a:t>,</a:t>
            </a:r>
          </a:p>
          <a:p>
            <a:r>
              <a:rPr lang="ko-KR" altLang="en-US" sz="1400" dirty="0" smtClean="0">
                <a:latin typeface="+mn-ea"/>
              </a:rPr>
              <a:t>분류는 </a:t>
            </a:r>
            <a:r>
              <a:rPr lang="ko-KR" altLang="en-US" sz="1400" b="1" dirty="0" smtClean="0">
                <a:latin typeface="+mn-ea"/>
              </a:rPr>
              <a:t>어떤 대상이 어떤 그룹에 속하는지 판단</a:t>
            </a:r>
            <a:r>
              <a:rPr lang="ko-KR" altLang="en-US" sz="1400" dirty="0" smtClean="0">
                <a:latin typeface="+mn-ea"/>
              </a:rPr>
              <a:t>하는 것</a:t>
            </a:r>
            <a:r>
              <a:rPr lang="en-US" altLang="ko-KR" sz="1400" dirty="0" smtClean="0">
                <a:latin typeface="+mn-ea"/>
              </a:rPr>
              <a:t>!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48136" y="5026333"/>
            <a:ext cx="58144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독립 변수들의 차원을 축소화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여러 변수 간 존재하는 상관 관계를 이용하여</a:t>
            </a:r>
            <a:r>
              <a:rPr lang="en-US" altLang="ko-KR" sz="1400" dirty="0" smtClean="0">
                <a:latin typeface="+mn-ea"/>
              </a:rPr>
              <a:t>,</a:t>
            </a:r>
            <a:r>
              <a:rPr lang="ko-KR" altLang="en-US" sz="1400" dirty="0" smtClean="0">
                <a:latin typeface="+mn-ea"/>
              </a:rPr>
              <a:t> 이를 대표하는 주성분을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추출해 차원을 축소하는 기법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52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02. </a:t>
            </a:r>
            <a:r>
              <a:rPr lang="ko-KR" altLang="en-US" sz="3600" b="1" dirty="0" smtClean="0">
                <a:latin typeface="+mn-ea"/>
                <a:ea typeface="+mn-ea"/>
              </a:rPr>
              <a:t>지도 학습과 비지도 학습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강화 학습</a:t>
            </a:r>
            <a:r>
              <a:rPr lang="en-US" altLang="ko-KR" sz="2000" b="1" dirty="0" smtClean="0"/>
              <a:t>(Reinforcement Learning)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수많은 시뮬레이션을 통해 현재의 선택이 먼 미래에 보상이 최대가 되도록 학습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>
                <a:latin typeface="+mn-ea"/>
              </a:rPr>
              <a:t>  ☞ </a:t>
            </a:r>
            <a:r>
              <a:rPr lang="ko-KR" altLang="en-US" sz="1600" b="1" u="sng" dirty="0" smtClean="0">
                <a:latin typeface="+mn-ea"/>
              </a:rPr>
              <a:t>더 많은 보상</a:t>
            </a:r>
            <a:r>
              <a:rPr lang="ko-KR" altLang="en-US" sz="1600" dirty="0" smtClean="0">
                <a:latin typeface="+mn-ea"/>
              </a:rPr>
              <a:t>을 받을 수 있는 </a:t>
            </a:r>
            <a:r>
              <a:rPr lang="ko-KR" altLang="en-US" sz="1600" b="1" dirty="0" smtClean="0">
                <a:solidFill>
                  <a:srgbClr val="C00000"/>
                </a:solidFill>
                <a:latin typeface="+mn-ea"/>
              </a:rPr>
              <a:t>정책</a:t>
            </a:r>
            <a:r>
              <a:rPr lang="en-US" altLang="ko-KR" sz="1600" b="1" dirty="0" smtClean="0">
                <a:solidFill>
                  <a:srgbClr val="C00000"/>
                </a:solidFill>
                <a:latin typeface="+mn-ea"/>
              </a:rPr>
              <a:t>(Policy)</a:t>
            </a:r>
            <a:r>
              <a:rPr lang="ko-KR" altLang="en-US" sz="1600" b="1" dirty="0" smtClean="0">
                <a:solidFill>
                  <a:srgbClr val="C00000"/>
                </a:solidFill>
                <a:latin typeface="+mn-ea"/>
              </a:rPr>
              <a:t>을 만드는 것</a:t>
            </a:r>
            <a:r>
              <a:rPr lang="ko-KR" altLang="en-US" sz="1600" dirty="0" smtClean="0">
                <a:latin typeface="+mn-ea"/>
              </a:rPr>
              <a:t>이 핵심</a:t>
            </a:r>
            <a:r>
              <a:rPr lang="en-US" altLang="ko-KR" sz="1600" dirty="0" smtClean="0">
                <a:latin typeface="+mn-ea"/>
              </a:rPr>
              <a:t>! (ex. </a:t>
            </a:r>
            <a:r>
              <a:rPr lang="ko-KR" altLang="en-US" sz="1600" dirty="0" smtClean="0">
                <a:latin typeface="+mn-ea"/>
              </a:rPr>
              <a:t>알파고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0" indent="0">
              <a:buNone/>
            </a:pPr>
            <a:endParaRPr lang="ko-KR" altLang="en-US" sz="2000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04" y="3314199"/>
            <a:ext cx="4968552" cy="231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81940" y="3445598"/>
            <a:ext cx="185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01. Agent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Action</a:t>
            </a:r>
            <a:r>
              <a:rPr lang="ko-KR" altLang="en-US" sz="1200" dirty="0" smtClean="0"/>
              <a:t>을 취함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448026" y="4207331"/>
            <a:ext cx="2463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02. </a:t>
            </a:r>
            <a:r>
              <a:rPr lang="ko-KR" altLang="en-US" sz="1200" dirty="0" smtClean="0"/>
              <a:t>정책에 따른 상과 벌이 주어짐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957604" y="3152000"/>
            <a:ext cx="3113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03.Agent</a:t>
            </a:r>
            <a:r>
              <a:rPr lang="ko-KR" altLang="en-US" sz="1200" dirty="0" smtClean="0"/>
              <a:t>는 보상과 함께 해당 상태를 인지함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00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02. </a:t>
            </a:r>
            <a:r>
              <a:rPr lang="ko-KR" altLang="en-US" sz="3600" b="1" dirty="0" smtClean="0">
                <a:latin typeface="+mn-ea"/>
                <a:ea typeface="+mn-ea"/>
              </a:rPr>
              <a:t>지도 학습과 비지도 학습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지도 학습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비지도 학습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강화 학습 예시</a:t>
            </a:r>
            <a:endParaRPr lang="en-US" altLang="ko-KR" sz="20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060848"/>
            <a:ext cx="8355793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6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03. Machine Learning </a:t>
            </a:r>
            <a:r>
              <a:rPr lang="ko-KR" altLang="en-US" sz="3600" b="1" dirty="0" smtClean="0">
                <a:latin typeface="+mn-ea"/>
                <a:ea typeface="+mn-ea"/>
              </a:rPr>
              <a:t>종류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Machine Learning </a:t>
            </a:r>
            <a:r>
              <a:rPr lang="ko-KR" altLang="en-US" sz="2000" b="1" dirty="0" smtClean="0"/>
              <a:t>종류 요약</a:t>
            </a:r>
            <a:endParaRPr lang="en-US" altLang="ko-KR" sz="2000" b="1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07471"/>
              </p:ext>
            </p:extLst>
          </p:nvPr>
        </p:nvGraphicFramePr>
        <p:xfrm>
          <a:off x="683568" y="2132856"/>
          <a:ext cx="7776864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52565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선형 회귀분석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독립변수와 종속변수 간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선형적인 관계가 있다는 가정하에 분석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ko-KR" sz="1200" dirty="0" smtClean="0">
                          <a:latin typeface="+mn-ea"/>
                          <a:ea typeface="+mn-ea"/>
                        </a:rPr>
                        <a:t>☞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직선을 통해 예측하기 때문에 독립변수의 중요도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영향도 파악이 용이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의사결정나무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독립변수의 조건에 따라 종속변수를 분리해 나감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비가 내림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-&gt;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소풍을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못감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ko-KR" sz="1200" dirty="0" smtClean="0">
                          <a:latin typeface="+mn-ea"/>
                          <a:ea typeface="+mn-ea"/>
                        </a:rPr>
                        <a:t>☞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직관적인 해석이 가능하나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과적합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(Overfitting)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이 잘 일어남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KNN(K-Nearest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Neighbor)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새로 들어온 데이터의 주변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K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개를 대상으로 범주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(Class)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를 분류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ko-KR" sz="1200" dirty="0" smtClean="0">
                          <a:latin typeface="+mn-ea"/>
                          <a:ea typeface="+mn-ea"/>
                        </a:rPr>
                        <a:t>☞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좌표평면 위 음식의 신맛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(X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단맛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(Y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축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의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Class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가 있을 때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(5,5)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좌표를 가진 토마토는 어느 범주에 속하는지 분류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Neural Network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은닉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출력층으로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구성된 모형으로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각 층을 연결하는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노드의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가중치를 업데이트하며 학습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SVM(Support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Vector Machine)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간 거리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(Margin)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가 최대가 되도록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결정 경계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(Decision Boundary),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즉 분류를 위한 기준선을 정의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Ensemble Learning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여러 개의 모델을 결합 하여 사용하는 모델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K-means Clustering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서로 유사한 관찰치를 그룹으로 묶어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K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개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군집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(cluster)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를 찾아내는 것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34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04. Deep Learning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☞ </a:t>
            </a:r>
            <a:r>
              <a:rPr lang="en-US" altLang="ko-KR" sz="1200" dirty="0">
                <a:latin typeface="+mn-ea"/>
              </a:rPr>
              <a:t>Machine Learning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b="1" u="sng" dirty="0">
                <a:latin typeface="+mn-ea"/>
              </a:rPr>
              <a:t>Neural Network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>
                <a:latin typeface="+mn-ea"/>
              </a:rPr>
              <a:t>Overfitting</a:t>
            </a:r>
            <a:r>
              <a:rPr lang="ko-KR" altLang="en-US" sz="1200" dirty="0">
                <a:latin typeface="+mn-ea"/>
              </a:rPr>
              <a:t>이 심하고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시간이 오래 걸리는 단점 존재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Deep Learning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- </a:t>
            </a:r>
            <a:r>
              <a:rPr lang="ko-KR" altLang="en-US" sz="2000" b="1" dirty="0">
                <a:solidFill>
                  <a:srgbClr val="C00000"/>
                </a:solidFill>
              </a:rPr>
              <a:t>기계 학습 알고리즘의 집합</a:t>
            </a:r>
            <a:r>
              <a:rPr lang="ko-KR" altLang="en-US" sz="2000" b="1" dirty="0"/>
              <a:t>으로 </a:t>
            </a:r>
            <a:r>
              <a:rPr lang="ko-KR" altLang="en-US" sz="2000" b="1" dirty="0" smtClean="0"/>
              <a:t>정의</a:t>
            </a: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- Machine </a:t>
            </a:r>
            <a:r>
              <a:rPr lang="en-US" altLang="ko-KR" sz="2000" b="1" dirty="0"/>
              <a:t>Learning</a:t>
            </a:r>
            <a:r>
              <a:rPr lang="ko-KR" altLang="en-US" sz="2000" b="1" dirty="0"/>
              <a:t>의 </a:t>
            </a:r>
            <a:r>
              <a:rPr lang="en-US" altLang="ko-KR" sz="2000" b="1" u="sng" dirty="0"/>
              <a:t>Neural Network</a:t>
            </a:r>
            <a:r>
              <a:rPr lang="ko-KR" altLang="en-US" sz="2000" b="1" u="sng" dirty="0"/>
              <a:t>를 기반</a:t>
            </a:r>
            <a:r>
              <a:rPr lang="ko-KR" altLang="en-US" sz="2000" b="1" dirty="0"/>
              <a:t>으로 </a:t>
            </a:r>
            <a:r>
              <a:rPr lang="ko-KR" altLang="en-US" sz="2000" b="1" dirty="0" smtClean="0"/>
              <a:t>구현</a:t>
            </a: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다층의 </a:t>
            </a:r>
            <a:r>
              <a:rPr lang="en-US" altLang="ko-KR" sz="2000" b="1" dirty="0" smtClean="0"/>
              <a:t>Layer</a:t>
            </a:r>
            <a:r>
              <a:rPr lang="ko-KR" altLang="en-US" sz="2000" b="1" dirty="0" smtClean="0"/>
              <a:t>를 통해 복잡한 학습이 가능하도록 함</a:t>
            </a: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  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283968" y="177281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19871" y="206524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보완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67544" y="2780928"/>
            <a:ext cx="8280920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288</TotalTime>
  <Words>1006</Words>
  <Application>Microsoft Office PowerPoint</Application>
  <PresentationFormat>화면 슬라이드 쇼(4:3)</PresentationFormat>
  <Paragraphs>172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원본</vt:lpstr>
      <vt:lpstr>01. Machine Learning 개념</vt:lpstr>
      <vt:lpstr>01. Machine Learning 개념</vt:lpstr>
      <vt:lpstr>01. Machine Learning 개념</vt:lpstr>
      <vt:lpstr>02. 지도 학습과 비지도 학습</vt:lpstr>
      <vt:lpstr>02. 지도 학습과 비지도 학습</vt:lpstr>
      <vt:lpstr>02. 지도 학습과 비지도 학습</vt:lpstr>
      <vt:lpstr>02. 지도 학습과 비지도 학습</vt:lpstr>
      <vt:lpstr>03. Machine Learning 종류</vt:lpstr>
      <vt:lpstr>04. Deep Learning</vt:lpstr>
      <vt:lpstr>04. Deep Learning</vt:lpstr>
      <vt:lpstr>04. Deep Learning</vt:lpstr>
      <vt:lpstr>04. Deep Learning</vt:lpstr>
      <vt:lpstr>05. Deep Learning 주요 모델</vt:lpstr>
      <vt:lpstr>05. Deep Learning 주요 모델</vt:lpstr>
      <vt:lpstr>05. Deep Learning 주요 모델</vt:lpstr>
      <vt:lpstr>05. Deep Learning 주요 모델</vt:lpstr>
      <vt:lpstr>[별첨] 요약 구성도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gna931004@naver.com</dc:creator>
  <cp:lastModifiedBy>gna931004@naver.com</cp:lastModifiedBy>
  <cp:revision>24</cp:revision>
  <dcterms:created xsi:type="dcterms:W3CDTF">2020-10-12T12:40:25Z</dcterms:created>
  <dcterms:modified xsi:type="dcterms:W3CDTF">2020-10-16T13:09:46Z</dcterms:modified>
</cp:coreProperties>
</file>