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111F3-E7F7-4110-B747-A18B068C936E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F6D7D-CE63-43D3-9589-C78B5651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6225CE-111E-4274-8066-27895E711E5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lvl="0">
              <a:buClr>
                <a:srgbClr val="727CA3"/>
              </a:buClr>
            </a:pPr>
            <a:r>
              <a:rPr lang="en-US" altLang="ko-KR" dirty="0">
                <a:solidFill>
                  <a:prstClr val="black"/>
                </a:solidFill>
              </a:rPr>
              <a:t>Machine </a:t>
            </a:r>
            <a:r>
              <a:rPr lang="en-US" altLang="ko-KR" dirty="0" smtClean="0">
                <a:solidFill>
                  <a:prstClr val="black"/>
                </a:solidFill>
              </a:rPr>
              <a:t>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:  “</a:t>
            </a:r>
            <a:r>
              <a:rPr lang="ko-KR" altLang="en-US" sz="1600" dirty="0" smtClean="0">
                <a:latin typeface="+mn-ea"/>
              </a:rPr>
              <a:t>무엇</a:t>
            </a:r>
            <a:r>
              <a:rPr lang="en-US" altLang="ko-KR" sz="1600" dirty="0" smtClean="0">
                <a:latin typeface="+mn-ea"/>
              </a:rPr>
              <a:t>(X)</a:t>
            </a:r>
            <a:r>
              <a:rPr lang="ko-KR" altLang="en-US" sz="1600" dirty="0" smtClean="0">
                <a:latin typeface="+mn-ea"/>
              </a:rPr>
              <a:t>을 통해 무엇</a:t>
            </a:r>
            <a:r>
              <a:rPr lang="en-US" altLang="ko-KR" sz="1600" dirty="0" smtClean="0">
                <a:latin typeface="+mn-ea"/>
              </a:rPr>
              <a:t>(Y)</a:t>
            </a:r>
            <a:r>
              <a:rPr lang="ko-KR" altLang="en-US" sz="1600" dirty="0" smtClean="0">
                <a:latin typeface="+mn-ea"/>
              </a:rPr>
              <a:t>을 예측</a:t>
            </a:r>
            <a:r>
              <a:rPr lang="en-US" altLang="ko-KR" sz="1600" dirty="0" smtClean="0">
                <a:latin typeface="+mn-ea"/>
              </a:rPr>
              <a:t>”</a:t>
            </a:r>
            <a:r>
              <a:rPr lang="ko-KR" altLang="en-US" sz="1600" dirty="0" smtClean="0">
                <a:latin typeface="+mn-ea"/>
              </a:rPr>
              <a:t>하고자 함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원인을 통한 결과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</a:t>
            </a: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와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 종속변수 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관계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 간</a:t>
            </a: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숨겨진 패턴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데이터의 특징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을 찾아내는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 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024336" cy="18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1400" b="0" dirty="0" smtClean="0"/>
              </a:p>
              <a:p>
                <a:pPr lvl="0">
                  <a:buClr>
                    <a:srgbClr val="727CA3"/>
                  </a:buClr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ƒ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의 </a:t>
                </a:r>
                <a:r>
                  <a:rPr lang="ko-KR" altLang="en-US" dirty="0" smtClean="0">
                    <a:solidFill>
                      <a:prstClr val="black"/>
                    </a:solidFill>
                  </a:rPr>
                  <a:t>정의</a:t>
                </a:r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4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개의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입력변수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개가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있고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출력변수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있을때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하면</m:t>
                    </m:r>
                    <m:r>
                      <m:rPr>
                        <m:nor/>
                      </m:rPr>
                      <a:rPr lang="en-US" altLang="ko-KR" sz="140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입력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변수와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출력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관계는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다음과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같음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.</m:t>
                    </m:r>
                  </m:oMath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581"/>
            <a:ext cx="62357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46651" y="2858249"/>
            <a:ext cx="2222512" cy="369332"/>
            <a:chOff x="837320" y="2708920"/>
            <a:chExt cx="2222512" cy="369332"/>
          </a:xfrm>
        </p:grpSpPr>
        <p:sp>
          <p:nvSpPr>
            <p:cNvPr id="4" name="직사각형 3"/>
            <p:cNvSpPr/>
            <p:nvPr/>
          </p:nvSpPr>
          <p:spPr>
            <a:xfrm>
              <a:off x="837320" y="2708920"/>
              <a:ext cx="13428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27089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회귀 분석의 경우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1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49876"/>
            <a:ext cx="3672408" cy="4937760"/>
          </a:xfrm>
        </p:spPr>
        <p:txBody>
          <a:bodyPr/>
          <a:lstStyle/>
          <a:p>
            <a:pPr marL="0" indent="0">
              <a:buNone/>
            </a:pPr>
            <a:endParaRPr lang="en-US" altLang="ko-KR" sz="1600" i="1" dirty="0">
              <a:latin typeface="Cambria Math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4947" y="2636946"/>
            <a:ext cx="2150909" cy="2088232"/>
            <a:chOff x="1124947" y="2132856"/>
            <a:chExt cx="2150909" cy="2088232"/>
          </a:xfrm>
        </p:grpSpPr>
        <p:sp>
          <p:nvSpPr>
            <p:cNvPr id="7" name="타원 6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웃는 얼굴 7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웃는 얼굴 10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웃는 얼굴 12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웃는 얼굴 13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웃는 얼굴 15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웃는 얼굴 16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웃는 얼굴 17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웃는 얼굴 18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웃는 얼굴 19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웃는 얼굴 20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웃는 얼굴 22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>
          <a:xfrm>
            <a:off x="467544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</a:t>
            </a:r>
            <a:r>
              <a:rPr lang="ko-KR" altLang="en-US" sz="1800" dirty="0">
                <a:solidFill>
                  <a:prstClr val="black"/>
                </a:solidFill>
              </a:rPr>
              <a:t>아는 </a:t>
            </a:r>
            <a:r>
              <a:rPr lang="ko-KR" altLang="en-US" sz="1800" dirty="0" smtClean="0">
                <a:solidFill>
                  <a:prstClr val="black"/>
                </a:solidFill>
              </a:rPr>
              <a:t>경우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</a:rPr>
              <a:t>모집단을 아는 경우는 거의 없다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819936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모르는 경우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08104" y="2168894"/>
            <a:ext cx="2150909" cy="2088232"/>
            <a:chOff x="1124947" y="2132856"/>
            <a:chExt cx="2150909" cy="2088232"/>
          </a:xfrm>
        </p:grpSpPr>
        <p:sp>
          <p:nvSpPr>
            <p:cNvPr id="30" name="타원 29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웃는 얼굴 31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웃는 얼굴 32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웃는 얼굴 33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웃는 얼굴 34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웃는 얼굴 35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웃는 얼굴 36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웃는 얼굴 37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웃는 얼굴 38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웃는 얼굴 39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웃는 얼굴 40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웃는 얼굴 41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웃는 얼굴 42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웃는 얼굴 43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7" r="58253" b="85213"/>
          <a:stretch/>
        </p:blipFill>
        <p:spPr bwMode="auto">
          <a:xfrm>
            <a:off x="1656317" y="5030350"/>
            <a:ext cx="1088167" cy="41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6515573" y="2740495"/>
            <a:ext cx="1035428" cy="940567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8426" y="3949167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표본 추출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5652120" y="4567774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/>
          <p:cNvSpPr/>
          <p:nvPr/>
        </p:nvSpPr>
        <p:spPr>
          <a:xfrm>
            <a:off x="5908305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/>
          <p:cNvSpPr/>
          <p:nvPr/>
        </p:nvSpPr>
        <p:spPr>
          <a:xfrm>
            <a:off x="6382149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/>
          <p:cNvSpPr/>
          <p:nvPr/>
        </p:nvSpPr>
        <p:spPr>
          <a:xfrm>
            <a:off x="6855993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/>
          <p:cNvSpPr/>
          <p:nvPr/>
        </p:nvSpPr>
        <p:spPr>
          <a:xfrm>
            <a:off x="7329837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98092" y="4398497"/>
            <a:ext cx="12682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학습 데이터</a:t>
            </a:r>
            <a:endParaRPr lang="ko-KR" altLang="en-US" sz="1600" dirty="0"/>
          </a:p>
        </p:txBody>
      </p:sp>
      <p:cxnSp>
        <p:nvCxnSpPr>
          <p:cNvPr id="55" name="꺾인 연결선 54"/>
          <p:cNvCxnSpPr>
            <a:stCxn id="25" idx="6"/>
          </p:cNvCxnSpPr>
          <p:nvPr/>
        </p:nvCxnSpPr>
        <p:spPr>
          <a:xfrm>
            <a:off x="7551001" y="3210779"/>
            <a:ext cx="768981" cy="509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47" idx="3"/>
          </p:cNvCxnSpPr>
          <p:nvPr/>
        </p:nvCxnSpPr>
        <p:spPr>
          <a:xfrm rot="5400000">
            <a:off x="7613434" y="4257269"/>
            <a:ext cx="905475" cy="507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지도 학습 </a:t>
                </a:r>
                <a:r>
                  <a:rPr lang="en-US" altLang="ko-KR" sz="2000" b="1" dirty="0" smtClean="0"/>
                  <a:t>(Supervised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latin typeface="+mn-ea"/>
                  </a:rPr>
                  <a:t>에 대하여 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와 출력변수</a:t>
                </a:r>
                <a:r>
                  <a:rPr lang="en-US" altLang="ko-KR" sz="1600" dirty="0" smtClean="0">
                    <a:latin typeface="+mn-ea"/>
                  </a:rPr>
                  <a:t>(Y)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 </a:t>
                </a:r>
                <a:r>
                  <a:rPr lang="ko-KR" altLang="en-US" sz="1600" b="1" u="sng" dirty="0" smtClean="0">
                    <a:latin typeface="+mn-ea"/>
                  </a:rPr>
                  <a:t>과거의 데이터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미래를 예측</a:t>
                </a:r>
                <a:r>
                  <a:rPr lang="ko-KR" altLang="en-US" sz="1600" dirty="0" smtClean="0">
                    <a:latin typeface="+mn-ea"/>
                  </a:rPr>
                  <a:t>하고자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95" y="4320839"/>
            <a:ext cx="2787623" cy="18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59" y="4417504"/>
            <a:ext cx="2673221" cy="173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64296" y="3844572"/>
            <a:ext cx="2787623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302832" y="3844571"/>
            <a:ext cx="2787622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043608" y="3140968"/>
            <a:ext cx="6048672" cy="4574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비지도 학습 </a:t>
                </a:r>
                <a:r>
                  <a:rPr lang="en-US" altLang="ko-KR" sz="2000" b="1" dirty="0" smtClean="0"/>
                  <a:t>(Unsupervised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:r>
                  <a:rPr lang="ko-KR" altLang="en-US" sz="1600" dirty="0" smtClean="0">
                    <a:latin typeface="+mn-ea"/>
                  </a:rPr>
                  <a:t>출력변수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</m:oMath>
                </a14:m>
                <a:r>
                  <a:rPr lang="ko-KR" altLang="en-US" sz="1600" dirty="0" smtClean="0">
                    <a:latin typeface="+mn-ea"/>
                  </a:rPr>
                  <a:t>가 없고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존재하는 </a:t>
                </a:r>
                <a:r>
                  <a:rPr lang="ko-KR" altLang="en-US" sz="1600" b="1" u="sng" dirty="0" smtClean="0">
                    <a:latin typeface="+mn-ea"/>
                  </a:rPr>
                  <a:t>데</a:t>
                </a:r>
                <a:r>
                  <a:rPr lang="en-US" altLang="ko-KR" sz="1600" b="1" u="sng" dirty="0" smtClean="0">
                    <a:latin typeface="+mn-ea"/>
                  </a:rPr>
                  <a:t>	</a:t>
                </a:r>
                <a:r>
                  <a:rPr lang="ko-KR" altLang="en-US" sz="1600" b="1" u="sng" dirty="0" err="1" smtClean="0">
                    <a:latin typeface="+mn-ea"/>
                  </a:rPr>
                  <a:t>이터</a:t>
                </a:r>
                <a:r>
                  <a:rPr lang="ko-KR" altLang="en-US" sz="1600" b="1" u="sng" dirty="0" smtClean="0">
                    <a:latin typeface="+mn-ea"/>
                  </a:rPr>
                  <a:t> 간 관계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새로운 의미나 패턴</a:t>
                </a:r>
                <a:r>
                  <a:rPr lang="ko-KR" altLang="en-US" sz="1600" dirty="0" smtClean="0">
                    <a:latin typeface="+mn-ea"/>
                  </a:rPr>
                  <a:t>을 밝혀내고자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75250" y="3284984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75250" y="4941168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PCA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주성분분석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3284984"/>
            <a:ext cx="47291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유사한 데이터 간 그룹화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Groupping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☞ 분류와 차이점</a:t>
            </a:r>
            <a:endParaRPr lang="en-US" altLang="ko-KR" sz="1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군집화는 </a:t>
            </a:r>
            <a:r>
              <a:rPr lang="ko-KR" altLang="en-US" sz="1400" b="1" dirty="0" smtClean="0">
                <a:latin typeface="+mn-ea"/>
              </a:rPr>
              <a:t>어떤 대상을 구분하여 그룹을 만드는 것</a:t>
            </a:r>
            <a:r>
              <a:rPr lang="ko-KR" altLang="en-US" sz="1400" dirty="0" smtClean="0">
                <a:latin typeface="+mn-ea"/>
              </a:rPr>
              <a:t>이라면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분류는 </a:t>
            </a:r>
            <a:r>
              <a:rPr lang="ko-KR" altLang="en-US" sz="1400" b="1" dirty="0" smtClean="0">
                <a:latin typeface="+mn-ea"/>
              </a:rPr>
              <a:t>어떤 대상이 어떤 그룹에 속하는지 판단</a:t>
            </a:r>
            <a:r>
              <a:rPr lang="ko-KR" altLang="en-US" sz="1400" dirty="0" smtClean="0">
                <a:latin typeface="+mn-ea"/>
              </a:rPr>
              <a:t>하는 것</a:t>
            </a:r>
            <a:r>
              <a:rPr lang="en-US" altLang="ko-KR" sz="1400" dirty="0" smtClean="0">
                <a:latin typeface="+mn-ea"/>
              </a:rPr>
              <a:t>!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8136" y="5026333"/>
            <a:ext cx="5814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독립 변수들의 차원을 축소화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여러 변수 간 존재하는 상관 관계를 이용하여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이를 대표하는 주성분을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추출해 차원을 축소하는 기법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수많은 시뮬레이션을 통해 현재의 선택이 먼 미래에 보상이 최대가 되도록 학습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+mn-ea"/>
              </a:rPr>
              <a:t>  ☞ </a:t>
            </a:r>
            <a:r>
              <a:rPr lang="ko-KR" altLang="en-US" sz="1600" b="1" u="sng" dirty="0" smtClean="0">
                <a:latin typeface="+mn-ea"/>
              </a:rPr>
              <a:t>더 많은 보상</a:t>
            </a:r>
            <a:r>
              <a:rPr lang="ko-KR" altLang="en-US" sz="1600" dirty="0" smtClean="0">
                <a:latin typeface="+mn-ea"/>
              </a:rPr>
              <a:t>을 받을 수 있는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정책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(Policy)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을 만드는 것</a:t>
            </a:r>
            <a:r>
              <a:rPr lang="ko-KR" altLang="en-US" sz="1600" dirty="0" smtClean="0">
                <a:latin typeface="+mn-ea"/>
              </a:rPr>
              <a:t>이 핵심</a:t>
            </a:r>
            <a:r>
              <a:rPr lang="en-US" altLang="ko-KR" sz="1600" dirty="0" smtClean="0">
                <a:latin typeface="+mn-ea"/>
              </a:rPr>
              <a:t>! (ex. </a:t>
            </a:r>
            <a:r>
              <a:rPr lang="ko-KR" altLang="en-US" sz="1600" dirty="0" smtClean="0">
                <a:latin typeface="+mn-ea"/>
              </a:rPr>
              <a:t>알파고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4" y="3314199"/>
            <a:ext cx="4968552" cy="231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1940" y="3445598"/>
            <a:ext cx="18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01. Agent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Action</a:t>
            </a:r>
            <a:r>
              <a:rPr lang="ko-KR" altLang="en-US" sz="1200" dirty="0" smtClean="0"/>
              <a:t>을 취함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48026" y="4207331"/>
            <a:ext cx="246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02. </a:t>
            </a:r>
            <a:r>
              <a:rPr lang="ko-KR" altLang="en-US" sz="1200" dirty="0" smtClean="0"/>
              <a:t>정책에 따른 상과 벌이 주어짐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7604" y="3152000"/>
            <a:ext cx="311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03.Agent</a:t>
            </a:r>
            <a:r>
              <a:rPr lang="ko-KR" altLang="en-US" sz="1200" dirty="0" smtClean="0"/>
              <a:t>는 보상과 함께 해당 상태를 인지함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0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비지도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강화 학습 예시</a:t>
            </a:r>
            <a:endParaRPr lang="en-US" altLang="ko-KR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835579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03.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종류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Machine Learning </a:t>
            </a:r>
            <a:r>
              <a:rPr lang="ko-KR" altLang="en-US" sz="2000" b="1" dirty="0" smtClean="0"/>
              <a:t>종류 요약</a:t>
            </a:r>
            <a:endParaRPr lang="en-US" altLang="ko-KR" sz="20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07471"/>
              </p:ext>
            </p:extLst>
          </p:nvPr>
        </p:nvGraphicFramePr>
        <p:xfrm>
          <a:off x="683568" y="2132856"/>
          <a:ext cx="777686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 회귀분석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독립변수와 종속변수 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선형적인 관계가 있다는 가정하에 분석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직선을 통해 예측하기 때문에 독립변수의 중요도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영향도 파악이 용이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의사결정나무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독립변수의 조건에 따라 종속변수를 분리해 나감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비가 내림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소풍을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못감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직관적인 해석이 가능하나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과적합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(Overfitting)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잘 일어남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KNN(K-Nearest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Neighbor)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새로 들어온 데이터의 주변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개를 대상으로 범주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(Class)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분류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좌표평면 위 음식의 신맛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단맛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(Y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Class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 있을 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(5,5)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좌표를 가진 토마토는 어느 범주에 속하는지 분류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Neural Network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은닉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출력층으로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구성된 모형으로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층을 연결하는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노드의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가중치를 업데이트하며 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SVM(Support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Vector Machine)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간 거리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(Margin)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가 최대가 되도록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결정 경계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(Decision Boundary),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즉 분류를 위한 기준선을 정의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Ensemble Learning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여러 개의 모델을 결합 하여 사용하는 모델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K-means Clustering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서로 유사한 관찰치를 그룹으로 묶어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군집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(cluster)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찾아내는 것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</TotalTime>
  <Words>546</Words>
  <Application>Microsoft Office PowerPoint</Application>
  <PresentationFormat>화면 슬라이드 쇼(4:3)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원본</vt:lpstr>
      <vt:lpstr>01. Machine Learning 개념</vt:lpstr>
      <vt:lpstr>01. Machine Learning 개념</vt:lpstr>
      <vt:lpstr>01. Machine Learning 개념</vt:lpstr>
      <vt:lpstr>02. 지도 학습과 비지도 학습</vt:lpstr>
      <vt:lpstr>02. 지도 학습과 비지도 학습</vt:lpstr>
      <vt:lpstr>02. 지도 학습과 비지도 학습</vt:lpstr>
      <vt:lpstr>02. 지도 학습과 비지도 학습</vt:lpstr>
      <vt:lpstr>03. Machine Learning 종류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gna931004@naver.com</dc:creator>
  <cp:lastModifiedBy>gna931004@naver.com</cp:lastModifiedBy>
  <cp:revision>13</cp:revision>
  <dcterms:created xsi:type="dcterms:W3CDTF">2020-10-12T12:40:25Z</dcterms:created>
  <dcterms:modified xsi:type="dcterms:W3CDTF">2020-10-13T12:54:53Z</dcterms:modified>
</cp:coreProperties>
</file>