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58" r:id="rId2"/>
    <p:sldId id="259" r:id="rId3"/>
    <p:sldId id="260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3111F3-E7F7-4110-B747-A18B068C936E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AF6D7D-CE63-43D3-9589-C78B5651D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97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426225CE-111E-4274-8066-27895E711E53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28F56DD9-A480-4C71-A04B-544D39031F2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225CE-111E-4274-8066-27895E711E53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6DD9-A480-4C71-A04B-544D39031F2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225CE-111E-4274-8066-27895E711E53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6DD9-A480-4C71-A04B-544D39031F2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225CE-111E-4274-8066-27895E711E53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6DD9-A480-4C71-A04B-544D39031F2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426225CE-111E-4274-8066-27895E711E53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28F56DD9-A480-4C71-A04B-544D39031F2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225CE-111E-4274-8066-27895E711E53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6DD9-A480-4C71-A04B-544D39031F2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225CE-111E-4274-8066-27895E711E53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6DD9-A480-4C71-A04B-544D39031F2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225CE-111E-4274-8066-27895E711E53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6DD9-A480-4C71-A04B-544D39031F2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225CE-111E-4274-8066-27895E711E53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6DD9-A480-4C71-A04B-544D39031F2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225CE-111E-4274-8066-27895E711E53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6DD9-A480-4C71-A04B-544D39031F2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225CE-111E-4274-8066-27895E711E53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6DD9-A480-4C71-A04B-544D39031F2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26225CE-111E-4274-8066-27895E711E53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8F56DD9-A480-4C71-A04B-544D39031F2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smtClean="0">
                <a:latin typeface="+mn-ea"/>
                <a:ea typeface="+mn-ea"/>
              </a:rPr>
              <a:t>01. Machine Learning </a:t>
            </a:r>
            <a:r>
              <a:rPr lang="ko-KR" altLang="en-US" sz="3600" b="1" dirty="0" smtClean="0">
                <a:latin typeface="+mn-ea"/>
                <a:ea typeface="+mn-ea"/>
              </a:rPr>
              <a:t>개념</a:t>
            </a:r>
            <a:endParaRPr lang="ko-KR" altLang="en-US" sz="3600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lvl="0">
              <a:buClr>
                <a:srgbClr val="727CA3"/>
              </a:buClr>
            </a:pPr>
            <a:r>
              <a:rPr lang="en-US" altLang="ko-KR" dirty="0">
                <a:solidFill>
                  <a:prstClr val="black"/>
                </a:solidFill>
              </a:rPr>
              <a:t>Machine </a:t>
            </a:r>
            <a:r>
              <a:rPr lang="en-US" altLang="ko-KR" dirty="0" smtClean="0">
                <a:solidFill>
                  <a:prstClr val="black"/>
                </a:solidFill>
              </a:rPr>
              <a:t>Learning</a:t>
            </a: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 smtClean="0">
                <a:latin typeface="+mn-ea"/>
              </a:rPr>
              <a:t>:  “</a:t>
            </a:r>
            <a:r>
              <a:rPr lang="ko-KR" altLang="en-US" sz="1600" dirty="0" smtClean="0">
                <a:latin typeface="+mn-ea"/>
              </a:rPr>
              <a:t>무엇</a:t>
            </a:r>
            <a:r>
              <a:rPr lang="en-US" altLang="ko-KR" sz="1600" dirty="0" smtClean="0">
                <a:latin typeface="+mn-ea"/>
              </a:rPr>
              <a:t>(X)</a:t>
            </a:r>
            <a:r>
              <a:rPr lang="ko-KR" altLang="en-US" sz="1600" dirty="0" smtClean="0">
                <a:latin typeface="+mn-ea"/>
              </a:rPr>
              <a:t>을 통해 무엇</a:t>
            </a:r>
            <a:r>
              <a:rPr lang="en-US" altLang="ko-KR" sz="1600" dirty="0" smtClean="0">
                <a:latin typeface="+mn-ea"/>
              </a:rPr>
              <a:t>(Y)</a:t>
            </a:r>
            <a:r>
              <a:rPr lang="ko-KR" altLang="en-US" sz="1600" dirty="0" smtClean="0">
                <a:latin typeface="+mn-ea"/>
              </a:rPr>
              <a:t>을 예측</a:t>
            </a:r>
            <a:r>
              <a:rPr lang="en-US" altLang="ko-KR" sz="1600" dirty="0" smtClean="0">
                <a:latin typeface="+mn-ea"/>
              </a:rPr>
              <a:t>”</a:t>
            </a:r>
            <a:r>
              <a:rPr lang="ko-KR" altLang="en-US" sz="1600" dirty="0" smtClean="0">
                <a:latin typeface="+mn-ea"/>
              </a:rPr>
              <a:t>하고자 함</a:t>
            </a: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>
              <a:latin typeface="+mn-ea"/>
            </a:endParaRPr>
          </a:p>
          <a:p>
            <a:pPr lvl="1">
              <a:buClr>
                <a:srgbClr val="727CA3"/>
              </a:buClr>
            </a:pPr>
            <a:r>
              <a:rPr lang="ko-KR" altLang="en-US" sz="1500" dirty="0" smtClean="0">
                <a:solidFill>
                  <a:prstClr val="black"/>
                </a:solidFill>
                <a:latin typeface="+mn-ea"/>
              </a:rPr>
              <a:t>원인을 통한 결과</a:t>
            </a:r>
            <a:r>
              <a:rPr lang="en-US" altLang="ko-KR" sz="1500" dirty="0" smtClean="0">
                <a:solidFill>
                  <a:prstClr val="black"/>
                </a:solidFill>
                <a:latin typeface="+mn-ea"/>
              </a:rPr>
              <a:t>(</a:t>
            </a:r>
            <a:r>
              <a:rPr lang="ko-KR" altLang="en-US" sz="1500" dirty="0" smtClean="0">
                <a:solidFill>
                  <a:prstClr val="black"/>
                </a:solidFill>
                <a:latin typeface="+mn-ea"/>
              </a:rPr>
              <a:t>독립변수</a:t>
            </a:r>
            <a:r>
              <a:rPr lang="ko-KR" altLang="en-US" sz="1500" dirty="0">
                <a:solidFill>
                  <a:prstClr val="black"/>
                </a:solidFill>
                <a:latin typeface="+mn-ea"/>
              </a:rPr>
              <a:t>와</a:t>
            </a:r>
            <a:r>
              <a:rPr lang="ko-KR" altLang="en-US" sz="1500" dirty="0" smtClean="0">
                <a:solidFill>
                  <a:prstClr val="black"/>
                </a:solidFill>
                <a:latin typeface="+mn-ea"/>
              </a:rPr>
              <a:t> 종속변수 간</a:t>
            </a:r>
            <a:r>
              <a:rPr lang="en-US" altLang="ko-KR" sz="1500" dirty="0" smtClean="0">
                <a:solidFill>
                  <a:prstClr val="black"/>
                </a:solidFill>
                <a:latin typeface="+mn-ea"/>
              </a:rPr>
              <a:t> </a:t>
            </a:r>
            <a:r>
              <a:rPr lang="ko-KR" altLang="en-US" sz="1500" dirty="0" smtClean="0">
                <a:solidFill>
                  <a:prstClr val="black"/>
                </a:solidFill>
                <a:latin typeface="+mn-ea"/>
              </a:rPr>
              <a:t>관계</a:t>
            </a:r>
            <a:r>
              <a:rPr lang="en-US" altLang="ko-KR" sz="1500" dirty="0" smtClean="0">
                <a:solidFill>
                  <a:prstClr val="black"/>
                </a:solidFill>
                <a:latin typeface="+mn-ea"/>
              </a:rPr>
              <a:t>)</a:t>
            </a:r>
            <a:r>
              <a:rPr lang="ko-KR" altLang="en-US" sz="1500" dirty="0" smtClean="0">
                <a:solidFill>
                  <a:prstClr val="black"/>
                </a:solidFill>
                <a:latin typeface="+mn-ea"/>
              </a:rPr>
              <a:t>를 만드는 함수 </a:t>
            </a:r>
            <a:r>
              <a:rPr lang="en-US" altLang="ko-KR" sz="1500" dirty="0" smtClean="0">
                <a:solidFill>
                  <a:prstClr val="black"/>
                </a:solidFill>
                <a:latin typeface="+mn-ea"/>
              </a:rPr>
              <a:t>ƒ</a:t>
            </a:r>
            <a:r>
              <a:rPr lang="ko-KR" altLang="en-US" sz="1500" dirty="0" smtClean="0">
                <a:solidFill>
                  <a:prstClr val="black"/>
                </a:solidFill>
                <a:latin typeface="+mn-ea"/>
              </a:rPr>
              <a:t>를 만드는 것</a:t>
            </a:r>
            <a:endParaRPr lang="en-US" altLang="ko-KR" sz="1500" dirty="0" smtClean="0">
              <a:solidFill>
                <a:prstClr val="black"/>
              </a:solidFill>
              <a:latin typeface="+mn-ea"/>
            </a:endParaRPr>
          </a:p>
          <a:p>
            <a:pPr lvl="1">
              <a:buClr>
                <a:srgbClr val="727CA3"/>
              </a:buClr>
            </a:pPr>
            <a:r>
              <a:rPr lang="ko-KR" altLang="en-US" sz="1500" dirty="0" smtClean="0">
                <a:solidFill>
                  <a:prstClr val="black"/>
                </a:solidFill>
                <a:latin typeface="+mn-ea"/>
              </a:rPr>
              <a:t>독립변수 간</a:t>
            </a:r>
            <a:r>
              <a:rPr lang="en-US" altLang="ko-KR" sz="1500" dirty="0">
                <a:solidFill>
                  <a:prstClr val="black"/>
                </a:solidFill>
                <a:latin typeface="+mn-ea"/>
              </a:rPr>
              <a:t> </a:t>
            </a:r>
            <a:r>
              <a:rPr lang="ko-KR" altLang="en-US" sz="1500" dirty="0" smtClean="0">
                <a:solidFill>
                  <a:prstClr val="black"/>
                </a:solidFill>
                <a:latin typeface="+mn-ea"/>
              </a:rPr>
              <a:t>숨겨진 패턴</a:t>
            </a:r>
            <a:r>
              <a:rPr lang="en-US" altLang="ko-KR" sz="1500" dirty="0" smtClean="0">
                <a:solidFill>
                  <a:prstClr val="black"/>
                </a:solidFill>
                <a:latin typeface="+mn-ea"/>
              </a:rPr>
              <a:t>(</a:t>
            </a:r>
            <a:r>
              <a:rPr lang="ko-KR" altLang="en-US" sz="1500" dirty="0" smtClean="0">
                <a:solidFill>
                  <a:prstClr val="black"/>
                </a:solidFill>
                <a:latin typeface="+mn-ea"/>
              </a:rPr>
              <a:t>데이터의 특징</a:t>
            </a:r>
            <a:r>
              <a:rPr lang="en-US" altLang="ko-KR" sz="1500" dirty="0" smtClean="0">
                <a:solidFill>
                  <a:prstClr val="black"/>
                </a:solidFill>
                <a:latin typeface="+mn-ea"/>
              </a:rPr>
              <a:t>)</a:t>
            </a:r>
            <a:r>
              <a:rPr lang="ko-KR" altLang="en-US" sz="1500" dirty="0" smtClean="0">
                <a:solidFill>
                  <a:prstClr val="black"/>
                </a:solidFill>
                <a:latin typeface="+mn-ea"/>
              </a:rPr>
              <a:t>을 찾아내는 함수 </a:t>
            </a:r>
            <a:r>
              <a:rPr lang="en-US" altLang="ko-KR" sz="1500" dirty="0" smtClean="0">
                <a:solidFill>
                  <a:prstClr val="black"/>
                </a:solidFill>
                <a:latin typeface="+mn-ea"/>
              </a:rPr>
              <a:t>ƒ</a:t>
            </a:r>
            <a:r>
              <a:rPr lang="ko-KR" altLang="en-US" sz="1500" dirty="0" smtClean="0">
                <a:solidFill>
                  <a:prstClr val="black"/>
                </a:solidFill>
                <a:latin typeface="+mn-ea"/>
              </a:rPr>
              <a:t>를 만드는 것 </a:t>
            </a:r>
            <a:endParaRPr lang="en-US" altLang="ko-KR" sz="1500" dirty="0" smtClean="0">
              <a:solidFill>
                <a:prstClr val="black"/>
              </a:solidFill>
              <a:latin typeface="+mn-ea"/>
            </a:endParaRPr>
          </a:p>
          <a:p>
            <a:pPr marL="0" indent="0">
              <a:buNone/>
            </a:pPr>
            <a:endParaRPr lang="ko-KR" altLang="en-US" sz="1600" dirty="0"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08920"/>
            <a:ext cx="3024336" cy="1876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367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smtClean="0">
                <a:latin typeface="+mn-ea"/>
                <a:ea typeface="+mn-ea"/>
              </a:rPr>
              <a:t>01. Machine Learning </a:t>
            </a:r>
            <a:r>
              <a:rPr lang="ko-KR" altLang="en-US" sz="3600" b="1" dirty="0" smtClean="0">
                <a:latin typeface="+mn-ea"/>
                <a:ea typeface="+mn-ea"/>
              </a:rPr>
              <a:t>개념</a:t>
            </a:r>
            <a:endParaRPr lang="ko-KR" altLang="en-US" sz="3600" b="1" dirty="0">
              <a:latin typeface="+mn-ea"/>
              <a:ea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altLang="ko-KR" sz="1400" b="0" dirty="0" smtClean="0"/>
              </a:p>
              <a:p>
                <a:pPr lvl="0">
                  <a:buClr>
                    <a:srgbClr val="727CA3"/>
                  </a:buClr>
                </a:pPr>
                <a:r>
                  <a:rPr lang="en-US" altLang="ko-KR" dirty="0">
                    <a:solidFill>
                      <a:prstClr val="black"/>
                    </a:solidFill>
                  </a:rPr>
                  <a:t>ƒ</a:t>
                </a:r>
                <a:r>
                  <a:rPr lang="ko-KR" altLang="en-US" dirty="0">
                    <a:solidFill>
                      <a:prstClr val="black"/>
                    </a:solidFill>
                  </a:rPr>
                  <a:t>의 </a:t>
                </a:r>
                <a:r>
                  <a:rPr lang="ko-KR" altLang="en-US" dirty="0" smtClean="0">
                    <a:solidFill>
                      <a:prstClr val="black"/>
                    </a:solidFill>
                  </a:rPr>
                  <a:t>정의</a:t>
                </a:r>
                <a:endParaRPr lang="en-US" altLang="ko-KR" sz="1400" dirty="0" smtClean="0"/>
              </a:p>
              <a:p>
                <a:pPr marL="0" indent="0">
                  <a:buNone/>
                </a:pPr>
                <a:r>
                  <a:rPr lang="en-US" altLang="ko-KR" sz="1400" b="0" dirty="0" smtClean="0"/>
                  <a:t>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400" b="1" i="0" smtClean="0">
                        <a:latin typeface="Cambria Math"/>
                      </a:rPr>
                      <m:t>p</m:t>
                    </m:r>
                    <m:r>
                      <m:rPr>
                        <m:nor/>
                      </m:rPr>
                      <a:rPr lang="ko-KR" altLang="en-US" sz="1400" b="1" i="0" smtClean="0">
                        <a:latin typeface="Cambria Math"/>
                      </a:rPr>
                      <m:t>개의</m:t>
                    </m:r>
                    <m:r>
                      <m:rPr>
                        <m:nor/>
                      </m:rPr>
                      <a:rPr lang="en-US" altLang="ko-KR" sz="1400" b="1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ko-KR" altLang="en-US" sz="1400" b="1" i="0" smtClean="0">
                        <a:latin typeface="Cambria Math"/>
                      </a:rPr>
                      <m:t>입력변수</m:t>
                    </m:r>
                    <m:r>
                      <m:rPr>
                        <m:nor/>
                      </m:rPr>
                      <a:rPr lang="en-US" altLang="ko-KR" sz="1400" b="1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ko-KR" sz="1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sz="1400" b="1" i="0" smtClean="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ko-KR" sz="1400" b="1" i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1400" b="1" i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sz="1400" b="1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sz="1400" b="1" i="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ko-KR" sz="1400" b="1" i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1400" b="1" i="0" smtClean="0">
                        <a:latin typeface="Cambria Math"/>
                      </a:rPr>
                      <m:t>,</m:t>
                    </m:r>
                    <m:r>
                      <m:rPr>
                        <m:nor/>
                      </m:rPr>
                      <a:rPr lang="en-US" altLang="ko-KR" sz="1400" b="1" i="0" smtClean="0">
                        <a:latin typeface="Cambria Math"/>
                        <a:ea typeface="Cambria Math"/>
                      </a:rPr>
                      <m:t>⋯</m:t>
                    </m:r>
                    <m:sSub>
                      <m:sSubPr>
                        <m:ctrlPr>
                          <a:rPr lang="en-US" altLang="ko-KR" sz="1400" b="1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sz="1400" b="1" i="0" smtClean="0">
                            <a:latin typeface="Cambria Math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ko-KR" sz="1400" b="1" i="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ko-KR" sz="1400" b="1" i="0" smtClean="0">
                            <a:latin typeface="Cambria Math"/>
                          </a:rPr>
                          <m:t>p</m:t>
                        </m:r>
                      </m:sub>
                    </m:sSub>
                    <m:r>
                      <m:rPr>
                        <m:nor/>
                      </m:rPr>
                      <a:rPr lang="ko-KR" altLang="en-US" sz="1400" b="0" i="0" smtClean="0">
                        <a:latin typeface="Cambria Math"/>
                      </a:rPr>
                      <m:t>개가</m:t>
                    </m:r>
                    <m:r>
                      <m:rPr>
                        <m:nor/>
                      </m:rPr>
                      <a:rPr lang="en-US" altLang="ko-KR" sz="1400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ko-KR" altLang="en-US" sz="1400" b="0" i="0" smtClean="0">
                        <a:latin typeface="Cambria Math"/>
                      </a:rPr>
                      <m:t>있고</m:t>
                    </m:r>
                    <m:r>
                      <m:rPr>
                        <m:nor/>
                      </m:rPr>
                      <a:rPr lang="en-US" altLang="ko-KR" sz="1400" b="0" i="0" smtClean="0">
                        <a:latin typeface="Cambria Math"/>
                      </a:rPr>
                      <m:t>, </m:t>
                    </m:r>
                    <m:r>
                      <m:rPr>
                        <m:nor/>
                      </m:rPr>
                      <a:rPr lang="ko-KR" altLang="en-US" sz="1400" b="1" i="0" smtClean="0">
                        <a:latin typeface="Cambria Math"/>
                      </a:rPr>
                      <m:t>출력변수</m:t>
                    </m:r>
                    <m:r>
                      <m:rPr>
                        <m:nor/>
                      </m:rPr>
                      <a:rPr lang="en-US" altLang="ko-KR" sz="1400" b="1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400" b="1" i="0" smtClean="0">
                        <a:latin typeface="Cambria Math"/>
                      </a:rPr>
                      <m:t>Y</m:t>
                    </m:r>
                    <m:r>
                      <m:rPr>
                        <m:nor/>
                      </m:rPr>
                      <a:rPr lang="ko-KR" altLang="en-US" sz="1400" b="0" i="0" smtClean="0">
                        <a:latin typeface="Cambria Math"/>
                      </a:rPr>
                      <m:t>가</m:t>
                    </m:r>
                    <m:r>
                      <m:rPr>
                        <m:nor/>
                      </m:rPr>
                      <a:rPr lang="en-US" altLang="ko-KR" sz="1400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ko-KR" altLang="en-US" sz="1400" b="0" i="0" smtClean="0">
                        <a:latin typeface="Cambria Math"/>
                      </a:rPr>
                      <m:t>있을때</m:t>
                    </m:r>
                    <m:r>
                      <m:rPr>
                        <m:nor/>
                      </m:rPr>
                      <a:rPr lang="en-US" altLang="ko-KR" sz="1400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400" i="0">
                        <a:latin typeface="Cambria Math"/>
                      </a:rPr>
                      <m:t>X</m:t>
                    </m:r>
                    <m:r>
                      <m:rPr>
                        <m:nor/>
                      </m:rPr>
                      <a:rPr lang="en-US" altLang="ko-KR" sz="1400" i="0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altLang="ko-KR" sz="1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sz="1400" i="0">
                            <a:latin typeface="Cambria Math"/>
                          </a:rPr>
                          <m:t>( </m:t>
                        </m:r>
                        <m:r>
                          <m:rPr>
                            <m:nor/>
                          </m:rPr>
                          <a:rPr lang="en-US" altLang="ko-KR" sz="1400" i="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ko-KR" sz="1400" i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1400" i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sz="1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sz="1400" i="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ko-KR" sz="1400" i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1400" i="0">
                        <a:latin typeface="Cambria Math"/>
                      </a:rPr>
                      <m:t>,</m:t>
                    </m:r>
                    <m:r>
                      <m:rPr>
                        <m:nor/>
                      </m:rPr>
                      <a:rPr lang="en-US" altLang="ko-KR" sz="1400" i="0">
                        <a:latin typeface="Cambria Math"/>
                        <a:ea typeface="Cambria Math"/>
                      </a:rPr>
                      <m:t>⋯</m:t>
                    </m:r>
                    <m:sSub>
                      <m:sSubPr>
                        <m:ctrlPr>
                          <a:rPr lang="en-US" altLang="ko-KR" sz="1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sz="1400" i="0">
                            <a:latin typeface="Cambria Math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ko-KR" sz="1400" i="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ko-KR" sz="1400" i="0">
                            <a:latin typeface="Cambria Math"/>
                          </a:rPr>
                          <m:t>p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1400" i="0">
                        <a:latin typeface="Cambria Math"/>
                      </a:rPr>
                      <m:t>)</m:t>
                    </m:r>
                    <m:r>
                      <m:rPr>
                        <m:nor/>
                      </m:rPr>
                      <a:rPr lang="ko-KR" altLang="en-US" sz="1400" i="0">
                        <a:latin typeface="Cambria Math"/>
                      </a:rPr>
                      <m:t>라</m:t>
                    </m:r>
                    <m:r>
                      <m:rPr>
                        <m:nor/>
                      </m:rPr>
                      <a:rPr lang="en-US" altLang="ko-KR" sz="1400" i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ko-KR" altLang="en-US" sz="1400" i="0">
                        <a:latin typeface="Cambria Math"/>
                      </a:rPr>
                      <m:t>하면</m:t>
                    </m:r>
                    <m:r>
                      <m:rPr>
                        <m:nor/>
                      </m:rPr>
                      <a:rPr lang="en-US" altLang="ko-KR" sz="140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ko-KR" altLang="en-US" sz="1400" i="0">
                        <a:latin typeface="Cambria Math"/>
                      </a:rPr>
                      <m:t>입력</m:t>
                    </m:r>
                    <m:r>
                      <m:rPr>
                        <m:nor/>
                      </m:rPr>
                      <a:rPr lang="en-US" altLang="ko-KR" sz="1400" i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ko-KR" altLang="en-US" sz="1400" i="0">
                        <a:latin typeface="Cambria Math"/>
                      </a:rPr>
                      <m:t>변수와</m:t>
                    </m:r>
                    <m:r>
                      <m:rPr>
                        <m:nor/>
                      </m:rPr>
                      <a:rPr lang="en-US" altLang="ko-KR" sz="1400" i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ko-KR" altLang="en-US" sz="1400" i="0">
                        <a:latin typeface="Cambria Math"/>
                      </a:rPr>
                      <m:t>출력</m:t>
                    </m:r>
                    <m:r>
                      <m:rPr>
                        <m:nor/>
                      </m:rPr>
                      <a:rPr lang="en-US" altLang="ko-KR" sz="1400" i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ko-KR" altLang="en-US" sz="1400" i="0">
                        <a:latin typeface="Cambria Math"/>
                      </a:rPr>
                      <m:t>변수</m:t>
                    </m:r>
                    <m:r>
                      <m:rPr>
                        <m:nor/>
                      </m:rPr>
                      <a:rPr lang="en-US" altLang="ko-KR" sz="1400" i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ko-KR" altLang="en-US" sz="1400" i="0">
                        <a:latin typeface="Cambria Math"/>
                      </a:rPr>
                      <m:t>관계는</m:t>
                    </m:r>
                    <m:r>
                      <m:rPr>
                        <m:nor/>
                      </m:rPr>
                      <a:rPr lang="en-US" altLang="ko-KR" sz="1400" i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ko-KR" altLang="en-US" sz="1400" i="0">
                        <a:latin typeface="Cambria Math"/>
                      </a:rPr>
                      <m:t>다음과</m:t>
                    </m:r>
                    <m:r>
                      <m:rPr>
                        <m:nor/>
                      </m:rPr>
                      <a:rPr lang="en-US" altLang="ko-KR" sz="1400" i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ko-KR" altLang="en-US" sz="1400" i="0">
                        <a:latin typeface="Cambria Math"/>
                      </a:rPr>
                      <m:t>같음</m:t>
                    </m:r>
                    <m:r>
                      <m:rPr>
                        <m:nor/>
                      </m:rPr>
                      <a:rPr lang="en-US" altLang="ko-KR" sz="1400" i="0">
                        <a:latin typeface="Cambria Math"/>
                      </a:rPr>
                      <m:t>.</m:t>
                    </m:r>
                  </m:oMath>
                </a14:m>
                <a:endParaRPr lang="en-US" altLang="ko-KR" sz="1400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altLang="ko-KR" sz="160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altLang="ko-KR" sz="1600" dirty="0" smtClean="0">
                  <a:latin typeface="+mn-ea"/>
                </a:endParaRPr>
              </a:p>
              <a:p>
                <a:pPr marL="0" indent="0">
                  <a:buNone/>
                </a:pPr>
                <a:endParaRPr lang="en-US" altLang="ko-KR" sz="1600" dirty="0" smtClean="0">
                  <a:latin typeface="+mn-ea"/>
                </a:endParaRPr>
              </a:p>
              <a:p>
                <a:pPr marL="0" indent="0">
                  <a:buNone/>
                </a:pPr>
                <a:endParaRPr lang="en-US" altLang="ko-KR" sz="1600" dirty="0">
                  <a:latin typeface="+mn-ea"/>
                </a:endParaRPr>
              </a:p>
              <a:p>
                <a:pPr marL="0" indent="0">
                  <a:buNone/>
                </a:pPr>
                <a:endParaRPr lang="en-US" altLang="ko-KR" sz="1600" dirty="0" smtClean="0">
                  <a:latin typeface="+mn-ea"/>
                </a:endParaRPr>
              </a:p>
              <a:p>
                <a:pPr marL="0" indent="0">
                  <a:buNone/>
                </a:pPr>
                <a:endParaRPr lang="en-US" altLang="ko-KR" sz="1600" dirty="0">
                  <a:latin typeface="+mn-ea"/>
                </a:endParaRPr>
              </a:p>
              <a:p>
                <a:pPr marL="0" indent="0">
                  <a:buNone/>
                </a:pPr>
                <a:endParaRPr lang="en-US" altLang="ko-KR" sz="1600" dirty="0" smtClean="0">
                  <a:latin typeface="+mn-ea"/>
                </a:endParaRPr>
              </a:p>
              <a:p>
                <a:pPr marL="0" indent="0">
                  <a:buNone/>
                </a:pPr>
                <a:endParaRPr lang="ko-KR" altLang="en-US" sz="1600" dirty="0">
                  <a:latin typeface="+mn-ea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227581"/>
            <a:ext cx="6235700" cy="282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846651" y="2858249"/>
            <a:ext cx="2222512" cy="369332"/>
            <a:chOff x="837320" y="2708920"/>
            <a:chExt cx="2222512" cy="369332"/>
          </a:xfrm>
        </p:grpSpPr>
        <p:sp>
          <p:nvSpPr>
            <p:cNvPr id="4" name="직사각형 3"/>
            <p:cNvSpPr/>
            <p:nvPr/>
          </p:nvSpPr>
          <p:spPr>
            <a:xfrm>
              <a:off x="837320" y="2708920"/>
              <a:ext cx="134280" cy="360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15616" y="2708920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회귀 분석의 경우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3615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smtClean="0">
                <a:latin typeface="+mn-ea"/>
                <a:ea typeface="+mn-ea"/>
              </a:rPr>
              <a:t>01. Machine Learning </a:t>
            </a:r>
            <a:r>
              <a:rPr lang="ko-KR" altLang="en-US" sz="3600" b="1" dirty="0" smtClean="0">
                <a:latin typeface="+mn-ea"/>
                <a:ea typeface="+mn-ea"/>
              </a:rPr>
              <a:t>개념</a:t>
            </a:r>
            <a:endParaRPr lang="ko-KR" altLang="en-US" sz="3600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249876"/>
            <a:ext cx="3672408" cy="4937760"/>
          </a:xfrm>
        </p:spPr>
        <p:txBody>
          <a:bodyPr/>
          <a:lstStyle/>
          <a:p>
            <a:pPr marL="0" indent="0">
              <a:buNone/>
            </a:pPr>
            <a:endParaRPr lang="en-US" altLang="ko-KR" sz="1600" i="1" dirty="0">
              <a:latin typeface="Cambria Math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ko-KR" altLang="en-US" sz="1600" dirty="0">
              <a:latin typeface="+mn-ea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124947" y="2636946"/>
            <a:ext cx="2150909" cy="2088232"/>
            <a:chOff x="1124947" y="2132856"/>
            <a:chExt cx="2150909" cy="2088232"/>
          </a:xfrm>
        </p:grpSpPr>
        <p:sp>
          <p:nvSpPr>
            <p:cNvPr id="7" name="타원 6"/>
            <p:cNvSpPr/>
            <p:nvPr/>
          </p:nvSpPr>
          <p:spPr>
            <a:xfrm>
              <a:off x="1124947" y="2132856"/>
              <a:ext cx="2150909" cy="208823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웃는 얼굴 7"/>
            <p:cNvSpPr/>
            <p:nvPr/>
          </p:nvSpPr>
          <p:spPr>
            <a:xfrm>
              <a:off x="1691680" y="2492896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웃는 얼굴 10"/>
            <p:cNvSpPr/>
            <p:nvPr/>
          </p:nvSpPr>
          <p:spPr>
            <a:xfrm>
              <a:off x="2132416" y="2492896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웃는 얼굴 11"/>
            <p:cNvSpPr/>
            <p:nvPr/>
          </p:nvSpPr>
          <p:spPr>
            <a:xfrm>
              <a:off x="1403344" y="2834106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웃는 얼굴 12"/>
            <p:cNvSpPr/>
            <p:nvPr/>
          </p:nvSpPr>
          <p:spPr>
            <a:xfrm>
              <a:off x="1844080" y="2834106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웃는 얼굴 13"/>
            <p:cNvSpPr/>
            <p:nvPr/>
          </p:nvSpPr>
          <p:spPr>
            <a:xfrm>
              <a:off x="2333970" y="2834106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웃는 얼굴 14"/>
            <p:cNvSpPr/>
            <p:nvPr/>
          </p:nvSpPr>
          <p:spPr>
            <a:xfrm>
              <a:off x="2774706" y="2834106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웃는 얼굴 15"/>
            <p:cNvSpPr/>
            <p:nvPr/>
          </p:nvSpPr>
          <p:spPr>
            <a:xfrm>
              <a:off x="2558682" y="2492896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웃는 얼굴 16"/>
            <p:cNvSpPr/>
            <p:nvPr/>
          </p:nvSpPr>
          <p:spPr>
            <a:xfrm>
              <a:off x="1403344" y="3231840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웃는 얼굴 17"/>
            <p:cNvSpPr/>
            <p:nvPr/>
          </p:nvSpPr>
          <p:spPr>
            <a:xfrm>
              <a:off x="1844080" y="3231840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웃는 얼굴 18"/>
            <p:cNvSpPr/>
            <p:nvPr/>
          </p:nvSpPr>
          <p:spPr>
            <a:xfrm>
              <a:off x="2333970" y="3231840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웃는 얼굴 19"/>
            <p:cNvSpPr/>
            <p:nvPr/>
          </p:nvSpPr>
          <p:spPr>
            <a:xfrm>
              <a:off x="2774706" y="3231840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웃는 얼굴 20"/>
            <p:cNvSpPr/>
            <p:nvPr/>
          </p:nvSpPr>
          <p:spPr>
            <a:xfrm>
              <a:off x="1682992" y="3645024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웃는 얼굴 21"/>
            <p:cNvSpPr/>
            <p:nvPr/>
          </p:nvSpPr>
          <p:spPr>
            <a:xfrm>
              <a:off x="2123728" y="3645024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웃는 얼굴 22"/>
            <p:cNvSpPr/>
            <p:nvPr/>
          </p:nvSpPr>
          <p:spPr>
            <a:xfrm>
              <a:off x="2549994" y="3645024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내용 개체 틀 2"/>
          <p:cNvSpPr txBox="1">
            <a:spLocks/>
          </p:cNvSpPr>
          <p:nvPr/>
        </p:nvSpPr>
        <p:spPr>
          <a:xfrm>
            <a:off x="467544" y="1249876"/>
            <a:ext cx="3816424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1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1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1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1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1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/>
              <a:buNone/>
            </a:pPr>
            <a:endParaRPr lang="en-US" altLang="ko-KR" sz="1600" dirty="0" smtClean="0">
              <a:latin typeface="+mn-ea"/>
            </a:endParaRPr>
          </a:p>
          <a:p>
            <a:pPr>
              <a:buClr>
                <a:srgbClr val="727CA3"/>
              </a:buClr>
            </a:pPr>
            <a:r>
              <a:rPr lang="ko-KR" altLang="en-US" sz="1800" dirty="0" smtClean="0">
                <a:solidFill>
                  <a:prstClr val="black"/>
                </a:solidFill>
              </a:rPr>
              <a:t>모집단</a:t>
            </a:r>
            <a:r>
              <a:rPr lang="en-US" altLang="ko-KR" sz="1800" dirty="0" smtClean="0">
                <a:solidFill>
                  <a:prstClr val="black"/>
                </a:solidFill>
              </a:rPr>
              <a:t>(Population)</a:t>
            </a:r>
            <a:r>
              <a:rPr lang="ko-KR" altLang="en-US" sz="1800" dirty="0" smtClean="0">
                <a:solidFill>
                  <a:prstClr val="black"/>
                </a:solidFill>
              </a:rPr>
              <a:t>을 </a:t>
            </a:r>
            <a:r>
              <a:rPr lang="ko-KR" altLang="en-US" sz="1800" dirty="0">
                <a:solidFill>
                  <a:prstClr val="black"/>
                </a:solidFill>
              </a:rPr>
              <a:t>아는 </a:t>
            </a:r>
            <a:r>
              <a:rPr lang="ko-KR" altLang="en-US" sz="1800" dirty="0" smtClean="0">
                <a:solidFill>
                  <a:prstClr val="black"/>
                </a:solidFill>
              </a:rPr>
              <a:t>경우</a:t>
            </a:r>
            <a:endParaRPr lang="en-US" altLang="ko-KR" sz="1800" dirty="0" smtClean="0">
              <a:solidFill>
                <a:prstClr val="black"/>
              </a:solidFill>
            </a:endParaRPr>
          </a:p>
          <a:p>
            <a:pPr marL="0" indent="0">
              <a:buClr>
                <a:srgbClr val="727CA3"/>
              </a:buClr>
              <a:buNone/>
            </a:pPr>
            <a:r>
              <a:rPr lang="en-US" altLang="ko-KR" sz="1400" dirty="0" smtClean="0">
                <a:solidFill>
                  <a:prstClr val="black"/>
                </a:solidFill>
                <a:latin typeface="+mn-ea"/>
              </a:rPr>
              <a:t>: </a:t>
            </a:r>
            <a:r>
              <a:rPr lang="ko-KR" altLang="en-US" sz="1400" dirty="0" smtClean="0">
                <a:solidFill>
                  <a:prstClr val="black"/>
                </a:solidFill>
                <a:latin typeface="+mn-ea"/>
              </a:rPr>
              <a:t>모집단을 아는 경우는 거의 없다</a:t>
            </a:r>
            <a:r>
              <a:rPr lang="en-US" altLang="ko-KR" sz="1400" dirty="0" smtClean="0">
                <a:solidFill>
                  <a:prstClr val="black"/>
                </a:solidFill>
                <a:latin typeface="+mn-ea"/>
              </a:rPr>
              <a:t>.</a:t>
            </a: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endParaRPr lang="ko-KR" altLang="en-US" sz="1800" dirty="0">
              <a:latin typeface="+mn-ea"/>
            </a:endParaRPr>
          </a:p>
          <a:p>
            <a:pPr marL="0" indent="0">
              <a:buFont typeface="Wingdings 3"/>
              <a:buNone/>
            </a:pPr>
            <a:endParaRPr lang="en-US" altLang="ko-KR" sz="1600" dirty="0" smtClean="0">
              <a:latin typeface="+mn-ea"/>
            </a:endParaRPr>
          </a:p>
        </p:txBody>
      </p:sp>
      <p:sp>
        <p:nvSpPr>
          <p:cNvPr id="28" name="내용 개체 틀 2"/>
          <p:cNvSpPr txBox="1">
            <a:spLocks/>
          </p:cNvSpPr>
          <p:nvPr/>
        </p:nvSpPr>
        <p:spPr>
          <a:xfrm>
            <a:off x="4819936" y="1249876"/>
            <a:ext cx="3816424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1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1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1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1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1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/>
              <a:buNone/>
            </a:pPr>
            <a:endParaRPr lang="en-US" altLang="ko-KR" sz="1600" dirty="0" smtClean="0">
              <a:latin typeface="+mn-ea"/>
            </a:endParaRPr>
          </a:p>
          <a:p>
            <a:pPr>
              <a:buClr>
                <a:srgbClr val="727CA3"/>
              </a:buClr>
            </a:pPr>
            <a:r>
              <a:rPr lang="ko-KR" altLang="en-US" sz="1800" dirty="0" smtClean="0">
                <a:solidFill>
                  <a:prstClr val="black"/>
                </a:solidFill>
              </a:rPr>
              <a:t>모집단</a:t>
            </a:r>
            <a:r>
              <a:rPr lang="en-US" altLang="ko-KR" sz="1800" dirty="0" smtClean="0">
                <a:solidFill>
                  <a:prstClr val="black"/>
                </a:solidFill>
              </a:rPr>
              <a:t>(Population)</a:t>
            </a:r>
            <a:r>
              <a:rPr lang="ko-KR" altLang="en-US" sz="1800" dirty="0" smtClean="0">
                <a:solidFill>
                  <a:prstClr val="black"/>
                </a:solidFill>
              </a:rPr>
              <a:t>을 모르는 경우</a:t>
            </a: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endParaRPr lang="ko-KR" altLang="en-US" sz="1800" dirty="0">
              <a:latin typeface="+mn-ea"/>
            </a:endParaRPr>
          </a:p>
          <a:p>
            <a:pPr marL="0" indent="0">
              <a:buFont typeface="Wingdings 3"/>
              <a:buNone/>
            </a:pPr>
            <a:endParaRPr lang="en-US" altLang="ko-KR" sz="1600" dirty="0" smtClean="0">
              <a:latin typeface="+mn-ea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5508104" y="2168894"/>
            <a:ext cx="2150909" cy="2088232"/>
            <a:chOff x="1124947" y="2132856"/>
            <a:chExt cx="2150909" cy="2088232"/>
          </a:xfrm>
        </p:grpSpPr>
        <p:sp>
          <p:nvSpPr>
            <p:cNvPr id="30" name="타원 29"/>
            <p:cNvSpPr/>
            <p:nvPr/>
          </p:nvSpPr>
          <p:spPr>
            <a:xfrm>
              <a:off x="1124947" y="2132856"/>
              <a:ext cx="2150909" cy="208823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웃는 얼굴 30"/>
            <p:cNvSpPr/>
            <p:nvPr/>
          </p:nvSpPr>
          <p:spPr>
            <a:xfrm>
              <a:off x="1691680" y="2492896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웃는 얼굴 31"/>
            <p:cNvSpPr/>
            <p:nvPr/>
          </p:nvSpPr>
          <p:spPr>
            <a:xfrm>
              <a:off x="2132416" y="2492896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웃는 얼굴 32"/>
            <p:cNvSpPr/>
            <p:nvPr/>
          </p:nvSpPr>
          <p:spPr>
            <a:xfrm>
              <a:off x="1403344" y="2834106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웃는 얼굴 33"/>
            <p:cNvSpPr/>
            <p:nvPr/>
          </p:nvSpPr>
          <p:spPr>
            <a:xfrm>
              <a:off x="1844080" y="2834106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웃는 얼굴 34"/>
            <p:cNvSpPr/>
            <p:nvPr/>
          </p:nvSpPr>
          <p:spPr>
            <a:xfrm>
              <a:off x="2333970" y="2834106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웃는 얼굴 35"/>
            <p:cNvSpPr/>
            <p:nvPr/>
          </p:nvSpPr>
          <p:spPr>
            <a:xfrm>
              <a:off x="2774706" y="2834106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웃는 얼굴 36"/>
            <p:cNvSpPr/>
            <p:nvPr/>
          </p:nvSpPr>
          <p:spPr>
            <a:xfrm>
              <a:off x="2558682" y="2492896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웃는 얼굴 37"/>
            <p:cNvSpPr/>
            <p:nvPr/>
          </p:nvSpPr>
          <p:spPr>
            <a:xfrm>
              <a:off x="1403344" y="3231840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웃는 얼굴 38"/>
            <p:cNvSpPr/>
            <p:nvPr/>
          </p:nvSpPr>
          <p:spPr>
            <a:xfrm>
              <a:off x="1844080" y="3231840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웃는 얼굴 39"/>
            <p:cNvSpPr/>
            <p:nvPr/>
          </p:nvSpPr>
          <p:spPr>
            <a:xfrm>
              <a:off x="2333970" y="3231840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웃는 얼굴 40"/>
            <p:cNvSpPr/>
            <p:nvPr/>
          </p:nvSpPr>
          <p:spPr>
            <a:xfrm>
              <a:off x="2774706" y="3231840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웃는 얼굴 41"/>
            <p:cNvSpPr/>
            <p:nvPr/>
          </p:nvSpPr>
          <p:spPr>
            <a:xfrm>
              <a:off x="1682992" y="3645024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웃는 얼굴 42"/>
            <p:cNvSpPr/>
            <p:nvPr/>
          </p:nvSpPr>
          <p:spPr>
            <a:xfrm>
              <a:off x="2123728" y="3645024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웃는 얼굴 43"/>
            <p:cNvSpPr/>
            <p:nvPr/>
          </p:nvSpPr>
          <p:spPr>
            <a:xfrm>
              <a:off x="2549994" y="3645024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97" r="58253" b="85213"/>
          <a:stretch/>
        </p:blipFill>
        <p:spPr bwMode="auto">
          <a:xfrm>
            <a:off x="1656317" y="5030350"/>
            <a:ext cx="1088167" cy="417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타원 24"/>
          <p:cNvSpPr/>
          <p:nvPr/>
        </p:nvSpPr>
        <p:spPr>
          <a:xfrm>
            <a:off x="6515573" y="2740495"/>
            <a:ext cx="1035428" cy="940567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12700">
                <a:solidFill>
                  <a:schemeClr val="tx1"/>
                </a:solidFill>
                <a:prstDash val="dash"/>
              </a:ln>
              <a:noFill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788426" y="3949167"/>
            <a:ext cx="1063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표본 추출</a:t>
            </a:r>
            <a:endParaRPr lang="ko-KR" altLang="en-US" sz="1600" dirty="0"/>
          </a:p>
        </p:txBody>
      </p:sp>
      <p:sp>
        <p:nvSpPr>
          <p:cNvPr id="47" name="직사각형 46"/>
          <p:cNvSpPr/>
          <p:nvPr/>
        </p:nvSpPr>
        <p:spPr>
          <a:xfrm>
            <a:off x="5652120" y="4567774"/>
            <a:ext cx="2160240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웃는 얼굴 48"/>
          <p:cNvSpPr/>
          <p:nvPr/>
        </p:nvSpPr>
        <p:spPr>
          <a:xfrm>
            <a:off x="5908305" y="4877611"/>
            <a:ext cx="216024" cy="216024"/>
          </a:xfrm>
          <a:prstGeom prst="smileyFac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웃는 얼굴 49"/>
          <p:cNvSpPr/>
          <p:nvPr/>
        </p:nvSpPr>
        <p:spPr>
          <a:xfrm>
            <a:off x="6382149" y="4877611"/>
            <a:ext cx="216024" cy="216024"/>
          </a:xfrm>
          <a:prstGeom prst="smileyFac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웃는 얼굴 50"/>
          <p:cNvSpPr/>
          <p:nvPr/>
        </p:nvSpPr>
        <p:spPr>
          <a:xfrm>
            <a:off x="6855993" y="4877611"/>
            <a:ext cx="216024" cy="216024"/>
          </a:xfrm>
          <a:prstGeom prst="smileyFac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웃는 얼굴 51"/>
          <p:cNvSpPr/>
          <p:nvPr/>
        </p:nvSpPr>
        <p:spPr>
          <a:xfrm>
            <a:off x="7329837" y="4877611"/>
            <a:ext cx="216024" cy="216024"/>
          </a:xfrm>
          <a:prstGeom prst="smileyFac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6098092" y="4398497"/>
            <a:ext cx="126829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학습 데이터</a:t>
            </a:r>
            <a:endParaRPr lang="ko-KR" altLang="en-US" sz="1600" dirty="0"/>
          </a:p>
        </p:txBody>
      </p:sp>
      <p:cxnSp>
        <p:nvCxnSpPr>
          <p:cNvPr id="55" name="꺾인 연결선 54"/>
          <p:cNvCxnSpPr>
            <a:stCxn id="25" idx="6"/>
          </p:cNvCxnSpPr>
          <p:nvPr/>
        </p:nvCxnSpPr>
        <p:spPr>
          <a:xfrm>
            <a:off x="7551001" y="3210779"/>
            <a:ext cx="768981" cy="50901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>
            <a:endCxn id="47" idx="3"/>
          </p:cNvCxnSpPr>
          <p:nvPr/>
        </p:nvCxnSpPr>
        <p:spPr>
          <a:xfrm rot="5400000">
            <a:off x="7613434" y="4257269"/>
            <a:ext cx="905475" cy="50762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/>
              <p:cNvSpPr txBox="1"/>
              <p:nvPr/>
            </p:nvSpPr>
            <p:spPr>
              <a:xfrm>
                <a:off x="6090894" y="5589240"/>
                <a:ext cx="1175706" cy="3849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𝑌</m:t>
                          </m:r>
                        </m:e>
                      </m:acc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𝑓</m:t>
                          </m:r>
                        </m:e>
                      </m:acc>
                      <m:r>
                        <a:rPr lang="en-US" altLang="ko-KR" b="0" i="1" smtClean="0">
                          <a:latin typeface="Cambria Math"/>
                        </a:rPr>
                        <m:t>(</m:t>
                      </m:r>
                      <m:r>
                        <a:rPr lang="en-US" altLang="ko-KR" b="0" i="1" smtClean="0">
                          <a:latin typeface="Cambria Math"/>
                        </a:rPr>
                        <m:t>𝑋</m:t>
                      </m:r>
                      <m:r>
                        <a:rPr lang="en-US" altLang="ko-K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894" y="5589240"/>
                <a:ext cx="1175706" cy="384914"/>
              </a:xfrm>
              <a:prstGeom prst="rect">
                <a:avLst/>
              </a:prstGeom>
              <a:blipFill rotWithShape="1">
                <a:blip r:embed="rId3"/>
                <a:stretch>
                  <a:fillRect t="-6349"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895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48</TotalTime>
  <Words>156</Words>
  <Application>Microsoft Office PowerPoint</Application>
  <PresentationFormat>화면 슬라이드 쇼(4:3)</PresentationFormat>
  <Paragraphs>40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원본</vt:lpstr>
      <vt:lpstr>01. Machine Learning 개념</vt:lpstr>
      <vt:lpstr>01. Machine Learning 개념</vt:lpstr>
      <vt:lpstr>01. Machine Learning 개념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gna931004@naver.com</dc:creator>
  <cp:lastModifiedBy>gna931004@naver.com</cp:lastModifiedBy>
  <cp:revision>5</cp:revision>
  <dcterms:created xsi:type="dcterms:W3CDTF">2020-10-12T12:40:25Z</dcterms:created>
  <dcterms:modified xsi:type="dcterms:W3CDTF">2020-10-12T13:28:44Z</dcterms:modified>
</cp:coreProperties>
</file>