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111F3-E7F7-4110-B747-A18B068C936E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F6D7D-CE63-43D3-9589-C78B5651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6225CE-111E-4274-8066-27895E711E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lvl="0">
              <a:buClr>
                <a:srgbClr val="727CA3"/>
              </a:buClr>
            </a:pPr>
            <a:r>
              <a:rPr lang="en-US" altLang="ko-KR" dirty="0">
                <a:solidFill>
                  <a:prstClr val="black"/>
                </a:solidFill>
              </a:rPr>
              <a:t>Machine </a:t>
            </a:r>
            <a:r>
              <a:rPr lang="en-US" altLang="ko-KR" dirty="0" smtClean="0">
                <a:solidFill>
                  <a:prstClr val="black"/>
                </a:solidFill>
              </a:rPr>
              <a:t>Learning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:  “</a:t>
            </a:r>
            <a:r>
              <a:rPr lang="ko-KR" altLang="en-US" sz="1600" dirty="0" smtClean="0">
                <a:latin typeface="+mn-ea"/>
              </a:rPr>
              <a:t>무엇</a:t>
            </a:r>
            <a:r>
              <a:rPr lang="en-US" altLang="ko-KR" sz="1600" dirty="0" smtClean="0">
                <a:latin typeface="+mn-ea"/>
              </a:rPr>
              <a:t>(X)</a:t>
            </a:r>
            <a:r>
              <a:rPr lang="ko-KR" altLang="en-US" sz="1600" dirty="0" smtClean="0">
                <a:latin typeface="+mn-ea"/>
              </a:rPr>
              <a:t>을 통해 무엇</a:t>
            </a:r>
            <a:r>
              <a:rPr lang="en-US" altLang="ko-KR" sz="1600" dirty="0" smtClean="0">
                <a:latin typeface="+mn-ea"/>
              </a:rPr>
              <a:t>(Y)</a:t>
            </a:r>
            <a:r>
              <a:rPr lang="ko-KR" altLang="en-US" sz="1600" dirty="0" smtClean="0">
                <a:latin typeface="+mn-ea"/>
              </a:rPr>
              <a:t>을 예측</a:t>
            </a:r>
            <a:r>
              <a:rPr lang="en-US" altLang="ko-KR" sz="1600" dirty="0" smtClean="0">
                <a:latin typeface="+mn-ea"/>
              </a:rPr>
              <a:t>”</a:t>
            </a:r>
            <a:r>
              <a:rPr lang="ko-KR" altLang="en-US" sz="1600" dirty="0" smtClean="0">
                <a:latin typeface="+mn-ea"/>
              </a:rPr>
              <a:t>하고자 함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원인을 통한 결과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</a:t>
            </a: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와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 종속변수 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관계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 간</a:t>
            </a:r>
            <a:r>
              <a:rPr lang="en-US" altLang="ko-KR" sz="15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숨겨진 패턴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데이터의 특징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을 찾아내는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 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3024336" cy="18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CNN (Convolutional Neural Network)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이미지를 인식하기 위한 패턴 생성에 유용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 ☞ </a:t>
            </a:r>
            <a:r>
              <a:rPr lang="ko-KR" altLang="en-US" sz="1400" dirty="0" smtClean="0">
                <a:latin typeface="+mn-ea"/>
              </a:rPr>
              <a:t>이미지의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지역별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Feature Map(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특징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을 뽑아 이미지를 인식</a:t>
            </a:r>
            <a:r>
              <a:rPr lang="ko-KR" altLang="en-US" sz="1400" dirty="0" smtClean="0">
                <a:latin typeface="+mn-ea"/>
              </a:rPr>
              <a:t>하고자 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b="19286"/>
          <a:stretch/>
        </p:blipFill>
        <p:spPr bwMode="auto">
          <a:xfrm>
            <a:off x="363893" y="2791817"/>
            <a:ext cx="4749281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75" y="3346102"/>
            <a:ext cx="387672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156176" y="334610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5" y="3059609"/>
            <a:ext cx="248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저차원</a:t>
            </a:r>
            <a:r>
              <a:rPr lang="ko-KR" altLang="en-US" sz="1200" dirty="0" smtClean="0"/>
              <a:t>                                고차원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403648" y="3059609"/>
            <a:ext cx="1656184" cy="209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로 구부러진 화살표 10"/>
          <p:cNvSpPr/>
          <p:nvPr/>
        </p:nvSpPr>
        <p:spPr>
          <a:xfrm>
            <a:off x="2753136" y="5254314"/>
            <a:ext cx="2360037" cy="936104"/>
          </a:xfrm>
          <a:prstGeom prst="curvedUpArrow">
            <a:avLst>
              <a:gd name="adj1" fmla="val 25000"/>
              <a:gd name="adj2" fmla="val 52030"/>
              <a:gd name="adj3" fmla="val 3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RNN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순환 구조를 이용해 </a:t>
            </a:r>
            <a:r>
              <a:rPr lang="ko-KR" altLang="en-US" sz="1400" b="1" u="sng" dirty="0" smtClean="0">
                <a:latin typeface="+mn-ea"/>
              </a:rPr>
              <a:t>과거의 학습을 </a:t>
            </a:r>
            <a:r>
              <a:rPr lang="en-US" altLang="ko-KR" sz="1400" b="1" u="sng" dirty="0" smtClean="0">
                <a:latin typeface="+mn-ea"/>
              </a:rPr>
              <a:t>Weight</a:t>
            </a:r>
            <a:r>
              <a:rPr lang="ko-KR" altLang="en-US" sz="1400" b="1" u="sng" dirty="0" smtClean="0">
                <a:latin typeface="+mn-ea"/>
              </a:rPr>
              <a:t>를 통해 현재 학습에 반영</a:t>
            </a:r>
            <a:endParaRPr lang="en-US" altLang="ko-KR" sz="1400" b="1" u="sng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b="1" dirty="0" smtClean="0">
                <a:latin typeface="+mn-ea"/>
              </a:rPr>
              <a:t>반복적이고 순차적인 데이터</a:t>
            </a:r>
            <a:r>
              <a:rPr lang="en-US" altLang="ko-KR" sz="1400" b="1" dirty="0" smtClean="0">
                <a:latin typeface="+mn-ea"/>
              </a:rPr>
              <a:t>(Sequential Data) </a:t>
            </a:r>
            <a:r>
              <a:rPr lang="ko-KR" altLang="en-US" sz="1400" b="1" dirty="0" smtClean="0">
                <a:latin typeface="+mn-ea"/>
              </a:rPr>
              <a:t>학습</a:t>
            </a:r>
            <a:r>
              <a:rPr lang="ko-KR" altLang="en-US" sz="1400" dirty="0" smtClean="0">
                <a:latin typeface="+mn-ea"/>
              </a:rPr>
              <a:t>에 특화 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  <a:ea typeface="바탕"/>
              </a:rPr>
              <a:t> </a:t>
            </a:r>
            <a:r>
              <a:rPr lang="en-US" altLang="ko-KR" sz="1400" dirty="0" smtClean="0">
                <a:latin typeface="+mn-ea"/>
                <a:ea typeface="바탕"/>
              </a:rPr>
              <a:t>  </a:t>
            </a:r>
            <a:r>
              <a:rPr lang="en-US" altLang="ko-KR" sz="1400" dirty="0" smtClean="0">
                <a:latin typeface="+mn-ea"/>
              </a:rPr>
              <a:t>☞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음성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+mn-ea"/>
              </a:rPr>
              <a:t>웨이브폼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 파악이나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텍스트의 앞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뒤 성분을 파악</a:t>
            </a:r>
            <a:r>
              <a:rPr lang="ko-KR" altLang="en-US" sz="1400" dirty="0" smtClean="0">
                <a:latin typeface="+mn-ea"/>
              </a:rPr>
              <a:t>하는데 주로 사용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3" r="57520"/>
          <a:stretch/>
        </p:blipFill>
        <p:spPr bwMode="auto">
          <a:xfrm>
            <a:off x="1331640" y="3191068"/>
            <a:ext cx="3207297" cy="305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7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다양한 분야의 </a:t>
            </a:r>
            <a:r>
              <a:rPr lang="en-US" altLang="ko-KR" sz="2000" b="1" dirty="0" smtClean="0"/>
              <a:t>Deep Learning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☞ object detection (</a:t>
            </a:r>
            <a:r>
              <a:rPr lang="ko-KR" altLang="en-US" sz="1400" b="1" dirty="0" smtClean="0">
                <a:latin typeface="+mn-ea"/>
              </a:rPr>
              <a:t>객체 탐지</a:t>
            </a:r>
            <a:r>
              <a:rPr lang="en-US" altLang="ko-KR" sz="1400" b="1" dirty="0" smtClean="0">
                <a:latin typeface="+mn-ea"/>
              </a:rPr>
              <a:t>)                      ☞ Style transfer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+mn-ea"/>
              </a:rPr>
              <a:t> ☞</a:t>
            </a:r>
            <a:r>
              <a:rPr lang="en-US" altLang="ko-KR" sz="1400" b="1" dirty="0">
                <a:latin typeface="+mn-ea"/>
              </a:rPr>
              <a:t> image </a:t>
            </a:r>
            <a:r>
              <a:rPr lang="en-US" altLang="ko-KR" sz="1400" b="1" dirty="0" smtClean="0">
                <a:latin typeface="+mn-ea"/>
              </a:rPr>
              <a:t>resolution (</a:t>
            </a:r>
            <a:r>
              <a:rPr lang="ko-KR" altLang="en-US" sz="1400" b="1" dirty="0" smtClean="0">
                <a:latin typeface="+mn-ea"/>
              </a:rPr>
              <a:t>해상도 복원</a:t>
            </a:r>
            <a:r>
              <a:rPr lang="en-US" altLang="ko-KR" sz="1400" b="1" dirty="0" smtClean="0">
                <a:latin typeface="+mn-ea"/>
              </a:rPr>
              <a:t>)                    </a:t>
            </a:r>
            <a:r>
              <a:rPr lang="en-US" altLang="ko-KR" sz="1100" b="1" dirty="0" smtClean="0">
                <a:latin typeface="+mn-ea"/>
              </a:rPr>
              <a:t>☞</a:t>
            </a:r>
            <a:r>
              <a:rPr lang="en-US" altLang="ko-KR" sz="1400" b="1" dirty="0" smtClean="0">
                <a:latin typeface="+mn-ea"/>
              </a:rPr>
              <a:t> Colorization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52028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19171"/>
            <a:ext cx="2736304" cy="174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345638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4484189"/>
            <a:ext cx="3456384" cy="161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GAN (Generative Adversarial Network)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DATA</a:t>
            </a:r>
            <a:r>
              <a:rPr lang="ko-KR" altLang="en-US" sz="1400" dirty="0" smtClean="0">
                <a:latin typeface="+mn-ea"/>
              </a:rPr>
              <a:t>를 만들어내는 </a:t>
            </a:r>
            <a:r>
              <a:rPr lang="en-US" altLang="ko-KR" sz="1400" b="1" dirty="0" smtClean="0">
                <a:latin typeface="+mn-ea"/>
              </a:rPr>
              <a:t>Generator </a:t>
            </a:r>
            <a:r>
              <a:rPr lang="en-US" altLang="ko-KR" sz="1400" b="1" dirty="0" smtClean="0">
                <a:latin typeface="바탕"/>
                <a:ea typeface="바탕"/>
              </a:rPr>
              <a:t>↔ </a:t>
            </a:r>
            <a:r>
              <a:rPr lang="ko-KR" altLang="en-US" sz="1400" dirty="0">
                <a:latin typeface="+mn-ea"/>
              </a:rPr>
              <a:t>만들어진 </a:t>
            </a:r>
            <a:r>
              <a:rPr lang="en-US" altLang="ko-KR" sz="1400" dirty="0">
                <a:latin typeface="+mn-ea"/>
              </a:rPr>
              <a:t>DATA</a:t>
            </a:r>
            <a:r>
              <a:rPr lang="ko-KR" altLang="en-US" sz="1400" dirty="0">
                <a:latin typeface="+mn-ea"/>
              </a:rPr>
              <a:t>를 평가하는 </a:t>
            </a:r>
            <a:r>
              <a:rPr lang="en-US" altLang="ko-KR" sz="1400" b="1" dirty="0">
                <a:latin typeface="+mn-ea"/>
              </a:rPr>
              <a:t>Discriminator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이들이 </a:t>
            </a:r>
            <a:r>
              <a:rPr lang="ko-KR" altLang="en-US" sz="1400" b="1" u="sng" dirty="0" smtClean="0">
                <a:latin typeface="+mn-ea"/>
              </a:rPr>
              <a:t>서로 대립</a:t>
            </a:r>
            <a:r>
              <a:rPr lang="en-US" altLang="ko-KR" sz="1400" b="1" u="sng" dirty="0" smtClean="0">
                <a:latin typeface="+mn-ea"/>
              </a:rPr>
              <a:t>(Adversarial)</a:t>
            </a:r>
            <a:r>
              <a:rPr lang="ko-KR" altLang="en-US" sz="1400" b="1" u="sng" dirty="0" smtClean="0">
                <a:latin typeface="+mn-ea"/>
              </a:rPr>
              <a:t>적으로 학습</a:t>
            </a:r>
            <a:r>
              <a:rPr lang="ko-KR" altLang="en-US" sz="1400" dirty="0" smtClean="0">
                <a:latin typeface="+mn-ea"/>
              </a:rPr>
              <a:t>해가며 성능을 점차 개선해 나가잔 개념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1) </a:t>
            </a:r>
            <a:r>
              <a:rPr lang="en-US" altLang="ko-KR" sz="1400" b="1" dirty="0" smtClean="0">
                <a:latin typeface="+mn-ea"/>
              </a:rPr>
              <a:t>Discriminator </a:t>
            </a:r>
            <a:r>
              <a:rPr lang="ko-KR" altLang="en-US" sz="1400" b="1" dirty="0" smtClean="0">
                <a:latin typeface="+mn-ea"/>
              </a:rPr>
              <a:t>학습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D(X)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이 되고</a:t>
            </a:r>
            <a:r>
              <a:rPr lang="en-US" altLang="ko-KR" sz="1400" dirty="0" smtClean="0">
                <a:latin typeface="+mn-ea"/>
              </a:rPr>
              <a:t>,  D(G(z))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이 되도록 학습 </a:t>
            </a:r>
            <a:r>
              <a:rPr lang="en-US" altLang="ko-KR" sz="1400" dirty="0" smtClean="0">
                <a:latin typeface="+mn-ea"/>
              </a:rPr>
              <a:t>(=</a:t>
            </a:r>
            <a:r>
              <a:rPr lang="ko-KR" altLang="en-US" sz="1400" dirty="0" smtClean="0">
                <a:latin typeface="+mn-ea"/>
              </a:rPr>
              <a:t>진짜 데이터는 진짜로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가짜 데이터는 가짜로 판별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2) </a:t>
            </a:r>
            <a:r>
              <a:rPr lang="en-US" altLang="ko-KR" sz="1400" b="1" dirty="0" smtClean="0">
                <a:latin typeface="+mn-ea"/>
              </a:rPr>
              <a:t>Generator </a:t>
            </a:r>
            <a:r>
              <a:rPr lang="ko-KR" altLang="en-US" sz="1400" b="1" dirty="0" smtClean="0">
                <a:latin typeface="+mn-ea"/>
              </a:rPr>
              <a:t>학습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: D(G(z))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이 되도록 학습 </a:t>
            </a:r>
            <a:r>
              <a:rPr lang="en-US" altLang="ko-KR" sz="1400" dirty="0" smtClean="0">
                <a:latin typeface="+mn-ea"/>
              </a:rPr>
              <a:t>(=</a:t>
            </a:r>
            <a:r>
              <a:rPr lang="ko-KR" altLang="en-US" sz="1400" dirty="0" smtClean="0">
                <a:latin typeface="+mn-ea"/>
              </a:rPr>
              <a:t>가짜 데이터를 </a:t>
            </a:r>
            <a:r>
              <a:rPr lang="en-US" altLang="ko-KR" sz="1400" dirty="0" smtClean="0">
                <a:latin typeface="+mn-ea"/>
              </a:rPr>
              <a:t>Discriminator</a:t>
            </a:r>
            <a:r>
              <a:rPr lang="ko-KR" altLang="en-US" sz="1400" dirty="0" smtClean="0">
                <a:latin typeface="+mn-ea"/>
              </a:rPr>
              <a:t>가 구분하지 못하도록 학습</a:t>
            </a:r>
            <a:r>
              <a:rPr lang="en-US" altLang="ko-KR" sz="1400" dirty="0" smtClean="0">
                <a:latin typeface="+mn-ea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5445224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이미지 </a:t>
            </a:r>
            <a:r>
              <a:rPr lang="ko-KR" altLang="en-US" sz="1400" dirty="0">
                <a:latin typeface="+mn-ea"/>
              </a:rPr>
              <a:t>생성</a:t>
            </a:r>
            <a:r>
              <a:rPr lang="en-US" altLang="ko-KR" sz="1400" dirty="0">
                <a:latin typeface="+mn-ea"/>
              </a:rPr>
              <a:t>(generation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스타일 변환</a:t>
            </a:r>
            <a:r>
              <a:rPr lang="en-US" altLang="ko-KR" sz="1400" dirty="0">
                <a:latin typeface="+mn-ea"/>
              </a:rPr>
              <a:t>(style translation),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얼굴 </a:t>
            </a:r>
            <a:r>
              <a:rPr lang="ko-KR" altLang="en-US" sz="1400" dirty="0">
                <a:latin typeface="+mn-ea"/>
              </a:rPr>
              <a:t>이미지 합성</a:t>
            </a:r>
            <a:r>
              <a:rPr lang="en-US" altLang="ko-KR" sz="1400" dirty="0">
                <a:latin typeface="+mn-ea"/>
              </a:rPr>
              <a:t>(face image synthesis)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5044534"/>
            <a:ext cx="7992888" cy="832738"/>
            <a:chOff x="683568" y="5044534"/>
            <a:chExt cx="7992888" cy="832738"/>
          </a:xfrm>
        </p:grpSpPr>
        <p:sp>
          <p:nvSpPr>
            <p:cNvPr id="5" name="직사각형 4"/>
            <p:cNvSpPr/>
            <p:nvPr/>
          </p:nvSpPr>
          <p:spPr>
            <a:xfrm>
              <a:off x="683568" y="5229200"/>
              <a:ext cx="7992888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93954" y="5044534"/>
              <a:ext cx="11721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활용 사례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1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강화 학습</a:t>
            </a:r>
            <a:r>
              <a:rPr lang="en-US" altLang="ko-KR" sz="2000" b="1" dirty="0" smtClean="0"/>
              <a:t>(Reinforcement Learning)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600" b="1" dirty="0" smtClean="0">
                <a:latin typeface="+mn-ea"/>
                <a:ea typeface="바탕"/>
              </a:rPr>
              <a:t>☞ </a:t>
            </a:r>
            <a:r>
              <a:rPr lang="en-US" altLang="ko-KR" sz="1600" b="1" dirty="0" smtClean="0">
                <a:latin typeface="+mn-ea"/>
              </a:rPr>
              <a:t> Q-Learning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현재 상태부터 먼 미래까지 가장 큰 보상을 얻을 수 있는 행동을 학습 시키는 것</a:t>
            </a: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  <a:ea typeface="바탕"/>
              </a:rPr>
              <a:t>☞ 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DQN (Q-Learning + Deep Learning)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600" b="1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b="0" dirty="0" smtClean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492896"/>
            <a:ext cx="446309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4989856" cy="63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7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800" b="1" dirty="0" smtClean="0">
                  <a:latin typeface="+mn-ea"/>
                  <a:ea typeface="바탕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en-US" altLang="ko-KR" sz="1800" b="1" dirty="0" smtClean="0">
                    <a:latin typeface="+mn-ea"/>
                    <a:ea typeface="바탕"/>
                  </a:rPr>
                  <a:t>☞ </a:t>
                </a:r>
                <a:r>
                  <a:rPr lang="en-US" altLang="ko-KR" sz="1800" b="1" dirty="0" smtClean="0">
                    <a:latin typeface="+mn-ea"/>
                  </a:rPr>
                  <a:t> DQN </a:t>
                </a:r>
                <a:r>
                  <a:rPr lang="ko-KR" altLang="en-US" sz="1800" b="1" dirty="0" smtClean="0">
                    <a:latin typeface="+mn-ea"/>
                  </a:rPr>
                  <a:t>벨만 방정식 해석</a:t>
                </a:r>
                <a:endParaRPr lang="en-US" altLang="ko-KR" sz="1800" b="1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800" b="1" dirty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i="1">
                        <a:latin typeface="Cambria Math"/>
                      </a:rPr>
                      <m:t>:</m:t>
                    </m:r>
                    <m:r>
                      <a:rPr lang="ko-KR" altLang="en-US" sz="1400" b="0" i="1" smtClean="0">
                        <a:latin typeface="Cambria Math"/>
                      </a:rPr>
                      <m:t>상태</m:t>
                    </m:r>
                    <m:r>
                      <a:rPr lang="en-US" altLang="ko-KR" sz="1400" b="0" i="1" smtClean="0">
                        <a:latin typeface="Cambria Math"/>
                      </a:rPr>
                      <m:t>𝑠</m:t>
                    </m:r>
                    <m:r>
                      <a:rPr lang="ko-KR" altLang="en-US" sz="1400" b="0" i="1" smtClean="0">
                        <a:latin typeface="Cambria Math"/>
                      </a:rPr>
                      <m:t>에서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행동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b="0" i="1" smtClean="0">
                        <a:latin typeface="Cambria Math"/>
                      </a:rPr>
                      <m:t>𝑎</m:t>
                    </m:r>
                    <m:r>
                      <a:rPr lang="ko-KR" altLang="en-US" sz="1400" b="0" i="1" smtClean="0">
                        <a:latin typeface="Cambria Math"/>
                      </a:rPr>
                      <m:t>를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취할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때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받을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수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있는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1" i="0" smtClean="0">
                        <a:latin typeface="Cambria Math"/>
                      </a:rPr>
                      <m:t>모든</m:t>
                    </m:r>
                    <m: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a:rPr lang="ko-KR" altLang="en-US" sz="1400" b="1" i="0" smtClean="0">
                        <a:latin typeface="Cambria Math"/>
                      </a:rPr>
                      <m:t>보상의</m:t>
                    </m:r>
                    <m: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a:rPr lang="ko-KR" altLang="en-US" sz="1400" b="1" i="0" smtClean="0">
                        <a:latin typeface="Cambria Math"/>
                      </a:rPr>
                      <m:t>총합</m:t>
                    </m:r>
                  </m:oMath>
                </a14:m>
                <a:endParaRPr lang="en-US" altLang="ko-KR" sz="1400" b="1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:</m:t>
                    </m:r>
                    <m:r>
                      <a:rPr lang="ko-KR" altLang="en-US" sz="1400" b="0" i="1" smtClean="0">
                        <a:latin typeface="Cambria Math"/>
                      </a:rPr>
                      <m:t>현재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상태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b="0" i="1" smtClean="0">
                        <a:latin typeface="Cambria Math"/>
                      </a:rPr>
                      <m:t>𝑠</m:t>
                    </m:r>
                    <m:r>
                      <a:rPr lang="ko-KR" altLang="en-US" sz="1400" b="0" i="1" smtClean="0">
                        <a:latin typeface="Cambria Math"/>
                      </a:rPr>
                      <m:t>에서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행동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b="0" i="1" smtClean="0">
                        <a:latin typeface="Cambria Math"/>
                      </a:rPr>
                      <m:t>𝑎</m:t>
                    </m:r>
                    <m:r>
                      <a:rPr lang="ko-KR" altLang="en-US" sz="1400" b="0" i="1" smtClean="0">
                        <a:latin typeface="Cambria Math"/>
                      </a:rPr>
                      <m:t>를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취했을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때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받을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즉각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보상값</m:t>
                    </m:r>
                  </m:oMath>
                </a14:m>
                <a:endParaRPr lang="en-US" altLang="ko-KR" sz="1400" b="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dirty="0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:</m:t>
                    </m:r>
                    <m:r>
                      <a:rPr lang="ko-KR" altLang="en-US" sz="1400" b="0" i="1" smtClean="0">
                        <a:latin typeface="Cambria Math"/>
                      </a:rPr>
                      <m:t>다음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i="1">
                        <a:latin typeface="Cambria Math"/>
                      </a:rPr>
                      <m:t>상태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sz="1400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ko-KR" altLang="en-US" sz="1400" i="1">
                        <a:latin typeface="Cambria Math"/>
                      </a:rPr>
                      <m:t>에서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받을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수있는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보상의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최대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값</m:t>
                    </m:r>
                  </m:oMath>
                </a14:m>
                <a:endParaRPr lang="en-US" altLang="ko-KR" sz="1400" b="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Clr>
                    <a:srgbClr val="9FB8CD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i="1" smtClean="0">
                        <a:solidFill>
                          <a:srgbClr val="464653"/>
                        </a:solidFill>
                        <a:latin typeface="Cambria Math"/>
                      </a:rPr>
                      <m:t>𝛾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: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할인율이라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부르며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,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미래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가치에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대한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중요도를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나타냄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altLang="ko-KR" sz="1400" b="0" i="1" dirty="0" smtClean="0">
                  <a:solidFill>
                    <a:srgbClr val="464653"/>
                  </a:solidFill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Clr>
                    <a:srgbClr val="9FB8CD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             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𝛾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이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커질수록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미래에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받을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보상에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더큰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가치를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,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작아질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수록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즉각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보상을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더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중요하게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함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. </m:t>
                      </m:r>
                    </m:oMath>
                  </m:oMathPara>
                </a14:m>
                <a:endParaRPr lang="en-US" altLang="ko-KR" sz="1400" dirty="0">
                  <a:solidFill>
                    <a:srgbClr val="464653"/>
                  </a:solidFill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b="0" dirty="0" smtClean="0"/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endParaRPr lang="en-US" altLang="ko-KR" sz="1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568063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5576" y="4149080"/>
            <a:ext cx="4968552" cy="43204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5589240"/>
            <a:ext cx="690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바탕"/>
                <a:ea typeface="바탕"/>
              </a:rPr>
              <a:t>※ </a:t>
            </a:r>
            <a:r>
              <a:rPr lang="ko-KR" altLang="en-US" b="1" dirty="0" smtClean="0">
                <a:solidFill>
                  <a:srgbClr val="C00000"/>
                </a:solidFill>
              </a:rPr>
              <a:t>해당 값을 최대화 할 수 있는 행동을 고르는 것이 </a:t>
            </a:r>
            <a:r>
              <a:rPr lang="en-US" altLang="ko-KR" b="1" dirty="0" smtClean="0">
                <a:solidFill>
                  <a:srgbClr val="C00000"/>
                </a:solidFill>
              </a:rPr>
              <a:t>Agent</a:t>
            </a:r>
            <a:r>
              <a:rPr lang="ko-KR" altLang="en-US" b="1" dirty="0" smtClean="0">
                <a:solidFill>
                  <a:srgbClr val="C00000"/>
                </a:solidFill>
              </a:rPr>
              <a:t>의 목표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13" name="꺾인 연결선 12"/>
          <p:cNvCxnSpPr>
            <a:stCxn id="3" idx="1"/>
            <a:endCxn id="5" idx="1"/>
          </p:cNvCxnSpPr>
          <p:nvPr/>
        </p:nvCxnSpPr>
        <p:spPr>
          <a:xfrm rot="10800000" flipV="1">
            <a:off x="755576" y="4365104"/>
            <a:ext cx="12700" cy="1408802"/>
          </a:xfrm>
          <a:prstGeom prst="bentConnector3">
            <a:avLst>
              <a:gd name="adj1" fmla="val 1800000"/>
            </a:avLst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Deep Reinforcement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더 효율적으로 빠르게 학습할 수 있는 강화 모델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최고의 </a:t>
            </a:r>
            <a:r>
              <a:rPr lang="en-US" altLang="ko-KR" sz="1200" dirty="0" smtClean="0">
                <a:latin typeface="+mn-ea"/>
              </a:rPr>
              <a:t>Reward</a:t>
            </a:r>
            <a:r>
              <a:rPr lang="ko-KR" altLang="en-US" sz="1200" dirty="0" smtClean="0">
                <a:latin typeface="+mn-ea"/>
              </a:rPr>
              <a:t>을 위한 행동 선택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동적으로 학습 하며 </a:t>
            </a:r>
            <a:r>
              <a:rPr lang="en-US" altLang="ko-KR" sz="1200" dirty="0" smtClean="0">
                <a:latin typeface="+mn-ea"/>
              </a:rPr>
              <a:t>Action</a:t>
            </a:r>
            <a:r>
              <a:rPr lang="ko-KR" altLang="en-US" sz="1200" dirty="0" smtClean="0">
                <a:latin typeface="+mn-ea"/>
              </a:rPr>
              <a:t>을 조정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1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85674"/>
            <a:ext cx="3456384" cy="222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85674"/>
            <a:ext cx="3528392" cy="223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3356992"/>
            <a:ext cx="770485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7944" y="3172326"/>
            <a:ext cx="1172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2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[</a:t>
            </a:r>
            <a:r>
              <a:rPr lang="ko-KR" altLang="en-US" sz="3600" b="1" dirty="0" smtClean="0">
                <a:latin typeface="+mn-ea"/>
                <a:ea typeface="+mn-ea"/>
              </a:rPr>
              <a:t>별첨</a:t>
            </a:r>
            <a:r>
              <a:rPr lang="en-US" altLang="ko-KR" sz="3600" b="1" dirty="0" smtClean="0">
                <a:latin typeface="+mn-ea"/>
                <a:ea typeface="+mn-ea"/>
              </a:rPr>
              <a:t>] </a:t>
            </a:r>
            <a:r>
              <a:rPr lang="ko-KR" altLang="en-US" sz="3600" b="1" dirty="0" smtClean="0">
                <a:latin typeface="+mn-ea"/>
                <a:ea typeface="+mn-ea"/>
              </a:rPr>
              <a:t>요약 구성도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556792"/>
            <a:ext cx="8470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모형 적합성 평가 방법 </a:t>
                </a:r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>
                    <a:latin typeface="+mn-ea"/>
                  </a:rPr>
                  <a:t>검증 데이터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 smtClean="0">
                    <a:latin typeface="+mn-ea"/>
                  </a:rPr>
                  <a:t>가 낮은 모형</a:t>
                </a:r>
                <a:r>
                  <a:rPr lang="en-US" altLang="ko-KR" sz="1200" dirty="0" smtClean="0">
                    <a:latin typeface="+mn-ea"/>
                  </a:rPr>
                  <a:t>, </a:t>
                </a:r>
                <a:r>
                  <a:rPr lang="ko-KR" altLang="en-US" sz="1200" dirty="0" smtClean="0">
                    <a:latin typeface="+mn-ea"/>
                  </a:rPr>
                  <a:t>즉 분산 및 편파성이 적절히 낮은 모형이 적합하다 평가</a:t>
                </a: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검은색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실제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+mn-ea"/>
                      </a:rPr>
                      <m:t>𝑓</m:t>
                    </m:r>
                    <m:r>
                      <a:rPr lang="ko-KR" altLang="en-US" sz="1200" b="0" i="1" smtClean="0">
                        <a:latin typeface="+mn-ea"/>
                      </a:rPr>
                      <m:t>를</m:t>
                    </m:r>
                    <m:r>
                      <a:rPr lang="en-US" altLang="ko-KR" sz="1200" b="0" i="1" smtClean="0">
                        <a:latin typeface="+mn-ea"/>
                      </a:rPr>
                      <m:t> </m:t>
                    </m:r>
                    <m:r>
                      <a:rPr lang="ko-KR" altLang="en-US" sz="1200" b="0" i="1" smtClean="0">
                        <a:latin typeface="+mn-ea"/>
                      </a:rPr>
                      <m:t>나타내는</m:t>
                    </m:r>
                  </m:oMath>
                </a14:m>
                <a:r>
                  <a:rPr lang="ko-KR" altLang="en-US" sz="1200" dirty="0" smtClean="0">
                    <a:latin typeface="+mn-ea"/>
                  </a:rPr>
                  <a:t> 모형 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노란색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가장 낮은 </a:t>
                </a:r>
                <a:r>
                  <a:rPr lang="ko-KR" altLang="en-US" sz="1200" dirty="0" smtClean="0">
                    <a:latin typeface="+mn-ea"/>
                  </a:rPr>
                  <a:t>복잡도  </a:t>
                </a:r>
                <a:r>
                  <a:rPr lang="ko-KR" altLang="en-US" sz="1200" dirty="0" smtClean="0">
                    <a:latin typeface="+mn-ea"/>
                  </a:rPr>
                  <a:t>☞ 편파성이 높아져 가장 높은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 smtClean="0">
                    <a:latin typeface="+mn-ea"/>
                  </a:rPr>
                  <a:t>가 나옴</a:t>
                </a:r>
                <a:endParaRPr lang="en-US" altLang="ko-KR" sz="1200" dirty="0">
                  <a:latin typeface="+mn-ea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초록색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가장 높은 </a:t>
                </a:r>
                <a:r>
                  <a:rPr lang="ko-KR" altLang="en-US" sz="1200" dirty="0" smtClean="0">
                    <a:latin typeface="+mn-ea"/>
                  </a:rPr>
                  <a:t>복잡도  </a:t>
                </a:r>
                <a:r>
                  <a:rPr lang="ko-KR" altLang="en-US" sz="1200" dirty="0" smtClean="0">
                    <a:latin typeface="+mn-ea"/>
                  </a:rPr>
                  <a:t>☞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학습 집합에 </a:t>
                </a:r>
                <a:r>
                  <a:rPr lang="ko-KR" altLang="en-US" sz="1200" b="1" dirty="0" err="1" smtClean="0">
                    <a:solidFill>
                      <a:srgbClr val="FF0000"/>
                    </a:solidFill>
                    <a:latin typeface="+mn-ea"/>
                  </a:rPr>
                  <a:t>과적합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 되어 분산이 높아짐</a:t>
                </a:r>
                <a:r>
                  <a:rPr lang="en-US" altLang="ko-KR" sz="1200" dirty="0" smtClean="0">
                    <a:latin typeface="+mn-ea"/>
                  </a:rPr>
                  <a:t>(=</a:t>
                </a:r>
                <a:r>
                  <a:rPr lang="ko-KR" altLang="en-US" sz="1200" dirty="0" smtClean="0">
                    <a:latin typeface="+mn-ea"/>
                  </a:rPr>
                  <a:t>검증 데이터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>
                    <a:latin typeface="+mn-ea"/>
                  </a:rPr>
                  <a:t> </a:t>
                </a:r>
                <a:r>
                  <a:rPr lang="ko-KR" altLang="en-US" sz="1200" dirty="0" smtClean="0">
                    <a:latin typeface="+mn-ea"/>
                  </a:rPr>
                  <a:t>높음</a:t>
                </a:r>
                <a:r>
                  <a:rPr lang="en-US" altLang="ko-KR" sz="1200" dirty="0" smtClean="0">
                    <a:latin typeface="+mn-ea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하늘색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검은색 모형과 가장 유사 </a:t>
                </a:r>
                <a:r>
                  <a:rPr lang="ko-KR" altLang="en-US" sz="1200" dirty="0" smtClean="0">
                    <a:latin typeface="+mn-ea"/>
                  </a:rPr>
                  <a:t>형태</a:t>
                </a:r>
                <a:r>
                  <a:rPr lang="en-US" altLang="ko-KR" sz="1200" dirty="0">
                    <a:latin typeface="+mn-ea"/>
                  </a:rPr>
                  <a:t> </a:t>
                </a:r>
                <a:r>
                  <a:rPr lang="ko-KR" altLang="en-US" sz="1200" dirty="0">
                    <a:latin typeface="+mn-ea"/>
                  </a:rPr>
                  <a:t>☞</a:t>
                </a:r>
                <a:r>
                  <a:rPr lang="en-US" altLang="ko-KR" sz="1200" dirty="0" smtClean="0">
                    <a:latin typeface="+mn-ea"/>
                  </a:rPr>
                  <a:t>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분산 및 편파성이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적절히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낮아져</a:t>
                </a:r>
                <a:r>
                  <a:rPr lang="ko-KR" altLang="en-US" sz="1200" dirty="0" smtClean="0">
                    <a:latin typeface="+mn-ea"/>
                  </a:rPr>
                  <a:t> 검증 데이터의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 smtClean="0">
                    <a:latin typeface="+mn-ea"/>
                  </a:rPr>
                  <a:t>가 가장 낮음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1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" r="50000" b="14879"/>
          <a:stretch/>
        </p:blipFill>
        <p:spPr bwMode="auto">
          <a:xfrm>
            <a:off x="467544" y="3349023"/>
            <a:ext cx="2685264" cy="291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29000"/>
            <a:ext cx="2699481" cy="289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286404" y="4355189"/>
            <a:ext cx="576064" cy="3976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430349" y="40889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21085" y="3950428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검</a:t>
            </a:r>
            <a:r>
              <a:rPr lang="ko-KR" altLang="en-US" sz="1200" b="1" dirty="0"/>
              <a:t>증</a:t>
            </a:r>
            <a:r>
              <a:rPr lang="ko-KR" altLang="en-US" sz="1200" dirty="0" smtClean="0"/>
              <a:t> 집합의 </a:t>
            </a:r>
            <a:r>
              <a:rPr lang="en-US" altLang="ko-KR" sz="1200" dirty="0" smtClean="0"/>
              <a:t>MSE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301344" y="540089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21084" y="5262393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학습</a:t>
            </a:r>
            <a:r>
              <a:rPr lang="ko-KR" altLang="en-US" sz="1200" dirty="0" smtClean="0"/>
              <a:t> 집합의 </a:t>
            </a:r>
            <a:r>
              <a:rPr lang="en-US" altLang="ko-KR" sz="1200" dirty="0" smtClean="0"/>
              <a:t>MSE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2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데이터 분할</a:t>
                </a:r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err="1" smtClean="0">
                    <a:latin typeface="+mn-ea"/>
                  </a:rPr>
                  <a:t>과적합</a:t>
                </a:r>
                <a:r>
                  <a:rPr lang="ko-KR" altLang="en-US" sz="1400" dirty="0" smtClean="0">
                    <a:latin typeface="+mn-ea"/>
                  </a:rPr>
                  <a:t> 방지를 위해 전체 데이터 대상</a:t>
                </a:r>
                <a:r>
                  <a:rPr lang="en-US" altLang="ko-KR" sz="1400" dirty="0" smtClean="0">
                    <a:latin typeface="+mn-ea"/>
                  </a:rPr>
                  <a:t>,</a:t>
                </a:r>
                <a:r>
                  <a:rPr lang="ko-KR" altLang="en-US" sz="1400" dirty="0" smtClean="0">
                    <a:latin typeface="+mn-ea"/>
                  </a:rPr>
                  <a:t> </a:t>
                </a:r>
                <a:r>
                  <a:rPr lang="ko-KR" altLang="en-US" sz="1400" b="1" u="sng" dirty="0" smtClean="0">
                    <a:latin typeface="+mn-ea"/>
                  </a:rPr>
                  <a:t>학습</a:t>
                </a:r>
                <a:r>
                  <a:rPr lang="en-US" altLang="ko-KR" sz="1400" b="1" u="sng" dirty="0" smtClean="0">
                    <a:latin typeface="+mn-ea"/>
                  </a:rPr>
                  <a:t>(Training) / </a:t>
                </a:r>
                <a:r>
                  <a:rPr lang="ko-KR" altLang="en-US" sz="1400" b="1" u="sng" dirty="0" smtClean="0">
                    <a:latin typeface="+mn-ea"/>
                  </a:rPr>
                  <a:t>검증</a:t>
                </a:r>
                <a:r>
                  <a:rPr lang="en-US" altLang="ko-KR" sz="1400" b="1" u="sng" dirty="0" smtClean="0">
                    <a:latin typeface="+mn-ea"/>
                  </a:rPr>
                  <a:t>(Validation) / </a:t>
                </a:r>
                <a:r>
                  <a:rPr lang="ko-KR" altLang="en-US" sz="1400" b="1" u="sng" dirty="0" smtClean="0">
                    <a:latin typeface="+mn-ea"/>
                  </a:rPr>
                  <a:t>테스트</a:t>
                </a:r>
                <a:r>
                  <a:rPr lang="en-US" altLang="ko-KR" sz="1400" b="1" u="sng" dirty="0" smtClean="0">
                    <a:latin typeface="+mn-ea"/>
                  </a:rPr>
                  <a:t>(Test) </a:t>
                </a:r>
                <a:r>
                  <a:rPr lang="ko-KR" altLang="en-US" sz="1400" b="1" u="sng" dirty="0" smtClean="0">
                    <a:latin typeface="+mn-ea"/>
                  </a:rPr>
                  <a:t>데이터</a:t>
                </a:r>
                <a:endParaRPr lang="en-US" altLang="ko-KR" sz="14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 smtClean="0">
                    <a:latin typeface="+mn-ea"/>
                  </a:rPr>
                  <a:t>분할 수행</a:t>
                </a:r>
                <a:r>
                  <a:rPr lang="en-US" altLang="ko-KR" sz="1400" dirty="0" smtClean="0">
                    <a:latin typeface="+mn-ea"/>
                  </a:rPr>
                  <a:t>. </a:t>
                </a:r>
                <a:r>
                  <a:rPr lang="ko-KR" altLang="en-US" sz="1400" dirty="0" smtClean="0">
                    <a:latin typeface="+mn-ea"/>
                  </a:rPr>
                  <a:t>이때 </a:t>
                </a:r>
                <a:r>
                  <a:rPr lang="ko-KR" altLang="en-US" sz="1400" b="1" dirty="0" smtClean="0">
                    <a:latin typeface="+mn-ea"/>
                  </a:rPr>
                  <a:t>데이터 분할의 비율은 보통 </a:t>
                </a:r>
                <a:r>
                  <a:rPr lang="en-US" altLang="ko-KR" sz="1400" b="1" dirty="0" smtClean="0">
                    <a:latin typeface="+mn-ea"/>
                  </a:rPr>
                  <a:t>5:3:2</a:t>
                </a:r>
                <a:r>
                  <a:rPr lang="ko-KR" altLang="en-US" sz="1400" dirty="0" smtClean="0">
                    <a:latin typeface="+mn-ea"/>
                  </a:rPr>
                  <a:t>로 정한다</a:t>
                </a:r>
                <a:r>
                  <a:rPr lang="en-US" altLang="ko-KR" sz="14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+mn-ea"/>
                  </a:rPr>
                  <a:t>학습 데이터 </a:t>
                </a: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smtClean="0">
                    <a:latin typeface="+mn-ea"/>
                  </a:rPr>
                  <a:t>모형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𝑓</m:t>
                    </m:r>
                    <m:r>
                      <a:rPr lang="ko-KR" altLang="en-US" sz="1400" b="0" i="1" smtClean="0">
                        <a:latin typeface="Cambria Math"/>
                      </a:rPr>
                      <m:t>를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추정하기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위함</m:t>
                    </m:r>
                  </m:oMath>
                </a14:m>
                <a:endParaRPr lang="en-US" altLang="ko-KR" sz="14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+mn-ea"/>
                  </a:rPr>
                  <a:t>검증 </a:t>
                </a:r>
                <a:r>
                  <a:rPr lang="ko-KR" altLang="en-US" sz="1400" dirty="0" smtClean="0">
                    <a:latin typeface="+mn-ea"/>
                  </a:rPr>
                  <a:t>데이터 </a:t>
                </a: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smtClean="0">
                    <a:latin typeface="+mn-ea"/>
                  </a:rPr>
                  <a:t>추정한 모형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𝑓</m:t>
                    </m:r>
                    <m:r>
                      <a:rPr lang="ko-KR" altLang="en-US" sz="1400" b="0" i="1" smtClean="0">
                        <a:latin typeface="Cambria Math"/>
                      </a:rPr>
                      <m:t>가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적합한지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검증</m:t>
                    </m:r>
                  </m:oMath>
                </a14:m>
                <a:endParaRPr lang="en-US" altLang="ko-KR" sz="14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+mn-ea"/>
                  </a:rPr>
                  <a:t>테스트 데이터 </a:t>
                </a: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smtClean="0">
                    <a:latin typeface="+mn-ea"/>
                  </a:rPr>
                  <a:t>최종적으로 선택한 모형의 성능을 평가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184576" cy="179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2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sz="1400" b="0" dirty="0" smtClean="0"/>
              </a:p>
              <a:p>
                <a:pPr lvl="0">
                  <a:buClr>
                    <a:srgbClr val="727CA3"/>
                  </a:buClr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ƒ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의 </a:t>
                </a:r>
                <a:r>
                  <a:rPr lang="ko-KR" altLang="en-US" dirty="0" smtClean="0">
                    <a:solidFill>
                      <a:prstClr val="black"/>
                    </a:solidFill>
                  </a:rPr>
                  <a:t>정의</a:t>
                </a:r>
                <a:endParaRPr lang="en-US" altLang="ko-KR" sz="1400" dirty="0" smtClean="0"/>
              </a:p>
              <a:p>
                <a:pPr marL="0" indent="0">
                  <a:buNone/>
                </a:pPr>
                <a:r>
                  <a:rPr lang="en-US" altLang="ko-KR" sz="14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개의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입력변수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개가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있고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출력변수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있을때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하면</m:t>
                    </m:r>
                    <m:r>
                      <m:rPr>
                        <m:nor/>
                      </m:rPr>
                      <a:rPr lang="en-US" altLang="ko-KR" sz="140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입력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변수와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출력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관계는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다음과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같음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.</m:t>
                    </m:r>
                  </m:oMath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7581"/>
            <a:ext cx="62357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46651" y="2858249"/>
            <a:ext cx="2222512" cy="369332"/>
            <a:chOff x="837320" y="2708920"/>
            <a:chExt cx="2222512" cy="369332"/>
          </a:xfrm>
        </p:grpSpPr>
        <p:sp>
          <p:nvSpPr>
            <p:cNvPr id="4" name="직사각형 3"/>
            <p:cNvSpPr/>
            <p:nvPr/>
          </p:nvSpPr>
          <p:spPr>
            <a:xfrm>
              <a:off x="837320" y="2708920"/>
              <a:ext cx="13428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5616" y="27089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회귀 분석의 경우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1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 분할 </a:t>
            </a:r>
            <a:r>
              <a:rPr lang="ko-KR" altLang="en-US" sz="1600" dirty="0" smtClean="0">
                <a:latin typeface="+mn-ea"/>
              </a:rPr>
              <a:t>→ </a:t>
            </a:r>
            <a:r>
              <a:rPr lang="ko-KR" altLang="en-US" sz="1600" dirty="0">
                <a:latin typeface="+mn-ea"/>
              </a:rPr>
              <a:t>모형 학습 → </a:t>
            </a:r>
            <a:r>
              <a:rPr lang="ko-KR" altLang="en-US" sz="1600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최종 성능 지표 도출</a:t>
            </a:r>
            <a:endParaRPr lang="en-US" altLang="ko-KR" sz="11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68770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8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데이터 분할 → </a:t>
            </a:r>
            <a:r>
              <a:rPr lang="ko-KR" altLang="en-US" sz="1600" b="1" dirty="0">
                <a:latin typeface="+mn-ea"/>
              </a:rPr>
              <a:t>모형 학습</a:t>
            </a:r>
            <a:r>
              <a:rPr lang="ko-KR" altLang="en-US" sz="1600" dirty="0">
                <a:latin typeface="+mn-ea"/>
              </a:rPr>
              <a:t> → </a:t>
            </a:r>
            <a:r>
              <a:rPr lang="ko-KR" altLang="en-US" sz="1600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최종 성능 지표 도출</a:t>
            </a:r>
            <a:endParaRPr lang="en-US" altLang="ko-KR" sz="11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69850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데이터 분할 → </a:t>
            </a:r>
            <a:r>
              <a:rPr lang="ko-KR" altLang="en-US" sz="1600" dirty="0">
                <a:latin typeface="+mn-ea"/>
              </a:rPr>
              <a:t>모형 학습 → </a:t>
            </a:r>
            <a:r>
              <a:rPr lang="ko-KR" altLang="en-US" sz="1600" b="1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최종 성능 지표 도출</a:t>
            </a:r>
            <a:endParaRPr lang="en-US" altLang="ko-KR" sz="11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6908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데이터 분할 → </a:t>
            </a:r>
            <a:r>
              <a:rPr lang="ko-KR" altLang="en-US" sz="1600" dirty="0">
                <a:latin typeface="+mn-ea"/>
              </a:rPr>
              <a:t>모형 학습 → </a:t>
            </a:r>
            <a:r>
              <a:rPr lang="ko-KR" altLang="en-US" sz="1600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</a:rPr>
              <a:t>최종 성능 지표 도출</a:t>
            </a:r>
            <a:endParaRPr lang="en-US" altLang="ko-KR" sz="1100" b="1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7" y="2348880"/>
            <a:ext cx="6662059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0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49876"/>
            <a:ext cx="3672408" cy="4937760"/>
          </a:xfrm>
        </p:spPr>
        <p:txBody>
          <a:bodyPr/>
          <a:lstStyle/>
          <a:p>
            <a:pPr marL="0" indent="0">
              <a:buNone/>
            </a:pPr>
            <a:endParaRPr lang="en-US" altLang="ko-KR" sz="1600" i="1" dirty="0">
              <a:latin typeface="Cambria Math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4947" y="2636946"/>
            <a:ext cx="2150909" cy="2088232"/>
            <a:chOff x="1124947" y="2132856"/>
            <a:chExt cx="2150909" cy="2088232"/>
          </a:xfrm>
        </p:grpSpPr>
        <p:sp>
          <p:nvSpPr>
            <p:cNvPr id="7" name="타원 6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웃는 얼굴 7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웃는 얼굴 10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웃는 얼굴 11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웃는 얼굴 12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웃는 얼굴 13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웃는 얼굴 15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웃는 얼굴 16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웃는 얼굴 17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웃는 얼굴 18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웃는 얼굴 19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웃는 얼굴 20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웃는 얼굴 22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내용 개체 틀 2"/>
          <p:cNvSpPr txBox="1">
            <a:spLocks/>
          </p:cNvSpPr>
          <p:nvPr/>
        </p:nvSpPr>
        <p:spPr>
          <a:xfrm>
            <a:off x="467544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</a:t>
            </a:r>
            <a:r>
              <a:rPr lang="ko-KR" altLang="en-US" sz="1800" dirty="0">
                <a:solidFill>
                  <a:prstClr val="black"/>
                </a:solidFill>
              </a:rPr>
              <a:t>아는 </a:t>
            </a:r>
            <a:r>
              <a:rPr lang="ko-KR" altLang="en-US" sz="1800" dirty="0" smtClean="0">
                <a:solidFill>
                  <a:prstClr val="black"/>
                </a:solidFill>
              </a:rPr>
              <a:t>경우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+mn-ea"/>
              </a:rPr>
              <a:t>모집단을 아는 경우는 거의 없다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819936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모르는 경우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508104" y="2168894"/>
            <a:ext cx="2150909" cy="2088232"/>
            <a:chOff x="1124947" y="2132856"/>
            <a:chExt cx="2150909" cy="2088232"/>
          </a:xfrm>
        </p:grpSpPr>
        <p:sp>
          <p:nvSpPr>
            <p:cNvPr id="30" name="타원 29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웃는 얼굴 30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웃는 얼굴 31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웃는 얼굴 32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웃는 얼굴 33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웃는 얼굴 34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웃는 얼굴 35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웃는 얼굴 36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웃는 얼굴 37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웃는 얼굴 38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웃는 얼굴 39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웃는 얼굴 40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웃는 얼굴 41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웃는 얼굴 42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웃는 얼굴 43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7" r="58253" b="85213"/>
          <a:stretch/>
        </p:blipFill>
        <p:spPr bwMode="auto">
          <a:xfrm>
            <a:off x="1656317" y="5030350"/>
            <a:ext cx="1088167" cy="41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6515573" y="2740495"/>
            <a:ext cx="1035428" cy="940567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8426" y="3949167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표본 추출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5652120" y="4567774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/>
          <p:cNvSpPr/>
          <p:nvPr/>
        </p:nvSpPr>
        <p:spPr>
          <a:xfrm>
            <a:off x="5908305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/>
          <p:cNvSpPr/>
          <p:nvPr/>
        </p:nvSpPr>
        <p:spPr>
          <a:xfrm>
            <a:off x="6382149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/>
          <p:cNvSpPr/>
          <p:nvPr/>
        </p:nvSpPr>
        <p:spPr>
          <a:xfrm>
            <a:off x="6855993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/>
          <p:cNvSpPr/>
          <p:nvPr/>
        </p:nvSpPr>
        <p:spPr>
          <a:xfrm>
            <a:off x="7329837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98092" y="4398497"/>
            <a:ext cx="12682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학습 데이터</a:t>
            </a:r>
            <a:endParaRPr lang="ko-KR" altLang="en-US" sz="1600" dirty="0"/>
          </a:p>
        </p:txBody>
      </p:sp>
      <p:cxnSp>
        <p:nvCxnSpPr>
          <p:cNvPr id="55" name="꺾인 연결선 54"/>
          <p:cNvCxnSpPr>
            <a:stCxn id="25" idx="6"/>
          </p:cNvCxnSpPr>
          <p:nvPr/>
        </p:nvCxnSpPr>
        <p:spPr>
          <a:xfrm>
            <a:off x="7551001" y="3210779"/>
            <a:ext cx="768981" cy="5090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47" idx="3"/>
          </p:cNvCxnSpPr>
          <p:nvPr/>
        </p:nvCxnSpPr>
        <p:spPr>
          <a:xfrm rot="5400000">
            <a:off x="7613434" y="4257269"/>
            <a:ext cx="905475" cy="507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blipFill rotWithShape="1"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지도 학습 </a:t>
                </a:r>
                <a:r>
                  <a:rPr lang="en-US" altLang="ko-KR" sz="2000" b="1" dirty="0" smtClean="0"/>
                  <a:t>(Supervised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 smtClean="0">
                    <a:latin typeface="+mn-ea"/>
                  </a:rPr>
                  <a:t>에 대하여 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와 출력변수</a:t>
                </a:r>
                <a:r>
                  <a:rPr lang="en-US" altLang="ko-KR" sz="1600" dirty="0" smtClean="0">
                    <a:latin typeface="+mn-ea"/>
                  </a:rPr>
                  <a:t>(Y)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 </a:t>
                </a:r>
                <a:r>
                  <a:rPr lang="ko-KR" altLang="en-US" sz="1600" b="1" u="sng" dirty="0" smtClean="0">
                    <a:latin typeface="+mn-ea"/>
                  </a:rPr>
                  <a:t>과거의 데이터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미래를 예측</a:t>
                </a:r>
                <a:r>
                  <a:rPr lang="ko-KR" altLang="en-US" sz="1600" dirty="0" smtClean="0">
                    <a:latin typeface="+mn-ea"/>
                  </a:rPr>
                  <a:t>하고자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95" y="4320839"/>
            <a:ext cx="2787623" cy="18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59" y="4417504"/>
            <a:ext cx="2673221" cy="173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64296" y="3844572"/>
            <a:ext cx="2787623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302832" y="3844571"/>
            <a:ext cx="2787622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043608" y="3140968"/>
            <a:ext cx="6048672" cy="4574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비지도 학습 </a:t>
                </a:r>
                <a:r>
                  <a:rPr lang="en-US" altLang="ko-KR" sz="2000" b="1" dirty="0" smtClean="0"/>
                  <a:t>(Unsupervised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:r>
                  <a:rPr lang="ko-KR" altLang="en-US" sz="1600" dirty="0" smtClean="0">
                    <a:latin typeface="+mn-ea"/>
                  </a:rPr>
                  <a:t>출력변수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</m:oMath>
                </a14:m>
                <a:r>
                  <a:rPr lang="ko-KR" altLang="en-US" sz="1600" dirty="0" smtClean="0">
                    <a:latin typeface="+mn-ea"/>
                  </a:rPr>
                  <a:t>가 없고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존재하는 </a:t>
                </a:r>
                <a:r>
                  <a:rPr lang="ko-KR" altLang="en-US" sz="1600" b="1" u="sng" dirty="0" smtClean="0">
                    <a:latin typeface="+mn-ea"/>
                  </a:rPr>
                  <a:t>데</a:t>
                </a:r>
                <a:r>
                  <a:rPr lang="en-US" altLang="ko-KR" sz="1600" b="1" u="sng" dirty="0" smtClean="0">
                    <a:latin typeface="+mn-ea"/>
                  </a:rPr>
                  <a:t>	</a:t>
                </a:r>
                <a:r>
                  <a:rPr lang="ko-KR" altLang="en-US" sz="1600" b="1" u="sng" dirty="0" err="1" smtClean="0">
                    <a:latin typeface="+mn-ea"/>
                  </a:rPr>
                  <a:t>이터</a:t>
                </a:r>
                <a:r>
                  <a:rPr lang="ko-KR" altLang="en-US" sz="1600" b="1" u="sng" dirty="0" smtClean="0">
                    <a:latin typeface="+mn-ea"/>
                  </a:rPr>
                  <a:t> 간 관계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새로운 의미나 패턴</a:t>
                </a:r>
                <a:r>
                  <a:rPr lang="ko-KR" altLang="en-US" sz="1600" dirty="0" smtClean="0">
                    <a:latin typeface="+mn-ea"/>
                  </a:rPr>
                  <a:t>을 밝혀내고자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75250" y="3284984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군집화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75250" y="4941168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PCA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주성분분석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3284984"/>
            <a:ext cx="47291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유사한 데이터 간 그룹화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Groupping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☞ 분류와 차이점</a:t>
            </a:r>
            <a:endParaRPr lang="en-US" altLang="ko-KR" sz="14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군집화는 </a:t>
            </a:r>
            <a:r>
              <a:rPr lang="ko-KR" altLang="en-US" sz="1400" b="1" dirty="0" smtClean="0">
                <a:latin typeface="+mn-ea"/>
              </a:rPr>
              <a:t>어떤 대상을 구분하여 그룹을 만드는 것</a:t>
            </a:r>
            <a:r>
              <a:rPr lang="ko-KR" altLang="en-US" sz="1400" dirty="0" smtClean="0">
                <a:latin typeface="+mn-ea"/>
              </a:rPr>
              <a:t>이라면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ko-KR" altLang="en-US" sz="1400" dirty="0" smtClean="0">
                <a:latin typeface="+mn-ea"/>
              </a:rPr>
              <a:t>분류는 </a:t>
            </a:r>
            <a:r>
              <a:rPr lang="ko-KR" altLang="en-US" sz="1400" b="1" dirty="0" smtClean="0">
                <a:latin typeface="+mn-ea"/>
              </a:rPr>
              <a:t>어떤 대상이 어떤 그룹에 속하는지 판단</a:t>
            </a:r>
            <a:r>
              <a:rPr lang="ko-KR" altLang="en-US" sz="1400" dirty="0" smtClean="0">
                <a:latin typeface="+mn-ea"/>
              </a:rPr>
              <a:t>하는 것</a:t>
            </a:r>
            <a:r>
              <a:rPr lang="en-US" altLang="ko-KR" sz="1400" dirty="0" smtClean="0">
                <a:latin typeface="+mn-ea"/>
              </a:rPr>
              <a:t>!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8136" y="5026333"/>
            <a:ext cx="5814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독립 변수들의 차원을 축소화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여러 변수 간 존재하는 상관 관계를 이용하여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이를 대표하는 주성분을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추출해 차원을 축소하는 기법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강화 학습</a:t>
            </a:r>
            <a:r>
              <a:rPr lang="en-US" altLang="ko-KR" sz="2000" b="1" dirty="0" smtClean="0"/>
              <a:t>(Reinforcement Learning)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수많은 시뮬레이션을 통해 현재의 선택이 먼 미래에 보상이 최대가 되도록 학습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+mn-ea"/>
              </a:rPr>
              <a:t>  ☞ </a:t>
            </a:r>
            <a:r>
              <a:rPr lang="ko-KR" altLang="en-US" sz="1600" b="1" u="sng" dirty="0" smtClean="0">
                <a:latin typeface="+mn-ea"/>
              </a:rPr>
              <a:t>더 많은 보상</a:t>
            </a:r>
            <a:r>
              <a:rPr lang="ko-KR" altLang="en-US" sz="1600" dirty="0" smtClean="0">
                <a:latin typeface="+mn-ea"/>
              </a:rPr>
              <a:t>을 받을 수 있는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정책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(Policy)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을 만드는 것</a:t>
            </a:r>
            <a:r>
              <a:rPr lang="ko-KR" altLang="en-US" sz="1600" dirty="0" smtClean="0">
                <a:latin typeface="+mn-ea"/>
              </a:rPr>
              <a:t>이 핵심</a:t>
            </a:r>
            <a:r>
              <a:rPr lang="en-US" altLang="ko-KR" sz="1600" dirty="0" smtClean="0">
                <a:latin typeface="+mn-ea"/>
              </a:rPr>
              <a:t>! (ex. </a:t>
            </a:r>
            <a:r>
              <a:rPr lang="ko-KR" altLang="en-US" sz="1600" dirty="0" smtClean="0">
                <a:latin typeface="+mn-ea"/>
              </a:rPr>
              <a:t>알파고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4" y="3314199"/>
            <a:ext cx="4968552" cy="231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81940" y="3445598"/>
            <a:ext cx="185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01. Agent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Action</a:t>
            </a:r>
            <a:r>
              <a:rPr lang="ko-KR" altLang="en-US" sz="1200" dirty="0" smtClean="0"/>
              <a:t>을 취함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48026" y="4207331"/>
            <a:ext cx="246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02. </a:t>
            </a:r>
            <a:r>
              <a:rPr lang="ko-KR" altLang="en-US" sz="1200" dirty="0" smtClean="0"/>
              <a:t>정책에 따른 상과 벌이 주어짐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7604" y="3152000"/>
            <a:ext cx="311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03.Agent</a:t>
            </a:r>
            <a:r>
              <a:rPr lang="ko-KR" altLang="en-US" sz="1200" dirty="0" smtClean="0"/>
              <a:t>는 보상과 함께 해당 상태를 인지함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0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비지도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강화 학습 예시</a:t>
            </a:r>
            <a:endParaRPr lang="en-US" altLang="ko-KR" sz="2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8"/>
            <a:ext cx="835579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6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03.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종류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Machine Learning </a:t>
            </a:r>
            <a:r>
              <a:rPr lang="ko-KR" altLang="en-US" sz="2000" b="1" dirty="0" smtClean="0"/>
              <a:t>종류 요약</a:t>
            </a:r>
            <a:endParaRPr lang="en-US" altLang="ko-KR" sz="20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07471"/>
              </p:ext>
            </p:extLst>
          </p:nvPr>
        </p:nvGraphicFramePr>
        <p:xfrm>
          <a:off x="683568" y="2132856"/>
          <a:ext cx="777686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25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 회귀분석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독립변수와 종속변수 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선형적인 관계가 있다는 가정하에 분석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직선을 통해 예측하기 때문에 독립변수의 중요도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영향도 파악이 용이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의사결정나무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독립변수의 조건에 따라 종속변수를 분리해 나감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비가 내림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소풍을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못감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직관적인 해석이 가능하나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과적합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(Overfitting)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잘 일어남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KNN(K-Nearest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Neighbor)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새로 들어온 데이터의 주변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개를 대상으로 범주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(Class)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분류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좌표평면 위 음식의 신맛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단맛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(Y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Class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 있을 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(5,5)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좌표를 가진 토마토는 어느 범주에 속하는지 분류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Neural Network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은닉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출력층으로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구성된 모형으로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각 층을 연결하는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노드의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가중치를 업데이트하며 학습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SVM(Support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Vector Machine)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간 거리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(Margin)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가 최대가 되도록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결정 경계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(Decision Boundary),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즉 분류를 위한 기준선을 정의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Ensemble Learning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여러 개의 모델을 결합 하여 사용하는 모델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K-means Clustering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서로 유사한 관찰치를 그룹으로 묶어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군집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(cluster)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찾아내는 것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☞ </a:t>
            </a:r>
            <a:r>
              <a:rPr lang="en-US" altLang="ko-KR" sz="1200" dirty="0">
                <a:latin typeface="+mn-ea"/>
              </a:rPr>
              <a:t>Machine Learning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b="1" u="sng" dirty="0">
                <a:latin typeface="+mn-ea"/>
              </a:rPr>
              <a:t>Neural Network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Overfitting</a:t>
            </a:r>
            <a:r>
              <a:rPr lang="ko-KR" altLang="en-US" sz="1200" dirty="0">
                <a:latin typeface="+mn-ea"/>
              </a:rPr>
              <a:t>이 심하고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시간이 오래 걸리는 단점 존재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Deep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ko-KR" altLang="en-US" sz="2000" b="1" dirty="0">
                <a:solidFill>
                  <a:srgbClr val="C00000"/>
                </a:solidFill>
              </a:rPr>
              <a:t>기계 학습 알고리즘의 집합</a:t>
            </a:r>
            <a:r>
              <a:rPr lang="ko-KR" altLang="en-US" sz="2000" b="1" dirty="0"/>
              <a:t>으로 </a:t>
            </a:r>
            <a:r>
              <a:rPr lang="ko-KR" altLang="en-US" sz="2000" b="1" dirty="0" smtClean="0"/>
              <a:t>정의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 Machine </a:t>
            </a:r>
            <a:r>
              <a:rPr lang="en-US" altLang="ko-KR" sz="2000" b="1" dirty="0"/>
              <a:t>Learning</a:t>
            </a:r>
            <a:r>
              <a:rPr lang="ko-KR" altLang="en-US" sz="2000" b="1" dirty="0"/>
              <a:t>의 </a:t>
            </a:r>
            <a:r>
              <a:rPr lang="en-US" altLang="ko-KR" sz="2000" b="1" u="sng" dirty="0"/>
              <a:t>Neural Network</a:t>
            </a:r>
            <a:r>
              <a:rPr lang="ko-KR" altLang="en-US" sz="2000" b="1" u="sng" dirty="0"/>
              <a:t>를 기반</a:t>
            </a:r>
            <a:r>
              <a:rPr lang="ko-KR" altLang="en-US" sz="2000" b="1" dirty="0"/>
              <a:t>으로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다층의 </a:t>
            </a:r>
            <a:r>
              <a:rPr lang="en-US" altLang="ko-KR" sz="2000" b="1" dirty="0" smtClean="0"/>
              <a:t>Layer</a:t>
            </a:r>
            <a:r>
              <a:rPr lang="ko-KR" altLang="en-US" sz="2000" b="1" dirty="0" smtClean="0"/>
              <a:t>를 통해 복잡한 학습이 가능하도록 함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83968" y="17728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19871" y="206524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보완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780928"/>
            <a:ext cx="8280920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338</TotalTime>
  <Words>1257</Words>
  <Application>Microsoft Office PowerPoint</Application>
  <PresentationFormat>화면 슬라이드 쇼(4:3)</PresentationFormat>
  <Paragraphs>219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원본</vt:lpstr>
      <vt:lpstr>01. Machine Learning 개념</vt:lpstr>
      <vt:lpstr>01. Machine Learning 개념</vt:lpstr>
      <vt:lpstr>01. Machine Learning 개념</vt:lpstr>
      <vt:lpstr>02. 지도 학습과 비지도 학습</vt:lpstr>
      <vt:lpstr>02. 지도 학습과 비지도 학습</vt:lpstr>
      <vt:lpstr>02. 지도 학습과 비지도 학습</vt:lpstr>
      <vt:lpstr>02. 지도 학습과 비지도 학습</vt:lpstr>
      <vt:lpstr>03. Machine Learning 종류</vt:lpstr>
      <vt:lpstr>04. Deep Learning</vt:lpstr>
      <vt:lpstr>04. Deep Learning</vt:lpstr>
      <vt:lpstr>04. Deep Learning</vt:lpstr>
      <vt:lpstr>04. Deep Learning</vt:lpstr>
      <vt:lpstr>05. Deep Learning 주요 모델</vt:lpstr>
      <vt:lpstr>05. Deep Learning 주요 모델</vt:lpstr>
      <vt:lpstr>05. Deep Learning 주요 모델</vt:lpstr>
      <vt:lpstr>05. Deep Learning 주요 모델</vt:lpstr>
      <vt:lpstr>[별첨] 요약 구성도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gna931004@naver.com</dc:creator>
  <cp:lastModifiedBy>gna931004@naver.com</cp:lastModifiedBy>
  <cp:revision>30</cp:revision>
  <dcterms:created xsi:type="dcterms:W3CDTF">2020-10-12T12:40:25Z</dcterms:created>
  <dcterms:modified xsi:type="dcterms:W3CDTF">2020-10-21T12:34:33Z</dcterms:modified>
</cp:coreProperties>
</file>