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99" r:id="rId6"/>
    <p:sldId id="300" r:id="rId7"/>
    <p:sldId id="282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91" r:id="rId16"/>
    <p:sldId id="278" r:id="rId17"/>
    <p:sldId id="292" r:id="rId18"/>
    <p:sldId id="268" r:id="rId19"/>
    <p:sldId id="269" r:id="rId20"/>
    <p:sldId id="270" r:id="rId21"/>
    <p:sldId id="277" r:id="rId22"/>
    <p:sldId id="271" r:id="rId23"/>
    <p:sldId id="293" r:id="rId24"/>
    <p:sldId id="272" r:id="rId25"/>
    <p:sldId id="273" r:id="rId26"/>
    <p:sldId id="274" r:id="rId27"/>
    <p:sldId id="275" r:id="rId28"/>
    <p:sldId id="289" r:id="rId29"/>
    <p:sldId id="279" r:id="rId30"/>
    <p:sldId id="280" r:id="rId31"/>
    <p:sldId id="281" r:id="rId32"/>
    <p:sldId id="288" r:id="rId33"/>
    <p:sldId id="295" r:id="rId34"/>
    <p:sldId id="296" r:id="rId35"/>
    <p:sldId id="283" r:id="rId36"/>
    <p:sldId id="284" r:id="rId37"/>
    <p:sldId id="298" r:id="rId38"/>
    <p:sldId id="301" r:id="rId39"/>
    <p:sldId id="287" r:id="rId40"/>
    <p:sldId id="290" r:id="rId41"/>
    <p:sldId id="285" r:id="rId42"/>
    <p:sldId id="297" r:id="rId43"/>
    <p:sldId id="263" r:id="rId44"/>
    <p:sldId id="294" r:id="rId45"/>
    <p:sldId id="286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21" autoAdjust="0"/>
  </p:normalViewPr>
  <p:slideViewPr>
    <p:cSldViewPr>
      <p:cViewPr>
        <p:scale>
          <a:sx n="90" d="100"/>
          <a:sy n="90" d="100"/>
        </p:scale>
        <p:origin x="-100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  <a:pPr/>
              <a:t>2011-1-11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  <a:pPr/>
              <a:t>2011-1-11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  <a:pPr/>
              <a:t>2011-1-11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A64604DF-71E6-4CC1-8A15-49EE0F429983}" type="datetimeFigureOut">
              <a:rPr lang="zh-CN" altLang="en-US" smtClean="0"/>
              <a:pPr/>
              <a:t>2011-1-11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  <a:pPr/>
              <a:t>2011-1-11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  <a:pPr/>
              <a:t>2011-1-11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  <a:pPr/>
              <a:t>2011-1-11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  <a:pPr/>
              <a:t>2011-1-11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  <a:pPr/>
              <a:t>2011-1-11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  <a:pPr/>
              <a:t>2011-1-11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  <a:pPr/>
              <a:t>2011-1-11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A64604DF-71E6-4CC1-8A15-49EE0F429983}" type="datetimeFigureOut">
              <a:rPr lang="zh-CN" altLang="en-US" smtClean="0"/>
              <a:pPr/>
              <a:t>2011-1-11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ulipa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iverbankcomputing.co.uk/" TargetMode="External"/><Relationship Id="rId3" Type="http://schemas.openxmlformats.org/officeDocument/2006/relationships/hyperlink" Target="http://wiki.woodpecker.org.cn/" TargetMode="External"/><Relationship Id="rId7" Type="http://schemas.openxmlformats.org/officeDocument/2006/relationships/hyperlink" Target="http://www.wxpython.org/" TargetMode="External"/><Relationship Id="rId2" Type="http://schemas.openxmlformats.org/officeDocument/2006/relationships/hyperlink" Target="mailto:python-cn@googlegroups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.google.com/p/ulipad/" TargetMode="External"/><Relationship Id="rId5" Type="http://schemas.openxmlformats.org/officeDocument/2006/relationships/hyperlink" Target="http://www.djangoproject.com/" TargetMode="External"/><Relationship Id="rId4" Type="http://schemas.openxmlformats.org/officeDocument/2006/relationships/hyperlink" Target="http://www.python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tingchen/industrial-light-magic-success-story-case-study-iv-python-based-company" TargetMode="External"/><Relationship Id="rId2" Type="http://schemas.openxmlformats.org/officeDocument/2006/relationships/hyperlink" Target="http://www.ilm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252533"/>
          </a:xfrm>
        </p:spPr>
        <p:txBody>
          <a:bodyPr/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内部培训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786190"/>
            <a:ext cx="6400800" cy="857256"/>
          </a:xfrm>
        </p:spPr>
        <p:txBody>
          <a:bodyPr/>
          <a:lstStyle/>
          <a:p>
            <a:r>
              <a:rPr lang="en-US" altLang="zh-CN" dirty="0" smtClean="0"/>
              <a:t>Leejd80@gmail.com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IDLE – </a:t>
            </a:r>
            <a:r>
              <a:rPr lang="zh-CN" altLang="en-US" dirty="0" smtClean="0"/>
              <a:t>安装包自带，交互模式</a:t>
            </a:r>
            <a:endParaRPr lang="en-US" altLang="zh-CN" dirty="0" smtClean="0"/>
          </a:p>
          <a:p>
            <a:r>
              <a:rPr lang="en-US" altLang="zh-CN" dirty="0" err="1" smtClean="0"/>
              <a:t>UliPad</a:t>
            </a:r>
            <a:r>
              <a:rPr lang="en-US" altLang="zh-CN" dirty="0" smtClean="0"/>
              <a:t> – </a:t>
            </a:r>
            <a:r>
              <a:rPr lang="en-US" altLang="zh-CN" dirty="0" err="1" smtClean="0">
                <a:hlinkClick r:id="rId2"/>
              </a:rPr>
              <a:t>limodou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wxPython</a:t>
            </a:r>
            <a:r>
              <a:rPr lang="zh-CN" altLang="en-US" dirty="0" smtClean="0"/>
              <a:t>写的，推荐！</a:t>
            </a:r>
            <a:endParaRPr lang="en-US" altLang="zh-CN" dirty="0" smtClean="0"/>
          </a:p>
          <a:p>
            <a:r>
              <a:rPr lang="en-US" altLang="zh-CN" dirty="0" err="1" smtClean="0"/>
              <a:t>Eclipse+pydev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收费的</a:t>
            </a:r>
            <a:endParaRPr lang="en-US" altLang="zh-CN" dirty="0" smtClean="0"/>
          </a:p>
          <a:p>
            <a:r>
              <a:rPr lang="en-US" altLang="zh-CN" dirty="0"/>
              <a:t>Eric4 –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PyQT4</a:t>
            </a:r>
            <a:r>
              <a:rPr lang="zh-CN" altLang="en-US" dirty="0" smtClean="0"/>
              <a:t>，功能</a:t>
            </a:r>
            <a:r>
              <a:rPr lang="zh-CN" altLang="en-US" dirty="0"/>
              <a:t>强大</a:t>
            </a:r>
            <a:endParaRPr lang="en-US" altLang="zh-CN" dirty="0"/>
          </a:p>
          <a:p>
            <a:r>
              <a:rPr lang="en-US" altLang="zh-CN" dirty="0" smtClean="0"/>
              <a:t>BOA</a:t>
            </a:r>
            <a:r>
              <a:rPr lang="en-US" altLang="zh-CN" dirty="0"/>
              <a:t> 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类似于</a:t>
            </a:r>
            <a:r>
              <a:rPr lang="en-US" altLang="zh-CN" dirty="0" err="1"/>
              <a:t>delphi</a:t>
            </a:r>
            <a:r>
              <a:rPr lang="zh-CN" altLang="en-US" dirty="0"/>
              <a:t>的</a:t>
            </a:r>
            <a:r>
              <a:rPr lang="en-US" altLang="zh-CN" dirty="0" smtClean="0"/>
              <a:t>IDE(</a:t>
            </a:r>
            <a:r>
              <a:rPr lang="en-US" altLang="zh-CN" dirty="0" err="1" smtClean="0"/>
              <a:t>wxPython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err="1" smtClean="0"/>
              <a:t>WingIDE</a:t>
            </a:r>
            <a:r>
              <a:rPr lang="en-US" altLang="zh-CN" dirty="0" smtClean="0"/>
              <a:t>	 – </a:t>
            </a:r>
            <a:r>
              <a:rPr lang="zh-CN" altLang="en-US" dirty="0" smtClean="0"/>
              <a:t>共享软件 </a:t>
            </a:r>
            <a:endParaRPr lang="en-US" altLang="zh-CN" dirty="0" smtClean="0"/>
          </a:p>
          <a:p>
            <a:r>
              <a:rPr lang="en-US" altLang="zh-CN" dirty="0" smtClean="0"/>
              <a:t>VIM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Emacs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主要在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下使用</a:t>
            </a:r>
            <a:endParaRPr lang="en-US" altLang="zh-CN" dirty="0" smtClean="0"/>
          </a:p>
          <a:p>
            <a:r>
              <a:rPr lang="en-US" altLang="zh-CN" dirty="0" err="1" smtClean="0"/>
              <a:t>Bpython</a:t>
            </a:r>
            <a:r>
              <a:rPr lang="en-US" altLang="zh-CN" dirty="0" smtClean="0"/>
              <a:t> – 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的带提示的交互环境</a:t>
            </a:r>
            <a:endParaRPr lang="en-US" altLang="zh-CN" dirty="0"/>
          </a:p>
          <a:p>
            <a:r>
              <a:rPr lang="zh-CN" altLang="en-US" dirty="0" smtClean="0"/>
              <a:t>其它编辑器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UE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notepad++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editplus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语法特色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245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动态语言特性 </a:t>
            </a:r>
            <a:r>
              <a:rPr lang="en-US" altLang="zh-CN" dirty="0" smtClean="0"/>
              <a:t>— </a:t>
            </a:r>
            <a:r>
              <a:rPr lang="zh-CN" altLang="en-US" sz="2000" dirty="0" smtClean="0"/>
              <a:t>可在运行时改变对象本身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属性和方法等</a:t>
            </a:r>
            <a:r>
              <a:rPr lang="en-US" altLang="zh-CN" sz="2000" dirty="0" smtClean="0"/>
              <a:t>)</a:t>
            </a:r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，但有很大区别</a:t>
            </a:r>
            <a:endParaRPr lang="en-US" altLang="zh-CN" dirty="0" smtClean="0"/>
          </a:p>
          <a:p>
            <a:r>
              <a:rPr lang="zh-CN" altLang="en-US" dirty="0" smtClean="0"/>
              <a:t>缩进方式，建议使用空格，不要用</a:t>
            </a:r>
            <a:r>
              <a:rPr lang="en-US" altLang="zh-CN" dirty="0" smtClean="0"/>
              <a:t>TAB</a:t>
            </a:r>
          </a:p>
          <a:p>
            <a:r>
              <a:rPr lang="zh-CN" altLang="en-US" dirty="0" smtClean="0"/>
              <a:t>多个语句在一行使用</a:t>
            </a:r>
            <a:r>
              <a:rPr lang="en-US" altLang="zh-CN" dirty="0" smtClean="0"/>
              <a:t>;</a:t>
            </a:r>
            <a:r>
              <a:rPr lang="zh-CN" altLang="en-US" dirty="0" smtClean="0"/>
              <a:t>分隔</a:t>
            </a:r>
            <a:endParaRPr lang="en-US" altLang="zh-CN" dirty="0" smtClean="0"/>
          </a:p>
          <a:p>
            <a:r>
              <a:rPr lang="zh-CN" altLang="en-US" dirty="0"/>
              <a:t>注释</a:t>
            </a:r>
            <a:r>
              <a:rPr lang="zh-CN" altLang="en-US" dirty="0" smtClean="0"/>
              <a:t>符是</a:t>
            </a:r>
            <a:r>
              <a:rPr lang="en-US" altLang="zh-CN" dirty="0" smtClean="0"/>
              <a:t>#</a:t>
            </a:r>
            <a:r>
              <a:rPr lang="zh-CN" altLang="en-US" dirty="0" smtClean="0"/>
              <a:t>，多行使用</a:t>
            </a:r>
            <a:r>
              <a:rPr lang="en-US" altLang="zh-CN" dirty="0" err="1" smtClean="0"/>
              <a:t>docstring</a:t>
            </a:r>
            <a:r>
              <a:rPr lang="en-US" altLang="zh-CN" dirty="0" smtClean="0"/>
              <a:t>(’’’…’’’)</a:t>
            </a:r>
          </a:p>
          <a:p>
            <a:r>
              <a:rPr lang="zh-CN" altLang="en-US" dirty="0" smtClean="0"/>
              <a:t>变量无需类型定义</a:t>
            </a:r>
            <a:endParaRPr lang="en-US" altLang="zh-CN" dirty="0" smtClean="0"/>
          </a:p>
          <a:p>
            <a:r>
              <a:rPr lang="zh-CN" altLang="en-US" dirty="0" smtClean="0"/>
              <a:t>可进行函数式编程</a:t>
            </a:r>
            <a:r>
              <a:rPr lang="en-US" altLang="zh-CN" dirty="0" smtClean="0"/>
              <a:t>FP</a:t>
            </a:r>
          </a:p>
          <a:p>
            <a:r>
              <a:rPr lang="en-US" altLang="zh-CN" dirty="0" smtClean="0"/>
              <a:t>Python3.x</a:t>
            </a:r>
            <a:r>
              <a:rPr lang="zh-CN" altLang="en-US" dirty="0" smtClean="0"/>
              <a:t>的变迁</a:t>
            </a:r>
            <a:endParaRPr lang="en-US" altLang="zh-CN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sz="3200" dirty="0" smtClean="0"/>
          </a:p>
          <a:p>
            <a:pPr algn="ctr">
              <a:buNone/>
            </a:pPr>
            <a:r>
              <a:rPr lang="zh-CN" altLang="en-US" sz="3200" dirty="0" smtClean="0"/>
              <a:t>本讲义约定使用</a:t>
            </a:r>
            <a:r>
              <a:rPr lang="en-US" altLang="zh-CN" sz="3200" dirty="0" smtClean="0"/>
              <a:t>Python 2.x</a:t>
            </a:r>
            <a:r>
              <a:rPr lang="zh-CN" altLang="en-US" sz="3200" dirty="0" smtClean="0"/>
              <a:t>版本</a:t>
            </a:r>
            <a:endParaRPr lang="en-US" altLang="zh-CN" sz="3200" dirty="0" smtClean="0"/>
          </a:p>
          <a:p>
            <a:pPr algn="ctr">
              <a:buNone/>
            </a:pPr>
            <a:endParaRPr lang="en-US" altLang="zh-CN" sz="3200" dirty="0"/>
          </a:p>
          <a:p>
            <a:pPr algn="ctr">
              <a:buNone/>
            </a:pPr>
            <a:r>
              <a:rPr lang="en-US" altLang="zh-CN" sz="3200" dirty="0" smtClean="0"/>
              <a:t>3.x</a:t>
            </a:r>
            <a:r>
              <a:rPr lang="zh-CN" altLang="en-US" sz="3200" dirty="0" smtClean="0"/>
              <a:t>版本由于库没有跟上，暂时不推荐使用</a:t>
            </a:r>
            <a:endParaRPr lang="en-US" altLang="zh-CN" sz="3200" dirty="0" smtClean="0"/>
          </a:p>
          <a:p>
            <a:pPr algn="ctr">
              <a:buNone/>
            </a:pP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685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sz="2600" dirty="0"/>
              <a:t>表达式</a:t>
            </a:r>
            <a:endParaRPr lang="zh-TW" altLang="en-US" sz="26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2 + 3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3 + (7 * 4)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3 ** 5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‘Hello’ + ‘World’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18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600" dirty="0" smtClean="0"/>
              <a:t>变量赋值</a:t>
            </a:r>
            <a:endParaRPr lang="zh-TW" altLang="en-US" sz="26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a = 4 &lt;&lt; 3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b = a * 4.5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c = (</a:t>
            </a:r>
            <a:r>
              <a:rPr lang="en-US" altLang="zh-TW" sz="18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a+b</a:t>
            </a: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)/2.5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a = “Hello World”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x,y</a:t>
            </a: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 = 4+2,”python”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18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r>
              <a:rPr lang="en-US" altLang="zh-TW" dirty="0" smtClean="0"/>
              <a:t>pass </a:t>
            </a:r>
            <a:r>
              <a:rPr lang="zh-CN" altLang="en-US" dirty="0" smtClean="0"/>
              <a:t>语句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zh-CN" altLang="en-US" sz="3000" dirty="0" smtClean="0"/>
              <a:t>不做任何事时使用</a:t>
            </a:r>
            <a:endParaRPr lang="zh-TW" altLang="en-US" sz="3000" dirty="0" smtClean="0"/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if a &lt; b: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	pass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else: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	c = a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805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600" dirty="0" smtClean="0"/>
              <a:t>if…</a:t>
            </a:r>
            <a:r>
              <a:rPr lang="en-US" altLang="zh-TW" sz="2600" dirty="0" err="1" smtClean="0"/>
              <a:t>elif</a:t>
            </a:r>
            <a:r>
              <a:rPr lang="en-US" altLang="zh-TW" sz="2600" dirty="0" smtClean="0"/>
              <a:t>…else</a:t>
            </a:r>
            <a:r>
              <a:rPr lang="zh-CN" altLang="en-US" sz="2600" dirty="0" smtClean="0"/>
              <a:t>语句</a:t>
            </a:r>
            <a:r>
              <a:rPr lang="en-US" altLang="zh-CN" sz="2600" dirty="0" smtClean="0"/>
              <a:t>:  </a:t>
            </a:r>
            <a:br>
              <a:rPr lang="en-US" altLang="zh-CN" sz="2600" dirty="0" smtClean="0"/>
            </a:br>
            <a:r>
              <a:rPr lang="zh-CN" altLang="en-US" sz="2000" dirty="0" smtClean="0"/>
              <a:t>没有</a:t>
            </a:r>
            <a:r>
              <a:rPr lang="en-US" altLang="zh-CN" sz="2000" dirty="0" smtClean="0"/>
              <a:t>switch</a:t>
            </a:r>
            <a:r>
              <a:rPr lang="zh-CN" altLang="en-US" sz="2000" dirty="0" smtClean="0"/>
              <a:t>，有更高级的变通方式</a:t>
            </a:r>
            <a:r>
              <a:rPr lang="en-US" altLang="zh-CN" sz="2000" dirty="0" smtClean="0"/>
              <a:t>(dict</a:t>
            </a:r>
            <a:r>
              <a:rPr lang="zh-CN" altLang="en-US" sz="2000" dirty="0" smtClean="0"/>
              <a:t>字典方式</a:t>
            </a:r>
            <a:r>
              <a:rPr lang="en-US" altLang="zh-CN" sz="2000" dirty="0" smtClean="0"/>
              <a:t>)</a:t>
            </a:r>
            <a:endParaRPr lang="zh-TW" alt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if a == ‘+’: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	b = ‘+’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elif</a:t>
            </a: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 a == ‘-’: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	b = ‘-’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else: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	b = None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18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600" dirty="0" smtClean="0"/>
              <a:t>布尔表达式</a:t>
            </a:r>
            <a:r>
              <a:rPr lang="en-US" altLang="zh-TW" sz="2600" dirty="0" smtClean="0"/>
              <a:t>– and, or, not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if b &gt;= a and b &lt;= c: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	print ‘bool is True’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if not (b &lt; a or c &gt; c):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	print ‘not expr, value is True’</a:t>
            </a:r>
            <a:endParaRPr lang="zh-CN" altLang="en-US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4416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特有的空值表示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是不同的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函数没有明确返回的话，默认返回是</a:t>
            </a:r>
            <a:r>
              <a:rPr lang="en-US" altLang="zh-CN" dirty="0" smtClean="0"/>
              <a:t>None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不能与其它类型进行运算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str</a:t>
            </a:r>
            <a:r>
              <a:rPr lang="en-US" altLang="zh-CN" dirty="0" smtClean="0"/>
              <a:t>[::],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[0],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[1:2],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[-1:]</a:t>
            </a:r>
          </a:p>
          <a:p>
            <a:r>
              <a:rPr lang="en-US" altLang="zh-CN" dirty="0" smtClean="0"/>
              <a:t>find/index()	  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没有找到子串，前者不会扔出异常</a:t>
            </a:r>
            <a:endParaRPr lang="en-US" altLang="zh-CN" sz="2000" dirty="0" smtClean="0"/>
          </a:p>
          <a:p>
            <a:r>
              <a:rPr lang="en-US" altLang="zh-CN" dirty="0" smtClean="0"/>
              <a:t>replace(),split(),</a:t>
            </a:r>
            <a:r>
              <a:rPr lang="en-US" altLang="zh-CN" dirty="0"/>
              <a:t> </a:t>
            </a:r>
            <a:r>
              <a:rPr lang="en-US" altLang="zh-CN" dirty="0" smtClean="0"/>
              <a:t>strip()</a:t>
            </a:r>
          </a:p>
          <a:p>
            <a:r>
              <a:rPr lang="en-US" altLang="zh-CN" dirty="0" smtClean="0"/>
              <a:t>“sub” in	“str”		    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是否存在子串</a:t>
            </a:r>
            <a:endParaRPr lang="en-US" altLang="zh-CN" sz="2000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oin()</a:t>
            </a:r>
            <a:br>
              <a:rPr lang="en-US" altLang="zh-CN" dirty="0" smtClean="0"/>
            </a:br>
            <a:r>
              <a:rPr lang="en-US" altLang="zh-CN" sz="2600" dirty="0" smtClean="0"/>
              <a:t>&gt;&gt;&gt;lst = [‘1’, ’2’, ’abc’, ’4’, ’5’]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&gt;&gt;&gt;‘,’.join(lst)</a:t>
            </a:r>
            <a:br>
              <a:rPr lang="en-US" altLang="zh-CN" sz="2400" dirty="0" smtClean="0"/>
            </a:br>
            <a:r>
              <a:rPr lang="en-US" altLang="zh-CN" sz="2400" dirty="0" smtClean="0"/>
              <a:t>‘1,2,abc,4,5’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强大的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处理案例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137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我原先的一个项目中，要根据业务逻辑来封装字符串操作，简化调用。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开始的时候使用的是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写的字符串操作，整个类下来需要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行代码。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改用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之后，用了不到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行就实现了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版本的所有功能并有所增强。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zh-CN" altLang="en-US" dirty="0" smtClean="0"/>
              <a:t>列表</a:t>
            </a:r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5252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赋值</a:t>
            </a:r>
            <a:endParaRPr lang="zh-TW" altLang="en-US" sz="2800" dirty="0" smtClean="0"/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a = [2, 3, 4]	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	     # A list of integer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b = [2, 7, 3.5, “Hello”]     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# A mixed list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c = []	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		     # An empty list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d = [2, [a, b]]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		     # </a:t>
            </a:r>
            <a:r>
              <a:rPr lang="zh-CN" altLang="en-US" sz="1800" dirty="0" smtClean="0">
                <a:solidFill>
                  <a:srgbClr val="3333FF"/>
                </a:solidFill>
                <a:latin typeface="Bitstream Vera Sans Mono" pitchFamily="49" charset="0"/>
              </a:rPr>
              <a:t>嵌套列表</a:t>
            </a:r>
            <a:endParaRPr lang="en-US" altLang="zh-TW" sz="18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e = a + b	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		     # Join two lists</a:t>
            </a:r>
          </a:p>
          <a:p>
            <a:r>
              <a:rPr lang="zh-CN" altLang="en-US" sz="2800" dirty="0" smtClean="0"/>
              <a:t>操作</a:t>
            </a:r>
            <a:endParaRPr lang="zh-TW" altLang="en-US" sz="2800" dirty="0" smtClean="0"/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x = a[1] 	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	# Get 2nd element (0 is first)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y = b[1:3] 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	# Return a sub-list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z = d[1][0][2] 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	# Nested lists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b[0] = 42 	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	# Change an element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print sum(a)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	# = 9</a:t>
            </a:r>
          </a:p>
          <a:p>
            <a:pPr lvl="1">
              <a:buNone/>
            </a:pPr>
            <a:r>
              <a:rPr lang="en-US" altLang="zh-CN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x = a.pop(0)</a:t>
            </a:r>
            <a:r>
              <a:rPr lang="en-US" altLang="zh-CN" sz="1800" dirty="0" smtClean="0">
                <a:solidFill>
                  <a:srgbClr val="3333FF"/>
                </a:solidFill>
                <a:latin typeface="Bitstream Vera Sans Mono" pitchFamily="49" charset="0"/>
              </a:rPr>
              <a:t>	# pop</a:t>
            </a:r>
            <a:r>
              <a:rPr lang="zh-CN" altLang="en-US" sz="1800" dirty="0" smtClean="0">
                <a:solidFill>
                  <a:srgbClr val="3333FF"/>
                </a:solidFill>
                <a:latin typeface="Bitstream Vera Sans Mono" pitchFamily="49" charset="0"/>
              </a:rPr>
              <a:t>第一个数据</a:t>
            </a:r>
            <a:endParaRPr lang="en-US" altLang="zh-TW" sz="18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tuple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600" dirty="0"/>
              <a:t>赋值</a:t>
            </a:r>
            <a:endParaRPr lang="en-US" altLang="zh-TW" sz="26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 smtClean="0">
                <a:solidFill>
                  <a:srgbClr val="3333FF"/>
                </a:solidFill>
                <a:latin typeface="Bitstream Vera Sans Mono" pitchFamily="49" charset="0"/>
              </a:rPr>
              <a:t>f = (2,3,4,5) </a:t>
            </a:r>
            <a:r>
              <a:rPr lang="en-US" altLang="zh-TW" sz="1600" dirty="0" smtClean="0">
                <a:solidFill>
                  <a:srgbClr val="3333FF"/>
                </a:solidFill>
                <a:latin typeface="Bitstream Vera Sans Mono" pitchFamily="49" charset="0"/>
              </a:rPr>
              <a:t>		# A </a:t>
            </a:r>
            <a:r>
              <a:rPr lang="en-US" altLang="zh-TW" sz="1600" dirty="0" err="1" smtClean="0">
                <a:solidFill>
                  <a:srgbClr val="3333FF"/>
                </a:solidFill>
                <a:latin typeface="Bitstream Vera Sans Mono" pitchFamily="49" charset="0"/>
              </a:rPr>
              <a:t>tuple</a:t>
            </a:r>
            <a:r>
              <a:rPr lang="en-US" altLang="zh-TW" sz="1600" dirty="0" smtClean="0">
                <a:solidFill>
                  <a:srgbClr val="3333FF"/>
                </a:solidFill>
                <a:latin typeface="Bitstream Vera Sans Mono" pitchFamily="49" charset="0"/>
              </a:rPr>
              <a:t> of integers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 smtClean="0">
                <a:solidFill>
                  <a:srgbClr val="3333FF"/>
                </a:solidFill>
                <a:latin typeface="Bitstream Vera Sans Mono" pitchFamily="49" charset="0"/>
              </a:rPr>
              <a:t>g = (,) 	</a:t>
            </a:r>
            <a:r>
              <a:rPr lang="en-US" altLang="zh-TW" sz="1600" dirty="0" smtClean="0">
                <a:solidFill>
                  <a:srgbClr val="3333FF"/>
                </a:solidFill>
                <a:latin typeface="Bitstream Vera Sans Mono" pitchFamily="49" charset="0"/>
              </a:rPr>
              <a:t>		# An empty </a:t>
            </a:r>
            <a:r>
              <a:rPr lang="en-US" altLang="zh-TW" sz="1600" dirty="0" err="1" smtClean="0">
                <a:solidFill>
                  <a:srgbClr val="3333FF"/>
                </a:solidFill>
                <a:latin typeface="Bitstream Vera Sans Mono" pitchFamily="49" charset="0"/>
              </a:rPr>
              <a:t>tuple</a:t>
            </a:r>
            <a:endParaRPr lang="en-US" altLang="zh-TW" sz="16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 smtClean="0">
                <a:solidFill>
                  <a:srgbClr val="3333FF"/>
                </a:solidFill>
                <a:latin typeface="Bitstream Vera Sans Mono" pitchFamily="49" charset="0"/>
              </a:rPr>
              <a:t>h = (2, [3,4], (10,11,12))</a:t>
            </a:r>
            <a:r>
              <a:rPr lang="en-US" altLang="zh-TW" sz="1600" dirty="0" smtClean="0">
                <a:solidFill>
                  <a:srgbClr val="3333FF"/>
                </a:solidFill>
                <a:latin typeface="Bitstream Vera Sans Mono" pitchFamily="49" charset="0"/>
              </a:rPr>
              <a:t># A </a:t>
            </a:r>
            <a:r>
              <a:rPr lang="en-US" altLang="zh-TW" sz="1600" dirty="0" err="1" smtClean="0">
                <a:solidFill>
                  <a:srgbClr val="3333FF"/>
                </a:solidFill>
                <a:latin typeface="Bitstream Vera Sans Mono" pitchFamily="49" charset="0"/>
              </a:rPr>
              <a:t>tuple</a:t>
            </a:r>
            <a:r>
              <a:rPr lang="en-US" altLang="zh-TW" sz="1600" dirty="0" smtClean="0">
                <a:solidFill>
                  <a:srgbClr val="3333FF"/>
                </a:solidFill>
                <a:latin typeface="Bitstream Vera Sans Mono" pitchFamily="49" charset="0"/>
              </a:rPr>
              <a:t> containing mixed objects</a:t>
            </a:r>
          </a:p>
          <a:p>
            <a:pPr>
              <a:lnSpc>
                <a:spcPct val="90000"/>
              </a:lnSpc>
              <a:buNone/>
            </a:pPr>
            <a:endParaRPr lang="en-US" altLang="zh-CN" sz="1600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操作</a:t>
            </a:r>
            <a:endParaRPr lang="zh-TW" altLang="en-US" sz="26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 smtClean="0">
                <a:solidFill>
                  <a:srgbClr val="3333FF"/>
                </a:solidFill>
                <a:latin typeface="Bitstream Vera Sans Mono" pitchFamily="49" charset="0"/>
              </a:rPr>
              <a:t>x = f[1] </a:t>
            </a:r>
            <a:r>
              <a:rPr lang="en-US" altLang="zh-TW" sz="1600" dirty="0" smtClean="0">
                <a:solidFill>
                  <a:srgbClr val="3333FF"/>
                </a:solidFill>
                <a:latin typeface="Bitstream Vera Sans Mono" pitchFamily="49" charset="0"/>
              </a:rPr>
              <a:t>		# Element access. x = 3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 smtClean="0">
                <a:solidFill>
                  <a:srgbClr val="3333FF"/>
                </a:solidFill>
                <a:latin typeface="Bitstream Vera Sans Mono" pitchFamily="49" charset="0"/>
              </a:rPr>
              <a:t>y = f[1:3] </a:t>
            </a:r>
            <a:r>
              <a:rPr lang="en-US" altLang="zh-TW" sz="1600" dirty="0" smtClean="0">
                <a:solidFill>
                  <a:srgbClr val="3333FF"/>
                </a:solidFill>
                <a:latin typeface="Bitstream Vera Sans Mono" pitchFamily="49" charset="0"/>
              </a:rPr>
              <a:t>		# Slices. y = (3,4)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 smtClean="0">
                <a:solidFill>
                  <a:srgbClr val="3333FF"/>
                </a:solidFill>
                <a:latin typeface="Bitstream Vera Sans Mono" pitchFamily="49" charset="0"/>
              </a:rPr>
              <a:t>z = h[1][1] </a:t>
            </a:r>
            <a:r>
              <a:rPr lang="en-US" altLang="zh-TW" sz="1600" dirty="0" smtClean="0">
                <a:solidFill>
                  <a:srgbClr val="3333FF"/>
                </a:solidFill>
                <a:latin typeface="Bitstream Vera Sans Mono" pitchFamily="49" charset="0"/>
              </a:rPr>
              <a:t>	# Nesting. z = 4</a:t>
            </a:r>
          </a:p>
          <a:p>
            <a:pPr>
              <a:lnSpc>
                <a:spcPct val="90000"/>
              </a:lnSpc>
              <a:buNone/>
            </a:pPr>
            <a:endParaRPr lang="en-US" altLang="zh-CN" sz="1800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特色</a:t>
            </a:r>
            <a:endParaRPr lang="zh-TW" altLang="en-US" sz="2600" dirty="0" smtClean="0"/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与</a:t>
            </a:r>
            <a:r>
              <a:rPr lang="en-US" altLang="zh-TW" sz="2200" dirty="0" smtClean="0"/>
              <a:t>list</a:t>
            </a:r>
            <a:r>
              <a:rPr lang="zh-CN" altLang="en-US" sz="2200" dirty="0" smtClean="0"/>
              <a:t>类似，最大的不同</a:t>
            </a:r>
            <a:r>
              <a:rPr lang="en-US" altLang="zh-TW" sz="2200" dirty="0" err="1" smtClean="0"/>
              <a:t>tuple</a:t>
            </a:r>
            <a:r>
              <a:rPr lang="zh-CN" altLang="en-US" sz="2200" dirty="0" smtClean="0"/>
              <a:t>是一种只读且不可变更的数据结构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 smtClean="0"/>
              <a:t>不可取代</a:t>
            </a:r>
            <a:r>
              <a:rPr lang="en-US" altLang="zh-TW" sz="2200" dirty="0" err="1" smtClean="0"/>
              <a:t>tuple</a:t>
            </a:r>
            <a:r>
              <a:rPr lang="zh-CN" altLang="en-US" sz="2200" dirty="0" smtClean="0"/>
              <a:t>中的任意一个元素，因为它是只读不可变更的，也不能进行像</a:t>
            </a:r>
            <a:r>
              <a:rPr lang="en-US" altLang="zh-CN" sz="2200" dirty="0" smtClean="0"/>
              <a:t>list</a:t>
            </a:r>
            <a:r>
              <a:rPr lang="zh-CN" altLang="en-US" sz="2200" dirty="0" smtClean="0"/>
              <a:t>一样的加法操作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Python</a:t>
            </a:r>
            <a:r>
              <a:rPr lang="zh-CN" altLang="en-US" b="1" dirty="0" smtClean="0"/>
              <a:t>面世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3300" dirty="0" smtClean="0"/>
              <a:t>1989</a:t>
            </a:r>
            <a:r>
              <a:rPr lang="zh-CN" altLang="en-US" sz="3300" dirty="0" smtClean="0"/>
              <a:t>年</a:t>
            </a:r>
            <a:r>
              <a:rPr lang="en-US" altLang="zh-CN" sz="3300" dirty="0" smtClean="0"/>
              <a:t>,Guido </a:t>
            </a:r>
            <a:r>
              <a:rPr lang="en-US" altLang="zh-CN" sz="3300" dirty="0"/>
              <a:t>van </a:t>
            </a:r>
            <a:r>
              <a:rPr lang="en-US" altLang="zh-CN" sz="3300" dirty="0" err="1" smtClean="0"/>
              <a:t>Rossum</a:t>
            </a:r>
            <a:r>
              <a:rPr lang="zh-CN" altLang="en-US" sz="3300" dirty="0" smtClean="0"/>
              <a:t>在阿姆斯特丹完成</a:t>
            </a:r>
            <a:endParaRPr lang="en-US" altLang="zh-CN" sz="3300" dirty="0" smtClean="0"/>
          </a:p>
          <a:p>
            <a:pPr>
              <a:buNone/>
            </a:pPr>
            <a:endParaRPr lang="zh-CN" altLang="en-US" sz="2400" dirty="0"/>
          </a:p>
          <a:p>
            <a:r>
              <a:rPr lang="en-US" altLang="zh-CN" dirty="0"/>
              <a:t>Guido</a:t>
            </a:r>
            <a:r>
              <a:rPr lang="zh-CN" altLang="en-US" dirty="0"/>
              <a:t>为了打发圣诞节的无趣，决心开发一个新的脚本解释程序，做为</a:t>
            </a:r>
            <a:r>
              <a:rPr lang="en-US" altLang="zh-CN" dirty="0"/>
              <a:t>ABC</a:t>
            </a:r>
            <a:r>
              <a:rPr lang="zh-CN" altLang="en-US" dirty="0"/>
              <a:t>语言的一种继承</a:t>
            </a:r>
          </a:p>
          <a:p>
            <a:pPr lvl="1"/>
            <a:r>
              <a:rPr lang="zh-CN" altLang="en-US" sz="2400" dirty="0" smtClean="0"/>
              <a:t>第一</a:t>
            </a:r>
            <a:r>
              <a:rPr lang="zh-CN" altLang="en-US" sz="2400" dirty="0"/>
              <a:t>个</a:t>
            </a:r>
            <a:r>
              <a:rPr lang="en-US" altLang="zh-CN" sz="2400" dirty="0"/>
              <a:t>Python</a:t>
            </a:r>
            <a:r>
              <a:rPr lang="zh-CN" altLang="en-US" sz="2400" dirty="0"/>
              <a:t>实现是运行在</a:t>
            </a:r>
            <a:r>
              <a:rPr lang="en-US" altLang="zh-CN" sz="2400" dirty="0"/>
              <a:t>Mac</a:t>
            </a:r>
            <a:r>
              <a:rPr lang="zh-CN" altLang="en-US" sz="2400" dirty="0"/>
              <a:t>机</a:t>
            </a:r>
          </a:p>
          <a:p>
            <a:pPr lvl="1"/>
            <a:r>
              <a:rPr lang="zh-CN" altLang="en-US" sz="2400" dirty="0"/>
              <a:t>使用</a:t>
            </a:r>
            <a:r>
              <a:rPr lang="en-US" altLang="zh-CN" sz="2400" dirty="0"/>
              <a:t>Python</a:t>
            </a:r>
            <a:r>
              <a:rPr lang="zh-CN" altLang="en-US" sz="2400" dirty="0"/>
              <a:t>作为语言的名字，因为是英国幽默剧团</a:t>
            </a:r>
            <a:r>
              <a:rPr lang="en-US" altLang="zh-CN" sz="2400" dirty="0"/>
              <a:t>:"Monty Python</a:t>
            </a:r>
            <a:r>
              <a:rPr lang="zh-CN" altLang="en-US" sz="2400" dirty="0"/>
              <a:t>飞行马戏团</a:t>
            </a:r>
            <a:r>
              <a:rPr lang="en-US" altLang="zh-CN" sz="2400" dirty="0"/>
              <a:t>"</a:t>
            </a:r>
            <a:r>
              <a:rPr lang="zh-CN" altLang="en-US" sz="2400" dirty="0"/>
              <a:t>的</a:t>
            </a:r>
            <a:r>
              <a:rPr lang="en-US" altLang="zh-CN" sz="2400" dirty="0"/>
              <a:t>fans</a:t>
            </a:r>
          </a:p>
          <a:p>
            <a:pPr lvl="1"/>
            <a:r>
              <a:rPr lang="en-US" altLang="zh-CN" sz="2400" dirty="0"/>
              <a:t>ABC</a:t>
            </a:r>
            <a:r>
              <a:rPr lang="zh-CN" altLang="en-US" sz="2400" dirty="0"/>
              <a:t>是由</a:t>
            </a:r>
            <a:r>
              <a:rPr lang="en-US" altLang="zh-CN" sz="2400" dirty="0"/>
              <a:t>Guido</a:t>
            </a:r>
            <a:r>
              <a:rPr lang="zh-CN" altLang="en-US" sz="2400" dirty="0"/>
              <a:t>参加设计的一种教学语言非常优美和强大，是专门为非专业程序员设计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pPr lvl="1">
              <a:buNone/>
            </a:pPr>
            <a:endParaRPr lang="zh-CN" altLang="en-US" sz="2400" dirty="0"/>
          </a:p>
          <a:p>
            <a:r>
              <a:rPr lang="zh-CN" altLang="en-US" dirty="0" smtClean="0"/>
              <a:t>目前在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，主要从事</a:t>
            </a:r>
            <a:r>
              <a:rPr lang="en-US" altLang="zh-CN" dirty="0" smtClean="0"/>
              <a:t>GAE/Python3.x</a:t>
            </a:r>
            <a:r>
              <a:rPr lang="zh-CN" altLang="en-US" dirty="0" smtClean="0"/>
              <a:t>方面的研究</a:t>
            </a:r>
            <a:endParaRPr lang="zh-CN" altLang="en-US" dirty="0"/>
          </a:p>
        </p:txBody>
      </p:sp>
      <p:sp>
        <p:nvSpPr>
          <p:cNvPr id="10242" name="AutoShape 2" descr="D:\%E5%AD%A6%E4%B9%A0%E8%B5%84%E6%96%99\introPy-S5\img\google_logo.thumbnai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</a:t>
            </a:r>
            <a:r>
              <a:rPr lang="en-US" altLang="zh-CN" dirty="0" err="1"/>
              <a:t>d</a:t>
            </a:r>
            <a:r>
              <a:rPr lang="en-US" altLang="zh-CN" dirty="0" err="1" smtClean="0"/>
              <a:t>ict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 smtClean="0"/>
              <a:t>赋值</a:t>
            </a:r>
            <a:endParaRPr lang="en-US" altLang="zh-TW" sz="28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a = { } </a:t>
            </a:r>
            <a:r>
              <a:rPr lang="en-US" altLang="zh-TW" sz="1500" dirty="0" smtClean="0">
                <a:solidFill>
                  <a:srgbClr val="3333FF"/>
                </a:solidFill>
                <a:latin typeface="Bitstream Vera Sans Mono" pitchFamily="49" charset="0"/>
              </a:rPr>
              <a:t>			# An empty dictionary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b = { ’x’: 3, ’y’: 4 }</a:t>
            </a:r>
            <a:r>
              <a:rPr lang="en-US" altLang="zh-TW" sz="1500" dirty="0" smtClean="0">
                <a:solidFill>
                  <a:srgbClr val="3333FF"/>
                </a:solidFill>
                <a:latin typeface="Bitstream Vera Sans Mono" pitchFamily="49" charset="0"/>
              </a:rPr>
              <a:t>	</a:t>
            </a:r>
            <a:r>
              <a:rPr lang="en-US" altLang="zh-CN" sz="1500" dirty="0" smtClean="0">
                <a:solidFill>
                  <a:srgbClr val="3333FF"/>
                </a:solidFill>
                <a:latin typeface="Bitstream Vera Sans Mono" pitchFamily="49" charset="0"/>
              </a:rPr>
              <a:t>#</a:t>
            </a:r>
            <a:r>
              <a:rPr lang="zh-CN" altLang="en-US" sz="1500" dirty="0" smtClean="0">
                <a:solidFill>
                  <a:srgbClr val="3333FF"/>
                </a:solidFill>
                <a:latin typeface="Bitstream Vera Sans Mono" pitchFamily="49" charset="0"/>
              </a:rPr>
              <a:t>有点类似</a:t>
            </a:r>
            <a:r>
              <a:rPr lang="en-US" altLang="zh-CN" sz="1500" dirty="0" err="1" smtClean="0">
                <a:solidFill>
                  <a:srgbClr val="3333FF"/>
                </a:solidFill>
                <a:latin typeface="Bitstream Vera Sans Mono" pitchFamily="49" charset="0"/>
              </a:rPr>
              <a:t>json</a:t>
            </a:r>
            <a:r>
              <a:rPr lang="zh-CN" altLang="en-US" sz="1500" dirty="0" smtClean="0">
                <a:solidFill>
                  <a:srgbClr val="3333FF"/>
                </a:solidFill>
                <a:latin typeface="Bitstream Vera Sans Mono" pitchFamily="49" charset="0"/>
              </a:rPr>
              <a:t>格式</a:t>
            </a:r>
            <a:endParaRPr lang="en-US" altLang="zh-TW" sz="15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c = { ’</a:t>
            </a:r>
            <a:r>
              <a:rPr lang="en-US" altLang="zh-TW" sz="15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uid</a:t>
            </a: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’: 105,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	   ’login’: ’</a:t>
            </a:r>
            <a:r>
              <a:rPr lang="en-US" altLang="zh-TW" sz="15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beazley</a:t>
            </a: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’,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	   ’name’ : ’David Beazley’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	 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5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操作</a:t>
            </a:r>
            <a:endParaRPr lang="zh-TW" altLang="en-US" sz="28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u = c[’</a:t>
            </a:r>
            <a:r>
              <a:rPr lang="en-US" altLang="zh-TW" sz="15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uid</a:t>
            </a: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’] </a:t>
            </a:r>
            <a:r>
              <a:rPr lang="en-US" altLang="zh-TW" sz="1500" dirty="0" smtClean="0">
                <a:solidFill>
                  <a:srgbClr val="3333FF"/>
                </a:solidFill>
                <a:latin typeface="Bitstream Vera Sans Mono" pitchFamily="49" charset="0"/>
              </a:rPr>
              <a:t>		# Get an element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c[’shell’] = "/bin/</a:t>
            </a:r>
            <a:r>
              <a:rPr lang="en-US" altLang="zh-TW" sz="15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sh</a:t>
            </a: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" </a:t>
            </a:r>
            <a:r>
              <a:rPr lang="en-US" altLang="zh-TW" sz="1500" dirty="0" smtClean="0">
                <a:solidFill>
                  <a:srgbClr val="3333FF"/>
                </a:solidFill>
                <a:latin typeface="Bitstream Vera Sans Mono" pitchFamily="49" charset="0"/>
              </a:rPr>
              <a:t>	# Set an element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dict2 = dict2.update(dict1) </a:t>
            </a:r>
            <a:r>
              <a:rPr lang="en-US" altLang="zh-CN" sz="1500" dirty="0" smtClean="0">
                <a:solidFill>
                  <a:srgbClr val="3333FF"/>
                </a:solidFill>
                <a:latin typeface="Bitstream Vera Sans Mono" pitchFamily="49" charset="0"/>
              </a:rPr>
              <a:t>#</a:t>
            </a:r>
            <a:r>
              <a:rPr lang="zh-CN" altLang="en-US" sz="1500" dirty="0" smtClean="0">
                <a:solidFill>
                  <a:srgbClr val="3333FF"/>
                </a:solidFill>
                <a:latin typeface="Bitstream Vera Sans Mono" pitchFamily="49" charset="0"/>
              </a:rPr>
              <a:t>使用</a:t>
            </a:r>
            <a:r>
              <a:rPr lang="en-US" altLang="zh-CN" sz="1500" dirty="0" smtClean="0">
                <a:solidFill>
                  <a:srgbClr val="3333FF"/>
                </a:solidFill>
                <a:latin typeface="Bitstream Vera Sans Mono" pitchFamily="49" charset="0"/>
              </a:rPr>
              <a:t>dict1</a:t>
            </a:r>
            <a:r>
              <a:rPr lang="zh-CN" altLang="en-US" sz="1500" dirty="0" smtClean="0">
                <a:solidFill>
                  <a:srgbClr val="3333FF"/>
                </a:solidFill>
                <a:latin typeface="Bitstream Vera Sans Mono" pitchFamily="49" charset="0"/>
              </a:rPr>
              <a:t>中的数据去更新</a:t>
            </a:r>
            <a:r>
              <a:rPr lang="en-US" altLang="zh-CN" sz="1500" dirty="0" smtClean="0">
                <a:solidFill>
                  <a:srgbClr val="3333FF"/>
                </a:solidFill>
                <a:latin typeface="Bitstream Vera Sans Mono" pitchFamily="49" charset="0"/>
              </a:rPr>
              <a:t>dict2</a:t>
            </a:r>
            <a:endParaRPr lang="en-US" altLang="zh-TW" sz="15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if </a:t>
            </a:r>
            <a:r>
              <a:rPr lang="en-US" altLang="zh-TW" sz="15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c.has_key</a:t>
            </a: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("directory"): </a:t>
            </a:r>
            <a:r>
              <a:rPr lang="en-US" altLang="zh-TW" sz="1500" dirty="0" smtClean="0">
                <a:solidFill>
                  <a:srgbClr val="3333FF"/>
                </a:solidFill>
                <a:latin typeface="Bitstream Vera Sans Mono" pitchFamily="49" charset="0"/>
              </a:rPr>
              <a:t>	# Check for presence of an member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dirty="0" smtClean="0">
                <a:solidFill>
                  <a:srgbClr val="3333FF"/>
                </a:solidFill>
                <a:latin typeface="Bitstream Vera Sans Mono" pitchFamily="49" charset="0"/>
              </a:rPr>
              <a:t>	</a:t>
            </a: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d = c[’directory’]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else: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	d = None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5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d = </a:t>
            </a:r>
            <a:r>
              <a:rPr lang="en-US" altLang="zh-TW" sz="15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c.get</a:t>
            </a: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(“</a:t>
            </a:r>
            <a:r>
              <a:rPr lang="en-US" altLang="zh-TW" sz="15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directory”,</a:t>
            </a:r>
            <a:r>
              <a:rPr lang="en-US" altLang="zh-CN" sz="15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None</a:t>
            </a: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) </a:t>
            </a:r>
            <a:r>
              <a:rPr lang="en-US" altLang="zh-TW" sz="1500" dirty="0" smtClean="0">
                <a:solidFill>
                  <a:srgbClr val="3333FF"/>
                </a:solidFill>
                <a:latin typeface="Bitstream Vera Sans Mono" pitchFamily="49" charset="0"/>
              </a:rPr>
              <a:t># </a:t>
            </a:r>
            <a:r>
              <a:rPr lang="zh-CN" altLang="en-US" sz="1500" dirty="0" smtClean="0">
                <a:solidFill>
                  <a:srgbClr val="3333FF"/>
                </a:solidFill>
                <a:latin typeface="Bitstream Vera Sans Mono" pitchFamily="49" charset="0"/>
              </a:rPr>
              <a:t>带默认值的方式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</a:t>
            </a:r>
            <a:r>
              <a:rPr lang="en-US" altLang="zh-CN" dirty="0" smtClean="0"/>
              <a:t>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8571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sz="2100" dirty="0" smtClean="0">
                <a:latin typeface="宋体" pitchFamily="2" charset="-122"/>
                <a:ea typeface="宋体" pitchFamily="2" charset="-122"/>
              </a:rPr>
              <a:t>&gt;&gt;&gt; </a:t>
            </a:r>
            <a:r>
              <a:rPr lang="en-US" altLang="zh-CN" sz="2100" dirty="0">
                <a:latin typeface="宋体" pitchFamily="2" charset="-122"/>
                <a:ea typeface="宋体" pitchFamily="2" charset="-122"/>
              </a:rPr>
              <a:t>set( </a:t>
            </a:r>
            <a:r>
              <a:rPr lang="en-US" altLang="zh-CN" sz="2100" dirty="0" smtClean="0">
                <a:latin typeface="宋体" pitchFamily="2" charset="-122"/>
                <a:ea typeface="宋体" pitchFamily="2" charset="-122"/>
              </a:rPr>
              <a:t>[“hello”, “world”, “of”, “words”, “of”, “world</a:t>
            </a:r>
            <a:r>
              <a:rPr lang="zh-CN" altLang="en-US" sz="2100" dirty="0" smtClean="0">
                <a:latin typeface="宋体" pitchFamily="2" charset="-122"/>
                <a:ea typeface="宋体" pitchFamily="2" charset="-122"/>
              </a:rPr>
              <a:t>”</a:t>
            </a:r>
            <a:r>
              <a:rPr lang="en-US" altLang="zh-CN" sz="2100" dirty="0" smtClean="0">
                <a:latin typeface="宋体" pitchFamily="2" charset="-122"/>
                <a:ea typeface="宋体" pitchFamily="2" charset="-122"/>
              </a:rPr>
              <a:t>] </a:t>
            </a:r>
            <a:r>
              <a:rPr lang="en-US" altLang="zh-CN" sz="2100" dirty="0"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dirty="0"/>
              <a:t>set(['world', 'hello', 'words', 'of</a:t>
            </a:r>
            <a:r>
              <a:rPr lang="en-US" altLang="zh-CN" sz="2400" dirty="0" smtClean="0"/>
              <a:t>'])</a:t>
            </a:r>
          </a:p>
          <a:p>
            <a:pPr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如何删除重复数据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Ls1 </a:t>
            </a:r>
            <a:r>
              <a:rPr lang="en-US" altLang="zh-CN" sz="2400" dirty="0"/>
              <a:t>= [1,3,5,3,7,4,5]</a:t>
            </a:r>
            <a:endParaRPr lang="zh-CN" altLang="zh-CN" sz="2400" dirty="0"/>
          </a:p>
          <a:p>
            <a:pPr>
              <a:buNone/>
            </a:pPr>
            <a:r>
              <a:rPr lang="en-US" altLang="zh-CN" sz="2400" dirty="0"/>
              <a:t>Ls2 </a:t>
            </a:r>
            <a:r>
              <a:rPr lang="en-US" altLang="zh-CN" sz="2400" dirty="0" smtClean="0"/>
              <a:t>= </a:t>
            </a:r>
            <a:r>
              <a:rPr lang="en-US" altLang="zh-CN" sz="2400" dirty="0"/>
              <a:t>list(set(Ls1</a:t>
            </a:r>
            <a:r>
              <a:rPr lang="en-US" altLang="zh-CN" sz="2400" dirty="0" smtClean="0"/>
              <a:t>))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sz="2600" dirty="0"/>
              <a:t>可以使用</a:t>
            </a:r>
            <a:r>
              <a:rPr lang="en-US" altLang="zh-CN" sz="2600" dirty="0"/>
              <a:t>&amp;</a:t>
            </a:r>
            <a:r>
              <a:rPr lang="zh-CN" altLang="en-US" sz="2600" dirty="0"/>
              <a:t>、</a:t>
            </a:r>
            <a:r>
              <a:rPr lang="en-US" altLang="zh-CN" sz="2600" dirty="0"/>
              <a:t>|</a:t>
            </a:r>
            <a:r>
              <a:rPr lang="zh-CN" altLang="en-US" sz="2600" dirty="0"/>
              <a:t>求两个</a:t>
            </a:r>
            <a:r>
              <a:rPr lang="en-US" altLang="zh-CN" sz="2600" dirty="0"/>
              <a:t>set</a:t>
            </a:r>
            <a:r>
              <a:rPr lang="zh-CN" altLang="en-US" sz="2600" dirty="0"/>
              <a:t>的交集、并</a:t>
            </a:r>
            <a:r>
              <a:rPr lang="zh-CN" altLang="en-US" sz="2600" dirty="0" smtClean="0"/>
              <a:t>集、补集、全集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sz="2800" dirty="0" smtClean="0"/>
              <a:t>s1 </a:t>
            </a:r>
            <a:r>
              <a:rPr lang="en-US" altLang="zh-CN" sz="2800" dirty="0"/>
              <a:t>= set([1,2,3])</a:t>
            </a:r>
            <a:br>
              <a:rPr lang="en-US" altLang="zh-CN" sz="2800" dirty="0"/>
            </a:br>
            <a:r>
              <a:rPr lang="en-US" altLang="zh-CN" sz="2800" dirty="0"/>
              <a:t>s2 = set([2,4])</a:t>
            </a:r>
            <a:br>
              <a:rPr lang="en-US" altLang="zh-CN" sz="2800" dirty="0"/>
            </a:br>
            <a:r>
              <a:rPr lang="en-US" altLang="zh-CN" sz="2800" dirty="0" smtClean="0"/>
              <a:t>s1 </a:t>
            </a:r>
            <a:r>
              <a:rPr lang="en-US" altLang="zh-CN" sz="2800" dirty="0"/>
              <a:t>&amp; </a:t>
            </a:r>
            <a:r>
              <a:rPr lang="en-US" altLang="zh-CN" sz="2800" dirty="0" smtClean="0"/>
              <a:t>s2		#{2} 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 smtClean="0"/>
              <a:t>s1 </a:t>
            </a:r>
            <a:r>
              <a:rPr lang="en-US" altLang="zh-CN" sz="2800" dirty="0"/>
              <a:t>| </a:t>
            </a:r>
            <a:r>
              <a:rPr lang="en-US" altLang="zh-CN" sz="2800" dirty="0" smtClean="0"/>
              <a:t>s2		#{1,2,3,4} 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 smtClean="0"/>
              <a:t>s1 - s2		#{1,3}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 smtClean="0"/>
              <a:t>s1 ^ s2		#{1,3,4}</a:t>
            </a:r>
            <a:endParaRPr lang="zh-CN" altLang="en-US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24" y="1571612"/>
            <a:ext cx="7829576" cy="488172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sz="1900" dirty="0" smtClean="0"/>
              <a:t>While</a:t>
            </a:r>
            <a:r>
              <a:rPr lang="zh-CN" altLang="en-US" sz="1900" dirty="0"/>
              <a:t>语句</a:t>
            </a:r>
            <a:endParaRPr lang="zh-TW" altLang="en-US" sz="19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while a &lt; b: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a = a + 1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break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7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TW" sz="1900" dirty="0" smtClean="0"/>
              <a:t>For</a:t>
            </a:r>
            <a:r>
              <a:rPr lang="zh-CN" altLang="en-US" sz="1900" dirty="0"/>
              <a:t>语句</a:t>
            </a:r>
            <a:r>
              <a:rPr lang="en-US" altLang="zh-TW" sz="1900" dirty="0" smtClean="0"/>
              <a:t>(</a:t>
            </a:r>
            <a:r>
              <a:rPr lang="zh-CN" altLang="en-US" sz="1900" dirty="0"/>
              <a:t>遍历</a:t>
            </a:r>
            <a:r>
              <a:rPr lang="zh-CN" altLang="en-US" sz="1900" dirty="0" smtClean="0"/>
              <a:t>序列的元素</a:t>
            </a:r>
            <a:r>
              <a:rPr lang="en-US" altLang="zh-TW" sz="1900" dirty="0" smtClean="0"/>
              <a:t>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for item in [3, 4, 10, 25]: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print item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7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 smtClean="0">
                <a:solidFill>
                  <a:srgbClr val="3333FF"/>
                </a:solidFill>
                <a:latin typeface="Bitstream Vera Sans Mono" pitchFamily="49" charset="0"/>
              </a:rPr>
              <a:t># Print characters one at a time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for c in "Hello World":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print c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7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 smtClean="0">
                <a:solidFill>
                  <a:srgbClr val="3333FF"/>
                </a:solidFill>
                <a:latin typeface="Bitstream Vera Sans Mono" pitchFamily="49" charset="0"/>
              </a:rPr>
              <a:t># Loop over a range of numbers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for i in </a:t>
            </a:r>
            <a:r>
              <a:rPr lang="en-US" altLang="zh-CN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x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range(0,100,2):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p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rint i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for i in xrange(len(list1)):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print list1[i]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zh-CN" altLang="en-US" dirty="0" smtClean="0"/>
              <a:t>死循环怎么办？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/>
          <a:lstStyle/>
          <a:p>
            <a:r>
              <a:rPr lang="zh-CN" altLang="en-US" dirty="0" smtClean="0"/>
              <a:t>桌面应用可以马上知道，并杀死对应进程</a:t>
            </a:r>
            <a:endParaRPr lang="en-US" altLang="zh-CN" dirty="0" smtClean="0"/>
          </a:p>
          <a:p>
            <a:r>
              <a:rPr lang="zh-CN" altLang="en-US" dirty="0" smtClean="0"/>
              <a:t>服务器应用怎么去监控？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计数器：在循环的最里面计数，超过指定数值就退出</a:t>
            </a:r>
            <a:r>
              <a:rPr lang="en-US" altLang="zh-CN" sz="2400" dirty="0" smtClean="0"/>
              <a:t>,</a:t>
            </a:r>
            <a:br>
              <a:rPr lang="en-US" altLang="zh-CN" sz="2400" dirty="0" smtClean="0"/>
            </a:br>
            <a:r>
              <a:rPr lang="zh-CN" altLang="en-US" sz="2400" dirty="0" smtClean="0"/>
              <a:t>缺点太多了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让函数带有超时功能</a:t>
            </a:r>
            <a:endParaRPr lang="zh-CN" altLang="en-US" sz="2400" dirty="0"/>
          </a:p>
        </p:txBody>
      </p:sp>
      <p:pic>
        <p:nvPicPr>
          <p:cNvPr id="1026" name="Picture 2" descr="让函数带有超时功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140968"/>
            <a:ext cx="4617835" cy="3488474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772816"/>
            <a:ext cx="7972452" cy="451370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900" dirty="0"/>
              <a:t>d</a:t>
            </a:r>
            <a:r>
              <a:rPr lang="en-US" altLang="zh-TW" sz="1900" dirty="0" smtClean="0"/>
              <a:t>ef</a:t>
            </a:r>
            <a:r>
              <a:rPr lang="zh-CN" altLang="en-US" sz="1900" dirty="0"/>
              <a:t>语句</a:t>
            </a:r>
            <a:endParaRPr lang="zh-TW" altLang="en-US" sz="19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def func1(a,b):</a:t>
            </a:r>
            <a:r>
              <a:rPr lang="en-US" altLang="zh-TW" sz="1700" dirty="0" smtClean="0">
                <a:solidFill>
                  <a:srgbClr val="3333FF"/>
                </a:solidFill>
                <a:latin typeface="Bitstream Vera Sans Mono" pitchFamily="49" charset="0"/>
              </a:rPr>
              <a:t>		</a:t>
            </a:r>
            <a:r>
              <a:rPr lang="en-US" altLang="zh-CN" sz="1700" dirty="0" smtClean="0">
                <a:solidFill>
                  <a:srgbClr val="3333FF"/>
                </a:solidFill>
                <a:latin typeface="Bitstream Vera Sans Mono" pitchFamily="49" charset="0"/>
              </a:rPr>
              <a:t>#</a:t>
            </a:r>
            <a:r>
              <a:rPr lang="zh-CN" altLang="en-US" sz="1700" dirty="0" smtClean="0">
                <a:solidFill>
                  <a:srgbClr val="3333FF"/>
                </a:solidFill>
                <a:latin typeface="Bitstream Vera Sans Mono" pitchFamily="49" charset="0"/>
              </a:rPr>
              <a:t>没有指针，函数内的数据只能通过返回</a:t>
            </a:r>
            <a:endParaRPr lang="en-US" altLang="zh-TW" sz="17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 smtClean="0">
                <a:solidFill>
                  <a:srgbClr val="3333FF"/>
                </a:solidFill>
                <a:latin typeface="Bitstream Vera Sans Mono" pitchFamily="49" charset="0"/>
              </a:rPr>
              <a:t>	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q = a/b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r = a - q*b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return r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7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 smtClean="0">
                <a:solidFill>
                  <a:srgbClr val="3333FF"/>
                </a:solidFill>
                <a:latin typeface="Bitstream Vera Sans Mono" pitchFamily="49" charset="0"/>
              </a:rPr>
              <a:t># </a:t>
            </a:r>
            <a:r>
              <a:rPr lang="zh-CN" altLang="en-US" sz="1700" dirty="0" smtClean="0">
                <a:solidFill>
                  <a:srgbClr val="3333FF"/>
                </a:solidFill>
                <a:latin typeface="Bitstream Vera Sans Mono" pitchFamily="49" charset="0"/>
              </a:rPr>
              <a:t>调用方式</a:t>
            </a:r>
            <a:endParaRPr lang="en-US" altLang="zh-TW" sz="17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a = func1(42,5) </a:t>
            </a:r>
            <a:r>
              <a:rPr lang="en-US" altLang="zh-TW" sz="1700" dirty="0" smtClean="0">
                <a:solidFill>
                  <a:srgbClr val="3333FF"/>
                </a:solidFill>
                <a:latin typeface="Bitstream Vera Sans Mono" pitchFamily="49" charset="0"/>
              </a:rPr>
              <a:t>		# a = 2</a:t>
            </a:r>
          </a:p>
          <a:p>
            <a:pPr>
              <a:lnSpc>
                <a:spcPct val="80000"/>
              </a:lnSpc>
            </a:pPr>
            <a:endParaRPr lang="en-US" altLang="zh-CN" sz="1900" dirty="0" smtClean="0"/>
          </a:p>
          <a:p>
            <a:pPr>
              <a:lnSpc>
                <a:spcPct val="80000"/>
              </a:lnSpc>
            </a:pPr>
            <a:r>
              <a:rPr lang="zh-CN" altLang="en-US" sz="1900" dirty="0" smtClean="0"/>
              <a:t>返回多个值</a:t>
            </a:r>
            <a:endParaRPr lang="zh-TW" altLang="en-US" sz="19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def func2(a,b):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q = a/b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r = a - q*b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return </a:t>
            </a: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q,r</a:t>
            </a:r>
            <a:endParaRPr lang="en-US" altLang="zh-TW" sz="17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7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x,y = func2(42,5)</a:t>
            </a:r>
            <a:r>
              <a:rPr lang="en-US" altLang="zh-TW" sz="1700" dirty="0" smtClean="0">
                <a:solidFill>
                  <a:srgbClr val="3333FF"/>
                </a:solidFill>
                <a:latin typeface="Bitstream Vera Sans Mono" pitchFamily="49" charset="0"/>
              </a:rPr>
              <a:t> 	# x = 8, y = 2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smtClean="0"/>
              <a:t>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00174"/>
            <a:ext cx="8229600" cy="502517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1900" dirty="0"/>
              <a:t>c</a:t>
            </a:r>
            <a:r>
              <a:rPr lang="en-US" altLang="zh-TW" sz="1900" dirty="0" smtClean="0"/>
              <a:t>lass</a:t>
            </a:r>
            <a:r>
              <a:rPr lang="zh-CN" altLang="en-US" sz="1900" dirty="0" smtClean="0"/>
              <a:t>语句</a:t>
            </a:r>
            <a:endParaRPr lang="zh-TW" altLang="en-US" sz="19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class Account: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def __init__(self, initial):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	</a:t>
            </a: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self.balance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 = initial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7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def deposit(self, amt):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	</a:t>
            </a: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self.balance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 = </a:t>
            </a: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self.balance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 + amt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7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def withdraw(</a:t>
            </a: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self,amt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	</a:t>
            </a: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self.balance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 = </a:t>
            </a: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self.balance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 – amt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7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def getBalance(self):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	return </a:t>
            </a: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self.balance</a:t>
            </a:r>
            <a:endParaRPr lang="en-US" altLang="zh-TW" sz="17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7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1900" dirty="0" smtClean="0"/>
              <a:t>使用定义好的</a:t>
            </a:r>
            <a:r>
              <a:rPr lang="en-US" altLang="zh-TW" sz="1900" dirty="0" smtClean="0"/>
              <a:t>class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a = Account(1000.0)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a.deposit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(550.23)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a.deposit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(100)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a.withdraw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(50)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print a.getBalance()</a:t>
            </a:r>
            <a:endParaRPr lang="zh-CN" altLang="en-US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00174"/>
            <a:ext cx="8229600" cy="507209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1700" dirty="0" smtClean="0"/>
              <a:t>t</a:t>
            </a:r>
            <a:r>
              <a:rPr lang="en-US" altLang="zh-TW" sz="1700" dirty="0" smtClean="0"/>
              <a:t>ry</a:t>
            </a:r>
            <a:r>
              <a:rPr lang="zh-CN" altLang="en-US" sz="1700" dirty="0" smtClean="0"/>
              <a:t>语句</a:t>
            </a:r>
            <a:endParaRPr lang="zh-TW" altLang="en-US" sz="17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try: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	f = open(“foo“,”r”)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except </a:t>
            </a:r>
            <a:r>
              <a:rPr lang="en-US" altLang="zh-TW" sz="15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IOError</a:t>
            </a: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	print "Couldn’t open ’</a:t>
            </a:r>
            <a:r>
              <a:rPr lang="en-US" altLang="zh-TW" sz="15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foo</a:t>
            </a: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’. Sorry.“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5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700" dirty="0" smtClean="0"/>
              <a:t>r</a:t>
            </a:r>
            <a:r>
              <a:rPr lang="en-US" altLang="zh-TW" sz="1700" dirty="0" smtClean="0"/>
              <a:t>aise</a:t>
            </a:r>
            <a:r>
              <a:rPr lang="zh-CN" altLang="en-US" sz="1700" dirty="0" smtClean="0"/>
              <a:t>语句</a:t>
            </a:r>
            <a:endParaRPr lang="zh-TW" altLang="en-US" sz="17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def factorial(n):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	if n &lt; 0: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		raise </a:t>
            </a:r>
            <a:r>
              <a:rPr lang="en-US" altLang="zh-TW" sz="15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ValueError,"Expected</a:t>
            </a: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 non-negative number"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	if (n &lt;= 1):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		return 1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	else: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		return n*factorial(n-1)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5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>
              <a:lnSpc>
                <a:spcPct val="80000"/>
              </a:lnSpc>
            </a:pPr>
            <a:r>
              <a:rPr lang="zh-TW" altLang="en-US" sz="1700" dirty="0" smtClean="0"/>
              <a:t>沒有</a:t>
            </a:r>
            <a:r>
              <a:rPr lang="zh-CN" altLang="en-US" sz="1700" dirty="0" smtClean="0"/>
              <a:t>处理的异常</a:t>
            </a:r>
            <a:endParaRPr lang="zh-TW" altLang="en-US" sz="17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&gt;&gt;&gt; factorial(-1)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Traceback</a:t>
            </a: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 (innermost last):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	File "&lt;</a:t>
            </a:r>
            <a:r>
              <a:rPr lang="en-US" altLang="zh-TW" sz="15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stdin</a:t>
            </a: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&gt;", line 1, in ?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	File "&lt;</a:t>
            </a:r>
            <a:r>
              <a:rPr lang="en-US" altLang="zh-TW" sz="15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stdin</a:t>
            </a: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&gt;", line 3, in factorial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ValueError: Expected non-negative number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00174"/>
            <a:ext cx="8229600" cy="50006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600" dirty="0" smtClean="0"/>
              <a:t>open()</a:t>
            </a:r>
            <a:r>
              <a:rPr lang="zh-CN" altLang="en-US" sz="2600" dirty="0" smtClean="0"/>
              <a:t>函数</a:t>
            </a:r>
            <a:endParaRPr lang="zh-TW" altLang="en-US" sz="26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f = open("</a:t>
            </a:r>
            <a:r>
              <a:rPr lang="en-US" altLang="zh-TW" sz="18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foo","w</a:t>
            </a: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") 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	# Open a file for writing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g = open("</a:t>
            </a:r>
            <a:r>
              <a:rPr lang="en-US" altLang="zh-TW" sz="18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bar","r</a:t>
            </a: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") 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	# Open a file for reading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12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600" dirty="0" smtClean="0"/>
              <a:t>文件</a:t>
            </a:r>
            <a:r>
              <a:rPr lang="zh-TW" altLang="en-US" sz="2600" dirty="0" smtClean="0"/>
              <a:t>的读取</a:t>
            </a:r>
            <a:r>
              <a:rPr lang="en-US" altLang="zh-TW" sz="2600" dirty="0" smtClean="0"/>
              <a:t>/</a:t>
            </a:r>
            <a:r>
              <a:rPr lang="zh-TW" altLang="en-US" sz="2600" dirty="0" smtClean="0"/>
              <a:t>写入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f.write</a:t>
            </a: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("Hello World")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buff</a:t>
            </a: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 = </a:t>
            </a:r>
            <a:r>
              <a:rPr lang="en-US" altLang="zh-TW" sz="18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g.read</a:t>
            </a: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() 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		# Read all data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line = </a:t>
            </a:r>
            <a:r>
              <a:rPr lang="en-US" altLang="zh-TW" sz="18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g.readline</a:t>
            </a: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() 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	# Read a single line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lines = g.readlines() 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	# Read data as a list of lines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w</a:t>
            </a: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ith do			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# py2.6</a:t>
            </a:r>
            <a:r>
              <a:rPr lang="zh-CN" altLang="en-US" sz="1800" dirty="0" smtClean="0">
                <a:solidFill>
                  <a:srgbClr val="3333FF"/>
                </a:solidFill>
                <a:latin typeface="Bitstream Vera Sans Mono" pitchFamily="49" charset="0"/>
              </a:rPr>
              <a:t>以后版本提供</a:t>
            </a:r>
            <a:endParaRPr lang="en-US" altLang="zh-TW" sz="18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12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600" dirty="0" smtClean="0"/>
              <a:t>格式化的输入输出</a:t>
            </a:r>
            <a:endParaRPr lang="zh-TW" altLang="en-US" sz="2600" dirty="0" smtClean="0"/>
          </a:p>
          <a:p>
            <a:pPr lvl="1">
              <a:lnSpc>
                <a:spcPct val="90000"/>
              </a:lnSpc>
            </a:pPr>
            <a:r>
              <a:rPr lang="zh-TW" altLang="en-US" sz="2200" dirty="0" smtClean="0"/>
              <a:t>使用</a:t>
            </a:r>
            <a:r>
              <a:rPr lang="en-US" altLang="zh-TW" sz="2200" dirty="0" smtClean="0"/>
              <a:t>%</a:t>
            </a:r>
            <a:r>
              <a:rPr lang="zh-CN" altLang="en-US" sz="2200" dirty="0" smtClean="0"/>
              <a:t>来格式化字符串</a:t>
            </a:r>
            <a:endParaRPr lang="zh-TW" altLang="en-US" sz="22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for </a:t>
            </a:r>
            <a:r>
              <a:rPr lang="en-US" altLang="zh-TW" sz="18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i</a:t>
            </a: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 in range(0,10):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	</a:t>
            </a:r>
            <a:r>
              <a:rPr lang="en-US" altLang="zh-TW" sz="18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f.write</a:t>
            </a: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("2 times %d = %d\n" % (</a:t>
            </a:r>
            <a:r>
              <a:rPr lang="en-US" altLang="zh-TW" sz="18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i</a:t>
            </a: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, 2*</a:t>
            </a:r>
            <a:r>
              <a:rPr lang="en-US" altLang="zh-TW" sz="18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i</a:t>
            </a: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))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6863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path1</a:t>
            </a:r>
            <a:r>
              <a:rPr lang="zh-CN" altLang="en-US" dirty="0" smtClean="0"/>
              <a:t>目录下面的</a:t>
            </a:r>
            <a:r>
              <a:rPr lang="en-US" altLang="zh-CN" dirty="0" smtClean="0"/>
              <a:t>*.html</a:t>
            </a:r>
            <a:r>
              <a:rPr lang="zh-CN" altLang="en-US" dirty="0" smtClean="0"/>
              <a:t>更名为</a:t>
            </a:r>
            <a:r>
              <a:rPr lang="en-US" altLang="zh-CN" dirty="0" smtClean="0"/>
              <a:t>*.htm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for </a:t>
            </a:r>
            <a:r>
              <a:rPr lang="en-US" altLang="zh-CN" b="1" dirty="0" err="1">
                <a:solidFill>
                  <a:srgbClr val="0070C0"/>
                </a:solidFill>
              </a:rPr>
              <a:t>root,dirs,files</a:t>
            </a:r>
            <a:r>
              <a:rPr lang="en-US" altLang="zh-CN" b="1" dirty="0">
                <a:solidFill>
                  <a:srgbClr val="0070C0"/>
                </a:solidFill>
              </a:rPr>
              <a:t> in </a:t>
            </a:r>
            <a:r>
              <a:rPr lang="en-US" altLang="zh-CN" b="1" dirty="0" err="1">
                <a:solidFill>
                  <a:srgbClr val="0070C0"/>
                </a:solidFill>
              </a:rPr>
              <a:t>os.walk</a:t>
            </a:r>
            <a:r>
              <a:rPr lang="en-US" altLang="zh-CN" b="1" dirty="0">
                <a:solidFill>
                  <a:srgbClr val="0070C0"/>
                </a:solidFill>
              </a:rPr>
              <a:t>(path1):</a:t>
            </a:r>
            <a:endParaRPr lang="zh-CN" altLang="zh-CN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70C0"/>
                </a:solidFill>
              </a:rPr>
              <a:t>    </a:t>
            </a:r>
            <a:r>
              <a:rPr lang="en-US" altLang="zh-CN" b="1" dirty="0" smtClean="0">
                <a:solidFill>
                  <a:srgbClr val="0070C0"/>
                </a:solidFill>
              </a:rPr>
              <a:t>for </a:t>
            </a:r>
            <a:r>
              <a:rPr lang="en-US" altLang="zh-CN" b="1" dirty="0">
                <a:solidFill>
                  <a:srgbClr val="0070C0"/>
                </a:solidFill>
              </a:rPr>
              <a:t>item in files:</a:t>
            </a:r>
            <a:endParaRPr lang="zh-CN" altLang="zh-CN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70C0"/>
                </a:solidFill>
              </a:rPr>
              <a:t>        </a:t>
            </a:r>
            <a:r>
              <a:rPr lang="en-US" altLang="zh-CN" b="1" dirty="0" smtClean="0">
                <a:solidFill>
                  <a:srgbClr val="0070C0"/>
                </a:solidFill>
              </a:rPr>
              <a:t>if </a:t>
            </a:r>
            <a:r>
              <a:rPr lang="en-US" altLang="zh-CN" b="1" dirty="0">
                <a:solidFill>
                  <a:srgbClr val="0070C0"/>
                </a:solidFill>
              </a:rPr>
              <a:t>item[-5:].upper() != '.</a:t>
            </a:r>
            <a:r>
              <a:rPr lang="en-US" altLang="zh-CN" b="1" dirty="0" smtClean="0">
                <a:solidFill>
                  <a:srgbClr val="0070C0"/>
                </a:solidFill>
              </a:rPr>
              <a:t>HTML‘:	continue</a:t>
            </a:r>
            <a:endParaRPr lang="zh-CN" altLang="zh-CN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70C0"/>
                </a:solidFill>
              </a:rPr>
              <a:t>        </a:t>
            </a:r>
            <a:r>
              <a:rPr lang="en-US" altLang="zh-CN" b="1" dirty="0" smtClean="0">
                <a:solidFill>
                  <a:srgbClr val="0070C0"/>
                </a:solidFill>
              </a:rPr>
              <a:t>filename </a:t>
            </a:r>
            <a:r>
              <a:rPr lang="en-US" altLang="zh-CN" b="1" dirty="0">
                <a:solidFill>
                  <a:srgbClr val="0070C0"/>
                </a:solidFill>
              </a:rPr>
              <a:t>= os.sep.join([root,item])</a:t>
            </a:r>
            <a:endParaRPr lang="zh-CN" altLang="zh-CN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        print filename</a:t>
            </a:r>
            <a:endParaRPr lang="zh-CN" altLang="zh-CN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        file1 </a:t>
            </a:r>
            <a:r>
              <a:rPr lang="en-US" altLang="zh-CN" b="1" dirty="0">
                <a:solidFill>
                  <a:srgbClr val="0070C0"/>
                </a:solidFill>
              </a:rPr>
              <a:t>= filename[:-5]+'.htm'</a:t>
            </a:r>
            <a:endParaRPr lang="zh-CN" altLang="zh-CN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70C0"/>
                </a:solidFill>
              </a:rPr>
              <a:t>        </a:t>
            </a:r>
            <a:r>
              <a:rPr lang="en-US" altLang="zh-CN" b="1" dirty="0" smtClean="0">
                <a:solidFill>
                  <a:srgbClr val="0070C0"/>
                </a:solidFill>
              </a:rPr>
              <a:t>os.rename(filename</a:t>
            </a:r>
            <a:r>
              <a:rPr lang="en-US" altLang="zh-CN" b="1" dirty="0">
                <a:solidFill>
                  <a:srgbClr val="0070C0"/>
                </a:solidFill>
              </a:rPr>
              <a:t>, file1)</a:t>
            </a:r>
            <a:endParaRPr lang="zh-CN" altLang="zh-CN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匿名函数 </a:t>
            </a:r>
            <a:r>
              <a:rPr lang="en-US" altLang="zh-CN" dirty="0" smtClean="0"/>
              <a:t>lambda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7853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/>
              <a:t>从 </a:t>
            </a:r>
            <a:r>
              <a:rPr lang="en-US" altLang="zh-CN" sz="2400" dirty="0"/>
              <a:t>Lisp </a:t>
            </a:r>
            <a:r>
              <a:rPr lang="zh-CN" altLang="en-US" sz="2400" dirty="0"/>
              <a:t>语言</a:t>
            </a:r>
            <a:r>
              <a:rPr lang="zh-CN" altLang="en-US" sz="2400" dirty="0" smtClean="0"/>
              <a:t>借用</a:t>
            </a:r>
            <a:r>
              <a:rPr lang="zh-CN" altLang="en-US" sz="2400" dirty="0"/>
              <a:t>来</a:t>
            </a:r>
            <a:r>
              <a:rPr lang="zh-CN" altLang="en-US" sz="2400" dirty="0" smtClean="0"/>
              <a:t>的，只是一</a:t>
            </a:r>
            <a:r>
              <a:rPr lang="zh-CN" altLang="en-US" sz="2400" dirty="0"/>
              <a:t>种</a:t>
            </a:r>
            <a:r>
              <a:rPr lang="zh-CN" altLang="en-US" sz="2400" dirty="0" smtClean="0"/>
              <a:t>风格，可用函数替换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1900" dirty="0" smtClean="0">
                <a:solidFill>
                  <a:srgbClr val="0070C0"/>
                </a:solidFill>
              </a:rPr>
              <a:t>&gt;&gt;&gt; </a:t>
            </a:r>
            <a:r>
              <a:rPr lang="en-US" altLang="zh-CN" sz="1900" dirty="0">
                <a:solidFill>
                  <a:srgbClr val="0070C0"/>
                </a:solidFill>
              </a:rPr>
              <a:t>def </a:t>
            </a:r>
            <a:r>
              <a:rPr lang="en-US" altLang="zh-CN" sz="1900" dirty="0" err="1" smtClean="0">
                <a:solidFill>
                  <a:srgbClr val="0070C0"/>
                </a:solidFill>
              </a:rPr>
              <a:t>func</a:t>
            </a:r>
            <a:r>
              <a:rPr lang="en-US" altLang="zh-CN" sz="1900" dirty="0" smtClean="0">
                <a:solidFill>
                  <a:srgbClr val="0070C0"/>
                </a:solidFill>
              </a:rPr>
              <a:t>(x):</a:t>
            </a:r>
          </a:p>
          <a:p>
            <a:pPr>
              <a:buNone/>
            </a:pPr>
            <a:r>
              <a:rPr lang="en-US" altLang="zh-CN" sz="1900" dirty="0" smtClean="0">
                <a:solidFill>
                  <a:srgbClr val="0070C0"/>
                </a:solidFill>
              </a:rPr>
              <a:t> </a:t>
            </a:r>
            <a:r>
              <a:rPr lang="en-US" altLang="zh-CN" sz="1900" dirty="0">
                <a:solidFill>
                  <a:srgbClr val="0070C0"/>
                </a:solidFill>
              </a:rPr>
              <a:t>... return x*2 </a:t>
            </a:r>
            <a:endParaRPr lang="en-US" altLang="zh-CN" sz="19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1900" dirty="0" smtClean="0">
                <a:solidFill>
                  <a:srgbClr val="0070C0"/>
                </a:solidFill>
              </a:rPr>
              <a:t>&gt;&gt;&gt; </a:t>
            </a:r>
            <a:r>
              <a:rPr lang="en-US" altLang="zh-CN" sz="1900" dirty="0" err="1" smtClean="0">
                <a:solidFill>
                  <a:srgbClr val="0070C0"/>
                </a:solidFill>
              </a:rPr>
              <a:t>func</a:t>
            </a:r>
            <a:r>
              <a:rPr lang="en-US" altLang="zh-CN" sz="1900" dirty="0" smtClean="0">
                <a:solidFill>
                  <a:srgbClr val="0070C0"/>
                </a:solidFill>
              </a:rPr>
              <a:t>(3</a:t>
            </a:r>
            <a:r>
              <a:rPr lang="en-US" altLang="zh-CN" sz="1900" dirty="0">
                <a:solidFill>
                  <a:srgbClr val="0070C0"/>
                </a:solidFill>
              </a:rPr>
              <a:t>) 6 </a:t>
            </a:r>
            <a:endParaRPr lang="en-US" altLang="zh-CN" sz="19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1900" dirty="0" smtClean="0">
                <a:solidFill>
                  <a:srgbClr val="0070C0"/>
                </a:solidFill>
              </a:rPr>
              <a:t>&gt;&gt;&gt; </a:t>
            </a:r>
            <a:r>
              <a:rPr lang="en-US" altLang="zh-CN" sz="1900" dirty="0">
                <a:solidFill>
                  <a:srgbClr val="0070C0"/>
                </a:solidFill>
              </a:rPr>
              <a:t>g = lambda x: x*2 </a:t>
            </a:r>
            <a:endParaRPr lang="en-US" altLang="zh-CN" sz="19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1900" dirty="0" smtClean="0">
                <a:solidFill>
                  <a:srgbClr val="0070C0"/>
                </a:solidFill>
              </a:rPr>
              <a:t>&gt;&gt;&gt; </a:t>
            </a:r>
            <a:r>
              <a:rPr lang="en-US" altLang="zh-CN" sz="1900" dirty="0">
                <a:solidFill>
                  <a:srgbClr val="0070C0"/>
                </a:solidFill>
              </a:rPr>
              <a:t>g(3) </a:t>
            </a:r>
            <a:endParaRPr lang="en-US" altLang="zh-CN" sz="19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1900" dirty="0" smtClean="0">
                <a:solidFill>
                  <a:srgbClr val="0070C0"/>
                </a:solidFill>
              </a:rPr>
              <a:t>6 </a:t>
            </a:r>
          </a:p>
          <a:p>
            <a:pPr>
              <a:buNone/>
            </a:pPr>
            <a:r>
              <a:rPr lang="en-US" altLang="zh-CN" sz="1900" dirty="0" smtClean="0">
                <a:solidFill>
                  <a:srgbClr val="0070C0"/>
                </a:solidFill>
              </a:rPr>
              <a:t>&gt;&gt;&gt; </a:t>
            </a:r>
            <a:r>
              <a:rPr lang="en-US" altLang="zh-CN" sz="1900" dirty="0">
                <a:solidFill>
                  <a:srgbClr val="0070C0"/>
                </a:solidFill>
              </a:rPr>
              <a:t>(lambda x: x*2)(3) </a:t>
            </a:r>
            <a:endParaRPr lang="en-US" altLang="zh-CN" sz="19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1900" dirty="0" smtClean="0">
                <a:solidFill>
                  <a:srgbClr val="0070C0"/>
                </a:solidFill>
              </a:rPr>
              <a:t>6</a:t>
            </a:r>
          </a:p>
          <a:p>
            <a:pPr>
              <a:buNone/>
            </a:pPr>
            <a:endParaRPr lang="en-US" altLang="zh-CN" sz="1900" dirty="0"/>
          </a:p>
          <a:p>
            <a:pPr>
              <a:buNone/>
            </a:pPr>
            <a:r>
              <a:rPr lang="zh-CN" altLang="zh-CN" sz="2000" dirty="0"/>
              <a:t>请对下列数组进行排序 </a:t>
            </a:r>
            <a:r>
              <a:rPr lang="en-US" altLang="zh-CN" sz="2000" dirty="0"/>
              <a:t>(</a:t>
            </a:r>
            <a:r>
              <a:rPr lang="zh-CN" altLang="zh-CN" sz="2000" dirty="0"/>
              <a:t>先</a:t>
            </a:r>
            <a:r>
              <a:rPr lang="en-US" altLang="zh-CN" sz="2000" dirty="0"/>
              <a:t>x</a:t>
            </a:r>
            <a:r>
              <a:rPr lang="zh-CN" altLang="zh-CN" sz="2000" dirty="0"/>
              <a:t>再</a:t>
            </a:r>
            <a:r>
              <a:rPr lang="en-US" altLang="zh-CN" sz="2000" dirty="0"/>
              <a:t>y</a:t>
            </a:r>
            <a:r>
              <a:rPr lang="zh-CN" altLang="zh-CN" sz="2000" dirty="0"/>
              <a:t>，类似于</a:t>
            </a:r>
            <a:r>
              <a:rPr lang="en-US" altLang="zh-CN" sz="2000" dirty="0"/>
              <a:t>SQL</a:t>
            </a:r>
            <a:r>
              <a:rPr lang="zh-CN" altLang="zh-CN" sz="2000" dirty="0"/>
              <a:t>中的</a:t>
            </a:r>
            <a:r>
              <a:rPr lang="en-US" altLang="zh-CN" sz="2000" dirty="0"/>
              <a:t>order by </a:t>
            </a:r>
            <a:r>
              <a:rPr lang="en-US" altLang="zh-CN" sz="2000" dirty="0" err="1"/>
              <a:t>x,y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>
              <a:buNone/>
            </a:pPr>
            <a:r>
              <a:rPr lang="en-US" altLang="zh-CN" sz="1400" dirty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list1 = [{'x':1,'y':100},{'x':30,'y':50},{'x':0,'y':0},{'x':60,'y':90},{'x':30,'y':28}]</a:t>
            </a:r>
            <a:endParaRPr lang="zh-CN" altLang="zh-CN" sz="1400" dirty="0">
              <a:solidFill>
                <a:srgbClr val="0070C0"/>
              </a:solidFill>
              <a:latin typeface="Gungsuh" pitchFamily="18" charset="-127"/>
              <a:ea typeface="Gungsuh" pitchFamily="18" charset="-127"/>
            </a:endParaRPr>
          </a:p>
          <a:p>
            <a:pPr>
              <a:buNone/>
            </a:pPr>
            <a:r>
              <a:rPr lang="en-US" altLang="zh-CN" sz="2000" dirty="0"/>
              <a:t>sorted(list1, lambda </a:t>
            </a:r>
            <a:r>
              <a:rPr lang="en-US" altLang="zh-CN" sz="2000" dirty="0" smtClean="0"/>
              <a:t>a,b:cmp((a[</a:t>
            </a:r>
            <a:r>
              <a:rPr lang="en-US" altLang="zh-CN" sz="2000" dirty="0"/>
              <a:t>'x</a:t>
            </a:r>
            <a:r>
              <a:rPr lang="en-US" altLang="zh-CN" sz="2000" dirty="0" smtClean="0"/>
              <a:t>'],a[</a:t>
            </a:r>
            <a:r>
              <a:rPr lang="en-US" altLang="zh-CN" sz="2000" dirty="0"/>
              <a:t>'y</a:t>
            </a:r>
            <a:r>
              <a:rPr lang="en-US" altLang="zh-CN" sz="2000" dirty="0" smtClean="0"/>
              <a:t>']),(b[</a:t>
            </a:r>
            <a:r>
              <a:rPr lang="en-US" altLang="zh-CN" sz="2000" dirty="0"/>
              <a:t>'x</a:t>
            </a:r>
            <a:r>
              <a:rPr lang="en-US" altLang="zh-CN" sz="2000" dirty="0" smtClean="0"/>
              <a:t>'],b[</a:t>
            </a:r>
            <a:r>
              <a:rPr lang="en-US" altLang="zh-CN" sz="2000" dirty="0"/>
              <a:t>'y'])))</a:t>
            </a:r>
            <a:endParaRPr lang="zh-CN" altLang="en-US" sz="19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江湖地位</a:t>
            </a:r>
            <a:r>
              <a:rPr lang="en-US" altLang="zh-CN" b="1" dirty="0" smtClean="0"/>
              <a:t>(TIOBE </a:t>
            </a:r>
            <a:r>
              <a:rPr lang="en-US" b="1" dirty="0" smtClean="0"/>
              <a:t>Dec </a:t>
            </a:r>
            <a:r>
              <a:rPr lang="en-US" altLang="zh-CN" b="1" dirty="0" smtClean="0"/>
              <a:t>2010)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285860"/>
            <a:ext cx="543877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左箭头 3"/>
          <p:cNvSpPr/>
          <p:nvPr/>
        </p:nvSpPr>
        <p:spPr>
          <a:xfrm>
            <a:off x="7000892" y="3000372"/>
            <a:ext cx="792088" cy="216024"/>
          </a:xfrm>
          <a:prstGeom prst="leftArrow">
            <a:avLst/>
          </a:prstGeom>
          <a:solidFill>
            <a:schemeClr val="tx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Python2.x</a:t>
            </a:r>
            <a:r>
              <a:rPr lang="zh-CN" altLang="en-US" dirty="0" smtClean="0"/>
              <a:t>默认的是</a:t>
            </a:r>
            <a:r>
              <a:rPr lang="en-US" altLang="zh-CN" dirty="0" smtClean="0"/>
              <a:t>OS</a:t>
            </a:r>
            <a:r>
              <a:rPr lang="zh-CN" altLang="en-US" dirty="0" smtClean="0"/>
              <a:t>的本地编码</a:t>
            </a:r>
            <a:endParaRPr lang="en-US" altLang="zh-CN" dirty="0" smtClean="0"/>
          </a:p>
          <a:p>
            <a:r>
              <a:rPr lang="en-US" altLang="zh-CN" dirty="0" smtClean="0"/>
              <a:t>Python3.x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内部编码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文件第一行</a:t>
            </a:r>
            <a:r>
              <a:rPr lang="en-US" altLang="zh-CN" dirty="0" smtClean="0"/>
              <a:t>:</a:t>
            </a:r>
            <a:r>
              <a:rPr lang="en-US" altLang="zh-CN" dirty="0">
                <a:solidFill>
                  <a:srgbClr val="7030A0"/>
                </a:solidFill>
              </a:rPr>
              <a:t>#</a:t>
            </a:r>
            <a:r>
              <a:rPr lang="en-US" altLang="zh-CN" dirty="0" smtClean="0">
                <a:solidFill>
                  <a:srgbClr val="7030A0"/>
                </a:solidFill>
              </a:rPr>
              <a:t>coding=utf-8</a:t>
            </a:r>
            <a:r>
              <a:rPr lang="zh-CN" altLang="en-US" dirty="0" smtClean="0"/>
              <a:t>，不指定编码时，文件中包含非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字符会报错</a:t>
            </a:r>
            <a:endParaRPr lang="en-US" altLang="zh-CN" dirty="0" smtClean="0"/>
          </a:p>
          <a:p>
            <a:pPr>
              <a:buNone/>
            </a:pPr>
            <a:endParaRPr lang="en-US" altLang="zh-CN" sz="1500" dirty="0" smtClean="0"/>
          </a:p>
          <a:p>
            <a:pPr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s1 = "</a:t>
            </a:r>
            <a:r>
              <a:rPr lang="zh-CN" altLang="zh-CN" sz="2600" dirty="0">
                <a:solidFill>
                  <a:srgbClr val="0070C0"/>
                </a:solidFill>
              </a:rPr>
              <a:t>中文</a:t>
            </a:r>
            <a:r>
              <a:rPr lang="en-US" altLang="zh-CN" sz="2600" dirty="0">
                <a:solidFill>
                  <a:srgbClr val="0070C0"/>
                </a:solidFill>
              </a:rPr>
              <a:t>1"</a:t>
            </a:r>
            <a:endParaRPr lang="zh-CN" altLang="zh-CN" sz="26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s2 = u"</a:t>
            </a:r>
            <a:r>
              <a:rPr lang="zh-CN" altLang="zh-CN" sz="2600" dirty="0">
                <a:solidFill>
                  <a:srgbClr val="0070C0"/>
                </a:solidFill>
              </a:rPr>
              <a:t>中文</a:t>
            </a:r>
            <a:r>
              <a:rPr lang="en-US" altLang="zh-CN" sz="2600" dirty="0">
                <a:solidFill>
                  <a:srgbClr val="0070C0"/>
                </a:solidFill>
              </a:rPr>
              <a:t>2"</a:t>
            </a:r>
            <a:endParaRPr lang="zh-CN" altLang="zh-CN" sz="26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print </a:t>
            </a:r>
            <a:r>
              <a:rPr lang="en-US" altLang="zh-CN" sz="2600" dirty="0" err="1">
                <a:solidFill>
                  <a:srgbClr val="0070C0"/>
                </a:solidFill>
              </a:rPr>
              <a:t>unicode</a:t>
            </a:r>
            <a:r>
              <a:rPr lang="en-US" altLang="zh-CN" sz="2600" dirty="0">
                <a:solidFill>
                  <a:srgbClr val="0070C0"/>
                </a:solidFill>
              </a:rPr>
              <a:t>(s1,'utf-8').encode('</a:t>
            </a:r>
            <a:r>
              <a:rPr lang="en-US" altLang="zh-CN" sz="2600" dirty="0" err="1">
                <a:solidFill>
                  <a:srgbClr val="0070C0"/>
                </a:solidFill>
              </a:rPr>
              <a:t>gbk</a:t>
            </a:r>
            <a:r>
              <a:rPr lang="en-US" altLang="zh-CN" sz="2600" dirty="0">
                <a:solidFill>
                  <a:srgbClr val="0070C0"/>
                </a:solidFill>
              </a:rPr>
              <a:t>')</a:t>
            </a:r>
            <a:endParaRPr lang="zh-CN" altLang="zh-CN" sz="26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2600" dirty="0" smtClean="0">
                <a:solidFill>
                  <a:srgbClr val="0070C0"/>
                </a:solidFill>
              </a:rPr>
              <a:t>print </a:t>
            </a:r>
            <a:r>
              <a:rPr lang="en-US" altLang="zh-CN" sz="2600" dirty="0">
                <a:solidFill>
                  <a:srgbClr val="0070C0"/>
                </a:solidFill>
              </a:rPr>
              <a:t>s2.encode('</a:t>
            </a:r>
            <a:r>
              <a:rPr lang="en-US" altLang="zh-CN" sz="2600" dirty="0" err="1">
                <a:solidFill>
                  <a:srgbClr val="0070C0"/>
                </a:solidFill>
              </a:rPr>
              <a:t>gbk</a:t>
            </a:r>
            <a:r>
              <a:rPr lang="en-US" altLang="zh-CN" sz="2600" dirty="0">
                <a:solidFill>
                  <a:srgbClr val="0070C0"/>
                </a:solidFill>
              </a:rPr>
              <a:t>')</a:t>
            </a:r>
            <a:endParaRPr lang="zh-CN" altLang="zh-CN" sz="26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2200" dirty="0">
                <a:solidFill>
                  <a:srgbClr val="0070C0"/>
                </a:solidFill>
              </a:rPr>
              <a:t>print type(unicode(s1,'utf-8</a:t>
            </a:r>
            <a:r>
              <a:rPr lang="en-US" altLang="zh-CN" sz="2200" dirty="0" smtClean="0">
                <a:solidFill>
                  <a:srgbClr val="0070C0"/>
                </a:solidFill>
              </a:rPr>
              <a:t>')),type(s2),type(s2.encode</a:t>
            </a:r>
            <a:r>
              <a:rPr lang="en-US" altLang="zh-CN" sz="2200" dirty="0">
                <a:solidFill>
                  <a:srgbClr val="0070C0"/>
                </a:solidFill>
              </a:rPr>
              <a:t>('gbk'))</a:t>
            </a:r>
            <a:endParaRPr lang="zh-CN" altLang="zh-CN" sz="2200" dirty="0">
              <a:solidFill>
                <a:srgbClr val="0070C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指针？引用？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714488"/>
            <a:ext cx="8390736" cy="4744648"/>
          </a:xfrm>
        </p:spPr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里面没有指针</a:t>
            </a:r>
            <a:endParaRPr lang="en-US" altLang="zh-CN" dirty="0" smtClean="0"/>
          </a:p>
          <a:p>
            <a:r>
              <a:rPr lang="zh-CN" altLang="en-US" dirty="0" smtClean="0"/>
              <a:t>所有都是对象</a:t>
            </a:r>
            <a:endParaRPr lang="en-US" altLang="zh-CN" dirty="0" smtClean="0"/>
          </a:p>
          <a:p>
            <a:r>
              <a:rPr lang="zh-CN" altLang="en-US" dirty="0" smtClean="0"/>
              <a:t>对象之间都是引用</a:t>
            </a:r>
            <a:r>
              <a:rPr lang="zh-CN" altLang="en-US" dirty="0"/>
              <a:t>（</a:t>
            </a:r>
            <a:r>
              <a:rPr lang="zh-CN" altLang="en-US" dirty="0" smtClean="0"/>
              <a:t>引用计数方式）</a:t>
            </a:r>
            <a:endParaRPr lang="en-US" altLang="zh-CN" dirty="0" smtClean="0"/>
          </a:p>
          <a:p>
            <a:r>
              <a:rPr lang="zh-CN" altLang="en-US" dirty="0" smtClean="0"/>
              <a:t>常用的对象都有</a:t>
            </a:r>
            <a:r>
              <a:rPr lang="en-US" altLang="zh-CN" dirty="0" smtClean="0"/>
              <a:t>cache</a:t>
            </a:r>
          </a:p>
          <a:p>
            <a:r>
              <a:rPr lang="zh-CN" altLang="zh-CN" dirty="0"/>
              <a:t>默认是浅</a:t>
            </a:r>
            <a:r>
              <a:rPr lang="zh-CN" altLang="zh-CN" dirty="0" smtClean="0"/>
              <a:t>拷贝</a:t>
            </a:r>
            <a:r>
              <a:rPr lang="zh-CN" altLang="en-US" dirty="0" smtClean="0"/>
              <a:t>，深拷贝代码</a:t>
            </a:r>
            <a:r>
              <a:rPr lang="en-US" altLang="zh-CN" dirty="0" smtClean="0"/>
              <a:t>:str[::]</a:t>
            </a:r>
          </a:p>
          <a:p>
            <a:pPr>
              <a:buNone/>
            </a:pPr>
            <a:endParaRPr lang="en-US" altLang="zh-CN" sz="1600" dirty="0" smtClean="0">
              <a:solidFill>
                <a:srgbClr val="0070C0"/>
              </a:solidFill>
              <a:latin typeface="Gungsuh" pitchFamily="18" charset="-127"/>
              <a:ea typeface="Gungsuh" pitchFamily="18" charset="-127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import</a:t>
            </a:r>
            <a:r>
              <a:rPr lang="en-US" altLang="zh-CN" sz="2000" dirty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 copy </a:t>
            </a:r>
            <a:endParaRPr lang="zh-CN" altLang="zh-CN" sz="2000" dirty="0">
              <a:solidFill>
                <a:srgbClr val="0070C0"/>
              </a:solidFill>
              <a:latin typeface="Gungsuh" pitchFamily="18" charset="-127"/>
              <a:ea typeface="Gungsuh" pitchFamily="18" charset="-127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ls1 = [1,”test”,(3.4,7),{“key”:1, “comment”:”your comment”}]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ls2 </a:t>
            </a:r>
            <a:r>
              <a:rPr lang="en-US" altLang="zh-CN" sz="2000" dirty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= </a:t>
            </a:r>
            <a:r>
              <a:rPr lang="en-US" altLang="zh-CN" sz="2000" dirty="0" err="1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copy.deepcopy</a:t>
            </a:r>
            <a:r>
              <a:rPr lang="en-US" altLang="zh-CN" sz="2000" dirty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(ls1</a:t>
            </a:r>
            <a:r>
              <a:rPr lang="en-US" altLang="zh-CN" sz="2000" dirty="0" smtClean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)</a:t>
            </a: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6863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导入模块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70C0"/>
                </a:solidFill>
              </a:rPr>
              <a:t>import re</a:t>
            </a:r>
            <a:br>
              <a:rPr lang="en-US" altLang="zh-CN" dirty="0" smtClean="0">
                <a:solidFill>
                  <a:srgbClr val="0070C0"/>
                </a:solidFill>
              </a:rPr>
            </a:br>
            <a:r>
              <a:rPr lang="en-US" altLang="zh-CN" dirty="0" smtClean="0">
                <a:solidFill>
                  <a:srgbClr val="0070C0"/>
                </a:solidFill>
              </a:rPr>
              <a:t>p = </a:t>
            </a:r>
            <a:r>
              <a:rPr lang="en-US" altLang="zh-CN" dirty="0" err="1" smtClean="0">
                <a:solidFill>
                  <a:srgbClr val="0070C0"/>
                </a:solidFill>
              </a:rPr>
              <a:t>re.compile</a:t>
            </a:r>
            <a:r>
              <a:rPr lang="en-US" altLang="zh-CN" dirty="0" smtClean="0">
                <a:solidFill>
                  <a:srgbClr val="0070C0"/>
                </a:solidFill>
              </a:rPr>
              <a:t>('</a:t>
            </a:r>
            <a:r>
              <a:rPr lang="en-US" altLang="zh-CN" dirty="0" err="1" smtClean="0">
                <a:solidFill>
                  <a:srgbClr val="0070C0"/>
                </a:solidFill>
              </a:rPr>
              <a:t>ab</a:t>
            </a:r>
            <a:r>
              <a:rPr lang="en-US" altLang="zh-CN" dirty="0" smtClean="0">
                <a:solidFill>
                  <a:srgbClr val="0070C0"/>
                </a:solidFill>
              </a:rPr>
              <a:t>*', </a:t>
            </a:r>
            <a:r>
              <a:rPr lang="en-US" altLang="zh-CN" dirty="0" err="1" smtClean="0">
                <a:solidFill>
                  <a:srgbClr val="0070C0"/>
                </a:solidFill>
              </a:rPr>
              <a:t>re.IGNORECASE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br>
              <a:rPr lang="en-US" altLang="zh-CN" dirty="0" smtClean="0">
                <a:solidFill>
                  <a:srgbClr val="0070C0"/>
                </a:solidFill>
              </a:rPr>
            </a:br>
            <a:r>
              <a:rPr lang="en-US" altLang="zh-CN" dirty="0" smtClean="0">
                <a:solidFill>
                  <a:srgbClr val="0070C0"/>
                </a:solidFill>
              </a:rPr>
              <a:t>p = </a:t>
            </a:r>
            <a:r>
              <a:rPr lang="en-US" altLang="zh-CN" dirty="0" err="1" smtClean="0">
                <a:solidFill>
                  <a:srgbClr val="0070C0"/>
                </a:solidFill>
              </a:rPr>
              <a:t>re.compile</a:t>
            </a:r>
            <a:r>
              <a:rPr lang="en-US" altLang="zh-CN" dirty="0" smtClean="0">
                <a:solidFill>
                  <a:srgbClr val="0070C0"/>
                </a:solidFill>
              </a:rPr>
              <a:t>('[a-z]+')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dirty="0"/>
              <a:t>match()</a:t>
            </a:r>
            <a:r>
              <a:rPr lang="zh-CN" altLang="zh-CN" dirty="0"/>
              <a:t>函数只</a:t>
            </a:r>
            <a:r>
              <a:rPr lang="zh-CN" altLang="zh-CN" dirty="0" smtClean="0"/>
              <a:t>检测是不是</a:t>
            </a:r>
            <a:r>
              <a:rPr lang="zh-CN" altLang="zh-CN" dirty="0"/>
              <a:t>在</a:t>
            </a:r>
            <a:r>
              <a:rPr lang="en-US" altLang="zh-CN" dirty="0"/>
              <a:t>string</a:t>
            </a:r>
            <a:r>
              <a:rPr lang="zh-CN" altLang="zh-CN" dirty="0"/>
              <a:t>的开始</a:t>
            </a:r>
            <a:r>
              <a:rPr lang="zh-CN" altLang="zh-CN" dirty="0" smtClean="0"/>
              <a:t>位置</a:t>
            </a:r>
            <a:r>
              <a:rPr lang="en-US" altLang="zh-CN" dirty="0" smtClean="0"/>
              <a:t>,</a:t>
            </a:r>
            <a:r>
              <a:rPr lang="zh-CN" altLang="zh-CN" dirty="0" smtClean="0"/>
              <a:t>只有在</a:t>
            </a:r>
            <a:r>
              <a:rPr lang="en-US" altLang="zh-CN" dirty="0" smtClean="0"/>
              <a:t>0</a:t>
            </a:r>
            <a:r>
              <a:rPr lang="zh-CN" altLang="zh-CN" dirty="0" smtClean="0"/>
              <a:t>位置匹配成功的话才有返回，如果不是开始位置匹配成功的话，</a:t>
            </a:r>
            <a:r>
              <a:rPr lang="en-US" altLang="zh-CN" dirty="0" smtClean="0"/>
              <a:t>match()</a:t>
            </a:r>
            <a:r>
              <a:rPr lang="zh-CN" altLang="zh-CN" dirty="0" smtClean="0"/>
              <a:t>就返回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dirty="0" smtClean="0"/>
              <a:t>search</a:t>
            </a:r>
            <a:r>
              <a:rPr lang="en-US" altLang="zh-CN" dirty="0"/>
              <a:t>()</a:t>
            </a:r>
            <a:r>
              <a:rPr lang="zh-CN" altLang="zh-CN" dirty="0"/>
              <a:t>会扫描整个</a:t>
            </a:r>
            <a:r>
              <a:rPr lang="en-US" altLang="zh-CN" dirty="0"/>
              <a:t>string</a:t>
            </a:r>
            <a:r>
              <a:rPr lang="zh-CN" altLang="zh-CN" dirty="0"/>
              <a:t>查找</a:t>
            </a:r>
            <a:r>
              <a:rPr lang="zh-CN" altLang="zh-CN" dirty="0" smtClean="0"/>
              <a:t>匹配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2517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unittest</a:t>
            </a:r>
            <a:r>
              <a:rPr lang="zh-CN" altLang="en-US" dirty="0" smtClean="0"/>
              <a:t>模块中的</a:t>
            </a:r>
            <a:r>
              <a:rPr lang="en-US" altLang="zh-CN" dirty="0" err="1" smtClean="0"/>
              <a:t>TestCase</a:t>
            </a:r>
            <a:r>
              <a:rPr lang="en-US" altLang="zh-CN" dirty="0" smtClean="0"/>
              <a:t> </a:t>
            </a:r>
            <a:r>
              <a:rPr lang="zh-CN" altLang="en-US" dirty="0" smtClean="0"/>
              <a:t>类代表测试用例</a:t>
            </a:r>
            <a:endParaRPr lang="en-US" altLang="zh-CN" dirty="0" smtClean="0"/>
          </a:p>
          <a:p>
            <a:r>
              <a:rPr lang="en-US" altLang="zh-CN" dirty="0" err="1" smtClean="0"/>
              <a:t>TestCase</a:t>
            </a:r>
            <a:r>
              <a:rPr lang="zh-CN" altLang="en-US" dirty="0" smtClean="0"/>
              <a:t>类的实例是可以完全运行测试方法</a:t>
            </a:r>
            <a:endParaRPr lang="en-US" altLang="zh-CN" dirty="0" smtClean="0"/>
          </a:p>
          <a:p>
            <a:r>
              <a:rPr lang="zh-CN" altLang="en-US" dirty="0" smtClean="0"/>
              <a:t>可选的设置 （</a:t>
            </a:r>
            <a:r>
              <a:rPr lang="en-US" altLang="zh-CN" dirty="0" smtClean="0"/>
              <a:t>set-up</a:t>
            </a:r>
            <a:r>
              <a:rPr lang="zh-CN" altLang="en-US" dirty="0" smtClean="0"/>
              <a:t>）以及清除（</a:t>
            </a:r>
            <a:r>
              <a:rPr lang="en-US" altLang="zh-CN" dirty="0" smtClean="0"/>
              <a:t>tidy-up</a:t>
            </a:r>
            <a:r>
              <a:rPr lang="zh-CN" altLang="en-US" dirty="0" smtClean="0"/>
              <a:t>）代码的对象</a:t>
            </a:r>
            <a:endParaRPr lang="en-US" altLang="zh-CN" dirty="0" smtClean="0"/>
          </a:p>
          <a:p>
            <a:r>
              <a:rPr lang="en-US" altLang="zh-CN" dirty="0" err="1" smtClean="0"/>
              <a:t>TestCase</a:t>
            </a:r>
            <a:r>
              <a:rPr lang="zh-CN" altLang="en-US" dirty="0" smtClean="0"/>
              <a:t>实例的测试代码，可以单独运行或与其它任意数量的测试用例共同运行</a:t>
            </a:r>
            <a:endParaRPr lang="en-US" altLang="zh-CN" dirty="0" smtClean="0"/>
          </a:p>
          <a:p>
            <a:r>
              <a:rPr lang="zh-CN" altLang="en-US" dirty="0" smtClean="0"/>
              <a:t>简单测试用例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sz="1700" b="1" dirty="0" smtClean="0">
                <a:solidFill>
                  <a:srgbClr val="0070C0"/>
                </a:solidFill>
              </a:rPr>
              <a:t>	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import unittest </a:t>
            </a:r>
            <a:br>
              <a:rPr lang="en-US" altLang="zh-CN" sz="2200" b="1" dirty="0" smtClean="0">
                <a:solidFill>
                  <a:srgbClr val="0070C0"/>
                </a:solidFill>
              </a:rPr>
            </a:br>
            <a:r>
              <a:rPr lang="en-US" altLang="zh-CN" sz="2200" b="1" dirty="0" smtClean="0">
                <a:solidFill>
                  <a:srgbClr val="0070C0"/>
                </a:solidFill>
              </a:rPr>
              <a:t>class DefaultWidgetSizeTestCase(unittest.TestCase):</a:t>
            </a:r>
          </a:p>
          <a:p>
            <a:pPr>
              <a:buNone/>
            </a:pPr>
            <a:r>
              <a:rPr lang="en-US" altLang="zh-CN" sz="2200" b="1" dirty="0" smtClean="0">
                <a:solidFill>
                  <a:srgbClr val="0070C0"/>
                </a:solidFill>
              </a:rPr>
              <a:t>	 	def runTest(self): </a:t>
            </a:r>
            <a:br>
              <a:rPr lang="en-US" altLang="zh-CN" sz="2200" b="1" dirty="0" smtClean="0">
                <a:solidFill>
                  <a:srgbClr val="0070C0"/>
                </a:solidFill>
              </a:rPr>
            </a:br>
            <a:r>
              <a:rPr lang="en-US" altLang="zh-CN" sz="2200" b="1" dirty="0" smtClean="0">
                <a:solidFill>
                  <a:srgbClr val="0070C0"/>
                </a:solidFill>
              </a:rPr>
              <a:t>	    widget = Widget("The widget") </a:t>
            </a:r>
            <a:br>
              <a:rPr lang="en-US" altLang="zh-CN" sz="2200" b="1" dirty="0" smtClean="0">
                <a:solidFill>
                  <a:srgbClr val="0070C0"/>
                </a:solidFill>
              </a:rPr>
            </a:br>
            <a:r>
              <a:rPr lang="en-US" altLang="zh-CN" sz="2200" b="1" dirty="0" smtClean="0">
                <a:solidFill>
                  <a:srgbClr val="0070C0"/>
                </a:solidFill>
              </a:rPr>
              <a:t>	    assert widget.size() == (50,50), 'incorrect  size'</a:t>
            </a:r>
            <a:endParaRPr lang="zh-CN" altLang="en-US" sz="22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的开发效率很高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的执行效率很低，比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都慢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</a:t>
            </a:r>
            <a:r>
              <a:rPr lang="en-US" altLang="zh-CN" dirty="0" smtClean="0"/>
              <a:t>/</a:t>
            </a:r>
            <a:r>
              <a:rPr lang="zh-CN" altLang="en-US" dirty="0" smtClean="0"/>
              <a:t>函数调用等很消耗资源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数据结构的性能很高，目前可以认为是优化到极致</a:t>
            </a:r>
            <a:endParaRPr lang="en-US" altLang="zh-CN" dirty="0" smtClean="0"/>
          </a:p>
          <a:p>
            <a:r>
              <a:rPr lang="zh-CN" altLang="en-US" dirty="0" smtClean="0"/>
              <a:t>优化方式：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err="1" smtClean="0"/>
              <a:t>timeit</a:t>
            </a:r>
            <a:r>
              <a:rPr lang="zh-CN" altLang="en-US" dirty="0" smtClean="0"/>
              <a:t>分析之后优化对应代码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psyco</a:t>
            </a:r>
            <a:r>
              <a:rPr lang="zh-CN" altLang="en-US" dirty="0" smtClean="0"/>
              <a:t>做</a:t>
            </a:r>
            <a:r>
              <a:rPr lang="en-US" altLang="zh-CN" dirty="0" smtClean="0"/>
              <a:t>JIT</a:t>
            </a:r>
            <a:r>
              <a:rPr lang="zh-CN" altLang="en-US" dirty="0" smtClean="0"/>
              <a:t>加速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Hash</a:t>
            </a:r>
            <a:r>
              <a:rPr lang="zh-CN" altLang="en-US" dirty="0" smtClean="0"/>
              <a:t>算法来替代某些常规语句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模块来替换业务热点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部分地方可以使用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来替代</a:t>
            </a:r>
            <a:r>
              <a:rPr lang="en-US" altLang="zh-CN" dirty="0" smtClean="0"/>
              <a:t>for …in…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字符串少用</a:t>
            </a:r>
            <a:r>
              <a:rPr lang="en-US" altLang="zh-CN" dirty="0" smtClean="0"/>
              <a:t>+</a:t>
            </a:r>
            <a:r>
              <a:rPr lang="zh-CN" altLang="en-US" dirty="0" smtClean="0"/>
              <a:t>操作，特别是连续</a:t>
            </a:r>
            <a:r>
              <a:rPr lang="en-US" altLang="zh-CN" dirty="0" smtClean="0"/>
              <a:t>+</a:t>
            </a:r>
          </a:p>
          <a:p>
            <a:pPr lvl="1">
              <a:buNone/>
            </a:pPr>
            <a:endParaRPr lang="en-US" altLang="zh-CN" sz="2100" dirty="0" smtClean="0"/>
          </a:p>
          <a:p>
            <a:pPr algn="ctr">
              <a:buNone/>
            </a:pPr>
            <a:r>
              <a:rPr lang="zh-CN" altLang="en-US" sz="4300" dirty="0" smtClean="0">
                <a:solidFill>
                  <a:srgbClr val="FF0000"/>
                </a:solidFill>
              </a:rPr>
              <a:t>不要迷恋语言性能，业务性能才是关键！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map/reduce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68632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云计算的核心算法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zh-CN" sz="1600" dirty="0" smtClean="0"/>
              <a:t>Map</a:t>
            </a:r>
            <a:r>
              <a:rPr lang="zh-CN" altLang="en-US" sz="1600" dirty="0"/>
              <a:t>是将一个大任务拆分为很多个小</a:t>
            </a:r>
            <a:r>
              <a:rPr lang="zh-CN" altLang="en-US" sz="1600" dirty="0" smtClean="0"/>
              <a:t>任务</a:t>
            </a:r>
            <a:endParaRPr lang="en-US" altLang="zh-CN" sz="1600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zh-CN" sz="1600" dirty="0" smtClean="0"/>
              <a:t>Reduce</a:t>
            </a:r>
            <a:r>
              <a:rPr lang="zh-CN" altLang="en-US" sz="1600" dirty="0"/>
              <a:t>则将</a:t>
            </a:r>
            <a:r>
              <a:rPr lang="zh-CN" altLang="en-US" sz="1600" dirty="0" smtClean="0"/>
              <a:t>每个小任务的</a:t>
            </a:r>
            <a:r>
              <a:rPr lang="zh-CN" altLang="en-US" sz="1600" dirty="0"/>
              <a:t>计算结果进行收集和</a:t>
            </a:r>
            <a:r>
              <a:rPr lang="zh-CN" altLang="en-US" sz="1600" dirty="0" smtClean="0"/>
              <a:t>汇总</a:t>
            </a:r>
            <a:endParaRPr lang="en-US" altLang="zh-CN" sz="1600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sz="1600" dirty="0" smtClean="0"/>
              <a:t>输出大</a:t>
            </a:r>
            <a:r>
              <a:rPr lang="zh-CN" altLang="en-US" sz="1600" dirty="0"/>
              <a:t>任务的最终</a:t>
            </a:r>
            <a:r>
              <a:rPr lang="zh-CN" altLang="en-US" sz="1600" dirty="0" smtClean="0"/>
              <a:t>结果。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/>
              <a:t>Python</a:t>
            </a:r>
            <a:r>
              <a:rPr lang="zh-CN" altLang="en-US" sz="2400" dirty="0" smtClean="0"/>
              <a:t>中的代码，是不是有点云计算的味道？</a:t>
            </a:r>
            <a:endParaRPr lang="en-US" altLang="zh-CN" sz="2400" dirty="0" smtClean="0"/>
          </a:p>
          <a:p>
            <a:pPr>
              <a:buNone/>
            </a:pPr>
            <a:endParaRPr lang="en-US" altLang="zh-CN" sz="1000" dirty="0" smtClean="0"/>
          </a:p>
          <a:p>
            <a:pPr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&gt;&gt;&gt; </a:t>
            </a:r>
            <a:r>
              <a:rPr lang="en-US" altLang="zh-CN" sz="2400" b="1" dirty="0" err="1">
                <a:solidFill>
                  <a:srgbClr val="0070C0"/>
                </a:solidFill>
              </a:rPr>
              <a:t>seq</a:t>
            </a:r>
            <a:r>
              <a:rPr lang="en-US" altLang="zh-CN" sz="2400" b="1" dirty="0">
                <a:solidFill>
                  <a:srgbClr val="0070C0"/>
                </a:solidFill>
              </a:rPr>
              <a:t> = range(8)</a:t>
            </a:r>
            <a:endParaRPr lang="it-IT" altLang="zh-C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it-IT" altLang="zh-CN" sz="2400" b="1" dirty="0" smtClean="0">
                <a:solidFill>
                  <a:srgbClr val="0070C0"/>
                </a:solidFill>
              </a:rPr>
              <a:t>&gt;&gt;&gt; </a:t>
            </a:r>
            <a:r>
              <a:rPr lang="it-IT" altLang="zh-CN" sz="2400" b="1" dirty="0">
                <a:solidFill>
                  <a:srgbClr val="0070C0"/>
                </a:solidFill>
              </a:rPr>
              <a:t>zip(seq, </a:t>
            </a:r>
            <a:r>
              <a:rPr lang="it-IT" altLang="zh-CN" sz="2400" b="1" dirty="0" smtClean="0">
                <a:solidFill>
                  <a:srgbClr val="0070C0"/>
                </a:solidFill>
              </a:rPr>
              <a:t>map(lambda x:x*x, 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seq</a:t>
            </a:r>
            <a:r>
              <a:rPr lang="it-IT" altLang="zh-CN" sz="2400" b="1" dirty="0" smtClean="0">
                <a:solidFill>
                  <a:srgbClr val="0070C0"/>
                </a:solidFill>
              </a:rPr>
              <a:t>))</a:t>
            </a:r>
            <a:endParaRPr lang="it-IT" altLang="zh-CN" sz="24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it-IT" altLang="zh-CN" sz="1800" b="1" dirty="0">
                <a:solidFill>
                  <a:srgbClr val="0070C0"/>
                </a:solidFill>
              </a:rPr>
              <a:t>[(0, 0), (1, 1), (2, 4), (3, 9), (4, 16), (5, 25), (6, 36), (7, 49)]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&gt;&gt;&gt;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reduce(</a:t>
            </a:r>
            <a:r>
              <a:rPr lang="it-IT" altLang="zh-CN" sz="2400" b="1" dirty="0" smtClean="0">
                <a:solidFill>
                  <a:srgbClr val="0070C0"/>
                </a:solidFill>
              </a:rPr>
              <a:t>lambda x,y:x+y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, 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xrange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(1</a:t>
            </a:r>
            <a:r>
              <a:rPr lang="en-US" altLang="zh-CN" sz="2400" b="1" dirty="0">
                <a:solidFill>
                  <a:srgbClr val="0070C0"/>
                </a:solidFill>
              </a:rPr>
              <a:t>, 11))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55</a:t>
            </a:r>
          </a:p>
          <a:p>
            <a:pPr>
              <a:buNone/>
            </a:pPr>
            <a:endParaRPr lang="it-IT" altLang="zh-CN" sz="2400" dirty="0"/>
          </a:p>
          <a:p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调用系统命令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os.system</a:t>
            </a:r>
            <a:r>
              <a:rPr lang="en-US" altLang="zh-CN" sz="2800" dirty="0" smtClean="0"/>
              <a:t>(), </a:t>
            </a:r>
            <a:r>
              <a:rPr lang="en-US" altLang="zh-CN" sz="2800" dirty="0" err="1" smtClean="0"/>
              <a:t>os.spawn</a:t>
            </a:r>
            <a:r>
              <a:rPr lang="en-US" altLang="zh-CN" sz="2800" dirty="0" smtClean="0"/>
              <a:t>*, </a:t>
            </a:r>
            <a:r>
              <a:rPr lang="en-US" altLang="zh-CN" sz="2800" dirty="0" err="1" smtClean="0"/>
              <a:t>os.popen</a:t>
            </a:r>
            <a:r>
              <a:rPr lang="en-US" altLang="zh-CN" sz="2800" dirty="0" smtClean="0"/>
              <a:t>*, popen2.*</a:t>
            </a:r>
          </a:p>
          <a:p>
            <a:pPr>
              <a:buNone/>
            </a:pPr>
            <a:r>
              <a:rPr lang="en-US" altLang="zh-CN" sz="2000" dirty="0" smtClean="0"/>
              <a:t>	A</a:t>
            </a:r>
            <a:r>
              <a:rPr lang="zh-CN" altLang="en-US" sz="2000" dirty="0" smtClean="0"/>
              <a:t>、新</a:t>
            </a:r>
            <a:r>
              <a:rPr lang="zh-CN" altLang="en-US" sz="2000" dirty="0"/>
              <a:t>起一个</a:t>
            </a:r>
            <a:r>
              <a:rPr lang="en-US" altLang="zh-CN" sz="2000" dirty="0"/>
              <a:t>shell</a:t>
            </a:r>
            <a:r>
              <a:rPr lang="zh-CN" altLang="en-US" sz="2000" dirty="0"/>
              <a:t>去干活的，对系统的开销比较</a:t>
            </a:r>
            <a:r>
              <a:rPr lang="zh-CN" altLang="en-US" sz="2000" dirty="0" smtClean="0"/>
              <a:t>大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B</a:t>
            </a:r>
            <a:r>
              <a:rPr lang="zh-CN" altLang="en-US" sz="2000" dirty="0" smtClean="0"/>
              <a:t>、获得</a:t>
            </a:r>
            <a:r>
              <a:rPr lang="zh-CN" altLang="en-US" sz="2000" dirty="0"/>
              <a:t>输出等信息比较麻烦</a:t>
            </a:r>
            <a:r>
              <a:rPr lang="en-US" altLang="zh-CN" sz="2000" dirty="0"/>
              <a:t>,</a:t>
            </a:r>
            <a:r>
              <a:rPr lang="zh-CN" altLang="en-US" sz="2000" dirty="0"/>
              <a:t>不能与外部命令或工具</a:t>
            </a:r>
            <a:r>
              <a:rPr lang="zh-CN" altLang="en-US" sz="2000" dirty="0" smtClean="0"/>
              <a:t>交互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、主</a:t>
            </a:r>
            <a:r>
              <a:rPr lang="zh-CN" altLang="en-US" sz="2000" dirty="0"/>
              <a:t>进程无法</a:t>
            </a:r>
            <a:r>
              <a:rPr lang="zh-CN" altLang="en-US" sz="2000" dirty="0" smtClean="0"/>
              <a:t>控制，</a:t>
            </a:r>
            <a:r>
              <a:rPr lang="zh-CN" altLang="en-US" sz="2000" dirty="0"/>
              <a:t>调用进程会</a:t>
            </a:r>
            <a:r>
              <a:rPr lang="en-US" altLang="zh-CN" sz="2000" dirty="0" smtClean="0"/>
              <a:t>block</a:t>
            </a:r>
          </a:p>
          <a:p>
            <a:r>
              <a:rPr lang="en-US" altLang="zh-CN" dirty="0"/>
              <a:t>commands 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易</a:t>
            </a:r>
            <a:r>
              <a:rPr lang="zh-CN" altLang="en-US" sz="2000" dirty="0"/>
              <a:t>获得外部命令的</a:t>
            </a:r>
            <a:r>
              <a:rPr lang="zh-CN" altLang="en-US" sz="2000" dirty="0" smtClean="0"/>
              <a:t>输出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</a:t>
            </a:r>
          </a:p>
          <a:p>
            <a:r>
              <a:rPr lang="en-US" altLang="zh-CN" dirty="0" err="1"/>
              <a:t>subprocess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/>
              <a:t>	Python2.6</a:t>
            </a:r>
            <a:r>
              <a:rPr lang="zh-CN" altLang="en-US" sz="2000" dirty="0"/>
              <a:t>以后</a:t>
            </a:r>
            <a:r>
              <a:rPr lang="zh-CN" altLang="en-US" sz="2000" dirty="0" smtClean="0"/>
              <a:t>版本提供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解决上述模块不足</a:t>
            </a:r>
            <a:r>
              <a:rPr lang="en-US" altLang="zh-CN" sz="2000" dirty="0"/>
              <a:t>	</a:t>
            </a:r>
            <a:endParaRPr lang="zh-CN" altLang="en-US" sz="20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/>
              <a:t>getattr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setattr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597744"/>
          </a:xfrm>
        </p:spPr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的类继承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5977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动态方式调用基类函数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76872"/>
            <a:ext cx="3816424" cy="2841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276872"/>
            <a:ext cx="4003585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4716016" y="5733256"/>
            <a:ext cx="410445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使用</a:t>
            </a:r>
            <a:r>
              <a:rPr lang="en-US" altLang="zh-CN" dirty="0" smtClean="0">
                <a:solidFill>
                  <a:schemeClr val="tx2"/>
                </a:solidFill>
              </a:rPr>
              <a:t>dir(f)</a:t>
            </a:r>
            <a:r>
              <a:rPr lang="zh-CN" altLang="en-US" dirty="0" smtClean="0">
                <a:solidFill>
                  <a:schemeClr val="tx2"/>
                </a:solidFill>
              </a:rPr>
              <a:t>可以看到属性：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im_class</a:t>
            </a:r>
            <a:r>
              <a:rPr lang="en-US" altLang="zh-CN" dirty="0" smtClean="0">
                <a:solidFill>
                  <a:schemeClr val="tx2"/>
                </a:solidFill>
              </a:rPr>
              <a:t>,</a:t>
            </a:r>
            <a:r>
              <a:rPr lang="zh-CN" altLang="en-US" dirty="0" smtClean="0">
                <a:solidFill>
                  <a:schemeClr val="tx2"/>
                </a:solidFill>
              </a:rPr>
              <a:t> </a:t>
            </a:r>
            <a:r>
              <a:rPr lang="en-US" altLang="zh-CN" dirty="0" err="1" smtClean="0">
                <a:solidFill>
                  <a:schemeClr val="tx2"/>
                </a:solidFill>
              </a:rPr>
              <a:t>im_func</a:t>
            </a:r>
            <a:r>
              <a:rPr lang="en-US" altLang="zh-CN" dirty="0" smtClean="0">
                <a:solidFill>
                  <a:schemeClr val="tx2"/>
                </a:solidFill>
              </a:rPr>
              <a:t>, </a:t>
            </a:r>
            <a:r>
              <a:rPr lang="en-US" altLang="zh-CN" dirty="0" err="1" smtClean="0">
                <a:solidFill>
                  <a:schemeClr val="tx2"/>
                </a:solidFill>
              </a:rPr>
              <a:t>im_self</a:t>
            </a:r>
            <a:endParaRPr lang="zh-CN" alt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71612"/>
            <a:ext cx="3960440" cy="488172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 dirty="0" smtClean="0"/>
              <a:t>程序可分成好几个模块：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一个</a:t>
            </a:r>
            <a:r>
              <a:rPr lang="en-US" altLang="zh-CN" sz="2000" dirty="0" err="1" smtClean="0"/>
              <a:t>py</a:t>
            </a:r>
            <a:r>
              <a:rPr lang="zh-CN" altLang="en-US" sz="2000" dirty="0" smtClean="0"/>
              <a:t>文件就是一个模块；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目录下面增加</a:t>
            </a:r>
            <a:r>
              <a:rPr lang="en-US" altLang="zh-CN" sz="2000" dirty="0" smtClean="0"/>
              <a:t>__</a:t>
            </a:r>
            <a:r>
              <a:rPr lang="en-US" altLang="zh-CN" sz="2000" dirty="0" err="1" smtClean="0"/>
              <a:t>init__.py</a:t>
            </a:r>
            <a:r>
              <a:rPr lang="zh-CN" altLang="en-US" sz="2000" dirty="0" smtClean="0"/>
              <a:t>也是</a:t>
            </a:r>
            <a:endParaRPr lang="zh-TW" altLang="en-US" sz="20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# numbers.py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def divide(</a:t>
            </a:r>
            <a:r>
              <a:rPr lang="en-US" altLang="zh-TW" sz="20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a,b</a:t>
            </a: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	q = a/b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	r = a - q*b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	return </a:t>
            </a:r>
            <a:r>
              <a:rPr lang="en-US" altLang="zh-TW" sz="20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q,r</a:t>
            </a:r>
            <a:endParaRPr lang="en-US" altLang="zh-TW" sz="20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20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def </a:t>
            </a:r>
            <a:r>
              <a:rPr lang="en-US" altLang="zh-TW" sz="20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gcd</a:t>
            </a: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(</a:t>
            </a:r>
            <a:r>
              <a:rPr lang="en-US" altLang="zh-TW" sz="20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x,y</a:t>
            </a: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	g = y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	while x &gt; 0: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		g = x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		x = y % x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		y = g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	return g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28800"/>
            <a:ext cx="4248472" cy="4881724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ß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ngsuhChe" pitchFamily="49" charset="-127"/>
                <a:ea typeface="GungsuhChe" pitchFamily="49" charset="-127"/>
                <a:cs typeface="+mn-cs"/>
              </a:rPr>
              <a:t>i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ngsuhChe" pitchFamily="49" charset="-127"/>
                <a:ea typeface="GungsuhChe" pitchFamily="49" charset="-127"/>
                <a:cs typeface="+mn-cs"/>
              </a:rPr>
              <a:t>mport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lang="en-US" altLang="zh-CN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tabLst/>
              <a:defRPr/>
            </a:pPr>
            <a:endParaRPr kumimoji="0" lang="en-US" altLang="zh-TW" b="1" i="0" u="none" strike="noStrike" kern="120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Bitstream Vera Sans Mono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tabLst/>
              <a:defRPr/>
            </a:pPr>
            <a:r>
              <a:rPr kumimoji="0" lang="en-US" altLang="zh-TW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import numbers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tabLst/>
              <a:defRPr/>
            </a:pPr>
            <a:r>
              <a:rPr kumimoji="0" lang="en-US" altLang="zh-TW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x,y</a:t>
            </a:r>
            <a:r>
              <a:rPr kumimoji="0" lang="en-US" altLang="zh-TW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 = </a:t>
            </a:r>
            <a:r>
              <a:rPr kumimoji="0" lang="en-US" altLang="zh-TW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numbers.divide</a:t>
            </a:r>
            <a:r>
              <a:rPr kumimoji="0" lang="en-US" altLang="zh-TW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(42,5)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tabLst/>
              <a:defRPr/>
            </a:pPr>
            <a:r>
              <a:rPr kumimoji="0" lang="en-US" altLang="zh-TW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n = numbers.gcd(7291823, 5683)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ß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ß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</a:pPr>
            <a:r>
              <a:rPr lang="en-US" altLang="zh-CN" sz="2400" dirty="0" smtClean="0"/>
              <a:t>__import__()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</a:pPr>
            <a:r>
              <a:rPr lang="zh-CN" altLang="en-US" sz="2400" dirty="0" smtClean="0"/>
              <a:t>动态载入模块</a:t>
            </a:r>
            <a:endParaRPr lang="en-US" altLang="zh-CN" sz="2400" dirty="0" smtClean="0"/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一个模块只载入一次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</a:pPr>
            <a:r>
              <a:rPr lang="zh-CN" altLang="en-US" sz="2400" dirty="0" smtClean="0"/>
              <a:t>实例会继承新加载的模块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动态调用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11256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def </a:t>
            </a:r>
            <a:r>
              <a:rPr lang="en-US" altLang="zh-CN" dirty="0" err="1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loadModule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(owner, device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):</a:t>
            </a:r>
            <a:endParaRPr lang="zh-CN" altLang="en-US" dirty="0" smtClean="0">
              <a:solidFill>
                <a:srgbClr val="0070C0"/>
              </a:solidFill>
              <a:latin typeface="Times New Roman" pitchFamily="18" charset="0"/>
              <a:ea typeface="Gungsuh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   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name = '</a:t>
            </a:r>
            <a:r>
              <a:rPr lang="en-US" altLang="zh-CN" dirty="0" err="1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smt.%s.%s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'%(</a:t>
            </a:r>
            <a:r>
              <a:rPr lang="en-US" altLang="zh-CN" dirty="0" err="1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owner.lower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(), </a:t>
            </a:r>
            <a:r>
              <a:rPr lang="en-US" altLang="zh-CN" dirty="0" err="1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device.replace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('-', '').lower())</a:t>
            </a:r>
            <a:endParaRPr lang="zh-CN" altLang="en-US" dirty="0">
              <a:solidFill>
                <a:srgbClr val="0070C0"/>
              </a:solidFill>
              <a:latin typeface="Times New Roman" pitchFamily="18" charset="0"/>
              <a:ea typeface="Gungsuh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module =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None</a:t>
            </a:r>
            <a:endParaRPr lang="zh-CN" altLang="en-US" dirty="0" smtClean="0">
              <a:solidFill>
                <a:srgbClr val="0070C0"/>
              </a:solidFill>
              <a:latin typeface="Times New Roman" pitchFamily="18" charset="0"/>
              <a:ea typeface="Gungsuh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   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try:</a:t>
            </a:r>
            <a:endParaRPr lang="zh-CN" altLang="en-US" dirty="0" smtClean="0">
              <a:solidFill>
                <a:srgbClr val="0070C0"/>
              </a:solidFill>
              <a:latin typeface="Times New Roman" pitchFamily="18" charset="0"/>
              <a:ea typeface="Gungsuh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        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module = __import__(name)</a:t>
            </a:r>
            <a:endParaRPr lang="zh-CN" altLang="en-US" dirty="0">
              <a:solidFill>
                <a:srgbClr val="0070C0"/>
              </a:solidFill>
              <a:latin typeface="Times New Roman" pitchFamily="18" charset="0"/>
              <a:ea typeface="Gungsuh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except Exception, </a:t>
            </a:r>
            <a:r>
              <a:rPr lang="en-US" altLang="zh-CN" dirty="0" err="1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msg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:</a:t>
            </a:r>
            <a:endParaRPr lang="zh-CN" altLang="en-US" dirty="0">
              <a:solidFill>
                <a:srgbClr val="0070C0"/>
              </a:solidFill>
              <a:latin typeface="Times New Roman" pitchFamily="18" charset="0"/>
              <a:ea typeface="Gungsuh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        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name = '.'.join(</a:t>
            </a:r>
            <a:r>
              <a:rPr lang="en-US" altLang="zh-CN" dirty="0" err="1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name.split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('.')[:-1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])</a:t>
            </a:r>
            <a:endParaRPr lang="zh-CN" altLang="en-US" dirty="0">
              <a:solidFill>
                <a:srgbClr val="0070C0"/>
              </a:solidFill>
              <a:latin typeface="Times New Roman" pitchFamily="18" charset="0"/>
              <a:ea typeface="Gungsuh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        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try:</a:t>
            </a:r>
            <a:endParaRPr lang="zh-CN" altLang="en-US" dirty="0">
              <a:solidFill>
                <a:srgbClr val="0070C0"/>
              </a:solidFill>
              <a:latin typeface="Times New Roman" pitchFamily="18" charset="0"/>
              <a:ea typeface="Gungsuh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            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module = __import__(name)</a:t>
            </a:r>
            <a:endParaRPr lang="zh-CN" altLang="en-US" dirty="0">
              <a:solidFill>
                <a:srgbClr val="0070C0"/>
              </a:solidFill>
              <a:latin typeface="Times New Roman" pitchFamily="18" charset="0"/>
              <a:ea typeface="Gungsuh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        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except Exception, </a:t>
            </a:r>
            <a:r>
              <a:rPr lang="en-US" altLang="zh-CN" dirty="0" err="1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msg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:</a:t>
            </a:r>
            <a:endParaRPr lang="zh-CN" altLang="en-US" dirty="0">
              <a:solidFill>
                <a:srgbClr val="0070C0"/>
              </a:solidFill>
              <a:latin typeface="Times New Roman" pitchFamily="18" charset="0"/>
              <a:ea typeface="Gungsuh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            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logger.info(</a:t>
            </a:r>
            <a:r>
              <a:rPr lang="en-US" altLang="zh-CN" dirty="0" err="1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msg.__str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__())</a:t>
            </a:r>
            <a:endParaRPr lang="zh-CN" altLang="en-US" dirty="0">
              <a:solidFill>
                <a:srgbClr val="0070C0"/>
              </a:solidFill>
              <a:latin typeface="Times New Roman" pitchFamily="18" charset="0"/>
              <a:ea typeface="Gungsuh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if module is not None:</a:t>
            </a:r>
            <a:endParaRPr lang="zh-CN" altLang="en-US" dirty="0">
              <a:solidFill>
                <a:srgbClr val="0070C0"/>
              </a:solidFill>
              <a:latin typeface="Times New Roman" pitchFamily="18" charset="0"/>
              <a:ea typeface="Gungsuh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        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components = </a:t>
            </a:r>
            <a:r>
              <a:rPr lang="en-US" altLang="zh-CN" dirty="0" err="1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name.split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('.')</a:t>
            </a:r>
            <a:endParaRPr lang="zh-CN" altLang="en-US" dirty="0">
              <a:solidFill>
                <a:srgbClr val="0070C0"/>
              </a:solidFill>
              <a:latin typeface="Times New Roman" pitchFamily="18" charset="0"/>
              <a:ea typeface="Gungsuh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        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for comp in components[1:]:module = </a:t>
            </a:r>
            <a:r>
              <a:rPr lang="en-US" altLang="zh-CN" dirty="0" err="1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getattr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(module, comp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)</a:t>
            </a:r>
            <a:endParaRPr lang="zh-CN" altLang="en-US" dirty="0" smtClean="0">
              <a:solidFill>
                <a:srgbClr val="0070C0"/>
              </a:solidFill>
              <a:latin typeface="Times New Roman" pitchFamily="18" charset="0"/>
              <a:ea typeface="Gungsuh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   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return module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的应用</a:t>
            </a:r>
            <a:r>
              <a:rPr lang="zh-CN" altLang="en-US" b="1" dirty="0" smtClean="0"/>
              <a:t>领域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00808"/>
            <a:ext cx="8496944" cy="4752528"/>
          </a:xfrm>
        </p:spPr>
        <p:txBody>
          <a:bodyPr>
            <a:normAutofit/>
          </a:bodyPr>
          <a:lstStyle/>
          <a:p>
            <a:r>
              <a:rPr lang="zh-CN" altLang="en-US" dirty="0"/>
              <a:t>桌面</a:t>
            </a:r>
            <a:r>
              <a:rPr lang="en-US" altLang="zh-CN" dirty="0"/>
              <a:t>GUI</a:t>
            </a:r>
            <a:r>
              <a:rPr lang="zh-CN" altLang="en-US" dirty="0" smtClean="0"/>
              <a:t>软件开发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wxPython,PyQT</a:t>
            </a:r>
            <a:r>
              <a:rPr lang="en-US" altLang="zh-CN" dirty="0" smtClean="0"/>
              <a:t>…)</a:t>
            </a:r>
          </a:p>
          <a:p>
            <a:r>
              <a:rPr lang="zh-CN" altLang="en-US" dirty="0" smtClean="0"/>
              <a:t>网络</a:t>
            </a:r>
            <a:r>
              <a:rPr lang="zh-CN" altLang="en-US" dirty="0"/>
              <a:t>应用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(</a:t>
            </a:r>
            <a:r>
              <a:rPr lang="zh-CN" altLang="en-US" dirty="0" smtClean="0"/>
              <a:t>内置模块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Twistd,Stackless</a:t>
            </a:r>
            <a:r>
              <a:rPr lang="en-US" altLang="zh-CN" dirty="0" smtClean="0"/>
              <a:t>…)</a:t>
            </a:r>
            <a:endParaRPr lang="zh-CN" altLang="en-US" dirty="0"/>
          </a:p>
          <a:p>
            <a:r>
              <a:rPr lang="en-US" altLang="zh-CN" dirty="0"/>
              <a:t>2/3D</a:t>
            </a:r>
            <a:r>
              <a:rPr lang="zh-CN" altLang="en-US" dirty="0"/>
              <a:t>图形处理</a:t>
            </a:r>
            <a:r>
              <a:rPr lang="en-US" altLang="zh-CN" dirty="0"/>
              <a:t>,</a:t>
            </a:r>
            <a:r>
              <a:rPr lang="zh-CN" altLang="en-US" dirty="0"/>
              <a:t>游戏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PIL,pyGame</a:t>
            </a:r>
            <a:r>
              <a:rPr lang="en-US" altLang="zh-CN" dirty="0" smtClean="0"/>
              <a:t>…)</a:t>
            </a:r>
            <a:endParaRPr lang="zh-CN" altLang="en-US" dirty="0"/>
          </a:p>
          <a:p>
            <a:r>
              <a:rPr lang="zh-CN" altLang="en-US" dirty="0"/>
              <a:t>文档处理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科学计算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moinmoin,numpy</a:t>
            </a:r>
            <a:r>
              <a:rPr lang="en-US" altLang="zh-CN" dirty="0" smtClean="0"/>
              <a:t>…)</a:t>
            </a:r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应用开发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Django,ZOPE,web.py,Quixote</a:t>
            </a:r>
            <a:r>
              <a:rPr lang="en-US" altLang="zh-CN" dirty="0" smtClean="0"/>
              <a:t>…)</a:t>
            </a:r>
            <a:endParaRPr lang="en-US" altLang="zh-CN" dirty="0"/>
          </a:p>
          <a:p>
            <a:r>
              <a:rPr lang="zh-CN" altLang="en-US" dirty="0" smtClean="0"/>
              <a:t>移动设备应用开发</a:t>
            </a:r>
            <a:r>
              <a:rPr lang="en-US" altLang="zh-CN" dirty="0" smtClean="0"/>
              <a:t>(PyS60,PySide…)</a:t>
            </a:r>
          </a:p>
          <a:p>
            <a:r>
              <a:rPr lang="zh-CN" altLang="en-US" dirty="0" smtClean="0"/>
              <a:t>数据库开发</a:t>
            </a:r>
            <a:r>
              <a:rPr lang="en-US" altLang="zh-CN" dirty="0" smtClean="0"/>
              <a:t>(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NOSQL,ZODB…)</a:t>
            </a:r>
            <a:endParaRPr lang="zh-CN" altLang="en-US" dirty="0"/>
          </a:p>
          <a:p>
            <a:r>
              <a:rPr lang="zh-CN" altLang="en-US" dirty="0"/>
              <a:t>嵌入其它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嵌入</a:t>
            </a:r>
            <a:r>
              <a:rPr lang="en-US" altLang="zh-CN" dirty="0" smtClean="0"/>
              <a:t>C/C++</a:t>
            </a:r>
            <a:r>
              <a:rPr lang="en-US" altLang="zh-CN" dirty="0"/>
              <a:t>,</a:t>
            </a:r>
            <a:r>
              <a:rPr lang="en-US" altLang="zh-CN" dirty="0" err="1" smtClean="0"/>
              <a:t>delphi</a:t>
            </a:r>
            <a:r>
              <a:rPr lang="en-US" altLang="zh-CN" dirty="0" smtClean="0"/>
              <a:t>,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DLL…)</a:t>
            </a:r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动态调用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Owner</a:t>
            </a:r>
            <a:r>
              <a:rPr lang="zh-CN" altLang="en-US" dirty="0" smtClean="0"/>
              <a:t>为厂家名称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device</a:t>
            </a:r>
            <a:r>
              <a:rPr lang="zh-CN" altLang="en-US" dirty="0" smtClean="0"/>
              <a:t>为厂家旗下的设备。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如果找不到设备的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文件，则去调用厂家的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#</a:t>
            </a:r>
            <a:r>
              <a:rPr lang="zh-CN" altLang="en-US" dirty="0" smtClean="0">
                <a:solidFill>
                  <a:srgbClr val="0070C0"/>
                </a:solidFill>
              </a:rPr>
              <a:t>调用指定目录下的</a:t>
            </a:r>
            <a:r>
              <a:rPr lang="en-US" altLang="zh-CN" dirty="0" err="1" smtClean="0">
                <a:solidFill>
                  <a:srgbClr val="0070C0"/>
                </a:solidFill>
              </a:rPr>
              <a:t>pana</a:t>
            </a:r>
            <a:r>
              <a:rPr lang="en-US" altLang="zh-CN" dirty="0" smtClean="0">
                <a:solidFill>
                  <a:srgbClr val="0070C0"/>
                </a:solidFill>
              </a:rPr>
              <a:t>/bm123.py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mod = </a:t>
            </a:r>
            <a:r>
              <a:rPr lang="en-US" altLang="zh-CN" dirty="0" err="1" smtClean="0">
                <a:solidFill>
                  <a:srgbClr val="0070C0"/>
                </a:solidFill>
              </a:rPr>
              <a:t>loadModule</a:t>
            </a:r>
            <a:r>
              <a:rPr lang="en-US" altLang="zh-CN" dirty="0" smtClean="0">
                <a:solidFill>
                  <a:srgbClr val="0070C0"/>
                </a:solidFill>
              </a:rPr>
              <a:t>(“</a:t>
            </a:r>
            <a:r>
              <a:rPr lang="en-US" altLang="zh-CN" dirty="0" err="1" smtClean="0">
                <a:solidFill>
                  <a:srgbClr val="0070C0"/>
                </a:solidFill>
              </a:rPr>
              <a:t>pana</a:t>
            </a:r>
            <a:r>
              <a:rPr lang="en-US" altLang="zh-CN" dirty="0" smtClean="0">
                <a:solidFill>
                  <a:srgbClr val="0070C0"/>
                </a:solidFill>
              </a:rPr>
              <a:t>”, “bm123”)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if not </a:t>
            </a:r>
            <a:r>
              <a:rPr lang="en-US" altLang="zh-CN" dirty="0" err="1" smtClean="0">
                <a:solidFill>
                  <a:srgbClr val="0070C0"/>
                </a:solidFill>
              </a:rPr>
              <a:t>mod:return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dirty="0" err="1" smtClean="0">
                <a:solidFill>
                  <a:srgbClr val="0070C0"/>
                </a:solidFill>
              </a:rPr>
              <a:t>obj</a:t>
            </a:r>
            <a:r>
              <a:rPr lang="en-US" altLang="zh-CN" dirty="0" smtClean="0">
                <a:solidFill>
                  <a:srgbClr val="0070C0"/>
                </a:solidFill>
              </a:rPr>
              <a:t> = </a:t>
            </a:r>
            <a:r>
              <a:rPr lang="en-US" altLang="zh-CN" dirty="0" err="1" smtClean="0">
                <a:solidFill>
                  <a:srgbClr val="0070C0"/>
                </a:solidFill>
              </a:rPr>
              <a:t>mod.Smt</a:t>
            </a:r>
            <a:r>
              <a:rPr lang="en-US" altLang="zh-CN" dirty="0" smtClean="0">
                <a:solidFill>
                  <a:srgbClr val="0070C0"/>
                </a:solidFill>
              </a:rPr>
              <a:t>()</a:t>
            </a:r>
          </a:p>
          <a:p>
            <a:pPr>
              <a:buNone/>
            </a:pPr>
            <a:r>
              <a:rPr lang="en-US" altLang="zh-CN" dirty="0" err="1" smtClean="0">
                <a:solidFill>
                  <a:srgbClr val="0070C0"/>
                </a:solidFill>
              </a:rPr>
              <a:t>obj.xxxx</a:t>
            </a:r>
            <a:r>
              <a:rPr lang="en-US" altLang="zh-CN" dirty="0" smtClean="0">
                <a:solidFill>
                  <a:srgbClr val="0070C0"/>
                </a:solidFill>
              </a:rPr>
              <a:t>()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如何进行</a:t>
            </a:r>
            <a:r>
              <a:rPr lang="en-US" altLang="zh-CN" sz="5400" dirty="0" smtClean="0"/>
              <a:t>python</a:t>
            </a:r>
            <a:r>
              <a:rPr lang="zh-CN" altLang="en-US" sz="5400" dirty="0" smtClean="0"/>
              <a:t>开发呢？</a:t>
            </a:r>
            <a:endParaRPr lang="zh-CN" altLang="en-US" sz="5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* </a:t>
            </a:r>
            <a:r>
              <a:rPr lang="en-US" altLang="zh-CN" dirty="0" smtClean="0">
                <a:sym typeface="Wingdings" pitchFamily="2" charset="2"/>
              </a:rPr>
              <a:t> 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36968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不要以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的思维去开发</a:t>
            </a:r>
            <a:r>
              <a:rPr lang="en-US" altLang="zh-CN" dirty="0" smtClean="0"/>
              <a:t>Python</a:t>
            </a:r>
          </a:p>
          <a:p>
            <a:r>
              <a:rPr lang="zh-CN" altLang="en-US" dirty="0" smtClean="0"/>
              <a:t>不要以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的思维去开发</a:t>
            </a:r>
            <a:r>
              <a:rPr lang="en-US" altLang="zh-CN" dirty="0" smtClean="0"/>
              <a:t>Python</a:t>
            </a:r>
          </a:p>
          <a:p>
            <a:r>
              <a:rPr lang="zh-CN" altLang="en-US" dirty="0" smtClean="0"/>
              <a:t>不要以</a:t>
            </a:r>
            <a:r>
              <a:rPr lang="en-US" altLang="zh-CN" dirty="0" smtClean="0"/>
              <a:t>C#</a:t>
            </a:r>
            <a:r>
              <a:rPr lang="zh-CN" altLang="en-US" dirty="0" smtClean="0"/>
              <a:t>的思维去开发</a:t>
            </a:r>
            <a:r>
              <a:rPr lang="en-US" altLang="zh-CN" dirty="0" smtClean="0"/>
              <a:t>Python</a:t>
            </a:r>
          </a:p>
          <a:p>
            <a:r>
              <a:rPr lang="zh-CN" altLang="en-US" dirty="0" smtClean="0"/>
              <a:t>不要以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的思维去开发</a:t>
            </a:r>
            <a:r>
              <a:rPr lang="en-US" altLang="zh-CN" dirty="0" smtClean="0"/>
              <a:t>Python</a:t>
            </a:r>
          </a:p>
          <a:p>
            <a:endParaRPr lang="en-US" altLang="zh-CN" sz="200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smtClean="0"/>
              <a:t>开发需要</a:t>
            </a:r>
            <a:r>
              <a:rPr lang="zh-CN" altLang="en-US" dirty="0" smtClean="0"/>
              <a:t>的是</a:t>
            </a:r>
            <a:r>
              <a:rPr lang="en-US" altLang="zh-CN" dirty="0" err="1" smtClean="0"/>
              <a:t>Pythonic</a:t>
            </a:r>
            <a:r>
              <a:rPr lang="zh-CN" altLang="en-US" dirty="0" smtClean="0"/>
              <a:t>（蟒之禅）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荣</a:t>
            </a:r>
            <a:r>
              <a:rPr lang="en-US" altLang="zh-CN" dirty="0" smtClean="0"/>
              <a:t>8</a:t>
            </a:r>
            <a:r>
              <a:rPr lang="zh-CN" altLang="en-US" dirty="0" smtClean="0"/>
              <a:t>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CN" altLang="en-US" dirty="0" smtClean="0"/>
              <a:t>  以动</a:t>
            </a:r>
            <a:r>
              <a:rPr lang="zh-CN" altLang="en-US" dirty="0"/>
              <a:t>手实践为荣 </a:t>
            </a:r>
            <a:r>
              <a:rPr lang="en-US" altLang="zh-CN" dirty="0"/>
              <a:t>, </a:t>
            </a:r>
            <a:r>
              <a:rPr lang="zh-CN" altLang="en-US" dirty="0"/>
              <a:t>以只看不练为耻</a:t>
            </a:r>
            <a:r>
              <a:rPr lang="en-US" altLang="zh-CN" dirty="0"/>
              <a:t>;  </a:t>
            </a:r>
            <a:br>
              <a:rPr lang="en-US" altLang="zh-CN" dirty="0"/>
            </a:br>
            <a:r>
              <a:rPr lang="zh-CN" altLang="en-US" dirty="0"/>
              <a:t>以打印日志为荣 </a:t>
            </a:r>
            <a:r>
              <a:rPr lang="en-US" altLang="zh-CN" dirty="0"/>
              <a:t>, </a:t>
            </a:r>
            <a:r>
              <a:rPr lang="zh-CN" altLang="en-US" dirty="0"/>
              <a:t>以单步跟踪为耻</a:t>
            </a:r>
            <a:r>
              <a:rPr lang="en-US" altLang="zh-CN" dirty="0"/>
              <a:t>;  </a:t>
            </a:r>
            <a:br>
              <a:rPr lang="en-US" altLang="zh-CN" dirty="0"/>
            </a:br>
            <a:r>
              <a:rPr lang="zh-CN" altLang="en-US" dirty="0"/>
              <a:t>以空格缩进为荣 </a:t>
            </a:r>
            <a:r>
              <a:rPr lang="en-US" altLang="zh-CN" dirty="0"/>
              <a:t>, </a:t>
            </a:r>
            <a:r>
              <a:rPr lang="zh-CN" altLang="en-US" dirty="0"/>
              <a:t>以制表缩进为耻</a:t>
            </a:r>
            <a:r>
              <a:rPr lang="en-US" altLang="zh-CN" dirty="0"/>
              <a:t>;  </a:t>
            </a:r>
            <a:br>
              <a:rPr lang="en-US" altLang="zh-CN" dirty="0"/>
            </a:br>
            <a:r>
              <a:rPr lang="zh-CN" altLang="en-US" dirty="0"/>
              <a:t>以单元测试为荣 </a:t>
            </a:r>
            <a:r>
              <a:rPr lang="en-US" altLang="zh-CN" dirty="0"/>
              <a:t>, </a:t>
            </a:r>
            <a:r>
              <a:rPr lang="zh-CN" altLang="en-US" dirty="0"/>
              <a:t>以人工测试为耻</a:t>
            </a:r>
            <a:r>
              <a:rPr lang="en-US" altLang="zh-CN" dirty="0"/>
              <a:t>;  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以模块复用为荣 </a:t>
            </a:r>
            <a:r>
              <a:rPr lang="en-US" altLang="zh-CN" dirty="0"/>
              <a:t>, </a:t>
            </a:r>
            <a:r>
              <a:rPr lang="zh-CN" altLang="en-US" dirty="0"/>
              <a:t>以复制粘贴为耻</a:t>
            </a:r>
            <a:r>
              <a:rPr lang="en-US" altLang="zh-CN" dirty="0"/>
              <a:t>;  </a:t>
            </a:r>
            <a:br>
              <a:rPr lang="en-US" altLang="zh-CN" dirty="0"/>
            </a:br>
            <a:r>
              <a:rPr lang="zh-CN" altLang="en-US" dirty="0"/>
              <a:t>以多态应用为荣 </a:t>
            </a:r>
            <a:r>
              <a:rPr lang="en-US" altLang="zh-CN" dirty="0"/>
              <a:t>, </a:t>
            </a:r>
            <a:r>
              <a:rPr lang="zh-CN" altLang="en-US" dirty="0"/>
              <a:t>以分支判断为耻</a:t>
            </a:r>
            <a:r>
              <a:rPr lang="en-US" altLang="zh-CN" dirty="0"/>
              <a:t>;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以</a:t>
            </a:r>
            <a:r>
              <a:rPr lang="en-US" altLang="zh-CN" dirty="0" err="1" smtClean="0"/>
              <a:t>Pythonic</a:t>
            </a:r>
            <a:r>
              <a:rPr lang="zh-CN" altLang="en-US" dirty="0"/>
              <a:t>为荣 </a:t>
            </a:r>
            <a:r>
              <a:rPr lang="en-US" altLang="zh-CN" dirty="0"/>
              <a:t>, </a:t>
            </a:r>
            <a:r>
              <a:rPr lang="zh-CN" altLang="en-US" dirty="0"/>
              <a:t>以冗余拖沓为耻</a:t>
            </a:r>
            <a:r>
              <a:rPr lang="en-US" altLang="zh-CN" dirty="0"/>
              <a:t>;  </a:t>
            </a:r>
            <a:br>
              <a:rPr lang="en-US" altLang="zh-CN" dirty="0"/>
            </a:br>
            <a:r>
              <a:rPr lang="zh-CN" altLang="en-US" dirty="0"/>
              <a:t>以总结分享为荣 </a:t>
            </a:r>
            <a:r>
              <a:rPr lang="en-US" altLang="zh-CN" dirty="0"/>
              <a:t>, </a:t>
            </a:r>
            <a:r>
              <a:rPr lang="zh-CN" altLang="en-US" dirty="0"/>
              <a:t>以跪求其解为耻</a:t>
            </a:r>
            <a:r>
              <a:rPr lang="en-US" altLang="zh-CN" dirty="0"/>
              <a:t>;  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书籍推荐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64347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帮助手册，安装时附带的</a:t>
            </a:r>
            <a:endParaRPr lang="en-US" altLang="zh-CN" dirty="0" smtClean="0"/>
          </a:p>
          <a:p>
            <a:r>
              <a:rPr lang="en-US" altLang="zh-CN" dirty="0" smtClean="0"/>
              <a:t>《Dive Into Python》/</a:t>
            </a:r>
            <a:r>
              <a:rPr lang="zh-CN" altLang="en-US" dirty="0" smtClean="0"/>
              <a:t>中文版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可爱的</a:t>
            </a:r>
            <a:r>
              <a:rPr lang="en-US" altLang="zh-CN" dirty="0" smtClean="0"/>
              <a:t>Python》</a:t>
            </a:r>
          </a:p>
          <a:p>
            <a:r>
              <a:rPr lang="en-US" altLang="zh-CN" dirty="0" smtClean="0"/>
              <a:t>《Python</a:t>
            </a:r>
            <a:r>
              <a:rPr lang="zh-CN" altLang="en-US" dirty="0" smtClean="0"/>
              <a:t>源码剖析</a:t>
            </a:r>
            <a:r>
              <a:rPr lang="en-US" altLang="zh-CN" dirty="0" smtClean="0"/>
              <a:t>》-- </a:t>
            </a:r>
            <a:r>
              <a:rPr lang="zh-CN" altLang="en-US" dirty="0" smtClean="0"/>
              <a:t>高级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/>
          </a:p>
          <a:p>
            <a:r>
              <a:rPr lang="zh-CN" altLang="en-US" dirty="0" smtClean="0"/>
              <a:t>国内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组：</a:t>
            </a:r>
            <a:r>
              <a:rPr lang="en-US" altLang="zh-CN" dirty="0"/>
              <a:t> </a:t>
            </a:r>
            <a:r>
              <a:rPr lang="en-US" altLang="zh-CN" sz="2800" dirty="0" smtClean="0">
                <a:hlinkClick r:id="rId2"/>
              </a:rPr>
              <a:t>python-cn@googlegroups.com</a:t>
            </a:r>
            <a:endParaRPr lang="en-US" altLang="zh-CN" sz="2800" dirty="0" smtClean="0"/>
          </a:p>
          <a:p>
            <a:r>
              <a:rPr lang="zh-CN" altLang="en-US" sz="2800" dirty="0" smtClean="0"/>
              <a:t>啄木鸟社区：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hlinkClick r:id="rId3"/>
              </a:rPr>
              <a:t>http://wiki.woodpecker.org.cn/</a:t>
            </a:r>
            <a:endParaRPr lang="en-US" altLang="zh-CN" sz="2800" dirty="0" smtClean="0"/>
          </a:p>
          <a:p>
            <a:r>
              <a:rPr lang="en-US" altLang="zh-CN" sz="2800" dirty="0" smtClean="0"/>
              <a:t>Python</a:t>
            </a:r>
            <a:r>
              <a:rPr lang="zh-CN" altLang="en-US" sz="2800" dirty="0" smtClean="0"/>
              <a:t>官网：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hlinkClick r:id="rId4"/>
              </a:rPr>
              <a:t>http://www.python.org/</a:t>
            </a:r>
            <a:endParaRPr lang="en-US" altLang="zh-CN" sz="2800" dirty="0" smtClean="0"/>
          </a:p>
          <a:p>
            <a:r>
              <a:rPr lang="en-US" altLang="zh-CN" sz="2800" dirty="0" err="1" smtClean="0"/>
              <a:t>Django</a:t>
            </a:r>
            <a:r>
              <a:rPr lang="zh-CN" altLang="en-US" sz="2800" dirty="0" smtClean="0"/>
              <a:t>官网：</a:t>
            </a:r>
            <a:r>
              <a:rPr lang="en-US" altLang="zh-CN" sz="2800" dirty="0" smtClean="0">
                <a:hlinkClick r:id="rId5"/>
              </a:rPr>
              <a:t> http://www.djangoproject.com/</a:t>
            </a:r>
            <a:endParaRPr lang="en-US" altLang="zh-CN" sz="2800" dirty="0" smtClean="0"/>
          </a:p>
          <a:p>
            <a:r>
              <a:rPr lang="en-US" altLang="zh-CN" sz="2800" dirty="0" err="1" smtClean="0"/>
              <a:t>UliPad</a:t>
            </a:r>
            <a:r>
              <a:rPr lang="zh-CN" altLang="en-US" sz="2800" dirty="0" smtClean="0"/>
              <a:t>：</a:t>
            </a:r>
            <a:r>
              <a:rPr lang="en-US" altLang="zh-CN" sz="2800" dirty="0" smtClean="0">
                <a:hlinkClick r:id="rId6"/>
              </a:rPr>
              <a:t> http://code.google.com/p/ulipad/</a:t>
            </a:r>
            <a:endParaRPr lang="en-US" altLang="zh-CN" sz="2800" dirty="0" smtClean="0"/>
          </a:p>
          <a:p>
            <a:r>
              <a:rPr lang="en-US" altLang="zh-CN" sz="2800" dirty="0" err="1" smtClean="0"/>
              <a:t>wxPython</a:t>
            </a:r>
            <a:r>
              <a:rPr lang="zh-CN" altLang="en-US" sz="2800" dirty="0" smtClean="0"/>
              <a:t>：</a:t>
            </a:r>
            <a:r>
              <a:rPr lang="en-US" altLang="zh-CN" sz="2800" dirty="0"/>
              <a:t> </a:t>
            </a:r>
            <a:r>
              <a:rPr lang="en-US" altLang="zh-CN" sz="2800" dirty="0" smtClean="0">
                <a:hlinkClick r:id="rId7"/>
              </a:rPr>
              <a:t>http</a:t>
            </a:r>
            <a:r>
              <a:rPr lang="en-US" altLang="zh-CN" sz="2800" smtClean="0">
                <a:hlinkClick r:id="rId7"/>
              </a:rPr>
              <a:t>://www.wxpython.org/</a:t>
            </a:r>
            <a:endParaRPr lang="en-US" altLang="zh-CN" sz="2800" dirty="0" smtClean="0"/>
          </a:p>
          <a:p>
            <a:r>
              <a:rPr lang="en-US" altLang="zh-CN" sz="2800" dirty="0" err="1" smtClean="0"/>
              <a:t>PyQT</a:t>
            </a:r>
            <a:r>
              <a:rPr lang="zh-CN" altLang="en-US" sz="2800" dirty="0" smtClean="0"/>
              <a:t>：</a:t>
            </a:r>
            <a:r>
              <a:rPr lang="en-US" altLang="zh-CN" sz="2800" dirty="0" smtClean="0">
                <a:hlinkClick r:id="rId8"/>
              </a:rPr>
              <a:t>http://www.riverbankcomputing.co.uk/</a:t>
            </a:r>
            <a:endParaRPr lang="en-US" altLang="zh-CN" sz="28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电影情节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工业光魔：</a:t>
            </a:r>
            <a:r>
              <a:rPr lang="en-US" altLang="zh-CN" dirty="0" smtClean="0">
                <a:hlinkClick r:id="rId2"/>
              </a:rPr>
              <a:t>http://www.ilm.com</a:t>
            </a:r>
            <a:endParaRPr lang="en-US" altLang="zh-CN" dirty="0" smtClean="0"/>
          </a:p>
          <a:p>
            <a:r>
              <a:rPr lang="zh-CN" altLang="en-US" dirty="0" smtClean="0"/>
              <a:t>电影特技：</a:t>
            </a:r>
            <a:r>
              <a:rPr lang="en-US" altLang="zh-CN" sz="2800" dirty="0" smtClean="0"/>
              <a:t>《</a:t>
            </a:r>
            <a:r>
              <a:rPr lang="zh-CN" altLang="en-US" sz="2800" dirty="0" smtClean="0"/>
              <a:t>侏罗纪公园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《</a:t>
            </a:r>
            <a:r>
              <a:rPr lang="zh-CN" altLang="en-US" sz="2800" dirty="0" smtClean="0"/>
              <a:t>变形金刚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《</a:t>
            </a:r>
            <a:r>
              <a:rPr lang="zh-CN" altLang="en-US" sz="2800" dirty="0" smtClean="0"/>
              <a:t>哈利波特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《</a:t>
            </a:r>
            <a:r>
              <a:rPr lang="zh-CN" altLang="en-US" sz="2800" dirty="0" smtClean="0"/>
              <a:t>阿凡达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《</a:t>
            </a:r>
            <a:r>
              <a:rPr lang="zh-CN" altLang="en-US" sz="2800" dirty="0" smtClean="0"/>
              <a:t>星球大战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等</a:t>
            </a:r>
            <a:endParaRPr lang="en-US" altLang="zh-CN" sz="2800" dirty="0" smtClean="0"/>
          </a:p>
          <a:p>
            <a:r>
              <a:rPr lang="zh-CN" altLang="en-US" dirty="0" smtClean="0"/>
              <a:t>工作站：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IRIX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OS X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Tru64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Solaris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Python 1.4(1996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1.5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2.1 </a:t>
            </a:r>
            <a:r>
              <a:rPr lang="zh-CN" altLang="en-US" dirty="0" smtClean="0"/>
              <a:t>混合使用</a:t>
            </a:r>
            <a:endParaRPr lang="en-US" altLang="zh-CN" dirty="0" smtClean="0"/>
          </a:p>
          <a:p>
            <a:r>
              <a:rPr lang="zh-CN" altLang="en-US" dirty="0" smtClean="0"/>
              <a:t>主要用来控制和调度各个渲染的机器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maya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了解更多：</a:t>
            </a:r>
            <a:r>
              <a:rPr lang="en-US" altLang="zh-CN" sz="2000" dirty="0" smtClean="0">
                <a:hlinkClick r:id="rId3"/>
              </a:rPr>
              <a:t>http://www.slideshare.net/stingchen/industrial-light-magic-success-story-case-study-iv-python-based-company</a:t>
            </a:r>
            <a:endParaRPr lang="zh-CN" altLang="en-US" sz="2000" dirty="0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适合学习对象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484784"/>
            <a:ext cx="7560840" cy="49685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软件开发人员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软件测试人员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软件配置</a:t>
            </a:r>
            <a:r>
              <a:rPr lang="en-US" altLang="zh-CN" dirty="0" smtClean="0"/>
              <a:t>/</a:t>
            </a:r>
            <a:r>
              <a:rPr lang="zh-CN" altLang="en-US" dirty="0" smtClean="0"/>
              <a:t>部署</a:t>
            </a:r>
            <a:r>
              <a:rPr lang="en-US" altLang="zh-CN" dirty="0" smtClean="0"/>
              <a:t>/</a:t>
            </a:r>
            <a:r>
              <a:rPr lang="zh-CN" altLang="en-US" dirty="0" smtClean="0"/>
              <a:t>自动化开发人员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网站运维人员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高级动画设计人员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系统原型架构设计人员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5536" y="1412776"/>
            <a:ext cx="8229600" cy="4686300"/>
          </a:xfrm>
        </p:spPr>
        <p:txBody>
          <a:bodyPr/>
          <a:lstStyle/>
          <a:p>
            <a:pPr algn="ctr">
              <a:buNone/>
            </a:pPr>
            <a:r>
              <a:rPr lang="zh-CN" altLang="en-US" sz="6000" b="1" dirty="0" smtClean="0">
                <a:solidFill>
                  <a:srgbClr val="FF0000"/>
                </a:solidFill>
              </a:rPr>
              <a:t>除了</a:t>
            </a:r>
            <a:r>
              <a:rPr lang="en-US" altLang="zh-CN" sz="6000" b="1" dirty="0" smtClean="0">
                <a:solidFill>
                  <a:srgbClr val="FF0000"/>
                </a:solidFill>
              </a:rPr>
              <a:t>OS</a:t>
            </a:r>
            <a:r>
              <a:rPr lang="zh-CN" altLang="en-US" sz="6000" b="1" dirty="0" smtClean="0">
                <a:solidFill>
                  <a:srgbClr val="FF0000"/>
                </a:solidFill>
              </a:rPr>
              <a:t>和驱动程序</a:t>
            </a:r>
            <a:endParaRPr lang="en-US" altLang="zh-CN" sz="60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zh-CN" sz="60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altLang="zh-CN" sz="60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Python 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还有什么不能干的！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内部实现方式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00594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C -- </a:t>
            </a:r>
            <a:r>
              <a:rPr lang="en-US" altLang="zh-CN" sz="3600" dirty="0" err="1" smtClean="0"/>
              <a:t>CPython</a:t>
            </a:r>
            <a:r>
              <a:rPr lang="zh-CN" altLang="en-US" sz="3600" dirty="0" smtClean="0"/>
              <a:t>        </a:t>
            </a:r>
            <a:r>
              <a:rPr lang="zh-CN" altLang="en-US" sz="2800" dirty="0" smtClean="0"/>
              <a:t>我们现在使用的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官方发行的</a:t>
            </a:r>
            <a:endParaRPr lang="en-US" altLang="zh-CN" sz="2800" dirty="0" smtClean="0"/>
          </a:p>
          <a:p>
            <a:r>
              <a:rPr lang="en-US" altLang="zh-CN" sz="3600" dirty="0" smtClean="0"/>
              <a:t>JAVA -- </a:t>
            </a:r>
            <a:r>
              <a:rPr lang="en-US" altLang="zh-CN" sz="3600" dirty="0" err="1" smtClean="0"/>
              <a:t>Jython</a:t>
            </a:r>
            <a:r>
              <a:rPr lang="en-US" altLang="zh-CN" sz="3600" dirty="0" smtClean="0"/>
              <a:t>      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项目中会使用</a:t>
            </a:r>
            <a:endParaRPr lang="en-US" altLang="zh-CN" sz="2800" dirty="0" smtClean="0"/>
          </a:p>
          <a:p>
            <a:r>
              <a:rPr lang="en-US" altLang="zh-CN" sz="3600" dirty="0"/>
              <a:t>.</a:t>
            </a:r>
            <a:r>
              <a:rPr lang="en-US" altLang="zh-CN" sz="3600" dirty="0" smtClean="0"/>
              <a:t>NET -- </a:t>
            </a:r>
            <a:r>
              <a:rPr lang="en-US" altLang="zh-CN" sz="3600" dirty="0" err="1"/>
              <a:t>I</a:t>
            </a:r>
            <a:r>
              <a:rPr lang="en-US" altLang="zh-CN" sz="3600" dirty="0" err="1" smtClean="0"/>
              <a:t>ronPython</a:t>
            </a:r>
            <a:endParaRPr lang="en-US" altLang="zh-CN" sz="3600" dirty="0" smtClean="0"/>
          </a:p>
          <a:p>
            <a:r>
              <a:rPr lang="en-US" altLang="zh-CN" sz="3600" dirty="0" smtClean="0"/>
              <a:t>Python -- </a:t>
            </a:r>
            <a:r>
              <a:rPr lang="en-US" altLang="zh-CN" sz="3600" dirty="0" err="1" smtClean="0"/>
              <a:t>pypy</a:t>
            </a:r>
            <a:endParaRPr lang="en-US" altLang="zh-CN" sz="3600" dirty="0" smtClean="0"/>
          </a:p>
          <a:p>
            <a:r>
              <a:rPr lang="en-US" altLang="zh-CN" sz="3600" dirty="0" smtClean="0"/>
              <a:t>Parrot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蟒之</a:t>
            </a:r>
            <a:r>
              <a:rPr lang="zh-CN" altLang="en-US" dirty="0" smtClean="0"/>
              <a:t>禅</a:t>
            </a:r>
            <a:r>
              <a:rPr lang="en-US" altLang="zh-CN" dirty="0" smtClean="0"/>
              <a:t>(Python</a:t>
            </a:r>
            <a:r>
              <a:rPr lang="zh-CN" altLang="en-US" dirty="0" smtClean="0"/>
              <a:t>哲学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zh-CN" altLang="en-US" sz="4000" dirty="0"/>
              <a:t>优美胜过丑陋 </a:t>
            </a:r>
            <a:endParaRPr lang="en-US" altLang="zh-CN" sz="4000" dirty="0" smtClean="0"/>
          </a:p>
          <a:p>
            <a:pPr algn="ctr">
              <a:buNone/>
            </a:pPr>
            <a:r>
              <a:rPr lang="zh-CN" altLang="en-US" sz="4000" dirty="0" smtClean="0"/>
              <a:t>明确</a:t>
            </a:r>
            <a:r>
              <a:rPr lang="zh-CN" altLang="en-US" sz="4000" dirty="0"/>
              <a:t>胜过含蓄 </a:t>
            </a:r>
            <a:endParaRPr lang="en-US" altLang="zh-CN" sz="4000" dirty="0" smtClean="0"/>
          </a:p>
          <a:p>
            <a:pPr algn="ctr">
              <a:buNone/>
            </a:pPr>
            <a:r>
              <a:rPr lang="zh-CN" altLang="en-US" sz="4000" dirty="0" smtClean="0"/>
              <a:t>简单</a:t>
            </a:r>
            <a:r>
              <a:rPr lang="zh-CN" altLang="en-US" sz="4000" dirty="0"/>
              <a:t>胜过复杂 </a:t>
            </a:r>
            <a:endParaRPr lang="en-US" altLang="zh-CN" sz="4000" dirty="0" smtClean="0"/>
          </a:p>
          <a:p>
            <a:pPr algn="ctr">
              <a:buNone/>
            </a:pPr>
            <a:r>
              <a:rPr lang="zh-CN" altLang="en-US" sz="4000" dirty="0" smtClean="0"/>
              <a:t>复杂</a:t>
            </a:r>
            <a:r>
              <a:rPr lang="zh-CN" altLang="en-US" sz="4000" dirty="0"/>
              <a:t>胜过难懂 </a:t>
            </a:r>
            <a:endParaRPr lang="en-US" altLang="zh-CN" sz="4000" dirty="0" smtClean="0"/>
          </a:p>
          <a:p>
            <a:pPr algn="ctr">
              <a:buNone/>
            </a:pPr>
            <a:r>
              <a:rPr lang="zh-CN" altLang="en-US" sz="4000" dirty="0" smtClean="0"/>
              <a:t>扁平</a:t>
            </a:r>
            <a:r>
              <a:rPr lang="zh-CN" altLang="en-US" sz="4000" dirty="0"/>
              <a:t>胜过嵌套 </a:t>
            </a:r>
            <a:endParaRPr lang="en-US" altLang="zh-CN" sz="4000" dirty="0" smtClean="0"/>
          </a:p>
          <a:p>
            <a:pPr algn="ctr">
              <a:buNone/>
            </a:pPr>
            <a:r>
              <a:rPr lang="zh-CN" altLang="en-US" sz="4000" dirty="0" smtClean="0"/>
              <a:t>稀疏</a:t>
            </a:r>
            <a:r>
              <a:rPr lang="zh-CN" altLang="en-US" sz="4000" dirty="0"/>
              <a:t>胜过密集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3034</TotalTime>
  <Words>1546</Words>
  <Application>Microsoft Office PowerPoint</Application>
  <PresentationFormat>全屏显示(4:3)</PresentationFormat>
  <Paragraphs>462</Paragraphs>
  <Slides>45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暗香扑面</vt:lpstr>
      <vt:lpstr>Python 内部培训</vt:lpstr>
      <vt:lpstr>Python面世</vt:lpstr>
      <vt:lpstr>江湖地位(TIOBE Dec 2010)</vt:lpstr>
      <vt:lpstr>Python的应用领域</vt:lpstr>
      <vt:lpstr>Python电影情节</vt:lpstr>
      <vt:lpstr>适合学习对象</vt:lpstr>
      <vt:lpstr>幻灯片 7</vt:lpstr>
      <vt:lpstr>内部实现方式</vt:lpstr>
      <vt:lpstr>蟒之禅(Python哲学)</vt:lpstr>
      <vt:lpstr>开发环境</vt:lpstr>
      <vt:lpstr>语法特色</vt:lpstr>
      <vt:lpstr>幻灯片 12</vt:lpstr>
      <vt:lpstr>Hello world (1)</vt:lpstr>
      <vt:lpstr>Hello world (2)</vt:lpstr>
      <vt:lpstr>None</vt:lpstr>
      <vt:lpstr>字符串string</vt:lpstr>
      <vt:lpstr>强大的string处理案例</vt:lpstr>
      <vt:lpstr>列表list</vt:lpstr>
      <vt:lpstr>tuple</vt:lpstr>
      <vt:lpstr>字典dict</vt:lpstr>
      <vt:lpstr>集合set</vt:lpstr>
      <vt:lpstr>循环</vt:lpstr>
      <vt:lpstr>死循环怎么办？</vt:lpstr>
      <vt:lpstr>函数</vt:lpstr>
      <vt:lpstr>类class</vt:lpstr>
      <vt:lpstr>异常处理</vt:lpstr>
      <vt:lpstr>文件操作</vt:lpstr>
      <vt:lpstr>目录操作</vt:lpstr>
      <vt:lpstr>匿名函数 lambda</vt:lpstr>
      <vt:lpstr>字符编码</vt:lpstr>
      <vt:lpstr>指针？引用？</vt:lpstr>
      <vt:lpstr>正则表达式</vt:lpstr>
      <vt:lpstr>单元测试</vt:lpstr>
      <vt:lpstr>性能优化</vt:lpstr>
      <vt:lpstr>map/reduce</vt:lpstr>
      <vt:lpstr>调用系统命令</vt:lpstr>
      <vt:lpstr>getattr/setattr</vt:lpstr>
      <vt:lpstr>模块</vt:lpstr>
      <vt:lpstr>动态调用 – 定义</vt:lpstr>
      <vt:lpstr>动态调用 – 执行</vt:lpstr>
      <vt:lpstr>幻灯片 41</vt:lpstr>
      <vt:lpstr>*  Python</vt:lpstr>
      <vt:lpstr>8荣8耻</vt:lpstr>
      <vt:lpstr>书籍推荐</vt:lpstr>
      <vt:lpstr>谢谢！</vt:lpstr>
    </vt:vector>
  </TitlesOfParts>
  <Company>uit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培训讲义</dc:title>
  <dc:creator>uit</dc:creator>
  <cp:lastModifiedBy>leejd</cp:lastModifiedBy>
  <cp:revision>540</cp:revision>
  <dcterms:created xsi:type="dcterms:W3CDTF">2010-07-07T01:58:11Z</dcterms:created>
  <dcterms:modified xsi:type="dcterms:W3CDTF">2011-01-11T01:11:53Z</dcterms:modified>
</cp:coreProperties>
</file>