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angchain-ai/rag-from-scratch/blob/main/rag_from_scratch_1_to_4.ipyn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1D1C1D"/>
                </a:solidFill>
              </a:rPr>
              <a:t>This is the second video in our series on RAG. The aim of this </a:t>
            </a:r>
            <a:r>
              <a:rPr lang="en" sz="1150">
                <a:solidFill>
                  <a:srgbClr val="1D1C1D"/>
                </a:solidFill>
              </a:rPr>
              <a:t>series</a:t>
            </a:r>
            <a:r>
              <a:rPr lang="en" sz="1150">
                <a:solidFill>
                  <a:srgbClr val="1D1C1D"/>
                </a:solidFill>
              </a:rPr>
              <a:t> is to build up an understanding of RAG from scratch, starting with the basics of indexing, retrieval, and generation. This video focuses on indexing, covering the process of document loading, splitting, and embedding. See this notebook for code: </a:t>
            </a:r>
            <a:r>
              <a:rPr lang="en" sz="1150" u="sng">
                <a:solidFill>
                  <a:schemeClr val="hlink"/>
                </a:solidFill>
                <a:hlinkClick r:id="rId2"/>
              </a:rPr>
              <a:t>https://github.com/langchain-ai/rag-from-scratch/blob/main/rag_from_scratch_1_to_4.ipynb</a:t>
            </a:r>
            <a:endParaRPr sz="1150">
              <a:solidFill>
                <a:srgbClr val="1D1C1D"/>
              </a:solidFill>
            </a:endParaRPr>
          </a:p>
          <a:p>
            <a:pPr indent="0" lvl="0" marL="0" rtl="0" algn="l">
              <a:spcBef>
                <a:spcPts val="0"/>
              </a:spcBef>
              <a:spcAft>
                <a:spcPts val="0"/>
              </a:spcAft>
              <a:buClr>
                <a:schemeClr val="dk1"/>
              </a:buClr>
              <a:buSzPts val="1100"/>
              <a:buFont typeface="Arial"/>
              <a:buNone/>
            </a:pPr>
            <a:r>
              <a:t/>
            </a:r>
            <a:endParaRPr sz="1150">
              <a:solidFill>
                <a:srgbClr val="1D1C1D"/>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70d7061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70d7061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last video, we walked </a:t>
            </a:r>
            <a:r>
              <a:rPr lang="en">
                <a:solidFill>
                  <a:schemeClr val="dk1"/>
                </a:solidFill>
              </a:rPr>
              <a:t>through</a:t>
            </a:r>
            <a:r>
              <a:rPr lang="en">
                <a:solidFill>
                  <a:schemeClr val="dk1"/>
                </a:solidFill>
              </a:rPr>
              <a:t> the basic components of RAG: (1) indexing (make external data retrievable), (2) retrieval (fetch external data that is relevant to a query that we want the LLM to reason about, (3) generation pass this to an LLM to generate an answer.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6854570c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6854570c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Here’s we’ll talk </a:t>
            </a:r>
            <a:r>
              <a:rPr lang="en">
                <a:solidFill>
                  <a:schemeClr val="dk1"/>
                </a:solidFill>
              </a:rPr>
              <a:t>about</a:t>
            </a:r>
            <a:r>
              <a:rPr lang="en">
                <a:solidFill>
                  <a:schemeClr val="dk1"/>
                </a:solidFill>
              </a:rPr>
              <a:t> indexing, which start with loading </a:t>
            </a:r>
            <a:r>
              <a:rPr lang="en">
                <a:solidFill>
                  <a:schemeClr val="dk1"/>
                </a:solidFill>
              </a:rPr>
              <a:t>documents</a:t>
            </a:r>
            <a:r>
              <a:rPr lang="en">
                <a:solidFill>
                  <a:schemeClr val="dk1"/>
                </a:solidFill>
              </a:rPr>
              <a:t>. LangChain has &gt; 160 different document loaders that you can use to grab data from many different sources for indexing.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70bcc62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70bcc62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But, we need an efficient way to search over this loaded data. This is a well-studied problem, which typically </a:t>
            </a:r>
            <a:r>
              <a:rPr lang="en">
                <a:solidFill>
                  <a:schemeClr val="dk1"/>
                </a:solidFill>
              </a:rPr>
              <a:t>involves</a:t>
            </a:r>
            <a:r>
              <a:rPr lang="en">
                <a:solidFill>
                  <a:schemeClr val="dk1"/>
                </a:solidFill>
              </a:rPr>
              <a:t> mapping documents to a </a:t>
            </a:r>
            <a:r>
              <a:rPr lang="en">
                <a:solidFill>
                  <a:schemeClr val="dk1"/>
                </a:solidFill>
              </a:rPr>
              <a:t>numerical</a:t>
            </a:r>
            <a:r>
              <a:rPr lang="en">
                <a:solidFill>
                  <a:schemeClr val="dk1"/>
                </a:solidFill>
              </a:rPr>
              <a:t> representation, such as a vector. If documents are mapped to vectors, there are many way to perform search for </a:t>
            </a:r>
            <a:r>
              <a:rPr lang="en">
                <a:solidFill>
                  <a:schemeClr val="dk1"/>
                </a:solidFill>
              </a:rPr>
              <a:t>similarity</a:t>
            </a:r>
            <a:r>
              <a:rPr lang="en">
                <a:solidFill>
                  <a:schemeClr val="dk1"/>
                </a:solidFill>
              </a:rPr>
              <a:t> between vectors.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6854570c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6854570c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course, this has been around for a long time: statistics methods like Bag Of Words look at word frequencies in documents to build a vector. These are typically considered “sparse” because the each position in the array will represent a possible word in a large </a:t>
            </a:r>
            <a:r>
              <a:rPr lang="en"/>
              <a:t>vocabulary, so there will be many zeros. </a:t>
            </a:r>
            <a:r>
              <a:rPr lang="en"/>
              <a:t>There are well developed methods to search using this representation.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a:t>
            </a:r>
            <a:r>
              <a:rPr lang="en"/>
              <a:t>learned</a:t>
            </a:r>
            <a:r>
              <a:rPr lang="en"/>
              <a:t> approaches, embedding models, have also emerged for this task. These map text to a fixed length vector, which compresses the </a:t>
            </a:r>
            <a:r>
              <a:rPr lang="en"/>
              <a:t>semantic meaning </a:t>
            </a:r>
            <a:r>
              <a:rPr lang="en"/>
              <a:t>And similarly there are good methods for search across embedded vectors.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0bcc626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70bcc626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in mind, indexing is the process of taking documents and mapping them to a representation that is easily searchable. For many LLM applications, embedding models have been used. And because LLMs and embedding models have a limited context window, often documents are split up before they are embedded.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7067abd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7067abd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RLanceMart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docs.google.com/presentation/d/1C9IaAwHoWcc4RSTqo-pCoN3h0nCgqV2JEYZUJunv_9Q/edit#slide=id.g26685277936_0_106" TargetMode="External"/><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hyperlink" Target="https://integrations.langchai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hyperlink" Target="https://simonwillison.net/2023/Oct/23/embeddings/" TargetMode="External"/><Relationship Id="rId6" Type="http://schemas.openxmlformats.org/officeDocument/2006/relationships/hyperlink" Target="https://www.pinecone.io/learn/series/nlp/dense-vector-embeddings-nlp/" TargetMode="External"/><Relationship Id="rId7" Type="http://schemas.openxmlformats.org/officeDocument/2006/relationships/hyperlink" Target="https://cameronrwolfe.substack.com/p/the-basics-of-ai-powered-vector-search?utm_source=profile&amp;utm_medium=reader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chunkviz.up.railway.app/" TargetMode="External"/><Relationship Id="rId6" Type="http://schemas.openxmlformats.org/officeDocument/2006/relationships/hyperlink" Target="https://www.youtube.com/watch?v=8OJC21T2SL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1463349" cy="765826"/>
          </a:xfrm>
          <a:prstGeom prst="rect">
            <a:avLst/>
          </a:prstGeom>
          <a:noFill/>
          <a:ln>
            <a:noFill/>
          </a:ln>
        </p:spPr>
      </p:pic>
      <p:sp>
        <p:nvSpPr>
          <p:cNvPr id="55" name="Google Shape;55;p13"/>
          <p:cNvSpPr txBox="1"/>
          <p:nvPr/>
        </p:nvSpPr>
        <p:spPr>
          <a:xfrm>
            <a:off x="59675" y="2095050"/>
            <a:ext cx="9004800" cy="9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15171A"/>
                </a:solidFill>
                <a:highlight>
                  <a:srgbClr val="FFFFFF"/>
                </a:highlight>
                <a:latin typeface="Lexend"/>
                <a:ea typeface="Lexend"/>
                <a:cs typeface="Lexend"/>
                <a:sym typeface="Lexend"/>
              </a:rPr>
              <a:t>RAG from scratch: Indexing</a:t>
            </a:r>
            <a:endParaRPr b="1" sz="21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Lance Martin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Software Engineer, LangChain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u="sng">
                <a:solidFill>
                  <a:srgbClr val="0097A7"/>
                </a:solidFill>
                <a:highlight>
                  <a:srgbClr val="FFFFFF"/>
                </a:highlight>
                <a:latin typeface="Lexend"/>
                <a:ea typeface="Lexend"/>
                <a:cs typeface="Lexend"/>
                <a:sym typeface="Lexend"/>
                <a:hlinkClick r:id="rId4">
                  <a:extLst>
                    <a:ext uri="{A12FA001-AC4F-418D-AE19-62706E023703}">
                      <ahyp:hlinkClr val="tx"/>
                    </a:ext>
                  </a:extLst>
                </a:hlinkClick>
              </a:rPr>
              <a:t>@RLanceMartin</a:t>
            </a:r>
            <a:endParaRPr sz="1500">
              <a:solidFill>
                <a:srgbClr val="15171A"/>
              </a:solidFill>
              <a:highlight>
                <a:srgbClr val="FFFFFF"/>
              </a:highlight>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1463349" cy="765826"/>
          </a:xfrm>
          <a:prstGeom prst="rect">
            <a:avLst/>
          </a:prstGeom>
          <a:noFill/>
          <a:ln>
            <a:noFill/>
          </a:ln>
        </p:spPr>
      </p:pic>
      <p:sp>
        <p:nvSpPr>
          <p:cNvPr id="61" name="Google Shape;61;p14"/>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Lexend"/>
                <a:ea typeface="Lexend"/>
                <a:cs typeface="Lexend"/>
                <a:sym typeface="Lexend"/>
                <a:hlinkClick r:id="rId4"/>
              </a:rPr>
              <a:t>RAG motivation</a:t>
            </a:r>
            <a:endParaRPr sz="1800">
              <a:solidFill>
                <a:srgbClr val="595959"/>
              </a:solidFill>
            </a:endParaRPr>
          </a:p>
        </p:txBody>
      </p:sp>
      <p:pic>
        <p:nvPicPr>
          <p:cNvPr id="62" name="Google Shape;62;p14"/>
          <p:cNvPicPr preferRelativeResize="0"/>
          <p:nvPr/>
        </p:nvPicPr>
        <p:blipFill>
          <a:blip r:embed="rId5">
            <a:alphaModFix/>
          </a:blip>
          <a:stretch>
            <a:fillRect/>
          </a:stretch>
        </p:blipFill>
        <p:spPr>
          <a:xfrm>
            <a:off x="1191088" y="1368573"/>
            <a:ext cx="6761825" cy="318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1463349" cy="765826"/>
          </a:xfrm>
          <a:prstGeom prst="rect">
            <a:avLst/>
          </a:prstGeom>
          <a:noFill/>
          <a:ln>
            <a:noFill/>
          </a:ln>
        </p:spPr>
      </p:pic>
      <p:sp>
        <p:nvSpPr>
          <p:cNvPr id="68" name="Google Shape;68;p15"/>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Document</a:t>
            </a:r>
            <a:r>
              <a:rPr lang="en" sz="1800">
                <a:solidFill>
                  <a:srgbClr val="595959"/>
                </a:solidFill>
                <a:latin typeface="Lexend"/>
                <a:ea typeface="Lexend"/>
                <a:cs typeface="Lexend"/>
                <a:sym typeface="Lexend"/>
              </a:rPr>
              <a:t> loading</a:t>
            </a:r>
            <a:endParaRPr sz="1800">
              <a:solidFill>
                <a:srgbClr val="595959"/>
              </a:solidFill>
            </a:endParaRPr>
          </a:p>
        </p:txBody>
      </p:sp>
      <p:pic>
        <p:nvPicPr>
          <p:cNvPr id="69" name="Google Shape;69;p15"/>
          <p:cNvPicPr preferRelativeResize="0"/>
          <p:nvPr/>
        </p:nvPicPr>
        <p:blipFill>
          <a:blip r:embed="rId4">
            <a:alphaModFix/>
          </a:blip>
          <a:stretch>
            <a:fillRect/>
          </a:stretch>
        </p:blipFill>
        <p:spPr>
          <a:xfrm>
            <a:off x="2465963" y="1211548"/>
            <a:ext cx="4212074" cy="3359350"/>
          </a:xfrm>
          <a:prstGeom prst="rect">
            <a:avLst/>
          </a:prstGeom>
          <a:noFill/>
          <a:ln>
            <a:noFill/>
          </a:ln>
        </p:spPr>
      </p:pic>
      <p:sp>
        <p:nvSpPr>
          <p:cNvPr id="70" name="Google Shape;70;p15"/>
          <p:cNvSpPr txBox="1"/>
          <p:nvPr/>
        </p:nvSpPr>
        <p:spPr>
          <a:xfrm>
            <a:off x="1997925" y="4743300"/>
            <a:ext cx="7146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rgbClr val="0097A7"/>
                </a:solidFill>
                <a:latin typeface="Lexend"/>
                <a:ea typeface="Lexend"/>
                <a:cs typeface="Lexend"/>
                <a:sym typeface="Lexend"/>
                <a:hlinkClick r:id="rId5">
                  <a:extLst>
                    <a:ext uri="{A12FA001-AC4F-418D-AE19-62706E023703}">
                      <ahyp:hlinkClr val="tx"/>
                    </a:ext>
                  </a:extLst>
                </a:hlinkClick>
              </a:rPr>
              <a:t>https://integrations.langchain.com/</a:t>
            </a:r>
            <a:endParaRPr>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1463349" cy="765826"/>
          </a:xfrm>
          <a:prstGeom prst="rect">
            <a:avLst/>
          </a:prstGeom>
          <a:noFill/>
          <a:ln>
            <a:noFill/>
          </a:ln>
        </p:spPr>
      </p:pic>
      <p:sp>
        <p:nvSpPr>
          <p:cNvPr id="76" name="Google Shape;76;p16"/>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Numerical representation for search</a:t>
            </a:r>
            <a:endParaRPr sz="1800">
              <a:solidFill>
                <a:srgbClr val="595959"/>
              </a:solidFill>
            </a:endParaRPr>
          </a:p>
        </p:txBody>
      </p:sp>
      <p:pic>
        <p:nvPicPr>
          <p:cNvPr id="77" name="Google Shape;77;p16"/>
          <p:cNvPicPr preferRelativeResize="0"/>
          <p:nvPr/>
        </p:nvPicPr>
        <p:blipFill>
          <a:blip r:embed="rId4">
            <a:alphaModFix/>
          </a:blip>
          <a:stretch>
            <a:fillRect/>
          </a:stretch>
        </p:blipFill>
        <p:spPr>
          <a:xfrm>
            <a:off x="1167600" y="1271498"/>
            <a:ext cx="6808801" cy="322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1463349" cy="765826"/>
          </a:xfrm>
          <a:prstGeom prst="rect">
            <a:avLst/>
          </a:prstGeom>
          <a:noFill/>
          <a:ln>
            <a:noFill/>
          </a:ln>
        </p:spPr>
      </p:pic>
      <p:sp>
        <p:nvSpPr>
          <p:cNvPr id="83" name="Google Shape;83;p17"/>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Statistical and machine learned representations</a:t>
            </a:r>
            <a:endParaRPr sz="1800">
              <a:solidFill>
                <a:srgbClr val="595959"/>
              </a:solidFill>
            </a:endParaRPr>
          </a:p>
        </p:txBody>
      </p:sp>
      <p:pic>
        <p:nvPicPr>
          <p:cNvPr id="84" name="Google Shape;84;p17"/>
          <p:cNvPicPr preferRelativeResize="0"/>
          <p:nvPr/>
        </p:nvPicPr>
        <p:blipFill>
          <a:blip r:embed="rId4">
            <a:alphaModFix/>
          </a:blip>
          <a:stretch>
            <a:fillRect/>
          </a:stretch>
        </p:blipFill>
        <p:spPr>
          <a:xfrm>
            <a:off x="1510450" y="1272850"/>
            <a:ext cx="6123101" cy="3002050"/>
          </a:xfrm>
          <a:prstGeom prst="rect">
            <a:avLst/>
          </a:prstGeom>
          <a:noFill/>
          <a:ln>
            <a:noFill/>
          </a:ln>
        </p:spPr>
      </p:pic>
      <p:sp>
        <p:nvSpPr>
          <p:cNvPr id="85" name="Google Shape;85;p17"/>
          <p:cNvSpPr txBox="1"/>
          <p:nvPr/>
        </p:nvSpPr>
        <p:spPr>
          <a:xfrm>
            <a:off x="0" y="4404600"/>
            <a:ext cx="9144000" cy="738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u="sng">
                <a:solidFill>
                  <a:schemeClr val="hlink"/>
                </a:solidFill>
                <a:hlinkClick r:id="rId5"/>
              </a:rPr>
              <a:t>https://simonwillison.net/2023/Oct/23/embeddings/</a:t>
            </a:r>
            <a:endParaRPr sz="1200"/>
          </a:p>
          <a:p>
            <a:pPr indent="0" lvl="0" marL="0" rtl="0" algn="r">
              <a:spcBef>
                <a:spcPts val="0"/>
              </a:spcBef>
              <a:spcAft>
                <a:spcPts val="0"/>
              </a:spcAft>
              <a:buNone/>
            </a:pPr>
            <a:r>
              <a:rPr lang="en" sz="1200" u="sng">
                <a:solidFill>
                  <a:schemeClr val="hlink"/>
                </a:solidFill>
                <a:hlinkClick r:id="rId6"/>
              </a:rPr>
              <a:t>https://www.pinecone.io/learn/series/nlp/dense-vector-embeddings-nlp/</a:t>
            </a:r>
            <a:endParaRPr sz="1200"/>
          </a:p>
          <a:p>
            <a:pPr indent="0" lvl="0" marL="0" rtl="0" algn="r">
              <a:spcBef>
                <a:spcPts val="0"/>
              </a:spcBef>
              <a:spcAft>
                <a:spcPts val="0"/>
              </a:spcAft>
              <a:buNone/>
            </a:pPr>
            <a:r>
              <a:rPr lang="en" sz="1200" u="sng">
                <a:solidFill>
                  <a:schemeClr val="hlink"/>
                </a:solidFill>
                <a:hlinkClick r:id="rId7"/>
              </a:rPr>
              <a:t>https://cameronrwolfe.substack.com/p/the-basics-of-ai-powered-vector-search?utm_source=profile&amp;utm_medium=reader2</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1463349" cy="765826"/>
          </a:xfrm>
          <a:prstGeom prst="rect">
            <a:avLst/>
          </a:prstGeom>
          <a:noFill/>
          <a:ln>
            <a:noFill/>
          </a:ln>
        </p:spPr>
      </p:pic>
      <p:sp>
        <p:nvSpPr>
          <p:cNvPr id="91" name="Google Shape;91;p18"/>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Loading, splitting, and embedding</a:t>
            </a:r>
            <a:endParaRPr sz="1800">
              <a:solidFill>
                <a:srgbClr val="595959"/>
              </a:solidFill>
            </a:endParaRPr>
          </a:p>
        </p:txBody>
      </p:sp>
      <p:pic>
        <p:nvPicPr>
          <p:cNvPr id="92" name="Google Shape;92;p18"/>
          <p:cNvPicPr preferRelativeResize="0"/>
          <p:nvPr/>
        </p:nvPicPr>
        <p:blipFill>
          <a:blip r:embed="rId4">
            <a:alphaModFix/>
          </a:blip>
          <a:stretch>
            <a:fillRect/>
          </a:stretch>
        </p:blipFill>
        <p:spPr>
          <a:xfrm>
            <a:off x="2374375" y="1137326"/>
            <a:ext cx="5333025" cy="3551474"/>
          </a:xfrm>
          <a:prstGeom prst="rect">
            <a:avLst/>
          </a:prstGeom>
          <a:noFill/>
          <a:ln>
            <a:noFill/>
          </a:ln>
        </p:spPr>
      </p:pic>
      <p:sp>
        <p:nvSpPr>
          <p:cNvPr id="93" name="Google Shape;93;p18"/>
          <p:cNvSpPr txBox="1"/>
          <p:nvPr/>
        </p:nvSpPr>
        <p:spPr>
          <a:xfrm>
            <a:off x="4389900" y="4527900"/>
            <a:ext cx="47541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5"/>
              </a:rPr>
              <a:t>https://chunkviz.up.railway.app/</a:t>
            </a:r>
            <a:endParaRPr/>
          </a:p>
          <a:p>
            <a:pPr indent="0" lvl="0" marL="0" rtl="0" algn="r">
              <a:spcBef>
                <a:spcPts val="0"/>
              </a:spcBef>
              <a:spcAft>
                <a:spcPts val="0"/>
              </a:spcAft>
              <a:buNone/>
            </a:pPr>
            <a:r>
              <a:rPr lang="en" u="sng">
                <a:solidFill>
                  <a:schemeClr val="hlink"/>
                </a:solidFill>
                <a:hlinkClick r:id="rId6"/>
              </a:rPr>
              <a:t>https://www.youtube.com/watch?v=8OJC21T2SL4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1463349" cy="765826"/>
          </a:xfrm>
          <a:prstGeom prst="rect">
            <a:avLst/>
          </a:prstGeom>
          <a:noFill/>
          <a:ln>
            <a:noFill/>
          </a:ln>
        </p:spPr>
      </p:pic>
      <p:sp>
        <p:nvSpPr>
          <p:cNvPr id="99" name="Google Shape;99;p19"/>
          <p:cNvSpPr txBox="1"/>
          <p:nvPr/>
        </p:nvSpPr>
        <p:spPr>
          <a:xfrm>
            <a:off x="0" y="2571738"/>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Code walk-through</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