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7060cc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7060cc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This is the third video in our series on RAG. The aim of this series is to build up an understanding of RAG from scratch, starting with the basics of indexing, retrieval, and generation. This video focuses on retrieval, covering the process of document search using an index. See this notebook for code: </a:t>
            </a:r>
            <a:r>
              <a:rPr lang="en" sz="1150" u="sng">
                <a:solidFill>
                  <a:schemeClr val="hlink"/>
                </a:solidFill>
                <a:hlinkClick r:id="rId2"/>
              </a:rPr>
              <a:t>https://github.com/langchain-ai/rag-from-scratch/blob/main/rag_from_scratch_1_to_4.ipynb</a:t>
            </a:r>
            <a:endParaRPr sz="1150">
              <a:solidFill>
                <a:srgbClr val="1D1C1D"/>
              </a:solidFill>
            </a:endParaRPr>
          </a:p>
          <a:p>
            <a:pPr indent="0" lvl="0" marL="0" rtl="0" algn="l">
              <a:spcBef>
                <a:spcPts val="0"/>
              </a:spcBef>
              <a:spcAft>
                <a:spcPts val="0"/>
              </a:spcAft>
              <a:buNone/>
            </a:pPr>
            <a:r>
              <a:t/>
            </a:r>
            <a:endParaRPr sz="1150">
              <a:solidFill>
                <a:srgbClr val="1D1C1D"/>
              </a:solidFill>
            </a:endParaRPr>
          </a:p>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4c989d4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4c989d4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first video, we walked through the basic components of RAG: (1) indexing (make external data retrievable), (2) retrieval (fetch external data that is relevant to a query that we want the LLM to reason about, (3) generation pass this to an LLM to generate an answer. And in the last video we discussed indexing. Here we’ll talk about retrieval.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7060cc54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7060cc54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this in mind, indexing is the process of taking documents and mapping them to a representation that is easily searchable. For many LLM applications, embedding models have been used. And because LLMs and embedding models have a limited context window, often documents are split up before they are embedded.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060cc5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060cc5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We’ve taken documents and compressed them into a vector. Let’s assume the vector only had 3 values. We could then view them in 3D space. The location in space represents the </a:t>
            </a:r>
            <a:r>
              <a:rPr lang="en">
                <a:solidFill>
                  <a:schemeClr val="dk1"/>
                </a:solidFill>
              </a:rPr>
              <a:t>semantic meaning of the content.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central </a:t>
            </a:r>
            <a:r>
              <a:rPr lang="en">
                <a:solidFill>
                  <a:schemeClr val="dk1"/>
                </a:solidFill>
              </a:rPr>
              <a:t>intuition</a:t>
            </a:r>
            <a:r>
              <a:rPr lang="en">
                <a:solidFill>
                  <a:schemeClr val="dk1"/>
                </a:solidFill>
              </a:rPr>
              <a:t> is that documents with similar semantic meaning will be close to each other in this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if we hve a question and we want to find documents that are similar, we </a:t>
            </a:r>
            <a:r>
              <a:rPr lang="en">
                <a:solidFill>
                  <a:schemeClr val="dk1"/>
                </a:solidFill>
              </a:rPr>
              <a:t>can look for it’s neighbors in this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Of course, the actual embedding space has many more dimensions than this. But this gives you the key idea.</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7060cc54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7060cc54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Vectorstores </a:t>
            </a:r>
            <a:r>
              <a:rPr lang="en"/>
              <a:t>implement</a:t>
            </a:r>
            <a:r>
              <a:rPr lang="en"/>
              <a:t> this search for us using different approaches, but the inition is a high </a:t>
            </a:r>
            <a:r>
              <a:rPr lang="en"/>
              <a:t>dimensional</a:t>
            </a:r>
            <a:r>
              <a:rPr lang="en"/>
              <a:t> search for nearby (or similar) documents to our query.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060cc54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060cc54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060cc54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060cc54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simonwillison.net/2023/Oct/23/embeddings/" TargetMode="External"/><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pinecone.io/learn/series/faiss/hnsw/" TargetMode="External"/><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s://integrations.langchain.com/" TargetMode="External"/><Relationship Id="rId6" Type="http://schemas.openxmlformats.org/officeDocument/2006/relationships/hyperlink" Target="https://vdbs.superlinke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Retrieval</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Index makes documents easy to retrieve</a:t>
            </a:r>
            <a:endParaRPr sz="1800">
              <a:solidFill>
                <a:srgbClr val="595959"/>
              </a:solidFill>
            </a:endParaRPr>
          </a:p>
        </p:txBody>
      </p:sp>
      <p:pic>
        <p:nvPicPr>
          <p:cNvPr id="69" name="Google Shape;69;p15"/>
          <p:cNvPicPr preferRelativeResize="0"/>
          <p:nvPr/>
        </p:nvPicPr>
        <p:blipFill>
          <a:blip r:embed="rId4">
            <a:alphaModFix/>
          </a:blip>
          <a:stretch>
            <a:fillRect/>
          </a:stretch>
        </p:blipFill>
        <p:spPr>
          <a:xfrm>
            <a:off x="2374375" y="1137326"/>
            <a:ext cx="5333025" cy="355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5" name="Google Shape;75;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Retrieval powered via similarity search</a:t>
            </a:r>
            <a:endParaRPr sz="1800">
              <a:solidFill>
                <a:srgbClr val="595959"/>
              </a:solidFill>
            </a:endParaRPr>
          </a:p>
        </p:txBody>
      </p:sp>
      <p:sp>
        <p:nvSpPr>
          <p:cNvPr id="76" name="Google Shape;76;p16"/>
          <p:cNvSpPr txBox="1"/>
          <p:nvPr/>
        </p:nvSpPr>
        <p:spPr>
          <a:xfrm>
            <a:off x="4900200" y="4743300"/>
            <a:ext cx="42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https://simonwillison.net/2023/Oct/23/embeddings/</a:t>
            </a:r>
            <a:endParaRPr/>
          </a:p>
        </p:txBody>
      </p:sp>
      <p:pic>
        <p:nvPicPr>
          <p:cNvPr id="77" name="Google Shape;77;p16"/>
          <p:cNvPicPr preferRelativeResize="0"/>
          <p:nvPr/>
        </p:nvPicPr>
        <p:blipFill>
          <a:blip r:embed="rId5">
            <a:alphaModFix/>
          </a:blip>
          <a:stretch>
            <a:fillRect/>
          </a:stretch>
        </p:blipFill>
        <p:spPr>
          <a:xfrm>
            <a:off x="2266125" y="1142563"/>
            <a:ext cx="4987705" cy="34692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3" name="Google Shape;83;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Vectorstores implement this for you</a:t>
            </a:r>
            <a:endParaRPr sz="1800">
              <a:solidFill>
                <a:srgbClr val="595959"/>
              </a:solidFill>
            </a:endParaRPr>
          </a:p>
        </p:txBody>
      </p:sp>
      <p:sp>
        <p:nvSpPr>
          <p:cNvPr id="84" name="Google Shape;84;p17"/>
          <p:cNvSpPr txBox="1"/>
          <p:nvPr/>
        </p:nvSpPr>
        <p:spPr>
          <a:xfrm>
            <a:off x="4621800" y="4743300"/>
            <a:ext cx="4522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https://www.pinecone.io/learn/series/faiss/hnsw/</a:t>
            </a:r>
            <a:endParaRPr/>
          </a:p>
        </p:txBody>
      </p:sp>
      <p:pic>
        <p:nvPicPr>
          <p:cNvPr id="85" name="Google Shape;85;p17"/>
          <p:cNvPicPr preferRelativeResize="0"/>
          <p:nvPr/>
        </p:nvPicPr>
        <p:blipFill>
          <a:blip r:embed="rId5">
            <a:alphaModFix/>
          </a:blip>
          <a:stretch>
            <a:fillRect/>
          </a:stretch>
        </p:blipFill>
        <p:spPr>
          <a:xfrm>
            <a:off x="2919975" y="969263"/>
            <a:ext cx="4063772" cy="3869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LangChain has many integrations to support this </a:t>
            </a:r>
            <a:endParaRPr sz="1800">
              <a:solidFill>
                <a:srgbClr val="595959"/>
              </a:solidFill>
            </a:endParaRPr>
          </a:p>
        </p:txBody>
      </p:sp>
      <p:pic>
        <p:nvPicPr>
          <p:cNvPr id="92" name="Google Shape;92;p18"/>
          <p:cNvPicPr preferRelativeResize="0"/>
          <p:nvPr/>
        </p:nvPicPr>
        <p:blipFill>
          <a:blip r:embed="rId4">
            <a:alphaModFix/>
          </a:blip>
          <a:stretch>
            <a:fillRect/>
          </a:stretch>
        </p:blipFill>
        <p:spPr>
          <a:xfrm>
            <a:off x="2418025" y="969275"/>
            <a:ext cx="4620949" cy="3439274"/>
          </a:xfrm>
          <a:prstGeom prst="rect">
            <a:avLst/>
          </a:prstGeom>
          <a:noFill/>
          <a:ln>
            <a:noFill/>
          </a:ln>
        </p:spPr>
      </p:pic>
      <p:sp>
        <p:nvSpPr>
          <p:cNvPr id="93" name="Google Shape;93;p18"/>
          <p:cNvSpPr txBox="1"/>
          <p:nvPr/>
        </p:nvSpPr>
        <p:spPr>
          <a:xfrm>
            <a:off x="1997700" y="4527900"/>
            <a:ext cx="714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0097A7"/>
                </a:solidFill>
                <a:latin typeface="Lexend"/>
                <a:ea typeface="Lexend"/>
                <a:cs typeface="Lexend"/>
                <a:sym typeface="Lexend"/>
                <a:hlinkClick r:id="rId5">
                  <a:extLst>
                    <a:ext uri="{A12FA001-AC4F-418D-AE19-62706E023703}">
                      <ahyp:hlinkClr val="tx"/>
                    </a:ext>
                  </a:extLst>
                </a:hlinkClick>
              </a:rPr>
              <a:t>https://integrations.langchain.com/</a:t>
            </a:r>
            <a:endParaRPr>
              <a:latin typeface="Lexend"/>
              <a:ea typeface="Lexend"/>
              <a:cs typeface="Lexend"/>
              <a:sym typeface="Lexend"/>
            </a:endParaRPr>
          </a:p>
          <a:p>
            <a:pPr indent="0" lvl="0" marL="0" rtl="0" algn="r">
              <a:spcBef>
                <a:spcPts val="0"/>
              </a:spcBef>
              <a:spcAft>
                <a:spcPts val="0"/>
              </a:spcAft>
              <a:buNone/>
            </a:pPr>
            <a:r>
              <a:rPr lang="en" u="sng">
                <a:solidFill>
                  <a:schemeClr val="hlink"/>
                </a:solidFill>
                <a:latin typeface="Lexend"/>
                <a:ea typeface="Lexend"/>
                <a:cs typeface="Lexend"/>
                <a:sym typeface="Lexend"/>
                <a:hlinkClick r:id="rId6"/>
              </a:rPr>
              <a:t>https://vdbs.superlinked.com/</a:t>
            </a:r>
            <a:endParaRPr>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