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Lexe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regular.fntdata"/><Relationship Id="rId14" Type="http://schemas.openxmlformats.org/officeDocument/2006/relationships/font" Target="fonts/Roboto-boldItalic.fntdata"/><Relationship Id="rId16"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5_to_9.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872e9a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872e9a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D0D0D"/>
                </a:solidFill>
                <a:highlight>
                  <a:srgbClr val="FFFFFF"/>
                </a:highlight>
                <a:latin typeface="Roboto"/>
                <a:ea typeface="Roboto"/>
                <a:cs typeface="Roboto"/>
                <a:sym typeface="Roboto"/>
              </a:rPr>
              <a:t>HyDE (Hypothetical Document Embeddings) is an approach to improve retrieval that generates hypothetical documents that could be used to answer the user input question. These documents, drawn from the LLMs knowledge, are embedded and used to </a:t>
            </a:r>
            <a:r>
              <a:rPr lang="en" sz="1150">
                <a:solidFill>
                  <a:srgbClr val="0D0D0D"/>
                </a:solidFill>
                <a:highlight>
                  <a:srgbClr val="FFFFFF"/>
                </a:highlight>
                <a:latin typeface="Roboto"/>
                <a:ea typeface="Roboto"/>
                <a:cs typeface="Roboto"/>
                <a:sym typeface="Roboto"/>
              </a:rPr>
              <a:t>retrieve</a:t>
            </a:r>
            <a:r>
              <a:rPr lang="en" sz="1150">
                <a:solidFill>
                  <a:srgbClr val="0D0D0D"/>
                </a:solidFill>
                <a:highlight>
                  <a:srgbClr val="FFFFFF"/>
                </a:highlight>
                <a:latin typeface="Roboto"/>
                <a:ea typeface="Roboto"/>
                <a:cs typeface="Roboto"/>
                <a:sym typeface="Roboto"/>
              </a:rPr>
              <a:t> documents from an index. The idea is that hypothetical documents may be better aligned with the indexes </a:t>
            </a:r>
            <a:r>
              <a:rPr lang="en" sz="1150">
                <a:solidFill>
                  <a:srgbClr val="0D0D0D"/>
                </a:solidFill>
                <a:highlight>
                  <a:srgbClr val="FFFFFF"/>
                </a:highlight>
                <a:latin typeface="Roboto"/>
                <a:ea typeface="Roboto"/>
                <a:cs typeface="Roboto"/>
                <a:sym typeface="Roboto"/>
              </a:rPr>
              <a:t>documents</a:t>
            </a:r>
            <a:r>
              <a:rPr lang="en" sz="1150">
                <a:solidFill>
                  <a:srgbClr val="0D0D0D"/>
                </a:solidFill>
                <a:highlight>
                  <a:srgbClr val="FFFFFF"/>
                </a:highlight>
                <a:latin typeface="Roboto"/>
                <a:ea typeface="Roboto"/>
                <a:cs typeface="Roboto"/>
                <a:sym typeface="Roboto"/>
              </a:rPr>
              <a:t> than the raw user question.</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a:solidFill>
                  <a:srgbClr val="0D0D0D"/>
                </a:solidFill>
                <a:highlight>
                  <a:srgbClr val="FFFFFF"/>
                </a:highlight>
                <a:latin typeface="Roboto"/>
                <a:ea typeface="Roboto"/>
                <a:cs typeface="Roboto"/>
                <a:sym typeface="Roboto"/>
              </a:rPr>
              <a:t>Slides:</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a:solidFill>
                  <a:srgbClr val="0D0D0D"/>
                </a:solidFill>
                <a:highlight>
                  <a:srgbClr val="FFFFFF"/>
                </a:highlight>
                <a:latin typeface="Roboto"/>
                <a:ea typeface="Roboto"/>
                <a:cs typeface="Roboto"/>
                <a:sym typeface="Roboto"/>
              </a:rPr>
              <a:t>https://docs.google.com/presentation/d/10MmB_QEiS4m00xdyu-92muY-8jC3CdaMpMXbXjzQXsM/edit?usp=sharing</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a:solidFill>
                  <a:srgbClr val="0D0D0D"/>
                </a:solidFill>
                <a:highlight>
                  <a:srgbClr val="FFFFFF"/>
                </a:highlight>
                <a:latin typeface="Roboto"/>
                <a:ea typeface="Roboto"/>
                <a:cs typeface="Roboto"/>
                <a:sym typeface="Roboto"/>
              </a:rPr>
              <a:t>Code:</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u="sng">
                <a:solidFill>
                  <a:schemeClr val="hlink"/>
                </a:solidFill>
                <a:highlight>
                  <a:srgbClr val="FFFFFF"/>
                </a:highlight>
                <a:latin typeface="Roboto"/>
                <a:ea typeface="Roboto"/>
                <a:cs typeface="Roboto"/>
                <a:sym typeface="Roboto"/>
                <a:hlinkClick r:id="rId2"/>
              </a:rPr>
              <a:t>https://github.com/langchain-ai/rag-from-scratch/blob/main/rag_from_scratch_5_to_9.ipynb</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a:solidFill>
                  <a:srgbClr val="0D0D0D"/>
                </a:solidFill>
                <a:highlight>
                  <a:srgbClr val="FFFFFF"/>
                </a:highlight>
                <a:latin typeface="Roboto"/>
                <a:ea typeface="Roboto"/>
                <a:cs typeface="Roboto"/>
                <a:sym typeface="Roboto"/>
              </a:rPr>
              <a:t>Reference:</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150">
                <a:solidFill>
                  <a:srgbClr val="0D0D0D"/>
                </a:solidFill>
                <a:highlight>
                  <a:srgbClr val="FFFFFF"/>
                </a:highlight>
                <a:latin typeface="Roboto"/>
                <a:ea typeface="Roboto"/>
                <a:cs typeface="Roboto"/>
                <a:sym typeface="Roboto"/>
              </a:rPr>
              <a:t>https://arxiv.org/pdf/2212.10496.pdf</a:t>
            </a:r>
            <a:endParaRPr sz="115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72e9a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72e9a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872e9a17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872e9a17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872e9a1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872e9a1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872e9a17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872e9a17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arxiv.org/pdf/2212.10496.pdf" TargetMode="External"/><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Query Translation </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(HyDE)</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Query Translation</a:t>
            </a:r>
            <a:endParaRPr sz="1800">
              <a:solidFill>
                <a:srgbClr val="595959"/>
              </a:solidFill>
            </a:endParaRPr>
          </a:p>
        </p:txBody>
      </p:sp>
      <p:pic>
        <p:nvPicPr>
          <p:cNvPr id="62" name="Google Shape;62;p14"/>
          <p:cNvPicPr preferRelativeResize="0"/>
          <p:nvPr/>
        </p:nvPicPr>
        <p:blipFill>
          <a:blip r:embed="rId4">
            <a:alphaModFix/>
          </a:blip>
          <a:stretch>
            <a:fillRect/>
          </a:stretch>
        </p:blipFill>
        <p:spPr>
          <a:xfrm>
            <a:off x="2022575" y="1121663"/>
            <a:ext cx="5098855" cy="3869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General approaches to transform questions</a:t>
            </a:r>
            <a:endParaRPr sz="1800">
              <a:solidFill>
                <a:srgbClr val="595959"/>
              </a:solidFill>
            </a:endParaRPr>
          </a:p>
        </p:txBody>
      </p:sp>
      <p:sp>
        <p:nvSpPr>
          <p:cNvPr id="69" name="Google Shape;69;p15"/>
          <p:cNvSpPr txBox="1"/>
          <p:nvPr/>
        </p:nvSpPr>
        <p:spPr>
          <a:xfrm>
            <a:off x="648600" y="4743300"/>
            <a:ext cx="8495400" cy="4002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lang="en" u="sng">
                <a:solidFill>
                  <a:schemeClr val="hlink"/>
                </a:solidFill>
                <a:hlinkClick r:id="rId4"/>
              </a:rPr>
              <a:t>https://arxiv.org/pdf/2212.10496.pdf</a:t>
            </a:r>
            <a:endParaRPr/>
          </a:p>
        </p:txBody>
      </p:sp>
      <p:pic>
        <p:nvPicPr>
          <p:cNvPr id="70" name="Google Shape;70;p15"/>
          <p:cNvPicPr preferRelativeResize="0"/>
          <p:nvPr/>
        </p:nvPicPr>
        <p:blipFill>
          <a:blip r:embed="rId5">
            <a:alphaModFix/>
          </a:blip>
          <a:stretch>
            <a:fillRect/>
          </a:stretch>
        </p:blipFill>
        <p:spPr>
          <a:xfrm>
            <a:off x="1691250" y="1121663"/>
            <a:ext cx="2569994" cy="3469237"/>
          </a:xfrm>
          <a:prstGeom prst="rect">
            <a:avLst/>
          </a:prstGeom>
          <a:noFill/>
          <a:ln>
            <a:noFill/>
          </a:ln>
        </p:spPr>
      </p:pic>
      <p:pic>
        <p:nvPicPr>
          <p:cNvPr id="71" name="Google Shape;71;p15"/>
          <p:cNvPicPr preferRelativeResize="0"/>
          <p:nvPr/>
        </p:nvPicPr>
        <p:blipFill>
          <a:blip r:embed="rId6">
            <a:alphaModFix/>
          </a:blip>
          <a:stretch>
            <a:fillRect/>
          </a:stretch>
        </p:blipFill>
        <p:spPr>
          <a:xfrm>
            <a:off x="4465824" y="1768522"/>
            <a:ext cx="3478949" cy="199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7" name="Google Shape;77;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Intuition</a:t>
            </a:r>
            <a:endParaRPr sz="1800">
              <a:solidFill>
                <a:srgbClr val="595959"/>
              </a:solidFill>
            </a:endParaRPr>
          </a:p>
        </p:txBody>
      </p:sp>
      <p:pic>
        <p:nvPicPr>
          <p:cNvPr id="78" name="Google Shape;78;p16"/>
          <p:cNvPicPr preferRelativeResize="0"/>
          <p:nvPr/>
        </p:nvPicPr>
        <p:blipFill>
          <a:blip r:embed="rId4">
            <a:alphaModFix/>
          </a:blip>
          <a:stretch>
            <a:fillRect/>
          </a:stretch>
        </p:blipFill>
        <p:spPr>
          <a:xfrm>
            <a:off x="2139338" y="1022538"/>
            <a:ext cx="4865313" cy="3869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4" name="Google Shape;84;p17"/>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