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61" r:id="rId5"/>
    <p:sldId id="265" r:id="rId7"/>
    <p:sldId id="264" r:id="rId8"/>
    <p:sldId id="260" r:id="rId9"/>
    <p:sldId id="257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DF6A6-26E4-A148-A675-C6510ADE547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83058-4593-5448-BD8D-6026F522B90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Realsense</a:t>
            </a:r>
            <a:r>
              <a:rPr lang="en-US" dirty="0"/>
              <a:t> function – </a:t>
            </a:r>
            <a:r>
              <a:rPr lang="en-US" dirty="0" err="1"/>
              <a:t>deproject</a:t>
            </a:r>
            <a:r>
              <a:rPr lang="en-US" dirty="0"/>
              <a:t> point to pixel – camera </a:t>
            </a:r>
            <a:r>
              <a:rPr lang="en-US" dirty="0" err="1"/>
              <a:t>intrinsics</a:t>
            </a:r>
            <a:r>
              <a:rPr lang="en-US" dirty="0"/>
              <a:t>, </a:t>
            </a:r>
            <a:r>
              <a:rPr lang="en-US" dirty="0" err="1"/>
              <a:t>x,y</a:t>
            </a:r>
            <a:r>
              <a:rPr lang="en-US" dirty="0"/>
              <a:t> pixel location, depth of point of interest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83058-4593-5448-BD8D-6026F522B9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Realsense</a:t>
            </a:r>
            <a:r>
              <a:rPr lang="en-US" dirty="0"/>
              <a:t> function – </a:t>
            </a:r>
            <a:r>
              <a:rPr lang="en-US" dirty="0" err="1"/>
              <a:t>deproject</a:t>
            </a:r>
            <a:r>
              <a:rPr lang="en-US" dirty="0"/>
              <a:t> point to pixel – camera </a:t>
            </a:r>
            <a:r>
              <a:rPr lang="en-US" dirty="0" err="1"/>
              <a:t>intrinsics</a:t>
            </a:r>
            <a:r>
              <a:rPr lang="en-US" dirty="0"/>
              <a:t>, </a:t>
            </a:r>
            <a:r>
              <a:rPr lang="en-US" dirty="0" err="1"/>
              <a:t>x,y</a:t>
            </a:r>
            <a:r>
              <a:rPr lang="en-US" dirty="0"/>
              <a:t> pixel location, depth of point of interest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83058-4593-5448-BD8D-6026F522B9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038600" y="3253154"/>
            <a:ext cx="7954108" cy="17584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3585" y="209183"/>
            <a:ext cx="2069123" cy="544761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" y="133900"/>
            <a:ext cx="3653155" cy="695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4560" y="235561"/>
            <a:ext cx="1999532" cy="5264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4032739" y="2259501"/>
            <a:ext cx="7772400" cy="811945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Developing a sensing area </a:t>
            </a:r>
            <a:r>
              <a:rPr lang="en-US" altLang="zh-CN" sz="2400" b="1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visualisation</a:t>
            </a:r>
            <a:r>
              <a:rPr lang="en-US" altLang="zh-CN" sz="24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tool for laparoscopic drop-in gamma prob</a:t>
            </a:r>
            <a:endParaRPr lang="zh-CN" altLang="en-US" sz="5400" b="1" dirty="0"/>
          </a:p>
        </p:txBody>
      </p:sp>
      <p:sp>
        <p:nvSpPr>
          <p:cNvPr id="4" name="标题 1"/>
          <p:cNvSpPr txBox="1"/>
          <p:nvPr/>
        </p:nvSpPr>
        <p:spPr>
          <a:xfrm>
            <a:off x="4032739" y="3742469"/>
            <a:ext cx="7772400" cy="298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Supervisor: Prof. Daniel Elson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Group members: 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Yiyang Liu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Yiping Li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Wenkang Li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Muhammad Oktavian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8027" y="836778"/>
            <a:ext cx="251062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Last Week Outline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1078027" y="1494023"/>
            <a:ext cx="7860323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altLang="zh-CN" dirty="0">
                <a:solidFill>
                  <a:srgbClr val="2E75B5"/>
                </a:solidFill>
                <a:latin typeface="Calibri" panose="020F0502020204030204" pitchFamily="34" charset="0"/>
                <a:sym typeface="+mn-ea"/>
              </a:rPr>
              <a:t>Marker Detection</a:t>
            </a:r>
            <a:endParaRPr lang="en-US" altLang="zh-CN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Solved the </a:t>
            </a:r>
            <a:r>
              <a:rPr lang="en-GB" altLang="zh-CN" dirty="0" err="1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x,y</a:t>
            </a: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 shift problem found last week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altLang="zh-CN" dirty="0">
                <a:solidFill>
                  <a:srgbClr val="2E75B5"/>
                </a:solidFill>
                <a:latin typeface="Calibri" panose="020F0502020204030204" pitchFamily="34" charset="0"/>
                <a:sym typeface="+mn-ea"/>
              </a:rPr>
              <a:t>Marker Detection test with the lens</a:t>
            </a:r>
            <a:endParaRPr lang="en-US" altLang="zh-CN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The same program appears to still function even with the lens attached.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Not able to solve the RGB-D calibration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endParaRPr lang="en-US" altLang="zh-CN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algn="l" rtl="0" fontAlgn="base"/>
            <a:r>
              <a:rPr lang="en-US" altLang="zh-CN" dirty="0">
                <a:solidFill>
                  <a:srgbClr val="2E75B5"/>
                </a:solidFill>
                <a:latin typeface="Calibri" panose="020F0502020204030204" pitchFamily="34" charset="0"/>
                <a:sym typeface="+mn-ea"/>
              </a:rPr>
              <a:t>GUI design</a:t>
            </a:r>
            <a:endParaRPr lang="en-US" altLang="zh-CN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Looked up GUI libraries and discussed which to be used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Decided how to visualize the pose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Added some GUI functions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078027" y="4945595"/>
            <a:ext cx="138794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Problems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1078230" y="5407025"/>
            <a:ext cx="8989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RGB to Depth Calibration with lens</a:t>
            </a:r>
            <a:r>
              <a:rPr lang="zh-CN" altLang="en-US" dirty="0">
                <a:effectLst/>
                <a:latin typeface="Calibri" panose="020F0502020204030204" pitchFamily="34" charset="0"/>
                <a:sym typeface="+mn-ea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Intrinsic matrix may changed for the RGB, Deepth, RGB to Deepth and Depth to RGB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Getting ground truth data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0515" y="270510"/>
            <a:ext cx="18122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Sensing Area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9620" y="1368425"/>
            <a:ext cx="6652895" cy="4836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0515" y="270510"/>
            <a:ext cx="18122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Sensing Area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9620" y="1368425"/>
            <a:ext cx="6652895" cy="4836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67155"/>
            <a:ext cx="12192000" cy="4838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0515" y="270510"/>
            <a:ext cx="15487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GUI design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0515" y="270510"/>
            <a:ext cx="24491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Plan for this week</a:t>
            </a:r>
            <a:endParaRPr lang="en-US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0" y="1536700"/>
            <a:ext cx="6096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x-none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Complete pose calculation based on </a:t>
            </a:r>
            <a:r>
              <a:rPr lang="en-US" altLang="x-none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Aruco</a:t>
            </a:r>
            <a:endParaRPr lang="en-US" altLang="x-none" sz="2400" dirty="0">
              <a:solidFill>
                <a:srgbClr val="000000"/>
              </a:solidFill>
              <a:latin typeface="Calibri" panose="020F0502020204030204" pitchFamily="34" charset="0"/>
              <a:sym typeface="+mn-ea"/>
            </a:endParaRP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x-none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Sensing area </a:t>
            </a:r>
            <a:r>
              <a:rPr lang="en-US" altLang="x-none" sz="2400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calculation</a:t>
            </a:r>
            <a:endParaRPr lang="en-US" altLang="x-none" sz="2400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x-none" sz="2400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GUI design</a:t>
            </a:r>
            <a:endParaRPr lang="en-US" altLang="x-none" sz="2400" dirty="0">
              <a:solidFill>
                <a:srgbClr val="000000"/>
              </a:solidFill>
              <a:latin typeface="Calibri" panose="020F0502020204030204" pitchFamily="34" charset="0"/>
              <a:sym typeface="+mn-ea"/>
            </a:endParaRP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x-none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Find the suitable shell for lens</a:t>
            </a:r>
            <a:endParaRPr lang="en-US" altLang="x-none" sz="2400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endParaRPr lang="en-US" altLang="x-none" sz="2400" dirty="0">
              <a:solidFill>
                <a:srgbClr val="000000"/>
              </a:solidFill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310515" y="270510"/>
            <a:ext cx="24758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14/11 – 18/11 Log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515" y="730885"/>
            <a:ext cx="11513820" cy="5779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+mn-ea"/>
              </a:rPr>
              <a:t>2022/11/</a:t>
            </a:r>
            <a:r>
              <a:rPr lang="en-US" b="1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+mn-ea"/>
              </a:rPr>
              <a:t>14</a:t>
            </a:r>
            <a:r>
              <a:rPr lang="en-GB" b="1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+mn-ea"/>
              </a:rPr>
              <a:t> (2pm — 6pm)</a:t>
            </a:r>
            <a:endParaRPr lang="en-GB" b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Project meeting with Prof. Dan 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Solved the </a:t>
            </a:r>
            <a:r>
              <a:rPr lang="en-US" dirty="0" err="1">
                <a:effectLst/>
                <a:latin typeface="Calibri" panose="020F0502020204030204" pitchFamily="34" charset="0"/>
                <a:sym typeface="+mn-ea"/>
              </a:rPr>
              <a:t>x,y</a:t>
            </a: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 shift problem found last week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Changed the code to detect </a:t>
            </a:r>
            <a:r>
              <a:rPr lang="en-US" dirty="0" err="1">
                <a:effectLst/>
                <a:latin typeface="Calibri" panose="020F0502020204030204" pitchFamily="34" charset="0"/>
                <a:sym typeface="+mn-ea"/>
              </a:rPr>
              <a:t>Aruco</a:t>
            </a: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 markers and display a plus sign on the </a:t>
            </a:r>
            <a:r>
              <a:rPr lang="en-US" dirty="0" err="1">
                <a:effectLst/>
                <a:latin typeface="Calibri" panose="020F0502020204030204" pitchFamily="34" charset="0"/>
                <a:sym typeface="+mn-ea"/>
              </a:rPr>
              <a:t>centre</a:t>
            </a: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 of the </a:t>
            </a:r>
            <a:r>
              <a:rPr lang="en-US" dirty="0" err="1">
                <a:effectLst/>
                <a:latin typeface="Calibri" panose="020F0502020204030204" pitchFamily="34" charset="0"/>
                <a:sym typeface="+mn-ea"/>
              </a:rPr>
              <a:t>Aruco</a:t>
            </a: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 markers in the 3D point cloud.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Started working on camera calibration with lens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dirty="0">
                <a:effectLst/>
                <a:latin typeface="Calibri" panose="020F0502020204030204" pitchFamily="34" charset="0"/>
                <a:sym typeface="+mn-ea"/>
              </a:rPr>
              <a:t> </a:t>
            </a:r>
            <a:endParaRPr lang="zh-CN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+mn-ea"/>
              </a:rPr>
              <a:t>2022/11/</a:t>
            </a:r>
            <a:r>
              <a:rPr lang="en-US" b="1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+mn-ea"/>
              </a:rPr>
              <a:t>15</a:t>
            </a:r>
            <a:r>
              <a:rPr lang="en-GB" b="1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+mn-ea"/>
              </a:rPr>
              <a:t> (2pm — 6pm)</a:t>
            </a:r>
            <a:endParaRPr lang="en-GB" b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Started working on the GUI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Started working on pose estimation programs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Researched RGB to D calibration with lens but didn't get solutions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Discussed with TA </a:t>
            </a:r>
            <a:r>
              <a:rPr lang="en-US" dirty="0" err="1">
                <a:effectLst/>
                <a:latin typeface="Calibri" panose="020F0502020204030204" pitchFamily="34" charset="0"/>
                <a:sym typeface="+mn-ea"/>
              </a:rPr>
              <a:t>Kaizhong</a:t>
            </a: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 and decided the plan: work on GUI, pose estimation and only calibrate the RGB camera  (might try to get a transformation matrix between results with lens and without lens)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 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+mn-ea"/>
              </a:rPr>
              <a:t>2022/11/17 (10am — 1pm)</a:t>
            </a:r>
            <a:endParaRPr lang="en-GB" b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Looked up GUI libraries and discussed which to be used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Decided how to visualize the pose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 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+mn-ea"/>
              </a:rPr>
              <a:t>2022/11/18 (10am — 1pm)</a:t>
            </a:r>
            <a:endParaRPr lang="en-GB" b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Worked on </a:t>
            </a:r>
            <a:r>
              <a:rPr lang="en-US" dirty="0" err="1">
                <a:effectLst/>
                <a:latin typeface="Calibri" panose="020F0502020204030204" pitchFamily="34" charset="0"/>
                <a:sym typeface="+mn-ea"/>
              </a:rPr>
              <a:t>Aruco</a:t>
            </a: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 pose calculation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Added GUI functions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  <a:sym typeface="+mn-ea"/>
              </a:rPr>
              <a:t>Finalised</a:t>
            </a:r>
            <a:r>
              <a:rPr lang="en-US" dirty="0">
                <a:effectLst/>
                <a:latin typeface="Calibri" panose="020F0502020204030204" pitchFamily="34" charset="0"/>
                <a:sym typeface="+mn-ea"/>
              </a:rPr>
              <a:t> marker design</a:t>
            </a:r>
            <a:endParaRPr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5657a02-5694-4b7c-a427-b3c73d33a37a"/>
  <p:tag name="COMMONDATA" val="eyJoZGlkIjoiZThiYmJiODYxZTkxZDVlNmVhYWY2MWNkMmM2NDZmZj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1669</Words>
  <Application>WPS 演示</Application>
  <PresentationFormat>Widescreen</PresentationFormat>
  <Paragraphs>65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Wingdings</vt:lpstr>
      <vt:lpstr>微软雅黑</vt:lpstr>
      <vt:lpstr>Arial Unicode MS</vt:lpstr>
      <vt:lpstr>等线</vt:lpstr>
      <vt:lpstr>Office 主题</vt:lpstr>
      <vt:lpstr>Developing a sensing area visualisation tool for laparoscopic drop-in gamma prob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sensing area visualisation tool for laparoscopic drop-in gamma prob</dc:title>
  <dc:creator>Yiyang</dc:creator>
  <cp:lastModifiedBy>Yiyang</cp:lastModifiedBy>
  <cp:revision>6</cp:revision>
  <dcterms:created xsi:type="dcterms:W3CDTF">2022-10-31T10:06:00Z</dcterms:created>
  <dcterms:modified xsi:type="dcterms:W3CDTF">2022-11-21T14:28:06Z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C4A101E948BB47419B96A2B9E989BFAE</vt:lpwstr>
  </property>
  <property fmtid="{D5CDD505-2E9C-101B-9397-08002B2CF9AE}" pid="3" name="KSOProductBuildVer">
    <vt:lpwstr>2052-11.1.0.12763</vt:lpwstr>
  </property>
</Properties>
</file>