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2"/>
    <p:sldId id="259" r:id="rId3"/>
    <p:sldId id="261" r:id="rId4"/>
    <p:sldId id="260" r:id="rId5"/>
    <p:sldId id="257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97" autoAdjust="0"/>
    <p:restoredTop sz="94694"/>
  </p:normalViewPr>
  <p:slideViewPr>
    <p:cSldViewPr snapToGrid="0">
      <p:cViewPr varScale="1">
        <p:scale>
          <a:sx n="117" d="100"/>
          <a:sy n="117" d="100"/>
        </p:scale>
        <p:origin x="78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DDF6A6-26E4-A148-A675-C6510ADE547D}" type="datetimeFigureOut">
              <a:rPr lang="en-US" smtClean="0"/>
              <a:t>11/14/22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E83058-4593-5448-BD8D-6026F522B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8092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Realsense</a:t>
            </a:r>
            <a:r>
              <a:rPr lang="en-US" dirty="0"/>
              <a:t> function – </a:t>
            </a:r>
            <a:r>
              <a:rPr lang="en-US" dirty="0" err="1"/>
              <a:t>deproject</a:t>
            </a:r>
            <a:r>
              <a:rPr lang="en-US" dirty="0"/>
              <a:t> point to pixel – camera </a:t>
            </a:r>
            <a:r>
              <a:rPr lang="en-US" dirty="0" err="1"/>
              <a:t>intrinsics</a:t>
            </a:r>
            <a:r>
              <a:rPr lang="en-US" dirty="0"/>
              <a:t>, </a:t>
            </a:r>
            <a:r>
              <a:rPr lang="en-US" dirty="0" err="1"/>
              <a:t>x,y</a:t>
            </a:r>
            <a:r>
              <a:rPr lang="en-US" dirty="0"/>
              <a:t> pixel location, depth of point of interest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E83058-4593-5448-BD8D-6026F522B90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0383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4038600" y="3253154"/>
            <a:ext cx="7954108" cy="175846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23585" y="209183"/>
            <a:ext cx="2069123" cy="544761"/>
          </a:xfrm>
          <a:prstGeom prst="rect">
            <a:avLst/>
          </a:prstGeom>
        </p:spPr>
      </p:pic>
      <p:pic>
        <p:nvPicPr>
          <p:cNvPr id="9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846" y="133900"/>
            <a:ext cx="3653155" cy="69532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2022/11/14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2022/11/14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2022/11/14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2022/11/14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34560" y="235561"/>
            <a:ext cx="1999532" cy="52643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2022/11/14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2022/11/14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2022/11/14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4032739" y="2259501"/>
            <a:ext cx="7772400" cy="811945"/>
          </a:xfrm>
          <a:prstGeom prst="rect">
            <a:avLst/>
          </a:prstGeom>
        </p:spPr>
        <p:txBody>
          <a:bodyPr/>
          <a:lstStyle/>
          <a:p>
            <a:r>
              <a:rPr lang="en-US" altLang="zh-CN" sz="2400" b="1" kern="100" dirty="0"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Developing a sensing area </a:t>
            </a:r>
            <a:r>
              <a:rPr lang="en-US" altLang="zh-CN" sz="2400" b="1" kern="100" dirty="0" err="1"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visualisation</a:t>
            </a:r>
            <a:r>
              <a:rPr lang="en-US" altLang="zh-CN" sz="2400" b="1" kern="100" dirty="0"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 tool for laparoscopic drop-in gamma prob</a:t>
            </a:r>
            <a:endParaRPr lang="zh-CN" altLang="en-US" sz="5400" b="1" dirty="0"/>
          </a:p>
        </p:txBody>
      </p:sp>
      <p:sp>
        <p:nvSpPr>
          <p:cNvPr id="4" name="标题 1"/>
          <p:cNvSpPr txBox="1"/>
          <p:nvPr/>
        </p:nvSpPr>
        <p:spPr>
          <a:xfrm>
            <a:off x="4032739" y="3742469"/>
            <a:ext cx="7772400" cy="298071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  <a:spcBef>
                <a:spcPts val="1800"/>
              </a:spcBef>
              <a:spcAft>
                <a:spcPts val="1800"/>
              </a:spcAft>
            </a:pPr>
            <a:r>
              <a:rPr lang="en-US" altLang="zh-CN" sz="1600" b="1" dirty="0"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Supervisor: Prof. Daniel Elson</a:t>
            </a:r>
            <a:endParaRPr lang="en-US" altLang="zh-CN" sz="1600" dirty="0"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altLang="zh-CN" sz="1600" b="1" dirty="0"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Group members: </a:t>
            </a:r>
            <a:endParaRPr lang="en-US" altLang="zh-CN" sz="1600" dirty="0"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altLang="zh-CN" sz="1600" b="1" dirty="0"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Yiyang Liu</a:t>
            </a:r>
            <a:endParaRPr lang="en-US" altLang="zh-CN" sz="1600" dirty="0"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altLang="zh-CN" sz="1600" b="1" dirty="0"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Yiping Li</a:t>
            </a:r>
            <a:endParaRPr lang="en-US" altLang="zh-CN" sz="1600" dirty="0"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altLang="zh-CN" sz="1600" b="1" dirty="0"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Wenkang Li</a:t>
            </a:r>
            <a:endParaRPr lang="en-US" altLang="zh-CN" sz="1600" dirty="0"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altLang="zh-CN" sz="1600" b="1" dirty="0"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Muhammad Oktavian</a:t>
            </a:r>
            <a:endParaRPr lang="en-US" altLang="zh-CN" sz="1600" dirty="0"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078027" y="836778"/>
            <a:ext cx="2510624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l" rtl="0" fontAlgn="base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sym typeface="+mn-ea"/>
              </a:rPr>
              <a:t>Last Week Outline</a:t>
            </a:r>
            <a:endParaRPr lang="en-US" altLang="zh-CN" sz="2400" b="1" dirty="0">
              <a:solidFill>
                <a:srgbClr val="000000"/>
              </a:solidFill>
              <a:effectLst/>
              <a:latin typeface="Calibri" panose="020F0502020204030204" pitchFamily="34" charset="0"/>
              <a:sym typeface="+mn-ea"/>
            </a:endParaRPr>
          </a:p>
        </p:txBody>
      </p:sp>
      <p:sp>
        <p:nvSpPr>
          <p:cNvPr id="3" name="文本框 1">
            <a:extLst>
              <a:ext uri="{FF2B5EF4-FFF2-40B4-BE49-F238E27FC236}">
                <a16:creationId xmlns:a16="http://schemas.microsoft.com/office/drawing/2014/main" id="{AC80DAEB-E771-C84A-3481-4FE694BF56D1}"/>
              </a:ext>
            </a:extLst>
          </p:cNvPr>
          <p:cNvSpPr txBox="1"/>
          <p:nvPr/>
        </p:nvSpPr>
        <p:spPr>
          <a:xfrm>
            <a:off x="1078027" y="1298443"/>
            <a:ext cx="786032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 fontAlgn="base"/>
            <a:r>
              <a:rPr lang="en-US" altLang="zh-CN" dirty="0">
                <a:solidFill>
                  <a:srgbClr val="2E75B5"/>
                </a:solidFill>
                <a:latin typeface="Calibri" panose="020F0502020204030204" pitchFamily="34" charset="0"/>
              </a:rPr>
              <a:t>Marker Detection</a:t>
            </a:r>
            <a:endParaRPr lang="en-US" altLang="zh-CN" sz="1800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285750" indent="-285750" algn="l" rtl="0" fontAlgn="base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Proceed with using the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Aruco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marker.</a:t>
            </a:r>
          </a:p>
          <a:p>
            <a:pPr marL="285750" indent="-285750" algn="l" rtl="0" fontAlgn="base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Using lens to improve near focus.</a:t>
            </a:r>
            <a:endParaRPr lang="en-US" altLang="zh-CN" dirty="0">
              <a:solidFill>
                <a:srgbClr val="2E75B5"/>
              </a:solidFill>
              <a:latin typeface="Calibri" panose="020F0502020204030204" pitchFamily="34" charset="0"/>
            </a:endParaRPr>
          </a:p>
          <a:p>
            <a:pPr algn="l" rtl="0" fontAlgn="base"/>
            <a:endParaRPr lang="en-US" altLang="zh-CN" dirty="0">
              <a:solidFill>
                <a:srgbClr val="2E75B5"/>
              </a:solidFill>
              <a:latin typeface="Calibri" panose="020F0502020204030204" pitchFamily="34" charset="0"/>
            </a:endParaRPr>
          </a:p>
          <a:p>
            <a:pPr algn="l" rtl="0" fontAlgn="base"/>
            <a:r>
              <a:rPr lang="en-US" altLang="zh-CN" dirty="0">
                <a:solidFill>
                  <a:srgbClr val="2E75B5"/>
                </a:solidFill>
                <a:latin typeface="Calibri" panose="020F0502020204030204" pitchFamily="34" charset="0"/>
              </a:rPr>
              <a:t>Image Representation on 3D space</a:t>
            </a:r>
            <a:endParaRPr lang="en-US" altLang="zh-CN" sz="1800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285750" indent="-285750" algn="l" rtl="0" fontAlgn="base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Using blob detector as a guide.</a:t>
            </a:r>
          </a:p>
          <a:p>
            <a:pPr marL="285750" indent="-285750" algn="l" rtl="0" fontAlgn="base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Every blob detected is represented as a green plus sign.</a:t>
            </a:r>
          </a:p>
          <a:p>
            <a:pPr marL="285750" indent="-285750" algn="l" rtl="0" fontAlgn="base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Currently working on implementing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Aruco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detector.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endParaRPr lang="en-US" altLang="zh-CN" sz="1800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algn="l" rtl="0" fontAlgn="base"/>
            <a:r>
              <a:rPr lang="en-US" altLang="zh-CN" dirty="0">
                <a:solidFill>
                  <a:srgbClr val="2E75B5"/>
                </a:solidFill>
                <a:latin typeface="Calibri" panose="020F0502020204030204" pitchFamily="34" charset="0"/>
              </a:rPr>
              <a:t>Project Refactoring</a:t>
            </a:r>
            <a:endParaRPr lang="en-US" altLang="zh-CN" sz="1800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285750" indent="-285750" algn="l" rtl="0" fontAlgn="base">
              <a:buFont typeface="Arial" panose="020B0604020202020204" pitchFamily="34" charset="0"/>
              <a:buChar char="•"/>
            </a:pP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Reorganise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project files.</a:t>
            </a:r>
          </a:p>
          <a:p>
            <a:pPr marL="285750" indent="-285750" algn="l" rtl="0" fontAlgn="base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Change some directory name to omit whitespace.</a:t>
            </a:r>
          </a:p>
        </p:txBody>
      </p:sp>
      <p:sp>
        <p:nvSpPr>
          <p:cNvPr id="5" name="文本框 3">
            <a:extLst>
              <a:ext uri="{FF2B5EF4-FFF2-40B4-BE49-F238E27FC236}">
                <a16:creationId xmlns:a16="http://schemas.microsoft.com/office/drawing/2014/main" id="{7296D9F0-EF41-9023-1406-ABA0734B2501}"/>
              </a:ext>
            </a:extLst>
          </p:cNvPr>
          <p:cNvSpPr txBox="1"/>
          <p:nvPr/>
        </p:nvSpPr>
        <p:spPr>
          <a:xfrm>
            <a:off x="1078027" y="4945595"/>
            <a:ext cx="1387944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indent="0" algn="l" rtl="0" fontAlgn="base">
              <a:buFont typeface="Arial" panose="020B0604020202020204" pitchFamily="34" charset="0"/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Calibri" panose="020F0502020204030204" pitchFamily="34" charset="0"/>
                <a:sym typeface="+mn-ea"/>
              </a:rPr>
              <a:t>Problems</a:t>
            </a:r>
            <a:endParaRPr lang="en-US" altLang="zh-CN" sz="2400" b="1" dirty="0">
              <a:solidFill>
                <a:srgbClr val="000000"/>
              </a:solidFill>
              <a:effectLst/>
              <a:latin typeface="Calibri" panose="020F0502020204030204" pitchFamily="34" charset="0"/>
              <a:sym typeface="+mn-ea"/>
            </a:endParaRPr>
          </a:p>
        </p:txBody>
      </p:sp>
      <p:sp>
        <p:nvSpPr>
          <p:cNvPr id="6" name="文本框 1">
            <a:extLst>
              <a:ext uri="{FF2B5EF4-FFF2-40B4-BE49-F238E27FC236}">
                <a16:creationId xmlns:a16="http://schemas.microsoft.com/office/drawing/2014/main" id="{E44FDD9B-EDE2-AC92-E167-18C7527FCB84}"/>
              </a:ext>
            </a:extLst>
          </p:cNvPr>
          <p:cNvSpPr txBox="1"/>
          <p:nvPr/>
        </p:nvSpPr>
        <p:spPr>
          <a:xfrm>
            <a:off x="1078027" y="5407260"/>
            <a:ext cx="78603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 rtl="0" fontAlgn="base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Unmatching marker depth on 3D space (resolved)</a:t>
            </a:r>
          </a:p>
          <a:p>
            <a:pPr marL="285750" indent="-285750" algn="l" rtl="0" fontAlgn="base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Unmatching marker position on x and y axes.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10515" y="270510"/>
            <a:ext cx="6181885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indent="0" algn="l" rtl="0" fontAlgn="base">
              <a:buFont typeface="Arial" panose="020B0604020202020204" pitchFamily="34" charset="0"/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Calibri" panose="020F0502020204030204" pitchFamily="34" charset="0"/>
                <a:sym typeface="+mn-ea"/>
              </a:rPr>
              <a:t>Image and Marker Representation on 3D Space</a:t>
            </a:r>
            <a:endParaRPr lang="en-US" altLang="zh-CN" sz="2400" b="1" dirty="0">
              <a:solidFill>
                <a:srgbClr val="000000"/>
              </a:solidFill>
              <a:effectLst/>
              <a:latin typeface="Calibri" panose="020F0502020204030204" pitchFamily="34" charset="0"/>
              <a:sym typeface="+mn-ea"/>
            </a:endParaRPr>
          </a:p>
        </p:txBody>
      </p:sp>
      <p:pic>
        <p:nvPicPr>
          <p:cNvPr id="5" name="Picture 4" descr="A picture containing map&#10;&#10;Description automatically generated">
            <a:extLst>
              <a:ext uri="{FF2B5EF4-FFF2-40B4-BE49-F238E27FC236}">
                <a16:creationId xmlns:a16="http://schemas.microsoft.com/office/drawing/2014/main" id="{0AA5EFBD-9F8A-244A-9E24-378C36271B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457" y="945223"/>
            <a:ext cx="7199086" cy="5439310"/>
          </a:xfrm>
          <a:prstGeom prst="rect">
            <a:avLst/>
          </a:prstGeom>
        </p:spPr>
      </p:pic>
      <p:sp>
        <p:nvSpPr>
          <p:cNvPr id="8" name="Right Arrow 7">
            <a:extLst>
              <a:ext uri="{FF2B5EF4-FFF2-40B4-BE49-F238E27FC236}">
                <a16:creationId xmlns:a16="http://schemas.microsoft.com/office/drawing/2014/main" id="{A8603BB6-CE45-8586-34F8-AE20415BBCF7}"/>
              </a:ext>
            </a:extLst>
          </p:cNvPr>
          <p:cNvSpPr/>
          <p:nvPr/>
        </p:nvSpPr>
        <p:spPr>
          <a:xfrm rot="3162201">
            <a:off x="3466147" y="2953988"/>
            <a:ext cx="729465" cy="5239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874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10515" y="270510"/>
            <a:ext cx="244919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indent="0" algn="l" rtl="0" fontAlgn="base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sym typeface="+mn-ea"/>
              </a:rPr>
              <a:t>Plan for this week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69570" y="2072640"/>
            <a:ext cx="11057890" cy="22048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457200" indent="-457200" fontAlgn="auto">
              <a:lnSpc>
                <a:spcPct val="200000"/>
              </a:lnSpc>
              <a:buFont typeface="+mj-lt"/>
              <a:buAutoNum type="arabicPeriod"/>
            </a:pPr>
            <a:r>
              <a:rPr lang="en-US" altLang="x-none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sym typeface="+mn-ea"/>
              </a:rPr>
              <a:t>Detect marker with the lens attached and calibrate camera.</a:t>
            </a:r>
          </a:p>
          <a:p>
            <a:pPr marL="457200" indent="-457200" fontAlgn="auto">
              <a:lnSpc>
                <a:spcPct val="200000"/>
              </a:lnSpc>
              <a:buFont typeface="+mj-lt"/>
              <a:buAutoNum type="arabicPeriod"/>
            </a:pPr>
            <a:r>
              <a:rPr lang="en-US" altLang="x-none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sym typeface="+mn-ea"/>
              </a:rPr>
              <a:t>Solve x and y axes position </a:t>
            </a:r>
            <a:r>
              <a:rPr lang="en-US" altLang="x-none" sz="2400" dirty="0">
                <a:solidFill>
                  <a:srgbClr val="000000"/>
                </a:solidFill>
                <a:latin typeface="Calibri" panose="020F0502020204030204" pitchFamily="34" charset="0"/>
                <a:sym typeface="+mn-ea"/>
              </a:rPr>
              <a:t>problem on 3D space.</a:t>
            </a:r>
          </a:p>
          <a:p>
            <a:pPr marL="457200" indent="-457200" fontAlgn="auto">
              <a:lnSpc>
                <a:spcPct val="200000"/>
              </a:lnSpc>
              <a:buFont typeface="+mj-lt"/>
              <a:buAutoNum type="arabicPeriod"/>
            </a:pPr>
            <a:r>
              <a:rPr lang="en-US" altLang="x-none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sym typeface="+mn-ea"/>
              </a:rPr>
              <a:t>Implement</a:t>
            </a:r>
            <a:r>
              <a:rPr lang="en-US" altLang="x-none" sz="2400" dirty="0">
                <a:solidFill>
                  <a:srgbClr val="000000"/>
                </a:solidFill>
                <a:latin typeface="Calibri" panose="020F0502020204030204" pitchFamily="34" charset="0"/>
                <a:sym typeface="+mn-ea"/>
              </a:rPr>
              <a:t> 3D space representation of </a:t>
            </a:r>
            <a:r>
              <a:rPr lang="en-US" altLang="x-none" sz="2400" dirty="0" err="1">
                <a:solidFill>
                  <a:srgbClr val="000000"/>
                </a:solidFill>
                <a:latin typeface="Calibri" panose="020F0502020204030204" pitchFamily="34" charset="0"/>
                <a:sym typeface="+mn-ea"/>
              </a:rPr>
              <a:t>Aruco</a:t>
            </a:r>
            <a:r>
              <a:rPr lang="en-US" altLang="x-none" sz="2400" dirty="0">
                <a:solidFill>
                  <a:srgbClr val="000000"/>
                </a:solidFill>
                <a:latin typeface="Calibri" panose="020F0502020204030204" pitchFamily="34" charset="0"/>
                <a:sym typeface="+mn-ea"/>
              </a:rPr>
              <a:t> marker pose.</a:t>
            </a:r>
            <a:endParaRPr lang="en-US" altLang="x-none" sz="2400" dirty="0">
              <a:solidFill>
                <a:srgbClr val="000000"/>
              </a:solidFill>
              <a:effectLst/>
              <a:latin typeface="Calibri" panose="020F0502020204030204" pitchFamily="34" charset="0"/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54044" y="1224808"/>
            <a:ext cx="786032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 fontAlgn="base"/>
            <a:r>
              <a:rPr lang="x-none" altLang="zh-CN" sz="1800" b="0" i="0">
                <a:solidFill>
                  <a:srgbClr val="2E75B5"/>
                </a:solidFill>
                <a:effectLst/>
                <a:latin typeface="Calibri" panose="020F0502020204030204" pitchFamily="34" charset="0"/>
              </a:rPr>
              <a:t>2022/1</a:t>
            </a:r>
            <a:r>
              <a:rPr lang="en-US" altLang="zh-CN" sz="1800" b="0" i="0" dirty="0">
                <a:solidFill>
                  <a:srgbClr val="2E75B5"/>
                </a:solidFill>
                <a:effectLst/>
                <a:latin typeface="Calibri" panose="020F0502020204030204" pitchFamily="34" charset="0"/>
              </a:rPr>
              <a:t>1</a:t>
            </a:r>
            <a:r>
              <a:rPr lang="x-none" altLang="zh-CN" sz="1800" b="0" i="0">
                <a:solidFill>
                  <a:srgbClr val="2E75B5"/>
                </a:solidFill>
                <a:effectLst/>
                <a:latin typeface="Calibri" panose="020F0502020204030204" pitchFamily="34" charset="0"/>
              </a:rPr>
              <a:t>/</a:t>
            </a:r>
            <a:r>
              <a:rPr lang="en-US" altLang="zh-CN" sz="1800" b="0" i="0" dirty="0">
                <a:solidFill>
                  <a:srgbClr val="2E75B5"/>
                </a:solidFill>
                <a:effectLst/>
                <a:latin typeface="Calibri" panose="020F0502020204030204" pitchFamily="34" charset="0"/>
              </a:rPr>
              <a:t>07</a:t>
            </a:r>
            <a:r>
              <a:rPr lang="x-none" altLang="zh-CN" sz="1800" b="0" i="0">
                <a:solidFill>
                  <a:srgbClr val="2E75B5"/>
                </a:solidFill>
                <a:effectLst/>
                <a:latin typeface="Calibri" panose="020F0502020204030204" pitchFamily="34" charset="0"/>
              </a:rPr>
              <a:t> </a:t>
            </a:r>
            <a:r>
              <a:rPr lang="x-none" altLang="zh-CN" sz="1800" b="0" i="0" dirty="0">
                <a:solidFill>
                  <a:srgbClr val="2E75B5"/>
                </a:solidFill>
                <a:effectLst/>
                <a:latin typeface="Calibri" panose="020F0502020204030204" pitchFamily="34" charset="0"/>
              </a:rPr>
              <a:t>(2pm — 5pm)</a:t>
            </a:r>
            <a:r>
              <a:rPr lang="en-US" altLang="zh-CN" dirty="0">
                <a:solidFill>
                  <a:srgbClr val="2E75B5"/>
                </a:solidFill>
                <a:latin typeface="Calibri" panose="020F0502020204030204" pitchFamily="34" charset="0"/>
              </a:rPr>
              <a:t>					Monday</a:t>
            </a:r>
            <a:endParaRPr lang="en-US" altLang="zh-CN" b="0" i="0" dirty="0">
              <a:solidFill>
                <a:srgbClr val="2E75B5"/>
              </a:solidFill>
              <a:effectLst/>
              <a:latin typeface="Segoe UI" panose="020B0502040204020203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altLang="zh-CN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Meeting with </a:t>
            </a:r>
            <a:r>
              <a:rPr lang="en-US" altLang="zh-CN" sz="18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Kaizhong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and </a:t>
            </a:r>
            <a:r>
              <a:rPr lang="en-US" altLang="zh-CN" sz="18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Baoru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.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Planning on task 2 and 3.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altLang="zh-CN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Discuss marker and RGBD image correspondence.</a:t>
            </a:r>
          </a:p>
          <a:p>
            <a:pPr algn="l" rtl="0" fontAlgn="base"/>
            <a:r>
              <a:rPr lang="en-US" altLang="zh-CN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endParaRPr lang="en-US" altLang="zh-CN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x-none" altLang="zh-CN" sz="1800" b="0" i="0">
                <a:solidFill>
                  <a:srgbClr val="2E75B5"/>
                </a:solidFill>
                <a:effectLst/>
                <a:latin typeface="Calibri" panose="020F0502020204030204" pitchFamily="34" charset="0"/>
              </a:rPr>
              <a:t>2022/1</a:t>
            </a:r>
            <a:r>
              <a:rPr lang="en-US" altLang="zh-CN" sz="1800" b="0" i="0" dirty="0">
                <a:solidFill>
                  <a:srgbClr val="2E75B5"/>
                </a:solidFill>
                <a:effectLst/>
                <a:latin typeface="Calibri" panose="020F0502020204030204" pitchFamily="34" charset="0"/>
              </a:rPr>
              <a:t>1</a:t>
            </a:r>
            <a:r>
              <a:rPr lang="x-none" altLang="zh-CN" sz="1800" b="0" i="0">
                <a:solidFill>
                  <a:srgbClr val="2E75B5"/>
                </a:solidFill>
                <a:effectLst/>
                <a:latin typeface="Calibri" panose="020F0502020204030204" pitchFamily="34" charset="0"/>
              </a:rPr>
              <a:t>/</a:t>
            </a:r>
            <a:r>
              <a:rPr lang="en-US" altLang="zh-CN" sz="1800" b="0" i="0" dirty="0">
                <a:solidFill>
                  <a:srgbClr val="2E75B5"/>
                </a:solidFill>
                <a:effectLst/>
                <a:latin typeface="Calibri" panose="020F0502020204030204" pitchFamily="34" charset="0"/>
              </a:rPr>
              <a:t>08</a:t>
            </a:r>
            <a:r>
              <a:rPr lang="x-none" altLang="zh-CN" sz="1800" b="0" i="0">
                <a:solidFill>
                  <a:srgbClr val="2E75B5"/>
                </a:solidFill>
                <a:effectLst/>
                <a:latin typeface="Calibri" panose="020F0502020204030204" pitchFamily="34" charset="0"/>
              </a:rPr>
              <a:t> </a:t>
            </a:r>
            <a:r>
              <a:rPr lang="x-none" altLang="zh-CN" sz="1800" b="0" i="0" dirty="0">
                <a:solidFill>
                  <a:srgbClr val="2E75B5"/>
                </a:solidFill>
                <a:effectLst/>
                <a:latin typeface="Calibri" panose="020F0502020204030204" pitchFamily="34" charset="0"/>
              </a:rPr>
              <a:t>(2pm — 5pm)</a:t>
            </a:r>
            <a:r>
              <a:rPr lang="en-US" altLang="zh-CN" sz="1800" b="0" i="0" dirty="0">
                <a:solidFill>
                  <a:srgbClr val="2E75B5"/>
                </a:solidFill>
                <a:effectLst/>
                <a:latin typeface="Calibri" panose="020F0502020204030204" pitchFamily="34" charset="0"/>
              </a:rPr>
              <a:t> 					Tuesday</a:t>
            </a:r>
            <a:endParaRPr lang="en-US" altLang="zh-CN" b="0" i="0" dirty="0">
              <a:solidFill>
                <a:srgbClr val="2E75B5"/>
              </a:solidFill>
              <a:effectLst/>
              <a:latin typeface="Segoe UI" panose="020B0502040204020203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altLang="zh-CN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Start working on representing image in 3D space.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Research references for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Realsense’s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colour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and depth frame object.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Found problem on 3D representation (image shifted). </a:t>
            </a:r>
            <a:endParaRPr lang="en-US" altLang="zh-CN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pPr algn="l" rtl="0" fontAlgn="base"/>
            <a:endParaRPr lang="zh-CN" altLang="zh-CN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x-none" altLang="zh-CN" sz="1800" b="0" i="0" u="none" strike="noStrike">
                <a:solidFill>
                  <a:srgbClr val="2E75B5"/>
                </a:solidFill>
                <a:effectLst/>
                <a:latin typeface="Calibri" panose="020F0502020204030204" pitchFamily="34" charset="0"/>
              </a:rPr>
              <a:t>2022/1</a:t>
            </a:r>
            <a:r>
              <a:rPr lang="en-US" altLang="zh-CN" sz="1800" b="0" i="0" u="none" strike="noStrike" dirty="0">
                <a:solidFill>
                  <a:srgbClr val="2E75B5"/>
                </a:solidFill>
                <a:effectLst/>
                <a:latin typeface="Calibri" panose="020F0502020204030204" pitchFamily="34" charset="0"/>
              </a:rPr>
              <a:t>1</a:t>
            </a:r>
            <a:r>
              <a:rPr lang="x-none" altLang="zh-CN" sz="1800" b="0" i="0" u="none" strike="noStrike">
                <a:solidFill>
                  <a:srgbClr val="2E75B5"/>
                </a:solidFill>
                <a:effectLst/>
                <a:latin typeface="Calibri" panose="020F0502020204030204" pitchFamily="34" charset="0"/>
              </a:rPr>
              <a:t>/</a:t>
            </a:r>
            <a:r>
              <a:rPr lang="en-US" altLang="zh-CN" sz="1800" b="0" i="0" u="none" strike="noStrike" dirty="0">
                <a:solidFill>
                  <a:srgbClr val="2E75B5"/>
                </a:solidFill>
                <a:effectLst/>
                <a:latin typeface="Calibri" panose="020F0502020204030204" pitchFamily="34" charset="0"/>
              </a:rPr>
              <a:t>10</a:t>
            </a:r>
            <a:r>
              <a:rPr lang="x-none" altLang="zh-CN" sz="1800" b="0" i="0" u="none" strike="noStrike">
                <a:solidFill>
                  <a:srgbClr val="2E75B5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x-none" altLang="zh-CN" sz="1800" b="0" i="0" u="none" strike="noStrike" dirty="0">
                <a:solidFill>
                  <a:srgbClr val="2E75B5"/>
                </a:solidFill>
                <a:effectLst/>
                <a:latin typeface="Calibri" panose="020F0502020204030204" pitchFamily="34" charset="0"/>
              </a:rPr>
              <a:t>(10am — 1pm)</a:t>
            </a:r>
            <a:r>
              <a:rPr lang="x-none" altLang="zh-CN" sz="1800" b="0" i="0" dirty="0">
                <a:solidFill>
                  <a:srgbClr val="2E75B5"/>
                </a:solidFill>
                <a:effectLst/>
                <a:latin typeface="Calibri" panose="020F0502020204030204" pitchFamily="34" charset="0"/>
              </a:rPr>
              <a:t> </a:t>
            </a:r>
            <a:r>
              <a:rPr lang="en-US" altLang="zh-CN" sz="1800" b="0" i="0" dirty="0">
                <a:solidFill>
                  <a:srgbClr val="2E75B5"/>
                </a:solidFill>
                <a:effectLst/>
                <a:latin typeface="Calibri" panose="020F0502020204030204" pitchFamily="34" charset="0"/>
              </a:rPr>
              <a:t>					Thursday</a:t>
            </a:r>
            <a:endParaRPr lang="x-none" altLang="zh-CN" b="0" i="0" dirty="0">
              <a:solidFill>
                <a:srgbClr val="2E75B5"/>
              </a:solidFill>
              <a:effectLst/>
              <a:latin typeface="Segoe UI" panose="020B0502040204020203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GB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Resolve error on shifted 3D representation.</a:t>
            </a:r>
            <a:r>
              <a:rPr lang="en-GB" altLang="zh-CN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GB" altLang="zh-CN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Visualising marker as a</a:t>
            </a:r>
            <a:r>
              <a:rPr lang="en-GB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green plus sign in 3D space.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GB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Problem on the depth of the marker in 3D space, to be cont. the next day.</a:t>
            </a:r>
            <a:endParaRPr lang="en-GB" altLang="zh-CN" sz="1800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algn="l" rtl="0" fontAlgn="base"/>
            <a:r>
              <a:rPr lang="en-GB" altLang="zh-CN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endParaRPr lang="en-GB" altLang="zh-CN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x-none" altLang="zh-CN" sz="1800" b="0" i="0" u="none" strike="noStrike">
                <a:solidFill>
                  <a:srgbClr val="2E75B5"/>
                </a:solidFill>
                <a:effectLst/>
                <a:latin typeface="Calibri" panose="020F0502020204030204" pitchFamily="34" charset="0"/>
              </a:rPr>
              <a:t>2022/1</a:t>
            </a:r>
            <a:r>
              <a:rPr lang="en-US" altLang="zh-CN" sz="1800" b="0" i="0" u="none" strike="noStrike" dirty="0">
                <a:solidFill>
                  <a:srgbClr val="2E75B5"/>
                </a:solidFill>
                <a:effectLst/>
                <a:latin typeface="Calibri" panose="020F0502020204030204" pitchFamily="34" charset="0"/>
              </a:rPr>
              <a:t>1</a:t>
            </a:r>
            <a:r>
              <a:rPr lang="x-none" altLang="zh-CN" sz="1800" b="0" i="0" u="none" strike="noStrike">
                <a:solidFill>
                  <a:srgbClr val="2E75B5"/>
                </a:solidFill>
                <a:effectLst/>
                <a:latin typeface="Calibri" panose="020F0502020204030204" pitchFamily="34" charset="0"/>
              </a:rPr>
              <a:t>/</a:t>
            </a:r>
            <a:r>
              <a:rPr lang="en-US" altLang="zh-CN" sz="1800" b="0" i="0" u="none" strike="noStrike" dirty="0">
                <a:solidFill>
                  <a:srgbClr val="2E75B5"/>
                </a:solidFill>
                <a:effectLst/>
                <a:latin typeface="Calibri" panose="020F0502020204030204" pitchFamily="34" charset="0"/>
              </a:rPr>
              <a:t>11</a:t>
            </a:r>
            <a:r>
              <a:rPr lang="x-none" altLang="zh-CN" sz="1800" b="0" i="0" u="none" strike="noStrike">
                <a:solidFill>
                  <a:srgbClr val="2E75B5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x-none" altLang="zh-CN" sz="1800" b="0" i="0" u="none" strike="noStrike" dirty="0">
                <a:solidFill>
                  <a:srgbClr val="2E75B5"/>
                </a:solidFill>
                <a:effectLst/>
                <a:latin typeface="Calibri" panose="020F0502020204030204" pitchFamily="34" charset="0"/>
              </a:rPr>
              <a:t>(10am — 1pm)</a:t>
            </a:r>
            <a:r>
              <a:rPr lang="x-none" altLang="zh-CN" sz="1800" b="0" i="0" dirty="0">
                <a:solidFill>
                  <a:srgbClr val="2E75B5"/>
                </a:solidFill>
                <a:effectLst/>
                <a:latin typeface="Calibri" panose="020F0502020204030204" pitchFamily="34" charset="0"/>
              </a:rPr>
              <a:t> </a:t>
            </a:r>
            <a:r>
              <a:rPr lang="en-US" altLang="zh-CN" sz="1800" b="0" i="0" dirty="0">
                <a:solidFill>
                  <a:srgbClr val="2E75B5"/>
                </a:solidFill>
                <a:effectLst/>
                <a:latin typeface="Calibri" panose="020F0502020204030204" pitchFamily="34" charset="0"/>
              </a:rPr>
              <a:t>					Friday</a:t>
            </a:r>
            <a:endParaRPr lang="en-GB" altLang="zh-CN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GB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Resolve unmatched depth of the marker.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GB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Code refactoring and structure naming changes.</a:t>
            </a:r>
          </a:p>
        </p:txBody>
      </p:sp>
      <p:sp>
        <p:nvSpPr>
          <p:cNvPr id="3" name="文本框 3">
            <a:extLst>
              <a:ext uri="{FF2B5EF4-FFF2-40B4-BE49-F238E27FC236}">
                <a16:creationId xmlns:a16="http://schemas.microsoft.com/office/drawing/2014/main" id="{80097C7E-C106-51C4-B08F-8A7B2425ABA1}"/>
              </a:ext>
            </a:extLst>
          </p:cNvPr>
          <p:cNvSpPr txBox="1"/>
          <p:nvPr/>
        </p:nvSpPr>
        <p:spPr>
          <a:xfrm>
            <a:off x="310515" y="270510"/>
            <a:ext cx="2340705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indent="0" algn="l" rtl="0" fontAlgn="base">
              <a:buFont typeface="Arial" panose="020B0604020202020204" pitchFamily="34" charset="0"/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Calibri" panose="020F0502020204030204" pitchFamily="34" charset="0"/>
                <a:sym typeface="+mn-ea"/>
              </a:rPr>
              <a:t>7/11 – 11/11 Log</a:t>
            </a:r>
            <a:endParaRPr lang="en-US" altLang="zh-CN" sz="2400" b="1" dirty="0">
              <a:solidFill>
                <a:srgbClr val="000000"/>
              </a:solidFill>
              <a:effectLst/>
              <a:latin typeface="Calibri" panose="020F0502020204030204" pitchFamily="34" charset="0"/>
              <a:sym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339</Words>
  <Application>Microsoft Macintosh PowerPoint</Application>
  <PresentationFormat>Widescreen</PresentationFormat>
  <Paragraphs>49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Segoe UI</vt:lpstr>
      <vt:lpstr>Office 主题</vt:lpstr>
      <vt:lpstr>Developing a sensing area visualisation tool for laparoscopic drop-in gamma prob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Developing a sensing area visualisation tool for laparoscopic drop-in gamma prob</dc:title>
  <dc:creator>Yiyang</dc:creator>
  <cp:lastModifiedBy>Oktavian, Muhammad</cp:lastModifiedBy>
  <cp:revision>4</cp:revision>
  <dcterms:created xsi:type="dcterms:W3CDTF">2022-10-31T10:06:00Z</dcterms:created>
  <dcterms:modified xsi:type="dcterms:W3CDTF">2022-11-14T14:48:04Z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C4A101E948BB47419B96A2B9E989BFAE</vt:lpwstr>
  </property>
  <property fmtid="{D5CDD505-2E9C-101B-9397-08002B2CF9AE}" pid="3" name="KSOProductBuildVer">
    <vt:lpwstr>2052-11.1.0.10943</vt:lpwstr>
  </property>
</Properties>
</file>