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94"/>
  </p:normalViewPr>
  <p:slideViewPr>
    <p:cSldViewPr snapToGrid="0">
      <p:cViewPr varScale="1">
        <p:scale>
          <a:sx n="86" d="100"/>
          <a:sy n="86" d="100"/>
        </p:scale>
        <p:origin x="2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DF6A6-26E4-A148-A675-C6510ADE547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83058-4593-5448-BD8D-6026F522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038600" y="3253154"/>
            <a:ext cx="7954108" cy="17584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3585" y="209183"/>
            <a:ext cx="2069123" cy="544761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" y="133900"/>
            <a:ext cx="3653155" cy="695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4560" y="235561"/>
            <a:ext cx="1999532" cy="5264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4032739" y="2259501"/>
            <a:ext cx="7772400" cy="811945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Developing a sensing area </a:t>
            </a:r>
            <a:r>
              <a:rPr lang="en-US" altLang="zh-CN" sz="2400" b="1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visualisation</a:t>
            </a:r>
            <a:r>
              <a:rPr lang="en-US" altLang="zh-CN" sz="24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tool for laparoscopic drop-in gamma prob</a:t>
            </a:r>
            <a:endParaRPr lang="zh-CN" altLang="en-US" sz="5400" b="1" dirty="0"/>
          </a:p>
        </p:txBody>
      </p:sp>
      <p:sp>
        <p:nvSpPr>
          <p:cNvPr id="4" name="标题 1"/>
          <p:cNvSpPr txBox="1"/>
          <p:nvPr/>
        </p:nvSpPr>
        <p:spPr>
          <a:xfrm>
            <a:off x="4032739" y="3742469"/>
            <a:ext cx="7772400" cy="298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Supervisor: Prof. Daniel Elson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Group members: 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Yiyang Liu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Yiping Li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Wenkang Li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Muhammad Oktavian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8027" y="1068722"/>
            <a:ext cx="251062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Last Week Outline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AC80DAEB-E771-C84A-3481-4FE694BF56D1}"/>
              </a:ext>
            </a:extLst>
          </p:cNvPr>
          <p:cNvSpPr txBox="1"/>
          <p:nvPr/>
        </p:nvSpPr>
        <p:spPr>
          <a:xfrm>
            <a:off x="1078027" y="1530387"/>
            <a:ext cx="78603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altLang="zh-CN" dirty="0">
                <a:solidFill>
                  <a:srgbClr val="2E75B5"/>
                </a:solidFill>
                <a:latin typeface="Calibri" panose="020F0502020204030204" pitchFamily="34" charset="0"/>
              </a:rPr>
              <a:t>Marker Detection</a:t>
            </a:r>
            <a:endParaRPr lang="en-US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Solved the </a:t>
            </a:r>
            <a:r>
              <a:rPr lang="en-GB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x,y</a:t>
            </a: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shift problem found last week</a:t>
            </a:r>
          </a:p>
          <a:p>
            <a:pPr algn="l" rtl="0" fontAlgn="base"/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altLang="zh-CN" dirty="0">
                <a:solidFill>
                  <a:srgbClr val="2E75B5"/>
                </a:solidFill>
                <a:latin typeface="Calibri" panose="020F0502020204030204" pitchFamily="34" charset="0"/>
              </a:rPr>
              <a:t>Marker Detection test with the lens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The same program appears to still function even with the lens attached.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Not able to solve the RGB-D calibration</a:t>
            </a:r>
          </a:p>
          <a:p>
            <a:pPr fontAlgn="base"/>
            <a:endParaRPr lang="en-US" altLang="zh-CN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algn="l" rtl="0" fontAlgn="base"/>
            <a:r>
              <a:rPr lang="en-US" altLang="zh-CN" dirty="0">
                <a:solidFill>
                  <a:srgbClr val="2E75B5"/>
                </a:solidFill>
                <a:latin typeface="Calibri" panose="020F0502020204030204" pitchFamily="34" charset="0"/>
              </a:rPr>
              <a:t>GUI design</a:t>
            </a:r>
            <a:endParaRPr lang="en-US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Looked up GUI libraries and discussed which to be used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Decided how to visualize the pose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Added some GUI functions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7296D9F0-EF41-9023-1406-ABA0734B2501}"/>
              </a:ext>
            </a:extLst>
          </p:cNvPr>
          <p:cNvSpPr txBox="1"/>
          <p:nvPr/>
        </p:nvSpPr>
        <p:spPr>
          <a:xfrm>
            <a:off x="1078027" y="4769996"/>
            <a:ext cx="349448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Problems to be discussed: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E44FDD9B-EDE2-AC92-E167-18C7527FCB84}"/>
              </a:ext>
            </a:extLst>
          </p:cNvPr>
          <p:cNvSpPr txBox="1"/>
          <p:nvPr/>
        </p:nvSpPr>
        <p:spPr>
          <a:xfrm>
            <a:off x="1078027" y="5231661"/>
            <a:ext cx="786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RGB to Depth Calibration with lens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Getting ground truth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0515" y="270510"/>
            <a:ext cx="24491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Plan for this week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9570" y="2072640"/>
            <a:ext cx="11057890" cy="2204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x-none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Complete pose calculation based on </a:t>
            </a:r>
            <a:r>
              <a:rPr lang="en-US" altLang="x-none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Aruco</a:t>
            </a:r>
            <a:endParaRPr lang="en-US" altLang="x-none" sz="2400" dirty="0">
              <a:solidFill>
                <a:srgbClr val="000000"/>
              </a:solidFill>
              <a:latin typeface="Calibri" panose="020F0502020204030204" pitchFamily="34" charset="0"/>
              <a:sym typeface="+mn-ea"/>
            </a:endParaRP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x-none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Sensing area </a:t>
            </a:r>
            <a:r>
              <a:rPr lang="en-US" altLang="x-none" sz="2400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calculation</a:t>
            </a:r>
            <a:endParaRPr lang="en-US" altLang="x-none" sz="2400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x-none" sz="2400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GUI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0515" y="832068"/>
            <a:ext cx="807456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2022/11/</a:t>
            </a:r>
            <a:r>
              <a:rPr lang="en-US" sz="16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14</a:t>
            </a:r>
            <a:r>
              <a:rPr lang="en-GB" sz="16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 (2pm — 6pm)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</a:rPr>
              <a:t>Project meeting with Prof. Dan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</a:rPr>
              <a:t>Solved the </a:t>
            </a:r>
            <a:r>
              <a:rPr lang="en-US" sz="1600" dirty="0" err="1">
                <a:effectLst/>
                <a:latin typeface="Calibri" panose="020F0502020204030204" pitchFamily="34" charset="0"/>
              </a:rPr>
              <a:t>x,y</a:t>
            </a:r>
            <a:r>
              <a:rPr lang="en-US" sz="1600" dirty="0">
                <a:effectLst/>
                <a:latin typeface="Calibri" panose="020F0502020204030204" pitchFamily="34" charset="0"/>
              </a:rPr>
              <a:t> shift problem found last week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</a:rPr>
              <a:t>Changed the code to detect </a:t>
            </a:r>
            <a:r>
              <a:rPr lang="en-US" sz="1600" dirty="0" err="1">
                <a:effectLst/>
                <a:latin typeface="Calibri" panose="020F0502020204030204" pitchFamily="34" charset="0"/>
              </a:rPr>
              <a:t>Aruco</a:t>
            </a:r>
            <a:r>
              <a:rPr lang="en-US" sz="1600" dirty="0">
                <a:effectLst/>
                <a:latin typeface="Calibri" panose="020F0502020204030204" pitchFamily="34" charset="0"/>
              </a:rPr>
              <a:t> markers and display a plus sign on the </a:t>
            </a:r>
            <a:r>
              <a:rPr lang="en-US" sz="1600" dirty="0" err="1">
                <a:effectLst/>
                <a:latin typeface="Calibri" panose="020F0502020204030204" pitchFamily="34" charset="0"/>
              </a:rPr>
              <a:t>centre</a:t>
            </a:r>
            <a:r>
              <a:rPr lang="en-US" sz="1600" dirty="0">
                <a:effectLst/>
                <a:latin typeface="Calibri" panose="020F0502020204030204" pitchFamily="34" charset="0"/>
              </a:rPr>
              <a:t> of the </a:t>
            </a:r>
            <a:r>
              <a:rPr lang="en-US" sz="1600" dirty="0" err="1">
                <a:effectLst/>
                <a:latin typeface="Calibri" panose="020F0502020204030204" pitchFamily="34" charset="0"/>
              </a:rPr>
              <a:t>Aruco</a:t>
            </a:r>
            <a:r>
              <a:rPr lang="en-US" sz="1600" dirty="0">
                <a:effectLst/>
                <a:latin typeface="Calibri" panose="020F0502020204030204" pitchFamily="34" charset="0"/>
              </a:rPr>
              <a:t> markers in the 3D point cloud.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</a:rPr>
              <a:t>Started working on camera calibration with lens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2022/11/</a:t>
            </a:r>
            <a:r>
              <a:rPr lang="en-US" sz="16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15</a:t>
            </a:r>
            <a:r>
              <a:rPr lang="en-GB" sz="16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 (2pm — 6pm)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</a:rPr>
              <a:t>Started working on the GUI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</a:rPr>
              <a:t>Started working on pose estimation programs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</a:rPr>
              <a:t>Researched RGB to D calibration with lens but didn't get solutions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</a:rPr>
              <a:t>Discussed with TA </a:t>
            </a:r>
            <a:r>
              <a:rPr lang="en-US" sz="1600" dirty="0" err="1">
                <a:effectLst/>
                <a:latin typeface="Calibri" panose="020F0502020204030204" pitchFamily="34" charset="0"/>
              </a:rPr>
              <a:t>Kaizhong</a:t>
            </a:r>
            <a:r>
              <a:rPr lang="en-US" sz="1600" dirty="0">
                <a:effectLst/>
                <a:latin typeface="Calibri" panose="020F0502020204030204" pitchFamily="34" charset="0"/>
              </a:rPr>
              <a:t> and decided the plan: work on GUI, pose estimation and only calibrate the RGB camera  (might try to get a transformation matrix between results with lens and without lens)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2022/11/17 (10am — 1pm)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</a:rPr>
              <a:t>Looked up GUI libraries and discussed which to be used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</a:rPr>
              <a:t>Decided how to visualize the pose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2022/11/18 (10am — 1pm)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</a:rPr>
              <a:t>Worked on </a:t>
            </a:r>
            <a:r>
              <a:rPr lang="en-US" sz="1600" dirty="0" err="1">
                <a:effectLst/>
                <a:latin typeface="Calibri" panose="020F0502020204030204" pitchFamily="34" charset="0"/>
              </a:rPr>
              <a:t>Aruco</a:t>
            </a:r>
            <a:r>
              <a:rPr lang="en-US" sz="1600" dirty="0">
                <a:effectLst/>
                <a:latin typeface="Calibri" panose="020F0502020204030204" pitchFamily="34" charset="0"/>
              </a:rPr>
              <a:t> pose calculation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</a:rPr>
              <a:t>Added GUI functions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Calibri" panose="020F0502020204030204" pitchFamily="34" charset="0"/>
              </a:rPr>
              <a:t>Finalised</a:t>
            </a:r>
            <a:r>
              <a:rPr lang="en-US" sz="1600" dirty="0">
                <a:effectLst/>
                <a:latin typeface="Calibri" panose="020F0502020204030204" pitchFamily="34" charset="0"/>
              </a:rPr>
              <a:t> marker design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80097C7E-C106-51C4-B08F-8A7B2425ABA1}"/>
              </a:ext>
            </a:extLst>
          </p:cNvPr>
          <p:cNvSpPr txBox="1"/>
          <p:nvPr/>
        </p:nvSpPr>
        <p:spPr>
          <a:xfrm>
            <a:off x="310515" y="270510"/>
            <a:ext cx="24961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14/11 – 11/18 Log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288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</vt:lpstr>
      <vt:lpstr>Developing a sensing area visualisation tool for laparoscopic drop-in gamma prob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sensing area visualisation tool for laparoscopic drop-in gamma prob</dc:title>
  <dc:creator>Yiyang</dc:creator>
  <cp:lastModifiedBy>Li, Yiping</cp:lastModifiedBy>
  <cp:revision>5</cp:revision>
  <dcterms:created xsi:type="dcterms:W3CDTF">2022-10-31T10:06:00Z</dcterms:created>
  <dcterms:modified xsi:type="dcterms:W3CDTF">2022-11-20T17:29:27Z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C4A101E948BB47419B96A2B9E989BFAE</vt:lpwstr>
  </property>
  <property fmtid="{D5CDD505-2E9C-101B-9397-08002B2CF9AE}" pid="3" name="KSOProductBuildVer">
    <vt:lpwstr>2052-11.1.0.10943</vt:lpwstr>
  </property>
</Properties>
</file>