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ltLang="zh-CN"/>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uisine_of_New_York_City" TargetMode="External"/><Relationship Id="rId3" Type="http://schemas.openxmlformats.org/officeDocument/2006/relationships/hyperlink" Target="https://data.cityofnewyork.us/dataset/DOHMH-Farmers-Markets-and-Food-Boxes/8vwk-6iz2" TargetMode="External"/><Relationship Id="rId7" Type="http://schemas.openxmlformats.org/officeDocument/2006/relationships/hyperlink" Target="https://en.wikipedia.org/wiki/Portal:New_York_City"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 Id="rId6" Type="http://schemas.openxmlformats.org/officeDocument/2006/relationships/hyperlink" Target="https://en.wikipedia.org/wiki/Economy_of_New_York_City" TargetMode="External"/><Relationship Id="rId5" Type="http://schemas.openxmlformats.org/officeDocument/2006/relationships/hyperlink" Target="https://en.wikipedia.org/wiki/New_York_City" TargetMode="External"/><Relationship Id="rId4" Type="http://schemas.openxmlformats.org/officeDocument/2006/relationships/hyperlink" Target="https://www.grownyc.org/greenmarketco/foodbox" TargetMode="External"/><Relationship Id="rId9" Type="http://schemas.openxmlformats.org/officeDocument/2006/relationships/hyperlink" Target="https://en.wikipedia.org/wiki/List_of_Michelin_starred_restaurants_in_New_York_Cit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D8B5-FC50-45D4-B3C3-280A72489948}"/>
              </a:ext>
            </a:extLst>
          </p:cNvPr>
          <p:cNvSpPr>
            <a:spLocks noGrp="1"/>
          </p:cNvSpPr>
          <p:nvPr>
            <p:ph type="ctrTitle"/>
          </p:nvPr>
        </p:nvSpPr>
        <p:spPr/>
        <p:txBody>
          <a:bodyPr/>
          <a:lstStyle/>
          <a:p>
            <a:r>
              <a:rPr lang="en-US" altLang="zh-CN" dirty="0"/>
              <a:t>The Battle of the Neighborhoods</a:t>
            </a:r>
            <a:endParaRPr lang="zh-CN" altLang="en-US" dirty="0"/>
          </a:p>
        </p:txBody>
      </p:sp>
      <p:sp>
        <p:nvSpPr>
          <p:cNvPr id="3" name="Subtitle 2">
            <a:extLst>
              <a:ext uri="{FF2B5EF4-FFF2-40B4-BE49-F238E27FC236}">
                <a16:creationId xmlns:a16="http://schemas.microsoft.com/office/drawing/2014/main" id="{A692A600-23C4-4FD8-AE1D-02F6929BCFBB}"/>
              </a:ext>
            </a:extLst>
          </p:cNvPr>
          <p:cNvSpPr>
            <a:spLocks noGrp="1"/>
          </p:cNvSpPr>
          <p:nvPr>
            <p:ph type="subTitle" idx="1"/>
          </p:nvPr>
        </p:nvSpPr>
        <p:spPr/>
        <p:txBody>
          <a:bodyPr/>
          <a:lstStyle/>
          <a:p>
            <a:r>
              <a:rPr lang="en-US" altLang="zh-CN" dirty="0"/>
              <a:t>The Best neighborhood for new Italian restaurant</a:t>
            </a:r>
            <a:endParaRPr lang="zh-CN" altLang="en-US" dirty="0"/>
          </a:p>
        </p:txBody>
      </p:sp>
    </p:spTree>
    <p:extLst>
      <p:ext uri="{BB962C8B-B14F-4D97-AF65-F5344CB8AC3E}">
        <p14:creationId xmlns:p14="http://schemas.microsoft.com/office/powerpoint/2010/main" val="281775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1A3E16D-6042-4189-82AF-BA6B14BD5C96}"/>
              </a:ext>
            </a:extLst>
          </p:cNvPr>
          <p:cNvPicPr>
            <a:picLocks noChangeAspect="1"/>
          </p:cNvPicPr>
          <p:nvPr/>
        </p:nvPicPr>
        <p:blipFill rotWithShape="1">
          <a:blip r:embed="rId2">
            <a:alphaModFix amt="35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EED4EA5F-A776-4526-885A-FE0C3984833C}"/>
              </a:ext>
            </a:extLst>
          </p:cNvPr>
          <p:cNvSpPr>
            <a:spLocks noGrp="1"/>
          </p:cNvSpPr>
          <p:nvPr>
            <p:ph type="title"/>
          </p:nvPr>
        </p:nvSpPr>
        <p:spPr>
          <a:xfrm>
            <a:off x="1371600" y="685800"/>
            <a:ext cx="9601200" cy="1485900"/>
          </a:xfrm>
        </p:spPr>
        <p:txBody>
          <a:bodyPr>
            <a:normAutofit/>
          </a:bodyPr>
          <a:lstStyle/>
          <a:p>
            <a:r>
              <a:rPr lang="en-US" altLang="zh-CN" b="1"/>
              <a:t>Problem Background:</a:t>
            </a:r>
            <a:br>
              <a:rPr lang="zh-CN" altLang="zh-CN" b="1"/>
            </a:br>
            <a:endParaRPr lang="zh-CN" altLang="en-US"/>
          </a:p>
        </p:txBody>
      </p:sp>
      <p:sp>
        <p:nvSpPr>
          <p:cNvPr id="3" name="Content Placeholder 2">
            <a:extLst>
              <a:ext uri="{FF2B5EF4-FFF2-40B4-BE49-F238E27FC236}">
                <a16:creationId xmlns:a16="http://schemas.microsoft.com/office/drawing/2014/main" id="{47BB05E1-30BC-4B84-A3ED-C41FC3218115}"/>
              </a:ext>
            </a:extLst>
          </p:cNvPr>
          <p:cNvSpPr>
            <a:spLocks noGrp="1"/>
          </p:cNvSpPr>
          <p:nvPr>
            <p:ph idx="1"/>
          </p:nvPr>
        </p:nvSpPr>
        <p:spPr>
          <a:xfrm>
            <a:off x="1371600" y="2286000"/>
            <a:ext cx="9601200" cy="3581400"/>
          </a:xfrm>
        </p:spPr>
        <p:txBody>
          <a:bodyPr>
            <a:normAutofit/>
          </a:bodyPr>
          <a:lstStyle/>
          <a:p>
            <a:r>
              <a:rPr lang="en-US" altLang="zh-CN" dirty="0"/>
              <a:t>The City of New York is the most populous city in the United States. It is diverse and is the financial capital of USA. It is multicultural. It is a dream place for gourmet to seek delicious cuisine. Its food culture includes an array of international cuisines influenced by the city's immigrant history.</a:t>
            </a:r>
            <a:endParaRPr lang="zh-CN" altLang="zh-CN" dirty="0"/>
          </a:p>
          <a:p>
            <a:r>
              <a:rPr lang="en-US" altLang="zh-CN" dirty="0"/>
              <a:t>As it is highly developed city so cost of doing business is also one of the highest. Thus, the market is highly competitive, any new business venture or expansion needs to be </a:t>
            </a:r>
            <a:r>
              <a:rPr lang="en-US" altLang="zh-CN" dirty="0" err="1"/>
              <a:t>analysed</a:t>
            </a:r>
            <a:r>
              <a:rPr lang="en-US" altLang="zh-CN" dirty="0"/>
              <a:t> carefully. The insights derived from analysis will give good understanding of the business environment which help in strategically targeting the market.</a:t>
            </a:r>
            <a:endParaRPr lang="zh-CN" altLang="zh-CN" dirty="0"/>
          </a:p>
          <a:p>
            <a:endParaRPr lang="zh-CN" altLang="en-US" dirty="0"/>
          </a:p>
        </p:txBody>
      </p:sp>
    </p:spTree>
    <p:extLst>
      <p:ext uri="{BB962C8B-B14F-4D97-AF65-F5344CB8AC3E}">
        <p14:creationId xmlns:p14="http://schemas.microsoft.com/office/powerpoint/2010/main" val="3421790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D496-BFCE-49AD-909D-D3DC19D0B436}"/>
              </a:ext>
            </a:extLst>
          </p:cNvPr>
          <p:cNvSpPr>
            <a:spLocks noGrp="1"/>
          </p:cNvSpPr>
          <p:nvPr>
            <p:ph type="title"/>
          </p:nvPr>
        </p:nvSpPr>
        <p:spPr/>
        <p:txBody>
          <a:bodyPr/>
          <a:lstStyle/>
          <a:p>
            <a:r>
              <a:rPr lang="en-US" altLang="zh-CN" b="1" dirty="0"/>
              <a:t>Problem Description:</a:t>
            </a:r>
            <a:br>
              <a:rPr lang="zh-CN" altLang="zh-CN" b="1" dirty="0"/>
            </a:br>
            <a:endParaRPr lang="zh-CN" altLang="en-US" dirty="0"/>
          </a:p>
        </p:txBody>
      </p:sp>
      <p:sp>
        <p:nvSpPr>
          <p:cNvPr id="3" name="Content Placeholder 2">
            <a:extLst>
              <a:ext uri="{FF2B5EF4-FFF2-40B4-BE49-F238E27FC236}">
                <a16:creationId xmlns:a16="http://schemas.microsoft.com/office/drawing/2014/main" id="{4D9E3197-8A62-45C0-ABB7-F077BCB97395}"/>
              </a:ext>
            </a:extLst>
          </p:cNvPr>
          <p:cNvSpPr>
            <a:spLocks noGrp="1"/>
          </p:cNvSpPr>
          <p:nvPr>
            <p:ph idx="1"/>
          </p:nvPr>
        </p:nvSpPr>
        <p:spPr>
          <a:xfrm>
            <a:off x="1371600" y="1472339"/>
            <a:ext cx="9601200" cy="5083444"/>
          </a:xfrm>
        </p:spPr>
        <p:txBody>
          <a:bodyPr>
            <a:normAutofit/>
          </a:bodyPr>
          <a:lstStyle/>
          <a:p>
            <a:r>
              <a:rPr lang="en-US" altLang="zh-CN" dirty="0"/>
              <a:t>New York City attracts many to start their business in the food industry. It's food culture includes an array of international cuisines influenced by the city's immigrant history.</a:t>
            </a:r>
            <a:endParaRPr lang="zh-CN" altLang="zh-CN" dirty="0"/>
          </a:p>
          <a:p>
            <a:r>
              <a:rPr lang="en-US" altLang="zh-CN" dirty="0"/>
              <a:t>Central and Eastern European immigrants, especially Jewish immigrants introduced bagels, cheesecake, hot dogs to New York. Italian immigrants brought New York-style pizza and Italian cuisine. Jewish immigrants and Irish immigrants is </a:t>
            </a:r>
            <a:r>
              <a:rPr lang="en-US" altLang="zh-CN" dirty="0" err="1"/>
              <a:t>famoused</a:t>
            </a:r>
            <a:r>
              <a:rPr lang="en-US" altLang="zh-CN" dirty="0"/>
              <a:t> by making pastrami and corned beef. Chinese and other Asian restaurants, sandwich joints, trattorias, diners, and coffeehouses are ubiquitous throughout the city. 4,000 license were issued to mobile food vendors by the city. Middle Eastern foods such as falafel and kebabs examples of modern New York street food. It is famous for not just Pizzerias, Cafe's but also for fine dining Michelin starred </a:t>
            </a:r>
            <a:r>
              <a:rPr lang="en-US" altLang="zh-CN" dirty="0" err="1"/>
              <a:t>restaurants.The</a:t>
            </a:r>
            <a:r>
              <a:rPr lang="en-US" altLang="zh-CN" dirty="0"/>
              <a:t> city is home to "nearly one thousand of the finest and most diverse haute cuisine restaurants in the world", according to Michelin. it is impractical to run an analysis for each type of restaurant. Based on the maximum total numbers among these restaurants, I choose Pizza Place for the following report. The study of other types of restaurants can be conducted with the same method.</a:t>
            </a:r>
            <a:endParaRPr lang="zh-CN" altLang="zh-CN" dirty="0"/>
          </a:p>
          <a:p>
            <a:endParaRPr lang="zh-CN" altLang="en-US" dirty="0"/>
          </a:p>
        </p:txBody>
      </p:sp>
    </p:spTree>
    <p:extLst>
      <p:ext uri="{BB962C8B-B14F-4D97-AF65-F5344CB8AC3E}">
        <p14:creationId xmlns:p14="http://schemas.microsoft.com/office/powerpoint/2010/main" val="97260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F928A8-4DC2-4115-8192-83143E23F93A}"/>
              </a:ext>
            </a:extLst>
          </p:cNvPr>
          <p:cNvSpPr>
            <a:spLocks noGrp="1"/>
          </p:cNvSpPr>
          <p:nvPr>
            <p:ph type="title"/>
          </p:nvPr>
        </p:nvSpPr>
        <p:spPr>
          <a:xfrm>
            <a:off x="640081" y="791570"/>
            <a:ext cx="4018839" cy="5262390"/>
          </a:xfrm>
        </p:spPr>
        <p:txBody>
          <a:bodyPr anchor="ctr">
            <a:normAutofit/>
          </a:bodyPr>
          <a:lstStyle/>
          <a:p>
            <a:pPr algn="r"/>
            <a:r>
              <a:rPr lang="en-US" altLang="zh-CN" sz="5400" b="1">
                <a:solidFill>
                  <a:schemeClr val="bg2"/>
                </a:solidFill>
              </a:rPr>
              <a:t>Data Preparation</a:t>
            </a:r>
            <a:br>
              <a:rPr lang="zh-CN" altLang="zh-CN" sz="5400" b="1">
                <a:solidFill>
                  <a:schemeClr val="bg2"/>
                </a:solidFill>
              </a:rPr>
            </a:br>
            <a:endParaRPr lang="zh-CN" alt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2998966-B3B7-4596-AFF5-2E05C9742219}"/>
              </a:ext>
            </a:extLst>
          </p:cNvPr>
          <p:cNvSpPr>
            <a:spLocks noGrp="1"/>
          </p:cNvSpPr>
          <p:nvPr>
            <p:ph idx="1"/>
          </p:nvPr>
        </p:nvSpPr>
        <p:spPr>
          <a:xfrm>
            <a:off x="6176720" y="0"/>
            <a:ext cx="4892308" cy="6858000"/>
          </a:xfrm>
        </p:spPr>
        <p:txBody>
          <a:bodyPr anchor="ctr">
            <a:normAutofit fontScale="92500" lnSpcReduction="20000"/>
          </a:bodyPr>
          <a:lstStyle/>
          <a:p>
            <a:r>
              <a:rPr lang="en-US" altLang="zh-CN" sz="1600" dirty="0"/>
              <a:t>Data 1 : Neighborhood has a total of 5 boroughs and 306 neighborhoods. In order to </a:t>
            </a:r>
            <a:r>
              <a:rPr lang="en-US" altLang="zh-CN" sz="1600" dirty="0" err="1"/>
              <a:t>segement</a:t>
            </a:r>
            <a:r>
              <a:rPr lang="en-US" altLang="zh-CN" sz="1600" dirty="0"/>
              <a:t> the neighborhoods and explore them, we will essentially need a dataset that contains the 5 boroughs and the neighborhoods that exist in each borough as well as the </a:t>
            </a:r>
            <a:r>
              <a:rPr lang="en-US" altLang="zh-CN" sz="1600" dirty="0" err="1"/>
              <a:t>the</a:t>
            </a:r>
            <a:r>
              <a:rPr lang="en-US" altLang="zh-CN" sz="1600" dirty="0"/>
              <a:t> latitude and </a:t>
            </a:r>
            <a:r>
              <a:rPr lang="en-US" altLang="zh-CN" sz="1600" dirty="0" err="1"/>
              <a:t>logitude</a:t>
            </a:r>
            <a:r>
              <a:rPr lang="en-US" altLang="zh-CN" sz="1600" dirty="0"/>
              <a:t> coordinates of each neighborhood.</a:t>
            </a:r>
            <a:endParaRPr lang="zh-CN" altLang="zh-CN" sz="1600" dirty="0"/>
          </a:p>
          <a:p>
            <a:r>
              <a:rPr lang="en-US" altLang="zh-CN" sz="1600" dirty="0"/>
              <a:t>This dataset exists for free on the web. Link to the dataset is : </a:t>
            </a:r>
            <a:r>
              <a:rPr lang="en-US" altLang="zh-CN" sz="1600" u="sng" dirty="0">
                <a:hlinkClick r:id="rId2"/>
              </a:rPr>
              <a:t>https://geo.nyu.edu/catalog/nyu_2451_34572</a:t>
            </a:r>
            <a:endParaRPr lang="zh-CN" altLang="zh-CN" sz="1600" dirty="0"/>
          </a:p>
          <a:p>
            <a:r>
              <a:rPr lang="en-US" altLang="zh-CN" sz="1600" dirty="0"/>
              <a:t>Data 2 : Second data which will be used is the DOHMH Farmers Markets and Food Boxes dataset. In this we will be using the data of Farmers Markets.</a:t>
            </a:r>
            <a:endParaRPr lang="zh-CN" altLang="zh-CN" sz="1600" dirty="0"/>
          </a:p>
          <a:p>
            <a:r>
              <a:rPr lang="en-US" altLang="zh-CN" sz="1600" u="sng" dirty="0">
                <a:hlinkClick r:id="rId3"/>
              </a:rPr>
              <a:t>https://data.cityofnewyork.us/dataset/DOHMH-Farmers-Markets-and-Food-Boxes/8vwk-6iz2</a:t>
            </a:r>
            <a:endParaRPr lang="zh-CN" altLang="zh-CN" sz="1600" dirty="0"/>
          </a:p>
          <a:p>
            <a:r>
              <a:rPr lang="en-US" altLang="zh-CN" sz="1600" dirty="0"/>
              <a:t>Website-</a:t>
            </a:r>
            <a:r>
              <a:rPr lang="en-US" altLang="zh-CN" sz="1600" u="sng" dirty="0">
                <a:hlinkClick r:id="rId4"/>
              </a:rPr>
              <a:t>https://www.grownyc.org/greenmarketco/foodbox</a:t>
            </a:r>
            <a:endParaRPr lang="zh-CN" altLang="zh-CN" sz="1600" dirty="0"/>
          </a:p>
          <a:p>
            <a:r>
              <a:rPr lang="en-US" altLang="zh-CN" sz="1600" dirty="0"/>
              <a:t>Data 3 : For the below analysis we will get data from </a:t>
            </a:r>
            <a:r>
              <a:rPr lang="en-US" altLang="zh-CN" sz="1600" dirty="0" err="1"/>
              <a:t>wikipedia</a:t>
            </a:r>
            <a:r>
              <a:rPr lang="en-US" altLang="zh-CN" sz="1600" dirty="0"/>
              <a:t> as given below :</a:t>
            </a:r>
            <a:endParaRPr lang="zh-CN" altLang="zh-CN" sz="1600" dirty="0"/>
          </a:p>
          <a:p>
            <a:r>
              <a:rPr lang="en-US" altLang="zh-CN" sz="1600" dirty="0"/>
              <a:t>New York Population New York City Demographics Cuisine of New York city </a:t>
            </a:r>
            <a:r>
              <a:rPr lang="en-US" altLang="zh-CN" sz="1600" u="sng" dirty="0">
                <a:hlinkClick r:id="rId5"/>
              </a:rPr>
              <a:t>https://en.wikipedia.org/wiki/New_York_City</a:t>
            </a:r>
            <a:r>
              <a:rPr lang="en-US" altLang="zh-CN" sz="1600" dirty="0"/>
              <a:t> </a:t>
            </a:r>
            <a:r>
              <a:rPr lang="en-US" altLang="zh-CN" sz="1600" u="sng" dirty="0">
                <a:hlinkClick r:id="rId6"/>
              </a:rPr>
              <a:t>https://en.wikipedia.org/wiki/Economy_of_New_York_City</a:t>
            </a:r>
            <a:r>
              <a:rPr lang="en-US" altLang="zh-CN" sz="1600" dirty="0"/>
              <a:t> </a:t>
            </a:r>
            <a:r>
              <a:rPr lang="en-US" altLang="zh-CN" sz="1600" u="sng" dirty="0">
                <a:hlinkClick r:id="rId7"/>
              </a:rPr>
              <a:t>https://en.wikipedia.org/wiki/Portal:New_York_City</a:t>
            </a:r>
            <a:r>
              <a:rPr lang="en-US" altLang="zh-CN" sz="1600" dirty="0"/>
              <a:t> </a:t>
            </a:r>
            <a:r>
              <a:rPr lang="en-US" altLang="zh-CN" sz="1600" u="sng" dirty="0">
                <a:hlinkClick r:id="rId8"/>
              </a:rPr>
              <a:t>https://en.wikipedia.org/wiki/Cuisine_of_New_York_City</a:t>
            </a:r>
            <a:r>
              <a:rPr lang="en-US" altLang="zh-CN" sz="1600" dirty="0"/>
              <a:t> </a:t>
            </a:r>
            <a:r>
              <a:rPr lang="en-US" altLang="zh-CN" sz="1600" u="sng" dirty="0">
                <a:hlinkClick r:id="rId9"/>
              </a:rPr>
              <a:t>https://en.wikipedia.org/wiki/List_of_Michelin_starred_restaurants_in_New_York_City</a:t>
            </a:r>
            <a:endParaRPr lang="zh-CN" altLang="zh-CN" sz="1600" dirty="0"/>
          </a:p>
          <a:p>
            <a:r>
              <a:rPr lang="en-US" altLang="zh-CN" sz="1600" dirty="0"/>
              <a:t>Data 4 : New York city geographical coordinates data will be utilized as input for the Foursquare API, that will be leveraged to provision venues information for each </a:t>
            </a:r>
            <a:r>
              <a:rPr lang="en-US" altLang="zh-CN" sz="1600" dirty="0" err="1"/>
              <a:t>neighborhood.We</a:t>
            </a:r>
            <a:r>
              <a:rPr lang="en-US" altLang="zh-CN" sz="1600" dirty="0"/>
              <a:t> will use the Foursquare API to explore neighborhoods in New York City. The below is image of the Foursquare API data.</a:t>
            </a:r>
            <a:endParaRPr lang="zh-CN" altLang="zh-CN" sz="1600" dirty="0"/>
          </a:p>
          <a:p>
            <a:endParaRPr lang="zh-CN" altLang="en-US" sz="1400" dirty="0"/>
          </a:p>
        </p:txBody>
      </p:sp>
    </p:spTree>
    <p:extLst>
      <p:ext uri="{BB962C8B-B14F-4D97-AF65-F5344CB8AC3E}">
        <p14:creationId xmlns:p14="http://schemas.microsoft.com/office/powerpoint/2010/main" val="405906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C727-18D2-46FE-9502-778F42EADB8C}"/>
              </a:ext>
            </a:extLst>
          </p:cNvPr>
          <p:cNvSpPr>
            <a:spLocks noGrp="1"/>
          </p:cNvSpPr>
          <p:nvPr>
            <p:ph type="title"/>
          </p:nvPr>
        </p:nvSpPr>
        <p:spPr/>
        <p:txBody>
          <a:bodyPr/>
          <a:lstStyle/>
          <a:p>
            <a:r>
              <a:rPr lang="en-US" altLang="zh-CN" dirty="0"/>
              <a:t>Neighborhoods per Borough in NYC</a:t>
            </a:r>
            <a:endParaRPr lang="zh-CN" altLang="en-US" dirty="0"/>
          </a:p>
        </p:txBody>
      </p:sp>
      <p:pic>
        <p:nvPicPr>
          <p:cNvPr id="4" name="Content Placeholder 3">
            <a:extLst>
              <a:ext uri="{FF2B5EF4-FFF2-40B4-BE49-F238E27FC236}">
                <a16:creationId xmlns:a16="http://schemas.microsoft.com/office/drawing/2014/main" id="{E1B10625-09C4-4042-B6EE-2100619FCE18}"/>
              </a:ext>
            </a:extLst>
          </p:cNvPr>
          <p:cNvPicPr>
            <a:picLocks noGrp="1"/>
          </p:cNvPicPr>
          <p:nvPr>
            <p:ph idx="1"/>
          </p:nvPr>
        </p:nvPicPr>
        <p:blipFill>
          <a:blip r:embed="rId2"/>
          <a:stretch>
            <a:fillRect/>
          </a:stretch>
        </p:blipFill>
        <p:spPr>
          <a:xfrm>
            <a:off x="1371600" y="2022527"/>
            <a:ext cx="9113413" cy="4347275"/>
          </a:xfrm>
          <a:prstGeom prst="rect">
            <a:avLst/>
          </a:prstGeom>
        </p:spPr>
      </p:pic>
    </p:spTree>
    <p:extLst>
      <p:ext uri="{BB962C8B-B14F-4D97-AF65-F5344CB8AC3E}">
        <p14:creationId xmlns:p14="http://schemas.microsoft.com/office/powerpoint/2010/main" val="2235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FB21-47A8-4100-ADC6-9DEBE52418DA}"/>
              </a:ext>
            </a:extLst>
          </p:cNvPr>
          <p:cNvSpPr>
            <a:spLocks noGrp="1"/>
          </p:cNvSpPr>
          <p:nvPr>
            <p:ph type="title"/>
          </p:nvPr>
        </p:nvSpPr>
        <p:spPr/>
        <p:txBody>
          <a:bodyPr/>
          <a:lstStyle/>
          <a:p>
            <a:r>
              <a:rPr lang="en-US" altLang="zh-CN" dirty="0"/>
              <a:t>Italian Restaurants per Neighborhood</a:t>
            </a:r>
            <a:endParaRPr lang="zh-CN" altLang="en-US" dirty="0"/>
          </a:p>
        </p:txBody>
      </p:sp>
      <p:pic>
        <p:nvPicPr>
          <p:cNvPr id="4" name="Content Placeholder 3">
            <a:extLst>
              <a:ext uri="{FF2B5EF4-FFF2-40B4-BE49-F238E27FC236}">
                <a16:creationId xmlns:a16="http://schemas.microsoft.com/office/drawing/2014/main" id="{B6A6DFB6-27D7-49E4-8D73-A587A8987CD8}"/>
              </a:ext>
            </a:extLst>
          </p:cNvPr>
          <p:cNvPicPr>
            <a:picLocks noGrp="1" noChangeAspect="1"/>
          </p:cNvPicPr>
          <p:nvPr>
            <p:ph idx="1"/>
          </p:nvPr>
        </p:nvPicPr>
        <p:blipFill>
          <a:blip r:embed="rId2"/>
          <a:stretch>
            <a:fillRect/>
          </a:stretch>
        </p:blipFill>
        <p:spPr>
          <a:xfrm>
            <a:off x="1989181" y="2286000"/>
            <a:ext cx="8366037" cy="3581400"/>
          </a:xfrm>
          <a:prstGeom prst="rect">
            <a:avLst/>
          </a:prstGeom>
        </p:spPr>
      </p:pic>
    </p:spTree>
    <p:extLst>
      <p:ext uri="{BB962C8B-B14F-4D97-AF65-F5344CB8AC3E}">
        <p14:creationId xmlns:p14="http://schemas.microsoft.com/office/powerpoint/2010/main" val="48713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5662-21BE-48B2-A923-3019A2FA772A}"/>
              </a:ext>
            </a:extLst>
          </p:cNvPr>
          <p:cNvSpPr>
            <a:spLocks noGrp="1"/>
          </p:cNvSpPr>
          <p:nvPr>
            <p:ph type="title"/>
          </p:nvPr>
        </p:nvSpPr>
        <p:spPr>
          <a:xfrm>
            <a:off x="1295400" y="406831"/>
            <a:ext cx="9601200" cy="972519"/>
          </a:xfrm>
        </p:spPr>
        <p:txBody>
          <a:bodyPr>
            <a:normAutofit/>
          </a:bodyPr>
          <a:lstStyle/>
          <a:p>
            <a:r>
              <a:rPr lang="en-US" altLang="zh-CN" sz="2000" dirty="0"/>
              <a:t>From previous chat we can see Belmont has the most Italian restaurants</a:t>
            </a:r>
            <a:endParaRPr lang="zh-CN" altLang="en-US" sz="2000" dirty="0"/>
          </a:p>
        </p:txBody>
      </p:sp>
      <p:pic>
        <p:nvPicPr>
          <p:cNvPr id="7" name="Content Placeholder 6">
            <a:extLst>
              <a:ext uri="{FF2B5EF4-FFF2-40B4-BE49-F238E27FC236}">
                <a16:creationId xmlns:a16="http://schemas.microsoft.com/office/drawing/2014/main" id="{5F71AE56-0F63-4E75-88FE-C0AB3209F4B1}"/>
              </a:ext>
            </a:extLst>
          </p:cNvPr>
          <p:cNvPicPr>
            <a:picLocks noGrp="1" noChangeAspect="1"/>
          </p:cNvPicPr>
          <p:nvPr>
            <p:ph idx="1"/>
          </p:nvPr>
        </p:nvPicPr>
        <p:blipFill>
          <a:blip r:embed="rId2"/>
          <a:stretch>
            <a:fillRect/>
          </a:stretch>
        </p:blipFill>
        <p:spPr>
          <a:xfrm>
            <a:off x="1154624" y="893090"/>
            <a:ext cx="10174637" cy="5318162"/>
          </a:xfrm>
          <a:prstGeom prst="rect">
            <a:avLst/>
          </a:prstGeom>
        </p:spPr>
      </p:pic>
    </p:spTree>
    <p:extLst>
      <p:ext uri="{BB962C8B-B14F-4D97-AF65-F5344CB8AC3E}">
        <p14:creationId xmlns:p14="http://schemas.microsoft.com/office/powerpoint/2010/main" val="179235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F108-23EB-42E5-8833-F32B66A9DD70}"/>
              </a:ext>
            </a:extLst>
          </p:cNvPr>
          <p:cNvSpPr>
            <a:spLocks noGrp="1"/>
          </p:cNvSpPr>
          <p:nvPr>
            <p:ph type="title"/>
          </p:nvPr>
        </p:nvSpPr>
        <p:spPr>
          <a:xfrm>
            <a:off x="1371600" y="685800"/>
            <a:ext cx="9601200" cy="786539"/>
          </a:xfrm>
        </p:spPr>
        <p:txBody>
          <a:bodyPr/>
          <a:lstStyle/>
          <a:p>
            <a:r>
              <a:rPr lang="en-US" altLang="zh-CN" dirty="0"/>
              <a:t>From Folium map  </a:t>
            </a:r>
            <a:endParaRPr lang="zh-CN" altLang="en-US" dirty="0"/>
          </a:p>
        </p:txBody>
      </p:sp>
      <p:pic>
        <p:nvPicPr>
          <p:cNvPr id="4" name="Content Placeholder 3">
            <a:extLst>
              <a:ext uri="{FF2B5EF4-FFF2-40B4-BE49-F238E27FC236}">
                <a16:creationId xmlns:a16="http://schemas.microsoft.com/office/drawing/2014/main" id="{B35C7BCC-4513-417F-BB68-BB0BB4A7CAA4}"/>
              </a:ext>
            </a:extLst>
          </p:cNvPr>
          <p:cNvPicPr>
            <a:picLocks noGrp="1"/>
          </p:cNvPicPr>
          <p:nvPr>
            <p:ph idx="1"/>
          </p:nvPr>
        </p:nvPicPr>
        <p:blipFill>
          <a:blip r:embed="rId2"/>
          <a:stretch>
            <a:fillRect/>
          </a:stretch>
        </p:blipFill>
        <p:spPr>
          <a:xfrm>
            <a:off x="1549831" y="1596325"/>
            <a:ext cx="8942522" cy="4695987"/>
          </a:xfrm>
          <a:prstGeom prst="rect">
            <a:avLst/>
          </a:prstGeom>
        </p:spPr>
      </p:pic>
    </p:spTree>
    <p:extLst>
      <p:ext uri="{BB962C8B-B14F-4D97-AF65-F5344CB8AC3E}">
        <p14:creationId xmlns:p14="http://schemas.microsoft.com/office/powerpoint/2010/main" val="349735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C63B-0353-4582-A964-55FC624444FB}"/>
              </a:ext>
            </a:extLst>
          </p:cNvPr>
          <p:cNvSpPr>
            <a:spLocks noGrp="1"/>
          </p:cNvSpPr>
          <p:nvPr>
            <p:ph type="title"/>
          </p:nvPr>
        </p:nvSpPr>
        <p:spPr>
          <a:xfrm>
            <a:off x="1371600" y="685800"/>
            <a:ext cx="3282695" cy="1485900"/>
          </a:xfrm>
        </p:spPr>
        <p:txBody>
          <a:bodyPr>
            <a:normAutofit/>
          </a:bodyPr>
          <a:lstStyle/>
          <a:p>
            <a:r>
              <a:rPr lang="en-US" altLang="zh-CN" dirty="0"/>
              <a:t>Conclusion</a:t>
            </a:r>
            <a:br>
              <a:rPr lang="zh-CN" altLang="zh-CN" b="1" dirty="0"/>
            </a:br>
            <a:endParaRPr lang="zh-CN" altLang="en-US" dirty="0"/>
          </a:p>
        </p:txBody>
      </p:sp>
      <p:sp>
        <p:nvSpPr>
          <p:cNvPr id="3" name="Content Placeholder 2">
            <a:extLst>
              <a:ext uri="{FF2B5EF4-FFF2-40B4-BE49-F238E27FC236}">
                <a16:creationId xmlns:a16="http://schemas.microsoft.com/office/drawing/2014/main" id="{82A5F5BB-F223-4A80-A700-E1BF1AA8718E}"/>
              </a:ext>
            </a:extLst>
          </p:cNvPr>
          <p:cNvSpPr>
            <a:spLocks noGrp="1"/>
          </p:cNvSpPr>
          <p:nvPr>
            <p:ph idx="1"/>
          </p:nvPr>
        </p:nvSpPr>
        <p:spPr>
          <a:xfrm>
            <a:off x="1371600" y="2286000"/>
            <a:ext cx="3282694" cy="3581400"/>
          </a:xfrm>
        </p:spPr>
        <p:txBody>
          <a:bodyPr>
            <a:normAutofit/>
          </a:bodyPr>
          <a:lstStyle/>
          <a:p>
            <a:pPr marL="0" indent="0">
              <a:buNone/>
            </a:pPr>
            <a:r>
              <a:rPr lang="en-US" altLang="zh-CN"/>
              <a:t>The Bronx has the least number of Italian restaurants per borough. However, of note, Belmont of The Bronx is the neighborhood in all of NYC with the most Italian Restaurants. After studying the Bronx's neighborhoods for Italian restaurants for our client.</a:t>
            </a:r>
            <a:endParaRPr lang="zh-CN" altLang="en-US"/>
          </a:p>
        </p:txBody>
      </p:sp>
      <p:pic>
        <p:nvPicPr>
          <p:cNvPr id="4" name="Picture 3">
            <a:extLst>
              <a:ext uri="{FF2B5EF4-FFF2-40B4-BE49-F238E27FC236}">
                <a16:creationId xmlns:a16="http://schemas.microsoft.com/office/drawing/2014/main" id="{26C1CA05-CDF7-4D7C-B6D3-413A13A07128}"/>
              </a:ext>
            </a:extLst>
          </p:cNvPr>
          <p:cNvPicPr>
            <a:picLocks noChangeAspect="1"/>
          </p:cNvPicPr>
          <p:nvPr/>
        </p:nvPicPr>
        <p:blipFill>
          <a:blip r:embed="rId2"/>
          <a:stretch>
            <a:fillRect/>
          </a:stretch>
        </p:blipFill>
        <p:spPr>
          <a:xfrm>
            <a:off x="5570960" y="645106"/>
            <a:ext cx="5438079" cy="5247747"/>
          </a:xfrm>
          <a:prstGeom prst="rect">
            <a:avLst/>
          </a:prstGeom>
        </p:spPr>
      </p:pic>
    </p:spTree>
    <p:extLst>
      <p:ext uri="{BB962C8B-B14F-4D97-AF65-F5344CB8AC3E}">
        <p14:creationId xmlns:p14="http://schemas.microsoft.com/office/powerpoint/2010/main" val="27627154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The Battle of the Neighborhoods</vt:lpstr>
      <vt:lpstr>Problem Background: </vt:lpstr>
      <vt:lpstr>Problem Description: </vt:lpstr>
      <vt:lpstr>Data Preparation </vt:lpstr>
      <vt:lpstr>Neighborhoods per Borough in NYC</vt:lpstr>
      <vt:lpstr>Italian Restaurants per Neighborhood</vt:lpstr>
      <vt:lpstr>From previous chat we can see Belmont has the most Italian restaurants</vt:lpstr>
      <vt:lpstr>From Folium map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In June</dc:creator>
  <cp:lastModifiedBy>In June</cp:lastModifiedBy>
  <cp:revision>1</cp:revision>
  <dcterms:created xsi:type="dcterms:W3CDTF">2020-04-16T06:12:16Z</dcterms:created>
  <dcterms:modified xsi:type="dcterms:W3CDTF">2020-04-16T06:12:45Z</dcterms:modified>
</cp:coreProperties>
</file>