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2"/>
  </p:notesMasterIdLst>
  <p:sldIdLst>
    <p:sldId id="256" r:id="rId2"/>
    <p:sldId id="1691" r:id="rId3"/>
    <p:sldId id="1716" r:id="rId4"/>
    <p:sldId id="1864" r:id="rId5"/>
    <p:sldId id="1778" r:id="rId6"/>
    <p:sldId id="1779" r:id="rId7"/>
    <p:sldId id="1865" r:id="rId8"/>
    <p:sldId id="1807" r:id="rId9"/>
    <p:sldId id="1851" r:id="rId10"/>
    <p:sldId id="1782" r:id="rId11"/>
    <p:sldId id="1854" r:id="rId12"/>
    <p:sldId id="1866" r:id="rId13"/>
    <p:sldId id="1853" r:id="rId14"/>
    <p:sldId id="1860" r:id="rId15"/>
    <p:sldId id="1867" r:id="rId16"/>
    <p:sldId id="1861" r:id="rId17"/>
    <p:sldId id="1868" r:id="rId18"/>
    <p:sldId id="1862" r:id="rId19"/>
    <p:sldId id="1855" r:id="rId20"/>
    <p:sldId id="261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基于对抗训练的冷启动推荐的比较研究" id="{E1490808-1084-6D4F-A1B7-8EC2B82AF7E7}">
          <p14:sldIdLst>
            <p14:sldId id="256"/>
          </p14:sldIdLst>
        </p14:section>
        <p14:section name="一、研究背景及目的" id="{A510A491-D987-1E45-8548-147CFFC8B9F8}">
          <p14:sldIdLst>
            <p14:sldId id="1691"/>
            <p14:sldId id="1716"/>
          </p14:sldIdLst>
        </p14:section>
        <p14:section name="二、研究现状及问题" id="{54388712-C888-2D4F-BF5D-020ECB5747CF}">
          <p14:sldIdLst/>
        </p14:section>
        <p14:section name="三、研究目标及步骤" id="{DF0EE299-3AEC-F040-B63A-3FF46D7809A4}">
          <p14:sldIdLst>
            <p14:sldId id="1864"/>
            <p14:sldId id="1778"/>
            <p14:sldId id="1779"/>
          </p14:sldIdLst>
        </p14:section>
        <p14:section name="四、研究内容及分析" id="{7995EFAF-697A-A049-B196-E3D8F1750ED5}">
          <p14:sldIdLst>
            <p14:sldId id="1865"/>
          </p14:sldIdLst>
        </p14:section>
        <p14:section name="4.1 研究内容一：现有研究Taxonomy构建" id="{4E94B079-67DE-EC4D-8F87-FEE2F7FE1E8F}">
          <p14:sldIdLst>
            <p14:sldId id="1807"/>
            <p14:sldId id="1851"/>
          </p14:sldIdLst>
        </p14:section>
        <p14:section name="4.1.1 Taxonomy构建目标" id="{727C581B-1672-344E-A51E-5EB01919BA9F}">
          <p14:sldIdLst>
            <p14:sldId id="1782"/>
          </p14:sldIdLst>
        </p14:section>
        <p14:section name="4.1.2 Taxonomy设计规则" id="{83557BC6-E4F6-A749-A3FB-B74272B9BB3A}">
          <p14:sldIdLst>
            <p14:sldId id="1854"/>
          </p14:sldIdLst>
        </p14:section>
        <p14:section name="4.1.3 Taxonomy展示" id="{9210D650-DD46-4A4A-8568-9126B987797E}">
          <p14:sldIdLst>
            <p14:sldId id="1866"/>
            <p14:sldId id="1853"/>
            <p14:sldId id="1860"/>
            <p14:sldId id="1867"/>
            <p14:sldId id="1861"/>
            <p14:sldId id="1868"/>
            <p14:sldId id="1862"/>
          </p14:sldIdLst>
        </p14:section>
        <p14:section name="4.2 研究内容二：现有方法复现及分析" id="{FAB99E2A-7451-8043-B5EC-A7A646F3221B}">
          <p14:sldIdLst>
            <p14:sldId id="1855"/>
          </p14:sldIdLst>
        </p14:section>
        <p14:section name="4.2.1 验证对抗训练对BPR-MF性能的影响" id="{C7A4E128-97B0-2E4C-A565-D3B8C4E82DBA}">
          <p14:sldIdLst/>
        </p14:section>
        <p14:section name="4.2.1.1 实验内容与进度" id="{B89BDF04-ABB2-C34F-891C-F5EAF96282FE}">
          <p14:sldIdLst/>
        </p14:section>
        <p14:section name="4.2.1.2 实验结果汇总" id="{3E6A564E-2E3C-9C4F-B964-EA33F573671D}">
          <p14:sldIdLst/>
        </p14:section>
        <p14:section name="4.2.1.3 实验数据集" id="{3FDEB0D5-60F5-B04E-BD24-2E999ED3F627}">
          <p14:sldIdLst/>
        </p14:section>
        <p14:section name="4.2.1.4 基于BPR-MF的基线模型选择" id="{C82C4FA8-CD66-9A45-8A92-52AC2CFE3892}">
          <p14:sldIdLst/>
        </p14:section>
        <p14:section name="4.2.1.5 基于随机扰动的BPR-MF性能验证" id="{7234AF19-9367-EF45-A801-4A00B458908E}">
          <p14:sldIdLst/>
        </p14:section>
        <p14:section name="4.2.1.6 基于数据统计量生成的扰动的BPR-MF性能验证" id="{BB887D03-5691-A449-BC97-CA45C3917BAA}">
          <p14:sldIdLst/>
        </p14:section>
        <p14:section name="4.2.1.7 基于FGM生成的扰动的BPR-MF性能验证" id="{C00BE77E-AA7C-984A-A2F4-C5DD41925FB6}">
          <p14:sldIdLst/>
        </p14:section>
        <p14:section name="4.2.1.8 基于FGSM生成的扰动的BPR-MF性能验证" id="{B3663EE8-DFB6-DE48-ACC2-366C1612DC75}">
          <p14:sldIdLst/>
        </p14:section>
        <p14:section name="4.2.1.9 基于生成对抗网络(GAN)生成的扰动的BPR-MF性能验证" id="{F38BA3F8-B936-8940-9293-4362713C0FCE}">
          <p14:sldIdLst/>
        </p14:section>
        <p14:section name="4.2.1.10 小结" id="{B5351B99-D967-E54C-834C-8CE50754548E}">
          <p14:sldIdLst/>
        </p14:section>
        <p14:section name="4.2.1.11 案例分析：优化方法速度对比" id="{6284F7D1-D929-5C48-BDD6-0B5D0D96EBA9}">
          <p14:sldIdLst/>
        </p14:section>
        <p14:section name="4.2.1.12 案例分析：不同扰动下生成的item embedding比较" id="{CC5CE1EA-F8FD-AD4C-8D98-5869B0693610}">
          <p14:sldIdLst/>
        </p14:section>
        <p14:section name="4.2.1.13 案例分析：不同扰动下生成的item embedding可视化" id="{48D72ACF-A5A2-C64F-B6E7-BD5D34B0E6A7}">
          <p14:sldIdLst/>
        </p14:section>
        <p14:section name="4.2.1.14 案例分析：缓解推荐中冷启动问题效果分析" id="{E8D918DD-BC09-2F4E-AF41-31A6933F9DE9}">
          <p14:sldIdLst/>
        </p14:section>
        <p14:section name="4.2.1.15 案例分析：探究基于梯度的扰动效果更好的原因" id="{0D961B4F-08B1-1347-9BE2-D460517A9F08}">
          <p14:sldIdLst/>
        </p14:section>
        <p14:section name="4.2.2 验证对抗训练对BPR-MFResNet18(DP)性能的影响" id="{37A27140-073A-294F-BC77-B880C6E09EAB}">
          <p14:sldIdLst/>
        </p14:section>
        <p14:section name="4.2.2.1 实验内容与进度" id="{2E25D31A-6585-D64E-91C4-05D22DE7EE0E}">
          <p14:sldIdLst/>
        </p14:section>
        <p14:section name="4.2.2.2 实验结果汇总" id="{A30FD9B9-05CB-3A4D-9491-3767BC5C9618}">
          <p14:sldIdLst/>
        </p14:section>
        <p14:section name="4.2.2.3 基于BPR-MFResNet18(DP)的基线模型选择" id="{27E5E100-196B-094E-9FFA-E7325BB0ACF9}">
          <p14:sldIdLst/>
        </p14:section>
        <p14:section name="4.2.2.4 基于随机扰动的BPR-MFResNet18(DP)性能验证" id="{882645C2-3EEB-8C4F-A6EC-A224CA258132}">
          <p14:sldIdLst/>
        </p14:section>
        <p14:section name="4.2.2.5基于数据统计量生成的扰动的BPR-MFResNet18(DP)性能验证" id="{EA1075D6-0A28-DD4F-BF3E-9A03751B62BF}">
          <p14:sldIdLst/>
        </p14:section>
        <p14:section name="4.2.2.6 基于FGM生成的扰动的BPR-MFResNet18(DP)性能验证" id="{F5C616A3-7EC8-474E-B15B-6F3C15EBFEB1}">
          <p14:sldIdLst/>
        </p14:section>
        <p14:section name="4.2.2.7 基于FGSM生成的扰动的BPR-MFResNet18(DP)性能验证" id="{872F9B55-645D-414B-986B-7834FB97E070}">
          <p14:sldIdLst/>
        </p14:section>
        <p14:section name="4.2.2.8 基于GAN生成的扰动的BPR-MFResNet18(DP)性能验证" id="{535B78D2-31AF-F441-A83A-847BF8646B6C}">
          <p14:sldIdLst/>
        </p14:section>
        <p14:section name="4.2.2.9 小结" id="{DD1FBFE9-E9F8-E84A-A622-3069C0340AB2}">
          <p14:sldIdLst/>
        </p14:section>
        <p14:section name="4.2.2.10 案例分析：缓解推荐中冷启动问题的效果分析" id="{9C3DB0F0-581B-A74F-9235-5301F514CE06}">
          <p14:sldIdLst/>
        </p14:section>
        <p14:section name="4.2.3 验证对抗训练对BPR-MFResNet18(FP)性能的影响" id="{747DE821-414B-D548-832B-1EBB99810B08}">
          <p14:sldIdLst/>
        </p14:section>
        <p14:section name="4.2.3.1 实验内容与进度" id="{4953C6F9-BAE0-4C45-9AE9-EC998ADA3D73}">
          <p14:sldIdLst/>
        </p14:section>
        <p14:section name="4.2.3.2 实验结果汇总" id="{BC30F197-F512-8A44-82DA-EA41288190BD}">
          <p14:sldIdLst/>
        </p14:section>
        <p14:section name="4.2.3.3 基于BPR-MFResNet18(FP)的基线模型选择" id="{A01E6D1C-DEEC-4C4B-A1B5-B220CC7C6833}">
          <p14:sldIdLst/>
        </p14:section>
        <p14:section name="4.2.3.4 基于随机扰动的BPR-MFResNet18(FP)性能验证" id="{57A11631-DF63-1C4F-BD5F-D0F7EDDB7792}">
          <p14:sldIdLst/>
        </p14:section>
        <p14:section name="4.2.3.5 基于数据统计量生成的扰动的BPR-MFResNet18(FP)性能验证" id="{289641B6-7BD9-1F49-AB1A-4A1B05690CDC}">
          <p14:sldIdLst/>
        </p14:section>
        <p14:section name="4.2.3.6 基于FGM生成的扰动的BPR-MFResNet18(FP)性能验证" id="{60EC5DC1-F736-DA46-89F6-66B0A083C55A}">
          <p14:sldIdLst/>
        </p14:section>
        <p14:section name="4.2.3.7 基于FGSM生成的扰动的BPR-MFResNet18(FP)性能验证" id="{FC38CC28-B71C-B14E-ADEB-3E85203F9D6B}">
          <p14:sldIdLst/>
        </p14:section>
        <p14:section name="4.2.3.8 基于GAN生成的扰动的BPR-MFResNet18(FP)性能验证" id="{B04A1AAB-0372-514F-82DB-E0FF29EF28B4}">
          <p14:sldIdLst/>
        </p14:section>
        <p14:section name="4.2.3.9 小结" id="{DBDE2A82-9962-414F-9B40-64BF3F276A02}">
          <p14:sldIdLst/>
        </p14:section>
        <p14:section name="4.2.3.10 案例分析：缓解推荐中冷启动问题的效果分析" id="{BAC19E9C-9D15-F249-B679-413DCAF1F916}">
          <p14:sldIdLst/>
        </p14:section>
        <p14:section name="4.3 研究内容三：（待定）" id="{2E528203-85AD-5644-9B13-59F57846CBE6}">
          <p14:sldIdLst/>
        </p14:section>
        <p14:section name="结尾页" id="{C65BA6B6-A39B-5A4F-9A28-0D49501D1D4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4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3BF"/>
    <a:srgbClr val="B8A489"/>
    <a:srgbClr val="E1B3FF"/>
    <a:srgbClr val="95EC8A"/>
    <a:srgbClr val="97EF8B"/>
    <a:srgbClr val="80D7EE"/>
    <a:srgbClr val="C5B598"/>
    <a:srgbClr val="4CC9EF"/>
    <a:srgbClr val="00B0F0"/>
    <a:srgbClr val="05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3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D45DB-4C1C-4CFC-A206-84ECEF943802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BABC2-6772-4727-AFE1-F6A682502C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图片占位符 319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0895637" cy="5189229"/>
          </a:xfrm>
          <a:custGeom>
            <a:avLst/>
            <a:gdLst>
              <a:gd name="connsiteX0" fmla="*/ 607241 w 10895637"/>
              <a:gd name="connsiteY0" fmla="*/ 3408786 h 5189229"/>
              <a:gd name="connsiteX1" fmla="*/ 1497462 w 10895637"/>
              <a:gd name="connsiteY1" fmla="*/ 4299007 h 5189229"/>
              <a:gd name="connsiteX2" fmla="*/ 607242 w 10895637"/>
              <a:gd name="connsiteY2" fmla="*/ 5189229 h 5189229"/>
              <a:gd name="connsiteX3" fmla="*/ 0 w 10895637"/>
              <a:gd name="connsiteY3" fmla="*/ 4581987 h 5189229"/>
              <a:gd name="connsiteX4" fmla="*/ 0 w 10895637"/>
              <a:gd name="connsiteY4" fmla="*/ 4016028 h 5189229"/>
              <a:gd name="connsiteX5" fmla="*/ 9065598 w 10895637"/>
              <a:gd name="connsiteY5" fmla="*/ 2490539 h 5189229"/>
              <a:gd name="connsiteX6" fmla="*/ 9955820 w 10895637"/>
              <a:gd name="connsiteY6" fmla="*/ 3380760 h 5189229"/>
              <a:gd name="connsiteX7" fmla="*/ 9065598 w 10895637"/>
              <a:gd name="connsiteY7" fmla="*/ 4270982 h 5189229"/>
              <a:gd name="connsiteX8" fmla="*/ 8175377 w 10895637"/>
              <a:gd name="connsiteY8" fmla="*/ 3380761 h 5189229"/>
              <a:gd name="connsiteX9" fmla="*/ 7185963 w 10895637"/>
              <a:gd name="connsiteY9" fmla="*/ 2490539 h 5189229"/>
              <a:gd name="connsiteX10" fmla="*/ 8076185 w 10895637"/>
              <a:gd name="connsiteY10" fmla="*/ 3380761 h 5189229"/>
              <a:gd name="connsiteX11" fmla="*/ 7185964 w 10895637"/>
              <a:gd name="connsiteY11" fmla="*/ 4270982 h 5189229"/>
              <a:gd name="connsiteX12" fmla="*/ 6295742 w 10895637"/>
              <a:gd name="connsiteY12" fmla="*/ 3380760 h 5189229"/>
              <a:gd name="connsiteX13" fmla="*/ 1547057 w 10895637"/>
              <a:gd name="connsiteY13" fmla="*/ 2467029 h 5189229"/>
              <a:gd name="connsiteX14" fmla="*/ 2437279 w 10895637"/>
              <a:gd name="connsiteY14" fmla="*/ 3357251 h 5189229"/>
              <a:gd name="connsiteX15" fmla="*/ 1547057 w 10895637"/>
              <a:gd name="connsiteY15" fmla="*/ 4247474 h 5189229"/>
              <a:gd name="connsiteX16" fmla="*/ 656836 w 10895637"/>
              <a:gd name="connsiteY16" fmla="*/ 3357251 h 5189229"/>
              <a:gd name="connsiteX17" fmla="*/ 2486877 w 10895637"/>
              <a:gd name="connsiteY17" fmla="*/ 1525276 h 5189229"/>
              <a:gd name="connsiteX18" fmla="*/ 3377098 w 10895637"/>
              <a:gd name="connsiteY18" fmla="*/ 2415495 h 5189229"/>
              <a:gd name="connsiteX19" fmla="*/ 2486877 w 10895637"/>
              <a:gd name="connsiteY19" fmla="*/ 3305717 h 5189229"/>
              <a:gd name="connsiteX20" fmla="*/ 1596655 w 10895637"/>
              <a:gd name="connsiteY20" fmla="*/ 2415495 h 5189229"/>
              <a:gd name="connsiteX21" fmla="*/ 10005415 w 10895637"/>
              <a:gd name="connsiteY21" fmla="*/ 1525276 h 5189229"/>
              <a:gd name="connsiteX22" fmla="*/ 10895637 w 10895637"/>
              <a:gd name="connsiteY22" fmla="*/ 2415495 h 5189229"/>
              <a:gd name="connsiteX23" fmla="*/ 10005415 w 10895637"/>
              <a:gd name="connsiteY23" fmla="*/ 3305717 h 5189229"/>
              <a:gd name="connsiteX24" fmla="*/ 9115194 w 10895637"/>
              <a:gd name="connsiteY24" fmla="*/ 2415495 h 5189229"/>
              <a:gd name="connsiteX25" fmla="*/ 8125779 w 10895637"/>
              <a:gd name="connsiteY25" fmla="*/ 1525276 h 5189229"/>
              <a:gd name="connsiteX26" fmla="*/ 9016000 w 10895637"/>
              <a:gd name="connsiteY26" fmla="*/ 2415495 h 5189229"/>
              <a:gd name="connsiteX27" fmla="*/ 8125779 w 10895637"/>
              <a:gd name="connsiteY27" fmla="*/ 3305717 h 5189229"/>
              <a:gd name="connsiteX28" fmla="*/ 7235557 w 10895637"/>
              <a:gd name="connsiteY28" fmla="*/ 2415495 h 5189229"/>
              <a:gd name="connsiteX29" fmla="*/ 6246143 w 10895637"/>
              <a:gd name="connsiteY29" fmla="*/ 1525276 h 5189229"/>
              <a:gd name="connsiteX30" fmla="*/ 7136365 w 10895637"/>
              <a:gd name="connsiteY30" fmla="*/ 2415495 h 5189229"/>
              <a:gd name="connsiteX31" fmla="*/ 6246143 w 10895637"/>
              <a:gd name="connsiteY31" fmla="*/ 3305717 h 5189229"/>
              <a:gd name="connsiteX32" fmla="*/ 5355923 w 10895637"/>
              <a:gd name="connsiteY32" fmla="*/ 2415495 h 5189229"/>
              <a:gd name="connsiteX33" fmla="*/ 4366509 w 10895637"/>
              <a:gd name="connsiteY33" fmla="*/ 1525276 h 5189229"/>
              <a:gd name="connsiteX34" fmla="*/ 5256730 w 10895637"/>
              <a:gd name="connsiteY34" fmla="*/ 2415495 h 5189229"/>
              <a:gd name="connsiteX35" fmla="*/ 4366509 w 10895637"/>
              <a:gd name="connsiteY35" fmla="*/ 3305717 h 5189229"/>
              <a:gd name="connsiteX36" fmla="*/ 3476291 w 10895637"/>
              <a:gd name="connsiteY36" fmla="*/ 2415495 h 5189229"/>
              <a:gd name="connsiteX37" fmla="*/ 607238 w 10895637"/>
              <a:gd name="connsiteY37" fmla="*/ 1525274 h 5189229"/>
              <a:gd name="connsiteX38" fmla="*/ 1497459 w 10895637"/>
              <a:gd name="connsiteY38" fmla="*/ 2415495 h 5189229"/>
              <a:gd name="connsiteX39" fmla="*/ 607238 w 10895637"/>
              <a:gd name="connsiteY39" fmla="*/ 3305716 h 5189229"/>
              <a:gd name="connsiteX40" fmla="*/ 0 w 10895637"/>
              <a:gd name="connsiteY40" fmla="*/ 2698479 h 5189229"/>
              <a:gd name="connsiteX41" fmla="*/ 0 w 10895637"/>
              <a:gd name="connsiteY41" fmla="*/ 2132511 h 5189229"/>
              <a:gd name="connsiteX42" fmla="*/ 9065598 w 10895637"/>
              <a:gd name="connsiteY42" fmla="*/ 585458 h 5189229"/>
              <a:gd name="connsiteX43" fmla="*/ 9955819 w 10895637"/>
              <a:gd name="connsiteY43" fmla="*/ 1475679 h 5189229"/>
              <a:gd name="connsiteX44" fmla="*/ 9065598 w 10895637"/>
              <a:gd name="connsiteY44" fmla="*/ 2365899 h 5189229"/>
              <a:gd name="connsiteX45" fmla="*/ 8175377 w 10895637"/>
              <a:gd name="connsiteY45" fmla="*/ 1475679 h 5189229"/>
              <a:gd name="connsiteX46" fmla="*/ 7185964 w 10895637"/>
              <a:gd name="connsiteY46" fmla="*/ 585458 h 5189229"/>
              <a:gd name="connsiteX47" fmla="*/ 8076185 w 10895637"/>
              <a:gd name="connsiteY47" fmla="*/ 1475679 h 5189229"/>
              <a:gd name="connsiteX48" fmla="*/ 7185963 w 10895637"/>
              <a:gd name="connsiteY48" fmla="*/ 2365898 h 5189229"/>
              <a:gd name="connsiteX49" fmla="*/ 6295742 w 10895637"/>
              <a:gd name="connsiteY49" fmla="*/ 1475680 h 5189229"/>
              <a:gd name="connsiteX50" fmla="*/ 5306327 w 10895637"/>
              <a:gd name="connsiteY50" fmla="*/ 585458 h 5189229"/>
              <a:gd name="connsiteX51" fmla="*/ 6196548 w 10895637"/>
              <a:gd name="connsiteY51" fmla="*/ 1475679 h 5189229"/>
              <a:gd name="connsiteX52" fmla="*/ 5306328 w 10895637"/>
              <a:gd name="connsiteY52" fmla="*/ 2365898 h 5189229"/>
              <a:gd name="connsiteX53" fmla="*/ 4416106 w 10895637"/>
              <a:gd name="connsiteY53" fmla="*/ 1475679 h 5189229"/>
              <a:gd name="connsiteX54" fmla="*/ 3426696 w 10895637"/>
              <a:gd name="connsiteY54" fmla="*/ 585458 h 5189229"/>
              <a:gd name="connsiteX55" fmla="*/ 4316913 w 10895637"/>
              <a:gd name="connsiteY55" fmla="*/ 1475679 h 5189229"/>
              <a:gd name="connsiteX56" fmla="*/ 3426695 w 10895637"/>
              <a:gd name="connsiteY56" fmla="*/ 2365898 h 5189229"/>
              <a:gd name="connsiteX57" fmla="*/ 2536473 w 10895637"/>
              <a:gd name="connsiteY57" fmla="*/ 1475679 h 5189229"/>
              <a:gd name="connsiteX58" fmla="*/ 1547057 w 10895637"/>
              <a:gd name="connsiteY58" fmla="*/ 585456 h 5189229"/>
              <a:gd name="connsiteX59" fmla="*/ 2437279 w 10895637"/>
              <a:gd name="connsiteY59" fmla="*/ 1475679 h 5189229"/>
              <a:gd name="connsiteX60" fmla="*/ 1547057 w 10895637"/>
              <a:gd name="connsiteY60" fmla="*/ 2365899 h 5189229"/>
              <a:gd name="connsiteX61" fmla="*/ 656837 w 10895637"/>
              <a:gd name="connsiteY61" fmla="*/ 1475679 h 5189229"/>
              <a:gd name="connsiteX62" fmla="*/ 9022147 w 10895637"/>
              <a:gd name="connsiteY62" fmla="*/ 0 h 5189229"/>
              <a:gd name="connsiteX63" fmla="*/ 9543551 w 10895637"/>
              <a:gd name="connsiteY63" fmla="*/ 0 h 5189229"/>
              <a:gd name="connsiteX64" fmla="*/ 9065598 w 10895637"/>
              <a:gd name="connsiteY64" fmla="*/ 477954 h 5189229"/>
              <a:gd name="connsiteX65" fmla="*/ 8587642 w 10895637"/>
              <a:gd name="connsiteY65" fmla="*/ 1 h 5189229"/>
              <a:gd name="connsiteX66" fmla="*/ 8485680 w 10895637"/>
              <a:gd name="connsiteY66" fmla="*/ 0 h 5189229"/>
              <a:gd name="connsiteX67" fmla="*/ 9016000 w 10895637"/>
              <a:gd name="connsiteY67" fmla="*/ 530321 h 5189229"/>
              <a:gd name="connsiteX68" fmla="*/ 8125779 w 10895637"/>
              <a:gd name="connsiteY68" fmla="*/ 1420543 h 5189229"/>
              <a:gd name="connsiteX69" fmla="*/ 7235558 w 10895637"/>
              <a:gd name="connsiteY69" fmla="*/ 530321 h 5189229"/>
              <a:gd name="connsiteX70" fmla="*/ 7765878 w 10895637"/>
              <a:gd name="connsiteY70" fmla="*/ 1 h 5189229"/>
              <a:gd name="connsiteX71" fmla="*/ 6708009 w 10895637"/>
              <a:gd name="connsiteY71" fmla="*/ 0 h 5189229"/>
              <a:gd name="connsiteX72" fmla="*/ 7663917 w 10895637"/>
              <a:gd name="connsiteY72" fmla="*/ 0 h 5189229"/>
              <a:gd name="connsiteX73" fmla="*/ 7185963 w 10895637"/>
              <a:gd name="connsiteY73" fmla="*/ 477954 h 5189229"/>
              <a:gd name="connsiteX74" fmla="*/ 5886244 w 10895637"/>
              <a:gd name="connsiteY74" fmla="*/ 0 h 5189229"/>
              <a:gd name="connsiteX75" fmla="*/ 6606043 w 10895637"/>
              <a:gd name="connsiteY75" fmla="*/ 0 h 5189229"/>
              <a:gd name="connsiteX76" fmla="*/ 7136365 w 10895637"/>
              <a:gd name="connsiteY76" fmla="*/ 530322 h 5189229"/>
              <a:gd name="connsiteX77" fmla="*/ 6246143 w 10895637"/>
              <a:gd name="connsiteY77" fmla="*/ 1420543 h 5189229"/>
              <a:gd name="connsiteX78" fmla="*/ 5355921 w 10895637"/>
              <a:gd name="connsiteY78" fmla="*/ 530321 h 5189229"/>
              <a:gd name="connsiteX79" fmla="*/ 4828374 w 10895637"/>
              <a:gd name="connsiteY79" fmla="*/ 0 h 5189229"/>
              <a:gd name="connsiteX80" fmla="*/ 5784282 w 10895637"/>
              <a:gd name="connsiteY80" fmla="*/ 0 h 5189229"/>
              <a:gd name="connsiteX81" fmla="*/ 5306328 w 10895637"/>
              <a:gd name="connsiteY81" fmla="*/ 477954 h 5189229"/>
              <a:gd name="connsiteX82" fmla="*/ 4006611 w 10895637"/>
              <a:gd name="connsiteY82" fmla="*/ 0 h 5189229"/>
              <a:gd name="connsiteX83" fmla="*/ 4726410 w 10895637"/>
              <a:gd name="connsiteY83" fmla="*/ 1 h 5189229"/>
              <a:gd name="connsiteX84" fmla="*/ 5256731 w 10895637"/>
              <a:gd name="connsiteY84" fmla="*/ 530321 h 5189229"/>
              <a:gd name="connsiteX85" fmla="*/ 4366509 w 10895637"/>
              <a:gd name="connsiteY85" fmla="*/ 1420543 h 5189229"/>
              <a:gd name="connsiteX86" fmla="*/ 3476290 w 10895637"/>
              <a:gd name="connsiteY86" fmla="*/ 530321 h 5189229"/>
              <a:gd name="connsiteX87" fmla="*/ 2948738 w 10895637"/>
              <a:gd name="connsiteY87" fmla="*/ 0 h 5189229"/>
              <a:gd name="connsiteX88" fmla="*/ 3904646 w 10895637"/>
              <a:gd name="connsiteY88" fmla="*/ 0 h 5189229"/>
              <a:gd name="connsiteX89" fmla="*/ 3426692 w 10895637"/>
              <a:gd name="connsiteY89" fmla="*/ 477954 h 5189229"/>
              <a:gd name="connsiteX90" fmla="*/ 2126976 w 10895637"/>
              <a:gd name="connsiteY90" fmla="*/ 0 h 5189229"/>
              <a:gd name="connsiteX91" fmla="*/ 2846776 w 10895637"/>
              <a:gd name="connsiteY91" fmla="*/ 0 h 5189229"/>
              <a:gd name="connsiteX92" fmla="*/ 3377096 w 10895637"/>
              <a:gd name="connsiteY92" fmla="*/ 530322 h 5189229"/>
              <a:gd name="connsiteX93" fmla="*/ 2486877 w 10895637"/>
              <a:gd name="connsiteY93" fmla="*/ 1420543 h 5189229"/>
              <a:gd name="connsiteX94" fmla="*/ 1596654 w 10895637"/>
              <a:gd name="connsiteY94" fmla="*/ 530321 h 5189229"/>
              <a:gd name="connsiteX95" fmla="*/ 1069103 w 10895637"/>
              <a:gd name="connsiteY95" fmla="*/ 0 h 5189229"/>
              <a:gd name="connsiteX96" fmla="*/ 2025011 w 10895637"/>
              <a:gd name="connsiteY96" fmla="*/ 0 h 5189229"/>
              <a:gd name="connsiteX97" fmla="*/ 1547057 w 10895637"/>
              <a:gd name="connsiteY97" fmla="*/ 477954 h 5189229"/>
              <a:gd name="connsiteX98" fmla="*/ 247336 w 10895637"/>
              <a:gd name="connsiteY98" fmla="*/ 0 h 5189229"/>
              <a:gd name="connsiteX99" fmla="*/ 967138 w 10895637"/>
              <a:gd name="connsiteY99" fmla="*/ 0 h 5189229"/>
              <a:gd name="connsiteX100" fmla="*/ 1497458 w 10895637"/>
              <a:gd name="connsiteY100" fmla="*/ 530320 h 5189229"/>
              <a:gd name="connsiteX101" fmla="*/ 607237 w 10895637"/>
              <a:gd name="connsiteY101" fmla="*/ 1420542 h 5189229"/>
              <a:gd name="connsiteX102" fmla="*/ 0 w 10895637"/>
              <a:gd name="connsiteY102" fmla="*/ 813305 h 5189229"/>
              <a:gd name="connsiteX103" fmla="*/ 0 w 10895637"/>
              <a:gd name="connsiteY103" fmla="*/ 247336 h 518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0895637" h="5189229">
                <a:moveTo>
                  <a:pt x="607241" y="3408786"/>
                </a:moveTo>
                <a:lnTo>
                  <a:pt x="1497462" y="4299007"/>
                </a:lnTo>
                <a:lnTo>
                  <a:pt x="607242" y="5189229"/>
                </a:lnTo>
                <a:lnTo>
                  <a:pt x="0" y="4581987"/>
                </a:lnTo>
                <a:lnTo>
                  <a:pt x="0" y="4016028"/>
                </a:lnTo>
                <a:close/>
                <a:moveTo>
                  <a:pt x="9065598" y="2490539"/>
                </a:moveTo>
                <a:lnTo>
                  <a:pt x="9955820" y="3380760"/>
                </a:lnTo>
                <a:lnTo>
                  <a:pt x="9065598" y="4270982"/>
                </a:lnTo>
                <a:lnTo>
                  <a:pt x="8175377" y="3380761"/>
                </a:lnTo>
                <a:close/>
                <a:moveTo>
                  <a:pt x="7185963" y="2490539"/>
                </a:moveTo>
                <a:lnTo>
                  <a:pt x="8076185" y="3380761"/>
                </a:lnTo>
                <a:lnTo>
                  <a:pt x="7185964" y="4270982"/>
                </a:lnTo>
                <a:lnTo>
                  <a:pt x="6295742" y="3380760"/>
                </a:lnTo>
                <a:close/>
                <a:moveTo>
                  <a:pt x="1547057" y="2467029"/>
                </a:moveTo>
                <a:lnTo>
                  <a:pt x="2437279" y="3357251"/>
                </a:lnTo>
                <a:lnTo>
                  <a:pt x="1547057" y="4247474"/>
                </a:lnTo>
                <a:lnTo>
                  <a:pt x="656836" y="3357251"/>
                </a:lnTo>
                <a:close/>
                <a:moveTo>
                  <a:pt x="2486877" y="1525276"/>
                </a:moveTo>
                <a:lnTo>
                  <a:pt x="3377098" y="2415495"/>
                </a:lnTo>
                <a:lnTo>
                  <a:pt x="2486877" y="3305717"/>
                </a:lnTo>
                <a:lnTo>
                  <a:pt x="1596655" y="2415495"/>
                </a:lnTo>
                <a:close/>
                <a:moveTo>
                  <a:pt x="10005415" y="1525276"/>
                </a:moveTo>
                <a:lnTo>
                  <a:pt x="10895637" y="2415495"/>
                </a:lnTo>
                <a:lnTo>
                  <a:pt x="10005415" y="3305717"/>
                </a:lnTo>
                <a:lnTo>
                  <a:pt x="9115194" y="2415495"/>
                </a:lnTo>
                <a:close/>
                <a:moveTo>
                  <a:pt x="8125779" y="1525276"/>
                </a:moveTo>
                <a:lnTo>
                  <a:pt x="9016000" y="2415495"/>
                </a:lnTo>
                <a:lnTo>
                  <a:pt x="8125779" y="3305717"/>
                </a:lnTo>
                <a:lnTo>
                  <a:pt x="7235557" y="2415495"/>
                </a:lnTo>
                <a:close/>
                <a:moveTo>
                  <a:pt x="6246143" y="1525276"/>
                </a:moveTo>
                <a:lnTo>
                  <a:pt x="7136365" y="2415495"/>
                </a:lnTo>
                <a:lnTo>
                  <a:pt x="6246143" y="3305717"/>
                </a:lnTo>
                <a:lnTo>
                  <a:pt x="5355923" y="2415495"/>
                </a:lnTo>
                <a:close/>
                <a:moveTo>
                  <a:pt x="4366509" y="1525276"/>
                </a:moveTo>
                <a:lnTo>
                  <a:pt x="5256730" y="2415495"/>
                </a:lnTo>
                <a:lnTo>
                  <a:pt x="4366509" y="3305717"/>
                </a:lnTo>
                <a:lnTo>
                  <a:pt x="3476291" y="2415495"/>
                </a:lnTo>
                <a:close/>
                <a:moveTo>
                  <a:pt x="607238" y="1525274"/>
                </a:moveTo>
                <a:lnTo>
                  <a:pt x="1497459" y="2415495"/>
                </a:lnTo>
                <a:lnTo>
                  <a:pt x="607238" y="3305716"/>
                </a:lnTo>
                <a:lnTo>
                  <a:pt x="0" y="2698479"/>
                </a:lnTo>
                <a:lnTo>
                  <a:pt x="0" y="2132511"/>
                </a:lnTo>
                <a:close/>
                <a:moveTo>
                  <a:pt x="9065598" y="585458"/>
                </a:moveTo>
                <a:lnTo>
                  <a:pt x="9955819" y="1475679"/>
                </a:lnTo>
                <a:lnTo>
                  <a:pt x="9065598" y="2365899"/>
                </a:lnTo>
                <a:lnTo>
                  <a:pt x="8175377" y="1475679"/>
                </a:lnTo>
                <a:close/>
                <a:moveTo>
                  <a:pt x="7185964" y="585458"/>
                </a:moveTo>
                <a:lnTo>
                  <a:pt x="8076185" y="1475679"/>
                </a:lnTo>
                <a:lnTo>
                  <a:pt x="7185963" y="2365898"/>
                </a:lnTo>
                <a:lnTo>
                  <a:pt x="6295742" y="1475680"/>
                </a:lnTo>
                <a:close/>
                <a:moveTo>
                  <a:pt x="5306327" y="585458"/>
                </a:moveTo>
                <a:lnTo>
                  <a:pt x="6196548" y="1475679"/>
                </a:lnTo>
                <a:lnTo>
                  <a:pt x="5306328" y="2365898"/>
                </a:lnTo>
                <a:lnTo>
                  <a:pt x="4416106" y="1475679"/>
                </a:lnTo>
                <a:close/>
                <a:moveTo>
                  <a:pt x="3426696" y="585458"/>
                </a:moveTo>
                <a:lnTo>
                  <a:pt x="4316913" y="1475679"/>
                </a:lnTo>
                <a:lnTo>
                  <a:pt x="3426695" y="2365898"/>
                </a:lnTo>
                <a:lnTo>
                  <a:pt x="2536473" y="1475679"/>
                </a:lnTo>
                <a:close/>
                <a:moveTo>
                  <a:pt x="1547057" y="585456"/>
                </a:moveTo>
                <a:lnTo>
                  <a:pt x="2437279" y="1475679"/>
                </a:lnTo>
                <a:lnTo>
                  <a:pt x="1547057" y="2365899"/>
                </a:lnTo>
                <a:lnTo>
                  <a:pt x="656837" y="1475679"/>
                </a:lnTo>
                <a:close/>
                <a:moveTo>
                  <a:pt x="9022147" y="0"/>
                </a:moveTo>
                <a:lnTo>
                  <a:pt x="9543551" y="0"/>
                </a:lnTo>
                <a:lnTo>
                  <a:pt x="9065598" y="477954"/>
                </a:lnTo>
                <a:lnTo>
                  <a:pt x="8587642" y="1"/>
                </a:lnTo>
                <a:close/>
                <a:moveTo>
                  <a:pt x="8485680" y="0"/>
                </a:moveTo>
                <a:lnTo>
                  <a:pt x="9016000" y="530321"/>
                </a:lnTo>
                <a:lnTo>
                  <a:pt x="8125779" y="1420543"/>
                </a:lnTo>
                <a:lnTo>
                  <a:pt x="7235558" y="530321"/>
                </a:lnTo>
                <a:lnTo>
                  <a:pt x="7765878" y="1"/>
                </a:lnTo>
                <a:close/>
                <a:moveTo>
                  <a:pt x="6708009" y="0"/>
                </a:moveTo>
                <a:lnTo>
                  <a:pt x="7663917" y="0"/>
                </a:lnTo>
                <a:lnTo>
                  <a:pt x="7185963" y="477954"/>
                </a:lnTo>
                <a:close/>
                <a:moveTo>
                  <a:pt x="5886244" y="0"/>
                </a:moveTo>
                <a:lnTo>
                  <a:pt x="6606043" y="0"/>
                </a:lnTo>
                <a:lnTo>
                  <a:pt x="7136365" y="530322"/>
                </a:lnTo>
                <a:lnTo>
                  <a:pt x="6246143" y="1420543"/>
                </a:lnTo>
                <a:lnTo>
                  <a:pt x="5355921" y="530321"/>
                </a:lnTo>
                <a:close/>
                <a:moveTo>
                  <a:pt x="4828374" y="0"/>
                </a:moveTo>
                <a:lnTo>
                  <a:pt x="5784282" y="0"/>
                </a:lnTo>
                <a:lnTo>
                  <a:pt x="5306328" y="477954"/>
                </a:lnTo>
                <a:close/>
                <a:moveTo>
                  <a:pt x="4006611" y="0"/>
                </a:moveTo>
                <a:lnTo>
                  <a:pt x="4726410" y="1"/>
                </a:lnTo>
                <a:lnTo>
                  <a:pt x="5256731" y="530321"/>
                </a:lnTo>
                <a:lnTo>
                  <a:pt x="4366509" y="1420543"/>
                </a:lnTo>
                <a:lnTo>
                  <a:pt x="3476290" y="530321"/>
                </a:lnTo>
                <a:close/>
                <a:moveTo>
                  <a:pt x="2948738" y="0"/>
                </a:moveTo>
                <a:lnTo>
                  <a:pt x="3904646" y="0"/>
                </a:lnTo>
                <a:lnTo>
                  <a:pt x="3426692" y="477954"/>
                </a:lnTo>
                <a:close/>
                <a:moveTo>
                  <a:pt x="2126976" y="0"/>
                </a:moveTo>
                <a:lnTo>
                  <a:pt x="2846776" y="0"/>
                </a:lnTo>
                <a:lnTo>
                  <a:pt x="3377096" y="530322"/>
                </a:lnTo>
                <a:lnTo>
                  <a:pt x="2486877" y="1420543"/>
                </a:lnTo>
                <a:lnTo>
                  <a:pt x="1596654" y="530321"/>
                </a:lnTo>
                <a:close/>
                <a:moveTo>
                  <a:pt x="1069103" y="0"/>
                </a:moveTo>
                <a:lnTo>
                  <a:pt x="2025011" y="0"/>
                </a:lnTo>
                <a:lnTo>
                  <a:pt x="1547057" y="477954"/>
                </a:lnTo>
                <a:close/>
                <a:moveTo>
                  <a:pt x="247336" y="0"/>
                </a:moveTo>
                <a:lnTo>
                  <a:pt x="967138" y="0"/>
                </a:lnTo>
                <a:lnTo>
                  <a:pt x="1497458" y="530320"/>
                </a:lnTo>
                <a:lnTo>
                  <a:pt x="607237" y="1420542"/>
                </a:lnTo>
                <a:lnTo>
                  <a:pt x="0" y="813305"/>
                </a:lnTo>
                <a:lnTo>
                  <a:pt x="0" y="2473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2381250" y="5411074"/>
            <a:ext cx="9139238" cy="558799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2381250" y="4314548"/>
            <a:ext cx="9139238" cy="1096527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22" name="任意多边形: 形状 321"/>
          <p:cNvSpPr/>
          <p:nvPr userDrawn="1"/>
        </p:nvSpPr>
        <p:spPr>
          <a:xfrm rot="2700000">
            <a:off x="8938663" y="-367058"/>
            <a:ext cx="4163901" cy="3883643"/>
          </a:xfrm>
          <a:custGeom>
            <a:avLst/>
            <a:gdLst>
              <a:gd name="connsiteX0" fmla="*/ 1 w 4163901"/>
              <a:gd name="connsiteY0" fmla="*/ 1796719 h 3883643"/>
              <a:gd name="connsiteX1" fmla="*/ 1796720 w 4163901"/>
              <a:gd name="connsiteY1" fmla="*/ 0 h 3883643"/>
              <a:gd name="connsiteX2" fmla="*/ 4163901 w 4163901"/>
              <a:gd name="connsiteY2" fmla="*/ 2367181 h 3883643"/>
              <a:gd name="connsiteX3" fmla="*/ 4163901 w 4163901"/>
              <a:gd name="connsiteY3" fmla="*/ 3883643 h 3883643"/>
              <a:gd name="connsiteX4" fmla="*/ 0 w 4163901"/>
              <a:gd name="connsiteY4" fmla="*/ 3883643 h 3883643"/>
              <a:gd name="connsiteX5" fmla="*/ 0 w 4163901"/>
              <a:gd name="connsiteY5" fmla="*/ 3879725 h 3883643"/>
              <a:gd name="connsiteX6" fmla="*/ 2679672 w 4163901"/>
              <a:gd name="connsiteY6" fmla="*/ 3879726 h 3883643"/>
              <a:gd name="connsiteX7" fmla="*/ 2679672 w 4163901"/>
              <a:gd name="connsiteY7" fmla="*/ 2536975 h 3883643"/>
              <a:gd name="connsiteX8" fmla="*/ 0 w 4163901"/>
              <a:gd name="connsiteY8" fmla="*/ 2536975 h 388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63901" h="3883643">
                <a:moveTo>
                  <a:pt x="1" y="1796719"/>
                </a:moveTo>
                <a:lnTo>
                  <a:pt x="1796720" y="0"/>
                </a:lnTo>
                <a:lnTo>
                  <a:pt x="4163901" y="2367181"/>
                </a:lnTo>
                <a:lnTo>
                  <a:pt x="4163901" y="3883643"/>
                </a:lnTo>
                <a:lnTo>
                  <a:pt x="0" y="3883643"/>
                </a:lnTo>
                <a:lnTo>
                  <a:pt x="0" y="3879725"/>
                </a:lnTo>
                <a:lnTo>
                  <a:pt x="2679672" y="3879726"/>
                </a:lnTo>
                <a:lnTo>
                  <a:pt x="2679672" y="2536975"/>
                </a:lnTo>
                <a:lnTo>
                  <a:pt x="0" y="25369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317" name="任意多边形: 形状 316"/>
          <p:cNvSpPr/>
          <p:nvPr userDrawn="1"/>
        </p:nvSpPr>
        <p:spPr>
          <a:xfrm rot="2700000">
            <a:off x="-1059549" y="1356915"/>
            <a:ext cx="2119098" cy="2119098"/>
          </a:xfrm>
          <a:custGeom>
            <a:avLst/>
            <a:gdLst>
              <a:gd name="connsiteX0" fmla="*/ 1330475 w 2119098"/>
              <a:gd name="connsiteY0" fmla="*/ 1330475 h 2119098"/>
              <a:gd name="connsiteX1" fmla="*/ 2119098 w 2119098"/>
              <a:gd name="connsiteY1" fmla="*/ 1330475 h 2119098"/>
              <a:gd name="connsiteX2" fmla="*/ 2119098 w 2119098"/>
              <a:gd name="connsiteY2" fmla="*/ 2119098 h 2119098"/>
              <a:gd name="connsiteX3" fmla="*/ 0 w 2119098"/>
              <a:gd name="connsiteY3" fmla="*/ 0 h 2119098"/>
              <a:gd name="connsiteX4" fmla="*/ 788624 w 2119098"/>
              <a:gd name="connsiteY4" fmla="*/ 0 h 2119098"/>
              <a:gd name="connsiteX5" fmla="*/ 788624 w 2119098"/>
              <a:gd name="connsiteY5" fmla="*/ 788624 h 2119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9098" h="2119098">
                <a:moveTo>
                  <a:pt x="1330475" y="1330475"/>
                </a:moveTo>
                <a:lnTo>
                  <a:pt x="2119098" y="1330475"/>
                </a:lnTo>
                <a:lnTo>
                  <a:pt x="2119098" y="2119098"/>
                </a:lnTo>
                <a:close/>
                <a:moveTo>
                  <a:pt x="0" y="0"/>
                </a:moveTo>
                <a:lnTo>
                  <a:pt x="788624" y="0"/>
                </a:lnTo>
                <a:lnTo>
                  <a:pt x="788624" y="7886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图片占位符 61"/>
          <p:cNvSpPr>
            <a:spLocks noGrp="1"/>
          </p:cNvSpPr>
          <p:nvPr>
            <p:ph type="pic" sz="quarter" idx="17"/>
          </p:nvPr>
        </p:nvSpPr>
        <p:spPr>
          <a:xfrm>
            <a:off x="185318" y="0"/>
            <a:ext cx="4777207" cy="3148659"/>
          </a:xfrm>
          <a:custGeom>
            <a:avLst/>
            <a:gdLst>
              <a:gd name="connsiteX0" fmla="*/ 4797271 w 5564108"/>
              <a:gd name="connsiteY0" fmla="*/ 2135449 h 3667306"/>
              <a:gd name="connsiteX1" fmla="*/ 5564108 w 5564108"/>
              <a:gd name="connsiteY1" fmla="*/ 2900469 h 3667306"/>
              <a:gd name="connsiteX2" fmla="*/ 4799086 w 5564108"/>
              <a:gd name="connsiteY2" fmla="*/ 3667306 h 3667306"/>
              <a:gd name="connsiteX3" fmla="*/ 4032250 w 5564108"/>
              <a:gd name="connsiteY3" fmla="*/ 2902285 h 3667306"/>
              <a:gd name="connsiteX4" fmla="*/ 1571472 w 5564108"/>
              <a:gd name="connsiteY4" fmla="*/ 2135449 h 3667306"/>
              <a:gd name="connsiteX5" fmla="*/ 2338307 w 5564108"/>
              <a:gd name="connsiteY5" fmla="*/ 2900470 h 3667306"/>
              <a:gd name="connsiteX6" fmla="*/ 1573287 w 5564108"/>
              <a:gd name="connsiteY6" fmla="*/ 3667305 h 3667306"/>
              <a:gd name="connsiteX7" fmla="*/ 806451 w 5564108"/>
              <a:gd name="connsiteY7" fmla="*/ 2902284 h 3667306"/>
              <a:gd name="connsiteX8" fmla="*/ 3184371 w 5564108"/>
              <a:gd name="connsiteY8" fmla="*/ 2135448 h 3667306"/>
              <a:gd name="connsiteX9" fmla="*/ 3951207 w 5564108"/>
              <a:gd name="connsiteY9" fmla="*/ 2900469 h 3667306"/>
              <a:gd name="connsiteX10" fmla="*/ 3186186 w 5564108"/>
              <a:gd name="connsiteY10" fmla="*/ 3667305 h 3667306"/>
              <a:gd name="connsiteX11" fmla="*/ 2419350 w 5564108"/>
              <a:gd name="connsiteY11" fmla="*/ 2902284 h 3667306"/>
              <a:gd name="connsiteX12" fmla="*/ 2377921 w 5564108"/>
              <a:gd name="connsiteY12" fmla="*/ 1343278 h 3667306"/>
              <a:gd name="connsiteX13" fmla="*/ 3144757 w 5564108"/>
              <a:gd name="connsiteY13" fmla="*/ 2108299 h 3667306"/>
              <a:gd name="connsiteX14" fmla="*/ 2379736 w 5564108"/>
              <a:gd name="connsiteY14" fmla="*/ 2875134 h 3667306"/>
              <a:gd name="connsiteX15" fmla="*/ 1612901 w 5564108"/>
              <a:gd name="connsiteY15" fmla="*/ 2110113 h 3667306"/>
              <a:gd name="connsiteX16" fmla="*/ 765021 w 5564108"/>
              <a:gd name="connsiteY16" fmla="*/ 1343277 h 3667306"/>
              <a:gd name="connsiteX17" fmla="*/ 1531858 w 5564108"/>
              <a:gd name="connsiteY17" fmla="*/ 2108298 h 3667306"/>
              <a:gd name="connsiteX18" fmla="*/ 766836 w 5564108"/>
              <a:gd name="connsiteY18" fmla="*/ 2875134 h 3667306"/>
              <a:gd name="connsiteX19" fmla="*/ 0 w 5564108"/>
              <a:gd name="connsiteY19" fmla="*/ 2110113 h 3667306"/>
              <a:gd name="connsiteX20" fmla="*/ 3993242 w 5564108"/>
              <a:gd name="connsiteY20" fmla="*/ 1339579 h 3667306"/>
              <a:gd name="connsiteX21" fmla="*/ 4760078 w 5564108"/>
              <a:gd name="connsiteY21" fmla="*/ 2104600 h 3667306"/>
              <a:gd name="connsiteX22" fmla="*/ 3995057 w 5564108"/>
              <a:gd name="connsiteY22" fmla="*/ 2871436 h 3667306"/>
              <a:gd name="connsiteX23" fmla="*/ 3228222 w 5564108"/>
              <a:gd name="connsiteY23" fmla="*/ 2106415 h 3667306"/>
              <a:gd name="connsiteX24" fmla="*/ 1571472 w 5564108"/>
              <a:gd name="connsiteY24" fmla="*/ 536985 h 3667306"/>
              <a:gd name="connsiteX25" fmla="*/ 2338306 w 5564108"/>
              <a:gd name="connsiteY25" fmla="*/ 1302004 h 3667306"/>
              <a:gd name="connsiteX26" fmla="*/ 1573287 w 5564108"/>
              <a:gd name="connsiteY26" fmla="*/ 2068840 h 3667306"/>
              <a:gd name="connsiteX27" fmla="*/ 806451 w 5564108"/>
              <a:gd name="connsiteY27" fmla="*/ 1303819 h 3667306"/>
              <a:gd name="connsiteX28" fmla="*/ 3184371 w 5564108"/>
              <a:gd name="connsiteY28" fmla="*/ 536984 h 3667306"/>
              <a:gd name="connsiteX29" fmla="*/ 3951207 w 5564108"/>
              <a:gd name="connsiteY29" fmla="*/ 1302004 h 3667306"/>
              <a:gd name="connsiteX30" fmla="*/ 3186186 w 5564108"/>
              <a:gd name="connsiteY30" fmla="*/ 2068840 h 3667306"/>
              <a:gd name="connsiteX31" fmla="*/ 2419350 w 5564108"/>
              <a:gd name="connsiteY31" fmla="*/ 1303819 h 3667306"/>
              <a:gd name="connsiteX32" fmla="*/ 4797271 w 5564108"/>
              <a:gd name="connsiteY32" fmla="*/ 526123 h 3667306"/>
              <a:gd name="connsiteX33" fmla="*/ 5564107 w 5564108"/>
              <a:gd name="connsiteY33" fmla="*/ 1291144 h 3667306"/>
              <a:gd name="connsiteX34" fmla="*/ 4799086 w 5564108"/>
              <a:gd name="connsiteY34" fmla="*/ 2057979 h 3667306"/>
              <a:gd name="connsiteX35" fmla="*/ 4032250 w 5564108"/>
              <a:gd name="connsiteY35" fmla="*/ 1292958 h 3667306"/>
              <a:gd name="connsiteX36" fmla="*/ 4341202 w 5564108"/>
              <a:gd name="connsiteY36" fmla="*/ 1 h 3667306"/>
              <a:gd name="connsiteX37" fmla="*/ 5254803 w 5564108"/>
              <a:gd name="connsiteY37" fmla="*/ 1 h 3667306"/>
              <a:gd name="connsiteX38" fmla="*/ 4799085 w 5564108"/>
              <a:gd name="connsiteY38" fmla="*/ 456799 h 3667306"/>
              <a:gd name="connsiteX39" fmla="*/ 3655447 w 5564108"/>
              <a:gd name="connsiteY39" fmla="*/ 1 h 3667306"/>
              <a:gd name="connsiteX40" fmla="*/ 3186186 w 5564108"/>
              <a:gd name="connsiteY40" fmla="*/ 470376 h 3667306"/>
              <a:gd name="connsiteX41" fmla="*/ 2714695 w 5564108"/>
              <a:gd name="connsiteY41" fmla="*/ 1 h 3667306"/>
              <a:gd name="connsiteX42" fmla="*/ 2633714 w 5564108"/>
              <a:gd name="connsiteY42" fmla="*/ 1 h 3667306"/>
              <a:gd name="connsiteX43" fmla="*/ 3144757 w 5564108"/>
              <a:gd name="connsiteY43" fmla="*/ 509834 h 3667306"/>
              <a:gd name="connsiteX44" fmla="*/ 2379736 w 5564108"/>
              <a:gd name="connsiteY44" fmla="*/ 1276669 h 3667306"/>
              <a:gd name="connsiteX45" fmla="*/ 1612901 w 5564108"/>
              <a:gd name="connsiteY45" fmla="*/ 511649 h 3667306"/>
              <a:gd name="connsiteX46" fmla="*/ 2123338 w 5564108"/>
              <a:gd name="connsiteY46" fmla="*/ 1 h 3667306"/>
              <a:gd name="connsiteX47" fmla="*/ 3734969 w 5564108"/>
              <a:gd name="connsiteY47" fmla="*/ 0 h 3667306"/>
              <a:gd name="connsiteX48" fmla="*/ 4252742 w 5564108"/>
              <a:gd name="connsiteY48" fmla="*/ 1 h 3667306"/>
              <a:gd name="connsiteX49" fmla="*/ 4760078 w 5564108"/>
              <a:gd name="connsiteY49" fmla="*/ 506136 h 3667306"/>
              <a:gd name="connsiteX50" fmla="*/ 3995058 w 5564108"/>
              <a:gd name="connsiteY50" fmla="*/ 1272971 h 3667306"/>
              <a:gd name="connsiteX51" fmla="*/ 3228221 w 5564108"/>
              <a:gd name="connsiteY51" fmla="*/ 507951 h 3667306"/>
              <a:gd name="connsiteX52" fmla="*/ 2042548 w 5564108"/>
              <a:gd name="connsiteY52" fmla="*/ 0 h 3667306"/>
              <a:gd name="connsiteX53" fmla="*/ 1573287 w 5564108"/>
              <a:gd name="connsiteY53" fmla="*/ 470376 h 3667306"/>
              <a:gd name="connsiteX54" fmla="*/ 1101795 w 5564108"/>
              <a:gd name="connsiteY54" fmla="*/ 0 h 366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564108" h="3667306">
                <a:moveTo>
                  <a:pt x="4797271" y="2135449"/>
                </a:moveTo>
                <a:lnTo>
                  <a:pt x="5564108" y="2900469"/>
                </a:lnTo>
                <a:lnTo>
                  <a:pt x="4799086" y="3667306"/>
                </a:lnTo>
                <a:lnTo>
                  <a:pt x="4032250" y="2902285"/>
                </a:lnTo>
                <a:close/>
                <a:moveTo>
                  <a:pt x="1571472" y="2135449"/>
                </a:moveTo>
                <a:lnTo>
                  <a:pt x="2338307" y="2900470"/>
                </a:lnTo>
                <a:lnTo>
                  <a:pt x="1573287" y="3667305"/>
                </a:lnTo>
                <a:lnTo>
                  <a:pt x="806451" y="2902284"/>
                </a:lnTo>
                <a:close/>
                <a:moveTo>
                  <a:pt x="3184371" y="2135448"/>
                </a:moveTo>
                <a:lnTo>
                  <a:pt x="3951207" y="2900469"/>
                </a:lnTo>
                <a:lnTo>
                  <a:pt x="3186186" y="3667305"/>
                </a:lnTo>
                <a:lnTo>
                  <a:pt x="2419350" y="2902284"/>
                </a:lnTo>
                <a:close/>
                <a:moveTo>
                  <a:pt x="2377921" y="1343278"/>
                </a:moveTo>
                <a:lnTo>
                  <a:pt x="3144757" y="2108299"/>
                </a:lnTo>
                <a:lnTo>
                  <a:pt x="2379736" y="2875134"/>
                </a:lnTo>
                <a:lnTo>
                  <a:pt x="1612901" y="2110113"/>
                </a:lnTo>
                <a:close/>
                <a:moveTo>
                  <a:pt x="765021" y="1343277"/>
                </a:moveTo>
                <a:lnTo>
                  <a:pt x="1531858" y="2108298"/>
                </a:lnTo>
                <a:lnTo>
                  <a:pt x="766836" y="2875134"/>
                </a:lnTo>
                <a:lnTo>
                  <a:pt x="0" y="2110113"/>
                </a:lnTo>
                <a:close/>
                <a:moveTo>
                  <a:pt x="3993242" y="1339579"/>
                </a:moveTo>
                <a:lnTo>
                  <a:pt x="4760078" y="2104600"/>
                </a:lnTo>
                <a:lnTo>
                  <a:pt x="3995057" y="2871436"/>
                </a:lnTo>
                <a:lnTo>
                  <a:pt x="3228222" y="2106415"/>
                </a:lnTo>
                <a:close/>
                <a:moveTo>
                  <a:pt x="1571472" y="536985"/>
                </a:moveTo>
                <a:lnTo>
                  <a:pt x="2338306" y="1302004"/>
                </a:lnTo>
                <a:lnTo>
                  <a:pt x="1573287" y="2068840"/>
                </a:lnTo>
                <a:lnTo>
                  <a:pt x="806451" y="1303819"/>
                </a:lnTo>
                <a:close/>
                <a:moveTo>
                  <a:pt x="3184371" y="536984"/>
                </a:moveTo>
                <a:lnTo>
                  <a:pt x="3951207" y="1302004"/>
                </a:lnTo>
                <a:lnTo>
                  <a:pt x="3186186" y="2068840"/>
                </a:lnTo>
                <a:lnTo>
                  <a:pt x="2419350" y="1303819"/>
                </a:lnTo>
                <a:close/>
                <a:moveTo>
                  <a:pt x="4797271" y="526123"/>
                </a:moveTo>
                <a:lnTo>
                  <a:pt x="5564107" y="1291144"/>
                </a:lnTo>
                <a:lnTo>
                  <a:pt x="4799086" y="2057979"/>
                </a:lnTo>
                <a:lnTo>
                  <a:pt x="4032250" y="1292958"/>
                </a:lnTo>
                <a:close/>
                <a:moveTo>
                  <a:pt x="4341202" y="1"/>
                </a:moveTo>
                <a:lnTo>
                  <a:pt x="5254803" y="1"/>
                </a:lnTo>
                <a:lnTo>
                  <a:pt x="4799085" y="456799"/>
                </a:lnTo>
                <a:close/>
                <a:moveTo>
                  <a:pt x="3655447" y="1"/>
                </a:moveTo>
                <a:lnTo>
                  <a:pt x="3186186" y="470376"/>
                </a:lnTo>
                <a:lnTo>
                  <a:pt x="2714695" y="1"/>
                </a:lnTo>
                <a:close/>
                <a:moveTo>
                  <a:pt x="2633714" y="1"/>
                </a:moveTo>
                <a:lnTo>
                  <a:pt x="3144757" y="509834"/>
                </a:lnTo>
                <a:lnTo>
                  <a:pt x="2379736" y="1276669"/>
                </a:lnTo>
                <a:lnTo>
                  <a:pt x="1612901" y="511649"/>
                </a:lnTo>
                <a:lnTo>
                  <a:pt x="2123338" y="1"/>
                </a:lnTo>
                <a:close/>
                <a:moveTo>
                  <a:pt x="3734969" y="0"/>
                </a:moveTo>
                <a:lnTo>
                  <a:pt x="4252742" y="1"/>
                </a:lnTo>
                <a:lnTo>
                  <a:pt x="4760078" y="506136"/>
                </a:lnTo>
                <a:lnTo>
                  <a:pt x="3995058" y="1272971"/>
                </a:lnTo>
                <a:lnTo>
                  <a:pt x="3228221" y="507951"/>
                </a:lnTo>
                <a:close/>
                <a:moveTo>
                  <a:pt x="2042548" y="0"/>
                </a:moveTo>
                <a:lnTo>
                  <a:pt x="1573287" y="470376"/>
                </a:lnTo>
                <a:lnTo>
                  <a:pt x="1101795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1" name="任意多边形: 形状 60"/>
          <p:cNvSpPr/>
          <p:nvPr userDrawn="1"/>
        </p:nvSpPr>
        <p:spPr>
          <a:xfrm rot="18895927">
            <a:off x="-741774" y="-8938"/>
            <a:ext cx="2458932" cy="2339486"/>
          </a:xfrm>
          <a:custGeom>
            <a:avLst/>
            <a:gdLst>
              <a:gd name="connsiteX0" fmla="*/ 1981637 w 2863967"/>
              <a:gd name="connsiteY0" fmla="*/ 0 h 2724846"/>
              <a:gd name="connsiteX1" fmla="*/ 2863967 w 2863967"/>
              <a:gd name="connsiteY1" fmla="*/ 884424 h 2724846"/>
              <a:gd name="connsiteX2" fmla="*/ 2863967 w 2863967"/>
              <a:gd name="connsiteY2" fmla="*/ 1572560 h 2724846"/>
              <a:gd name="connsiteX3" fmla="*/ 581336 w 2863967"/>
              <a:gd name="connsiteY3" fmla="*/ 1572560 h 2724846"/>
              <a:gd name="connsiteX4" fmla="*/ 581336 w 2863967"/>
              <a:gd name="connsiteY4" fmla="*/ 2724846 h 2724846"/>
              <a:gd name="connsiteX5" fmla="*/ 0 w 2863967"/>
              <a:gd name="connsiteY5" fmla="*/ 2724846 h 2724846"/>
              <a:gd name="connsiteX6" fmla="*/ 0 w 2863967"/>
              <a:gd name="connsiteY6" fmla="*/ 1976947 h 272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3967" h="2724846">
                <a:moveTo>
                  <a:pt x="1981637" y="0"/>
                </a:moveTo>
                <a:lnTo>
                  <a:pt x="2863967" y="884424"/>
                </a:lnTo>
                <a:lnTo>
                  <a:pt x="2863967" y="1572560"/>
                </a:lnTo>
                <a:lnTo>
                  <a:pt x="581336" y="1572560"/>
                </a:lnTo>
                <a:lnTo>
                  <a:pt x="581336" y="2724846"/>
                </a:lnTo>
                <a:lnTo>
                  <a:pt x="0" y="2724846"/>
                </a:lnTo>
                <a:lnTo>
                  <a:pt x="0" y="19769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096000" y="3954002"/>
            <a:ext cx="5424488" cy="656792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6096000" y="4610793"/>
            <a:ext cx="5424488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pic>
        <p:nvPicPr>
          <p:cNvPr id="7" name="图片 6" descr="3C5EEB60D8612D4B7AC81916BAD_73A9D09F_43B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34170" y="214630"/>
            <a:ext cx="2286635" cy="101854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3C5EEB60D8612D4B7AC81916BAD_73A9D09F_43B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34170" y="214630"/>
            <a:ext cx="2286635" cy="10185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414001" y="3249227"/>
            <a:ext cx="4701233" cy="1508067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414001" y="5039751"/>
            <a:ext cx="470123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414001" y="5355385"/>
            <a:ext cx="470123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9"/>
          </p:nvPr>
        </p:nvSpPr>
        <p:spPr>
          <a:xfrm>
            <a:off x="213893" y="-1"/>
            <a:ext cx="5564108" cy="3667306"/>
          </a:xfrm>
          <a:custGeom>
            <a:avLst/>
            <a:gdLst>
              <a:gd name="connsiteX0" fmla="*/ 4797271 w 5564108"/>
              <a:gd name="connsiteY0" fmla="*/ 2135449 h 3667306"/>
              <a:gd name="connsiteX1" fmla="*/ 5564108 w 5564108"/>
              <a:gd name="connsiteY1" fmla="*/ 2900469 h 3667306"/>
              <a:gd name="connsiteX2" fmla="*/ 4799086 w 5564108"/>
              <a:gd name="connsiteY2" fmla="*/ 3667306 h 3667306"/>
              <a:gd name="connsiteX3" fmla="*/ 4032250 w 5564108"/>
              <a:gd name="connsiteY3" fmla="*/ 2902285 h 3667306"/>
              <a:gd name="connsiteX4" fmla="*/ 1571472 w 5564108"/>
              <a:gd name="connsiteY4" fmla="*/ 2135449 h 3667306"/>
              <a:gd name="connsiteX5" fmla="*/ 2338307 w 5564108"/>
              <a:gd name="connsiteY5" fmla="*/ 2900470 h 3667306"/>
              <a:gd name="connsiteX6" fmla="*/ 1573287 w 5564108"/>
              <a:gd name="connsiteY6" fmla="*/ 3667305 h 3667306"/>
              <a:gd name="connsiteX7" fmla="*/ 806451 w 5564108"/>
              <a:gd name="connsiteY7" fmla="*/ 2902284 h 3667306"/>
              <a:gd name="connsiteX8" fmla="*/ 3184371 w 5564108"/>
              <a:gd name="connsiteY8" fmla="*/ 2135448 h 3667306"/>
              <a:gd name="connsiteX9" fmla="*/ 3951207 w 5564108"/>
              <a:gd name="connsiteY9" fmla="*/ 2900469 h 3667306"/>
              <a:gd name="connsiteX10" fmla="*/ 3186186 w 5564108"/>
              <a:gd name="connsiteY10" fmla="*/ 3667305 h 3667306"/>
              <a:gd name="connsiteX11" fmla="*/ 2419350 w 5564108"/>
              <a:gd name="connsiteY11" fmla="*/ 2902284 h 3667306"/>
              <a:gd name="connsiteX12" fmla="*/ 2377921 w 5564108"/>
              <a:gd name="connsiteY12" fmla="*/ 1343278 h 3667306"/>
              <a:gd name="connsiteX13" fmla="*/ 3144757 w 5564108"/>
              <a:gd name="connsiteY13" fmla="*/ 2108299 h 3667306"/>
              <a:gd name="connsiteX14" fmla="*/ 2379736 w 5564108"/>
              <a:gd name="connsiteY14" fmla="*/ 2875134 h 3667306"/>
              <a:gd name="connsiteX15" fmla="*/ 1612901 w 5564108"/>
              <a:gd name="connsiteY15" fmla="*/ 2110113 h 3667306"/>
              <a:gd name="connsiteX16" fmla="*/ 765021 w 5564108"/>
              <a:gd name="connsiteY16" fmla="*/ 1343277 h 3667306"/>
              <a:gd name="connsiteX17" fmla="*/ 1531858 w 5564108"/>
              <a:gd name="connsiteY17" fmla="*/ 2108298 h 3667306"/>
              <a:gd name="connsiteX18" fmla="*/ 766836 w 5564108"/>
              <a:gd name="connsiteY18" fmla="*/ 2875134 h 3667306"/>
              <a:gd name="connsiteX19" fmla="*/ 0 w 5564108"/>
              <a:gd name="connsiteY19" fmla="*/ 2110113 h 3667306"/>
              <a:gd name="connsiteX20" fmla="*/ 3993242 w 5564108"/>
              <a:gd name="connsiteY20" fmla="*/ 1339579 h 3667306"/>
              <a:gd name="connsiteX21" fmla="*/ 4760078 w 5564108"/>
              <a:gd name="connsiteY21" fmla="*/ 2104600 h 3667306"/>
              <a:gd name="connsiteX22" fmla="*/ 3995057 w 5564108"/>
              <a:gd name="connsiteY22" fmla="*/ 2871436 h 3667306"/>
              <a:gd name="connsiteX23" fmla="*/ 3228222 w 5564108"/>
              <a:gd name="connsiteY23" fmla="*/ 2106415 h 3667306"/>
              <a:gd name="connsiteX24" fmla="*/ 1571472 w 5564108"/>
              <a:gd name="connsiteY24" fmla="*/ 536985 h 3667306"/>
              <a:gd name="connsiteX25" fmla="*/ 2338306 w 5564108"/>
              <a:gd name="connsiteY25" fmla="*/ 1302004 h 3667306"/>
              <a:gd name="connsiteX26" fmla="*/ 1573287 w 5564108"/>
              <a:gd name="connsiteY26" fmla="*/ 2068840 h 3667306"/>
              <a:gd name="connsiteX27" fmla="*/ 806451 w 5564108"/>
              <a:gd name="connsiteY27" fmla="*/ 1303819 h 3667306"/>
              <a:gd name="connsiteX28" fmla="*/ 3184371 w 5564108"/>
              <a:gd name="connsiteY28" fmla="*/ 536984 h 3667306"/>
              <a:gd name="connsiteX29" fmla="*/ 3951207 w 5564108"/>
              <a:gd name="connsiteY29" fmla="*/ 1302004 h 3667306"/>
              <a:gd name="connsiteX30" fmla="*/ 3186186 w 5564108"/>
              <a:gd name="connsiteY30" fmla="*/ 2068840 h 3667306"/>
              <a:gd name="connsiteX31" fmla="*/ 2419350 w 5564108"/>
              <a:gd name="connsiteY31" fmla="*/ 1303819 h 3667306"/>
              <a:gd name="connsiteX32" fmla="*/ 4797271 w 5564108"/>
              <a:gd name="connsiteY32" fmla="*/ 526123 h 3667306"/>
              <a:gd name="connsiteX33" fmla="*/ 5564107 w 5564108"/>
              <a:gd name="connsiteY33" fmla="*/ 1291144 h 3667306"/>
              <a:gd name="connsiteX34" fmla="*/ 4799086 w 5564108"/>
              <a:gd name="connsiteY34" fmla="*/ 2057979 h 3667306"/>
              <a:gd name="connsiteX35" fmla="*/ 4032250 w 5564108"/>
              <a:gd name="connsiteY35" fmla="*/ 1292958 h 3667306"/>
              <a:gd name="connsiteX36" fmla="*/ 4341202 w 5564108"/>
              <a:gd name="connsiteY36" fmla="*/ 1 h 3667306"/>
              <a:gd name="connsiteX37" fmla="*/ 5254803 w 5564108"/>
              <a:gd name="connsiteY37" fmla="*/ 1 h 3667306"/>
              <a:gd name="connsiteX38" fmla="*/ 4799085 w 5564108"/>
              <a:gd name="connsiteY38" fmla="*/ 456799 h 3667306"/>
              <a:gd name="connsiteX39" fmla="*/ 3655447 w 5564108"/>
              <a:gd name="connsiteY39" fmla="*/ 1 h 3667306"/>
              <a:gd name="connsiteX40" fmla="*/ 3186186 w 5564108"/>
              <a:gd name="connsiteY40" fmla="*/ 470376 h 3667306"/>
              <a:gd name="connsiteX41" fmla="*/ 2714695 w 5564108"/>
              <a:gd name="connsiteY41" fmla="*/ 1 h 3667306"/>
              <a:gd name="connsiteX42" fmla="*/ 2633714 w 5564108"/>
              <a:gd name="connsiteY42" fmla="*/ 1 h 3667306"/>
              <a:gd name="connsiteX43" fmla="*/ 3144757 w 5564108"/>
              <a:gd name="connsiteY43" fmla="*/ 509834 h 3667306"/>
              <a:gd name="connsiteX44" fmla="*/ 2379736 w 5564108"/>
              <a:gd name="connsiteY44" fmla="*/ 1276669 h 3667306"/>
              <a:gd name="connsiteX45" fmla="*/ 1612901 w 5564108"/>
              <a:gd name="connsiteY45" fmla="*/ 511649 h 3667306"/>
              <a:gd name="connsiteX46" fmla="*/ 2123338 w 5564108"/>
              <a:gd name="connsiteY46" fmla="*/ 1 h 3667306"/>
              <a:gd name="connsiteX47" fmla="*/ 3734969 w 5564108"/>
              <a:gd name="connsiteY47" fmla="*/ 0 h 3667306"/>
              <a:gd name="connsiteX48" fmla="*/ 4252742 w 5564108"/>
              <a:gd name="connsiteY48" fmla="*/ 1 h 3667306"/>
              <a:gd name="connsiteX49" fmla="*/ 4760078 w 5564108"/>
              <a:gd name="connsiteY49" fmla="*/ 506136 h 3667306"/>
              <a:gd name="connsiteX50" fmla="*/ 3995058 w 5564108"/>
              <a:gd name="connsiteY50" fmla="*/ 1272971 h 3667306"/>
              <a:gd name="connsiteX51" fmla="*/ 3228221 w 5564108"/>
              <a:gd name="connsiteY51" fmla="*/ 507951 h 3667306"/>
              <a:gd name="connsiteX52" fmla="*/ 2042548 w 5564108"/>
              <a:gd name="connsiteY52" fmla="*/ 0 h 3667306"/>
              <a:gd name="connsiteX53" fmla="*/ 1573287 w 5564108"/>
              <a:gd name="connsiteY53" fmla="*/ 470376 h 3667306"/>
              <a:gd name="connsiteX54" fmla="*/ 1101795 w 5564108"/>
              <a:gd name="connsiteY54" fmla="*/ 0 h 366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564108" h="3667306">
                <a:moveTo>
                  <a:pt x="4797271" y="2135449"/>
                </a:moveTo>
                <a:lnTo>
                  <a:pt x="5564108" y="2900469"/>
                </a:lnTo>
                <a:lnTo>
                  <a:pt x="4799086" y="3667306"/>
                </a:lnTo>
                <a:lnTo>
                  <a:pt x="4032250" y="2902285"/>
                </a:lnTo>
                <a:close/>
                <a:moveTo>
                  <a:pt x="1571472" y="2135449"/>
                </a:moveTo>
                <a:lnTo>
                  <a:pt x="2338307" y="2900470"/>
                </a:lnTo>
                <a:lnTo>
                  <a:pt x="1573287" y="3667305"/>
                </a:lnTo>
                <a:lnTo>
                  <a:pt x="806451" y="2902284"/>
                </a:lnTo>
                <a:close/>
                <a:moveTo>
                  <a:pt x="3184371" y="2135448"/>
                </a:moveTo>
                <a:lnTo>
                  <a:pt x="3951207" y="2900469"/>
                </a:lnTo>
                <a:lnTo>
                  <a:pt x="3186186" y="3667305"/>
                </a:lnTo>
                <a:lnTo>
                  <a:pt x="2419350" y="2902284"/>
                </a:lnTo>
                <a:close/>
                <a:moveTo>
                  <a:pt x="2377921" y="1343278"/>
                </a:moveTo>
                <a:lnTo>
                  <a:pt x="3144757" y="2108299"/>
                </a:lnTo>
                <a:lnTo>
                  <a:pt x="2379736" y="2875134"/>
                </a:lnTo>
                <a:lnTo>
                  <a:pt x="1612901" y="2110113"/>
                </a:lnTo>
                <a:close/>
                <a:moveTo>
                  <a:pt x="765021" y="1343277"/>
                </a:moveTo>
                <a:lnTo>
                  <a:pt x="1531858" y="2108298"/>
                </a:lnTo>
                <a:lnTo>
                  <a:pt x="766836" y="2875134"/>
                </a:lnTo>
                <a:lnTo>
                  <a:pt x="0" y="2110113"/>
                </a:lnTo>
                <a:close/>
                <a:moveTo>
                  <a:pt x="3993242" y="1339579"/>
                </a:moveTo>
                <a:lnTo>
                  <a:pt x="4760078" y="2104600"/>
                </a:lnTo>
                <a:lnTo>
                  <a:pt x="3995057" y="2871436"/>
                </a:lnTo>
                <a:lnTo>
                  <a:pt x="3228222" y="2106415"/>
                </a:lnTo>
                <a:close/>
                <a:moveTo>
                  <a:pt x="1571472" y="536985"/>
                </a:moveTo>
                <a:lnTo>
                  <a:pt x="2338306" y="1302004"/>
                </a:lnTo>
                <a:lnTo>
                  <a:pt x="1573287" y="2068840"/>
                </a:lnTo>
                <a:lnTo>
                  <a:pt x="806451" y="1303819"/>
                </a:lnTo>
                <a:close/>
                <a:moveTo>
                  <a:pt x="3184371" y="536984"/>
                </a:moveTo>
                <a:lnTo>
                  <a:pt x="3951207" y="1302004"/>
                </a:lnTo>
                <a:lnTo>
                  <a:pt x="3186186" y="2068840"/>
                </a:lnTo>
                <a:lnTo>
                  <a:pt x="2419350" y="1303819"/>
                </a:lnTo>
                <a:close/>
                <a:moveTo>
                  <a:pt x="4797271" y="526123"/>
                </a:moveTo>
                <a:lnTo>
                  <a:pt x="5564107" y="1291144"/>
                </a:lnTo>
                <a:lnTo>
                  <a:pt x="4799086" y="2057979"/>
                </a:lnTo>
                <a:lnTo>
                  <a:pt x="4032250" y="1292958"/>
                </a:lnTo>
                <a:close/>
                <a:moveTo>
                  <a:pt x="4341202" y="1"/>
                </a:moveTo>
                <a:lnTo>
                  <a:pt x="5254803" y="1"/>
                </a:lnTo>
                <a:lnTo>
                  <a:pt x="4799085" y="456799"/>
                </a:lnTo>
                <a:close/>
                <a:moveTo>
                  <a:pt x="3655447" y="1"/>
                </a:moveTo>
                <a:lnTo>
                  <a:pt x="3186186" y="470376"/>
                </a:lnTo>
                <a:lnTo>
                  <a:pt x="2714695" y="1"/>
                </a:lnTo>
                <a:close/>
                <a:moveTo>
                  <a:pt x="2633714" y="1"/>
                </a:moveTo>
                <a:lnTo>
                  <a:pt x="3144757" y="509834"/>
                </a:lnTo>
                <a:lnTo>
                  <a:pt x="2379736" y="1276669"/>
                </a:lnTo>
                <a:lnTo>
                  <a:pt x="1612901" y="511649"/>
                </a:lnTo>
                <a:lnTo>
                  <a:pt x="2123338" y="1"/>
                </a:lnTo>
                <a:close/>
                <a:moveTo>
                  <a:pt x="3734969" y="0"/>
                </a:moveTo>
                <a:lnTo>
                  <a:pt x="4252742" y="1"/>
                </a:lnTo>
                <a:lnTo>
                  <a:pt x="4760078" y="506136"/>
                </a:lnTo>
                <a:lnTo>
                  <a:pt x="3995058" y="1272971"/>
                </a:lnTo>
                <a:lnTo>
                  <a:pt x="3228221" y="507951"/>
                </a:lnTo>
                <a:close/>
                <a:moveTo>
                  <a:pt x="2042548" y="0"/>
                </a:moveTo>
                <a:lnTo>
                  <a:pt x="1573287" y="470376"/>
                </a:lnTo>
                <a:lnTo>
                  <a:pt x="1101795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 userDrawn="1"/>
        </p:nvSpPr>
        <p:spPr>
          <a:xfrm rot="18895927">
            <a:off x="-855667" y="-11063"/>
            <a:ext cx="2863967" cy="2724846"/>
          </a:xfrm>
          <a:custGeom>
            <a:avLst/>
            <a:gdLst>
              <a:gd name="connsiteX0" fmla="*/ 1981637 w 2863967"/>
              <a:gd name="connsiteY0" fmla="*/ 0 h 2724846"/>
              <a:gd name="connsiteX1" fmla="*/ 2863967 w 2863967"/>
              <a:gd name="connsiteY1" fmla="*/ 884424 h 2724846"/>
              <a:gd name="connsiteX2" fmla="*/ 2863967 w 2863967"/>
              <a:gd name="connsiteY2" fmla="*/ 1572560 h 2724846"/>
              <a:gd name="connsiteX3" fmla="*/ 581336 w 2863967"/>
              <a:gd name="connsiteY3" fmla="*/ 1572560 h 2724846"/>
              <a:gd name="connsiteX4" fmla="*/ 581336 w 2863967"/>
              <a:gd name="connsiteY4" fmla="*/ 2724846 h 2724846"/>
              <a:gd name="connsiteX5" fmla="*/ 0 w 2863967"/>
              <a:gd name="connsiteY5" fmla="*/ 2724846 h 2724846"/>
              <a:gd name="connsiteX6" fmla="*/ 0 w 2863967"/>
              <a:gd name="connsiteY6" fmla="*/ 1976947 h 272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3967" h="2724846">
                <a:moveTo>
                  <a:pt x="1981637" y="0"/>
                </a:moveTo>
                <a:lnTo>
                  <a:pt x="2863967" y="884424"/>
                </a:lnTo>
                <a:lnTo>
                  <a:pt x="2863967" y="1572560"/>
                </a:lnTo>
                <a:lnTo>
                  <a:pt x="581336" y="1572560"/>
                </a:lnTo>
                <a:lnTo>
                  <a:pt x="581336" y="2724846"/>
                </a:lnTo>
                <a:lnTo>
                  <a:pt x="0" y="2724846"/>
                </a:lnTo>
                <a:lnTo>
                  <a:pt x="0" y="19769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88901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图片占位符 96" descr="C:\Users\Administrator\Desktop\山东大学\图片\942959d44dde4c449286759f34761e5.jpg942959d44dde4c449286759f34761e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635" y="-7620"/>
            <a:ext cx="10965180" cy="5202555"/>
          </a:xfrm>
        </p:spPr>
      </p:pic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052206" y="6247775"/>
            <a:ext cx="1607023" cy="558799"/>
          </a:xfrm>
        </p:spPr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2021-09-04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915311" y="4068103"/>
            <a:ext cx="9139238" cy="1096527"/>
          </a:xfrm>
        </p:spPr>
        <p:txBody>
          <a:bodyPr>
            <a:normAutofit/>
          </a:bodyPr>
          <a:lstStyle/>
          <a:p>
            <a:r>
              <a:rPr lang="zh-CN" altLang="en-US" dirty="0"/>
              <a:t>雾霾分类</a:t>
            </a:r>
          </a:p>
        </p:txBody>
      </p:sp>
      <p:pic>
        <p:nvPicPr>
          <p:cNvPr id="3" name="图片 2" descr="c59850773f9e9fb7fe171e25cac377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87" y="4278121"/>
            <a:ext cx="1465580" cy="1453515"/>
          </a:xfrm>
          <a:prstGeom prst="rect">
            <a:avLst/>
          </a:prstGeom>
        </p:spPr>
      </p:pic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BED6D0AC-CB27-0F40-BBAD-CA34292EA2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969873"/>
            <a:ext cx="5638800" cy="1114604"/>
          </a:xfrm>
          <a:prstGeom prst="rect">
            <a:avLst/>
          </a:prstGeom>
        </p:spPr>
      </p:pic>
      <p:sp>
        <p:nvSpPr>
          <p:cNvPr id="10" name="副标题 4">
            <a:extLst>
              <a:ext uri="{FF2B5EF4-FFF2-40B4-BE49-F238E27FC236}">
                <a16:creationId xmlns:a16="http://schemas.microsoft.com/office/drawing/2014/main" id="{EEE4EDEF-FB52-3141-A157-1E06F8B485E8}"/>
              </a:ext>
            </a:extLst>
          </p:cNvPr>
          <p:cNvSpPr txBox="1">
            <a:spLocks/>
          </p:cNvSpPr>
          <p:nvPr/>
        </p:nvSpPr>
        <p:spPr>
          <a:xfrm>
            <a:off x="3052207" y="5356554"/>
            <a:ext cx="1607023" cy="558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姓名 李靖宇</a:t>
            </a:r>
          </a:p>
        </p:txBody>
      </p:sp>
      <p:sp>
        <p:nvSpPr>
          <p:cNvPr id="11" name="副标题 4">
            <a:extLst>
              <a:ext uri="{FF2B5EF4-FFF2-40B4-BE49-F238E27FC236}">
                <a16:creationId xmlns:a16="http://schemas.microsoft.com/office/drawing/2014/main" id="{1084BF71-C476-644F-BCC1-E2CEA7FC9CD0}"/>
              </a:ext>
            </a:extLst>
          </p:cNvPr>
          <p:cNvSpPr txBox="1">
            <a:spLocks/>
          </p:cNvSpPr>
          <p:nvPr/>
        </p:nvSpPr>
        <p:spPr>
          <a:xfrm>
            <a:off x="3021329" y="5755761"/>
            <a:ext cx="2781523" cy="558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山东大学软件学院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研究内容及分析 </a:t>
            </a:r>
            <a:r>
              <a:rPr lang="en-US" altLang="zh-CN" sz="2000" dirty="0"/>
              <a:t>3.1</a:t>
            </a:r>
            <a:r>
              <a:rPr lang="zh-CN" altLang="en-US" sz="2000" b="1" dirty="0"/>
              <a:t>现有雾霾分割算法分析及复现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82112" y="6651619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26" name="内容占位符 4">
            <a:extLst>
              <a:ext uri="{FF2B5EF4-FFF2-40B4-BE49-F238E27FC236}">
                <a16:creationId xmlns:a16="http://schemas.microsoft.com/office/drawing/2014/main" id="{9B5A9525-5ED5-6241-B46B-6B1E0EE520B3}"/>
              </a:ext>
            </a:extLst>
          </p:cNvPr>
          <p:cNvSpPr txBox="1">
            <a:spLocks/>
          </p:cNvSpPr>
          <p:nvPr/>
        </p:nvSpPr>
        <p:spPr>
          <a:xfrm>
            <a:off x="0" y="1196751"/>
            <a:ext cx="12192000" cy="13365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400" b="1" u="sng" dirty="0"/>
              <a:t>3.1.1</a:t>
            </a:r>
            <a:r>
              <a:rPr lang="zh-CN" altLang="en-US" sz="2400" b="1" u="sng" dirty="0"/>
              <a:t>雾霾分割算法目标</a:t>
            </a:r>
            <a:r>
              <a:rPr lang="zh-CN" altLang="en-US" sz="2400" dirty="0"/>
              <a:t>：</a:t>
            </a:r>
            <a:endParaRPr lang="en-US" altLang="zh-CN" sz="20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endParaRPr lang="en-US" altLang="zh-CN" sz="20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r>
              <a:rPr lang="zh-CN" altLang="en-US" sz="2000" dirty="0"/>
              <a:t>对输入有雾图片进行识别，</a:t>
            </a:r>
            <a:endParaRPr lang="en-US" altLang="zh-CN" sz="20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r>
              <a:rPr lang="zh-CN" altLang="en-US" sz="2000" dirty="0"/>
              <a:t>对雾霾区域进行图像处理，提取出雾霾区域图像，</a:t>
            </a:r>
            <a:endParaRPr lang="en-US" altLang="zh-CN" sz="20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r>
              <a:rPr lang="zh-CN" altLang="en-US" sz="2000" dirty="0"/>
              <a:t>提取整个图像特征，使输入图像变为统一规格。</a:t>
            </a:r>
            <a:endParaRPr lang="en-US" altLang="zh-CN" sz="20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3470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研究内容及分析 </a:t>
            </a:r>
            <a:r>
              <a:rPr lang="en-US" altLang="zh-CN" sz="2000" dirty="0"/>
              <a:t>3.1</a:t>
            </a:r>
            <a:r>
              <a:rPr lang="zh-CN" altLang="en-US" sz="2000" b="1" dirty="0"/>
              <a:t>现有雾霾分割算法分析及复现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82112" y="6651619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26" name="内容占位符 4">
            <a:extLst>
              <a:ext uri="{FF2B5EF4-FFF2-40B4-BE49-F238E27FC236}">
                <a16:creationId xmlns:a16="http://schemas.microsoft.com/office/drawing/2014/main" id="{9B5A9525-5ED5-6241-B46B-6B1E0EE520B3}"/>
              </a:ext>
            </a:extLst>
          </p:cNvPr>
          <p:cNvSpPr txBox="1">
            <a:spLocks/>
          </p:cNvSpPr>
          <p:nvPr/>
        </p:nvSpPr>
        <p:spPr>
          <a:xfrm>
            <a:off x="0" y="1196751"/>
            <a:ext cx="12192000" cy="4152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400" b="1" u="sng" dirty="0"/>
              <a:t>3.1.2</a:t>
            </a:r>
            <a:r>
              <a:rPr lang="zh-CN" altLang="en-US" sz="2400" b="1" u="sng" dirty="0"/>
              <a:t> 雾霾分割算法分析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algn="just"/>
            <a:endParaRPr lang="en-US" altLang="zh-CN" sz="24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r>
              <a:rPr lang="en-US" altLang="zh-CN" sz="2000" dirty="0"/>
              <a:t> </a:t>
            </a:r>
            <a:r>
              <a:rPr lang="zh-CN" altLang="en-US" sz="2000" dirty="0"/>
              <a:t>整个算法基本思路</a:t>
            </a:r>
            <a:endParaRPr lang="en-US" altLang="zh-CN" sz="2000" dirty="0"/>
          </a:p>
          <a:p>
            <a:pPr algn="just"/>
            <a:endParaRPr lang="en-US" altLang="zh-CN" sz="2400" dirty="0"/>
          </a:p>
          <a:p>
            <a:pPr algn="just"/>
            <a:endParaRPr lang="en-US" altLang="zh-CN" sz="24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E6F7D5-CD40-4DA4-AEC6-E7298A9F2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5" y="3352132"/>
            <a:ext cx="97631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26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研究内容及分析 </a:t>
            </a:r>
            <a:r>
              <a:rPr lang="en-US" altLang="zh-CN" sz="2000" dirty="0"/>
              <a:t>3.1</a:t>
            </a:r>
            <a:r>
              <a:rPr lang="zh-CN" altLang="en-US" sz="2000" b="1" dirty="0"/>
              <a:t>现有雾霾分割算法分析及复现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82112" y="6651619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26" name="内容占位符 4">
            <a:extLst>
              <a:ext uri="{FF2B5EF4-FFF2-40B4-BE49-F238E27FC236}">
                <a16:creationId xmlns:a16="http://schemas.microsoft.com/office/drawing/2014/main" id="{9B5A9525-5ED5-6241-B46B-6B1E0EE520B3}"/>
              </a:ext>
            </a:extLst>
          </p:cNvPr>
          <p:cNvSpPr txBox="1">
            <a:spLocks/>
          </p:cNvSpPr>
          <p:nvPr/>
        </p:nvSpPr>
        <p:spPr>
          <a:xfrm>
            <a:off x="0" y="1196751"/>
            <a:ext cx="12192000" cy="4152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400" b="1" u="sng" dirty="0"/>
              <a:t>3.1.2</a:t>
            </a:r>
            <a:r>
              <a:rPr lang="zh-CN" altLang="en-US" sz="2400" b="1" u="sng" dirty="0"/>
              <a:t> 雾霾分割算法分析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algn="just"/>
            <a:endParaRPr lang="en-US" altLang="zh-CN" sz="2400" dirty="0"/>
          </a:p>
          <a:p>
            <a:pPr algn="just"/>
            <a:endParaRPr lang="en-US" altLang="zh-CN" sz="24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endParaRPr lang="en-US" altLang="zh-CN" sz="2000" dirty="0"/>
          </a:p>
          <a:p>
            <a:pPr algn="just"/>
            <a:r>
              <a:rPr lang="en-US" altLang="zh-CN" sz="2400" dirty="0"/>
              <a:t> </a:t>
            </a:r>
            <a:r>
              <a:rPr lang="en-US" altLang="zh-CN" sz="2400" dirty="0" err="1"/>
              <a:t>contrastAnalysis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453B5D-69DB-4074-9F8B-C29901089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646" y="1028700"/>
            <a:ext cx="5409683" cy="583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14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研究内容及分析 </a:t>
            </a:r>
            <a:r>
              <a:rPr lang="en-US" altLang="zh-CN" sz="2000" dirty="0"/>
              <a:t>3.1</a:t>
            </a:r>
            <a:r>
              <a:rPr lang="zh-CN" altLang="en-US" sz="2000" dirty="0"/>
              <a:t> </a:t>
            </a:r>
            <a:r>
              <a:rPr lang="zh-CN" altLang="en-US" sz="2000" b="1" dirty="0"/>
              <a:t>现有雾霾分割算法分析及复现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82112" y="6651619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26" name="内容占位符 4">
            <a:extLst>
              <a:ext uri="{FF2B5EF4-FFF2-40B4-BE49-F238E27FC236}">
                <a16:creationId xmlns:a16="http://schemas.microsoft.com/office/drawing/2014/main" id="{9B5A9525-5ED5-6241-B46B-6B1E0EE520B3}"/>
              </a:ext>
            </a:extLst>
          </p:cNvPr>
          <p:cNvSpPr txBox="1">
            <a:spLocks/>
          </p:cNvSpPr>
          <p:nvPr/>
        </p:nvSpPr>
        <p:spPr>
          <a:xfrm>
            <a:off x="0" y="1196751"/>
            <a:ext cx="12192000" cy="8835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400" b="1" u="sng" dirty="0"/>
              <a:t>3.1.2</a:t>
            </a:r>
            <a:r>
              <a:rPr lang="zh-CN" altLang="en-US" sz="2400" b="1" u="sng" dirty="0"/>
              <a:t> 分割算法展示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r>
              <a:rPr lang="zh-CN" altLang="en-US" sz="2000" dirty="0"/>
              <a:t>程序输入的原图                                 </a:t>
            </a:r>
            <a:r>
              <a:rPr lang="en-US" altLang="zh-CN" sz="2000" dirty="0" err="1"/>
              <a:t>darkImage</a:t>
            </a:r>
            <a:r>
              <a:rPr lang="en-US" altLang="zh-CN" sz="2000" dirty="0"/>
              <a:t>                                      </a:t>
            </a:r>
            <a:r>
              <a:rPr lang="en-US" altLang="zh-CN" sz="2000" dirty="0" err="1"/>
              <a:t>brightImage</a:t>
            </a:r>
            <a:endParaRPr lang="en-US" altLang="zh-CN" sz="2000" dirty="0"/>
          </a:p>
          <a:p>
            <a:pPr marL="457200" lvl="1" indent="0" algn="just">
              <a:lnSpc>
                <a:spcPts val="3360"/>
              </a:lnSpc>
              <a:spcAft>
                <a:spcPts val="1200"/>
              </a:spcAft>
              <a:buNone/>
            </a:pPr>
            <a:endParaRPr lang="en-US" altLang="zh-CN" sz="2000" dirty="0"/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0004280E-4939-4634-BFA8-923616D409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7" y="2523742"/>
            <a:ext cx="1981276" cy="3522269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40178166-AE03-4CB0-AAD1-2010100A2E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014" y="2523743"/>
            <a:ext cx="2015390" cy="3582914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1B61AFE1-7FAA-4886-81EB-00006BF3D3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355" y="2523742"/>
            <a:ext cx="2015390" cy="3582915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87E77808-702C-4055-A47F-03692A73473F}"/>
              </a:ext>
            </a:extLst>
          </p:cNvPr>
          <p:cNvSpPr txBox="1"/>
          <p:nvPr/>
        </p:nvSpPr>
        <p:spPr>
          <a:xfrm>
            <a:off x="1736852" y="616671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原图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FBBCB82-A524-483C-BBCA-1FC3FE45F529}"/>
              </a:ext>
            </a:extLst>
          </p:cNvPr>
          <p:cNvSpPr txBox="1"/>
          <p:nvPr/>
        </p:nvSpPr>
        <p:spPr>
          <a:xfrm>
            <a:off x="5394136" y="6166713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darkImage</a:t>
            </a:r>
            <a:endParaRPr lang="zh-CN" altLang="en-US" sz="10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59882C5-C4F6-4105-91CB-BF0A6D20C8E3}"/>
              </a:ext>
            </a:extLst>
          </p:cNvPr>
          <p:cNvSpPr txBox="1"/>
          <p:nvPr/>
        </p:nvSpPr>
        <p:spPr>
          <a:xfrm>
            <a:off x="9068477" y="6166713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brightImage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48138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研究内容及分析 </a:t>
            </a:r>
            <a:r>
              <a:rPr lang="en-US" altLang="zh-CN" sz="2000" dirty="0"/>
              <a:t>3.1</a:t>
            </a:r>
            <a:r>
              <a:rPr lang="zh-CN" altLang="en-US" sz="2000" dirty="0"/>
              <a:t> </a:t>
            </a:r>
            <a:r>
              <a:rPr lang="zh-CN" altLang="en-US" sz="2000" b="1" dirty="0"/>
              <a:t>现有雾霾分割算法分析及复现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82112" y="6651619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26" name="内容占位符 4">
            <a:extLst>
              <a:ext uri="{FF2B5EF4-FFF2-40B4-BE49-F238E27FC236}">
                <a16:creationId xmlns:a16="http://schemas.microsoft.com/office/drawing/2014/main" id="{9B5A9525-5ED5-6241-B46B-6B1E0EE520B3}"/>
              </a:ext>
            </a:extLst>
          </p:cNvPr>
          <p:cNvSpPr txBox="1">
            <a:spLocks/>
          </p:cNvSpPr>
          <p:nvPr/>
        </p:nvSpPr>
        <p:spPr>
          <a:xfrm>
            <a:off x="0" y="1196751"/>
            <a:ext cx="12192000" cy="8835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400" b="1" u="sng" dirty="0"/>
              <a:t>3.1.2</a:t>
            </a:r>
            <a:r>
              <a:rPr lang="zh-CN" altLang="en-US" sz="2400" b="1" u="sng" dirty="0"/>
              <a:t> 分割算法展示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r>
              <a:rPr lang="en-US" altLang="zh-CN" sz="2000" dirty="0"/>
              <a:t> </a:t>
            </a:r>
            <a:r>
              <a:rPr lang="en-US" altLang="zh-CN" sz="2000" dirty="0" err="1"/>
              <a:t>contrastMapImage</a:t>
            </a:r>
            <a:r>
              <a:rPr lang="en-US" altLang="zh-CN" sz="2000" dirty="0"/>
              <a:t>                         </a:t>
            </a:r>
            <a:r>
              <a:rPr lang="en-US" altLang="zh-CN" sz="2000" dirty="0" err="1"/>
              <a:t>darkChannelMap</a:t>
            </a:r>
            <a:r>
              <a:rPr lang="en-US" altLang="zh-CN" sz="2000" dirty="0"/>
              <a:t>                        </a:t>
            </a:r>
            <a:r>
              <a:rPr lang="en-US" altLang="zh-CN" sz="2000" dirty="0" err="1"/>
              <a:t>brightChannelMap</a:t>
            </a:r>
            <a:endParaRPr lang="en-US" altLang="zh-CN" sz="20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7E77808-702C-4055-A47F-03692A73473F}"/>
              </a:ext>
            </a:extLst>
          </p:cNvPr>
          <p:cNvSpPr txBox="1"/>
          <p:nvPr/>
        </p:nvSpPr>
        <p:spPr>
          <a:xfrm>
            <a:off x="1116328" y="6166713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contrastMapImage</a:t>
            </a:r>
            <a:endParaRPr lang="zh-CN" altLang="en-US" sz="10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FBBCB82-A524-483C-BBCA-1FC3FE45F529}"/>
              </a:ext>
            </a:extLst>
          </p:cNvPr>
          <p:cNvSpPr txBox="1"/>
          <p:nvPr/>
        </p:nvSpPr>
        <p:spPr>
          <a:xfrm>
            <a:off x="5001400" y="6166713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darkChannelMap</a:t>
            </a:r>
            <a:endParaRPr lang="zh-CN" altLang="en-US" sz="10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59882C5-C4F6-4105-91CB-BF0A6D20C8E3}"/>
              </a:ext>
            </a:extLst>
          </p:cNvPr>
          <p:cNvSpPr txBox="1"/>
          <p:nvPr/>
        </p:nvSpPr>
        <p:spPr>
          <a:xfrm>
            <a:off x="8668801" y="6166713"/>
            <a:ext cx="1226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brightChannelMap</a:t>
            </a:r>
            <a:endParaRPr lang="zh-CN" altLang="en-US" sz="1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BCEE78-C863-4A0F-96BB-B9D61F673B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472" y="2523740"/>
            <a:ext cx="1981277" cy="35222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BDE11F7-A395-454F-B95E-6E94CB956C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071" y="2523741"/>
            <a:ext cx="1981276" cy="35222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00A967B-E720-481E-9D85-187CD9BE56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13" y="2523740"/>
            <a:ext cx="1981277" cy="35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25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研究内容及分析 </a:t>
            </a:r>
            <a:r>
              <a:rPr lang="en-US" altLang="zh-CN" sz="2000" dirty="0"/>
              <a:t>3.1</a:t>
            </a:r>
            <a:r>
              <a:rPr lang="zh-CN" altLang="en-US" sz="2000" b="1" dirty="0"/>
              <a:t>现有雾霾分割算法分析及复现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82112" y="6651619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26" name="内容占位符 4">
            <a:extLst>
              <a:ext uri="{FF2B5EF4-FFF2-40B4-BE49-F238E27FC236}">
                <a16:creationId xmlns:a16="http://schemas.microsoft.com/office/drawing/2014/main" id="{9B5A9525-5ED5-6241-B46B-6B1E0EE520B3}"/>
              </a:ext>
            </a:extLst>
          </p:cNvPr>
          <p:cNvSpPr txBox="1">
            <a:spLocks/>
          </p:cNvSpPr>
          <p:nvPr/>
        </p:nvSpPr>
        <p:spPr>
          <a:xfrm>
            <a:off x="0" y="1196751"/>
            <a:ext cx="12192000" cy="4152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400" b="1" u="sng" dirty="0"/>
              <a:t>3.1.2</a:t>
            </a:r>
            <a:r>
              <a:rPr lang="zh-CN" altLang="en-US" sz="2400" b="1" u="sng" dirty="0"/>
              <a:t> 雾霾分割算法分析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algn="just"/>
            <a:endParaRPr lang="en-US" altLang="zh-CN" sz="2400" dirty="0"/>
          </a:p>
          <a:p>
            <a:pPr algn="just"/>
            <a:endParaRPr lang="en-US" altLang="zh-CN" sz="24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endParaRPr lang="en-US" altLang="zh-CN" sz="2000" dirty="0"/>
          </a:p>
          <a:p>
            <a:pPr lvl="1" algn="just"/>
            <a:r>
              <a:rPr lang="en-US" altLang="zh-CN" sz="2200" dirty="0"/>
              <a:t> </a:t>
            </a:r>
            <a:r>
              <a:rPr lang="en-US" altLang="zh-CN" sz="2200" dirty="0" err="1"/>
              <a:t>DeNoised</a:t>
            </a:r>
            <a:endParaRPr lang="en-US" altLang="zh-CN" sz="2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6B9D44-0029-487A-82CF-E386089B7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662" y="1913418"/>
            <a:ext cx="36004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24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研究内容及分析 </a:t>
            </a:r>
            <a:r>
              <a:rPr lang="en-US" altLang="zh-CN" sz="2000" dirty="0"/>
              <a:t>3.1</a:t>
            </a:r>
            <a:r>
              <a:rPr lang="zh-CN" altLang="en-US" sz="2000" dirty="0"/>
              <a:t> </a:t>
            </a:r>
            <a:r>
              <a:rPr lang="zh-CN" altLang="en-US" sz="2000" b="1" dirty="0"/>
              <a:t>现有雾霾分割算法分析及复现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82112" y="6651619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26" name="内容占位符 4">
            <a:extLst>
              <a:ext uri="{FF2B5EF4-FFF2-40B4-BE49-F238E27FC236}">
                <a16:creationId xmlns:a16="http://schemas.microsoft.com/office/drawing/2014/main" id="{9B5A9525-5ED5-6241-B46B-6B1E0EE520B3}"/>
              </a:ext>
            </a:extLst>
          </p:cNvPr>
          <p:cNvSpPr txBox="1">
            <a:spLocks/>
          </p:cNvSpPr>
          <p:nvPr/>
        </p:nvSpPr>
        <p:spPr>
          <a:xfrm>
            <a:off x="0" y="1196751"/>
            <a:ext cx="12192000" cy="8835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400" b="1" u="sng" dirty="0"/>
              <a:t>3.1.2</a:t>
            </a:r>
            <a:r>
              <a:rPr lang="zh-CN" altLang="en-US" sz="2400" b="1" u="sng" dirty="0"/>
              <a:t> 分割算法展示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r>
              <a:rPr lang="en-US" altLang="zh-CN" sz="2000" dirty="0"/>
              <a:t>               </a:t>
            </a:r>
            <a:r>
              <a:rPr lang="en-US" altLang="zh-CN" sz="2000" dirty="0" err="1"/>
              <a:t>contrastMapImage</a:t>
            </a:r>
            <a:r>
              <a:rPr lang="en-US" altLang="zh-CN" sz="2000" dirty="0"/>
              <a:t>                                             </a:t>
            </a:r>
            <a:r>
              <a:rPr lang="en-US" altLang="zh-CN" sz="2000" dirty="0" err="1"/>
              <a:t>DenoisedImage</a:t>
            </a:r>
            <a:endParaRPr lang="en-US" altLang="zh-CN" sz="20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FBBCB82-A524-483C-BBCA-1FC3FE45F529}"/>
              </a:ext>
            </a:extLst>
          </p:cNvPr>
          <p:cNvSpPr txBox="1"/>
          <p:nvPr/>
        </p:nvSpPr>
        <p:spPr>
          <a:xfrm>
            <a:off x="2202459" y="6043600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contrastMapImage</a:t>
            </a:r>
            <a:endParaRPr lang="zh-CN" altLang="en-US" sz="10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59882C5-C4F6-4105-91CB-BF0A6D20C8E3}"/>
              </a:ext>
            </a:extLst>
          </p:cNvPr>
          <p:cNvSpPr txBox="1"/>
          <p:nvPr/>
        </p:nvSpPr>
        <p:spPr>
          <a:xfrm>
            <a:off x="7414163" y="6043602"/>
            <a:ext cx="10775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DenoisedImage</a:t>
            </a:r>
            <a:endParaRPr lang="zh-CN" altLang="en-US" sz="1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810372-0FF2-4A7C-8057-6F0C384945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344" y="2362351"/>
            <a:ext cx="1981277" cy="35222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C3C112-DD18-4C95-A73B-F68C05F17D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95" y="2362351"/>
            <a:ext cx="1981276" cy="35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86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研究内容及分析 </a:t>
            </a:r>
            <a:r>
              <a:rPr lang="en-US" altLang="zh-CN" sz="2000" dirty="0"/>
              <a:t>3.1</a:t>
            </a:r>
            <a:r>
              <a:rPr lang="zh-CN" altLang="en-US" sz="2000" b="1" dirty="0"/>
              <a:t>现有雾霾分割算法分析及复现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82112" y="6651619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26" name="内容占位符 4">
            <a:extLst>
              <a:ext uri="{FF2B5EF4-FFF2-40B4-BE49-F238E27FC236}">
                <a16:creationId xmlns:a16="http://schemas.microsoft.com/office/drawing/2014/main" id="{9B5A9525-5ED5-6241-B46B-6B1E0EE520B3}"/>
              </a:ext>
            </a:extLst>
          </p:cNvPr>
          <p:cNvSpPr txBox="1">
            <a:spLocks/>
          </p:cNvSpPr>
          <p:nvPr/>
        </p:nvSpPr>
        <p:spPr>
          <a:xfrm>
            <a:off x="0" y="1196751"/>
            <a:ext cx="12192000" cy="4152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400" b="1" u="sng" dirty="0"/>
              <a:t>3.1.2</a:t>
            </a:r>
            <a:r>
              <a:rPr lang="zh-CN" altLang="en-US" sz="2400" b="1" u="sng" dirty="0"/>
              <a:t> 雾霾分割算法分析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algn="just"/>
            <a:endParaRPr lang="en-US" altLang="zh-CN" sz="2400" dirty="0"/>
          </a:p>
          <a:p>
            <a:pPr algn="just"/>
            <a:endParaRPr lang="en-US" altLang="zh-CN" sz="24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endParaRPr lang="en-US" altLang="zh-CN" sz="2000" dirty="0"/>
          </a:p>
          <a:p>
            <a:pPr lvl="1" algn="just"/>
            <a:r>
              <a:rPr lang="en-US" altLang="zh-CN" sz="2200" dirty="0"/>
              <a:t> </a:t>
            </a:r>
            <a:r>
              <a:rPr lang="en-US" altLang="zh-CN" sz="2200" dirty="0" err="1"/>
              <a:t>MaskImageCal</a:t>
            </a:r>
            <a:endParaRPr lang="en-US" altLang="zh-CN" sz="2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6B9D44-0029-487A-82CF-E386089B7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662" y="1913418"/>
            <a:ext cx="36004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5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研究内容及分析 </a:t>
            </a:r>
            <a:r>
              <a:rPr lang="en-US" altLang="zh-CN" sz="2000" dirty="0"/>
              <a:t>3.1</a:t>
            </a:r>
            <a:r>
              <a:rPr lang="zh-CN" altLang="en-US" sz="2000" dirty="0"/>
              <a:t> </a:t>
            </a:r>
            <a:r>
              <a:rPr lang="zh-CN" altLang="en-US" sz="2000" b="1" dirty="0"/>
              <a:t>现有雾霾分割算法分析及复现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82112" y="6651619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26" name="内容占位符 4">
            <a:extLst>
              <a:ext uri="{FF2B5EF4-FFF2-40B4-BE49-F238E27FC236}">
                <a16:creationId xmlns:a16="http://schemas.microsoft.com/office/drawing/2014/main" id="{9B5A9525-5ED5-6241-B46B-6B1E0EE520B3}"/>
              </a:ext>
            </a:extLst>
          </p:cNvPr>
          <p:cNvSpPr txBox="1">
            <a:spLocks/>
          </p:cNvSpPr>
          <p:nvPr/>
        </p:nvSpPr>
        <p:spPr>
          <a:xfrm>
            <a:off x="0" y="1196751"/>
            <a:ext cx="12192000" cy="8835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400" b="1" u="sng" dirty="0"/>
              <a:t>3.1.3</a:t>
            </a:r>
            <a:r>
              <a:rPr lang="zh-CN" altLang="en-US" sz="2400" b="1" u="sng" dirty="0"/>
              <a:t> 分割算法展示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r>
              <a:rPr lang="en-US" altLang="zh-CN" sz="2000" dirty="0"/>
              <a:t>          </a:t>
            </a:r>
            <a:r>
              <a:rPr lang="zh-CN" altLang="en-US" sz="2000" dirty="0"/>
              <a:t>原图</a:t>
            </a:r>
            <a:r>
              <a:rPr lang="en-US" altLang="zh-CN" sz="2000" dirty="0"/>
              <a:t>                                               </a:t>
            </a:r>
            <a:r>
              <a:rPr lang="en-US" altLang="zh-CN" sz="2000" dirty="0" err="1"/>
              <a:t>contrastMapImage</a:t>
            </a:r>
            <a:r>
              <a:rPr lang="en-US" altLang="zh-CN" sz="2000" dirty="0"/>
              <a:t>                               </a:t>
            </a:r>
            <a:r>
              <a:rPr lang="en-US" altLang="zh-CN" sz="2000" dirty="0" err="1"/>
              <a:t>DenoisedImage</a:t>
            </a:r>
            <a:endParaRPr lang="en-US" altLang="zh-CN" sz="20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7E77808-702C-4055-A47F-03692A73473F}"/>
              </a:ext>
            </a:extLst>
          </p:cNvPr>
          <p:cNvSpPr txBox="1"/>
          <p:nvPr/>
        </p:nvSpPr>
        <p:spPr>
          <a:xfrm>
            <a:off x="1736852" y="616671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原图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FBBCB82-A524-483C-BBCA-1FC3FE45F529}"/>
              </a:ext>
            </a:extLst>
          </p:cNvPr>
          <p:cNvSpPr txBox="1"/>
          <p:nvPr/>
        </p:nvSpPr>
        <p:spPr>
          <a:xfrm>
            <a:off x="5939990" y="6021655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contrastMapImage</a:t>
            </a:r>
            <a:endParaRPr lang="zh-CN" altLang="en-US" sz="10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59882C5-C4F6-4105-91CB-BF0A6D20C8E3}"/>
              </a:ext>
            </a:extLst>
          </p:cNvPr>
          <p:cNvSpPr txBox="1"/>
          <p:nvPr/>
        </p:nvSpPr>
        <p:spPr>
          <a:xfrm>
            <a:off x="10198286" y="6043602"/>
            <a:ext cx="10775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DenoisedImage</a:t>
            </a:r>
            <a:endParaRPr lang="zh-CN" altLang="en-US" sz="1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1B27CD-4FF6-4C1E-87C1-21C28ADBD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8" y="2545688"/>
            <a:ext cx="3806343" cy="28547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AC3765A-B12C-4373-AD0D-A44F1993F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342" y="2475280"/>
            <a:ext cx="3806343" cy="28547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2AE54FA-847B-4E1E-ACA6-6EB6F1602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884" y="2475280"/>
            <a:ext cx="3806344" cy="285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53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şḻiḍè"/>
          <p:cNvSpPr/>
          <p:nvPr/>
        </p:nvSpPr>
        <p:spPr>
          <a:xfrm>
            <a:off x="72736" y="1705743"/>
            <a:ext cx="5502667" cy="3970789"/>
          </a:xfrm>
          <a:prstGeom prst="rect">
            <a:avLst/>
          </a:prstGeom>
          <a:blipFill rotWithShape="1">
            <a:blip r:embed="rId2"/>
            <a:stretch>
              <a:fillRect t="-29798" b="-29407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D1DADD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išḷiḋê"/>
          <p:cNvSpPr/>
          <p:nvPr/>
        </p:nvSpPr>
        <p:spPr>
          <a:xfrm>
            <a:off x="893623" y="1705743"/>
            <a:ext cx="4681780" cy="3970789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ïşľíďe"/>
          <p:cNvSpPr txBox="1"/>
          <p:nvPr/>
        </p:nvSpPr>
        <p:spPr>
          <a:xfrm>
            <a:off x="0" y="2249417"/>
            <a:ext cx="6605518" cy="2772136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雾霾分类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研究</a:t>
            </a:r>
            <a:r>
              <a:rPr lang="zh-CN" altLang="en-US" sz="3200" b="1" dirty="0">
                <a:solidFill>
                  <a:schemeClr val="bg1"/>
                </a:solidFill>
              </a:rPr>
              <a:t>内容及分析</a:t>
            </a:r>
          </a:p>
        </p:txBody>
      </p:sp>
      <p:sp>
        <p:nvSpPr>
          <p:cNvPr id="12" name="îŝḷïḓè"/>
          <p:cNvSpPr/>
          <p:nvPr/>
        </p:nvSpPr>
        <p:spPr>
          <a:xfrm>
            <a:off x="6405227" y="3394594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3.2</a:t>
            </a:r>
          </a:p>
        </p:txBody>
      </p:sp>
      <p:sp>
        <p:nvSpPr>
          <p:cNvPr id="19" name="iślîḍé"/>
          <p:cNvSpPr txBox="1"/>
          <p:nvPr/>
        </p:nvSpPr>
        <p:spPr>
          <a:xfrm>
            <a:off x="7044143" y="3427556"/>
            <a:ext cx="3523923" cy="399292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zh-CN" altLang="en-US" b="1" dirty="0"/>
              <a:t>研究内容二：神经网络构建以及训练</a:t>
            </a:r>
          </a:p>
        </p:txBody>
      </p:sp>
      <p:sp>
        <p:nvSpPr>
          <p:cNvPr id="14" name="îṥļíḓê"/>
          <p:cNvSpPr/>
          <p:nvPr/>
        </p:nvSpPr>
        <p:spPr>
          <a:xfrm>
            <a:off x="6405227" y="2529169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3.1</a:t>
            </a:r>
          </a:p>
        </p:txBody>
      </p:sp>
      <p:sp>
        <p:nvSpPr>
          <p:cNvPr id="17" name="íŝḻïďé"/>
          <p:cNvSpPr txBox="1"/>
          <p:nvPr/>
        </p:nvSpPr>
        <p:spPr>
          <a:xfrm>
            <a:off x="7044144" y="2599523"/>
            <a:ext cx="3928656" cy="399292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zh-CN" altLang="en-US" b="1" dirty="0"/>
              <a:t>研究内容一：现有雾霾分割算法分析及复现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6186000" y="1781485"/>
            <a:ext cx="0" cy="37080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 descr="3C5EEB60D8612D4B7AC81916BAD_73A9D09F_43B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170" y="214630"/>
            <a:ext cx="2286635" cy="1018540"/>
          </a:xfrm>
          <a:prstGeom prst="rect">
            <a:avLst/>
          </a:prstGeom>
        </p:spPr>
      </p:pic>
      <p:sp>
        <p:nvSpPr>
          <p:cNvPr id="21" name="îŝḷïḓè">
            <a:extLst>
              <a:ext uri="{FF2B5EF4-FFF2-40B4-BE49-F238E27FC236}">
                <a16:creationId xmlns:a16="http://schemas.microsoft.com/office/drawing/2014/main" id="{2B9996A7-482D-B84D-9C84-61588A4E3BEB}"/>
              </a:ext>
            </a:extLst>
          </p:cNvPr>
          <p:cNvSpPr/>
          <p:nvPr/>
        </p:nvSpPr>
        <p:spPr>
          <a:xfrm>
            <a:off x="6396290" y="4260019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3.3</a:t>
            </a:r>
          </a:p>
        </p:txBody>
      </p:sp>
      <p:sp>
        <p:nvSpPr>
          <p:cNvPr id="22" name="iślîḍé">
            <a:extLst>
              <a:ext uri="{FF2B5EF4-FFF2-40B4-BE49-F238E27FC236}">
                <a16:creationId xmlns:a16="http://schemas.microsoft.com/office/drawing/2014/main" id="{1730C4FE-1D16-B04D-B18B-C56EE37FDBB5}"/>
              </a:ext>
            </a:extLst>
          </p:cNvPr>
          <p:cNvSpPr txBox="1"/>
          <p:nvPr/>
        </p:nvSpPr>
        <p:spPr>
          <a:xfrm>
            <a:off x="7044144" y="4330903"/>
            <a:ext cx="2354690" cy="399292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zh-CN" altLang="en-US" b="1" dirty="0"/>
              <a:t>研究内容三：（待定）</a:t>
            </a:r>
          </a:p>
        </p:txBody>
      </p:sp>
    </p:spTree>
    <p:extLst>
      <p:ext uri="{BB962C8B-B14F-4D97-AF65-F5344CB8AC3E}">
        <p14:creationId xmlns:p14="http://schemas.microsoft.com/office/powerpoint/2010/main" val="250305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şḻiḍè"/>
          <p:cNvSpPr/>
          <p:nvPr/>
        </p:nvSpPr>
        <p:spPr>
          <a:xfrm>
            <a:off x="72736" y="1705743"/>
            <a:ext cx="5502667" cy="3970789"/>
          </a:xfrm>
          <a:prstGeom prst="rect">
            <a:avLst/>
          </a:prstGeom>
          <a:blipFill rotWithShape="1">
            <a:blip r:embed="rId2"/>
            <a:stretch>
              <a:fillRect t="-29798" b="-29407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D1DADD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išḷiḋê"/>
          <p:cNvSpPr/>
          <p:nvPr/>
        </p:nvSpPr>
        <p:spPr>
          <a:xfrm>
            <a:off x="893623" y="1705743"/>
            <a:ext cx="4681780" cy="3970789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ïşľíďe"/>
          <p:cNvSpPr txBox="1"/>
          <p:nvPr/>
        </p:nvSpPr>
        <p:spPr>
          <a:xfrm>
            <a:off x="-212352" y="2416921"/>
            <a:ext cx="6605518" cy="2772136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雾霾分类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isļîḑê"/>
          <p:cNvSpPr/>
          <p:nvPr/>
        </p:nvSpPr>
        <p:spPr>
          <a:xfrm>
            <a:off x="6393166" y="4256504"/>
            <a:ext cx="540000" cy="5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10" name="išḷîḑè"/>
          <p:cNvSpPr/>
          <p:nvPr/>
        </p:nvSpPr>
        <p:spPr>
          <a:xfrm>
            <a:off x="6393166" y="3429000"/>
            <a:ext cx="540000" cy="540000"/>
          </a:xfrm>
          <a:prstGeom prst="ellipse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4" name="îṥļíḓê"/>
          <p:cNvSpPr/>
          <p:nvPr/>
        </p:nvSpPr>
        <p:spPr>
          <a:xfrm>
            <a:off x="6393166" y="2533411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7" name="íŝḻïďé"/>
          <p:cNvSpPr txBox="1"/>
          <p:nvPr/>
        </p:nvSpPr>
        <p:spPr>
          <a:xfrm>
            <a:off x="7032083" y="2603765"/>
            <a:ext cx="1758626" cy="399292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zh-CN" altLang="en-US" b="1" dirty="0"/>
              <a:t>研究背景及目的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6186000" y="1781485"/>
            <a:ext cx="0" cy="37080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 descr="3C5EEB60D8612D4B7AC81916BAD_73A9D09F_43B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170" y="214630"/>
            <a:ext cx="2286635" cy="1018540"/>
          </a:xfrm>
          <a:prstGeom prst="rect">
            <a:avLst/>
          </a:prstGeom>
        </p:spPr>
      </p:pic>
      <p:sp>
        <p:nvSpPr>
          <p:cNvPr id="18" name="iślîḍé">
            <a:extLst>
              <a:ext uri="{FF2B5EF4-FFF2-40B4-BE49-F238E27FC236}">
                <a16:creationId xmlns:a16="http://schemas.microsoft.com/office/drawing/2014/main" id="{7E123FA2-38BD-4B43-A127-C43DF8A1A452}"/>
              </a:ext>
            </a:extLst>
          </p:cNvPr>
          <p:cNvSpPr txBox="1"/>
          <p:nvPr/>
        </p:nvSpPr>
        <p:spPr>
          <a:xfrm>
            <a:off x="7032082" y="3499354"/>
            <a:ext cx="1103999" cy="399292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zh-CN" altLang="en-US" b="1" dirty="0"/>
              <a:t>研究目标及步骤</a:t>
            </a:r>
          </a:p>
        </p:txBody>
      </p:sp>
      <p:sp>
        <p:nvSpPr>
          <p:cNvPr id="20" name="iślîḍé">
            <a:extLst>
              <a:ext uri="{FF2B5EF4-FFF2-40B4-BE49-F238E27FC236}">
                <a16:creationId xmlns:a16="http://schemas.microsoft.com/office/drawing/2014/main" id="{196F5CD3-E253-5840-A640-4B5C045FD7D2}"/>
              </a:ext>
            </a:extLst>
          </p:cNvPr>
          <p:cNvSpPr txBox="1"/>
          <p:nvPr/>
        </p:nvSpPr>
        <p:spPr>
          <a:xfrm>
            <a:off x="7032081" y="4326858"/>
            <a:ext cx="1103999" cy="399292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zh-CN" altLang="en-US" b="1" dirty="0"/>
              <a:t>研究内容及分析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8530E4-1032-5042-835C-6F3D929E5321}"/>
              </a:ext>
            </a:extLst>
          </p:cNvPr>
          <p:cNvSpPr txBox="1"/>
          <p:nvPr/>
        </p:nvSpPr>
        <p:spPr>
          <a:xfrm>
            <a:off x="2540772" y="1882958"/>
            <a:ext cx="1314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solidFill>
                  <a:schemeClr val="accent1"/>
                </a:solidFill>
              </a:rPr>
              <a:t>概述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414001" y="3262479"/>
            <a:ext cx="5556326" cy="1508067"/>
          </a:xfrm>
        </p:spPr>
        <p:txBody>
          <a:bodyPr/>
          <a:lstStyle/>
          <a:p>
            <a:r>
              <a:rPr lang="zh-CN" altLang="en-US" dirty="0"/>
              <a:t>姓名</a:t>
            </a:r>
            <a:br>
              <a:rPr lang="en-US" altLang="zh-CN" dirty="0"/>
            </a:br>
            <a:r>
              <a:rPr lang="en-US" altLang="zh-CN" dirty="0" err="1"/>
              <a:t>xxx@mail.sdu.edu.cn</a:t>
            </a:r>
            <a:endParaRPr lang="zh-CN" altLang="en-US" dirty="0"/>
          </a:p>
        </p:txBody>
      </p:sp>
      <p:pic>
        <p:nvPicPr>
          <p:cNvPr id="16" name="图片占位符 96" descr="C:\Users\Administrator\Desktop\山东大学\图片\d28895ba80cc1d17e92a4445f8dcb0c.jpgd28895ba80cc1d17e92a4445f8dcb0c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344505" y="-1"/>
            <a:ext cx="5302885" cy="3667306"/>
          </a:xfrm>
        </p:spPr>
      </p:pic>
      <p:cxnSp>
        <p:nvCxnSpPr>
          <p:cNvPr id="3" name="直接连接符 2"/>
          <p:cNvCxnSpPr/>
          <p:nvPr/>
        </p:nvCxnSpPr>
        <p:spPr>
          <a:xfrm>
            <a:off x="6414001" y="4846929"/>
            <a:ext cx="43973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76"/>
          <p:cNvSpPr txBox="1"/>
          <p:nvPr/>
        </p:nvSpPr>
        <p:spPr>
          <a:xfrm>
            <a:off x="6452101" y="2898523"/>
            <a:ext cx="2917186" cy="556735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 b="1" dirty="0">
                <a:solidFill>
                  <a:schemeClr val="accent1"/>
                </a:solidFill>
                <a:latin typeface="+mn-lt"/>
              </a:rPr>
              <a:t>THANKS!</a:t>
            </a:r>
            <a:endParaRPr lang="zh-CN" altLang="en-US" sz="16600" b="1" dirty="0">
              <a:solidFill>
                <a:schemeClr val="accent1"/>
              </a:solidFill>
              <a:latin typeface="+mn-lt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414001" y="3695228"/>
            <a:ext cx="44202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C:\Users\Administrator\Desktop\山东大学\图片\3C5EEB60D8612D4B7AC81916BAD_73A9D09F_43B8.png3C5EEB60D8612D4B7AC81916BAD_73A9D09F_43B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98245" y="3811905"/>
            <a:ext cx="3828415" cy="1704975"/>
          </a:xfrm>
          <a:prstGeom prst="rect">
            <a:avLst/>
          </a:prstGeom>
        </p:spPr>
      </p:pic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76A7E9E5-82E2-FD48-9C61-E21468D05D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887" y="5903612"/>
            <a:ext cx="5638800" cy="11146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研究</a:t>
            </a:r>
            <a:r>
              <a:rPr lang="zh-CN" altLang="en" dirty="0"/>
              <a:t>背景</a:t>
            </a:r>
            <a:r>
              <a:rPr lang="zh-CN" altLang="en-US" dirty="0"/>
              <a:t>及目的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82112" y="6651619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26" name="内容占位符 4">
            <a:extLst>
              <a:ext uri="{FF2B5EF4-FFF2-40B4-BE49-F238E27FC236}">
                <a16:creationId xmlns:a16="http://schemas.microsoft.com/office/drawing/2014/main" id="{9B5A9525-5ED5-6241-B46B-6B1E0EE520B3}"/>
              </a:ext>
            </a:extLst>
          </p:cNvPr>
          <p:cNvSpPr txBox="1">
            <a:spLocks/>
          </p:cNvSpPr>
          <p:nvPr/>
        </p:nvSpPr>
        <p:spPr>
          <a:xfrm>
            <a:off x="0" y="1196751"/>
            <a:ext cx="12192000" cy="13178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400" b="1" u="sng" dirty="0"/>
              <a:t>雾霾分类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 algn="just"/>
            <a:r>
              <a:rPr lang="zh-CN" altLang="en-US" sz="2000" dirty="0"/>
              <a:t>对图像的雾霾部分进行分割</a:t>
            </a:r>
            <a:endParaRPr lang="en-US" altLang="zh-CN" sz="2000" dirty="0"/>
          </a:p>
          <a:p>
            <a:pPr lvl="1" algn="just"/>
            <a:r>
              <a:rPr lang="zh-CN" altLang="en-US" sz="2000" dirty="0"/>
              <a:t>提取雾霾特征并进行分类</a:t>
            </a:r>
            <a:endParaRPr lang="en-US" altLang="zh-CN" sz="2000" dirty="0"/>
          </a:p>
          <a:p>
            <a:pPr lvl="1" algn="just"/>
            <a:endParaRPr lang="en-US" altLang="zh-CN" dirty="0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7882B1B-5256-4ADC-835C-6E825F5BFAA7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2786669" y="4335412"/>
            <a:ext cx="5899400" cy="6516"/>
          </a:xfrm>
          <a:prstGeom prst="line">
            <a:avLst/>
          </a:prstGeom>
          <a:ln w="25400">
            <a:solidFill>
              <a:srgbClr val="5A5A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1DB4A134-AAFD-4455-B5C8-62B76FE1C1CF}"/>
              </a:ext>
            </a:extLst>
          </p:cNvPr>
          <p:cNvSpPr/>
          <p:nvPr/>
        </p:nvSpPr>
        <p:spPr>
          <a:xfrm rot="16200000">
            <a:off x="8360949" y="4172852"/>
            <a:ext cx="325120" cy="325120"/>
          </a:xfrm>
          <a:prstGeom prst="rect">
            <a:avLst/>
          </a:prstGeom>
          <a:solidFill>
            <a:srgbClr val="DE4B5D"/>
          </a:solidFill>
          <a:ln w="38100">
            <a:solidFill>
              <a:srgbClr val="E7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16B1FD7-D31C-497B-A2CA-123105420E71}"/>
              </a:ext>
            </a:extLst>
          </p:cNvPr>
          <p:cNvSpPr/>
          <p:nvPr/>
        </p:nvSpPr>
        <p:spPr>
          <a:xfrm rot="16200000">
            <a:off x="3425910" y="4179367"/>
            <a:ext cx="325120" cy="325120"/>
          </a:xfrm>
          <a:prstGeom prst="rect">
            <a:avLst/>
          </a:prstGeom>
          <a:solidFill>
            <a:srgbClr val="DE4B5D"/>
          </a:solidFill>
          <a:ln w="38100">
            <a:solidFill>
              <a:srgbClr val="E7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1A08B89-7C38-4034-974A-2FD2B01692FE}"/>
              </a:ext>
            </a:extLst>
          </p:cNvPr>
          <p:cNvSpPr/>
          <p:nvPr/>
        </p:nvSpPr>
        <p:spPr>
          <a:xfrm rot="16200000">
            <a:off x="5071205" y="4172853"/>
            <a:ext cx="325120" cy="325120"/>
          </a:xfrm>
          <a:prstGeom prst="rect">
            <a:avLst/>
          </a:prstGeom>
          <a:solidFill>
            <a:srgbClr val="DE4B5D"/>
          </a:solidFill>
          <a:ln w="38100">
            <a:solidFill>
              <a:srgbClr val="E7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39D84FB-FE83-431A-A995-5438192B9599}"/>
              </a:ext>
            </a:extLst>
          </p:cNvPr>
          <p:cNvSpPr/>
          <p:nvPr/>
        </p:nvSpPr>
        <p:spPr>
          <a:xfrm rot="16200000">
            <a:off x="6716077" y="4172853"/>
            <a:ext cx="325120" cy="325120"/>
          </a:xfrm>
          <a:prstGeom prst="rect">
            <a:avLst/>
          </a:prstGeom>
          <a:solidFill>
            <a:srgbClr val="DE4B5D"/>
          </a:solidFill>
          <a:ln w="38100">
            <a:solidFill>
              <a:srgbClr val="E7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F6FA4CE-80AE-41AD-B439-39E3045A5AD0}"/>
              </a:ext>
            </a:extLst>
          </p:cNvPr>
          <p:cNvSpPr/>
          <p:nvPr/>
        </p:nvSpPr>
        <p:spPr>
          <a:xfrm rot="16200000">
            <a:off x="1318548" y="4089401"/>
            <a:ext cx="2428240" cy="508000"/>
          </a:xfrm>
          <a:prstGeom prst="rect">
            <a:avLst/>
          </a:prstGeom>
          <a:solidFill>
            <a:srgbClr val="DE4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雾霾分类</a:t>
            </a:r>
          </a:p>
        </p:txBody>
      </p:sp>
      <p:sp>
        <p:nvSpPr>
          <p:cNvPr id="46" name="TextBox 76">
            <a:extLst>
              <a:ext uri="{FF2B5EF4-FFF2-40B4-BE49-F238E27FC236}">
                <a16:creationId xmlns:a16="http://schemas.microsoft.com/office/drawing/2014/main" id="{5E98DE90-CF66-4A80-80DA-FCE5A906AC46}"/>
              </a:ext>
            </a:extLst>
          </p:cNvPr>
          <p:cNvSpPr txBox="1"/>
          <p:nvPr/>
        </p:nvSpPr>
        <p:spPr>
          <a:xfrm rot="16200000">
            <a:off x="5446402" y="1728788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C50204-18FB-40CA-8DA7-4571141F2775}"/>
              </a:ext>
            </a:extLst>
          </p:cNvPr>
          <p:cNvSpPr txBox="1"/>
          <p:nvPr/>
        </p:nvSpPr>
        <p:spPr>
          <a:xfrm>
            <a:off x="3034472" y="480179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输入雾霾图片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E34E1FD-98F9-4412-8D87-ACFFDBE19E53}"/>
              </a:ext>
            </a:extLst>
          </p:cNvPr>
          <p:cNvSpPr txBox="1"/>
          <p:nvPr/>
        </p:nvSpPr>
        <p:spPr>
          <a:xfrm>
            <a:off x="4525879" y="4718892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根据输入的图片对</a:t>
            </a:r>
            <a:endParaRPr lang="en-US" altLang="zh-CN" sz="1200" dirty="0"/>
          </a:p>
          <a:p>
            <a:r>
              <a:rPr lang="zh-CN" altLang="en-US" sz="1200" dirty="0"/>
              <a:t>雾霾区域进行识别</a:t>
            </a:r>
            <a:endParaRPr lang="en-US" altLang="zh-CN" sz="1200" dirty="0"/>
          </a:p>
          <a:p>
            <a:r>
              <a:rPr lang="zh-CN" altLang="en-US" sz="1200" dirty="0"/>
              <a:t>和分割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0C27BB0-8438-416F-AC7D-A96711880A88}"/>
              </a:ext>
            </a:extLst>
          </p:cNvPr>
          <p:cNvSpPr txBox="1"/>
          <p:nvPr/>
        </p:nvSpPr>
        <p:spPr>
          <a:xfrm>
            <a:off x="6093807" y="4720639"/>
            <a:ext cx="1593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将分割出的雾霾图片</a:t>
            </a:r>
            <a:endParaRPr lang="en-US" altLang="zh-CN" sz="1200" dirty="0"/>
          </a:p>
          <a:p>
            <a:r>
              <a:rPr lang="zh-CN" altLang="en-US" sz="1200" dirty="0"/>
              <a:t>输入</a:t>
            </a:r>
            <a:r>
              <a:rPr lang="en-US" altLang="zh-CN" sz="1200" dirty="0"/>
              <a:t>Resnet</a:t>
            </a:r>
            <a:r>
              <a:rPr lang="zh-CN" altLang="en-US" sz="1200" dirty="0"/>
              <a:t>网络中进</a:t>
            </a:r>
            <a:endParaRPr lang="en-US" altLang="zh-CN" sz="1200" dirty="0"/>
          </a:p>
          <a:p>
            <a:r>
              <a:rPr lang="zh-CN" altLang="en-US" sz="1200" dirty="0"/>
              <a:t>行学习</a:t>
            </a:r>
            <a:endParaRPr lang="en-US" altLang="zh-CN" sz="12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A64AE6A-DEF2-4A50-AE40-BB5809CF885E}"/>
              </a:ext>
            </a:extLst>
          </p:cNvPr>
          <p:cNvSpPr txBox="1"/>
          <p:nvPr/>
        </p:nvSpPr>
        <p:spPr>
          <a:xfrm>
            <a:off x="7969511" y="482876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得出分类结果</a:t>
            </a:r>
          </a:p>
        </p:txBody>
      </p:sp>
    </p:spTree>
    <p:extLst>
      <p:ext uri="{BB962C8B-B14F-4D97-AF65-F5344CB8AC3E}">
        <p14:creationId xmlns:p14="http://schemas.microsoft.com/office/powerpoint/2010/main" val="332692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şḻiḍè"/>
          <p:cNvSpPr/>
          <p:nvPr/>
        </p:nvSpPr>
        <p:spPr>
          <a:xfrm>
            <a:off x="72736" y="1705743"/>
            <a:ext cx="5502667" cy="3970789"/>
          </a:xfrm>
          <a:prstGeom prst="rect">
            <a:avLst/>
          </a:prstGeom>
          <a:blipFill rotWithShape="1">
            <a:blip r:embed="rId2"/>
            <a:stretch>
              <a:fillRect t="-29798" b="-29407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D1DADD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išḷiḋê"/>
          <p:cNvSpPr/>
          <p:nvPr/>
        </p:nvSpPr>
        <p:spPr>
          <a:xfrm>
            <a:off x="893623" y="1705743"/>
            <a:ext cx="4681780" cy="3970789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ïşľíďe"/>
          <p:cNvSpPr txBox="1"/>
          <p:nvPr/>
        </p:nvSpPr>
        <p:spPr>
          <a:xfrm>
            <a:off x="-212352" y="2416921"/>
            <a:ext cx="6605518" cy="2772136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雾霾分类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isļîḑê"/>
          <p:cNvSpPr/>
          <p:nvPr/>
        </p:nvSpPr>
        <p:spPr>
          <a:xfrm>
            <a:off x="6393166" y="4256504"/>
            <a:ext cx="540000" cy="5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10" name="išḷîḑè"/>
          <p:cNvSpPr/>
          <p:nvPr/>
        </p:nvSpPr>
        <p:spPr>
          <a:xfrm>
            <a:off x="6393166" y="2533411"/>
            <a:ext cx="540000" cy="540000"/>
          </a:xfrm>
          <a:prstGeom prst="ellipse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4" name="îṥļíḓê"/>
          <p:cNvSpPr/>
          <p:nvPr/>
        </p:nvSpPr>
        <p:spPr>
          <a:xfrm>
            <a:off x="6393166" y="3449523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7" name="íŝḻïďé"/>
          <p:cNvSpPr txBox="1"/>
          <p:nvPr/>
        </p:nvSpPr>
        <p:spPr>
          <a:xfrm>
            <a:off x="7032083" y="2603765"/>
            <a:ext cx="1758626" cy="399292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zh-CN" altLang="en-US" b="1" dirty="0"/>
              <a:t>研究背景及目的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6186000" y="1781485"/>
            <a:ext cx="0" cy="37080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 descr="3C5EEB60D8612D4B7AC81916BAD_73A9D09F_43B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170" y="214630"/>
            <a:ext cx="2286635" cy="1018540"/>
          </a:xfrm>
          <a:prstGeom prst="rect">
            <a:avLst/>
          </a:prstGeom>
        </p:spPr>
      </p:pic>
      <p:sp>
        <p:nvSpPr>
          <p:cNvPr id="18" name="iślîḍé">
            <a:extLst>
              <a:ext uri="{FF2B5EF4-FFF2-40B4-BE49-F238E27FC236}">
                <a16:creationId xmlns:a16="http://schemas.microsoft.com/office/drawing/2014/main" id="{7E123FA2-38BD-4B43-A127-C43DF8A1A452}"/>
              </a:ext>
            </a:extLst>
          </p:cNvPr>
          <p:cNvSpPr txBox="1"/>
          <p:nvPr/>
        </p:nvSpPr>
        <p:spPr>
          <a:xfrm>
            <a:off x="7032082" y="3499354"/>
            <a:ext cx="1103999" cy="399292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zh-CN" altLang="en-US" b="1" dirty="0"/>
              <a:t>研究目标及步骤</a:t>
            </a:r>
          </a:p>
        </p:txBody>
      </p:sp>
      <p:sp>
        <p:nvSpPr>
          <p:cNvPr id="20" name="iślîḍé">
            <a:extLst>
              <a:ext uri="{FF2B5EF4-FFF2-40B4-BE49-F238E27FC236}">
                <a16:creationId xmlns:a16="http://schemas.microsoft.com/office/drawing/2014/main" id="{196F5CD3-E253-5840-A640-4B5C045FD7D2}"/>
              </a:ext>
            </a:extLst>
          </p:cNvPr>
          <p:cNvSpPr txBox="1"/>
          <p:nvPr/>
        </p:nvSpPr>
        <p:spPr>
          <a:xfrm>
            <a:off x="7032081" y="4326858"/>
            <a:ext cx="1103999" cy="399292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zh-CN" altLang="en-US" b="1" dirty="0"/>
              <a:t>研究内容及分析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8530E4-1032-5042-835C-6F3D929E5321}"/>
              </a:ext>
            </a:extLst>
          </p:cNvPr>
          <p:cNvSpPr txBox="1"/>
          <p:nvPr/>
        </p:nvSpPr>
        <p:spPr>
          <a:xfrm>
            <a:off x="2540772" y="1882958"/>
            <a:ext cx="1314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solidFill>
                  <a:schemeClr val="accent1"/>
                </a:solidFill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176764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研究目标及步骤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82112" y="6651619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26" name="内容占位符 4">
            <a:extLst>
              <a:ext uri="{FF2B5EF4-FFF2-40B4-BE49-F238E27FC236}">
                <a16:creationId xmlns:a16="http://schemas.microsoft.com/office/drawing/2014/main" id="{9B5A9525-5ED5-6241-B46B-6B1E0EE520B3}"/>
              </a:ext>
            </a:extLst>
          </p:cNvPr>
          <p:cNvSpPr txBox="1">
            <a:spLocks/>
          </p:cNvSpPr>
          <p:nvPr/>
        </p:nvSpPr>
        <p:spPr>
          <a:xfrm>
            <a:off x="0" y="1798525"/>
            <a:ext cx="12192000" cy="32609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400" b="1" u="sng" dirty="0"/>
              <a:t>研究目标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r>
              <a:rPr lang="en-US" altLang="zh-CN" sz="2000" dirty="0"/>
              <a:t>1.</a:t>
            </a:r>
            <a:r>
              <a:rPr lang="zh-CN" altLang="en-US" sz="2000" dirty="0"/>
              <a:t> 根据已有雾霾识别代码，进行复现以及修改。</a:t>
            </a:r>
            <a:endParaRPr lang="en-US" altLang="zh-CN" sz="20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r>
              <a:rPr lang="en-US" altLang="zh-CN" sz="2000" dirty="0"/>
              <a:t>2.</a:t>
            </a:r>
            <a:r>
              <a:rPr lang="zh-CN" altLang="en-US" sz="2000" dirty="0"/>
              <a:t> 构建神经网络，接受雾霾图像并进行训练学习，达到一个比较理想的分类效果。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5103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研究目标及步骤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82112" y="6651619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26" name="内容占位符 4">
            <a:extLst>
              <a:ext uri="{FF2B5EF4-FFF2-40B4-BE49-F238E27FC236}">
                <a16:creationId xmlns:a16="http://schemas.microsoft.com/office/drawing/2014/main" id="{9B5A9525-5ED5-6241-B46B-6B1E0EE520B3}"/>
              </a:ext>
            </a:extLst>
          </p:cNvPr>
          <p:cNvSpPr txBox="1">
            <a:spLocks/>
          </p:cNvSpPr>
          <p:nvPr/>
        </p:nvSpPr>
        <p:spPr>
          <a:xfrm>
            <a:off x="0" y="1196751"/>
            <a:ext cx="12192000" cy="4152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400" b="1" u="sng" dirty="0"/>
              <a:t>研究步骤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r>
              <a:rPr lang="en-US" altLang="zh-CN" sz="2000" dirty="0"/>
              <a:t>1.</a:t>
            </a:r>
            <a:r>
              <a:rPr lang="zh-CN" altLang="en-US" sz="2000" dirty="0"/>
              <a:t> 分析已有代码项目，对现有项目进行复现，了解运行过程中各类算法以及数据作用。</a:t>
            </a:r>
            <a:endParaRPr lang="en-US" altLang="zh-CN" sz="20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r>
              <a:rPr lang="en-US" altLang="zh-CN" sz="2000" dirty="0"/>
              <a:t>2.</a:t>
            </a:r>
            <a:r>
              <a:rPr lang="zh-CN" altLang="en-US" sz="2000" dirty="0"/>
              <a:t> 搭建可用的神经网络，对输入的数据进行训练。</a:t>
            </a:r>
            <a:endParaRPr lang="en-US" altLang="zh-CN" sz="20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r>
              <a:rPr lang="en-US" altLang="zh-CN" sz="2000" dirty="0"/>
              <a:t>3.</a:t>
            </a:r>
            <a:r>
              <a:rPr lang="zh-CN" altLang="en-US" sz="2000" dirty="0"/>
              <a:t> 根据第一步的雾霾分割算法对图像进行处理，测试不同输入图片对神经网络最后的分类</a:t>
            </a:r>
            <a:endParaRPr lang="en-US" altLang="zh-CN" sz="2000" dirty="0"/>
          </a:p>
          <a:p>
            <a:pPr marL="457200" lvl="1" indent="0" algn="just">
              <a:lnSpc>
                <a:spcPts val="3360"/>
              </a:lnSpc>
              <a:spcAft>
                <a:spcPts val="1200"/>
              </a:spcAft>
              <a:buNone/>
            </a:pPr>
            <a:r>
              <a:rPr lang="en-US" altLang="zh-CN" sz="2000" dirty="0"/>
              <a:t>       </a:t>
            </a:r>
            <a:r>
              <a:rPr lang="zh-CN" altLang="en-US" sz="2000" dirty="0"/>
              <a:t>结果的影响。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5918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şḻiḍè"/>
          <p:cNvSpPr/>
          <p:nvPr/>
        </p:nvSpPr>
        <p:spPr>
          <a:xfrm>
            <a:off x="72736" y="1705743"/>
            <a:ext cx="5502667" cy="3970789"/>
          </a:xfrm>
          <a:prstGeom prst="rect">
            <a:avLst/>
          </a:prstGeom>
          <a:blipFill rotWithShape="1">
            <a:blip r:embed="rId2"/>
            <a:stretch>
              <a:fillRect t="-29798" b="-29407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D1DADD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išḷiḋê"/>
          <p:cNvSpPr/>
          <p:nvPr/>
        </p:nvSpPr>
        <p:spPr>
          <a:xfrm>
            <a:off x="893623" y="1705743"/>
            <a:ext cx="4681780" cy="3970789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ïşľíďe"/>
          <p:cNvSpPr txBox="1"/>
          <p:nvPr/>
        </p:nvSpPr>
        <p:spPr>
          <a:xfrm>
            <a:off x="-212352" y="2416921"/>
            <a:ext cx="6605518" cy="2772136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雾霾分类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isļîḑê"/>
          <p:cNvSpPr/>
          <p:nvPr/>
        </p:nvSpPr>
        <p:spPr>
          <a:xfrm>
            <a:off x="6393166" y="3438847"/>
            <a:ext cx="540000" cy="5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0" name="išḷîḑè"/>
          <p:cNvSpPr/>
          <p:nvPr/>
        </p:nvSpPr>
        <p:spPr>
          <a:xfrm>
            <a:off x="6393166" y="2533411"/>
            <a:ext cx="540000" cy="540000"/>
          </a:xfrm>
          <a:prstGeom prst="ellipse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4" name="îṥļíḓê"/>
          <p:cNvSpPr/>
          <p:nvPr/>
        </p:nvSpPr>
        <p:spPr>
          <a:xfrm>
            <a:off x="6393166" y="4256504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17" name="íŝḻïďé"/>
          <p:cNvSpPr txBox="1"/>
          <p:nvPr/>
        </p:nvSpPr>
        <p:spPr>
          <a:xfrm>
            <a:off x="7032083" y="2603765"/>
            <a:ext cx="1758626" cy="399292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zh-CN" altLang="en-US" b="1" dirty="0"/>
              <a:t>研究背景及目的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6186000" y="1781485"/>
            <a:ext cx="0" cy="37080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 descr="3C5EEB60D8612D4B7AC81916BAD_73A9D09F_43B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170" y="214630"/>
            <a:ext cx="2286635" cy="1018540"/>
          </a:xfrm>
          <a:prstGeom prst="rect">
            <a:avLst/>
          </a:prstGeom>
        </p:spPr>
      </p:pic>
      <p:sp>
        <p:nvSpPr>
          <p:cNvPr id="18" name="iślîḍé">
            <a:extLst>
              <a:ext uri="{FF2B5EF4-FFF2-40B4-BE49-F238E27FC236}">
                <a16:creationId xmlns:a16="http://schemas.microsoft.com/office/drawing/2014/main" id="{7E123FA2-38BD-4B43-A127-C43DF8A1A452}"/>
              </a:ext>
            </a:extLst>
          </p:cNvPr>
          <p:cNvSpPr txBox="1"/>
          <p:nvPr/>
        </p:nvSpPr>
        <p:spPr>
          <a:xfrm>
            <a:off x="7032082" y="3499354"/>
            <a:ext cx="1103999" cy="399292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zh-CN" altLang="en-US" b="1" dirty="0"/>
              <a:t>研究目标及步骤</a:t>
            </a:r>
          </a:p>
        </p:txBody>
      </p:sp>
      <p:sp>
        <p:nvSpPr>
          <p:cNvPr id="20" name="iślîḍé">
            <a:extLst>
              <a:ext uri="{FF2B5EF4-FFF2-40B4-BE49-F238E27FC236}">
                <a16:creationId xmlns:a16="http://schemas.microsoft.com/office/drawing/2014/main" id="{196F5CD3-E253-5840-A640-4B5C045FD7D2}"/>
              </a:ext>
            </a:extLst>
          </p:cNvPr>
          <p:cNvSpPr txBox="1"/>
          <p:nvPr/>
        </p:nvSpPr>
        <p:spPr>
          <a:xfrm>
            <a:off x="7032081" y="4326858"/>
            <a:ext cx="1103999" cy="399292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zh-CN" altLang="en-US" b="1" dirty="0"/>
              <a:t>研究内容及分析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8530E4-1032-5042-835C-6F3D929E5321}"/>
              </a:ext>
            </a:extLst>
          </p:cNvPr>
          <p:cNvSpPr txBox="1"/>
          <p:nvPr/>
        </p:nvSpPr>
        <p:spPr>
          <a:xfrm>
            <a:off x="2540772" y="1882958"/>
            <a:ext cx="1314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solidFill>
                  <a:schemeClr val="accent1"/>
                </a:solidFill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3799114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şḻiḍè"/>
          <p:cNvSpPr/>
          <p:nvPr/>
        </p:nvSpPr>
        <p:spPr>
          <a:xfrm>
            <a:off x="72736" y="1705743"/>
            <a:ext cx="5502667" cy="3970789"/>
          </a:xfrm>
          <a:prstGeom prst="rect">
            <a:avLst/>
          </a:prstGeom>
          <a:blipFill rotWithShape="1">
            <a:blip r:embed="rId2"/>
            <a:stretch>
              <a:fillRect t="-29798" b="-29407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D1DADD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išḷiḋê"/>
          <p:cNvSpPr/>
          <p:nvPr/>
        </p:nvSpPr>
        <p:spPr>
          <a:xfrm>
            <a:off x="893623" y="1705743"/>
            <a:ext cx="4681780" cy="3970789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ïşľíďe"/>
          <p:cNvSpPr txBox="1"/>
          <p:nvPr/>
        </p:nvSpPr>
        <p:spPr>
          <a:xfrm>
            <a:off x="0" y="2249417"/>
            <a:ext cx="6605518" cy="2772136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雾霾分类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研究</a:t>
            </a:r>
            <a:r>
              <a:rPr lang="zh-CN" altLang="en-US" sz="3200" b="1" dirty="0">
                <a:solidFill>
                  <a:schemeClr val="bg1"/>
                </a:solidFill>
              </a:rPr>
              <a:t>内容及分析</a:t>
            </a:r>
          </a:p>
        </p:txBody>
      </p:sp>
      <p:sp>
        <p:nvSpPr>
          <p:cNvPr id="12" name="îŝḷïḓè"/>
          <p:cNvSpPr/>
          <p:nvPr/>
        </p:nvSpPr>
        <p:spPr>
          <a:xfrm>
            <a:off x="6405227" y="3394594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3.2</a:t>
            </a:r>
          </a:p>
        </p:txBody>
      </p:sp>
      <p:sp>
        <p:nvSpPr>
          <p:cNvPr id="19" name="iślîḍé"/>
          <p:cNvSpPr txBox="1"/>
          <p:nvPr/>
        </p:nvSpPr>
        <p:spPr>
          <a:xfrm>
            <a:off x="7044143" y="3427556"/>
            <a:ext cx="3523923" cy="399292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zh-CN" altLang="en-US" b="1" dirty="0"/>
              <a:t>研究内容二：神经网络构建以及训练</a:t>
            </a:r>
          </a:p>
        </p:txBody>
      </p:sp>
      <p:sp>
        <p:nvSpPr>
          <p:cNvPr id="14" name="îṥļíḓê"/>
          <p:cNvSpPr/>
          <p:nvPr/>
        </p:nvSpPr>
        <p:spPr>
          <a:xfrm>
            <a:off x="6405227" y="2529169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3.1</a:t>
            </a:r>
          </a:p>
        </p:txBody>
      </p:sp>
      <p:sp>
        <p:nvSpPr>
          <p:cNvPr id="17" name="íŝḻïďé"/>
          <p:cNvSpPr txBox="1"/>
          <p:nvPr/>
        </p:nvSpPr>
        <p:spPr>
          <a:xfrm>
            <a:off x="7044144" y="2599523"/>
            <a:ext cx="3928656" cy="399292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zh-CN" altLang="en-US" b="1" dirty="0"/>
              <a:t>研究内容一：现有雾霾分割算法分析及复现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6186000" y="1781485"/>
            <a:ext cx="0" cy="37080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 descr="3C5EEB60D8612D4B7AC81916BAD_73A9D09F_43B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170" y="214630"/>
            <a:ext cx="2286635" cy="1018540"/>
          </a:xfrm>
          <a:prstGeom prst="rect">
            <a:avLst/>
          </a:prstGeom>
        </p:spPr>
      </p:pic>
      <p:sp>
        <p:nvSpPr>
          <p:cNvPr id="21" name="îŝḷïḓè">
            <a:extLst>
              <a:ext uri="{FF2B5EF4-FFF2-40B4-BE49-F238E27FC236}">
                <a16:creationId xmlns:a16="http://schemas.microsoft.com/office/drawing/2014/main" id="{2B9996A7-482D-B84D-9C84-61588A4E3BEB}"/>
              </a:ext>
            </a:extLst>
          </p:cNvPr>
          <p:cNvSpPr/>
          <p:nvPr/>
        </p:nvSpPr>
        <p:spPr>
          <a:xfrm>
            <a:off x="6396290" y="4260019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3.3</a:t>
            </a:r>
          </a:p>
        </p:txBody>
      </p:sp>
      <p:sp>
        <p:nvSpPr>
          <p:cNvPr id="22" name="iślîḍé">
            <a:extLst>
              <a:ext uri="{FF2B5EF4-FFF2-40B4-BE49-F238E27FC236}">
                <a16:creationId xmlns:a16="http://schemas.microsoft.com/office/drawing/2014/main" id="{1730C4FE-1D16-B04D-B18B-C56EE37FDBB5}"/>
              </a:ext>
            </a:extLst>
          </p:cNvPr>
          <p:cNvSpPr txBox="1"/>
          <p:nvPr/>
        </p:nvSpPr>
        <p:spPr>
          <a:xfrm>
            <a:off x="7044144" y="4330903"/>
            <a:ext cx="2354690" cy="399292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zh-CN" altLang="en-US" b="1" dirty="0"/>
              <a:t>研究内容三：（待定）</a:t>
            </a:r>
          </a:p>
        </p:txBody>
      </p:sp>
    </p:spTree>
    <p:extLst>
      <p:ext uri="{BB962C8B-B14F-4D97-AF65-F5344CB8AC3E}">
        <p14:creationId xmlns:p14="http://schemas.microsoft.com/office/powerpoint/2010/main" val="411773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şḻiḍè"/>
          <p:cNvSpPr/>
          <p:nvPr/>
        </p:nvSpPr>
        <p:spPr>
          <a:xfrm>
            <a:off x="72736" y="1705743"/>
            <a:ext cx="5502667" cy="3970789"/>
          </a:xfrm>
          <a:prstGeom prst="rect">
            <a:avLst/>
          </a:prstGeom>
          <a:blipFill rotWithShape="1">
            <a:blip r:embed="rId2"/>
            <a:stretch>
              <a:fillRect t="-29798" b="-29407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D1DADD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išḷiḋê"/>
          <p:cNvSpPr/>
          <p:nvPr/>
        </p:nvSpPr>
        <p:spPr>
          <a:xfrm>
            <a:off x="893623" y="1705743"/>
            <a:ext cx="4681780" cy="3970789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ïşľíďe"/>
          <p:cNvSpPr txBox="1"/>
          <p:nvPr/>
        </p:nvSpPr>
        <p:spPr>
          <a:xfrm>
            <a:off x="-68246" y="2305069"/>
            <a:ext cx="6605518" cy="2772136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雾霾分类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</a:rPr>
              <a:t>研究内容一：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现有雾霾分割算法分析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及复现</a:t>
            </a:r>
          </a:p>
        </p:txBody>
      </p:sp>
      <p:sp>
        <p:nvSpPr>
          <p:cNvPr id="19" name="iślîḍé"/>
          <p:cNvSpPr txBox="1"/>
          <p:nvPr/>
        </p:nvSpPr>
        <p:spPr>
          <a:xfrm>
            <a:off x="6947241" y="3773490"/>
            <a:ext cx="2666721" cy="399292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zh-CN" altLang="en-US" b="1" dirty="0"/>
              <a:t>雾霾分割算法分析及演示</a:t>
            </a:r>
          </a:p>
        </p:txBody>
      </p:sp>
      <p:sp>
        <p:nvSpPr>
          <p:cNvPr id="14" name="îṥļíḓê"/>
          <p:cNvSpPr/>
          <p:nvPr/>
        </p:nvSpPr>
        <p:spPr>
          <a:xfrm>
            <a:off x="6323413" y="2875103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3.1.1</a:t>
            </a:r>
          </a:p>
        </p:txBody>
      </p:sp>
      <p:sp>
        <p:nvSpPr>
          <p:cNvPr id="17" name="íŝḻïďé"/>
          <p:cNvSpPr txBox="1"/>
          <p:nvPr/>
        </p:nvSpPr>
        <p:spPr>
          <a:xfrm>
            <a:off x="6947242" y="2945457"/>
            <a:ext cx="1758626" cy="399292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zh-CN" altLang="en-US" b="1" dirty="0"/>
              <a:t>雾霾分割算法目标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6186000" y="1781485"/>
            <a:ext cx="0" cy="37080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 descr="3C5EEB60D8612D4B7AC81916BAD_73A9D09F_43B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170" y="214630"/>
            <a:ext cx="2286635" cy="1018540"/>
          </a:xfrm>
          <a:prstGeom prst="rect">
            <a:avLst/>
          </a:prstGeom>
        </p:spPr>
      </p:pic>
      <p:sp>
        <p:nvSpPr>
          <p:cNvPr id="13" name="îṥļíḓê">
            <a:extLst>
              <a:ext uri="{FF2B5EF4-FFF2-40B4-BE49-F238E27FC236}">
                <a16:creationId xmlns:a16="http://schemas.microsoft.com/office/drawing/2014/main" id="{25A2E367-5FB8-9943-ADA5-50B057641E49}"/>
              </a:ext>
            </a:extLst>
          </p:cNvPr>
          <p:cNvSpPr/>
          <p:nvPr/>
        </p:nvSpPr>
        <p:spPr>
          <a:xfrm>
            <a:off x="6323413" y="3702606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3.1.2</a:t>
            </a:r>
          </a:p>
        </p:txBody>
      </p:sp>
    </p:spTree>
    <p:extLst>
      <p:ext uri="{BB962C8B-B14F-4D97-AF65-F5344CB8AC3E}">
        <p14:creationId xmlns:p14="http://schemas.microsoft.com/office/powerpoint/2010/main" val="22451891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c2abdb06-b479-484f-9e04-0cb30f5778f9"/>
</p:tagLst>
</file>

<file path=ppt/theme/theme1.xml><?xml version="1.0" encoding="utf-8"?>
<a:theme xmlns:a="http://schemas.openxmlformats.org/drawingml/2006/main" name="主题5">
  <a:themeElements>
    <a:clrScheme name="自定义 34">
      <a:dk1>
        <a:srgbClr val="000000"/>
      </a:dk1>
      <a:lt1>
        <a:srgbClr val="FFFFFF"/>
      </a:lt1>
      <a:dk2>
        <a:srgbClr val="778495"/>
      </a:dk2>
      <a:lt2>
        <a:srgbClr val="F2F2F2"/>
      </a:lt2>
      <a:accent1>
        <a:srgbClr val="F15931"/>
      </a:accent1>
      <a:accent2>
        <a:srgbClr val="666666"/>
      </a:accent2>
      <a:accent3>
        <a:srgbClr val="727272"/>
      </a:accent3>
      <a:accent4>
        <a:srgbClr val="999999"/>
      </a:accent4>
      <a:accent5>
        <a:srgbClr val="9B8357"/>
      </a:accent5>
      <a:accent6>
        <a:srgbClr val="94A088"/>
      </a:accent6>
      <a:hlink>
        <a:srgbClr val="F15931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3686</TotalTime>
  <Words>609</Words>
  <Application>Microsoft Office PowerPoint</Application>
  <PresentationFormat>宽屏</PresentationFormat>
  <Paragraphs>142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宋体</vt:lpstr>
      <vt:lpstr>Microsoft YaHei</vt:lpstr>
      <vt:lpstr>Microsoft YaHei</vt:lpstr>
      <vt:lpstr>Arial</vt:lpstr>
      <vt:lpstr>Calibri</vt:lpstr>
      <vt:lpstr>Impact</vt:lpstr>
      <vt:lpstr>Times New Roman</vt:lpstr>
      <vt:lpstr>主题5</vt:lpstr>
      <vt:lpstr>雾霾分类</vt:lpstr>
      <vt:lpstr>PowerPoint 演示文稿</vt:lpstr>
      <vt:lpstr>研究背景及目的</vt:lpstr>
      <vt:lpstr>PowerPoint 演示文稿</vt:lpstr>
      <vt:lpstr>研究目标及步骤</vt:lpstr>
      <vt:lpstr>研究目标及步骤</vt:lpstr>
      <vt:lpstr>PowerPoint 演示文稿</vt:lpstr>
      <vt:lpstr>PowerPoint 演示文稿</vt:lpstr>
      <vt:lpstr>PowerPoint 演示文稿</vt:lpstr>
      <vt:lpstr>研究内容及分析 3.1现有雾霾分割算法分析及复现</vt:lpstr>
      <vt:lpstr>研究内容及分析 3.1现有雾霾分割算法分析及复现</vt:lpstr>
      <vt:lpstr>研究内容及分析 3.1现有雾霾分割算法分析及复现</vt:lpstr>
      <vt:lpstr>研究内容及分析 3.1 现有雾霾分割算法分析及复现</vt:lpstr>
      <vt:lpstr>研究内容及分析 3.1 现有雾霾分割算法分析及复现</vt:lpstr>
      <vt:lpstr>研究内容及分析 3.1现有雾霾分割算法分析及复现</vt:lpstr>
      <vt:lpstr>研究内容及分析 3.1 现有雾霾分割算法分析及复现</vt:lpstr>
      <vt:lpstr>研究内容及分析 3.1现有雾霾分割算法分析及复现</vt:lpstr>
      <vt:lpstr>研究内容及分析 3.1 现有雾霾分割算法分析及复现</vt:lpstr>
      <vt:lpstr>PowerPoint 演示文稿</vt:lpstr>
      <vt:lpstr>姓名 xxx@mail.sdu.edu.cn</vt:lpstr>
    </vt:vector>
  </TitlesOfParts>
  <Manager>iSlide</Manager>
  <Company>iSlide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iSlide</dc:creator>
  <cp:keywords/>
  <dc:description/>
  <cp:lastModifiedBy>JYblank</cp:lastModifiedBy>
  <cp:revision>319</cp:revision>
  <cp:lastPrinted>2017-09-04T16:00:00Z</cp:lastPrinted>
  <dcterms:created xsi:type="dcterms:W3CDTF">2017-09-04T16:00:00Z</dcterms:created>
  <dcterms:modified xsi:type="dcterms:W3CDTF">2021-09-14T12:09:18Z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b7ccc1b2-cf53-4400-957a-3ac962aedd74</vt:lpwstr>
  </property>
  <property fmtid="{D5CDD505-2E9C-101B-9397-08002B2CF9AE}" pid="3" name="KSOProductBuildVer">
    <vt:lpwstr>2052-11.1.0.9999</vt:lpwstr>
  </property>
</Properties>
</file>