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71" r:id="rId7"/>
    <p:sldId id="278" r:id="rId8"/>
    <p:sldId id="279" r:id="rId9"/>
    <p:sldId id="261" r:id="rId10"/>
    <p:sldId id="262" r:id="rId11"/>
    <p:sldId id="272" r:id="rId12"/>
    <p:sldId id="273" r:id="rId13"/>
    <p:sldId id="263" r:id="rId14"/>
    <p:sldId id="274" r:id="rId15"/>
    <p:sldId id="275" r:id="rId16"/>
    <p:sldId id="276" r:id="rId17"/>
    <p:sldId id="26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7"/>
    <p:restoredTop sz="94720"/>
  </p:normalViewPr>
  <p:slideViewPr>
    <p:cSldViewPr snapToGrid="0">
      <p:cViewPr varScale="1">
        <p:scale>
          <a:sx n="75" d="100"/>
          <a:sy n="75" d="100"/>
        </p:scale>
        <p:origin x="1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152FE-0AAD-4B9F-87E2-6D9C3D4072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EE9DA-28BD-4E85-A366-1A838D6EAA9C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C5D7E5A8-AD12-437D-B223-E41F1E8358FF}" type="parTrans" cxnId="{A5E5B5DC-70A0-4D2B-8926-B6BAEBABF736}">
      <dgm:prSet/>
      <dgm:spPr/>
      <dgm:t>
        <a:bodyPr/>
        <a:lstStyle/>
        <a:p>
          <a:endParaRPr lang="en-US"/>
        </a:p>
      </dgm:t>
    </dgm:pt>
    <dgm:pt modelId="{A13F6999-2FB2-4AF7-ACCD-B17EFE8B57E9}" type="sibTrans" cxnId="{A5E5B5DC-70A0-4D2B-8926-B6BAEBABF736}">
      <dgm:prSet/>
      <dgm:spPr/>
      <dgm:t>
        <a:bodyPr/>
        <a:lstStyle/>
        <a:p>
          <a:endParaRPr lang="en-US"/>
        </a:p>
      </dgm:t>
    </dgm:pt>
    <dgm:pt modelId="{03D8D513-D3FD-4492-AC4A-B310877D9373}">
      <dgm:prSet/>
      <dgm:spPr/>
      <dgm:t>
        <a:bodyPr/>
        <a:lstStyle/>
        <a:p>
          <a:r>
            <a:rPr lang="en-US"/>
            <a:t>Project Objectives</a:t>
          </a:r>
        </a:p>
      </dgm:t>
    </dgm:pt>
    <dgm:pt modelId="{FF2C108B-E1BF-4D1B-A540-F30FF0D4EA47}" type="parTrans" cxnId="{BFC792B9-CB9D-46B1-83EB-6C2157AFD84D}">
      <dgm:prSet/>
      <dgm:spPr/>
      <dgm:t>
        <a:bodyPr/>
        <a:lstStyle/>
        <a:p>
          <a:endParaRPr lang="en-US"/>
        </a:p>
      </dgm:t>
    </dgm:pt>
    <dgm:pt modelId="{0682C83B-2A92-41DC-A558-9DE654492782}" type="sibTrans" cxnId="{BFC792B9-CB9D-46B1-83EB-6C2157AFD84D}">
      <dgm:prSet/>
      <dgm:spPr/>
      <dgm:t>
        <a:bodyPr/>
        <a:lstStyle/>
        <a:p>
          <a:endParaRPr lang="en-US"/>
        </a:p>
      </dgm:t>
    </dgm:pt>
    <dgm:pt modelId="{1A0A1F21-E91E-FA4B-8286-659FE627F481}" type="pres">
      <dgm:prSet presAssocID="{AFC152FE-0AAD-4B9F-87E2-6D9C3D4072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FB34E4-19CA-6F48-BF60-319472E975E7}" type="pres">
      <dgm:prSet presAssocID="{C9CEE9DA-28BD-4E85-A366-1A838D6EAA9C}" presName="hierRoot1" presStyleCnt="0"/>
      <dgm:spPr/>
    </dgm:pt>
    <dgm:pt modelId="{5656D9FE-49F1-A24B-A863-798DF990C053}" type="pres">
      <dgm:prSet presAssocID="{C9CEE9DA-28BD-4E85-A366-1A838D6EAA9C}" presName="composite" presStyleCnt="0"/>
      <dgm:spPr/>
    </dgm:pt>
    <dgm:pt modelId="{A324A4CC-D032-C947-BC73-457CD094F0B0}" type="pres">
      <dgm:prSet presAssocID="{C9CEE9DA-28BD-4E85-A366-1A838D6EAA9C}" presName="background" presStyleLbl="node0" presStyleIdx="0" presStyleCnt="2"/>
      <dgm:spPr/>
    </dgm:pt>
    <dgm:pt modelId="{179E0636-2FD2-174F-A79A-2402BC8E040B}" type="pres">
      <dgm:prSet presAssocID="{C9CEE9DA-28BD-4E85-A366-1A838D6EAA9C}" presName="text" presStyleLbl="fgAcc0" presStyleIdx="0" presStyleCnt="2">
        <dgm:presLayoutVars>
          <dgm:chPref val="3"/>
        </dgm:presLayoutVars>
      </dgm:prSet>
      <dgm:spPr/>
    </dgm:pt>
    <dgm:pt modelId="{3478A368-DB1C-A842-9740-29DF9544B5DD}" type="pres">
      <dgm:prSet presAssocID="{C9CEE9DA-28BD-4E85-A366-1A838D6EAA9C}" presName="hierChild2" presStyleCnt="0"/>
      <dgm:spPr/>
    </dgm:pt>
    <dgm:pt modelId="{1B567223-171F-2F46-826B-049803FB1628}" type="pres">
      <dgm:prSet presAssocID="{03D8D513-D3FD-4492-AC4A-B310877D9373}" presName="hierRoot1" presStyleCnt="0"/>
      <dgm:spPr/>
    </dgm:pt>
    <dgm:pt modelId="{A22498EF-2B2A-1341-9C17-35D276B45C24}" type="pres">
      <dgm:prSet presAssocID="{03D8D513-D3FD-4492-AC4A-B310877D9373}" presName="composite" presStyleCnt="0"/>
      <dgm:spPr/>
    </dgm:pt>
    <dgm:pt modelId="{BF161C1B-5765-DC45-842F-68424E6ADB77}" type="pres">
      <dgm:prSet presAssocID="{03D8D513-D3FD-4492-AC4A-B310877D9373}" presName="background" presStyleLbl="node0" presStyleIdx="1" presStyleCnt="2"/>
      <dgm:spPr/>
    </dgm:pt>
    <dgm:pt modelId="{624A7907-C0C3-4241-B106-AAB91B6EDE6E}" type="pres">
      <dgm:prSet presAssocID="{03D8D513-D3FD-4492-AC4A-B310877D9373}" presName="text" presStyleLbl="fgAcc0" presStyleIdx="1" presStyleCnt="2">
        <dgm:presLayoutVars>
          <dgm:chPref val="3"/>
        </dgm:presLayoutVars>
      </dgm:prSet>
      <dgm:spPr/>
    </dgm:pt>
    <dgm:pt modelId="{5170617A-7912-664A-ABC7-4E537964ADFF}" type="pres">
      <dgm:prSet presAssocID="{03D8D513-D3FD-4492-AC4A-B310877D9373}" presName="hierChild2" presStyleCnt="0"/>
      <dgm:spPr/>
    </dgm:pt>
  </dgm:ptLst>
  <dgm:cxnLst>
    <dgm:cxn modelId="{20B3C535-7833-C544-914B-71A76D66A15E}" type="presOf" srcId="{C9CEE9DA-28BD-4E85-A366-1A838D6EAA9C}" destId="{179E0636-2FD2-174F-A79A-2402BC8E040B}" srcOrd="0" destOrd="0" presId="urn:microsoft.com/office/officeart/2005/8/layout/hierarchy1"/>
    <dgm:cxn modelId="{9AB47772-A3D5-714B-84A4-A7E0DFA0CE8F}" type="presOf" srcId="{03D8D513-D3FD-4492-AC4A-B310877D9373}" destId="{624A7907-C0C3-4241-B106-AAB91B6EDE6E}" srcOrd="0" destOrd="0" presId="urn:microsoft.com/office/officeart/2005/8/layout/hierarchy1"/>
    <dgm:cxn modelId="{BFC792B9-CB9D-46B1-83EB-6C2157AFD84D}" srcId="{AFC152FE-0AAD-4B9F-87E2-6D9C3D40720B}" destId="{03D8D513-D3FD-4492-AC4A-B310877D9373}" srcOrd="1" destOrd="0" parTransId="{FF2C108B-E1BF-4D1B-A540-F30FF0D4EA47}" sibTransId="{0682C83B-2A92-41DC-A558-9DE654492782}"/>
    <dgm:cxn modelId="{A51DB9D1-C11B-5B4A-9BC7-54D1AAE292C8}" type="presOf" srcId="{AFC152FE-0AAD-4B9F-87E2-6D9C3D40720B}" destId="{1A0A1F21-E91E-FA4B-8286-659FE627F481}" srcOrd="0" destOrd="0" presId="urn:microsoft.com/office/officeart/2005/8/layout/hierarchy1"/>
    <dgm:cxn modelId="{A5E5B5DC-70A0-4D2B-8926-B6BAEBABF736}" srcId="{AFC152FE-0AAD-4B9F-87E2-6D9C3D40720B}" destId="{C9CEE9DA-28BD-4E85-A366-1A838D6EAA9C}" srcOrd="0" destOrd="0" parTransId="{C5D7E5A8-AD12-437D-B223-E41F1E8358FF}" sibTransId="{A13F6999-2FB2-4AF7-ACCD-B17EFE8B57E9}"/>
    <dgm:cxn modelId="{FF5D984C-5819-DC41-A739-990A602DC9A9}" type="presParOf" srcId="{1A0A1F21-E91E-FA4B-8286-659FE627F481}" destId="{66FB34E4-19CA-6F48-BF60-319472E975E7}" srcOrd="0" destOrd="0" presId="urn:microsoft.com/office/officeart/2005/8/layout/hierarchy1"/>
    <dgm:cxn modelId="{2C2EF21D-DBCF-434D-A61D-E902B0B2CAAC}" type="presParOf" srcId="{66FB34E4-19CA-6F48-BF60-319472E975E7}" destId="{5656D9FE-49F1-A24B-A863-798DF990C053}" srcOrd="0" destOrd="0" presId="urn:microsoft.com/office/officeart/2005/8/layout/hierarchy1"/>
    <dgm:cxn modelId="{B1C822DD-952B-BA43-8BEB-1B39C93159CA}" type="presParOf" srcId="{5656D9FE-49F1-A24B-A863-798DF990C053}" destId="{A324A4CC-D032-C947-BC73-457CD094F0B0}" srcOrd="0" destOrd="0" presId="urn:microsoft.com/office/officeart/2005/8/layout/hierarchy1"/>
    <dgm:cxn modelId="{7A9C176D-0EDF-FF4B-95BC-BFDDADD6CD21}" type="presParOf" srcId="{5656D9FE-49F1-A24B-A863-798DF990C053}" destId="{179E0636-2FD2-174F-A79A-2402BC8E040B}" srcOrd="1" destOrd="0" presId="urn:microsoft.com/office/officeart/2005/8/layout/hierarchy1"/>
    <dgm:cxn modelId="{231778EB-1FCC-C143-A80F-0C541ABA8418}" type="presParOf" srcId="{66FB34E4-19CA-6F48-BF60-319472E975E7}" destId="{3478A368-DB1C-A842-9740-29DF9544B5DD}" srcOrd="1" destOrd="0" presId="urn:microsoft.com/office/officeart/2005/8/layout/hierarchy1"/>
    <dgm:cxn modelId="{3F4D3A5B-A073-5C43-9AEB-F2B780459CA3}" type="presParOf" srcId="{1A0A1F21-E91E-FA4B-8286-659FE627F481}" destId="{1B567223-171F-2F46-826B-049803FB1628}" srcOrd="1" destOrd="0" presId="urn:microsoft.com/office/officeart/2005/8/layout/hierarchy1"/>
    <dgm:cxn modelId="{512387F5-BBFA-6F43-8E02-261FC3E5FE8F}" type="presParOf" srcId="{1B567223-171F-2F46-826B-049803FB1628}" destId="{A22498EF-2B2A-1341-9C17-35D276B45C24}" srcOrd="0" destOrd="0" presId="urn:microsoft.com/office/officeart/2005/8/layout/hierarchy1"/>
    <dgm:cxn modelId="{CD28EBE5-63BA-014D-AC5F-671AF112A848}" type="presParOf" srcId="{A22498EF-2B2A-1341-9C17-35D276B45C24}" destId="{BF161C1B-5765-DC45-842F-68424E6ADB77}" srcOrd="0" destOrd="0" presId="urn:microsoft.com/office/officeart/2005/8/layout/hierarchy1"/>
    <dgm:cxn modelId="{DE81D3D0-4A65-DF42-BE24-8F726BED47C6}" type="presParOf" srcId="{A22498EF-2B2A-1341-9C17-35D276B45C24}" destId="{624A7907-C0C3-4241-B106-AAB91B6EDE6E}" srcOrd="1" destOrd="0" presId="urn:microsoft.com/office/officeart/2005/8/layout/hierarchy1"/>
    <dgm:cxn modelId="{36277AF7-0907-0249-9C8E-65E40639B06D}" type="presParOf" srcId="{1B567223-171F-2F46-826B-049803FB1628}" destId="{5170617A-7912-664A-ABC7-4E537964AD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4A4CC-D032-C947-BC73-457CD094F0B0}">
      <dsp:nvSpPr>
        <dsp:cNvPr id="0" name=""/>
        <dsp:cNvSpPr/>
      </dsp:nvSpPr>
      <dsp:spPr>
        <a:xfrm>
          <a:off x="641" y="1610516"/>
          <a:ext cx="2252792" cy="143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0636-2FD2-174F-A79A-2402BC8E040B}">
      <dsp:nvSpPr>
        <dsp:cNvPr id="0" name=""/>
        <dsp:cNvSpPr/>
      </dsp:nvSpPr>
      <dsp:spPr>
        <a:xfrm>
          <a:off x="250952" y="1848310"/>
          <a:ext cx="2252792" cy="1430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Project Overview</a:t>
          </a:r>
        </a:p>
      </dsp:txBody>
      <dsp:txXfrm>
        <a:off x="292851" y="1890209"/>
        <a:ext cx="2168994" cy="1346725"/>
      </dsp:txXfrm>
    </dsp:sp>
    <dsp:sp modelId="{BF161C1B-5765-DC45-842F-68424E6ADB77}">
      <dsp:nvSpPr>
        <dsp:cNvPr id="0" name=""/>
        <dsp:cNvSpPr/>
      </dsp:nvSpPr>
      <dsp:spPr>
        <a:xfrm>
          <a:off x="2754054" y="1610516"/>
          <a:ext cx="2252792" cy="143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A7907-C0C3-4241-B106-AAB91B6EDE6E}">
      <dsp:nvSpPr>
        <dsp:cNvPr id="0" name=""/>
        <dsp:cNvSpPr/>
      </dsp:nvSpPr>
      <dsp:spPr>
        <a:xfrm>
          <a:off x="3004364" y="1848310"/>
          <a:ext cx="2252792" cy="1430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Project Objectives</a:t>
          </a:r>
        </a:p>
      </dsp:txBody>
      <dsp:txXfrm>
        <a:off x="3046263" y="1890209"/>
        <a:ext cx="2168994" cy="134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74C7-F8C6-F6C0-76B4-9180BF9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A298-3F6C-3711-D7BE-2E5B99E3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A0CA-633B-1DE8-6C20-7D90FB2F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D3AD-F4CB-26C6-6F52-BBAE0297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3072-BE81-5B9C-8270-01A32E47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0BE4-6BE2-C5B8-9872-DC71E9CD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2F74D-EBCC-03C2-82AC-78BA6C63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E5A0-128A-559A-B129-176AD20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F7BD-5789-E538-2CDA-30DED5D1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A9AC-D037-52C3-FA69-CABD1D4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7D939-9162-5928-E885-23023982C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E3155-0378-276E-DA09-99D94A3E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6ED6-50EE-1928-E5B1-BCBEBBA6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5E36-D5BC-83F5-0533-C807D2C4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2EDD-EBA9-58EE-2913-8AB4CC2B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9B3D-6680-AD98-21A3-06AB153E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50AF-833D-F706-7E06-9AF2E62A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262C-AF48-3D7A-458F-CE4503DC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635-C9FC-564D-B6BC-ED5E2ACF0FA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91CF-9D2D-8CEE-51AA-CF060A40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F61E-1E69-C545-779C-D61DFFAF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87B6-9690-2B41-9EB4-9CEB1363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4F62-E3D4-C955-6932-20A24A55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929B-B245-7447-ACED-0216C0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7D8D-7E1B-2EC7-8027-4C5EC049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B5B5-CFA6-0CD6-6A54-3388808C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8C71-9EAE-A89E-05D2-BEDA0FA2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411-C756-9715-4767-A2651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5E76-203C-BE1A-31AB-10B0C91C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3AF7-8043-A4AF-D14C-1FEFF38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FD93-5391-70CF-55B1-2F4B911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0BE3-8A1C-83D7-84F7-6DFA972A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7F6E-B443-3BAC-B25B-6A07C726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DB31-CE64-F370-2E26-72250634B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510CF-B5FE-47D6-7CB6-D485FAB5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5A4D3-9C3A-FE6F-48FD-8ADA8218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9A60-B16F-DA78-A9C7-440D73FD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F288-D97C-34AD-3264-95D18272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000-9BBE-DC04-4EEB-CC899CB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E491-7D0E-36D4-CD5A-889B4AB7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F227A-CF09-DA01-9EC8-1245F461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CA5C5-442F-5DBC-28BF-7F815CA8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7A934-6A18-09B4-90A5-F1CA337E1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37BE5-6556-7B9E-BA61-5E53695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56A10-B661-3710-3C08-4DDC8DE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531D-D46A-30F1-4F0D-6665A634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EBE9-4390-BC95-75C8-F56DB404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F31E8-B7B1-2D82-BC13-9789FD66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C4D0D-BC5F-7EAD-F5D6-315C681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4806-077D-52FC-918E-8210EC4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7CC92-B471-39A3-2C0C-EC54B80A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528C-AF03-F0EF-225F-1713BFDE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1C6B-839A-FE1F-81F4-FE12B8F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03AB-149A-4AE9-0EF3-D01F4A57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E42A-C3A8-B5EE-E376-00486567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8E87-95DB-FF0F-9300-C5606F9E6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AAC2-A6D3-9FB6-3ADF-B6A1F676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CE97-D25C-1B2E-1886-87058FB0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1DDBA-64A5-64F5-4C57-56764A7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60F-5FCD-B962-9C59-7F542713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00937-1B2F-9AF8-E45A-1D7B6F3A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DA54-4801-A08F-037A-9E7CC7E2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3522-D3FD-4A98-DAFE-5FA6302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EC55-8C27-AD34-6DD0-D9AFF27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3851-28F4-21F4-57CB-164094C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2CCE0-BCF5-9C2F-C1DC-15B3F02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095D-AFE3-77CE-62DC-8166C411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385F-6686-4CDF-889B-D7A7CAA25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D8FAA-C36F-F440-B61D-66440ED0EE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AE6B-00BB-A215-A6AD-14B190F15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A0F7-BBDE-3767-6547-BF3B3E06D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4F9FF-404B-DF48-8538-569B1BE9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6A0C4-B7C9-972F-D54A-E5CA8C7D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Locally Hosted RAG pipeline with Language Model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B2DA-FCE0-6A1F-1E18-03E0E311C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Junaid Yeasir Fahim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5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AD-DB3E-527E-872D-75E755DA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A6B799-5069-98BB-9F8A-749EF9FB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674" y="1825625"/>
            <a:ext cx="78726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3493C-731D-326D-C19B-64EA9BBC066C}"/>
              </a:ext>
            </a:extLst>
          </p:cNvPr>
          <p:cNvSpPr txBox="1"/>
          <p:nvPr/>
        </p:nvSpPr>
        <p:spPr>
          <a:xfrm>
            <a:off x="3455340" y="6308209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: Uploading the PDF locally/ online</a:t>
            </a:r>
          </a:p>
        </p:txBody>
      </p:sp>
    </p:spTree>
    <p:extLst>
      <p:ext uri="{BB962C8B-B14F-4D97-AF65-F5344CB8AC3E}">
        <p14:creationId xmlns:p14="http://schemas.microsoft.com/office/powerpoint/2010/main" val="24587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AD-DB3E-527E-872D-75E755DA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 Results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3493C-731D-326D-C19B-64EA9BBC066C}"/>
              </a:ext>
            </a:extLst>
          </p:cNvPr>
          <p:cNvSpPr txBox="1"/>
          <p:nvPr/>
        </p:nvSpPr>
        <p:spPr>
          <a:xfrm>
            <a:off x="4539423" y="5148712"/>
            <a:ext cx="28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 : Summarization test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79D35A2-37D4-1082-D60F-F1683B5D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96" y="2571255"/>
            <a:ext cx="10329607" cy="2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AD-DB3E-527E-872D-75E755DA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 Results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3493C-731D-326D-C19B-64EA9BBC066C}"/>
              </a:ext>
            </a:extLst>
          </p:cNvPr>
          <p:cNvSpPr txBox="1"/>
          <p:nvPr/>
        </p:nvSpPr>
        <p:spPr>
          <a:xfrm>
            <a:off x="4006100" y="5146822"/>
            <a:ext cx="417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5 : Efficient Question-Answering test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72F71E-442A-31FA-D169-31801A73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822450"/>
            <a:ext cx="11458067" cy="3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3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08CE-2044-0D7B-2A52-741A660E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133C-7CBD-343C-503F-1D07B867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/>
              <a:t>Key Learnings:</a:t>
            </a:r>
          </a:p>
          <a:p>
            <a:pPr lvl="1"/>
            <a:r>
              <a:rPr lang="en-US" sz="2200"/>
              <a:t>Langchain framework </a:t>
            </a:r>
          </a:p>
          <a:p>
            <a:pPr lvl="1"/>
            <a:r>
              <a:rPr lang="en-US" sz="2200"/>
              <a:t>Ollama index &amp; the libraries</a:t>
            </a:r>
          </a:p>
          <a:p>
            <a:pPr lvl="1"/>
            <a:r>
              <a:rPr lang="en-US" sz="2200"/>
              <a:t>Ideas always take more time to implement</a:t>
            </a:r>
          </a:p>
          <a:p>
            <a:pPr lvl="1"/>
            <a:r>
              <a:rPr lang="en-US" sz="2200"/>
              <a:t>Help was always found in the communities of Stackoverlow/ langchain/ youtube etc.</a:t>
            </a:r>
          </a:p>
        </p:txBody>
      </p:sp>
    </p:spTree>
    <p:extLst>
      <p:ext uri="{BB962C8B-B14F-4D97-AF65-F5344CB8AC3E}">
        <p14:creationId xmlns:p14="http://schemas.microsoft.com/office/powerpoint/2010/main" val="223138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08CE-2044-0D7B-2A52-741A660E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133C-7CBD-343C-503F-1D07B867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/>
              <a:t>Software Design and Planning</a:t>
            </a:r>
            <a:r>
              <a:rPr lang="en-US" sz="2200"/>
              <a:t>:</a:t>
            </a:r>
          </a:p>
          <a:p>
            <a:pPr lvl="1"/>
            <a:r>
              <a:rPr lang="en-US" sz="2200"/>
              <a:t>Having a well-defined goal is essential</a:t>
            </a:r>
          </a:p>
          <a:p>
            <a:pPr lvl="1"/>
            <a:r>
              <a:rPr lang="en-US" sz="2200"/>
              <a:t>Clear architectural planning</a:t>
            </a:r>
          </a:p>
          <a:p>
            <a:pPr lvl="1"/>
            <a:r>
              <a:rPr lang="en-US" sz="2200"/>
              <a:t>Step-by-step component integration</a:t>
            </a:r>
          </a:p>
          <a:p>
            <a:pPr marL="457200" lvl="1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9633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08CE-2044-0D7B-2A52-741A660E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133C-7CBD-343C-503F-1D07B867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/>
              <a:t>Development and Validation</a:t>
            </a:r>
            <a:r>
              <a:rPr lang="en-US" sz="2200"/>
              <a:t>: </a:t>
            </a:r>
          </a:p>
          <a:p>
            <a:pPr lvl="1"/>
            <a:r>
              <a:rPr lang="en-US" sz="2200"/>
              <a:t>Insights into iterative testing and validation (agile method)</a:t>
            </a:r>
          </a:p>
          <a:p>
            <a:pPr lvl="1"/>
            <a:r>
              <a:rPr lang="en-US" sz="2200"/>
              <a:t>Refinement of query handling and retrieval accuracy.</a:t>
            </a:r>
          </a:p>
        </p:txBody>
      </p:sp>
    </p:spTree>
    <p:extLst>
      <p:ext uri="{BB962C8B-B14F-4D97-AF65-F5344CB8AC3E}">
        <p14:creationId xmlns:p14="http://schemas.microsoft.com/office/powerpoint/2010/main" val="10443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08CE-2044-0D7B-2A52-741A660E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133C-7CBD-343C-503F-1D07B867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/>
              <a:t>Mistakes and Improvements</a:t>
            </a:r>
            <a:r>
              <a:rPr lang="en-US" sz="2200"/>
              <a:t>: </a:t>
            </a:r>
          </a:p>
          <a:p>
            <a:pPr lvl="1"/>
            <a:r>
              <a:rPr lang="en-US" sz="2200"/>
              <a:t>Time-management &amp; keeping short-reachable mini-goals is important</a:t>
            </a:r>
          </a:p>
          <a:p>
            <a:pPr lvl="1"/>
            <a:r>
              <a:rPr lang="en-US" sz="2200"/>
              <a:t>Challenges faced in vector database management and query optimization</a:t>
            </a:r>
          </a:p>
          <a:p>
            <a:pPr lvl="1"/>
            <a:r>
              <a:rPr lang="en-US" sz="2200"/>
              <a:t>future improvements aimed at enhancing scalability and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275813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367BA-D647-410D-7E03-9D8611E7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Racial &amp; Gender Equity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5A5-5179-0AA5-F60A-4D8F7C23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  <a:spcAft>
                <a:spcPts val="0"/>
              </a:spcAft>
            </a:pPr>
            <a:r>
              <a:rPr lang="en-US" sz="2200" b="0" i="0" u="none" strike="noStrike">
                <a:effectLst/>
              </a:rPr>
              <a:t>The RAG system is designed to be easily deployable in various environments, including areas with limited internet or server access capabilities.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>
                <a:effectLst/>
              </a:rPr>
              <a:t>By enabling local hosting of the RAG system, we aim to bridge the digital divide and provide access to information retrieval and question-answering capabilities to underserved communities.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effectLst/>
              </a:rPr>
              <a:t>This local hosting feature is particularly beneficial for users in rural or remote areas, where internet connectivity may be limited or unreliable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2791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D4570930-FC78-3A4A-2F39-86F6ECE1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6" b="136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003E1B-BB72-D3AD-F8D9-114A75B0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AF73-6618-262F-2F94-BD32AA3F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264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4CF6B-A3DE-E378-02A3-A8F0B187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3EFC5DD-C440-B9F8-C0E6-77995C4740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820880"/>
          <a:ext cx="525779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8D35-462B-C401-F213-B985D48E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Overview</a:t>
            </a:r>
            <a:b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DF80-4660-1BC3-E319-E2B30A67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/>
              <a:t>Main Goal: Develop a system that can answer questions based on the content of a given PDF document. </a:t>
            </a:r>
          </a:p>
        </p:txBody>
      </p:sp>
    </p:spTree>
    <p:extLst>
      <p:ext uri="{BB962C8B-B14F-4D97-AF65-F5344CB8AC3E}">
        <p14:creationId xmlns:p14="http://schemas.microsoft.com/office/powerpoint/2010/main" val="25321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6D8C-EA26-E2C7-E26E-563F9FC3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52C2-561B-5449-20EA-CA3F4B497835}"/>
              </a:ext>
            </a:extLst>
          </p:cNvPr>
          <p:cNvSpPr>
            <a:spLocks/>
          </p:cNvSpPr>
          <p:nvPr/>
        </p:nvSpPr>
        <p:spPr>
          <a:xfrm>
            <a:off x="838200" y="1929359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RAG system for question answering
	# Enable efficient retrieval of relevant context
	# Generate accurate and coherent answers
	# Provide a user-friendly interface
	# Optimize system performance
	# Ensure scalability and extensibility
	# Document and share the RAG system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233ED-0BB1-CFD8-716A-3E8A2512F3C7}"/>
              </a:ext>
            </a:extLst>
          </p:cNvPr>
          <p:cNvSpPr txBox="1"/>
          <p:nvPr/>
        </p:nvSpPr>
        <p:spPr>
          <a:xfrm>
            <a:off x="8665810" y="2041078"/>
            <a:ext cx="48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1C39-691D-9F4B-F9F1-7B4A3FA270A5}"/>
              </a:ext>
            </a:extLst>
          </p:cNvPr>
          <p:cNvSpPr txBox="1"/>
          <p:nvPr/>
        </p:nvSpPr>
        <p:spPr>
          <a:xfrm>
            <a:off x="8665811" y="5051219"/>
            <a:ext cx="48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B5900-FB32-0F6C-2D8D-67D75C3AEC29}"/>
              </a:ext>
            </a:extLst>
          </p:cNvPr>
          <p:cNvSpPr txBox="1"/>
          <p:nvPr/>
        </p:nvSpPr>
        <p:spPr>
          <a:xfrm>
            <a:off x="8673669" y="3085890"/>
            <a:ext cx="48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43A3B-0D32-979C-392B-DA0389293D1C}"/>
              </a:ext>
            </a:extLst>
          </p:cNvPr>
          <p:cNvSpPr txBox="1"/>
          <p:nvPr/>
        </p:nvSpPr>
        <p:spPr>
          <a:xfrm>
            <a:off x="8665813" y="2556403"/>
            <a:ext cx="48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A98D4-4F03-E6A0-481A-1F01A1753EDB}"/>
              </a:ext>
            </a:extLst>
          </p:cNvPr>
          <p:cNvSpPr txBox="1"/>
          <p:nvPr/>
        </p:nvSpPr>
        <p:spPr>
          <a:xfrm>
            <a:off x="8665812" y="4521732"/>
            <a:ext cx="48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BABF-0BF2-F953-BCA4-F00581BEEBC4}"/>
              </a:ext>
            </a:extLst>
          </p:cNvPr>
          <p:cNvSpPr txBox="1"/>
          <p:nvPr/>
        </p:nvSpPr>
        <p:spPr>
          <a:xfrm>
            <a:off x="8665813" y="3562934"/>
            <a:ext cx="5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❗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E3280-0C70-E416-1577-365A5F63B2F6}"/>
              </a:ext>
            </a:extLst>
          </p:cNvPr>
          <p:cNvSpPr txBox="1"/>
          <p:nvPr/>
        </p:nvSpPr>
        <p:spPr>
          <a:xfrm>
            <a:off x="8673669" y="4068900"/>
            <a:ext cx="5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10D3-103E-D775-E3F5-0940AB3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Software System Architecture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D263DCA7-B576-DF23-8DFF-92A2DB09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13" y="1825625"/>
            <a:ext cx="8680973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1FFF9-4531-B676-B1FB-61D3F9B94908}"/>
              </a:ext>
            </a:extLst>
          </p:cNvPr>
          <p:cNvSpPr txBox="1"/>
          <p:nvPr/>
        </p:nvSpPr>
        <p:spPr>
          <a:xfrm>
            <a:off x="3455340" y="6308209"/>
            <a:ext cx="528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: Information Flow Diagram of the RAG system</a:t>
            </a:r>
          </a:p>
        </p:txBody>
      </p:sp>
    </p:spTree>
    <p:extLst>
      <p:ext uri="{BB962C8B-B14F-4D97-AF65-F5344CB8AC3E}">
        <p14:creationId xmlns:p14="http://schemas.microsoft.com/office/powerpoint/2010/main" val="22038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10D3-103E-D775-E3F5-0940AB3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Software System Architecture</a:t>
            </a:r>
          </a:p>
        </p:txBody>
      </p:sp>
      <p:pic>
        <p:nvPicPr>
          <p:cNvPr id="5" name="Content Placeholder 4" descr="A diagram of a llama&#10;&#10;Description automatically generated">
            <a:extLst>
              <a:ext uri="{FF2B5EF4-FFF2-40B4-BE49-F238E27FC236}">
                <a16:creationId xmlns:a16="http://schemas.microsoft.com/office/drawing/2014/main" id="{9E88755E-0F60-41C9-CCF7-8BF5BD84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29" y="1825625"/>
            <a:ext cx="1014594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57804-DC7E-CDF6-B184-FF763345E985}"/>
              </a:ext>
            </a:extLst>
          </p:cNvPr>
          <p:cNvSpPr txBox="1"/>
          <p:nvPr/>
        </p:nvSpPr>
        <p:spPr>
          <a:xfrm>
            <a:off x="3455340" y="6308209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: Data Flow Pipeline between modules of the RAG system</a:t>
            </a:r>
          </a:p>
        </p:txBody>
      </p:sp>
    </p:spTree>
    <p:extLst>
      <p:ext uri="{BB962C8B-B14F-4D97-AF65-F5344CB8AC3E}">
        <p14:creationId xmlns:p14="http://schemas.microsoft.com/office/powerpoint/2010/main" val="112145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10D3-103E-D775-E3F5-0940AB3A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Software System Architecture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57804-DC7E-CDF6-B184-FF763345E98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Code-Chunk. 1 : Text splitting &amp; Vector Embeddings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B1D68B8-CED3-4AFE-ABF5-3E342677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10D3-103E-D775-E3F5-0940AB3A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Software System Architecture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57804-DC7E-CDF6-B184-FF763345E98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Code-chunk. 2 : Retrieval module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E9C0E2-7033-0CC4-A429-8D881493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C6116-D03F-0475-D07E-29F22C2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F846-59D8-78EC-6D50-74E78DC7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RAG system successfully demonstrates the ability to answer questions based on the content of PDF documents.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The retrieval component efficiently finds relevant context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The answer generation module produces coherent and accurate responses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Aligns well with the project goals of enabling knowledge extraction from unstructured data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The user interface provides a seamless interaction for users to input queries and receive answers.</a:t>
            </a:r>
          </a:p>
        </p:txBody>
      </p:sp>
    </p:spTree>
    <p:extLst>
      <p:ext uri="{BB962C8B-B14F-4D97-AF65-F5344CB8AC3E}">
        <p14:creationId xmlns:p14="http://schemas.microsoft.com/office/powerpoint/2010/main" val="217537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453</Words>
  <Application>Microsoft Macintosh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 Theme</vt:lpstr>
      <vt:lpstr>Locally Hosted RAG pipeline with Language Model</vt:lpstr>
      <vt:lpstr>Introduction</vt:lpstr>
      <vt:lpstr>Project Overview </vt:lpstr>
      <vt:lpstr>Objectives</vt:lpstr>
      <vt:lpstr>Final Software System Architecture</vt:lpstr>
      <vt:lpstr>Final Software System Architecture</vt:lpstr>
      <vt:lpstr>Final Software System Architecture</vt:lpstr>
      <vt:lpstr>Final Software System Architecture</vt:lpstr>
      <vt:lpstr>Outcomes</vt:lpstr>
      <vt:lpstr>Demonstration/ Results</vt:lpstr>
      <vt:lpstr>Demonstration/ Results (contd.)</vt:lpstr>
      <vt:lpstr>Demonstration/ Results (contd.)</vt:lpstr>
      <vt:lpstr>Project Reflection</vt:lpstr>
      <vt:lpstr>Project Reflection</vt:lpstr>
      <vt:lpstr>Project Reflection</vt:lpstr>
      <vt:lpstr>Project Reflection</vt:lpstr>
      <vt:lpstr>Racial &amp; Gender Equity Statement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Locally Hosted RAG pipeline with Language Model</dc:title>
  <dc:creator>Junaid Yeasir Fahim</dc:creator>
  <cp:lastModifiedBy>Junaid Yeasir Fahim</cp:lastModifiedBy>
  <cp:revision>1</cp:revision>
  <dcterms:created xsi:type="dcterms:W3CDTF">2024-05-06T15:42:20Z</dcterms:created>
  <dcterms:modified xsi:type="dcterms:W3CDTF">2024-05-06T18:14:28Z</dcterms:modified>
</cp:coreProperties>
</file>