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8"/>
  </p:notesMasterIdLst>
  <p:handoutMasterIdLst>
    <p:handoutMasterId r:id="rId9"/>
  </p:handoutMasterIdLst>
  <p:sldIdLst>
    <p:sldId id="347" r:id="rId5"/>
    <p:sldId id="348" r:id="rId6"/>
    <p:sldId id="350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3507"/>
  </p:normalViewPr>
  <p:slideViewPr>
    <p:cSldViewPr snapToGrid="0">
      <p:cViewPr varScale="1">
        <p:scale>
          <a:sx n="60" d="100"/>
          <a:sy n="60" d="100"/>
        </p:scale>
        <p:origin x="9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935AD9E-2D7D-466D-AF28-D422FD715C28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2021-03-22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5F12C2-4DB0-4437-81E7-A0C89F24ADC0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1FD49E4-4598-4E6D-A4E7-609CDCD382BA}" type="datetime1">
              <a:rPr lang="ko-KR" altLang="en-US" noProof="1" smtClean="0"/>
              <a:t>2021-03-22</a:t>
            </a:fld>
            <a:endParaRPr lang="ko-KR" altLang="en-US" noProof="1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F8442E7-1E35-4707-8504-AE37222ED57D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>
      <a:defRPr sz="1200" baseline="0">
        <a:ea typeface="맑은 고딕" panose="020B0503020000020004" pitchFamily="50" charset="-127"/>
      </a:defRPr>
    </a:lvl2pPr>
    <a:lvl3pPr marL="914400">
      <a:defRPr sz="1200" baseline="0">
        <a:ea typeface="맑은 고딕" panose="020B0503020000020004" pitchFamily="50" charset="-127"/>
      </a:defRPr>
    </a:lvl3pPr>
    <a:lvl4pPr marL="1371600">
      <a:defRPr sz="1200" baseline="0">
        <a:ea typeface="맑은 고딕" panose="020B0503020000020004" pitchFamily="50" charset="-127"/>
      </a:defRPr>
    </a:lvl4pPr>
    <a:lvl5pPr marL="1828800">
      <a:defRPr sz="1200" baseline="0">
        <a:ea typeface="맑은 고딕" panose="020B0503020000020004" pitchFamily="50" charset="-127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1"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altLang="ko-KR" noProof="1" smtClean="0">
                <a:ea typeface="맑은 고딕" panose="020B0503020000020004" pitchFamily="50" charset="-127"/>
              </a:rPr>
              <a:pPr/>
              <a:t>1</a:t>
            </a:fld>
            <a:endParaRPr lang="ko-KR" altLang="en-US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32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1"/>
              <a:t>클릭하여 마스터 부제목 스타일 편집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0B54A9C8-BA70-4B48-95E6-45E856F36760}" type="datetime1">
              <a:rPr lang="ko-KR" altLang="en-US" noProof="1" smtClean="0"/>
              <a:t>2021-03-22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연락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938A1676-6EC2-44D1-A2DF-86C4DC62DF04}" type="datetime1">
              <a:rPr lang="ko-KR" altLang="en-US" noProof="1" smtClean="0"/>
              <a:t>2021-03-22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22" name="내용 개체 틀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05688" y="2005013"/>
            <a:ext cx="4510087" cy="4027487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갤러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9B7F9021-0BB2-460F-937F-BCBDB2AC1996}" type="datetime1">
              <a:rPr lang="ko-KR" altLang="en-US" noProof="1" smtClean="0"/>
              <a:t>2021-03-22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2" name="직사각형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rtlCol="0" anchor="ctr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F634A02-0D94-4530-89BB-D2D454250511}" type="datetime1">
              <a:rPr lang="ko-KR" altLang="en-US" noProof="1" smtClean="0"/>
              <a:t>2021-03-22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16689" y="878177"/>
            <a:ext cx="5341775" cy="5251813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4225" y="878177"/>
            <a:ext cx="5341775" cy="5251813"/>
          </a:xfrm>
        </p:spPr>
        <p:txBody>
          <a:bodyPr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171D24-B9F8-4062-BF5C-53936FCAA97C}" type="datetime1">
              <a:rPr lang="ko-KR" altLang="en-US" noProof="1" smtClean="0"/>
              <a:t>2021-03-22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1" smtClean="0"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rtlCol="0" anchor="b">
            <a:normAutofit/>
          </a:bodyPr>
          <a:lstStyle>
            <a:lvl1pPr>
              <a:defRPr sz="3400"/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fld id="{335F7840-18EC-4C69-BD04-F06CF802B6A4}" type="datetime1">
              <a:rPr lang="ko-KR" altLang="en-US" noProof="1" smtClean="0"/>
              <a:t>2021-03-22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0433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rtlCol="0" anchor="ctr">
            <a:normAutofit/>
          </a:bodyPr>
          <a:lstStyle>
            <a:lvl1pPr algn="ctr">
              <a:defRPr sz="3400" baseline="0">
                <a:solidFill>
                  <a:schemeClr val="bg1"/>
                </a:solidFill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3" name="내용 개체 틀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 rtlCol="0"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 rtl="0"/>
            <a:r>
              <a:rPr lang="ko-KR" altLang="en-US" noProof="1"/>
              <a:t>여기에 부제를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8" name="직사각형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0433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22" name="텍스트 개체 틀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16172" y="0"/>
            <a:ext cx="4994803" cy="6858000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과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4AD115A-45C9-40C1-A582-B0BD24482304}" type="datetime1">
              <a:rPr lang="ko-KR" altLang="en-US" noProof="1" smtClean="0"/>
              <a:t>2021-03-22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4" name="직사각형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그림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B2479F49-6E7A-454B-84ED-9681F655C86B}" type="datetime1">
              <a:rPr lang="ko-KR" altLang="en-US" noProof="1" smtClean="0"/>
              <a:t>2021-03-22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14" name="직사각형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1443038"/>
            <a:ext cx="5514975" cy="4894262"/>
          </a:xfrm>
        </p:spPr>
        <p:txBody>
          <a:bodyPr rtlCol="0"/>
          <a:lstStyle>
            <a:lvl1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1pPr>
            <a:lvl2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2pPr>
            <a:lvl3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3pPr>
            <a:lvl4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4pPr>
            <a:lvl5pPr>
              <a:spcBef>
                <a:spcPts val="1000"/>
              </a:spcBef>
              <a:spcAft>
                <a:spcPts val="1500"/>
              </a:spcAft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81192" y="1890876"/>
            <a:ext cx="11029615" cy="4084474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122D1E9F-E6A0-49D1-8DEF-C6B1B027799D}" type="datetime1">
              <a:rPr lang="ko-KR" altLang="en-US" noProof="1" smtClean="0"/>
              <a:t>2021-03-22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3" name="직사각형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및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223592" y="1890876"/>
            <a:ext cx="5387215" cy="4084474"/>
          </a:xfrm>
        </p:spPr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F451D80-7668-4748-B8EA-A22A4A431D43}" type="datetime1">
              <a:rPr lang="ko-KR" altLang="en-US" noProof="1" smtClean="0"/>
              <a:t>2021-03-22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19" name="직사각형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F2946A5D-DE14-4244-B0F2-802DE334AAD0}" type="datetime1">
              <a:rPr lang="ko-KR" altLang="en-US" noProof="1" smtClean="0"/>
              <a:t>2021-03-22</a:t>
            </a:fld>
            <a:endParaRPr lang="ko-KR" altLang="en-US" noProof="1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581194" y="1956391"/>
            <a:ext cx="3863216" cy="4467523"/>
          </a:xfrm>
        </p:spPr>
        <p:txBody>
          <a:bodyPr rtlCol="0" anchor="t">
            <a:normAutofit/>
          </a:bodyPr>
          <a:lstStyle>
            <a:lvl1pPr>
              <a:defRPr sz="1600" baseline="0">
                <a:latin typeface="맑은 고딕" panose="020B0503020000020004" pitchFamily="50" charset="-127"/>
              </a:defRPr>
            </a:lvl1pPr>
            <a:lvl2pPr>
              <a:defRPr sz="1400" baseline="0">
                <a:latin typeface="맑은 고딕" panose="020B0503020000020004" pitchFamily="50" charset="-127"/>
              </a:defRPr>
            </a:lvl2pPr>
            <a:lvl3pPr>
              <a:defRPr sz="1200" baseline="0">
                <a:latin typeface="맑은 고딕" panose="020B0503020000020004" pitchFamily="50" charset="-127"/>
              </a:defRPr>
            </a:lvl3pPr>
            <a:lvl4pPr>
              <a:defRPr sz="1100" baseline="0">
                <a:latin typeface="맑은 고딕" panose="020B0503020000020004" pitchFamily="50" charset="-127"/>
              </a:defRPr>
            </a:lvl4pPr>
            <a:lvl5pPr>
              <a:defRPr sz="1100"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93599" y="1956391"/>
            <a:ext cx="6917210" cy="4467523"/>
          </a:xfrm>
        </p:spPr>
        <p:txBody>
          <a:bodyPr rtlCol="0" anchor="t">
            <a:norm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  <a:lvl2pPr>
              <a:defRPr baseline="0">
                <a:latin typeface="맑은 고딕" panose="020B0503020000020004" pitchFamily="50" charset="-127"/>
              </a:defRPr>
            </a:lvl2pPr>
            <a:lvl3pPr>
              <a:defRPr baseline="0">
                <a:latin typeface="맑은 고딕" panose="020B0503020000020004" pitchFamily="50" charset="-127"/>
              </a:defRPr>
            </a:lvl3pPr>
            <a:lvl4pPr>
              <a:defRPr baseline="0">
                <a:latin typeface="맑은 고딕" panose="020B0503020000020004" pitchFamily="50" charset="-127"/>
              </a:defRPr>
            </a:lvl4pPr>
            <a:lvl5pPr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1BD6E70-7DF4-4FDB-8095-7C5D5BD44452}" type="datetime1">
              <a:rPr lang="ko-KR" altLang="en-US" noProof="1" smtClean="0"/>
              <a:t>2021-03-22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9" name="직사각형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581194" y="3523046"/>
            <a:ext cx="4757479" cy="2131499"/>
          </a:xfrm>
        </p:spPr>
        <p:txBody>
          <a:bodyPr rtlCol="0" anchor="t">
            <a:normAutofit/>
          </a:bodyPr>
          <a:lstStyle>
            <a:lvl1pPr algn="ctr">
              <a:defRPr baseline="0">
                <a:latin typeface="맑은 고딕" panose="020B0503020000020004" pitchFamily="50" charset="-127"/>
              </a:defRPr>
            </a:lvl1pPr>
            <a:lvl2pPr algn="ctr">
              <a:defRPr baseline="0">
                <a:latin typeface="맑은 고딕" panose="020B0503020000020004" pitchFamily="50" charset="-127"/>
              </a:defRPr>
            </a:lvl2pPr>
            <a:lvl3pPr algn="ctr">
              <a:defRPr baseline="0">
                <a:latin typeface="맑은 고딕" panose="020B0503020000020004" pitchFamily="50" charset="-127"/>
              </a:defRPr>
            </a:lvl3pPr>
            <a:lvl4pPr algn="ctr">
              <a:defRPr baseline="0">
                <a:latin typeface="맑은 고딕" panose="020B0503020000020004" pitchFamily="50" charset="-127"/>
              </a:defRPr>
            </a:lvl4pPr>
            <a:lvl5pPr algn="ctr"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rtlCol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604001" y="3523046"/>
            <a:ext cx="4757484" cy="2131499"/>
          </a:xfrm>
        </p:spPr>
        <p:txBody>
          <a:bodyPr rtlCol="0" anchor="t">
            <a:normAutofit/>
          </a:bodyPr>
          <a:lstStyle>
            <a:lvl1pPr algn="ctr">
              <a:defRPr baseline="0">
                <a:latin typeface="맑은 고딕" panose="020B0503020000020004" pitchFamily="50" charset="-127"/>
              </a:defRPr>
            </a:lvl1pPr>
            <a:lvl2pPr algn="ctr">
              <a:defRPr baseline="0">
                <a:latin typeface="맑은 고딕" panose="020B0503020000020004" pitchFamily="50" charset="-127"/>
              </a:defRPr>
            </a:lvl2pPr>
            <a:lvl3pPr algn="ctr">
              <a:defRPr baseline="0">
                <a:latin typeface="맑은 고딕" panose="020B0503020000020004" pitchFamily="50" charset="-127"/>
              </a:defRPr>
            </a:lvl3pPr>
            <a:lvl4pPr algn="ctr">
              <a:defRPr baseline="0">
                <a:latin typeface="맑은 고딕" panose="020B0503020000020004" pitchFamily="50" charset="-127"/>
              </a:defRPr>
            </a:lvl4pPr>
            <a:lvl5pPr algn="ctr"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96E87A6-9E32-4D89-B930-5FFC15180104}" type="datetime1">
              <a:rPr lang="ko-KR" altLang="en-US" noProof="1" smtClean="0"/>
              <a:t>2021-03-22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직선 연결선(S)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rtlCol="0" anchor="ctr"/>
            <a:lstStyle/>
            <a:p>
              <a:pPr algn="ctr" defTabSz="412750" rtl="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altLang="ko-KR" sz="1600" kern="0" baseline="0" noProof="1">
                  <a:solidFill>
                    <a:srgbClr val="FFFF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50CBE6E2-341C-40E0-A2FA-072549F49128}" type="datetime1">
              <a:rPr lang="ko-KR" altLang="en-US" noProof="1" smtClean="0"/>
              <a:t>2021-03-22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7" name="직사각형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880BD98A-63B9-4719-840D-A81076C1799E}" type="datetime1">
              <a:rPr lang="ko-KR" altLang="en-US" noProof="1" smtClean="0"/>
              <a:t>2021-03-22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좁은 내용 대형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클릭하십시오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2DD75E35-6548-4B07-93E8-54893E945DC7}" type="datetime1">
              <a:rPr lang="ko-KR" altLang="en-US" noProof="1" smtClean="0"/>
              <a:t>2021-03-22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2" name="직사각형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rtlCol="0" anchor="ctr"/>
          <a:lstStyle/>
          <a:p>
            <a:pPr algn="ctr" defTabSz="412750" rtl="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sz="1600" kern="0" baseline="0" noProof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Helvetica Light"/>
            </a:endParaRPr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rtlCol="0" anchor="ctr"/>
          <a:lstStyle/>
          <a:p>
            <a:pPr algn="ctr" rtl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1194" y="2720636"/>
            <a:ext cx="3863216" cy="3634317"/>
          </a:xfrm>
        </p:spPr>
        <p:txBody>
          <a:bodyPr rtlCol="0" anchor="t">
            <a:normAutofit/>
          </a:bodyPr>
          <a:lstStyle>
            <a:lvl1pPr>
              <a:defRPr sz="1600" baseline="0">
                <a:latin typeface="맑은 고딕" panose="020B0503020000020004" pitchFamily="50" charset="-127"/>
              </a:defRPr>
            </a:lvl1pPr>
            <a:lvl2pPr>
              <a:defRPr sz="1400" baseline="0">
                <a:latin typeface="맑은 고딕" panose="020B0503020000020004" pitchFamily="50" charset="-127"/>
              </a:defRPr>
            </a:lvl2pPr>
            <a:lvl3pPr>
              <a:defRPr sz="1200" baseline="0">
                <a:latin typeface="맑은 고딕" panose="020B0503020000020004" pitchFamily="50" charset="-127"/>
              </a:defRPr>
            </a:lvl3pPr>
            <a:lvl4pPr>
              <a:defRPr sz="1100" baseline="0">
                <a:latin typeface="맑은 고딕" panose="020B0503020000020004" pitchFamily="50" charset="-127"/>
              </a:defRPr>
            </a:lvl4pPr>
            <a:lvl5pPr>
              <a:defRPr sz="1100"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rtlCol="0" anchor="t">
            <a:normAutofit/>
          </a:bodyPr>
          <a:lstStyle>
            <a:lvl1pPr>
              <a:defRPr sz="34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여기에 제목을 입력하세요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163D32-71D9-452E-B996-1BBCCC0ADD0C}" type="datetime1">
              <a:rPr lang="ko-KR" altLang="en-US" noProof="1" smtClean="0"/>
              <a:t>2021-03-22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30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2pPr>
      <a:lvl3pPr marL="900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3pPr>
      <a:lvl4pPr marL="1242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4pPr>
      <a:lvl5pPr marL="1602000" eaLnBrk="1" latinLnBrk="1" hangingPunct="1">
        <a:buClr>
          <a:schemeClr val="accent1"/>
        </a:buClr>
        <a:buSzPct val="92000"/>
        <a:buFont typeface="Wingdings 2" panose="05020102010507070707" pitchFamily="18" charset="2"/>
        <a:buChar char=""/>
        <a:defRPr baseline="0">
          <a:ea typeface="맑은 고딕" panose="020B0503020000020004" pitchFamily="50" charset="-127"/>
        </a:defRPr>
      </a:lvl5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ECB34-6337-DE4D-8FD3-A3A0F576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980866"/>
            <a:ext cx="11029615" cy="2147467"/>
          </a:xfrm>
        </p:spPr>
        <p:txBody>
          <a:bodyPr rtlCol="0"/>
          <a:lstStyle/>
          <a:p>
            <a:pPr rtl="0"/>
            <a:r>
              <a:rPr lang="ko-KR" altLang="en-US" b="1" noProof="1">
                <a:ea typeface="맑은 고딕" panose="020B0503020000020004" pitchFamily="50" charset="-127"/>
              </a:rPr>
              <a:t>졸업작품 </a:t>
            </a:r>
            <a:r>
              <a:rPr lang="en-US" altLang="ko-KR" b="1" noProof="1">
                <a:ea typeface="맑은 고딕" panose="020B0503020000020004" pitchFamily="50" charset="-127"/>
              </a:rPr>
              <a:t>2</a:t>
            </a:r>
            <a:r>
              <a:rPr lang="ko-KR" altLang="en-US" b="1" noProof="1">
                <a:ea typeface="맑은 고딕" panose="020B0503020000020004" pitchFamily="50" charset="-127"/>
              </a:rPr>
              <a:t>주차</a:t>
            </a:r>
            <a:br>
              <a:rPr lang="en-US" altLang="ko-KR" b="1" noProof="1">
                <a:ea typeface="맑은 고딕" panose="020B0503020000020004" pitchFamily="50" charset="-127"/>
              </a:rPr>
            </a:br>
            <a:br>
              <a:rPr lang="en-US" altLang="ko-KR" b="1" noProof="1">
                <a:ea typeface="맑은 고딕" panose="020B0503020000020004" pitchFamily="50" charset="-127"/>
              </a:rPr>
            </a:br>
            <a:r>
              <a:rPr lang="en-US" altLang="ko-KR" b="1" noProof="1">
                <a:ea typeface="맑은 고딕" panose="020B0503020000020004" pitchFamily="50" charset="-127"/>
              </a:rPr>
              <a:t>Review filtering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27EA9-DD4F-6245-9D17-591DCE0A8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algn="r" rtl="0"/>
            <a:r>
              <a:rPr lang="en-US" altLang="ko-KR" noProof="1">
                <a:ea typeface="맑은 고딕" panose="020B0503020000020004" pitchFamily="50" charset="-127"/>
              </a:rPr>
              <a:t>201735849 </a:t>
            </a:r>
            <a:r>
              <a:rPr lang="ko-KR" altLang="en-US" noProof="1">
                <a:ea typeface="맑은 고딕" panose="020B0503020000020004" pitchFamily="50" charset="-127"/>
              </a:rPr>
              <a:t>안세훈</a:t>
            </a:r>
            <a:endParaRPr lang="en-US" altLang="ko-KR" noProof="1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947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685CDEC-66EC-4DE3-A1B7-25E6F58D3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/>
          <a:lstStyle/>
          <a:p>
            <a:r>
              <a:rPr lang="ko-KR" altLang="en-US" dirty="0"/>
              <a:t>리뷰 필터링 활용 기업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8D7B86-5087-4032-804B-9BC258A87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76" y="1890876"/>
            <a:ext cx="4779081" cy="11571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93B200-222C-43A0-A430-772DFAE45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76" y="3157281"/>
            <a:ext cx="4295608" cy="1200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95DD623-F17D-4987-ADB1-5CFB0A3F3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730" y="4729231"/>
            <a:ext cx="4315327" cy="1426613"/>
          </a:xfrm>
          <a:prstGeom prst="rect">
            <a:avLst/>
          </a:prstGeom>
        </p:spPr>
      </p:pic>
      <p:pic>
        <p:nvPicPr>
          <p:cNvPr id="1026" name="Picture 2" descr="Instagram | Know Your Meme">
            <a:extLst>
              <a:ext uri="{FF2B5EF4-FFF2-40B4-BE49-F238E27FC236}">
                <a16:creationId xmlns:a16="http://schemas.microsoft.com/office/drawing/2014/main" id="{39C411ED-68FF-4048-AAB1-D007D7E5A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066" y="4524583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950328-04D3-454A-9DE6-3F2124414842}"/>
              </a:ext>
            </a:extLst>
          </p:cNvPr>
          <p:cNvSpPr txBox="1"/>
          <p:nvPr/>
        </p:nvSpPr>
        <p:spPr>
          <a:xfrm>
            <a:off x="6785810" y="2146272"/>
            <a:ext cx="3845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허위 리뷰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음식점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허위 이미지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필터링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737F4E-7A20-472A-BB11-903065F378AE}"/>
              </a:ext>
            </a:extLst>
          </p:cNvPr>
          <p:cNvSpPr txBox="1"/>
          <p:nvPr/>
        </p:nvSpPr>
        <p:spPr>
          <a:xfrm>
            <a:off x="6785810" y="3429000"/>
            <a:ext cx="384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전문 판매업자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이상행동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54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D0ABA-6689-46C8-A794-0689E98E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「</a:t>
            </a:r>
            <a:r>
              <a:rPr lang="ko-KR" altLang="en-US" dirty="0"/>
              <a:t>빅데이터 분석을 활용한 가짜 리뷰 필터링 시스템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」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2E8567-5E0B-4B9F-851D-BD0FE03DC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웹크롤링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beautifulSoup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형태소 분석 </a:t>
            </a:r>
            <a:r>
              <a:rPr lang="en-US" altLang="ko-KR" dirty="0"/>
              <a:t>(</a:t>
            </a:r>
            <a:r>
              <a:rPr lang="ko-KR" altLang="en-US" dirty="0" err="1"/>
              <a:t>한나눔</a:t>
            </a:r>
            <a:r>
              <a:rPr lang="ko-KR" altLang="en-US" dirty="0"/>
              <a:t> 형태소 분석기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감정 분석 </a:t>
            </a:r>
            <a:r>
              <a:rPr lang="en-US" altLang="ko-KR" dirty="0"/>
              <a:t>(BRNN &amp; </a:t>
            </a:r>
            <a:r>
              <a:rPr lang="en-US" altLang="ko-KR" dirty="0" err="1"/>
              <a:t>KoNLPy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감정어</a:t>
            </a:r>
            <a:r>
              <a:rPr lang="ko-KR" altLang="en-US" dirty="0"/>
              <a:t> 사전 </a:t>
            </a:r>
            <a:r>
              <a:rPr lang="en-US" altLang="ko-KR" dirty="0"/>
              <a:t>(</a:t>
            </a:r>
            <a:r>
              <a:rPr lang="en-US" altLang="ko-KR" dirty="0" err="1"/>
              <a:t>SentiWordNet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부가 정보 추가</a:t>
            </a:r>
            <a:r>
              <a:rPr lang="en-US" altLang="ko-KR" dirty="0"/>
              <a:t>-&gt; </a:t>
            </a:r>
            <a:r>
              <a:rPr lang="ko-KR" altLang="en-US" dirty="0"/>
              <a:t>가중치 부여 </a:t>
            </a:r>
            <a:r>
              <a:rPr lang="en-US" altLang="ko-KR" dirty="0"/>
              <a:t>-&gt; </a:t>
            </a:r>
            <a:r>
              <a:rPr lang="ko-KR" altLang="en-US" dirty="0"/>
              <a:t>신뢰성</a:t>
            </a:r>
            <a:endParaRPr lang="en-US" altLang="ko-KR" dirty="0"/>
          </a:p>
          <a:p>
            <a:r>
              <a:rPr lang="ko-KR" altLang="en-US" dirty="0"/>
              <a:t>광고성</a:t>
            </a:r>
            <a:r>
              <a:rPr lang="en-US" altLang="ko-KR" dirty="0"/>
              <a:t>, </a:t>
            </a:r>
            <a:r>
              <a:rPr lang="ko-KR" altLang="en-US" dirty="0"/>
              <a:t>긍정</a:t>
            </a:r>
            <a:r>
              <a:rPr lang="en-US" altLang="ko-KR" dirty="0"/>
              <a:t>/</a:t>
            </a:r>
            <a:r>
              <a:rPr lang="ko-KR" altLang="en-US" dirty="0"/>
              <a:t>부정적 리뷰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746C04-897C-4FDC-9277-B440E3A58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277" y="2309826"/>
            <a:ext cx="5125075" cy="27785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3302BA-00A5-41A7-9BC2-9B8151C28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277" y="1714713"/>
            <a:ext cx="4046860" cy="44367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3D06F1-9346-4922-993D-924979E63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822" y="2147803"/>
            <a:ext cx="5807530" cy="35706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273AAA-676F-4090-9AD8-F90C50BA3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0822" y="2446136"/>
            <a:ext cx="6192440" cy="309084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30AED4B-7300-4F9C-A0CE-D657659DD2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7672" y="1488898"/>
            <a:ext cx="4463539" cy="5005323"/>
          </a:xfrm>
          <a:prstGeom prst="rect">
            <a:avLst/>
          </a:prstGeom>
        </p:spPr>
      </p:pic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52281BA2-1B2A-4240-BDB6-B1EE80D801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8893884"/>
              </p:ext>
            </p:extLst>
          </p:nvPr>
        </p:nvGraphicFramePr>
        <p:xfrm>
          <a:off x="5682442" y="1740232"/>
          <a:ext cx="5767138" cy="423511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83569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2883569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</a:tblGrid>
              <a:tr h="906814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2400" b="0" cap="all" spc="15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외부</a:t>
                      </a:r>
                      <a:endParaRPr lang="en-US" sz="2400" b="0" cap="all" spc="15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4212" marR="224212" marT="224212" marB="22421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cap="all" spc="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 내부</a:t>
                      </a:r>
                      <a:endParaRPr lang="en-US" sz="2400" b="0" cap="all" spc="150" baseline="0" dirty="0">
                        <a:solidFill>
                          <a:schemeClr val="lt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4212" marR="224212" marT="224212" marB="224212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8320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cap="none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중복된 썸네일</a:t>
                      </a:r>
                      <a:endParaRPr lang="en-US" sz="2000" b="0" cap="none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4212" marR="224212" marT="224212" marB="224212"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cap="none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키워드 반복</a:t>
                      </a:r>
                      <a:endParaRPr lang="en-US" sz="2000" b="0" cap="none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4212" marR="224212" marT="224212" marB="224212">
                    <a:solidFill>
                      <a:schemeClr val="tx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18332"/>
                  </a:ext>
                </a:extLst>
              </a:tr>
              <a:tr h="8320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cap="none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업로드 사진의 개수</a:t>
                      </a:r>
                      <a:endParaRPr lang="en-US" sz="2000" b="0" cap="none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4212" marR="224212" marT="224212" marB="22421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cap="none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사진의 남용</a:t>
                      </a:r>
                      <a:endParaRPr lang="en-US" sz="2000" b="0" cap="none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4212" marR="224212" marT="224212" marB="224212"/>
                </a:tc>
                <a:extLst>
                  <a:ext uri="{0D108BD9-81ED-4DB2-BD59-A6C34878D82A}">
                    <a16:rowId xmlns:a16="http://schemas.microsoft.com/office/drawing/2014/main" val="1445241155"/>
                  </a:ext>
                </a:extLst>
              </a:tr>
              <a:tr h="8320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cap="none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 내 게시물 수</a:t>
                      </a:r>
                      <a:endParaRPr lang="en-US" sz="2000" b="0" cap="none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4212" marR="224212" marT="224212" marB="224212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cap="none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같은 구성의 글</a:t>
                      </a:r>
                      <a:endParaRPr lang="en-US" sz="2000" b="0" cap="none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4212" marR="224212" marT="224212" marB="224212"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183528"/>
                  </a:ext>
                </a:extLst>
              </a:tr>
              <a:tr h="8320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cap="none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 게시물</a:t>
                      </a:r>
                      <a:endParaRPr lang="en-US" sz="2000" b="0" cap="none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4212" marR="224212" marT="224212" marB="2242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cap="none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부정적 평가 </a:t>
                      </a:r>
                      <a:r>
                        <a:rPr lang="en-US" altLang="ko-KR" sz="2000" b="0" cap="none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2000" b="0" cap="none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4212" marR="224212" marT="224212" marB="224212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424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0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6507539_TF56180624_Win32" id="{DD7B655C-D52B-4575-95C5-124F518BBD53}" vid="{B15D3EB8-A690-420F-83F9-2922FA730DD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C43B05-D266-4257-98DE-FF9D8CEDAE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216</TotalTime>
  <Words>103</Words>
  <Application>Microsoft Office PowerPoint</Application>
  <PresentationFormat>와이드스크린</PresentationFormat>
  <Paragraphs>23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굴림</vt:lpstr>
      <vt:lpstr>맑은 고딕</vt:lpstr>
      <vt:lpstr>Arial</vt:lpstr>
      <vt:lpstr>Wingdings 2</vt:lpstr>
      <vt:lpstr>DividendVTI</vt:lpstr>
      <vt:lpstr>졸업작품 2주차  Review filtering</vt:lpstr>
      <vt:lpstr>리뷰 필터링 활용 기업</vt:lpstr>
      <vt:lpstr>「빅데이터 분석을 활용한 가짜 리뷰 필터링 시스템」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졸업작품 IDEa proposal</dc:title>
  <dc:creator>dkstpgns12@naver.com</dc:creator>
  <cp:lastModifiedBy>dkstpgns12@naver.com</cp:lastModifiedBy>
  <cp:revision>15</cp:revision>
  <dcterms:created xsi:type="dcterms:W3CDTF">2021-03-14T07:49:24Z</dcterms:created>
  <dcterms:modified xsi:type="dcterms:W3CDTF">2021-03-22T02:21:24Z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