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1"/>
  </p:notesMasterIdLst>
  <p:handoutMasterIdLst>
    <p:handoutMasterId r:id="rId12"/>
  </p:handoutMasterIdLst>
  <p:sldIdLst>
    <p:sldId id="347" r:id="rId5"/>
    <p:sldId id="354" r:id="rId6"/>
    <p:sldId id="348" r:id="rId7"/>
    <p:sldId id="355" r:id="rId8"/>
    <p:sldId id="356" r:id="rId9"/>
    <p:sldId id="357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3507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2021-04-25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32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80866"/>
            <a:ext cx="11029615" cy="2147467"/>
          </a:xfrm>
        </p:spPr>
        <p:txBody>
          <a:bodyPr rtlCol="0"/>
          <a:lstStyle/>
          <a:p>
            <a:pPr rtl="0"/>
            <a:r>
              <a:rPr lang="ko-KR" altLang="en-US" b="1" noProof="1">
                <a:ea typeface="맑은 고딕" panose="020B0503020000020004" pitchFamily="50" charset="-127"/>
              </a:rPr>
              <a:t>졸업작품 사용 기술</a:t>
            </a:r>
            <a:br>
              <a:rPr lang="en-US" altLang="ko-KR" b="1" noProof="1">
                <a:ea typeface="맑은 고딕" panose="020B0503020000020004" pitchFamily="50" charset="-127"/>
              </a:rPr>
            </a:br>
            <a:endParaRPr lang="en-US" altLang="ko-KR" b="1" noProof="1"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ko-KR" altLang="en-US" noProof="1"/>
              <a:t>김태희</a:t>
            </a:r>
            <a:r>
              <a:rPr lang="en-US" altLang="ko-KR" noProof="1"/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안세훈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정영훈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테이블 위의 잡지 더미">
            <a:extLst>
              <a:ext uri="{FF2B5EF4-FFF2-40B4-BE49-F238E27FC236}">
                <a16:creationId xmlns:a16="http://schemas.microsoft.com/office/drawing/2014/main" id="{F500FD83-68A1-4481-A075-AB56AEFB8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7" r="-1" b="-1"/>
          <a:stretch/>
        </p:blipFill>
        <p:spPr>
          <a:xfrm>
            <a:off x="5181599" y="10"/>
            <a:ext cx="7010400" cy="685799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noFill/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2FE35A-10C8-49CD-BC21-56633FDF0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도메인 선정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전처리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필터링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오피니언 마이닝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결과 분석</a:t>
            </a:r>
            <a:r>
              <a:rPr lang="en-US" altLang="ko-KR" sz="2400" dirty="0"/>
              <a:t>, </a:t>
            </a:r>
            <a:r>
              <a:rPr lang="ko-KR" altLang="en-US" sz="2400" dirty="0"/>
              <a:t>추천</a:t>
            </a:r>
            <a:endParaRPr lang="en-US" altLang="ko-KR" sz="2400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E1FDC86-1648-4ED0-ABF6-42FA27BC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2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ko-KR" altLang="en-US" dirty="0"/>
              <a:t>도메인 선정 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622219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accent6"/>
                </a:solidFill>
              </a:rPr>
              <a:t>카페 리뷰</a:t>
            </a:r>
            <a:r>
              <a:rPr lang="ko-KR" altLang="en-US" sz="2000" dirty="0">
                <a:solidFill>
                  <a:schemeClr val="accent6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네이버 블로그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네이버 리뷰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카카오맵</a:t>
            </a:r>
            <a:r>
              <a:rPr lang="ko-KR" altLang="en-US" sz="2000" dirty="0">
                <a:solidFill>
                  <a:schemeClr val="tx1"/>
                </a:solidFill>
              </a:rPr>
              <a:t> 리뷰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목적 맞춤</a:t>
            </a:r>
            <a:r>
              <a:rPr lang="en-US" altLang="ko-KR" sz="2000" dirty="0">
                <a:solidFill>
                  <a:schemeClr val="tx1"/>
                </a:solidFill>
              </a:rPr>
              <a:t> : </a:t>
            </a:r>
            <a:r>
              <a:rPr lang="ko-KR" altLang="en-US" sz="2000" dirty="0">
                <a:solidFill>
                  <a:schemeClr val="tx1"/>
                </a:solidFill>
              </a:rPr>
              <a:t>스터디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디저트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커피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데이트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속성</a:t>
            </a:r>
            <a:r>
              <a:rPr lang="en-US" altLang="ko-KR" sz="2000" dirty="0">
                <a:solidFill>
                  <a:schemeClr val="tx1"/>
                </a:solidFill>
              </a:rPr>
              <a:t> : </a:t>
            </a:r>
            <a:r>
              <a:rPr lang="ko-KR" altLang="en-US" sz="2000" dirty="0">
                <a:solidFill>
                  <a:schemeClr val="tx1"/>
                </a:solidFill>
              </a:rPr>
              <a:t>좌석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테이블크기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연령대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분위기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인테리어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교통편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스터디 카페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도서관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/>
                </a:solidFill>
              </a:rPr>
              <a:t>건강</a:t>
            </a:r>
            <a:r>
              <a:rPr lang="en-US" altLang="ko-KR" sz="2000" b="1" dirty="0">
                <a:solidFill>
                  <a:schemeClr val="accent6"/>
                </a:solidFill>
              </a:rPr>
              <a:t>/</a:t>
            </a:r>
            <a:r>
              <a:rPr lang="ko-KR" altLang="en-US" sz="2000" b="1" dirty="0">
                <a:solidFill>
                  <a:schemeClr val="accent6"/>
                </a:solidFill>
              </a:rPr>
              <a:t>다이어트 식품 리뷰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자체 사이트 리뷰</a:t>
            </a:r>
            <a:r>
              <a:rPr lang="en-US" altLang="ko-KR" sz="2000" dirty="0"/>
              <a:t>, </a:t>
            </a:r>
            <a:r>
              <a:rPr lang="ko-KR" altLang="en-US" sz="2000" dirty="0"/>
              <a:t>소셜 커머스 리뷰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단백질 식품</a:t>
            </a:r>
            <a:r>
              <a:rPr lang="en-US" altLang="ko-KR" sz="2000" dirty="0"/>
              <a:t>, </a:t>
            </a:r>
            <a:r>
              <a:rPr lang="ko-KR" altLang="en-US" sz="2000" dirty="0"/>
              <a:t>다이어트 식품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속성 </a:t>
            </a:r>
            <a:r>
              <a:rPr lang="en-US" altLang="ko-KR" sz="2000" dirty="0"/>
              <a:t>: </a:t>
            </a:r>
            <a:r>
              <a:rPr lang="ko-KR" altLang="en-US" sz="2000" dirty="0"/>
              <a:t>맛</a:t>
            </a:r>
            <a:r>
              <a:rPr lang="en-US" altLang="ko-KR" sz="2000" dirty="0"/>
              <a:t>, </a:t>
            </a:r>
            <a:r>
              <a:rPr lang="ko-KR" altLang="en-US" sz="2000" dirty="0"/>
              <a:t>단백질 비율</a:t>
            </a:r>
            <a:r>
              <a:rPr lang="en-US" altLang="ko-KR" sz="2000" dirty="0"/>
              <a:t>, </a:t>
            </a:r>
            <a:r>
              <a:rPr lang="ko-KR" altLang="en-US" sz="2000" dirty="0"/>
              <a:t>가격</a:t>
            </a:r>
            <a:r>
              <a:rPr lang="en-US" altLang="ko-KR" sz="2000" dirty="0"/>
              <a:t>, </a:t>
            </a:r>
            <a:r>
              <a:rPr lang="ko-KR" altLang="en-US" sz="2000" dirty="0"/>
              <a:t>포만감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보관성</a:t>
            </a:r>
            <a:endParaRPr lang="en-US" sz="2000" dirty="0"/>
          </a:p>
          <a:p>
            <a:r>
              <a:rPr lang="ko-KR" altLang="en-US" sz="2000" b="1" dirty="0">
                <a:solidFill>
                  <a:schemeClr val="accent6"/>
                </a:solidFill>
              </a:rPr>
              <a:t>의류 리뷰 </a:t>
            </a:r>
            <a:r>
              <a:rPr lang="en-US" altLang="ko-KR" sz="2000" dirty="0"/>
              <a:t>(</a:t>
            </a:r>
            <a:r>
              <a:rPr lang="ko-KR" altLang="en-US" sz="2000" dirty="0"/>
              <a:t>자체 사이트 리뷰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속성 </a:t>
            </a:r>
            <a:r>
              <a:rPr lang="en-US" altLang="ko-KR" sz="2000" dirty="0"/>
              <a:t>: </a:t>
            </a:r>
            <a:r>
              <a:rPr lang="ko-KR" altLang="en-US" sz="2000" dirty="0"/>
              <a:t>핏</a:t>
            </a:r>
            <a:r>
              <a:rPr lang="en-US" altLang="ko-KR" sz="2000" dirty="0"/>
              <a:t>, </a:t>
            </a:r>
            <a:r>
              <a:rPr lang="ko-KR" altLang="en-US" sz="2000" dirty="0"/>
              <a:t>색감</a:t>
            </a:r>
            <a:r>
              <a:rPr lang="en-US" altLang="ko-KR" sz="2000" dirty="0"/>
              <a:t>, </a:t>
            </a:r>
            <a:r>
              <a:rPr lang="ko-KR" altLang="en-US" sz="2000" dirty="0"/>
              <a:t>분위기</a:t>
            </a:r>
            <a:r>
              <a:rPr lang="en-US" altLang="ko-KR" sz="2000" dirty="0"/>
              <a:t>, </a:t>
            </a:r>
            <a:r>
              <a:rPr lang="ko-KR" altLang="en-US" sz="2000" dirty="0"/>
              <a:t>연령대</a:t>
            </a:r>
            <a:r>
              <a:rPr lang="en-US" altLang="ko-KR" sz="2000" dirty="0"/>
              <a:t>, </a:t>
            </a:r>
            <a:r>
              <a:rPr lang="ko-KR" altLang="en-US" sz="2000" dirty="0"/>
              <a:t>체형</a:t>
            </a:r>
            <a:endParaRPr lang="en-US" altLang="ko-KR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19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ko-KR" altLang="en-US" dirty="0"/>
              <a:t>비정형 데이터 </a:t>
            </a:r>
            <a:r>
              <a:rPr lang="ko-KR" altLang="en-US" dirty="0" err="1"/>
              <a:t>전처리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4211"/>
            <a:ext cx="11029615" cy="5117431"/>
          </a:xfrm>
        </p:spPr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accent6"/>
                </a:solidFill>
              </a:rPr>
              <a:t>웹크롤링</a:t>
            </a:r>
            <a:r>
              <a:rPr lang="ko-KR" altLang="en-US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>
                <a:solidFill>
                  <a:schemeClr val="accent6"/>
                </a:solidFill>
              </a:rPr>
              <a:t>&amp; </a:t>
            </a:r>
            <a:r>
              <a:rPr lang="ko-KR" altLang="en-US" sz="2000" b="1" dirty="0">
                <a:solidFill>
                  <a:schemeClr val="accent6"/>
                </a:solidFill>
              </a:rPr>
              <a:t>한글 텍스트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ko-KR" altLang="en-US" sz="2000" b="1" dirty="0" err="1">
                <a:solidFill>
                  <a:schemeClr val="accent6"/>
                </a:solidFill>
              </a:rPr>
              <a:t>전처리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</a:rPr>
              <a:t>Beautifulsoup</a:t>
            </a:r>
            <a:r>
              <a:rPr lang="en-US" altLang="ko-KR" sz="2000" dirty="0">
                <a:solidFill>
                  <a:schemeClr val="tx1"/>
                </a:solidFill>
              </a:rPr>
              <a:t>-&gt;Word2Vec</a:t>
            </a:r>
          </a:p>
          <a:p>
            <a:pPr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</a:rPr>
              <a:t>KoNLPY</a:t>
            </a:r>
            <a:r>
              <a:rPr lang="en-US" altLang="ko-KR" sz="2000" dirty="0">
                <a:solidFill>
                  <a:schemeClr val="tx1"/>
                </a:solidFill>
              </a:rPr>
              <a:t>, KSS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-&gt;</a:t>
            </a:r>
            <a:r>
              <a:rPr lang="en-US" altLang="ko-KR" sz="2000" dirty="0" err="1">
                <a:solidFill>
                  <a:schemeClr val="tx1"/>
                </a:solidFill>
              </a:rPr>
              <a:t>PyKoSpacing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Py-Hanspell</a:t>
            </a:r>
            <a:r>
              <a:rPr lang="en-US" altLang="ko-KR" sz="2000" dirty="0">
                <a:solidFill>
                  <a:schemeClr val="tx1"/>
                </a:solidFill>
              </a:rPr>
              <a:t>, SOYNSP</a:t>
            </a: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</a:rPr>
              <a:t>Cleaning, </a:t>
            </a:r>
            <a:r>
              <a:rPr lang="ko-KR" altLang="en-US" sz="2000" dirty="0" err="1">
                <a:solidFill>
                  <a:schemeClr val="tx1"/>
                </a:solidFill>
              </a:rPr>
              <a:t>불용어</a:t>
            </a:r>
            <a:r>
              <a:rPr lang="ko-KR" altLang="en-US" sz="2000" dirty="0">
                <a:solidFill>
                  <a:schemeClr val="tx1"/>
                </a:solidFill>
              </a:rPr>
              <a:t> 제거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/>
                </a:solidFill>
              </a:rPr>
              <a:t>필터링 </a:t>
            </a:r>
            <a:r>
              <a:rPr lang="en-US" altLang="ko-KR" sz="2000" b="1" dirty="0">
                <a:solidFill>
                  <a:schemeClr val="accent6"/>
                </a:solidFill>
              </a:rPr>
              <a:t>(Fake</a:t>
            </a:r>
            <a:r>
              <a:rPr lang="ko-KR" altLang="en-US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>
                <a:solidFill>
                  <a:schemeClr val="accent6"/>
                </a:solidFill>
              </a:rPr>
              <a:t>review)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작성자 기준</a:t>
            </a:r>
            <a:r>
              <a:rPr lang="en-US" altLang="ko-KR" sz="2000" dirty="0"/>
              <a:t>: </a:t>
            </a:r>
            <a:r>
              <a:rPr lang="ko-KR" altLang="en-US" sz="2000" dirty="0"/>
              <a:t>이상 행동</a:t>
            </a:r>
            <a:r>
              <a:rPr lang="en-US" altLang="ko-KR" sz="2000" dirty="0"/>
              <a:t>, </a:t>
            </a:r>
            <a:r>
              <a:rPr lang="ko-KR" altLang="en-US" sz="2000" dirty="0"/>
              <a:t>반복 행동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작성 내용 기준</a:t>
            </a:r>
            <a:r>
              <a:rPr lang="en-US" altLang="ko-KR" sz="2000" dirty="0"/>
              <a:t>: </a:t>
            </a:r>
            <a:r>
              <a:rPr lang="ko-KR" altLang="en-US" sz="2000" dirty="0"/>
              <a:t>광고성 키워드</a:t>
            </a:r>
            <a:r>
              <a:rPr lang="en-US" altLang="ko-KR" sz="2000" dirty="0"/>
              <a:t>, </a:t>
            </a:r>
            <a:r>
              <a:rPr lang="ko-KR" altLang="en-US" sz="2000" dirty="0"/>
              <a:t>사진 남용 </a:t>
            </a:r>
            <a:r>
              <a:rPr lang="en-US" altLang="ko-KR" sz="2000" dirty="0"/>
              <a:t>=&gt;</a:t>
            </a:r>
            <a:r>
              <a:rPr lang="ko-KR" altLang="en-US" sz="2000" dirty="0"/>
              <a:t>사전 학습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42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ko-KR" altLang="en-US" dirty="0"/>
              <a:t>오피니언 마이닝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622219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LSTM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</a:rPr>
              <a:t>biLSTM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</a:rPr>
              <a:t>RNN</a:t>
            </a:r>
            <a:r>
              <a:rPr lang="ko-KR" altLang="en-US" sz="2000" dirty="0">
                <a:solidFill>
                  <a:schemeClr val="tx1"/>
                </a:solidFill>
              </a:rPr>
              <a:t>의 단기기억 단점 보완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accent6"/>
                </a:solidFill>
              </a:rPr>
              <a:t>BERT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koBERT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사전훈련</a:t>
            </a:r>
            <a:r>
              <a:rPr lang="en-US" altLang="ko-KR" sz="2000" dirty="0"/>
              <a:t>-&gt;</a:t>
            </a:r>
            <a:r>
              <a:rPr lang="ko-KR" altLang="en-US" sz="2000" dirty="0"/>
              <a:t>학습단어 감소</a:t>
            </a:r>
            <a:endParaRPr lang="en-US" sz="2000" dirty="0"/>
          </a:p>
          <a:p>
            <a:r>
              <a:rPr lang="en-US" altLang="ko-KR" sz="2000" b="1" dirty="0" err="1">
                <a:solidFill>
                  <a:schemeClr val="accent6"/>
                </a:solidFill>
              </a:rPr>
              <a:t>ConceptNet</a:t>
            </a:r>
            <a:endParaRPr lang="en-US" altLang="ko-KR" sz="2000" b="1" dirty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 err="1"/>
              <a:t>시멘틱</a:t>
            </a:r>
            <a:r>
              <a:rPr lang="ko-KR" altLang="en-US" sz="2000" dirty="0"/>
              <a:t> 네트워크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키워드 추출</a:t>
            </a:r>
            <a:r>
              <a:rPr lang="en-US" altLang="ko-KR" sz="2000" dirty="0"/>
              <a:t>, </a:t>
            </a:r>
            <a:r>
              <a:rPr lang="ko-KR" altLang="en-US" sz="2000" dirty="0"/>
              <a:t>요약</a:t>
            </a:r>
            <a:r>
              <a:rPr lang="en-US" altLang="ko-KR" sz="2000" dirty="0"/>
              <a:t>, </a:t>
            </a:r>
            <a:r>
              <a:rPr lang="ko-KR" altLang="en-US" sz="2000" dirty="0"/>
              <a:t>정서 판단</a:t>
            </a:r>
            <a:endParaRPr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A09368-B52A-4D8C-B831-C6EED87F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97" y="344906"/>
            <a:ext cx="6555856" cy="24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494A77-2DA5-4AFB-8B2F-20FF8529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44" y="2952386"/>
            <a:ext cx="3058361" cy="341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A75C7-0989-4E01-9A72-02CEF0094DB3}"/>
              </a:ext>
            </a:extLst>
          </p:cNvPr>
          <p:cNvSpPr txBox="1"/>
          <p:nvPr/>
        </p:nvSpPr>
        <p:spPr>
          <a:xfrm>
            <a:off x="7632925" y="243297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LSTM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542E4-704B-4B42-AA82-384CE7C56EF2}"/>
              </a:ext>
            </a:extLst>
          </p:cNvPr>
          <p:cNvSpPr txBox="1"/>
          <p:nvPr/>
        </p:nvSpPr>
        <p:spPr>
          <a:xfrm>
            <a:off x="7604071" y="614376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BERT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30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ko-KR" altLang="en-US" dirty="0"/>
              <a:t>결과 분석 </a:t>
            </a:r>
            <a:r>
              <a:rPr lang="en-US" altLang="ko-KR" dirty="0"/>
              <a:t>&amp; </a:t>
            </a:r>
            <a:r>
              <a:rPr lang="ko-KR" altLang="en-US" dirty="0"/>
              <a:t>추천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622219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accent6"/>
                </a:solidFill>
              </a:rPr>
              <a:t>결과 분석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워드 클라우드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속성의 중요도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네트워크 그래프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연관된 속성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토픽 모델링</a:t>
            </a: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대표속성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/>
                </a:solidFill>
              </a:rPr>
              <a:t>추천 알고리즘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컨텐츠 기반 필터링</a:t>
            </a:r>
            <a:r>
              <a:rPr lang="en-US" altLang="ko-KR" sz="2000" dirty="0"/>
              <a:t>: </a:t>
            </a:r>
            <a:r>
              <a:rPr lang="ko-KR" altLang="en-US" sz="2000" dirty="0"/>
              <a:t>기존 사용자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협업 필터링</a:t>
            </a:r>
            <a:r>
              <a:rPr lang="en-US" altLang="ko-KR" sz="2000" dirty="0"/>
              <a:t>: </a:t>
            </a:r>
            <a:r>
              <a:rPr lang="ko-KR" altLang="en-US" sz="2000" dirty="0"/>
              <a:t>다른 사용자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잠재 요인 협업 필터링</a:t>
            </a:r>
            <a:r>
              <a:rPr lang="en-US" altLang="ko-KR" sz="2000" dirty="0"/>
              <a:t>: </a:t>
            </a:r>
            <a:r>
              <a:rPr lang="ko-KR" altLang="en-US" sz="2000" dirty="0"/>
              <a:t>행렬 분해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BF7CBC-D714-4BC6-BF76-34541B7C35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63" y="344906"/>
            <a:ext cx="341376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FC253F-2C4F-4CF9-8033-FE5475901C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525" y="571790"/>
            <a:ext cx="2266398" cy="17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8B401A-04AB-4F18-9AD8-AC60D3CCB812}"/>
              </a:ext>
            </a:extLst>
          </p:cNvPr>
          <p:cNvSpPr txBox="1"/>
          <p:nvPr/>
        </p:nvSpPr>
        <p:spPr>
          <a:xfrm>
            <a:off x="5805505" y="254210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워드 클라우드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A4C64-F001-42F8-86EB-ECCC46393156}"/>
              </a:ext>
            </a:extLst>
          </p:cNvPr>
          <p:cNvSpPr txBox="1"/>
          <p:nvPr/>
        </p:nvSpPr>
        <p:spPr>
          <a:xfrm>
            <a:off x="9002316" y="2542105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그래프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A9688D-369D-4F7B-AA8F-643DB52DD6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0708"/>
            <a:ext cx="4716729" cy="2463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30583-0FAE-40ED-A4EB-359F3558B4FD}"/>
              </a:ext>
            </a:extLst>
          </p:cNvPr>
          <p:cNvSpPr txBox="1"/>
          <p:nvPr/>
        </p:nvSpPr>
        <p:spPr>
          <a:xfrm>
            <a:off x="7565947" y="568944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토픽 모델링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209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978</TotalTime>
  <Words>253</Words>
  <Application>Microsoft Office PowerPoint</Application>
  <PresentationFormat>와이드스크린</PresentationFormat>
  <Paragraphs>53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 2</vt:lpstr>
      <vt:lpstr>DividendVTI</vt:lpstr>
      <vt:lpstr>졸업작품 사용 기술 </vt:lpstr>
      <vt:lpstr>목차</vt:lpstr>
      <vt:lpstr>도메인 선정 (대학생)</vt:lpstr>
      <vt:lpstr>비정형 데이터 전처리</vt:lpstr>
      <vt:lpstr>오피니언 마이닝</vt:lpstr>
      <vt:lpstr>결과 분석 &amp; 추천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IDEa proposal</dc:title>
  <dc:creator>dkstpgns12@naver.com</dc:creator>
  <cp:lastModifiedBy>dkstpgns12@naver.com</cp:lastModifiedBy>
  <cp:revision>51</cp:revision>
  <dcterms:created xsi:type="dcterms:W3CDTF">2021-03-14T07:49:24Z</dcterms:created>
  <dcterms:modified xsi:type="dcterms:W3CDTF">2021-04-25T17:23:38Z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