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5"/>
  </p:notesMasterIdLst>
  <p:handoutMasterIdLst>
    <p:handoutMasterId r:id="rId16"/>
  </p:handoutMasterIdLst>
  <p:sldIdLst>
    <p:sldId id="347" r:id="rId5"/>
    <p:sldId id="348" r:id="rId6"/>
    <p:sldId id="355" r:id="rId7"/>
    <p:sldId id="356" r:id="rId8"/>
    <p:sldId id="358" r:id="rId9"/>
    <p:sldId id="359" r:id="rId10"/>
    <p:sldId id="360" r:id="rId11"/>
    <p:sldId id="357" r:id="rId12"/>
    <p:sldId id="362" r:id="rId13"/>
    <p:sldId id="361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3507"/>
  </p:normalViewPr>
  <p:slideViewPr>
    <p:cSldViewPr snapToGrid="0">
      <p:cViewPr varScale="1">
        <p:scale>
          <a:sx n="61" d="100"/>
          <a:sy n="61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35AD9E-2D7D-466D-AF28-D422FD715C28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2021-05-17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F12C2-4DB0-4437-81E7-A0C89F24ADC0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FD49E4-4598-4E6D-A4E7-609CDCD382BA}" type="datetime1">
              <a:rPr lang="ko-KR" altLang="en-US" noProof="1" smtClean="0"/>
              <a:t>2021-05-17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8442E7-1E35-4707-8504-AE37222ED57D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>
      <a:defRPr sz="1200" baseline="0">
        <a:ea typeface="맑은 고딕" panose="020B0503020000020004" pitchFamily="50" charset="-127"/>
      </a:defRPr>
    </a:lvl2pPr>
    <a:lvl3pPr marL="914400">
      <a:defRPr sz="1200" baseline="0">
        <a:ea typeface="맑은 고딕" panose="020B0503020000020004" pitchFamily="50" charset="-127"/>
      </a:defRPr>
    </a:lvl3pPr>
    <a:lvl4pPr marL="1371600">
      <a:defRPr sz="1200" baseline="0">
        <a:ea typeface="맑은 고딕" panose="020B0503020000020004" pitchFamily="50" charset="-127"/>
      </a:defRPr>
    </a:lvl4pPr>
    <a:lvl5pPr marL="1828800">
      <a:defRPr sz="1200" baseline="0">
        <a:ea typeface="맑은 고딕" panose="020B0503020000020004" pitchFamily="50" charset="-127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1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32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1"/>
              <a:t>클릭하여 마스터 부제목 스타일 편집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B54A9C8-BA70-4B48-95E6-45E856F36760}" type="datetime1">
              <a:rPr lang="ko-KR" altLang="en-US" noProof="1" smtClean="0"/>
              <a:t>2021-05-17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락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38A1676-6EC2-44D1-A2DF-86C4DC62DF04}" type="datetime1">
              <a:rPr lang="ko-KR" altLang="en-US" noProof="1" smtClean="0"/>
              <a:t>2021-05-17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22" name="내용 개체 틀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5688" y="2005013"/>
            <a:ext cx="4510087" cy="4027487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갤러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B7F9021-0BB2-460F-937F-BCBDB2AC1996}" type="datetime1">
              <a:rPr lang="ko-KR" altLang="en-US" noProof="1" smtClean="0"/>
              <a:t>2021-05-17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rtlCol="0" anchor="ctr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F634A02-0D94-4530-89BB-D2D454250511}" type="datetime1">
              <a:rPr lang="ko-KR" altLang="en-US" noProof="1" smtClean="0"/>
              <a:t>2021-05-17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16689" y="878177"/>
            <a:ext cx="5341775" cy="5251813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4225" y="878177"/>
            <a:ext cx="5341775" cy="5251813"/>
          </a:xfrm>
        </p:spPr>
        <p:txBody>
          <a:bodyPr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71D24-B9F8-4062-BF5C-53936FCAA97C}" type="datetime1">
              <a:rPr lang="ko-KR" altLang="en-US" noProof="1" smtClean="0"/>
              <a:t>2021-05-17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35F7840-18EC-4C69-BD04-F06CF802B6A4}" type="datetime1">
              <a:rPr lang="ko-KR" altLang="en-US" noProof="1" smtClean="0"/>
              <a:t>2021-05-17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rtlCol="0" anchor="ctr">
            <a:normAutofit/>
          </a:bodyPr>
          <a:lstStyle>
            <a:lvl1pPr algn="ctr">
              <a:defRPr sz="3400" baseline="0">
                <a:solidFill>
                  <a:schemeClr val="bg1"/>
                </a:solidFill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3" name="내용 개체 틀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 rtl="0"/>
            <a:r>
              <a:rPr lang="ko-KR" altLang="en-US" noProof="1"/>
              <a:t>여기에 부제를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8" name="직사각형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22" name="텍스트 개체 틀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6172" y="0"/>
            <a:ext cx="4994803" cy="6858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과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4AD115A-45C9-40C1-A582-B0BD24482304}" type="datetime1">
              <a:rPr lang="ko-KR" altLang="en-US" noProof="1" smtClean="0"/>
              <a:t>2021-05-17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2479F49-6E7A-454B-84ED-9681F655C86B}" type="datetime1">
              <a:rPr lang="ko-KR" altLang="en-US" noProof="1" smtClean="0"/>
              <a:t>2021-05-17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1443038"/>
            <a:ext cx="5514975" cy="4894262"/>
          </a:xfrm>
        </p:spPr>
        <p:txBody>
          <a:bodyPr rtlCol="0"/>
          <a:lstStyle>
            <a:lvl1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1pPr>
            <a:lvl2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2pPr>
            <a:lvl3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3pPr>
            <a:lvl4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4pPr>
            <a:lvl5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1192" y="1890876"/>
            <a:ext cx="110296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22D1E9F-E6A0-49D1-8DEF-C6B1B027799D}" type="datetime1">
              <a:rPr lang="ko-KR" altLang="en-US" noProof="1" smtClean="0"/>
              <a:t>2021-05-17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및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223592" y="1890876"/>
            <a:ext cx="53872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F451D80-7668-4748-B8EA-A22A4A431D43}" type="datetime1">
              <a:rPr lang="ko-KR" altLang="en-US" noProof="1" smtClean="0"/>
              <a:t>2021-05-17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9" name="직사각형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2946A5D-DE14-4244-B0F2-802DE334AAD0}" type="datetime1">
              <a:rPr lang="ko-KR" altLang="en-US" noProof="1" smtClean="0"/>
              <a:t>2021-05-17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81194" y="1956391"/>
            <a:ext cx="3863216" cy="4467523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93599" y="1956391"/>
            <a:ext cx="6917210" cy="4467523"/>
          </a:xfrm>
        </p:spPr>
        <p:txBody>
          <a:bodyPr rtlCol="0" anchor="t">
            <a:norm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1BD6E70-7DF4-4FDB-8095-7C5D5BD44452}" type="datetime1">
              <a:rPr lang="ko-KR" altLang="en-US" noProof="1" smtClean="0"/>
              <a:t>2021-05-17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9" name="직사각형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1194" y="3523046"/>
            <a:ext cx="4757479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04001" y="3523046"/>
            <a:ext cx="4757484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96E87A6-9E32-4D89-B930-5FFC15180104}" type="datetime1">
              <a:rPr lang="ko-KR" altLang="en-US" noProof="1" smtClean="0"/>
              <a:t>2021-05-17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rtlCol="0" anchor="ctr"/>
            <a:lstStyle/>
            <a:p>
              <a:pPr algn="ctr" defTabSz="412750" rtl="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ko-KR" sz="1600" kern="0" baseline="0" noProof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0CBE6E2-341C-40E0-A2FA-072549F49128}" type="datetime1">
              <a:rPr lang="ko-KR" altLang="en-US" noProof="1" smtClean="0"/>
              <a:t>2021-05-17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80BD98A-63B9-4719-840D-A81076C1799E}" type="datetime1">
              <a:rPr lang="ko-KR" altLang="en-US" noProof="1" smtClean="0"/>
              <a:t>2021-05-17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좁은 내용 대형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2DD75E35-6548-4B07-93E8-54893E945DC7}" type="datetime1">
              <a:rPr lang="ko-KR" altLang="en-US" noProof="1" smtClean="0"/>
              <a:t>2021-05-17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194" y="2720636"/>
            <a:ext cx="3863216" cy="3634317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63D32-71D9-452E-B996-1BBCCC0ADD0C}" type="datetime1">
              <a:rPr lang="ko-KR" altLang="en-US" noProof="1" smtClean="0"/>
              <a:t>2021-05-17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2pPr>
      <a:lvl3pPr marL="90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3pPr>
      <a:lvl4pPr marL="124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4pPr>
      <a:lvl5pPr marL="160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5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980866"/>
            <a:ext cx="11029615" cy="2147467"/>
          </a:xfrm>
        </p:spPr>
        <p:txBody>
          <a:bodyPr rtlCol="0"/>
          <a:lstStyle/>
          <a:p>
            <a:pPr rtl="0"/>
            <a:r>
              <a:rPr lang="ko-KR" altLang="en-US" b="1" noProof="1">
                <a:ea typeface="맑은 고딕" panose="020B0503020000020004" pitchFamily="50" charset="-127"/>
              </a:rPr>
              <a:t>졸업작품 </a:t>
            </a:r>
            <a:r>
              <a:rPr lang="en-US" altLang="ko-KR" b="1" noProof="1">
                <a:ea typeface="맑은 고딕" panose="020B0503020000020004" pitchFamily="50" charset="-127"/>
              </a:rPr>
              <a:t>Requirement elicitation</a:t>
            </a:r>
            <a:br>
              <a:rPr lang="en-US" altLang="ko-KR" b="1" noProof="1">
                <a:ea typeface="맑은 고딕" panose="020B0503020000020004" pitchFamily="50" charset="-127"/>
              </a:rPr>
            </a:br>
            <a:endParaRPr lang="en-US" altLang="ko-KR" b="1" noProof="1"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27EA9-DD4F-6245-9D17-591DCE0A8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r" rtl="0"/>
            <a:r>
              <a:rPr lang="ko-KR" altLang="en-US" noProof="1"/>
              <a:t>김태희</a:t>
            </a:r>
            <a:r>
              <a:rPr lang="en-US" altLang="ko-KR" noProof="1"/>
              <a:t>, </a:t>
            </a:r>
            <a:r>
              <a:rPr lang="ko-KR" altLang="en-US" noProof="1">
                <a:ea typeface="맑은 고딕" panose="020B0503020000020004" pitchFamily="50" charset="-127"/>
              </a:rPr>
              <a:t>안세훈</a:t>
            </a:r>
            <a:r>
              <a:rPr lang="en-US" altLang="ko-KR" noProof="1"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ea typeface="맑은 고딕" panose="020B0503020000020004" pitchFamily="50" charset="-127"/>
              </a:rPr>
              <a:t>정영훈</a:t>
            </a:r>
            <a:endParaRPr lang="en-US" altLang="ko-KR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96BCD-8193-466C-9A5F-6DF926BF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PLan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5FCAE38-E47F-45FB-95D3-23B6C2D996E4}"/>
              </a:ext>
            </a:extLst>
          </p:cNvPr>
          <p:cNvCxnSpPr>
            <a:cxnSpLocks/>
          </p:cNvCxnSpPr>
          <p:nvPr/>
        </p:nvCxnSpPr>
        <p:spPr>
          <a:xfrm>
            <a:off x="1030146" y="3804062"/>
            <a:ext cx="10034678" cy="5228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C9B64F-1B84-41C9-934D-8A44ACD60709}"/>
              </a:ext>
            </a:extLst>
          </p:cNvPr>
          <p:cNvCxnSpPr/>
          <p:nvPr/>
        </p:nvCxnSpPr>
        <p:spPr>
          <a:xfrm flipV="1">
            <a:off x="3016716" y="3842276"/>
            <a:ext cx="0" cy="71995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13A213-4EDD-40E9-99F2-23D72CEA8CA4}"/>
              </a:ext>
            </a:extLst>
          </p:cNvPr>
          <p:cNvCxnSpPr>
            <a:cxnSpLocks/>
          </p:cNvCxnSpPr>
          <p:nvPr/>
        </p:nvCxnSpPr>
        <p:spPr>
          <a:xfrm flipV="1">
            <a:off x="5144982" y="2379355"/>
            <a:ext cx="0" cy="1440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6A1004-5479-4974-850D-4B5E1D354826}"/>
              </a:ext>
            </a:extLst>
          </p:cNvPr>
          <p:cNvSpPr txBox="1"/>
          <p:nvPr/>
        </p:nvSpPr>
        <p:spPr>
          <a:xfrm>
            <a:off x="5233882" y="235879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3-2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D0C3C-4875-4CB2-9861-9A18791DF369}"/>
              </a:ext>
            </a:extLst>
          </p:cNvPr>
          <p:cNvSpPr txBox="1"/>
          <p:nvPr/>
        </p:nvSpPr>
        <p:spPr>
          <a:xfrm>
            <a:off x="3042116" y="42101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여름방학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9BBEE-4621-447C-93B4-C0B86AC0C611}"/>
              </a:ext>
            </a:extLst>
          </p:cNvPr>
          <p:cNvSpPr txBox="1"/>
          <p:nvPr/>
        </p:nvSpPr>
        <p:spPr>
          <a:xfrm>
            <a:off x="1088887" y="235879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3-1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89FA1D-BF04-4FDF-850D-E4658CC3589D}"/>
              </a:ext>
            </a:extLst>
          </p:cNvPr>
          <p:cNvCxnSpPr/>
          <p:nvPr/>
        </p:nvCxnSpPr>
        <p:spPr>
          <a:xfrm flipV="1">
            <a:off x="7404409" y="3862518"/>
            <a:ext cx="0" cy="71995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AA8801-327E-438F-B2D1-1C19E9DBB417}"/>
              </a:ext>
            </a:extLst>
          </p:cNvPr>
          <p:cNvSpPr txBox="1"/>
          <p:nvPr/>
        </p:nvSpPr>
        <p:spPr>
          <a:xfrm>
            <a:off x="7429809" y="42396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겨울방학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ED9F902-D073-4A59-9754-707C7AB35C54}"/>
              </a:ext>
            </a:extLst>
          </p:cNvPr>
          <p:cNvCxnSpPr/>
          <p:nvPr/>
        </p:nvCxnSpPr>
        <p:spPr>
          <a:xfrm flipV="1">
            <a:off x="8627786" y="2402276"/>
            <a:ext cx="0" cy="1440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958D05-612F-42D6-9E33-93A65A5235F4}"/>
              </a:ext>
            </a:extLst>
          </p:cNvPr>
          <p:cNvSpPr txBox="1"/>
          <p:nvPr/>
        </p:nvSpPr>
        <p:spPr>
          <a:xfrm>
            <a:off x="8809154" y="244534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4-1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B380C-96CA-4D18-B532-3EB7AEA8B374}"/>
              </a:ext>
            </a:extLst>
          </p:cNvPr>
          <p:cNvSpPr txBox="1"/>
          <p:nvPr/>
        </p:nvSpPr>
        <p:spPr>
          <a:xfrm>
            <a:off x="1612108" y="2514272"/>
            <a:ext cx="26164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주제선정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정리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 기능 계획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크롤링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스터디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1B1455-AF5C-49B6-B517-08EAE1368446}"/>
              </a:ext>
            </a:extLst>
          </p:cNvPr>
          <p:cNvSpPr txBox="1"/>
          <p:nvPr/>
        </p:nvSpPr>
        <p:spPr>
          <a:xfrm>
            <a:off x="3042116" y="4635822"/>
            <a:ext cx="1380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크롤링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NLP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스터디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깃허브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86DF28-1C0E-4992-9917-251F9708F695}"/>
              </a:ext>
            </a:extLst>
          </p:cNvPr>
          <p:cNvSpPr txBox="1"/>
          <p:nvPr/>
        </p:nvSpPr>
        <p:spPr>
          <a:xfrm>
            <a:off x="5315302" y="2810814"/>
            <a:ext cx="2249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학습모델 구현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UI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 구현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시스템 구현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C090CA-F2B8-4ECD-ABCC-BBBD5A5A084B}"/>
              </a:ext>
            </a:extLst>
          </p:cNvPr>
          <p:cNvSpPr txBox="1"/>
          <p:nvPr/>
        </p:nvSpPr>
        <p:spPr>
          <a:xfrm>
            <a:off x="7429809" y="4636769"/>
            <a:ext cx="1928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추천 시스템 구현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프로토 타입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배포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D0DE1-2676-4665-8B4E-7DEB1A174FCE}"/>
              </a:ext>
            </a:extLst>
          </p:cNvPr>
          <p:cNvSpPr txBox="1"/>
          <p:nvPr/>
        </p:nvSpPr>
        <p:spPr>
          <a:xfrm>
            <a:off x="8752718" y="305162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문서화 및 개선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A7B7FF7-3707-42F5-9CF0-296B2FFCE86E}"/>
              </a:ext>
            </a:extLst>
          </p:cNvPr>
          <p:cNvCxnSpPr/>
          <p:nvPr/>
        </p:nvCxnSpPr>
        <p:spPr>
          <a:xfrm flipV="1">
            <a:off x="1337159" y="3069025"/>
            <a:ext cx="0" cy="71995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42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5971BF-6DF6-4C21-996C-B74EFD65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/>
          <a:lstStyle/>
          <a:p>
            <a:r>
              <a:rPr lang="ko-KR" altLang="en-US" dirty="0"/>
              <a:t>세부 도메인 선정 </a:t>
            </a:r>
            <a:r>
              <a:rPr lang="en-US" altLang="ko-KR" dirty="0"/>
              <a:t>[</a:t>
            </a:r>
            <a:r>
              <a:rPr lang="ko-KR" altLang="en-US" dirty="0"/>
              <a:t>스터디 카페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63DB79-6828-43A8-B528-38416F84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4622219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accent6"/>
                </a:solidFill>
              </a:rPr>
              <a:t>스터디 카페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tx1"/>
                </a:solidFill>
              </a:rPr>
              <a:t>For </a:t>
            </a:r>
            <a:r>
              <a:rPr lang="ko-KR" altLang="en-US" sz="2000" dirty="0">
                <a:solidFill>
                  <a:schemeClr val="tx1"/>
                </a:solidFill>
              </a:rPr>
              <a:t>대학생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tx1"/>
                </a:solidFill>
              </a:rPr>
              <a:t>=&gt; </a:t>
            </a:r>
            <a:r>
              <a:rPr lang="ko-KR" altLang="en-US" sz="2000" dirty="0">
                <a:solidFill>
                  <a:schemeClr val="tx1"/>
                </a:solidFill>
              </a:rPr>
              <a:t>독서실 </a:t>
            </a:r>
            <a:r>
              <a:rPr lang="en-US" altLang="ko-KR" sz="2000" dirty="0">
                <a:solidFill>
                  <a:schemeClr val="tx1"/>
                </a:solidFill>
              </a:rPr>
              <a:t>+ </a:t>
            </a:r>
            <a:r>
              <a:rPr lang="ko-KR" altLang="en-US" sz="2000" dirty="0">
                <a:solidFill>
                  <a:schemeClr val="tx1"/>
                </a:solidFill>
              </a:rPr>
              <a:t>카페 </a:t>
            </a:r>
            <a:r>
              <a:rPr lang="en-US" altLang="ko-KR" sz="2000" dirty="0">
                <a:solidFill>
                  <a:schemeClr val="tx1"/>
                </a:solidFill>
              </a:rPr>
              <a:t>= </a:t>
            </a:r>
            <a:r>
              <a:rPr lang="ko-KR" altLang="en-US" sz="2000" dirty="0">
                <a:solidFill>
                  <a:schemeClr val="tx1"/>
                </a:solidFill>
              </a:rPr>
              <a:t>스터디 카페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accent6"/>
                </a:solidFill>
              </a:rPr>
              <a:t>Requirement Discovery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인터뷰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리뷰 탐색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E995CF-E663-4DE8-898F-D5857A372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122" y="1890875"/>
            <a:ext cx="5809685" cy="387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19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5971BF-6DF6-4C21-996C-B74EFD65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/>
          <a:lstStyle/>
          <a:p>
            <a:r>
              <a:rPr lang="en-US" altLang="ko-KR" dirty="0"/>
              <a:t>Interview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63DB79-6828-43A8-B528-38416F84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4211"/>
            <a:ext cx="11029615" cy="511743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accent6"/>
                </a:solidFill>
              </a:rPr>
              <a:t>인터뷰 </a:t>
            </a:r>
            <a:r>
              <a:rPr lang="en-US" altLang="ko-KR" sz="2000" b="1" dirty="0">
                <a:solidFill>
                  <a:schemeClr val="accent6"/>
                </a:solidFill>
              </a:rPr>
              <a:t>(</a:t>
            </a:r>
            <a:r>
              <a:rPr lang="ko-KR" altLang="en-US" sz="2000" b="1" dirty="0" err="1">
                <a:solidFill>
                  <a:schemeClr val="accent6"/>
                </a:solidFill>
              </a:rPr>
              <a:t>스터디카페</a:t>
            </a:r>
            <a:r>
              <a:rPr lang="ko-KR" altLang="en-US" sz="2000" b="1" dirty="0">
                <a:solidFill>
                  <a:schemeClr val="accent6"/>
                </a:solidFill>
              </a:rPr>
              <a:t> 직원</a:t>
            </a:r>
            <a:r>
              <a:rPr lang="en-US" altLang="ko-KR" sz="2000" b="1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근무지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신촌</a:t>
            </a:r>
            <a:r>
              <a:rPr lang="en-US" altLang="ko-KR" sz="2000" dirty="0">
                <a:solidFill>
                  <a:schemeClr val="tx1"/>
                </a:solidFill>
              </a:rPr>
              <a:t>), </a:t>
            </a:r>
            <a:r>
              <a:rPr lang="ko-KR" altLang="en-US" sz="2000" dirty="0">
                <a:solidFill>
                  <a:schemeClr val="tx1"/>
                </a:solidFill>
              </a:rPr>
              <a:t>경력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거북이의 기적 </a:t>
            </a:r>
            <a:r>
              <a:rPr lang="en-US" altLang="ko-KR" sz="2000" dirty="0">
                <a:solidFill>
                  <a:schemeClr val="tx1"/>
                </a:solidFill>
              </a:rPr>
              <a:t>7</a:t>
            </a:r>
            <a:r>
              <a:rPr lang="ko-KR" altLang="en-US" sz="2000" dirty="0">
                <a:solidFill>
                  <a:schemeClr val="tx1"/>
                </a:solidFill>
              </a:rPr>
              <a:t>개월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캐치카페 </a:t>
            </a:r>
            <a:r>
              <a:rPr lang="en-US" altLang="ko-KR" sz="2000" dirty="0">
                <a:solidFill>
                  <a:schemeClr val="tx1"/>
                </a:solidFill>
              </a:rPr>
              <a:t>7</a:t>
            </a:r>
            <a:r>
              <a:rPr lang="ko-KR" altLang="en-US" sz="2000" dirty="0">
                <a:solidFill>
                  <a:schemeClr val="tx1"/>
                </a:solidFill>
              </a:rPr>
              <a:t>개월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</a:rPr>
              <a:t>랭스터디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4</a:t>
            </a:r>
            <a:r>
              <a:rPr lang="ko-KR" altLang="en-US" sz="2000" dirty="0">
                <a:solidFill>
                  <a:schemeClr val="tx1"/>
                </a:solidFill>
              </a:rPr>
              <a:t>개월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2000" b="1" dirty="0">
                <a:solidFill>
                  <a:schemeClr val="tx1"/>
                </a:solidFill>
              </a:rPr>
              <a:t>일평균 </a:t>
            </a:r>
            <a:r>
              <a:rPr lang="ko-KR" altLang="en-US" sz="2000" b="1" dirty="0" err="1">
                <a:solidFill>
                  <a:schemeClr val="tx1"/>
                </a:solidFill>
              </a:rPr>
              <a:t>고객수</a:t>
            </a:r>
            <a:r>
              <a:rPr lang="en-US" altLang="ko-KR" sz="2000" dirty="0">
                <a:solidFill>
                  <a:schemeClr val="tx1"/>
                </a:solidFill>
              </a:rPr>
              <a:t>: 80</a:t>
            </a:r>
            <a:r>
              <a:rPr lang="ko-KR" altLang="en-US" sz="2000" dirty="0">
                <a:solidFill>
                  <a:schemeClr val="tx1"/>
                </a:solidFill>
              </a:rPr>
              <a:t>명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평균</a:t>
            </a:r>
            <a:r>
              <a:rPr lang="en-US" altLang="ko-KR" sz="2000" dirty="0">
                <a:solidFill>
                  <a:schemeClr val="tx1"/>
                </a:solidFill>
              </a:rPr>
              <a:t>)~120</a:t>
            </a:r>
            <a:r>
              <a:rPr lang="ko-KR" altLang="en-US" sz="2000" dirty="0">
                <a:solidFill>
                  <a:schemeClr val="tx1"/>
                </a:solidFill>
              </a:rPr>
              <a:t>명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시험기간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2000" b="1" dirty="0">
                <a:solidFill>
                  <a:schemeClr val="tx1"/>
                </a:solidFill>
              </a:rPr>
              <a:t>변화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코로나 이후로 호황</a:t>
            </a:r>
            <a:r>
              <a:rPr lang="en-US" altLang="ko-KR" sz="2000" dirty="0">
                <a:solidFill>
                  <a:schemeClr val="tx1"/>
                </a:solidFill>
              </a:rPr>
              <a:t>-&gt;</a:t>
            </a:r>
            <a:r>
              <a:rPr lang="ko-KR" altLang="en-US" sz="2000" dirty="0">
                <a:solidFill>
                  <a:schemeClr val="tx1"/>
                </a:solidFill>
              </a:rPr>
              <a:t>지점의 기하급수적으로 증가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2000" b="1" dirty="0">
                <a:solidFill>
                  <a:schemeClr val="tx1"/>
                </a:solidFill>
              </a:rPr>
              <a:t>지점별 차이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독서실형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무인</a:t>
            </a:r>
            <a:r>
              <a:rPr lang="en-US" altLang="ko-KR" sz="2000" dirty="0">
                <a:solidFill>
                  <a:schemeClr val="tx1"/>
                </a:solidFill>
              </a:rPr>
              <a:t>/</a:t>
            </a:r>
            <a:r>
              <a:rPr lang="ko-KR" altLang="en-US" sz="2000" dirty="0">
                <a:solidFill>
                  <a:schemeClr val="tx1"/>
                </a:solidFill>
              </a:rPr>
              <a:t>직원</a:t>
            </a:r>
            <a:r>
              <a:rPr lang="en-US" altLang="ko-KR" sz="2000" dirty="0">
                <a:solidFill>
                  <a:schemeClr val="tx1"/>
                </a:solidFill>
              </a:rPr>
              <a:t>), </a:t>
            </a:r>
            <a:r>
              <a:rPr lang="ko-KR" altLang="en-US" sz="2000" dirty="0">
                <a:solidFill>
                  <a:schemeClr val="tx1"/>
                </a:solidFill>
              </a:rPr>
              <a:t>테이블 카페형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2000" b="1" dirty="0">
                <a:solidFill>
                  <a:schemeClr val="tx1"/>
                </a:solidFill>
              </a:rPr>
              <a:t>고객 유형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스터디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팀프로젝트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고시 </a:t>
            </a:r>
            <a:r>
              <a:rPr lang="en-US" altLang="ko-KR" sz="2000" dirty="0">
                <a:solidFill>
                  <a:schemeClr val="tx1"/>
                </a:solidFill>
              </a:rPr>
              <a:t>or </a:t>
            </a:r>
            <a:r>
              <a:rPr lang="ko-KR" altLang="en-US" sz="2000" dirty="0">
                <a:solidFill>
                  <a:schemeClr val="tx1"/>
                </a:solidFill>
              </a:rPr>
              <a:t>자격증 준비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휴식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2000" b="1" dirty="0">
                <a:solidFill>
                  <a:schemeClr val="tx1"/>
                </a:solidFill>
              </a:rPr>
              <a:t>편의 시설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 err="1">
                <a:solidFill>
                  <a:schemeClr val="tx1"/>
                </a:solidFill>
              </a:rPr>
              <a:t>전좌석</a:t>
            </a:r>
            <a:r>
              <a:rPr lang="ko-KR" altLang="en-US" sz="2000" dirty="0">
                <a:solidFill>
                  <a:schemeClr val="tx1"/>
                </a:solidFill>
              </a:rPr>
              <a:t> 콘센트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대여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거치대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충전기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담요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</a:rPr>
              <a:t>보드마카</a:t>
            </a:r>
            <a:r>
              <a:rPr lang="en-US" altLang="ko-KR" sz="2000" dirty="0">
                <a:solidFill>
                  <a:schemeClr val="tx1"/>
                </a:solidFill>
              </a:rPr>
              <a:t>), </a:t>
            </a:r>
            <a:r>
              <a:rPr lang="ko-KR" altLang="en-US" sz="2000" dirty="0">
                <a:solidFill>
                  <a:schemeClr val="tx1"/>
                </a:solidFill>
              </a:rPr>
              <a:t>칠판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</a:rPr>
              <a:t>그룹룸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음료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복사기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2000" b="1" dirty="0">
                <a:solidFill>
                  <a:schemeClr val="tx1"/>
                </a:solidFill>
              </a:rPr>
              <a:t>속성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분위기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청결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시설 노후도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타이핑 가능 여부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좌석 수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교통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2000" b="1" dirty="0">
                <a:solidFill>
                  <a:schemeClr val="tx1"/>
                </a:solidFill>
              </a:rPr>
              <a:t>광고 방식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블로거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사전 연락</a:t>
            </a:r>
            <a:r>
              <a:rPr lang="en-US" altLang="ko-KR" sz="2000" dirty="0">
                <a:solidFill>
                  <a:schemeClr val="tx1"/>
                </a:solidFill>
              </a:rPr>
              <a:t>)-&gt;</a:t>
            </a:r>
            <a:r>
              <a:rPr lang="ko-KR" altLang="en-US" sz="2000" dirty="0">
                <a:solidFill>
                  <a:schemeClr val="tx1"/>
                </a:solidFill>
              </a:rPr>
              <a:t>블로그 리뷰는 신뢰도 낮음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2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5971BF-6DF6-4C21-996C-B74EFD65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/>
          <a:lstStyle/>
          <a:p>
            <a:r>
              <a:rPr lang="en-US" dirty="0"/>
              <a:t>Review Discovery (</a:t>
            </a:r>
            <a:r>
              <a:rPr lang="ko-KR" altLang="en-US" dirty="0"/>
              <a:t>긍정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A75C7-0989-4E01-9A72-02CEF0094DB3}"/>
              </a:ext>
            </a:extLst>
          </p:cNvPr>
          <p:cNvSpPr txBox="1"/>
          <p:nvPr/>
        </p:nvSpPr>
        <p:spPr>
          <a:xfrm>
            <a:off x="4737540" y="5484721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시설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542E4-704B-4B42-AA82-384CE7C56EF2}"/>
              </a:ext>
            </a:extLst>
          </p:cNvPr>
          <p:cNvSpPr txBox="1"/>
          <p:nvPr/>
        </p:nvSpPr>
        <p:spPr>
          <a:xfrm>
            <a:off x="1000989" y="5484721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무료 음료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청결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39E7EA-54CB-48AB-AFB4-A29C8A53CB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9116" y="1695159"/>
            <a:ext cx="3128211" cy="3467682"/>
          </a:xfrm>
          <a:prstGeom prst="rect">
            <a:avLst/>
          </a:prstGeom>
        </p:spPr>
      </p:pic>
      <p:pic>
        <p:nvPicPr>
          <p:cNvPr id="11" name="그림 10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E8BFEC6B-9EA1-459C-8B59-ABAC999689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77231" y="1695159"/>
            <a:ext cx="3161665" cy="358140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65BE0A1-9431-4696-B0EC-22640761F8D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02" y="1072234"/>
            <a:ext cx="3709402" cy="42299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08526D-2AA1-4BA6-ABD7-0DE9B9F3E2C4}"/>
              </a:ext>
            </a:extLst>
          </p:cNvPr>
          <p:cNvSpPr txBox="1"/>
          <p:nvPr/>
        </p:nvSpPr>
        <p:spPr>
          <a:xfrm>
            <a:off x="8187655" y="5469130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시설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분위기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음료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청결</a:t>
            </a:r>
          </a:p>
        </p:txBody>
      </p:sp>
    </p:spTree>
    <p:extLst>
      <p:ext uri="{BB962C8B-B14F-4D97-AF65-F5344CB8AC3E}">
        <p14:creationId xmlns:p14="http://schemas.microsoft.com/office/powerpoint/2010/main" val="227430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5971BF-6DF6-4C21-996C-B74EFD65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/>
          <a:lstStyle/>
          <a:p>
            <a:r>
              <a:rPr lang="en-US" dirty="0"/>
              <a:t>Review Discovery (</a:t>
            </a:r>
            <a:r>
              <a:rPr lang="ko-KR" altLang="en-US" dirty="0" err="1"/>
              <a:t>긍부정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A75C7-0989-4E01-9A72-02CEF0094DB3}"/>
              </a:ext>
            </a:extLst>
          </p:cNvPr>
          <p:cNvSpPr txBox="1"/>
          <p:nvPr/>
        </p:nvSpPr>
        <p:spPr>
          <a:xfrm>
            <a:off x="4569782" y="5355695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시설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백색소음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542E4-704B-4B42-AA82-384CE7C56EF2}"/>
              </a:ext>
            </a:extLst>
          </p:cNvPr>
          <p:cNvSpPr txBox="1"/>
          <p:nvPr/>
        </p:nvSpPr>
        <p:spPr>
          <a:xfrm>
            <a:off x="103668" y="5355695"/>
            <a:ext cx="366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시설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 연령대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소음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책상높이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8526D-2AA1-4BA6-ABD7-0DE9B9F3E2C4}"/>
              </a:ext>
            </a:extLst>
          </p:cNvPr>
          <p:cNvSpPr txBox="1"/>
          <p:nvPr/>
        </p:nvSpPr>
        <p:spPr>
          <a:xfrm>
            <a:off x="8585419" y="5459990"/>
            <a:ext cx="248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시설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청결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방음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1288D71-D598-4647-9904-C4F91B9037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325" y="2024062"/>
            <a:ext cx="3267075" cy="2809875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52488D7-64CD-45EB-9603-F72018C413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49589" y="2111496"/>
            <a:ext cx="3737811" cy="2984537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3B8A2E5F-5719-4A13-89C4-FF9ED13D4AF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87845" y="1531851"/>
            <a:ext cx="4484358" cy="37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5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5971BF-6DF6-4C21-996C-B74EFD65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/>
          <a:lstStyle/>
          <a:p>
            <a:r>
              <a:rPr lang="en-US" dirty="0"/>
              <a:t>Review Discovery (</a:t>
            </a:r>
            <a:r>
              <a:rPr lang="ko-KR" altLang="en-US" dirty="0"/>
              <a:t>부정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A75C7-0989-4E01-9A72-02CEF0094DB3}"/>
              </a:ext>
            </a:extLst>
          </p:cNvPr>
          <p:cNvSpPr txBox="1"/>
          <p:nvPr/>
        </p:nvSpPr>
        <p:spPr>
          <a:xfrm>
            <a:off x="5285607" y="510433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 연령대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542E4-704B-4B42-AA82-384CE7C56EF2}"/>
              </a:ext>
            </a:extLst>
          </p:cNvPr>
          <p:cNvSpPr txBox="1"/>
          <p:nvPr/>
        </p:nvSpPr>
        <p:spPr>
          <a:xfrm>
            <a:off x="564888" y="5104332"/>
            <a:ext cx="366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 연령대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분위기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간식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8526D-2AA1-4BA6-ABD7-0DE9B9F3E2C4}"/>
              </a:ext>
            </a:extLst>
          </p:cNvPr>
          <p:cNvSpPr txBox="1"/>
          <p:nvPr/>
        </p:nvSpPr>
        <p:spPr>
          <a:xfrm>
            <a:off x="8738416" y="5104332"/>
            <a:ext cx="248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시설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7C60B89-9509-44A3-86E5-A349BB1A56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6382" y="1872665"/>
            <a:ext cx="4343400" cy="2695575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78DA506-436D-4C5D-853C-EB59DEFE46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55234" y="702156"/>
            <a:ext cx="3255574" cy="4402176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E005691-64D3-4325-BB6C-56F4CFDCC23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82849" y="1636982"/>
            <a:ext cx="3666388" cy="32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5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5971BF-6DF6-4C21-996C-B74EFD65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/>
          <a:lstStyle/>
          <a:p>
            <a:r>
              <a:rPr lang="ko-KR" altLang="en-US" dirty="0"/>
              <a:t>속성 추출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63DB79-6828-43A8-B528-38416F84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4622219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accent6"/>
                </a:solidFill>
              </a:rPr>
              <a:t>키워드</a:t>
            </a:r>
            <a:r>
              <a:rPr lang="en-US" altLang="ko-KR" sz="2000" b="1" dirty="0">
                <a:solidFill>
                  <a:schemeClr val="accent6"/>
                </a:solidFill>
              </a:rPr>
              <a:t>(</a:t>
            </a:r>
            <a:r>
              <a:rPr lang="ko-KR" altLang="en-US" sz="2000" b="1" dirty="0">
                <a:solidFill>
                  <a:schemeClr val="accent6"/>
                </a:solidFill>
              </a:rPr>
              <a:t>속성</a:t>
            </a:r>
            <a:r>
              <a:rPr lang="en-US" altLang="ko-KR" sz="2000" b="1" dirty="0">
                <a:solidFill>
                  <a:schemeClr val="accent6"/>
                </a:solidFill>
              </a:rPr>
              <a:t>)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친절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시설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조용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</a:rPr>
              <a:t>깔끔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백색소음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책상 넓이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책상 높이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의자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좌석의 편안함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간식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</a:rPr>
              <a:t>답답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추움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온도조절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편의시설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프린트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냉장고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휴식공간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취식공간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정수기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</a:rPr>
              <a:t>커피머신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담요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독서대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필기구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무소음마우스 등 </a:t>
            </a:r>
            <a:r>
              <a:rPr lang="en-US" altLang="ko-KR" sz="2000" dirty="0">
                <a:solidFill>
                  <a:schemeClr val="tx1"/>
                </a:solidFill>
              </a:rPr>
              <a:t>), </a:t>
            </a:r>
            <a:r>
              <a:rPr lang="ko-KR" altLang="en-US" sz="2000" dirty="0">
                <a:solidFill>
                  <a:schemeClr val="tx1"/>
                </a:solidFill>
              </a:rPr>
              <a:t>시설물 관리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음료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깨끗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조명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칸막이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</a:rPr>
              <a:t>cctv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향기</a:t>
            </a:r>
            <a:r>
              <a:rPr lang="en-US" altLang="ko-KR" sz="2000" dirty="0">
                <a:solidFill>
                  <a:schemeClr val="tx1"/>
                </a:solidFill>
              </a:rPr>
              <a:t>, 24</a:t>
            </a:r>
            <a:r>
              <a:rPr lang="ko-KR" altLang="en-US" sz="2000" dirty="0">
                <a:solidFill>
                  <a:schemeClr val="tx1"/>
                </a:solidFill>
              </a:rPr>
              <a:t>시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</a:rPr>
              <a:t>자유석</a:t>
            </a:r>
            <a:r>
              <a:rPr lang="en-US" altLang="ko-KR" sz="2000" dirty="0">
                <a:solidFill>
                  <a:schemeClr val="tx1"/>
                </a:solidFill>
              </a:rPr>
              <a:t>/</a:t>
            </a:r>
            <a:r>
              <a:rPr lang="ko-KR" altLang="en-US" sz="2000" dirty="0">
                <a:solidFill>
                  <a:schemeClr val="tx1"/>
                </a:solidFill>
              </a:rPr>
              <a:t>고정석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사물함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노트북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</a:rPr>
              <a:t>어수선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시끄러움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</a:rPr>
              <a:t>중고딩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성인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accent6"/>
                </a:solidFill>
              </a:rPr>
              <a:t>카테고리</a:t>
            </a:r>
            <a:endParaRPr lang="en-US" altLang="ko-KR" sz="2000" b="1" dirty="0">
              <a:solidFill>
                <a:schemeClr val="accent6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/>
              <a:t>분위기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기본정보</a:t>
            </a:r>
            <a:r>
              <a:rPr lang="en-US" altLang="ko-KR" sz="2000" dirty="0"/>
              <a:t>(</a:t>
            </a:r>
            <a:r>
              <a:rPr lang="ko-KR" altLang="en-US" sz="2000" dirty="0"/>
              <a:t>이용시간</a:t>
            </a:r>
            <a:r>
              <a:rPr lang="en-US" altLang="ko-KR" sz="2000" dirty="0"/>
              <a:t>/</a:t>
            </a:r>
            <a:r>
              <a:rPr lang="ko-KR" altLang="en-US" sz="2000" dirty="0"/>
              <a:t>위치</a:t>
            </a:r>
            <a:r>
              <a:rPr lang="en-US" altLang="ko-KR" sz="2000" dirty="0"/>
              <a:t>/</a:t>
            </a:r>
            <a:r>
              <a:rPr lang="ko-KR" altLang="en-US" sz="2000" dirty="0"/>
              <a:t>가격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시설</a:t>
            </a:r>
            <a:r>
              <a:rPr lang="en-US" altLang="ko-KR" sz="2000" dirty="0"/>
              <a:t>(</a:t>
            </a:r>
            <a:r>
              <a:rPr lang="ko-KR" altLang="en-US" sz="2000" dirty="0"/>
              <a:t>청결도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편의시설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서비스</a:t>
            </a:r>
            <a:endParaRPr lang="en-US" altLang="ko-KR" sz="2000" dirty="0"/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56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5971BF-6DF6-4C21-996C-B74EFD65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63DB79-6828-43A8-B528-38416F84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2116" y="1442312"/>
            <a:ext cx="6569884" cy="531734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accent6"/>
                </a:solidFill>
              </a:rPr>
              <a:t>분석</a:t>
            </a:r>
            <a:endParaRPr lang="en-US" altLang="ko-KR" sz="2000" b="1" dirty="0">
              <a:solidFill>
                <a:schemeClr val="accent6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/>
              <a:t>요약 </a:t>
            </a:r>
            <a:r>
              <a:rPr lang="en-US" altLang="ko-KR" sz="2000" dirty="0"/>
              <a:t>=&gt; </a:t>
            </a:r>
            <a:r>
              <a:rPr lang="ko-KR" altLang="en-US" sz="2000" dirty="0"/>
              <a:t>기본 정보</a:t>
            </a:r>
            <a:r>
              <a:rPr lang="en-US" altLang="ko-KR" sz="2000" dirty="0"/>
              <a:t>(</a:t>
            </a:r>
            <a:r>
              <a:rPr lang="ko-KR" altLang="en-US" sz="2000" dirty="0"/>
              <a:t>대표적 속성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정렬 </a:t>
            </a:r>
            <a:r>
              <a:rPr lang="en-US" altLang="ko-KR" sz="2000" dirty="0"/>
              <a:t>=&gt; </a:t>
            </a:r>
            <a:r>
              <a:rPr lang="ko-KR" altLang="en-US" sz="2000" dirty="0"/>
              <a:t>사용자가 찾는 속성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 err="1"/>
              <a:t>긍부정</a:t>
            </a:r>
            <a:r>
              <a:rPr lang="ko-KR" altLang="en-US" sz="2000" dirty="0"/>
              <a:t> 지표 </a:t>
            </a:r>
            <a:r>
              <a:rPr lang="en-US" altLang="ko-KR" sz="2000" dirty="0"/>
              <a:t>=&gt; </a:t>
            </a:r>
            <a:r>
              <a:rPr lang="ko-KR" altLang="en-US" sz="2000" dirty="0" err="1"/>
              <a:t>긍부정</a:t>
            </a:r>
            <a:r>
              <a:rPr lang="ko-KR" altLang="en-US" sz="2000" dirty="0"/>
              <a:t> 분석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accent6"/>
                </a:solidFill>
              </a:rPr>
              <a:t>=&gt; </a:t>
            </a:r>
            <a:r>
              <a:rPr lang="ko-KR" altLang="en-US" sz="2000" dirty="0"/>
              <a:t>리뷰를 전부 보지 않아도 특성 파악 가능</a:t>
            </a:r>
            <a:endParaRPr lang="en-US" altLang="ko-KR" sz="2000" dirty="0"/>
          </a:p>
          <a:p>
            <a:r>
              <a:rPr lang="ko-KR" altLang="en-US" sz="2000" b="1" dirty="0">
                <a:solidFill>
                  <a:schemeClr val="accent6"/>
                </a:solidFill>
              </a:rPr>
              <a:t>필터링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광고성 지표 표시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accent1"/>
                </a:solidFill>
              </a:rPr>
              <a:t>=&gt;</a:t>
            </a:r>
            <a:r>
              <a:rPr lang="en-US" altLang="ko-KR" sz="2000" dirty="0"/>
              <a:t> </a:t>
            </a:r>
            <a:r>
              <a:rPr lang="ko-KR" altLang="en-US" sz="2000" dirty="0"/>
              <a:t>광고성 리뷰로 낭비하는 시간을 </a:t>
            </a:r>
            <a:r>
              <a:rPr lang="ko-KR" altLang="en-US" sz="2000" dirty="0" err="1"/>
              <a:t>아껴줌</a:t>
            </a:r>
            <a:endParaRPr lang="en-US" altLang="ko-KR" sz="2000" dirty="0"/>
          </a:p>
          <a:p>
            <a:r>
              <a:rPr lang="ko-KR" altLang="en-US" sz="2000" b="1" dirty="0">
                <a:solidFill>
                  <a:schemeClr val="accent6"/>
                </a:solidFill>
              </a:rPr>
              <a:t>추천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원하는 속성을 우선순위 대로 입력 </a:t>
            </a:r>
            <a:r>
              <a:rPr lang="en-US" altLang="ko-KR" sz="2000" dirty="0"/>
              <a:t>=&gt; </a:t>
            </a:r>
            <a:r>
              <a:rPr lang="ko-KR" altLang="en-US" sz="2000" dirty="0"/>
              <a:t>지점 추천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방문 </a:t>
            </a:r>
            <a:r>
              <a:rPr lang="en-US" altLang="ko-KR" sz="2000" dirty="0"/>
              <a:t>history, </a:t>
            </a:r>
            <a:r>
              <a:rPr lang="ko-KR" altLang="en-US" sz="2000" dirty="0"/>
              <a:t>다른 사용자 데이터 </a:t>
            </a:r>
            <a:r>
              <a:rPr lang="en-US" altLang="ko-KR" sz="2000" dirty="0"/>
              <a:t>=&gt; </a:t>
            </a:r>
            <a:r>
              <a:rPr lang="ko-KR" altLang="en-US" sz="2000" dirty="0"/>
              <a:t>취향 분석</a:t>
            </a:r>
            <a:endParaRPr lang="en-US" altLang="ko-KR" sz="2000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84E2F-E217-4A4E-8DEB-7B46EF3D64D5}"/>
              </a:ext>
            </a:extLst>
          </p:cNvPr>
          <p:cNvSpPr txBox="1"/>
          <p:nvPr/>
        </p:nvSpPr>
        <p:spPr>
          <a:xfrm>
            <a:off x="0" y="2226011"/>
            <a:ext cx="5040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리뷰가 너무 많아 이 지점의 특성을 파악하기 힘든데 리뷰를 다 보지 않고 해당 지점의 특성을 파악하고 싶다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FF698-6DC9-4C90-860A-F822E0075F05}"/>
              </a:ext>
            </a:extLst>
          </p:cNvPr>
          <p:cNvSpPr txBox="1"/>
          <p:nvPr/>
        </p:nvSpPr>
        <p:spPr>
          <a:xfrm>
            <a:off x="0" y="3879086"/>
            <a:ext cx="504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요새 광고성 리뷰가 너무 많아서 실제 이용자가 남긴 깨끗한 리뷰만 보고 싶다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E6524B-88A7-431F-9FFF-658BC8BB669A}"/>
              </a:ext>
            </a:extLst>
          </p:cNvPr>
          <p:cNvSpPr txBox="1"/>
          <p:nvPr/>
        </p:nvSpPr>
        <p:spPr>
          <a:xfrm>
            <a:off x="290596" y="5472876"/>
            <a:ext cx="425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취향에 맞는 지점을 추천 받고 싶다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.”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279D22B-5967-4E24-8F51-59A22CB3B770}"/>
              </a:ext>
            </a:extLst>
          </p:cNvPr>
          <p:cNvSpPr/>
          <p:nvPr/>
        </p:nvSpPr>
        <p:spPr>
          <a:xfrm>
            <a:off x="5040924" y="2687676"/>
            <a:ext cx="290596" cy="243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D003579-9340-4E6A-ABF3-AF373CB72D7E}"/>
              </a:ext>
            </a:extLst>
          </p:cNvPr>
          <p:cNvSpPr/>
          <p:nvPr/>
        </p:nvSpPr>
        <p:spPr>
          <a:xfrm>
            <a:off x="5040924" y="4081413"/>
            <a:ext cx="290596" cy="243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8DB275F-EF70-46DA-9724-3E19AE121EEE}"/>
              </a:ext>
            </a:extLst>
          </p:cNvPr>
          <p:cNvSpPr/>
          <p:nvPr/>
        </p:nvSpPr>
        <p:spPr>
          <a:xfrm>
            <a:off x="5040924" y="5473241"/>
            <a:ext cx="290596" cy="243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12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5971BF-6DF6-4C21-996C-B74EFD65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63DB79-6828-43A8-B528-38416F84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2602"/>
            <a:ext cx="11029615" cy="259588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Sequence</a:t>
            </a:r>
            <a:r>
              <a:rPr lang="ko-KR" altLang="en-US" sz="2000" b="1" dirty="0">
                <a:solidFill>
                  <a:schemeClr val="accent1"/>
                </a:solidFill>
              </a:rPr>
              <a:t> </a:t>
            </a:r>
            <a:endParaRPr lang="en-US" altLang="ko-KR" sz="2000" b="1" dirty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집 또는 학교 주소 입력 </a:t>
            </a:r>
            <a:r>
              <a:rPr lang="en-US" altLang="ko-KR" sz="2000" dirty="0">
                <a:solidFill>
                  <a:schemeClr val="tx1"/>
                </a:solidFill>
              </a:rPr>
              <a:t>=&gt; </a:t>
            </a:r>
            <a:r>
              <a:rPr lang="ko-KR" altLang="en-US" sz="2000" dirty="0">
                <a:solidFill>
                  <a:schemeClr val="tx1"/>
                </a:solidFill>
              </a:rPr>
              <a:t>주변 스터디 카페 표시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원하는 속성 입력 </a:t>
            </a:r>
            <a:r>
              <a:rPr lang="en-US" altLang="ko-KR" sz="2000" dirty="0">
                <a:solidFill>
                  <a:schemeClr val="tx1"/>
                </a:solidFill>
              </a:rPr>
              <a:t>=&gt; </a:t>
            </a:r>
            <a:r>
              <a:rPr lang="ko-KR" altLang="en-US" sz="2000" dirty="0">
                <a:solidFill>
                  <a:schemeClr val="tx1"/>
                </a:solidFill>
              </a:rPr>
              <a:t>속성 우선순위로 스터디 카페 정렬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지점 선택 시 리뷰 분석 </a:t>
            </a:r>
            <a:r>
              <a:rPr lang="ko-KR" altLang="en-US" sz="2000" dirty="0" err="1">
                <a:solidFill>
                  <a:schemeClr val="tx1"/>
                </a:solidFill>
              </a:rPr>
              <a:t>레포트</a:t>
            </a:r>
            <a:r>
              <a:rPr lang="ko-KR" altLang="en-US" sz="2000" dirty="0">
                <a:solidFill>
                  <a:schemeClr val="tx1"/>
                </a:solidFill>
              </a:rPr>
              <a:t> 표시 </a:t>
            </a:r>
            <a:r>
              <a:rPr lang="en-US" altLang="ko-KR" sz="2000" dirty="0">
                <a:solidFill>
                  <a:schemeClr val="tx1"/>
                </a:solidFill>
              </a:rPr>
              <a:t>=&gt; </a:t>
            </a:r>
            <a:r>
              <a:rPr lang="ko-KR" altLang="en-US" sz="2000" dirty="0">
                <a:solidFill>
                  <a:schemeClr val="tx1"/>
                </a:solidFill>
              </a:rPr>
              <a:t>리뷰 요약 및 필터링 된 리뷰 표시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사용자가 좋아할 만한 스터디 카페 추천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BCDFB36-0895-4ED6-AFD4-D9CCD0CB9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19442"/>
              </p:ext>
            </p:extLst>
          </p:nvPr>
        </p:nvGraphicFramePr>
        <p:xfrm>
          <a:off x="581192" y="3877331"/>
          <a:ext cx="106680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1096951268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1495431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 Requirement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Requirement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6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입력한 주소를 기반으로 근처 스터디 카페를 보여주거나 검색으로 보여줘야한다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유저가 입력한 주소를 바탕으로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 지도 등을 통해 주변 스터디 카페를 찾아 제공해야 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7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선호 연령대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좌석수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수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이용권 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노트북 자리 등 기본정보를 보여줘야한다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웹크롤링을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다양한 사이트 리뷰를 가져와야 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61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불필요한 리뷰를 제공하지 않아야 하고 요구에 맞는 리뷰를 보여줘야 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전처리를 통해 리뷰를 분석하여 평점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감성수치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키워드를 추출해야 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05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유저가 요구한 방향으로 정확한 리뷰 분석 결과를 보여줘야 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사용자의 요구에 맞게 리뷰를 선택하고 추출된 데이터를 바탕으로 정렬하여 결과를 보여줘야 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광고성 리뷰나 의미 없는 리뷰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악의적인 리뷰를 필터링 해야 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62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해당 스터디 카페의 속성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감성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키워드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 등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시각화 하여 사용자들이 쉽게 판단할 수 있도록 해야 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63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138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507539_TF56180624_Win32" id="{DD7B655C-D52B-4575-95C5-124F518BBD53}" vid="{B15D3EB8-A690-420F-83F9-2922FA730DD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1494</TotalTime>
  <Words>664</Words>
  <Application>Microsoft Office PowerPoint</Application>
  <PresentationFormat>와이드스크린</PresentationFormat>
  <Paragraphs>96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나눔스퀘어_ac Bold</vt:lpstr>
      <vt:lpstr>맑은 고딕</vt:lpstr>
      <vt:lpstr>Arial</vt:lpstr>
      <vt:lpstr>Garamond</vt:lpstr>
      <vt:lpstr>Symbol</vt:lpstr>
      <vt:lpstr>Wingdings 2</vt:lpstr>
      <vt:lpstr>DividendVTI</vt:lpstr>
      <vt:lpstr>졸업작품 Requirement elicitation </vt:lpstr>
      <vt:lpstr>세부 도메인 선정 [스터디 카페]</vt:lpstr>
      <vt:lpstr>Interview</vt:lpstr>
      <vt:lpstr>Review Discovery (긍정)</vt:lpstr>
      <vt:lpstr>Review Discovery (긍부정)</vt:lpstr>
      <vt:lpstr>Review Discovery (부정)</vt:lpstr>
      <vt:lpstr>속성 추출</vt:lpstr>
      <vt:lpstr>Requirement</vt:lpstr>
      <vt:lpstr>simulation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IDEa proposal</dc:title>
  <dc:creator>dkstpgns12@naver.com</dc:creator>
  <cp:lastModifiedBy>dkstpgns12@naver.com</cp:lastModifiedBy>
  <cp:revision>81</cp:revision>
  <dcterms:created xsi:type="dcterms:W3CDTF">2021-03-14T07:49:24Z</dcterms:created>
  <dcterms:modified xsi:type="dcterms:W3CDTF">2021-05-17T03:13:40Z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