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471" r:id="rId3"/>
    <p:sldId id="483" r:id="rId4"/>
    <p:sldId id="482" r:id="rId5"/>
    <p:sldId id="469" r:id="rId6"/>
    <p:sldId id="495" r:id="rId7"/>
    <p:sldId id="497" r:id="rId8"/>
    <p:sldId id="491" r:id="rId9"/>
    <p:sldId id="478" r:id="rId10"/>
    <p:sldId id="479" r:id="rId11"/>
    <p:sldId id="490" r:id="rId12"/>
    <p:sldId id="480" r:id="rId13"/>
    <p:sldId id="492" r:id="rId14"/>
    <p:sldId id="475" r:id="rId15"/>
    <p:sldId id="476" r:id="rId16"/>
    <p:sldId id="493" r:id="rId17"/>
    <p:sldId id="498" r:id="rId18"/>
    <p:sldId id="499" r:id="rId19"/>
    <p:sldId id="481" r:id="rId20"/>
    <p:sldId id="488" r:id="rId21"/>
    <p:sldId id="489" r:id="rId22"/>
    <p:sldId id="484" r:id="rId23"/>
    <p:sldId id="485" r:id="rId24"/>
    <p:sldId id="486" r:id="rId25"/>
    <p:sldId id="487" r:id="rId26"/>
  </p:sldIdLst>
  <p:sldSz cx="9906000" cy="6858000" type="A4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D8D"/>
    <a:srgbClr val="DDDDDD"/>
    <a:srgbClr val="F8F8F8"/>
    <a:srgbClr val="DAA600"/>
    <a:srgbClr val="EAEAEA"/>
    <a:srgbClr val="FFFFCC"/>
    <a:srgbClr val="CCECFF"/>
    <a:srgbClr val="66FF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3364" autoAdjust="0"/>
  </p:normalViewPr>
  <p:slideViewPr>
    <p:cSldViewPr>
      <p:cViewPr varScale="1">
        <p:scale>
          <a:sx n="110" d="100"/>
          <a:sy n="110" d="100"/>
        </p:scale>
        <p:origin x="162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90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236" cy="511649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582" y="0"/>
            <a:ext cx="3078236" cy="511649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330"/>
            <a:ext cx="3078236" cy="511648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582" y="9721330"/>
            <a:ext cx="3078236" cy="511648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3B3CAB3B-468D-410A-8B82-83D585B07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17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1731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1731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4668" tIns="47334" rIns="94668" bIns="4733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7739" cy="511731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3" y="9721106"/>
            <a:ext cx="3077739" cy="511731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7184710E-F215-4699-B464-D9B49456E9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838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82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99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709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757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391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575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36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17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14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300038" y="746125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15032" y="-171400"/>
            <a:ext cx="89144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355" tIns="33677" rIns="67355" bIns="33677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416496" y="6549405"/>
            <a:ext cx="95639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700" b="0" i="1" dirty="0" smtClean="0">
                <a:solidFill>
                  <a:srgbClr val="FF0000"/>
                </a:solidFill>
                <a:latin typeface="+mn-ea"/>
                <a:ea typeface="+mn-ea"/>
              </a:rPr>
              <a:t>February, 2014</a:t>
            </a:r>
            <a:endParaRPr lang="en-US" altLang="ko-KR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Line 32"/>
          <p:cNvSpPr>
            <a:spLocks noChangeShapeType="1"/>
          </p:cNvSpPr>
          <p:nvPr userDrawn="1"/>
        </p:nvSpPr>
        <p:spPr bwMode="auto">
          <a:xfrm>
            <a:off x="1364601" y="6527015"/>
            <a:ext cx="0" cy="152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364602" y="6521378"/>
            <a:ext cx="722288" cy="2000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Page</a:t>
            </a:r>
            <a:r>
              <a:rPr kumimoji="0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fld id="{E06F0456-26D2-4770-83EB-00F657BB81E7}" type="slidenum">
              <a:rPr kumimoji="0" lang="en-US" altLang="ko-KR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" name="Rectangle 38"/>
          <p:cNvSpPr>
            <a:spLocks noChangeArrowheads="1"/>
          </p:cNvSpPr>
          <p:nvPr userDrawn="1"/>
        </p:nvSpPr>
        <p:spPr bwMode="auto">
          <a:xfrm>
            <a:off x="7221428" y="6549405"/>
            <a:ext cx="2196068" cy="19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4450" rIns="45720" bIns="44450">
            <a:spAutoFit/>
          </a:bodyPr>
          <a:lstStyle/>
          <a:p>
            <a:pPr algn="r"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kumimoji="0" lang="en-US" altLang="ko-KR" sz="700" b="0" i="1" u="none" dirty="0" smtClean="0">
                <a:latin typeface="+mn-ea"/>
                <a:ea typeface="+mn-ea"/>
              </a:rPr>
              <a:t>Notice: Proprietary </a:t>
            </a:r>
            <a:r>
              <a:rPr kumimoji="0" lang="en-US" altLang="ko-KR" sz="700" b="0" i="1" u="none" dirty="0">
                <a:latin typeface="+mn-ea"/>
                <a:ea typeface="+mn-ea"/>
              </a:rPr>
              <a:t>and </a:t>
            </a:r>
            <a:r>
              <a:rPr kumimoji="0" lang="en-US" altLang="ko-KR" sz="700" b="0" i="1" u="none" dirty="0" smtClean="0">
                <a:latin typeface="+mn-ea"/>
                <a:ea typeface="+mn-ea"/>
              </a:rPr>
              <a:t>Confidential</a:t>
            </a:r>
            <a:endParaRPr kumimoji="0" lang="en-US" altLang="ko-KR" sz="700" b="0" i="1" u="none" dirty="0">
              <a:latin typeface="+mn-ea"/>
              <a:ea typeface="+mn-ea"/>
            </a:endParaRPr>
          </a:p>
        </p:txBody>
      </p:sp>
      <p:sp>
        <p:nvSpPr>
          <p:cNvPr id="16" name="Line 32"/>
          <p:cNvSpPr>
            <a:spLocks noChangeShapeType="1"/>
          </p:cNvSpPr>
          <p:nvPr userDrawn="1"/>
        </p:nvSpPr>
        <p:spPr bwMode="auto">
          <a:xfrm>
            <a:off x="7605295" y="6519863"/>
            <a:ext cx="0" cy="152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Line 32"/>
          <p:cNvSpPr>
            <a:spLocks noChangeShapeType="1"/>
          </p:cNvSpPr>
          <p:nvPr userDrawn="1"/>
        </p:nvSpPr>
        <p:spPr bwMode="auto">
          <a:xfrm>
            <a:off x="2144688" y="6521391"/>
            <a:ext cx="0" cy="152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204281" y="6549405"/>
            <a:ext cx="478196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7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ipopcorn</a:t>
            </a:r>
            <a:endParaRPr lang="en-US" altLang="ko-KR" sz="7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Line 32"/>
          <p:cNvSpPr>
            <a:spLocks noChangeShapeType="1"/>
          </p:cNvSpPr>
          <p:nvPr userDrawn="1"/>
        </p:nvSpPr>
        <p:spPr bwMode="auto">
          <a:xfrm>
            <a:off x="2864768" y="6524739"/>
            <a:ext cx="0" cy="152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" name="그림 19" descr="[image]ci_ipopcor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81392" y="404664"/>
            <a:ext cx="1080120" cy="2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2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54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50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b="1" kern="1200">
          <a:solidFill>
            <a:srgbClr val="8493AA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rgbClr val="8493AA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rgbClr val="8493AA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rgbClr val="8493AA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rgbClr val="8493AA"/>
          </a:solidFill>
          <a:latin typeface="맑은 고딕" pitchFamily="50" charset="-127"/>
          <a:ea typeface="맑은 고딕" pitchFamily="50" charset="-127"/>
        </a:defRPr>
      </a:lvl5pPr>
      <a:lvl6pPr marL="336774" algn="l" rtl="0" fontAlgn="base" latinLnBrk="1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맑은 고딕" pitchFamily="50" charset="-127"/>
        </a:defRPr>
      </a:lvl6pPr>
      <a:lvl7pPr marL="673547" algn="l" rtl="0" fontAlgn="base" latinLnBrk="1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맑은 고딕" pitchFamily="50" charset="-127"/>
        </a:defRPr>
      </a:lvl7pPr>
      <a:lvl8pPr marL="1010321" algn="l" rtl="0" fontAlgn="base" latinLnBrk="1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맑은 고딕" pitchFamily="50" charset="-127"/>
        </a:defRPr>
      </a:lvl8pPr>
      <a:lvl9pPr marL="1347094" algn="l" rtl="0" fontAlgn="base" latinLnBrk="1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맑은 고딕" pitchFamily="50" charset="-127"/>
        </a:defRPr>
      </a:lvl9pPr>
    </p:titleStyle>
    <p:bodyStyle>
      <a:lvl1pPr marL="252413" indent="-2524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70C0"/>
          </a:solidFill>
          <a:latin typeface="+mj-lt"/>
          <a:ea typeface="+mn-ea"/>
          <a:cs typeface="+mn-cs"/>
        </a:defRPr>
      </a:lvl1pPr>
      <a:lvl2pPr marL="546100" indent="-2095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rgbClr val="376092"/>
          </a:solidFill>
          <a:latin typeface="+mj-lt"/>
          <a:ea typeface="+mn-ea"/>
          <a:cs typeface="+mn-cs"/>
        </a:defRPr>
      </a:lvl2pPr>
      <a:lvl3pPr marL="841375" indent="-1682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376092"/>
          </a:solidFill>
          <a:latin typeface="+mj-lt"/>
          <a:ea typeface="+mn-ea"/>
          <a:cs typeface="+mn-cs"/>
        </a:defRPr>
      </a:lvl3pPr>
      <a:lvl4pPr marL="1177925" indent="-1682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rgbClr val="376092"/>
          </a:solidFill>
          <a:latin typeface="+mj-lt"/>
          <a:ea typeface="+mn-ea"/>
          <a:cs typeface="+mn-cs"/>
        </a:defRPr>
      </a:lvl4pPr>
      <a:lvl5pPr marL="1514475" indent="-1682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rgbClr val="376092"/>
          </a:solidFill>
          <a:latin typeface="+mj-lt"/>
          <a:ea typeface="+mn-ea"/>
          <a:cs typeface="+mn-cs"/>
        </a:defRPr>
      </a:lvl5pPr>
      <a:lvl6pPr marL="1852254" indent="-168387" algn="l" defTabSz="67354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9028" indent="-168387" algn="l" defTabSz="67354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25801" indent="-168387" algn="l" defTabSz="67354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575" indent="-168387" algn="l" defTabSz="67354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8"/>
          <p:cNvSpPr>
            <a:spLocks noChangeShapeType="1"/>
          </p:cNvSpPr>
          <p:nvPr/>
        </p:nvSpPr>
        <p:spPr bwMode="auto">
          <a:xfrm>
            <a:off x="631825" y="3100090"/>
            <a:ext cx="8659814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+mn-ea"/>
              <a:sym typeface="Arial" pitchFamily="34" charset="0"/>
            </a:endParaRPr>
          </a:p>
        </p:txBody>
      </p:sp>
      <p:sp>
        <p:nvSpPr>
          <p:cNvPr id="4102" name="Rectangle 38"/>
          <p:cNvSpPr>
            <a:spLocks noChangeArrowheads="1"/>
          </p:cNvSpPr>
          <p:nvPr/>
        </p:nvSpPr>
        <p:spPr bwMode="auto">
          <a:xfrm>
            <a:off x="631826" y="5718175"/>
            <a:ext cx="743585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4450" rIns="45720" bIns="44450">
            <a:spAutoFit/>
          </a:bodyPr>
          <a:lstStyle/>
          <a:p>
            <a:pPr eaLnBrk="0" fontAlgn="base" latin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ko-KR" sz="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Notice:  </a:t>
            </a:r>
            <a:r>
              <a:rPr lang="en-US" altLang="ko-KR" sz="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Proprietary and Confidential</a:t>
            </a:r>
          </a:p>
          <a:p>
            <a:pPr eaLnBrk="0" fontAlgn="base" latinLnBrk="0" hangingPunct="0">
              <a:spcBef>
                <a:spcPct val="30000"/>
              </a:spcBef>
              <a:spcAft>
                <a:spcPct val="15000"/>
              </a:spcAft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This material is proprietary to 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ipopcorn. 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/>
            </a:r>
            <a:b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</a:b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It contains trade secrets and confidential information which is solely the property of 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ipopcorn. 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/>
            </a:r>
            <a:b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</a:b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This material is solely for the Client’s internal use.  This material shall not be used, reproduced, copied, disclosed, transmitted, in whole or in part, without the express consent of 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ipopcorn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Arial" pitchFamily="34" charset="0"/>
            </a:endParaRPr>
          </a:p>
          <a:p>
            <a:pPr eaLnBrk="0" fontAlgn="base" latinLnBrk="0" hangingPunct="0">
              <a:spcBef>
                <a:spcPct val="30000"/>
              </a:spcBef>
              <a:spcAft>
                <a:spcPct val="15000"/>
              </a:spcAft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Arial" pitchFamily="34" charset="0"/>
              </a:rPr>
              <a:t>Copyright © 2014 by ipopcorn All Rights Reserved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Arial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2842" y="2060848"/>
            <a:ext cx="869661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dirty="0" smtClean="0">
                <a:latin typeface="+mn-ea"/>
              </a:rPr>
              <a:t>               </a:t>
            </a:r>
            <a:r>
              <a:rPr kumimoji="1" lang="ko-KR" altLang="en-US" sz="2400" dirty="0" smtClean="0">
                <a:latin typeface="+mn-ea"/>
              </a:rPr>
              <a:t>우크라이나 스마트월렛 </a:t>
            </a:r>
            <a:r>
              <a:rPr kumimoji="1" lang="en-US" altLang="ko-KR" sz="2400" dirty="0" smtClean="0">
                <a:latin typeface="+mn-ea"/>
              </a:rPr>
              <a:t>- </a:t>
            </a:r>
            <a:r>
              <a:rPr kumimoji="1" lang="ko-KR" altLang="en-US" sz="2400" b="1" dirty="0" smtClean="0">
                <a:latin typeface="+mn-ea"/>
              </a:rPr>
              <a:t>프로세스 정의서</a:t>
            </a:r>
            <a:endParaRPr kumimoji="1" lang="en-US" altLang="ko-KR" sz="3200" b="1" dirty="0" smtClean="0"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0000"/>
                </a:solidFill>
                <a:latin typeface="+mn-ea"/>
              </a:rPr>
              <a:t>Update February 26, 2014</a:t>
            </a:r>
            <a:r>
              <a:rPr kumimoji="1" lang="en-US" altLang="ko-KR" sz="1200" b="1" dirty="0" smtClean="0">
                <a:latin typeface="+mn-ea"/>
              </a:rPr>
              <a:t> Platform Research Laboratory</a:t>
            </a:r>
          </a:p>
        </p:txBody>
      </p:sp>
      <p:pic>
        <p:nvPicPr>
          <p:cNvPr id="6" name="그림 5" descr="[image]ci_ipopco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553" y="2348880"/>
            <a:ext cx="2475125" cy="6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2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II. </a:t>
            </a:r>
            <a:r>
              <a:rPr lang="ko-KR" altLang="en-US" sz="1600" dirty="0" smtClean="0"/>
              <a:t>쿠폰 </a:t>
            </a:r>
            <a:r>
              <a:rPr lang="en-US" altLang="ko-KR" sz="1600" dirty="0" smtClean="0"/>
              <a:t>– 2.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상세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17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쿠폰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4.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0472" y="5654861"/>
            <a:ext cx="94330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운영자가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해당 제휴사의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정보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관리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정보 표시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발급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고객이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매장에서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서버와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관계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없이 제휴사의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매장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POS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와 제휴사 서버만의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   (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인증형은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매장에서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스캔되어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제휴사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서버와 통신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유효성 체크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비인증형은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매장에서 제시만 될 뿐 통신 없음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31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/>
          <p:cNvSpPr/>
          <p:nvPr/>
        </p:nvSpPr>
        <p:spPr>
          <a:xfrm>
            <a:off x="8012172" y="2780928"/>
            <a:ext cx="1092200" cy="534987"/>
          </a:xfrm>
          <a:prstGeom prst="flowChartDecision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타입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2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4" name="직선 화살표 연결선 576"/>
          <p:cNvCxnSpPr/>
          <p:nvPr/>
        </p:nvCxnSpPr>
        <p:spPr>
          <a:xfrm flipH="1">
            <a:off x="7329264" y="3049206"/>
            <a:ext cx="576064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73280" y="2922608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비인증형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79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0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1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2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3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4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5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6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7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8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9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90" name="직선 화살표 연결선 89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93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4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5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6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7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2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6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07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?. </a:t>
            </a:r>
            <a:r>
              <a:rPr lang="ko-KR" altLang="en-US" sz="1600" dirty="0" smtClean="0">
                <a:solidFill>
                  <a:srgbClr val="FF0000"/>
                </a:solidFill>
              </a:rPr>
              <a:t>무료 쿠폰 선물하기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무료 쿠폰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무료 쿠폰 상세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117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쿠폰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6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/>
          <p:cNvSpPr/>
          <p:nvPr/>
        </p:nvSpPr>
        <p:spPr>
          <a:xfrm>
            <a:off x="8012172" y="2780928"/>
            <a:ext cx="1092200" cy="534987"/>
          </a:xfrm>
          <a:prstGeom prst="flowChartDecision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타입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2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4" name="직선 화살표 연결선 576"/>
          <p:cNvCxnSpPr/>
          <p:nvPr/>
        </p:nvCxnSpPr>
        <p:spPr>
          <a:xfrm flipH="1">
            <a:off x="7329264" y="3049206"/>
            <a:ext cx="576064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73280" y="2922608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비인증형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9" name="그룹 77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79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0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1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2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3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4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5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6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7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8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9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90" name="직선 화살표 연결선 89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0" name="그룹 91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93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4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5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6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7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2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6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07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sp>
        <p:nvSpPr>
          <p:cNvPr id="78" name="순서도: 처리 77"/>
          <p:cNvSpPr/>
          <p:nvPr/>
        </p:nvSpPr>
        <p:spPr>
          <a:xfrm>
            <a:off x="6212757" y="2268575"/>
            <a:ext cx="866775" cy="357189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SMS </a:t>
            </a:r>
            <a:r>
              <a:rPr lang="ko-KR" altLang="en-US" sz="800" dirty="0" smtClean="0">
                <a:latin typeface="+mn-ea"/>
              </a:rPr>
              <a:t>링크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err="1" smtClean="0">
                <a:latin typeface="+mn-ea"/>
              </a:rPr>
              <a:t>모바일웹</a:t>
            </a:r>
            <a:r>
              <a:rPr lang="en-US" altLang="ko-KR" sz="800" dirty="0" smtClean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sp>
        <p:nvSpPr>
          <p:cNvPr id="92" name="순서도: 처리 91"/>
          <p:cNvSpPr/>
          <p:nvPr/>
        </p:nvSpPr>
        <p:spPr>
          <a:xfrm>
            <a:off x="6204048" y="2707678"/>
            <a:ext cx="866775" cy="338005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MMS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623967" y="1965404"/>
            <a:ext cx="0" cy="21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686696" y="2008949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4. </a:t>
            </a:r>
            <a:r>
              <a:rPr lang="ko-KR" altLang="en-US" sz="800" dirty="0" smtClean="0">
                <a:latin typeface="+mn-ea"/>
              </a:rPr>
              <a:t>선물 </a:t>
            </a:r>
            <a:r>
              <a:rPr lang="ko-KR" altLang="en-US" sz="800" smtClean="0">
                <a:latin typeface="+mn-ea"/>
              </a:rPr>
              <a:t>하기 및 확인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0" name="오른쪽 중괄호 139"/>
          <p:cNvSpPr/>
          <p:nvPr/>
        </p:nvSpPr>
        <p:spPr>
          <a:xfrm>
            <a:off x="7221598" y="1500174"/>
            <a:ext cx="142876" cy="12858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00472" y="5654861"/>
            <a:ext cx="94330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운영자가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해당 제휴사의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정보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관리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정보 표시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발급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고객이 선물하기를 할 경우 회원의 쿠폰은 삭제 또는 복사되고 선물 정보 서버에 저장 및 외부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SMS/LMS/MMS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서버를 통하여 쿠폰 전송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5.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고객이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매장에서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서버와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관계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없이 제휴사의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매장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POS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와 제휴사 서버만의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cxnSp>
        <p:nvCxnSpPr>
          <p:cNvPr id="145" name="직선 화살표 연결선 144"/>
          <p:cNvCxnSpPr/>
          <p:nvPr/>
        </p:nvCxnSpPr>
        <p:spPr>
          <a:xfrm flipH="1">
            <a:off x="5024438" y="2643182"/>
            <a:ext cx="1071570" cy="12858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 flipV="1">
            <a:off x="5024438" y="4572008"/>
            <a:ext cx="857256" cy="7143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7"/>
          <p:cNvGrpSpPr/>
          <p:nvPr/>
        </p:nvGrpSpPr>
        <p:grpSpPr>
          <a:xfrm>
            <a:off x="5881694" y="4902931"/>
            <a:ext cx="974626" cy="954961"/>
            <a:chOff x="3872880" y="4258865"/>
            <a:chExt cx="974626" cy="954961"/>
          </a:xfrm>
        </p:grpSpPr>
        <p:sp>
          <p:nvSpPr>
            <p:cNvPr id="113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4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5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6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7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8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97462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latin typeface="+mn-ea"/>
                </a:rPr>
                <a:t>SMS/LMS/MMS </a:t>
              </a:r>
              <a:r>
                <a:rPr lang="ko-KR" altLang="en-US" sz="800" dirty="0" smtClean="0"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cxnSp>
        <p:nvCxnSpPr>
          <p:cNvPr id="120" name="직선 화살표 연결선 119"/>
          <p:cNvCxnSpPr/>
          <p:nvPr/>
        </p:nvCxnSpPr>
        <p:spPr>
          <a:xfrm>
            <a:off x="5308973" y="4437112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738818" y="4314001"/>
            <a:ext cx="159044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3/4. </a:t>
            </a:r>
            <a:r>
              <a:rPr lang="ko-KR" altLang="en-US" sz="800" dirty="0" smtClean="0">
                <a:latin typeface="+mn-ea"/>
              </a:rPr>
              <a:t>쿠폰 발급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선물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II. </a:t>
            </a:r>
            <a:r>
              <a:rPr lang="ko-KR" altLang="en-US" sz="1600" dirty="0" smtClean="0"/>
              <a:t>쿠폰 </a:t>
            </a:r>
            <a:r>
              <a:rPr lang="en-US" altLang="ko-KR" sz="1600" dirty="0" smtClean="0"/>
              <a:t>– 3.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개선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상세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17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쿠폰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4.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0472" y="5654861"/>
            <a:ext cx="94330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운영자가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해당 제휴사의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정보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관리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정보 표시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발급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고객이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매장에서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서버와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관계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없이 제휴사의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매장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POS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와 제휴사 서버만의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   (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인증형은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매장에서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스캔되어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제휴사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유효성 체크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및 스마트월렛 서버와 통신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비인증형은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사용 버튼을 클릭하여 스마트월렛 서버와 통신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31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/>
          <p:cNvSpPr/>
          <p:nvPr/>
        </p:nvSpPr>
        <p:spPr>
          <a:xfrm>
            <a:off x="8012172" y="2780928"/>
            <a:ext cx="1092200" cy="534987"/>
          </a:xfrm>
          <a:prstGeom prst="flowChartDecision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쿠폰 타입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2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4" name="직선 화살표 연결선 576"/>
          <p:cNvCxnSpPr/>
          <p:nvPr/>
        </p:nvCxnSpPr>
        <p:spPr>
          <a:xfrm flipH="1">
            <a:off x="5097016" y="3049206"/>
            <a:ext cx="2808312" cy="9558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73280" y="2922608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비인증형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81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2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3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4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5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6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7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8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9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0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1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95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6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7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9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0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2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6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7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8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09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cxnSp>
        <p:nvCxnSpPr>
          <p:cNvPr id="113" name="직선 화살표 연결선 112"/>
          <p:cNvCxnSpPr/>
          <p:nvPr/>
        </p:nvCxnSpPr>
        <p:spPr>
          <a:xfrm>
            <a:off x="5308973" y="4437112"/>
            <a:ext cx="2520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25008" y="4070699"/>
            <a:ext cx="331236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제휴사와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스마트월렛 서버 연동을 통하여 실시간으로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발급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사용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취소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유효기간 변경 등 부가 서비스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마케팅 포함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적용 가능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II. </a:t>
            </a:r>
            <a:r>
              <a:rPr lang="ko-KR" altLang="en-US" sz="1600" dirty="0" smtClean="0"/>
              <a:t>쿠폰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유료 포함</a:t>
            </a:r>
            <a:r>
              <a:rPr lang="en-US" altLang="ko-KR" sz="1600" dirty="0" smtClean="0"/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상세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117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670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쿠폰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4.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0472" y="5654861"/>
            <a:ext cx="94330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운영자가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해당 제휴사의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정보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관리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정보 표시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처리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발급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취소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무료 쿠폰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유료 쿠폰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&lt;&gt; PG/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제휴사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고객이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매장에서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취소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무료 쿠폰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유료 쿠폰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&lt;&gt; PG/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제휴사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6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632412" y="2928934"/>
            <a:ext cx="0" cy="8572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738686" y="2976559"/>
            <a:ext cx="100013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처리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/>
          <p:cNvSpPr/>
          <p:nvPr/>
        </p:nvSpPr>
        <p:spPr>
          <a:xfrm>
            <a:off x="8012172" y="2780928"/>
            <a:ext cx="1092200" cy="534987"/>
          </a:xfrm>
          <a:prstGeom prst="flowChartDecision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쿠폰 타입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2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67618" y="3000372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비인증형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9" name="그룹 79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81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2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3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4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5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6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7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8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9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0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1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0" name="그룹 93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95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6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7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9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0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2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6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7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8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09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cxnSp>
        <p:nvCxnSpPr>
          <p:cNvPr id="113" name="직선 화살표 연결선 112"/>
          <p:cNvCxnSpPr/>
          <p:nvPr/>
        </p:nvCxnSpPr>
        <p:spPr>
          <a:xfrm>
            <a:off x="5095876" y="4429132"/>
            <a:ext cx="2733097" cy="798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095744" y="2284409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유료 여부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622071" y="1928802"/>
            <a:ext cx="0" cy="21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5095876" y="3786190"/>
            <a:ext cx="785818" cy="28575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5953132" y="3429000"/>
            <a:ext cx="1214446" cy="885149"/>
            <a:chOff x="5881694" y="2285992"/>
            <a:chExt cx="1214446" cy="885149"/>
          </a:xfrm>
        </p:grpSpPr>
        <p:sp>
          <p:nvSpPr>
            <p:cNvPr id="120" name="Rectangle 383"/>
            <p:cNvSpPr>
              <a:spLocks noChangeArrowheads="1"/>
            </p:cNvSpPr>
            <p:nvPr/>
          </p:nvSpPr>
          <p:spPr bwMode="auto">
            <a:xfrm>
              <a:off x="6238884" y="2285992"/>
              <a:ext cx="857256" cy="714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26" name="Freeform 387"/>
            <p:cNvSpPr>
              <a:spLocks noEditPoints="1"/>
            </p:cNvSpPr>
            <p:nvPr/>
          </p:nvSpPr>
          <p:spPr bwMode="auto">
            <a:xfrm>
              <a:off x="6953264" y="2777349"/>
              <a:ext cx="123673" cy="142876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27" name="Rectangle 388"/>
            <p:cNvSpPr>
              <a:spLocks noChangeArrowheads="1"/>
            </p:cNvSpPr>
            <p:nvPr/>
          </p:nvSpPr>
          <p:spPr bwMode="auto">
            <a:xfrm>
              <a:off x="6451432" y="3048030"/>
              <a:ext cx="37350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PG 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38" name="순서도: 처리 137"/>
            <p:cNvSpPr/>
            <p:nvPr/>
          </p:nvSpPr>
          <p:spPr>
            <a:xfrm>
              <a:off x="5881694" y="2440570"/>
              <a:ext cx="928694" cy="419919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인증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결제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취소처리동기화</a:t>
              </a:r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44" name="원통 143"/>
          <p:cNvSpPr/>
          <p:nvPr/>
        </p:nvSpPr>
        <p:spPr>
          <a:xfrm>
            <a:off x="2516900" y="5187902"/>
            <a:ext cx="642942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쿠폰 정보</a:t>
            </a:r>
            <a:endParaRPr lang="ko-KR" altLang="en-US" sz="800" dirty="0"/>
          </a:p>
        </p:txBody>
      </p:sp>
      <p:sp>
        <p:nvSpPr>
          <p:cNvPr id="146" name="원통 145"/>
          <p:cNvSpPr/>
          <p:nvPr/>
        </p:nvSpPr>
        <p:spPr>
          <a:xfrm>
            <a:off x="3231280" y="5187902"/>
            <a:ext cx="642942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발급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원통 146"/>
          <p:cNvSpPr/>
          <p:nvPr/>
        </p:nvSpPr>
        <p:spPr>
          <a:xfrm>
            <a:off x="3945660" y="5187902"/>
            <a:ext cx="642942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원통 147"/>
          <p:cNvSpPr/>
          <p:nvPr/>
        </p:nvSpPr>
        <p:spPr>
          <a:xfrm>
            <a:off x="5362580" y="5186375"/>
            <a:ext cx="642942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취소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오른쪽 중괄호 151"/>
          <p:cNvSpPr/>
          <p:nvPr/>
        </p:nvSpPr>
        <p:spPr>
          <a:xfrm rot="16200000">
            <a:off x="4596646" y="3205997"/>
            <a:ext cx="88816" cy="37862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통 93"/>
          <p:cNvSpPr/>
          <p:nvPr/>
        </p:nvSpPr>
        <p:spPr>
          <a:xfrm>
            <a:off x="6072198" y="5200662"/>
            <a:ext cx="642942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정산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모서리가 둥근 사각형 설명선 111"/>
          <p:cNvSpPr/>
          <p:nvPr/>
        </p:nvSpPr>
        <p:spPr>
          <a:xfrm>
            <a:off x="4738686" y="2000240"/>
            <a:ext cx="1357322" cy="285752"/>
          </a:xfrm>
          <a:prstGeom prst="wedgeRoundRectCallout">
            <a:avLst>
              <a:gd name="adj1" fmla="val -20829"/>
              <a:gd name="adj2" fmla="val 110785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쿠폰 시 결제</a:t>
            </a:r>
            <a:endParaRPr lang="en-US" altLang="ko-KR" sz="900" dirty="0" smtClean="0"/>
          </a:p>
        </p:txBody>
      </p:sp>
      <p:sp>
        <p:nvSpPr>
          <p:cNvPr id="114" name="모서리가 둥근 사각형 설명선 113"/>
          <p:cNvSpPr/>
          <p:nvPr/>
        </p:nvSpPr>
        <p:spPr>
          <a:xfrm>
            <a:off x="6381760" y="857232"/>
            <a:ext cx="1214446" cy="285752"/>
          </a:xfrm>
          <a:prstGeom prst="wedgeRoundRectCallout">
            <a:avLst>
              <a:gd name="adj1" fmla="val -26928"/>
              <a:gd name="adj2" fmla="val 105166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쿠폰 시  취소</a:t>
            </a:r>
            <a:endParaRPr lang="ko-KR" altLang="en-US" sz="900" dirty="0"/>
          </a:p>
        </p:txBody>
      </p:sp>
      <p:cxnSp>
        <p:nvCxnSpPr>
          <p:cNvPr id="141" name="직선 화살표 연결선 140"/>
          <p:cNvCxnSpPr/>
          <p:nvPr/>
        </p:nvCxnSpPr>
        <p:spPr>
          <a:xfrm flipH="1">
            <a:off x="4953000" y="2000240"/>
            <a:ext cx="1643074" cy="18573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원통 115"/>
          <p:cNvSpPr/>
          <p:nvPr/>
        </p:nvSpPr>
        <p:spPr>
          <a:xfrm>
            <a:off x="4657726" y="5191137"/>
            <a:ext cx="642942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38686" y="5143512"/>
            <a:ext cx="436338" cy="5917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3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X</a:t>
            </a:r>
            <a:endParaRPr kumimoji="0" lang="ko-KR" altLang="en-US" sz="3000" b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67446" y="5143512"/>
            <a:ext cx="436338" cy="5917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3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X</a:t>
            </a:r>
            <a:endParaRPr kumimoji="0" lang="ko-KR" altLang="en-US" sz="3000" b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IV. </a:t>
            </a:r>
            <a:r>
              <a:rPr lang="ko-KR" altLang="en-US" sz="1600" dirty="0" smtClean="0"/>
              <a:t>멤버십 </a:t>
            </a:r>
            <a:r>
              <a:rPr lang="en-US" altLang="ko-KR" sz="1600" dirty="0" smtClean="0"/>
              <a:t>ASP</a:t>
            </a:r>
            <a:endParaRPr lang="ko-KR" altLang="en-US" sz="1600" dirty="0"/>
          </a:p>
        </p:txBody>
      </p:sp>
      <p:sp>
        <p:nvSpPr>
          <p:cNvPr id="109" name="순서도: 처리 108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+mn-ea"/>
              </a:rPr>
              <a:t>멤버십 </a:t>
            </a:r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112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3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4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5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6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7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8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9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0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1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24" name="순서도: 판단 123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5" name="순서도: 처리 124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+mn-ea"/>
              </a:rPr>
              <a:t>멤버십 </a:t>
            </a:r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129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1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3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4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5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6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7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8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9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0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1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143" name="직선 화살표 연결선 142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8246712" y="4105672"/>
            <a:ext cx="848101" cy="1038225"/>
            <a:chOff x="8246712" y="4105672"/>
            <a:chExt cx="848101" cy="1038225"/>
          </a:xfrm>
        </p:grpSpPr>
        <p:sp>
          <p:nvSpPr>
            <p:cNvPr id="147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48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49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50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51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52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53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54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55" name="Rectangle 372"/>
            <p:cNvSpPr>
              <a:spLocks noChangeArrowheads="1"/>
            </p:cNvSpPr>
            <p:nvPr/>
          </p:nvSpPr>
          <p:spPr bwMode="auto">
            <a:xfrm>
              <a:off x="8268587" y="4962485"/>
              <a:ext cx="82622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멤버십 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ASP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56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158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9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0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1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2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3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멤버십 정보 관리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1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6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8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90" name="직선 화살표 연결선 189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/>
          <p:nvPr/>
        </p:nvCxnSpPr>
        <p:spPr>
          <a:xfrm>
            <a:off x="5308973" y="4437112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889104" y="4314001"/>
            <a:ext cx="144016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3/4. </a:t>
            </a:r>
            <a:r>
              <a:rPr lang="ko-KR" altLang="en-US" sz="800" dirty="0" smtClean="0">
                <a:latin typeface="+mn-ea"/>
              </a:rPr>
              <a:t>발급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포인트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465168" y="2132856"/>
            <a:ext cx="108012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4.</a:t>
            </a:r>
            <a:r>
              <a:rPr lang="ko-KR" altLang="en-US" sz="800" dirty="0" smtClean="0">
                <a:latin typeface="+mn-ea"/>
              </a:rPr>
              <a:t>포인트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/>
          <p:nvPr/>
        </p:nvCxnSpPr>
        <p:spPr>
          <a:xfrm flipH="1">
            <a:off x="8546836" y="2133600"/>
            <a:ext cx="11026" cy="164807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8645967" y="2760495"/>
            <a:ext cx="98755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포인트 적립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en-US" altLang="ko-KR" sz="800" dirty="0" smtClean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 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요청 및 응답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224" name="직선 화살표 연결선 142"/>
          <p:cNvCxnSpPr>
            <a:stCxn id="178" idx="2"/>
            <a:endCxn id="147" idx="2"/>
          </p:cNvCxnSpPr>
          <p:nvPr/>
        </p:nvCxnSpPr>
        <p:spPr>
          <a:xfrm rot="16200000" flipH="1">
            <a:off x="4656457" y="1143273"/>
            <a:ext cx="298560" cy="7702687"/>
          </a:xfrm>
          <a:prstGeom prst="bentConnector3">
            <a:avLst>
              <a:gd name="adj1" fmla="val 1765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234088" y="5228016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latin typeface="+mn-ea"/>
              </a:rPr>
              <a:t>6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ko-KR" altLang="en-US" sz="800" dirty="0" smtClean="0">
                <a:latin typeface="+mn-ea"/>
              </a:rPr>
              <a:t>멤버십 정책 관리</a:t>
            </a:r>
            <a:endParaRPr lang="ko-KR" altLang="en-US" sz="800" dirty="0"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00472" y="5597949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운영자가 멤버십 서버를 통하여 멤버십 정보를 관리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서버를 통하여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모카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멤버십 정보 표시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고객이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모카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멤버십 카드를 발급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목록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서버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고객이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모카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멤버십 포인트를 조회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상세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서버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고객이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모카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매장에서 포인트 적립 및 사용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상세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서버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운영자가 멤버십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통하여 제휴사의 멤버십 포인트 정책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약관을 관리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V. </a:t>
            </a:r>
            <a:r>
              <a:rPr lang="ko-KR" altLang="en-US" sz="1600" dirty="0" smtClean="0"/>
              <a:t>상품권</a:t>
            </a:r>
            <a:endParaRPr lang="ko-KR" altLang="en-US" sz="1600" dirty="0"/>
          </a:p>
        </p:txBody>
      </p:sp>
      <p:cxnSp>
        <p:nvCxnSpPr>
          <p:cNvPr id="103" name="직선 화살표 연결선 576"/>
          <p:cNvCxnSpPr/>
          <p:nvPr/>
        </p:nvCxnSpPr>
        <p:spPr>
          <a:xfrm flipH="1">
            <a:off x="5308973" y="4437047"/>
            <a:ext cx="252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상품권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106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7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8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2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3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7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8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0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2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42" name="순서도: 판단 141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5" name="순서도: 처리 144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상품권 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172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4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5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9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0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2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3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5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6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7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8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189" name="직선 화살표 연결선 188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193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4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5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7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8425748" y="4958160"/>
              <a:ext cx="5512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203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91352" y="4077072"/>
            <a:ext cx="549831" cy="950224"/>
            <a:chOff x="3994239" y="4258865"/>
            <a:chExt cx="549831" cy="950224"/>
          </a:xfrm>
        </p:grpSpPr>
        <p:sp>
          <p:nvSpPr>
            <p:cNvPr id="205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6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7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9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0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1" name="Rectangle 388"/>
            <p:cNvSpPr>
              <a:spLocks noChangeArrowheads="1"/>
            </p:cNvSpPr>
            <p:nvPr/>
          </p:nvSpPr>
          <p:spPr bwMode="auto">
            <a:xfrm>
              <a:off x="3994239" y="5085978"/>
              <a:ext cx="54983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상품권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38" name="직선 화살표 연결선 23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상품권 정보 관리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2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4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5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6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247" name="직선 화살표 연결선 246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465168" y="2132856"/>
            <a:ext cx="155171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4.</a:t>
            </a:r>
            <a:r>
              <a:rPr lang="ko-KR" altLang="en-US" sz="800" dirty="0" smtClean="0">
                <a:latin typeface="+mn-ea"/>
              </a:rPr>
              <a:t>상세 정보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53" name="직선 화살표 연결선 252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순서도: 판단 254"/>
          <p:cNvSpPr/>
          <p:nvPr/>
        </p:nvSpPr>
        <p:spPr>
          <a:xfrm>
            <a:off x="8016882" y="2776374"/>
            <a:ext cx="1092200" cy="534987"/>
          </a:xfrm>
          <a:prstGeom prst="flowChartDecision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관리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타입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256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+mn-ea"/>
              </a:rPr>
              <a:t>5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258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관리형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0" name="순서도: 처리 259"/>
          <p:cNvSpPr/>
          <p:nvPr/>
        </p:nvSpPr>
        <p:spPr>
          <a:xfrm>
            <a:off x="6207964" y="2750912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지류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교환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61" name="직선 화살표 연결선 576"/>
          <p:cNvCxnSpPr>
            <a:stCxn id="255" idx="1"/>
            <a:endCxn id="260" idx="3"/>
          </p:cNvCxnSpPr>
          <p:nvPr/>
        </p:nvCxnSpPr>
        <p:spPr>
          <a:xfrm flipH="1" flipV="1">
            <a:off x="7074739" y="3032694"/>
            <a:ext cx="942143" cy="1117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화살표 연결선 576"/>
          <p:cNvCxnSpPr/>
          <p:nvPr/>
        </p:nvCxnSpPr>
        <p:spPr>
          <a:xfrm>
            <a:off x="6923513" y="3414463"/>
            <a:ext cx="1239412" cy="69120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327195" y="2916664"/>
            <a:ext cx="59754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비 </a:t>
            </a:r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관리형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078783" y="4305343"/>
            <a:ext cx="84473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6.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 완료 요청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200472" y="5595613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운영자가 상품권 서버를 통하여 해당 제휴사의 상품권 정보를 관리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서버를 통하여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모카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상품권 정보 표시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모카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상품권을 발급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목록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서버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상세 화면에서 상품권 서버로부터 상세한 갱신된 정보를 획득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상세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서버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상세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모카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매장에서 상품권 사용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월렛과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 없는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매장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서버만의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통신임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서버는 상품권 서버로 상품권 사용에 대한 완료 요청을 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X. </a:t>
            </a:r>
            <a:r>
              <a:rPr lang="ko-KR" altLang="en-US" sz="1600" dirty="0" smtClean="0"/>
              <a:t>외부 쿠폰 연동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그루폰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03" name="직선 화살표 연결선 576"/>
          <p:cNvCxnSpPr/>
          <p:nvPr/>
        </p:nvCxnSpPr>
        <p:spPr>
          <a:xfrm flipH="1">
            <a:off x="7524768" y="4429132"/>
            <a:ext cx="571506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104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106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7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8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2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3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7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8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0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2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42" name="순서도: 판단 141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5" name="순서도: 처리 144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외부 </a:t>
            </a:r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" name="그룹 169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172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4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5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9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0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2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3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5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6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7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8" name="Rectangle 361"/>
            <p:cNvSpPr>
              <a:spLocks noChangeArrowheads="1"/>
            </p:cNvSpPr>
            <p:nvPr/>
          </p:nvSpPr>
          <p:spPr bwMode="auto">
            <a:xfrm>
              <a:off x="8386412" y="1895748"/>
              <a:ext cx="57708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(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사용처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)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</p:grpSp>
      <p:cxnSp>
        <p:nvCxnSpPr>
          <p:cNvPr id="189" name="직선 화살표 연결선 188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292181" y="1493493"/>
            <a:ext cx="70388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 등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5" name="그룹 191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193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4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5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7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8366744" y="5000637"/>
              <a:ext cx="57150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공급처 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203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6" name="그룹 203"/>
          <p:cNvGrpSpPr/>
          <p:nvPr/>
        </p:nvGrpSpPr>
        <p:grpSpPr>
          <a:xfrm>
            <a:off x="4269423" y="4077072"/>
            <a:ext cx="755015" cy="950224"/>
            <a:chOff x="3872310" y="4258865"/>
            <a:chExt cx="755015" cy="950224"/>
          </a:xfrm>
        </p:grpSpPr>
        <p:sp>
          <p:nvSpPr>
            <p:cNvPr id="205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6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7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9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0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1" name="Rectangle 388"/>
            <p:cNvSpPr>
              <a:spLocks noChangeArrowheads="1"/>
            </p:cNvSpPr>
            <p:nvPr/>
          </p:nvSpPr>
          <p:spPr bwMode="auto">
            <a:xfrm>
              <a:off x="3872310" y="5085978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38" name="직선 화살표 연결선 23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2288984" y="4310514"/>
            <a:ext cx="116381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외부 쿠폰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465168" y="2132856"/>
            <a:ext cx="155171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상세 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53" name="직선 화살표 연결선 252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258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200472" y="5726238"/>
            <a:ext cx="94330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쿠폰 서버가 공급처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정보를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서버로 연동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또는 배치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운영자가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서버를 통하여 해당 외부 쿠폰 서버의 정보를 관리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쿠폰을 발급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시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연동하여 결제 또는 결제 취소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서버가 발급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결제취소 및 정산 정보를 외부 쿠폰 서버로 연동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1/3/4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프로세스에 대한 업무 정의를 위해 연동 범위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등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(Pull vs. Push,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vs.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배치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규격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방식 및 데이터 정의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협의 필요</a:t>
            </a: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5238752" y="3500438"/>
            <a:ext cx="928694" cy="57150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6238884" y="3143248"/>
            <a:ext cx="1214446" cy="885149"/>
            <a:chOff x="5881694" y="2285992"/>
            <a:chExt cx="1214446" cy="885149"/>
          </a:xfrm>
        </p:grpSpPr>
        <p:sp>
          <p:nvSpPr>
            <p:cNvPr id="79" name="Rectangle 383"/>
            <p:cNvSpPr>
              <a:spLocks noChangeArrowheads="1"/>
            </p:cNvSpPr>
            <p:nvPr/>
          </p:nvSpPr>
          <p:spPr bwMode="auto">
            <a:xfrm>
              <a:off x="6238884" y="2285992"/>
              <a:ext cx="857256" cy="714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80" name="Freeform 387"/>
            <p:cNvSpPr>
              <a:spLocks noEditPoints="1"/>
            </p:cNvSpPr>
            <p:nvPr/>
          </p:nvSpPr>
          <p:spPr bwMode="auto">
            <a:xfrm>
              <a:off x="6953264" y="2777349"/>
              <a:ext cx="123673" cy="142876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81" name="Rectangle 388"/>
            <p:cNvSpPr>
              <a:spLocks noChangeArrowheads="1"/>
            </p:cNvSpPr>
            <p:nvPr/>
          </p:nvSpPr>
          <p:spPr bwMode="auto">
            <a:xfrm>
              <a:off x="6453198" y="3048030"/>
              <a:ext cx="37350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PG 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82" name="순서도: 처리 81"/>
            <p:cNvSpPr/>
            <p:nvPr/>
          </p:nvSpPr>
          <p:spPr>
            <a:xfrm>
              <a:off x="5881694" y="2440570"/>
              <a:ext cx="928694" cy="419919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인증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결제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취소처리동기화</a:t>
              </a:r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84" name="순서도: 처리 83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외부 쿠폰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외부 쿠폰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4635349" y="2928934"/>
            <a:ext cx="0" cy="8572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38686" y="2869684"/>
            <a:ext cx="100013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처리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89" name="순서도: 판단 88"/>
          <p:cNvSpPr/>
          <p:nvPr/>
        </p:nvSpPr>
        <p:spPr>
          <a:xfrm>
            <a:off x="4095744" y="2284409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유료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4738686" y="2000240"/>
            <a:ext cx="1357322" cy="285752"/>
          </a:xfrm>
          <a:prstGeom prst="wedgeRoundRectCallout">
            <a:avLst>
              <a:gd name="adj1" fmla="val -20829"/>
              <a:gd name="adj2" fmla="val 110785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쿠폰 시 결제</a:t>
            </a:r>
            <a:endParaRPr lang="en-US" altLang="ko-KR" sz="900" dirty="0" smtClean="0"/>
          </a:p>
        </p:txBody>
      </p:sp>
      <p:sp>
        <p:nvSpPr>
          <p:cNvPr id="91" name="모서리가 둥근 사각형 설명선 90"/>
          <p:cNvSpPr/>
          <p:nvPr/>
        </p:nvSpPr>
        <p:spPr>
          <a:xfrm>
            <a:off x="6381760" y="857232"/>
            <a:ext cx="1214446" cy="285752"/>
          </a:xfrm>
          <a:prstGeom prst="wedgeRoundRectCallout">
            <a:avLst>
              <a:gd name="adj1" fmla="val -26928"/>
              <a:gd name="adj2" fmla="val 105166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쿠폰 시  취소</a:t>
            </a:r>
            <a:endParaRPr lang="ko-KR" altLang="en-US" sz="900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4622071" y="1928802"/>
            <a:ext cx="0" cy="21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8012172" y="2780928"/>
            <a:ext cx="1092200" cy="534987"/>
          </a:xfrm>
          <a:prstGeom prst="flowChartDecision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쿠폰 타입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67618" y="3000372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비인증형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838569" y="4071942"/>
            <a:ext cx="689291" cy="950224"/>
            <a:chOff x="3937089" y="4258865"/>
            <a:chExt cx="689291" cy="950224"/>
          </a:xfrm>
        </p:grpSpPr>
        <p:sp>
          <p:nvSpPr>
            <p:cNvPr id="10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5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9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1" name="Rectangle 388"/>
            <p:cNvSpPr>
              <a:spLocks noChangeArrowheads="1"/>
            </p:cNvSpPr>
            <p:nvPr/>
          </p:nvSpPr>
          <p:spPr bwMode="auto">
            <a:xfrm>
              <a:off x="3937089" y="5085978"/>
              <a:ext cx="68929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외부 쿠폰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</p:grpSp>
      <p:cxnSp>
        <p:nvCxnSpPr>
          <p:cNvPr id="115" name="직선 화살표 연결선 576"/>
          <p:cNvCxnSpPr/>
          <p:nvPr/>
        </p:nvCxnSpPr>
        <p:spPr>
          <a:xfrm flipH="1">
            <a:off x="5310191" y="4429132"/>
            <a:ext cx="114300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원통 116"/>
          <p:cNvSpPr/>
          <p:nvPr/>
        </p:nvSpPr>
        <p:spPr>
          <a:xfrm>
            <a:off x="3524240" y="518790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매출 분배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원통 117"/>
          <p:cNvSpPr/>
          <p:nvPr/>
        </p:nvSpPr>
        <p:spPr>
          <a:xfrm>
            <a:off x="4310058" y="518790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발급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공구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원통 118"/>
          <p:cNvSpPr/>
          <p:nvPr/>
        </p:nvSpPr>
        <p:spPr>
          <a:xfrm>
            <a:off x="5095876" y="518790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원통 119"/>
          <p:cNvSpPr/>
          <p:nvPr/>
        </p:nvSpPr>
        <p:spPr>
          <a:xfrm>
            <a:off x="6667512" y="5186375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취소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오른쪽 중괄호 120"/>
          <p:cNvSpPr/>
          <p:nvPr/>
        </p:nvSpPr>
        <p:spPr>
          <a:xfrm rot="16200000">
            <a:off x="4622841" y="2027270"/>
            <a:ext cx="88816" cy="61436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4" name="원통 123"/>
          <p:cNvSpPr/>
          <p:nvPr/>
        </p:nvSpPr>
        <p:spPr>
          <a:xfrm>
            <a:off x="7453330" y="520066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정산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원통 124"/>
          <p:cNvSpPr/>
          <p:nvPr/>
        </p:nvSpPr>
        <p:spPr>
          <a:xfrm>
            <a:off x="5881694" y="5191137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4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5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6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078861" y="4276669"/>
            <a:ext cx="1635963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공급처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사용처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쿠폰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등 정보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8" name="원통 137"/>
          <p:cNvSpPr/>
          <p:nvPr/>
        </p:nvSpPr>
        <p:spPr>
          <a:xfrm>
            <a:off x="2738421" y="518161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쿠폰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1952604" y="5179200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1166787" y="5179137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576"/>
          <p:cNvCxnSpPr/>
          <p:nvPr/>
        </p:nvCxnSpPr>
        <p:spPr>
          <a:xfrm flipH="1">
            <a:off x="5372103" y="4567246"/>
            <a:ext cx="114300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024439" y="4634637"/>
            <a:ext cx="1685936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4.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발급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결제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결제취소  등 정보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X. </a:t>
            </a:r>
            <a:r>
              <a:rPr lang="ko-KR" altLang="en-US" sz="1600" dirty="0" smtClean="0"/>
              <a:t>외부 쿠폰 연동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그루폰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03" name="직선 화살표 연결선 576"/>
          <p:cNvCxnSpPr/>
          <p:nvPr/>
        </p:nvCxnSpPr>
        <p:spPr>
          <a:xfrm flipH="1">
            <a:off x="7524768" y="4429132"/>
            <a:ext cx="571506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104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106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7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8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2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3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7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8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0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2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42" name="순서도: 판단 141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5" name="순서도: 처리 144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외부 </a:t>
            </a:r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" name="그룹 169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172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4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5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79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0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2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3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5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6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7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88" name="Rectangle 361"/>
            <p:cNvSpPr>
              <a:spLocks noChangeArrowheads="1"/>
            </p:cNvSpPr>
            <p:nvPr/>
          </p:nvSpPr>
          <p:spPr bwMode="auto">
            <a:xfrm>
              <a:off x="8386412" y="1895748"/>
              <a:ext cx="57708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(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사용처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)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</p:grpSp>
      <p:cxnSp>
        <p:nvCxnSpPr>
          <p:cNvPr id="189" name="직선 화살표 연결선 188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292181" y="1493493"/>
            <a:ext cx="70388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 등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5" name="그룹 191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193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4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5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7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9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8366744" y="5000637"/>
              <a:ext cx="57150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공급처 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203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6" name="그룹 203"/>
          <p:cNvGrpSpPr/>
          <p:nvPr/>
        </p:nvGrpSpPr>
        <p:grpSpPr>
          <a:xfrm>
            <a:off x="4269423" y="4077072"/>
            <a:ext cx="755015" cy="950224"/>
            <a:chOff x="3872310" y="4258865"/>
            <a:chExt cx="755015" cy="950224"/>
          </a:xfrm>
        </p:grpSpPr>
        <p:sp>
          <p:nvSpPr>
            <p:cNvPr id="205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6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7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9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0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1" name="Rectangle 388"/>
            <p:cNvSpPr>
              <a:spLocks noChangeArrowheads="1"/>
            </p:cNvSpPr>
            <p:nvPr/>
          </p:nvSpPr>
          <p:spPr bwMode="auto">
            <a:xfrm>
              <a:off x="3872310" y="5085978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38" name="직선 화살표 연결선 23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2288984" y="4310514"/>
            <a:ext cx="116381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외부 쿠폰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465168" y="2132856"/>
            <a:ext cx="155171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상세 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53" name="직선 화살표 연결선 252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258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200472" y="5726238"/>
            <a:ext cx="94330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쿠폰 서버가 공급처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정보를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서버로 연동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또는 배치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운영자가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서버를 통하여 해당 외부 쿠폰 서버의 정보를 관리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쿠폰을 발급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시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연동하여 결제 또는 결제 취소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스마트월렛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서버가 발급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결제취소 및 정산 정보를 외부 쿠폰 서버로 연동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1/3/4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프로세스에 대한 업무 정의를 위해 연동 범위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등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(Pull vs. Push,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vs.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배치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규격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방식 및 데이터 정의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협의 필요</a:t>
            </a: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5238752" y="3500438"/>
            <a:ext cx="928694" cy="57150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77"/>
          <p:cNvGrpSpPr/>
          <p:nvPr/>
        </p:nvGrpSpPr>
        <p:grpSpPr>
          <a:xfrm>
            <a:off x="6238884" y="3143248"/>
            <a:ext cx="1214446" cy="885149"/>
            <a:chOff x="5881694" y="2285992"/>
            <a:chExt cx="1214446" cy="885149"/>
          </a:xfrm>
        </p:grpSpPr>
        <p:sp>
          <p:nvSpPr>
            <p:cNvPr id="79" name="Rectangle 383"/>
            <p:cNvSpPr>
              <a:spLocks noChangeArrowheads="1"/>
            </p:cNvSpPr>
            <p:nvPr/>
          </p:nvSpPr>
          <p:spPr bwMode="auto">
            <a:xfrm>
              <a:off x="6238884" y="2285992"/>
              <a:ext cx="857256" cy="714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80" name="Freeform 387"/>
            <p:cNvSpPr>
              <a:spLocks noEditPoints="1"/>
            </p:cNvSpPr>
            <p:nvPr/>
          </p:nvSpPr>
          <p:spPr bwMode="auto">
            <a:xfrm>
              <a:off x="6953264" y="2777349"/>
              <a:ext cx="123673" cy="142876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81" name="Rectangle 388"/>
            <p:cNvSpPr>
              <a:spLocks noChangeArrowheads="1"/>
            </p:cNvSpPr>
            <p:nvPr/>
          </p:nvSpPr>
          <p:spPr bwMode="auto">
            <a:xfrm>
              <a:off x="6453198" y="3048030"/>
              <a:ext cx="37350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PG 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82" name="순서도: 처리 81"/>
            <p:cNvSpPr/>
            <p:nvPr/>
          </p:nvSpPr>
          <p:spPr>
            <a:xfrm>
              <a:off x="5881694" y="2440570"/>
              <a:ext cx="928694" cy="419919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인증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결제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취소처리동기화</a:t>
              </a:r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84" name="순서도: 처리 83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외부 쿠폰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외부 쿠폰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4635349" y="2928934"/>
            <a:ext cx="0" cy="8572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38686" y="2869684"/>
            <a:ext cx="100013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처리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89" name="순서도: 판단 88"/>
          <p:cNvSpPr/>
          <p:nvPr/>
        </p:nvSpPr>
        <p:spPr>
          <a:xfrm>
            <a:off x="4095744" y="2284409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유료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4738686" y="2000240"/>
            <a:ext cx="1357322" cy="285752"/>
          </a:xfrm>
          <a:prstGeom prst="wedgeRoundRectCallout">
            <a:avLst>
              <a:gd name="adj1" fmla="val -20829"/>
              <a:gd name="adj2" fmla="val 110785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쿠폰 시 결제</a:t>
            </a:r>
            <a:endParaRPr lang="en-US" altLang="ko-KR" sz="900" dirty="0" smtClean="0"/>
          </a:p>
        </p:txBody>
      </p:sp>
      <p:sp>
        <p:nvSpPr>
          <p:cNvPr id="91" name="모서리가 둥근 사각형 설명선 90"/>
          <p:cNvSpPr/>
          <p:nvPr/>
        </p:nvSpPr>
        <p:spPr>
          <a:xfrm>
            <a:off x="6381760" y="857232"/>
            <a:ext cx="1214446" cy="285752"/>
          </a:xfrm>
          <a:prstGeom prst="wedgeRoundRectCallout">
            <a:avLst>
              <a:gd name="adj1" fmla="val -26928"/>
              <a:gd name="adj2" fmla="val 105166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쿠폰 시  취소</a:t>
            </a:r>
            <a:endParaRPr lang="ko-KR" altLang="en-US" sz="900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4622071" y="1928802"/>
            <a:ext cx="0" cy="21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8012172" y="2780928"/>
            <a:ext cx="1092200" cy="534987"/>
          </a:xfrm>
          <a:prstGeom prst="flowChartDecision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쿠폰 타입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67618" y="3000372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비인증형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8" name="그룹 98"/>
          <p:cNvGrpSpPr/>
          <p:nvPr/>
        </p:nvGrpSpPr>
        <p:grpSpPr>
          <a:xfrm>
            <a:off x="6838569" y="4071942"/>
            <a:ext cx="689291" cy="950224"/>
            <a:chOff x="3937089" y="4258865"/>
            <a:chExt cx="689291" cy="950224"/>
          </a:xfrm>
        </p:grpSpPr>
        <p:sp>
          <p:nvSpPr>
            <p:cNvPr id="10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5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9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11" name="Rectangle 388"/>
            <p:cNvSpPr>
              <a:spLocks noChangeArrowheads="1"/>
            </p:cNvSpPr>
            <p:nvPr/>
          </p:nvSpPr>
          <p:spPr bwMode="auto">
            <a:xfrm>
              <a:off x="3937089" y="5085978"/>
              <a:ext cx="68929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외부 쿠폰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</p:grpSp>
      <p:cxnSp>
        <p:nvCxnSpPr>
          <p:cNvPr id="115" name="직선 화살표 연결선 576"/>
          <p:cNvCxnSpPr/>
          <p:nvPr/>
        </p:nvCxnSpPr>
        <p:spPr>
          <a:xfrm flipH="1">
            <a:off x="5310191" y="4429132"/>
            <a:ext cx="114300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원통 116"/>
          <p:cNvSpPr/>
          <p:nvPr/>
        </p:nvSpPr>
        <p:spPr>
          <a:xfrm>
            <a:off x="3524240" y="518790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매출 분배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원통 117"/>
          <p:cNvSpPr/>
          <p:nvPr/>
        </p:nvSpPr>
        <p:spPr>
          <a:xfrm>
            <a:off x="4310058" y="518790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발급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공구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원통 118"/>
          <p:cNvSpPr/>
          <p:nvPr/>
        </p:nvSpPr>
        <p:spPr>
          <a:xfrm>
            <a:off x="5095876" y="518790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원통 119"/>
          <p:cNvSpPr/>
          <p:nvPr/>
        </p:nvSpPr>
        <p:spPr>
          <a:xfrm>
            <a:off x="6667512" y="5186375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취소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오른쪽 중괄호 120"/>
          <p:cNvSpPr/>
          <p:nvPr/>
        </p:nvSpPr>
        <p:spPr>
          <a:xfrm rot="16200000">
            <a:off x="4622841" y="2027270"/>
            <a:ext cx="88816" cy="61436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4" name="원통 123"/>
          <p:cNvSpPr/>
          <p:nvPr/>
        </p:nvSpPr>
        <p:spPr>
          <a:xfrm>
            <a:off x="7453330" y="520066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정산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원통 124"/>
          <p:cNvSpPr/>
          <p:nvPr/>
        </p:nvSpPr>
        <p:spPr>
          <a:xfrm>
            <a:off x="5881694" y="5191137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" name="그룹 130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4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5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6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078861" y="4276669"/>
            <a:ext cx="1635963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공급처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사용처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쿠폰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등 정보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8" name="원통 137"/>
          <p:cNvSpPr/>
          <p:nvPr/>
        </p:nvSpPr>
        <p:spPr>
          <a:xfrm>
            <a:off x="2738421" y="518161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쿠폰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1952604" y="5179200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1166787" y="5179137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576"/>
          <p:cNvCxnSpPr/>
          <p:nvPr/>
        </p:nvCxnSpPr>
        <p:spPr>
          <a:xfrm flipH="1">
            <a:off x="5372103" y="4567246"/>
            <a:ext cx="114300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024439" y="4634637"/>
            <a:ext cx="1685936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4.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발급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결제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결제취소  등 정보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ko-KR" altLang="en-US" sz="1600" dirty="0" err="1" smtClean="0"/>
              <a:t>기프티쇼</a:t>
            </a:r>
            <a:endParaRPr lang="ko-KR" altLang="en-US" sz="1600" dirty="0"/>
          </a:p>
        </p:txBody>
      </p:sp>
      <p:cxnSp>
        <p:nvCxnSpPr>
          <p:cNvPr id="103" name="직선 화살표 연결선 576"/>
          <p:cNvCxnSpPr/>
          <p:nvPr/>
        </p:nvCxnSpPr>
        <p:spPr>
          <a:xfrm flipH="1">
            <a:off x="6596074" y="4429132"/>
            <a:ext cx="1500200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AutoShape 336"/>
          <p:cNvSpPr>
            <a:spLocks noChangeAspect="1" noChangeArrowheads="1" noTextEdit="1"/>
          </p:cNvSpPr>
          <p:nvPr/>
        </p:nvSpPr>
        <p:spPr bwMode="auto">
          <a:xfrm>
            <a:off x="641400" y="1150764"/>
            <a:ext cx="711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07" name="Freeform 338"/>
          <p:cNvSpPr>
            <a:spLocks noEditPoints="1"/>
          </p:cNvSpPr>
          <p:nvPr/>
        </p:nvSpPr>
        <p:spPr bwMode="auto">
          <a:xfrm>
            <a:off x="749350" y="1163464"/>
            <a:ext cx="392113" cy="796925"/>
          </a:xfrm>
          <a:custGeom>
            <a:avLst/>
            <a:gdLst>
              <a:gd name="T0" fmla="*/ 561 w 742"/>
              <a:gd name="T1" fmla="*/ 188 h 1512"/>
              <a:gd name="T2" fmla="*/ 373 w 742"/>
              <a:gd name="T3" fmla="*/ 0 h 1512"/>
              <a:gd name="T4" fmla="*/ 185 w 742"/>
              <a:gd name="T5" fmla="*/ 188 h 1512"/>
              <a:gd name="T6" fmla="*/ 373 w 742"/>
              <a:gd name="T7" fmla="*/ 376 h 1512"/>
              <a:gd name="T8" fmla="*/ 561 w 742"/>
              <a:gd name="T9" fmla="*/ 188 h 1512"/>
              <a:gd name="T10" fmla="*/ 589 w 742"/>
              <a:gd name="T11" fmla="*/ 427 h 1512"/>
              <a:gd name="T12" fmla="*/ 153 w 742"/>
              <a:gd name="T13" fmla="*/ 427 h 1512"/>
              <a:gd name="T14" fmla="*/ 0 w 742"/>
              <a:gd name="T15" fmla="*/ 580 h 1512"/>
              <a:gd name="T16" fmla="*/ 0 w 742"/>
              <a:gd name="T17" fmla="*/ 1113 h 1512"/>
              <a:gd name="T18" fmla="*/ 119 w 742"/>
              <a:gd name="T19" fmla="*/ 1113 h 1512"/>
              <a:gd name="T20" fmla="*/ 119 w 742"/>
              <a:gd name="T21" fmla="*/ 803 h 1512"/>
              <a:gd name="T22" fmla="*/ 159 w 742"/>
              <a:gd name="T23" fmla="*/ 803 h 1512"/>
              <a:gd name="T24" fmla="*/ 159 w 742"/>
              <a:gd name="T25" fmla="*/ 1512 h 1512"/>
              <a:gd name="T26" fmla="*/ 353 w 742"/>
              <a:gd name="T27" fmla="*/ 1512 h 1512"/>
              <a:gd name="T28" fmla="*/ 353 w 742"/>
              <a:gd name="T29" fmla="*/ 1195 h 1512"/>
              <a:gd name="T30" fmla="*/ 373 w 742"/>
              <a:gd name="T31" fmla="*/ 1175 h 1512"/>
              <a:gd name="T32" fmla="*/ 393 w 742"/>
              <a:gd name="T33" fmla="*/ 1195 h 1512"/>
              <a:gd name="T34" fmla="*/ 393 w 742"/>
              <a:gd name="T35" fmla="*/ 1512 h 1512"/>
              <a:gd name="T36" fmla="*/ 598 w 742"/>
              <a:gd name="T37" fmla="*/ 1512 h 1512"/>
              <a:gd name="T38" fmla="*/ 598 w 742"/>
              <a:gd name="T39" fmla="*/ 802 h 1512"/>
              <a:gd name="T40" fmla="*/ 638 w 742"/>
              <a:gd name="T41" fmla="*/ 802 h 1512"/>
              <a:gd name="T42" fmla="*/ 638 w 742"/>
              <a:gd name="T43" fmla="*/ 1113 h 1512"/>
              <a:gd name="T44" fmla="*/ 742 w 742"/>
              <a:gd name="T45" fmla="*/ 1113 h 1512"/>
              <a:gd name="T46" fmla="*/ 742 w 742"/>
              <a:gd name="T47" fmla="*/ 580 h 1512"/>
              <a:gd name="T48" fmla="*/ 589 w 742"/>
              <a:gd name="T49" fmla="*/ 427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2" h="1512">
                <a:moveTo>
                  <a:pt x="561" y="188"/>
                </a:moveTo>
                <a:cubicBezTo>
                  <a:pt x="561" y="85"/>
                  <a:pt x="477" y="0"/>
                  <a:pt x="373" y="0"/>
                </a:cubicBezTo>
                <a:cubicBezTo>
                  <a:pt x="269" y="0"/>
                  <a:pt x="185" y="85"/>
                  <a:pt x="185" y="188"/>
                </a:cubicBezTo>
                <a:cubicBezTo>
                  <a:pt x="185" y="292"/>
                  <a:pt x="269" y="376"/>
                  <a:pt x="373" y="376"/>
                </a:cubicBezTo>
                <a:cubicBezTo>
                  <a:pt x="477" y="376"/>
                  <a:pt x="561" y="292"/>
                  <a:pt x="561" y="188"/>
                </a:cubicBezTo>
                <a:close/>
                <a:moveTo>
                  <a:pt x="589" y="427"/>
                </a:moveTo>
                <a:lnTo>
                  <a:pt x="153" y="427"/>
                </a:lnTo>
                <a:cubicBezTo>
                  <a:pt x="69" y="427"/>
                  <a:pt x="0" y="496"/>
                  <a:pt x="0" y="580"/>
                </a:cubicBezTo>
                <a:lnTo>
                  <a:pt x="0" y="1113"/>
                </a:lnTo>
                <a:lnTo>
                  <a:pt x="119" y="1113"/>
                </a:lnTo>
                <a:lnTo>
                  <a:pt x="119" y="803"/>
                </a:lnTo>
                <a:lnTo>
                  <a:pt x="159" y="803"/>
                </a:lnTo>
                <a:lnTo>
                  <a:pt x="159" y="1512"/>
                </a:lnTo>
                <a:lnTo>
                  <a:pt x="353" y="1512"/>
                </a:lnTo>
                <a:lnTo>
                  <a:pt x="353" y="1195"/>
                </a:lnTo>
                <a:cubicBezTo>
                  <a:pt x="353" y="1184"/>
                  <a:pt x="362" y="1175"/>
                  <a:pt x="373" y="1175"/>
                </a:cubicBezTo>
                <a:cubicBezTo>
                  <a:pt x="384" y="1175"/>
                  <a:pt x="393" y="1184"/>
                  <a:pt x="393" y="1195"/>
                </a:cubicBezTo>
                <a:lnTo>
                  <a:pt x="393" y="1512"/>
                </a:lnTo>
                <a:lnTo>
                  <a:pt x="598" y="1512"/>
                </a:lnTo>
                <a:lnTo>
                  <a:pt x="598" y="802"/>
                </a:lnTo>
                <a:lnTo>
                  <a:pt x="638" y="802"/>
                </a:lnTo>
                <a:lnTo>
                  <a:pt x="638" y="1113"/>
                </a:lnTo>
                <a:lnTo>
                  <a:pt x="742" y="1113"/>
                </a:lnTo>
                <a:lnTo>
                  <a:pt x="742" y="580"/>
                </a:lnTo>
                <a:cubicBezTo>
                  <a:pt x="742" y="496"/>
                  <a:pt x="673" y="427"/>
                  <a:pt x="589" y="4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08" name="Freeform 339"/>
          <p:cNvSpPr>
            <a:spLocks noEditPoints="1"/>
          </p:cNvSpPr>
          <p:nvPr/>
        </p:nvSpPr>
        <p:spPr bwMode="auto">
          <a:xfrm>
            <a:off x="749350" y="1163464"/>
            <a:ext cx="392113" cy="796925"/>
          </a:xfrm>
          <a:custGeom>
            <a:avLst/>
            <a:gdLst>
              <a:gd name="T0" fmla="*/ 561 w 742"/>
              <a:gd name="T1" fmla="*/ 188 h 1512"/>
              <a:gd name="T2" fmla="*/ 373 w 742"/>
              <a:gd name="T3" fmla="*/ 0 h 1512"/>
              <a:gd name="T4" fmla="*/ 185 w 742"/>
              <a:gd name="T5" fmla="*/ 188 h 1512"/>
              <a:gd name="T6" fmla="*/ 373 w 742"/>
              <a:gd name="T7" fmla="*/ 376 h 1512"/>
              <a:gd name="T8" fmla="*/ 561 w 742"/>
              <a:gd name="T9" fmla="*/ 188 h 1512"/>
              <a:gd name="T10" fmla="*/ 589 w 742"/>
              <a:gd name="T11" fmla="*/ 427 h 1512"/>
              <a:gd name="T12" fmla="*/ 153 w 742"/>
              <a:gd name="T13" fmla="*/ 427 h 1512"/>
              <a:gd name="T14" fmla="*/ 0 w 742"/>
              <a:gd name="T15" fmla="*/ 580 h 1512"/>
              <a:gd name="T16" fmla="*/ 0 w 742"/>
              <a:gd name="T17" fmla="*/ 1113 h 1512"/>
              <a:gd name="T18" fmla="*/ 119 w 742"/>
              <a:gd name="T19" fmla="*/ 1113 h 1512"/>
              <a:gd name="T20" fmla="*/ 119 w 742"/>
              <a:gd name="T21" fmla="*/ 803 h 1512"/>
              <a:gd name="T22" fmla="*/ 159 w 742"/>
              <a:gd name="T23" fmla="*/ 803 h 1512"/>
              <a:gd name="T24" fmla="*/ 159 w 742"/>
              <a:gd name="T25" fmla="*/ 1512 h 1512"/>
              <a:gd name="T26" fmla="*/ 353 w 742"/>
              <a:gd name="T27" fmla="*/ 1512 h 1512"/>
              <a:gd name="T28" fmla="*/ 353 w 742"/>
              <a:gd name="T29" fmla="*/ 1195 h 1512"/>
              <a:gd name="T30" fmla="*/ 373 w 742"/>
              <a:gd name="T31" fmla="*/ 1175 h 1512"/>
              <a:gd name="T32" fmla="*/ 393 w 742"/>
              <a:gd name="T33" fmla="*/ 1195 h 1512"/>
              <a:gd name="T34" fmla="*/ 393 w 742"/>
              <a:gd name="T35" fmla="*/ 1512 h 1512"/>
              <a:gd name="T36" fmla="*/ 598 w 742"/>
              <a:gd name="T37" fmla="*/ 1512 h 1512"/>
              <a:gd name="T38" fmla="*/ 598 w 742"/>
              <a:gd name="T39" fmla="*/ 802 h 1512"/>
              <a:gd name="T40" fmla="*/ 638 w 742"/>
              <a:gd name="T41" fmla="*/ 802 h 1512"/>
              <a:gd name="T42" fmla="*/ 638 w 742"/>
              <a:gd name="T43" fmla="*/ 1113 h 1512"/>
              <a:gd name="T44" fmla="*/ 742 w 742"/>
              <a:gd name="T45" fmla="*/ 1113 h 1512"/>
              <a:gd name="T46" fmla="*/ 742 w 742"/>
              <a:gd name="T47" fmla="*/ 580 h 1512"/>
              <a:gd name="T48" fmla="*/ 589 w 742"/>
              <a:gd name="T49" fmla="*/ 427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2" h="1512">
                <a:moveTo>
                  <a:pt x="561" y="188"/>
                </a:moveTo>
                <a:cubicBezTo>
                  <a:pt x="561" y="85"/>
                  <a:pt x="477" y="0"/>
                  <a:pt x="373" y="0"/>
                </a:cubicBezTo>
                <a:cubicBezTo>
                  <a:pt x="269" y="0"/>
                  <a:pt x="185" y="85"/>
                  <a:pt x="185" y="188"/>
                </a:cubicBezTo>
                <a:cubicBezTo>
                  <a:pt x="185" y="292"/>
                  <a:pt x="269" y="376"/>
                  <a:pt x="373" y="376"/>
                </a:cubicBezTo>
                <a:cubicBezTo>
                  <a:pt x="477" y="376"/>
                  <a:pt x="561" y="292"/>
                  <a:pt x="561" y="188"/>
                </a:cubicBezTo>
                <a:close/>
                <a:moveTo>
                  <a:pt x="589" y="427"/>
                </a:moveTo>
                <a:lnTo>
                  <a:pt x="153" y="427"/>
                </a:lnTo>
                <a:cubicBezTo>
                  <a:pt x="69" y="427"/>
                  <a:pt x="0" y="496"/>
                  <a:pt x="0" y="580"/>
                </a:cubicBezTo>
                <a:lnTo>
                  <a:pt x="0" y="1113"/>
                </a:lnTo>
                <a:lnTo>
                  <a:pt x="119" y="1113"/>
                </a:lnTo>
                <a:lnTo>
                  <a:pt x="119" y="803"/>
                </a:lnTo>
                <a:lnTo>
                  <a:pt x="159" y="803"/>
                </a:lnTo>
                <a:lnTo>
                  <a:pt x="159" y="1512"/>
                </a:lnTo>
                <a:lnTo>
                  <a:pt x="353" y="1512"/>
                </a:lnTo>
                <a:lnTo>
                  <a:pt x="353" y="1195"/>
                </a:lnTo>
                <a:cubicBezTo>
                  <a:pt x="353" y="1184"/>
                  <a:pt x="362" y="1175"/>
                  <a:pt x="373" y="1175"/>
                </a:cubicBezTo>
                <a:cubicBezTo>
                  <a:pt x="384" y="1175"/>
                  <a:pt x="393" y="1184"/>
                  <a:pt x="393" y="1195"/>
                </a:cubicBezTo>
                <a:lnTo>
                  <a:pt x="393" y="1512"/>
                </a:lnTo>
                <a:lnTo>
                  <a:pt x="598" y="1512"/>
                </a:lnTo>
                <a:lnTo>
                  <a:pt x="598" y="802"/>
                </a:lnTo>
                <a:lnTo>
                  <a:pt x="638" y="802"/>
                </a:lnTo>
                <a:lnTo>
                  <a:pt x="638" y="1113"/>
                </a:lnTo>
                <a:lnTo>
                  <a:pt x="742" y="1113"/>
                </a:lnTo>
                <a:lnTo>
                  <a:pt x="742" y="580"/>
                </a:lnTo>
                <a:cubicBezTo>
                  <a:pt x="742" y="496"/>
                  <a:pt x="673" y="427"/>
                  <a:pt x="589" y="427"/>
                </a:cubicBez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22" name="Freeform 343"/>
          <p:cNvSpPr>
            <a:spLocks/>
          </p:cNvSpPr>
          <p:nvPr/>
        </p:nvSpPr>
        <p:spPr bwMode="auto">
          <a:xfrm>
            <a:off x="1098600" y="1495252"/>
            <a:ext cx="249238" cy="292100"/>
          </a:xfrm>
          <a:custGeom>
            <a:avLst/>
            <a:gdLst>
              <a:gd name="T0" fmla="*/ 5 w 471"/>
              <a:gd name="T1" fmla="*/ 404 h 554"/>
              <a:gd name="T2" fmla="*/ 11 w 471"/>
              <a:gd name="T3" fmla="*/ 434 h 554"/>
              <a:gd name="T4" fmla="*/ 107 w 471"/>
              <a:gd name="T5" fmla="*/ 499 h 554"/>
              <a:gd name="T6" fmla="*/ 211 w 471"/>
              <a:gd name="T7" fmla="*/ 550 h 554"/>
              <a:gd name="T8" fmla="*/ 241 w 471"/>
              <a:gd name="T9" fmla="*/ 540 h 554"/>
              <a:gd name="T10" fmla="*/ 466 w 471"/>
              <a:gd name="T11" fmla="*/ 150 h 554"/>
              <a:gd name="T12" fmla="*/ 460 w 471"/>
              <a:gd name="T13" fmla="*/ 119 h 554"/>
              <a:gd name="T14" fmla="*/ 364 w 471"/>
              <a:gd name="T15" fmla="*/ 54 h 554"/>
              <a:gd name="T16" fmla="*/ 260 w 471"/>
              <a:gd name="T17" fmla="*/ 4 h 554"/>
              <a:gd name="T18" fmla="*/ 230 w 471"/>
              <a:gd name="T19" fmla="*/ 14 h 554"/>
              <a:gd name="T20" fmla="*/ 5 w 471"/>
              <a:gd name="T21" fmla="*/ 40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1" h="554">
                <a:moveTo>
                  <a:pt x="5" y="404"/>
                </a:moveTo>
                <a:cubicBezTo>
                  <a:pt x="0" y="414"/>
                  <a:pt x="2" y="427"/>
                  <a:pt x="11" y="434"/>
                </a:cubicBezTo>
                <a:cubicBezTo>
                  <a:pt x="11" y="434"/>
                  <a:pt x="64" y="475"/>
                  <a:pt x="107" y="499"/>
                </a:cubicBezTo>
                <a:cubicBezTo>
                  <a:pt x="150" y="524"/>
                  <a:pt x="211" y="550"/>
                  <a:pt x="211" y="550"/>
                </a:cubicBezTo>
                <a:cubicBezTo>
                  <a:pt x="222" y="554"/>
                  <a:pt x="235" y="549"/>
                  <a:pt x="241" y="540"/>
                </a:cubicBezTo>
                <a:lnTo>
                  <a:pt x="466" y="150"/>
                </a:lnTo>
                <a:cubicBezTo>
                  <a:pt x="471" y="140"/>
                  <a:pt x="469" y="126"/>
                  <a:pt x="460" y="119"/>
                </a:cubicBezTo>
                <a:cubicBezTo>
                  <a:pt x="460" y="119"/>
                  <a:pt x="408" y="79"/>
                  <a:pt x="364" y="54"/>
                </a:cubicBezTo>
                <a:cubicBezTo>
                  <a:pt x="322" y="29"/>
                  <a:pt x="260" y="4"/>
                  <a:pt x="260" y="4"/>
                </a:cubicBezTo>
                <a:cubicBezTo>
                  <a:pt x="249" y="0"/>
                  <a:pt x="236" y="4"/>
                  <a:pt x="230" y="14"/>
                </a:cubicBezTo>
                <a:lnTo>
                  <a:pt x="5" y="40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23" name="Freeform 344"/>
          <p:cNvSpPr>
            <a:spLocks/>
          </p:cNvSpPr>
          <p:nvPr/>
        </p:nvSpPr>
        <p:spPr bwMode="auto">
          <a:xfrm>
            <a:off x="1098600" y="1495252"/>
            <a:ext cx="249238" cy="292100"/>
          </a:xfrm>
          <a:custGeom>
            <a:avLst/>
            <a:gdLst>
              <a:gd name="T0" fmla="*/ 5 w 471"/>
              <a:gd name="T1" fmla="*/ 404 h 554"/>
              <a:gd name="T2" fmla="*/ 11 w 471"/>
              <a:gd name="T3" fmla="*/ 434 h 554"/>
              <a:gd name="T4" fmla="*/ 107 w 471"/>
              <a:gd name="T5" fmla="*/ 499 h 554"/>
              <a:gd name="T6" fmla="*/ 211 w 471"/>
              <a:gd name="T7" fmla="*/ 550 h 554"/>
              <a:gd name="T8" fmla="*/ 241 w 471"/>
              <a:gd name="T9" fmla="*/ 540 h 554"/>
              <a:gd name="T10" fmla="*/ 466 w 471"/>
              <a:gd name="T11" fmla="*/ 150 h 554"/>
              <a:gd name="T12" fmla="*/ 460 w 471"/>
              <a:gd name="T13" fmla="*/ 119 h 554"/>
              <a:gd name="T14" fmla="*/ 364 w 471"/>
              <a:gd name="T15" fmla="*/ 54 h 554"/>
              <a:gd name="T16" fmla="*/ 260 w 471"/>
              <a:gd name="T17" fmla="*/ 4 h 554"/>
              <a:gd name="T18" fmla="*/ 230 w 471"/>
              <a:gd name="T19" fmla="*/ 14 h 554"/>
              <a:gd name="T20" fmla="*/ 5 w 471"/>
              <a:gd name="T21" fmla="*/ 40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1" h="554">
                <a:moveTo>
                  <a:pt x="5" y="404"/>
                </a:moveTo>
                <a:cubicBezTo>
                  <a:pt x="0" y="414"/>
                  <a:pt x="2" y="427"/>
                  <a:pt x="11" y="434"/>
                </a:cubicBezTo>
                <a:cubicBezTo>
                  <a:pt x="11" y="434"/>
                  <a:pt x="64" y="475"/>
                  <a:pt x="107" y="499"/>
                </a:cubicBezTo>
                <a:cubicBezTo>
                  <a:pt x="150" y="524"/>
                  <a:pt x="211" y="550"/>
                  <a:pt x="211" y="550"/>
                </a:cubicBezTo>
                <a:cubicBezTo>
                  <a:pt x="222" y="554"/>
                  <a:pt x="235" y="549"/>
                  <a:pt x="241" y="540"/>
                </a:cubicBezTo>
                <a:lnTo>
                  <a:pt x="466" y="150"/>
                </a:lnTo>
                <a:cubicBezTo>
                  <a:pt x="471" y="140"/>
                  <a:pt x="469" y="126"/>
                  <a:pt x="460" y="119"/>
                </a:cubicBezTo>
                <a:cubicBezTo>
                  <a:pt x="460" y="119"/>
                  <a:pt x="408" y="79"/>
                  <a:pt x="364" y="54"/>
                </a:cubicBezTo>
                <a:cubicBezTo>
                  <a:pt x="322" y="29"/>
                  <a:pt x="260" y="4"/>
                  <a:pt x="260" y="4"/>
                </a:cubicBezTo>
                <a:cubicBezTo>
                  <a:pt x="249" y="0"/>
                  <a:pt x="236" y="4"/>
                  <a:pt x="230" y="14"/>
                </a:cubicBezTo>
                <a:lnTo>
                  <a:pt x="5" y="40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27" name="Freeform 345"/>
          <p:cNvSpPr>
            <a:spLocks/>
          </p:cNvSpPr>
          <p:nvPr/>
        </p:nvSpPr>
        <p:spPr bwMode="auto">
          <a:xfrm>
            <a:off x="1119238" y="1527002"/>
            <a:ext cx="206375" cy="233363"/>
          </a:xfrm>
          <a:custGeom>
            <a:avLst/>
            <a:gdLst>
              <a:gd name="T0" fmla="*/ 0 w 130"/>
              <a:gd name="T1" fmla="*/ 109 h 147"/>
              <a:gd name="T2" fmla="*/ 66 w 130"/>
              <a:gd name="T3" fmla="*/ 147 h 147"/>
              <a:gd name="T4" fmla="*/ 130 w 130"/>
              <a:gd name="T5" fmla="*/ 38 h 147"/>
              <a:gd name="T6" fmla="*/ 63 w 130"/>
              <a:gd name="T7" fmla="*/ 0 h 147"/>
              <a:gd name="T8" fmla="*/ 0 w 130"/>
              <a:gd name="T9" fmla="*/ 10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47">
                <a:moveTo>
                  <a:pt x="0" y="109"/>
                </a:moveTo>
                <a:lnTo>
                  <a:pt x="66" y="147"/>
                </a:lnTo>
                <a:lnTo>
                  <a:pt x="130" y="38"/>
                </a:lnTo>
                <a:lnTo>
                  <a:pt x="63" y="0"/>
                </a:lnTo>
                <a:lnTo>
                  <a:pt x="0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28" name="Freeform 346"/>
          <p:cNvSpPr>
            <a:spLocks/>
          </p:cNvSpPr>
          <p:nvPr/>
        </p:nvSpPr>
        <p:spPr bwMode="auto">
          <a:xfrm>
            <a:off x="1119238" y="1527002"/>
            <a:ext cx="206375" cy="233363"/>
          </a:xfrm>
          <a:custGeom>
            <a:avLst/>
            <a:gdLst>
              <a:gd name="T0" fmla="*/ 0 w 130"/>
              <a:gd name="T1" fmla="*/ 109 h 147"/>
              <a:gd name="T2" fmla="*/ 66 w 130"/>
              <a:gd name="T3" fmla="*/ 147 h 147"/>
              <a:gd name="T4" fmla="*/ 130 w 130"/>
              <a:gd name="T5" fmla="*/ 38 h 147"/>
              <a:gd name="T6" fmla="*/ 63 w 130"/>
              <a:gd name="T7" fmla="*/ 0 h 147"/>
              <a:gd name="T8" fmla="*/ 0 w 130"/>
              <a:gd name="T9" fmla="*/ 10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47">
                <a:moveTo>
                  <a:pt x="0" y="109"/>
                </a:moveTo>
                <a:lnTo>
                  <a:pt x="66" y="147"/>
                </a:lnTo>
                <a:lnTo>
                  <a:pt x="130" y="38"/>
                </a:lnTo>
                <a:lnTo>
                  <a:pt x="63" y="0"/>
                </a:lnTo>
                <a:lnTo>
                  <a:pt x="0" y="109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30" name="Freeform 347"/>
          <p:cNvSpPr>
            <a:spLocks noEditPoints="1"/>
          </p:cNvSpPr>
          <p:nvPr/>
        </p:nvSpPr>
        <p:spPr bwMode="auto">
          <a:xfrm>
            <a:off x="1143050" y="1728614"/>
            <a:ext cx="42863" cy="28575"/>
          </a:xfrm>
          <a:custGeom>
            <a:avLst/>
            <a:gdLst>
              <a:gd name="T0" fmla="*/ 18 w 79"/>
              <a:gd name="T1" fmla="*/ 15 h 54"/>
              <a:gd name="T2" fmla="*/ 15 w 79"/>
              <a:gd name="T3" fmla="*/ 3 h 54"/>
              <a:gd name="T4" fmla="*/ 3 w 79"/>
              <a:gd name="T5" fmla="*/ 6 h 54"/>
              <a:gd name="T6" fmla="*/ 6 w 79"/>
              <a:gd name="T7" fmla="*/ 19 h 54"/>
              <a:gd name="T8" fmla="*/ 18 w 79"/>
              <a:gd name="T9" fmla="*/ 15 h 54"/>
              <a:gd name="T10" fmla="*/ 47 w 79"/>
              <a:gd name="T11" fmla="*/ 32 h 54"/>
              <a:gd name="T12" fmla="*/ 44 w 79"/>
              <a:gd name="T13" fmla="*/ 19 h 54"/>
              <a:gd name="T14" fmla="*/ 31 w 79"/>
              <a:gd name="T15" fmla="*/ 23 h 54"/>
              <a:gd name="T16" fmla="*/ 35 w 79"/>
              <a:gd name="T17" fmla="*/ 35 h 54"/>
              <a:gd name="T18" fmla="*/ 47 w 79"/>
              <a:gd name="T19" fmla="*/ 32 h 54"/>
              <a:gd name="T20" fmla="*/ 76 w 79"/>
              <a:gd name="T21" fmla="*/ 49 h 54"/>
              <a:gd name="T22" fmla="*/ 73 w 79"/>
              <a:gd name="T23" fmla="*/ 36 h 54"/>
              <a:gd name="T24" fmla="*/ 60 w 79"/>
              <a:gd name="T25" fmla="*/ 39 h 54"/>
              <a:gd name="T26" fmla="*/ 64 w 79"/>
              <a:gd name="T27" fmla="*/ 52 h 54"/>
              <a:gd name="T28" fmla="*/ 76 w 79"/>
              <a:gd name="T29" fmla="*/ 4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54">
                <a:moveTo>
                  <a:pt x="18" y="15"/>
                </a:moveTo>
                <a:cubicBezTo>
                  <a:pt x="21" y="11"/>
                  <a:pt x="20" y="5"/>
                  <a:pt x="15" y="3"/>
                </a:cubicBezTo>
                <a:cubicBezTo>
                  <a:pt x="11" y="0"/>
                  <a:pt x="5" y="2"/>
                  <a:pt x="3" y="6"/>
                </a:cubicBezTo>
                <a:cubicBezTo>
                  <a:pt x="0" y="10"/>
                  <a:pt x="2" y="16"/>
                  <a:pt x="6" y="19"/>
                </a:cubicBezTo>
                <a:cubicBezTo>
                  <a:pt x="10" y="21"/>
                  <a:pt x="16" y="20"/>
                  <a:pt x="18" y="15"/>
                </a:cubicBezTo>
                <a:close/>
                <a:moveTo>
                  <a:pt x="47" y="32"/>
                </a:moveTo>
                <a:cubicBezTo>
                  <a:pt x="50" y="28"/>
                  <a:pt x="48" y="22"/>
                  <a:pt x="44" y="19"/>
                </a:cubicBezTo>
                <a:cubicBezTo>
                  <a:pt x="40" y="17"/>
                  <a:pt x="34" y="18"/>
                  <a:pt x="31" y="23"/>
                </a:cubicBezTo>
                <a:cubicBezTo>
                  <a:pt x="29" y="27"/>
                  <a:pt x="30" y="33"/>
                  <a:pt x="35" y="35"/>
                </a:cubicBezTo>
                <a:cubicBezTo>
                  <a:pt x="39" y="38"/>
                  <a:pt x="45" y="36"/>
                  <a:pt x="47" y="32"/>
                </a:cubicBezTo>
                <a:close/>
                <a:moveTo>
                  <a:pt x="76" y="49"/>
                </a:moveTo>
                <a:cubicBezTo>
                  <a:pt x="79" y="44"/>
                  <a:pt x="77" y="39"/>
                  <a:pt x="73" y="36"/>
                </a:cubicBezTo>
                <a:cubicBezTo>
                  <a:pt x="68" y="34"/>
                  <a:pt x="63" y="35"/>
                  <a:pt x="60" y="39"/>
                </a:cubicBezTo>
                <a:cubicBezTo>
                  <a:pt x="58" y="44"/>
                  <a:pt x="59" y="49"/>
                  <a:pt x="64" y="52"/>
                </a:cubicBezTo>
                <a:cubicBezTo>
                  <a:pt x="68" y="54"/>
                  <a:pt x="74" y="53"/>
                  <a:pt x="76" y="4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32" name="Line 348"/>
          <p:cNvSpPr>
            <a:spLocks noChangeShapeType="1"/>
          </p:cNvSpPr>
          <p:nvPr/>
        </p:nvSpPr>
        <p:spPr bwMode="auto">
          <a:xfrm>
            <a:off x="1265288" y="1533352"/>
            <a:ext cx="30163" cy="1905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42" name="순서도: 판단 141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5" name="순서도: 처리 144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외부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AutoShape 350"/>
          <p:cNvSpPr>
            <a:spLocks noChangeAspect="1" noChangeArrowheads="1" noTextEdit="1"/>
          </p:cNvSpPr>
          <p:nvPr/>
        </p:nvSpPr>
        <p:spPr bwMode="auto">
          <a:xfrm>
            <a:off x="8337199" y="1230585"/>
            <a:ext cx="628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74" name="Freeform 352"/>
          <p:cNvSpPr>
            <a:spLocks/>
          </p:cNvSpPr>
          <p:nvPr/>
        </p:nvSpPr>
        <p:spPr bwMode="auto">
          <a:xfrm>
            <a:off x="8411812" y="1244873"/>
            <a:ext cx="484188" cy="617538"/>
          </a:xfrm>
          <a:custGeom>
            <a:avLst/>
            <a:gdLst>
              <a:gd name="T0" fmla="*/ 121 w 912"/>
              <a:gd name="T1" fmla="*/ 1165 h 1165"/>
              <a:gd name="T2" fmla="*/ 791 w 912"/>
              <a:gd name="T3" fmla="*/ 1165 h 1165"/>
              <a:gd name="T4" fmla="*/ 912 w 912"/>
              <a:gd name="T5" fmla="*/ 1044 h 1165"/>
              <a:gd name="T6" fmla="*/ 912 w 912"/>
              <a:gd name="T7" fmla="*/ 121 h 1165"/>
              <a:gd name="T8" fmla="*/ 791 w 912"/>
              <a:gd name="T9" fmla="*/ 0 h 1165"/>
              <a:gd name="T10" fmla="*/ 121 w 912"/>
              <a:gd name="T11" fmla="*/ 0 h 1165"/>
              <a:gd name="T12" fmla="*/ 0 w 912"/>
              <a:gd name="T13" fmla="*/ 121 h 1165"/>
              <a:gd name="T14" fmla="*/ 0 w 912"/>
              <a:gd name="T15" fmla="*/ 1044 h 1165"/>
              <a:gd name="T16" fmla="*/ 121 w 912"/>
              <a:gd name="T17" fmla="*/ 116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1165">
                <a:moveTo>
                  <a:pt x="121" y="1165"/>
                </a:moveTo>
                <a:lnTo>
                  <a:pt x="791" y="1165"/>
                </a:lnTo>
                <a:cubicBezTo>
                  <a:pt x="857" y="1165"/>
                  <a:pt x="912" y="1111"/>
                  <a:pt x="912" y="1044"/>
                </a:cubicBezTo>
                <a:lnTo>
                  <a:pt x="912" y="121"/>
                </a:lnTo>
                <a:cubicBezTo>
                  <a:pt x="912" y="54"/>
                  <a:pt x="857" y="0"/>
                  <a:pt x="791" y="0"/>
                </a:cubicBez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044"/>
                </a:lnTo>
                <a:cubicBezTo>
                  <a:pt x="0" y="1111"/>
                  <a:pt x="54" y="1165"/>
                  <a:pt x="121" y="1165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75" name="Freeform 353"/>
          <p:cNvSpPr>
            <a:spLocks/>
          </p:cNvSpPr>
          <p:nvPr/>
        </p:nvSpPr>
        <p:spPr bwMode="auto">
          <a:xfrm>
            <a:off x="8411812" y="1244873"/>
            <a:ext cx="484188" cy="617538"/>
          </a:xfrm>
          <a:custGeom>
            <a:avLst/>
            <a:gdLst>
              <a:gd name="T0" fmla="*/ 121 w 912"/>
              <a:gd name="T1" fmla="*/ 1165 h 1165"/>
              <a:gd name="T2" fmla="*/ 791 w 912"/>
              <a:gd name="T3" fmla="*/ 1165 h 1165"/>
              <a:gd name="T4" fmla="*/ 912 w 912"/>
              <a:gd name="T5" fmla="*/ 1044 h 1165"/>
              <a:gd name="T6" fmla="*/ 912 w 912"/>
              <a:gd name="T7" fmla="*/ 121 h 1165"/>
              <a:gd name="T8" fmla="*/ 791 w 912"/>
              <a:gd name="T9" fmla="*/ 0 h 1165"/>
              <a:gd name="T10" fmla="*/ 121 w 912"/>
              <a:gd name="T11" fmla="*/ 0 h 1165"/>
              <a:gd name="T12" fmla="*/ 0 w 912"/>
              <a:gd name="T13" fmla="*/ 121 h 1165"/>
              <a:gd name="T14" fmla="*/ 0 w 912"/>
              <a:gd name="T15" fmla="*/ 1044 h 1165"/>
              <a:gd name="T16" fmla="*/ 121 w 912"/>
              <a:gd name="T17" fmla="*/ 116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1165">
                <a:moveTo>
                  <a:pt x="121" y="1165"/>
                </a:moveTo>
                <a:lnTo>
                  <a:pt x="791" y="1165"/>
                </a:lnTo>
                <a:cubicBezTo>
                  <a:pt x="857" y="1165"/>
                  <a:pt x="912" y="1111"/>
                  <a:pt x="912" y="1044"/>
                </a:cubicBezTo>
                <a:lnTo>
                  <a:pt x="912" y="121"/>
                </a:lnTo>
                <a:cubicBezTo>
                  <a:pt x="912" y="54"/>
                  <a:pt x="857" y="0"/>
                  <a:pt x="791" y="0"/>
                </a:cubicBez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044"/>
                </a:lnTo>
                <a:cubicBezTo>
                  <a:pt x="0" y="1111"/>
                  <a:pt x="54" y="1165"/>
                  <a:pt x="121" y="1165"/>
                </a:cubicBezTo>
                <a:close/>
              </a:path>
            </a:pathLst>
          </a:custGeom>
          <a:noFill/>
          <a:ln w="11113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79" name="Freeform 354"/>
          <p:cNvSpPr>
            <a:spLocks/>
          </p:cNvSpPr>
          <p:nvPr/>
        </p:nvSpPr>
        <p:spPr bwMode="auto">
          <a:xfrm>
            <a:off x="8345137" y="1322660"/>
            <a:ext cx="614363" cy="244475"/>
          </a:xfrm>
          <a:custGeom>
            <a:avLst/>
            <a:gdLst>
              <a:gd name="T0" fmla="*/ 134 w 1158"/>
              <a:gd name="T1" fmla="*/ 460 h 460"/>
              <a:gd name="T2" fmla="*/ 1037 w 1158"/>
              <a:gd name="T3" fmla="*/ 460 h 460"/>
              <a:gd name="T4" fmla="*/ 1158 w 1158"/>
              <a:gd name="T5" fmla="*/ 339 h 460"/>
              <a:gd name="T6" fmla="*/ 1154 w 1158"/>
              <a:gd name="T7" fmla="*/ 308 h 460"/>
              <a:gd name="T8" fmla="*/ 1096 w 1158"/>
              <a:gd name="T9" fmla="*/ 90 h 460"/>
              <a:gd name="T10" fmla="*/ 979 w 1158"/>
              <a:gd name="T11" fmla="*/ 0 h 460"/>
              <a:gd name="T12" fmla="*/ 192 w 1158"/>
              <a:gd name="T13" fmla="*/ 0 h 460"/>
              <a:gd name="T14" fmla="*/ 75 w 1158"/>
              <a:gd name="T15" fmla="*/ 90 h 460"/>
              <a:gd name="T16" fmla="*/ 17 w 1158"/>
              <a:gd name="T17" fmla="*/ 308 h 460"/>
              <a:gd name="T18" fmla="*/ 103 w 1158"/>
              <a:gd name="T19" fmla="*/ 456 h 460"/>
              <a:gd name="T20" fmla="*/ 134 w 1158"/>
              <a:gd name="T21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8" h="460">
                <a:moveTo>
                  <a:pt x="134" y="460"/>
                </a:moveTo>
                <a:lnTo>
                  <a:pt x="1037" y="460"/>
                </a:lnTo>
                <a:cubicBezTo>
                  <a:pt x="1104" y="460"/>
                  <a:pt x="1158" y="406"/>
                  <a:pt x="1158" y="339"/>
                </a:cubicBezTo>
                <a:cubicBezTo>
                  <a:pt x="1158" y="329"/>
                  <a:pt x="1157" y="318"/>
                  <a:pt x="1154" y="308"/>
                </a:cubicBezTo>
                <a:lnTo>
                  <a:pt x="1096" y="90"/>
                </a:lnTo>
                <a:cubicBezTo>
                  <a:pt x="1082" y="37"/>
                  <a:pt x="1034" y="0"/>
                  <a:pt x="979" y="0"/>
                </a:cubicBezTo>
                <a:lnTo>
                  <a:pt x="192" y="0"/>
                </a:lnTo>
                <a:cubicBezTo>
                  <a:pt x="137" y="0"/>
                  <a:pt x="89" y="37"/>
                  <a:pt x="75" y="90"/>
                </a:cubicBezTo>
                <a:lnTo>
                  <a:pt x="17" y="308"/>
                </a:lnTo>
                <a:cubicBezTo>
                  <a:pt x="0" y="373"/>
                  <a:pt x="39" y="439"/>
                  <a:pt x="103" y="456"/>
                </a:cubicBezTo>
                <a:cubicBezTo>
                  <a:pt x="113" y="459"/>
                  <a:pt x="124" y="460"/>
                  <a:pt x="134" y="46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80" name="Freeform 355"/>
          <p:cNvSpPr>
            <a:spLocks/>
          </p:cNvSpPr>
          <p:nvPr/>
        </p:nvSpPr>
        <p:spPr bwMode="auto">
          <a:xfrm>
            <a:off x="8345137" y="1322660"/>
            <a:ext cx="614363" cy="244475"/>
          </a:xfrm>
          <a:custGeom>
            <a:avLst/>
            <a:gdLst>
              <a:gd name="T0" fmla="*/ 134 w 1158"/>
              <a:gd name="T1" fmla="*/ 460 h 460"/>
              <a:gd name="T2" fmla="*/ 1037 w 1158"/>
              <a:gd name="T3" fmla="*/ 460 h 460"/>
              <a:gd name="T4" fmla="*/ 1158 w 1158"/>
              <a:gd name="T5" fmla="*/ 339 h 460"/>
              <a:gd name="T6" fmla="*/ 1154 w 1158"/>
              <a:gd name="T7" fmla="*/ 308 h 460"/>
              <a:gd name="T8" fmla="*/ 1096 w 1158"/>
              <a:gd name="T9" fmla="*/ 90 h 460"/>
              <a:gd name="T10" fmla="*/ 979 w 1158"/>
              <a:gd name="T11" fmla="*/ 0 h 460"/>
              <a:gd name="T12" fmla="*/ 192 w 1158"/>
              <a:gd name="T13" fmla="*/ 0 h 460"/>
              <a:gd name="T14" fmla="*/ 75 w 1158"/>
              <a:gd name="T15" fmla="*/ 90 h 460"/>
              <a:gd name="T16" fmla="*/ 17 w 1158"/>
              <a:gd name="T17" fmla="*/ 308 h 460"/>
              <a:gd name="T18" fmla="*/ 103 w 1158"/>
              <a:gd name="T19" fmla="*/ 456 h 460"/>
              <a:gd name="T20" fmla="*/ 134 w 1158"/>
              <a:gd name="T21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8" h="460">
                <a:moveTo>
                  <a:pt x="134" y="460"/>
                </a:moveTo>
                <a:lnTo>
                  <a:pt x="1037" y="460"/>
                </a:lnTo>
                <a:cubicBezTo>
                  <a:pt x="1104" y="460"/>
                  <a:pt x="1158" y="406"/>
                  <a:pt x="1158" y="339"/>
                </a:cubicBezTo>
                <a:cubicBezTo>
                  <a:pt x="1158" y="329"/>
                  <a:pt x="1157" y="318"/>
                  <a:pt x="1154" y="308"/>
                </a:cubicBezTo>
                <a:lnTo>
                  <a:pt x="1096" y="90"/>
                </a:lnTo>
                <a:cubicBezTo>
                  <a:pt x="1082" y="37"/>
                  <a:pt x="1034" y="0"/>
                  <a:pt x="979" y="0"/>
                </a:cubicBezTo>
                <a:lnTo>
                  <a:pt x="192" y="0"/>
                </a:lnTo>
                <a:cubicBezTo>
                  <a:pt x="137" y="0"/>
                  <a:pt x="89" y="37"/>
                  <a:pt x="75" y="90"/>
                </a:cubicBezTo>
                <a:lnTo>
                  <a:pt x="17" y="308"/>
                </a:lnTo>
                <a:cubicBezTo>
                  <a:pt x="0" y="373"/>
                  <a:pt x="39" y="439"/>
                  <a:pt x="103" y="456"/>
                </a:cubicBezTo>
                <a:cubicBezTo>
                  <a:pt x="113" y="459"/>
                  <a:pt x="124" y="460"/>
                  <a:pt x="134" y="460"/>
                </a:cubicBezTo>
                <a:close/>
              </a:path>
            </a:pathLst>
          </a:custGeom>
          <a:noFill/>
          <a:ln w="11113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82" name="Rectangle 356"/>
          <p:cNvSpPr>
            <a:spLocks noChangeArrowheads="1"/>
          </p:cNvSpPr>
          <p:nvPr/>
        </p:nvSpPr>
        <p:spPr bwMode="auto">
          <a:xfrm>
            <a:off x="8656287" y="1590948"/>
            <a:ext cx="144463" cy="2286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83" name="Rectangle 357"/>
          <p:cNvSpPr>
            <a:spLocks noChangeArrowheads="1"/>
          </p:cNvSpPr>
          <p:nvPr/>
        </p:nvSpPr>
        <p:spPr bwMode="auto">
          <a:xfrm>
            <a:off x="8656287" y="1590948"/>
            <a:ext cx="144463" cy="228600"/>
          </a:xfrm>
          <a:prstGeom prst="rect">
            <a:avLst/>
          </a:prstGeom>
          <a:noFill/>
          <a:ln w="11113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85" name="Line 358"/>
          <p:cNvSpPr>
            <a:spLocks noChangeShapeType="1"/>
          </p:cNvSpPr>
          <p:nvPr/>
        </p:nvSpPr>
        <p:spPr bwMode="auto">
          <a:xfrm flipH="1">
            <a:off x="8489599" y="1322660"/>
            <a:ext cx="39688" cy="244475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86" name="Line 359"/>
          <p:cNvSpPr>
            <a:spLocks noChangeShapeType="1"/>
          </p:cNvSpPr>
          <p:nvPr/>
        </p:nvSpPr>
        <p:spPr bwMode="auto">
          <a:xfrm flipH="1">
            <a:off x="8656287" y="1325835"/>
            <a:ext cx="1588" cy="24130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87" name="Line 360"/>
          <p:cNvSpPr>
            <a:spLocks noChangeShapeType="1"/>
          </p:cNvSpPr>
          <p:nvPr/>
        </p:nvSpPr>
        <p:spPr bwMode="auto">
          <a:xfrm>
            <a:off x="8789637" y="1325835"/>
            <a:ext cx="30163" cy="239713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88" name="Rectangle 361"/>
          <p:cNvSpPr>
            <a:spLocks noChangeArrowheads="1"/>
          </p:cNvSpPr>
          <p:nvPr/>
        </p:nvSpPr>
        <p:spPr bwMode="auto">
          <a:xfrm>
            <a:off x="8386412" y="1895748"/>
            <a:ext cx="57708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매장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사용처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)</a:t>
            </a:r>
            <a:endParaRPr kumimoji="0" 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292181" y="1493493"/>
            <a:ext cx="70388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바코드 스캔 등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3" name="AutoShape 363"/>
          <p:cNvSpPr>
            <a:spLocks noChangeAspect="1" noChangeArrowheads="1" noTextEdit="1"/>
          </p:cNvSpPr>
          <p:nvPr/>
        </p:nvSpPr>
        <p:spPr bwMode="auto">
          <a:xfrm>
            <a:off x="8246712" y="4105672"/>
            <a:ext cx="8207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94" name="Freeform 365"/>
          <p:cNvSpPr>
            <a:spLocks noEditPoints="1"/>
          </p:cNvSpPr>
          <p:nvPr/>
        </p:nvSpPr>
        <p:spPr bwMode="auto">
          <a:xfrm>
            <a:off x="8259412" y="4118372"/>
            <a:ext cx="773112" cy="785813"/>
          </a:xfrm>
          <a:custGeom>
            <a:avLst/>
            <a:gdLst>
              <a:gd name="T0" fmla="*/ 250 w 487"/>
              <a:gd name="T1" fmla="*/ 495 h 495"/>
              <a:gd name="T2" fmla="*/ 250 w 487"/>
              <a:gd name="T3" fmla="*/ 342 h 495"/>
              <a:gd name="T4" fmla="*/ 487 w 487"/>
              <a:gd name="T5" fmla="*/ 342 h 495"/>
              <a:gd name="T6" fmla="*/ 487 w 487"/>
              <a:gd name="T7" fmla="*/ 495 h 495"/>
              <a:gd name="T8" fmla="*/ 250 w 487"/>
              <a:gd name="T9" fmla="*/ 495 h 495"/>
              <a:gd name="T10" fmla="*/ 0 w 487"/>
              <a:gd name="T11" fmla="*/ 423 h 495"/>
              <a:gd name="T12" fmla="*/ 8 w 487"/>
              <a:gd name="T13" fmla="*/ 168 h 495"/>
              <a:gd name="T14" fmla="*/ 151 w 487"/>
              <a:gd name="T15" fmla="*/ 168 h 495"/>
              <a:gd name="T16" fmla="*/ 159 w 487"/>
              <a:gd name="T17" fmla="*/ 0 h 495"/>
              <a:gd name="T18" fmla="*/ 421 w 487"/>
              <a:gd name="T19" fmla="*/ 2 h 495"/>
              <a:gd name="T20" fmla="*/ 433 w 487"/>
              <a:gd name="T21" fmla="*/ 342 h 495"/>
              <a:gd name="T22" fmla="*/ 250 w 487"/>
              <a:gd name="T23" fmla="*/ 342 h 495"/>
              <a:gd name="T24" fmla="*/ 250 w 487"/>
              <a:gd name="T25" fmla="*/ 423 h 495"/>
              <a:gd name="T26" fmla="*/ 0 w 487"/>
              <a:gd name="T27" fmla="*/ 423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7" h="495">
                <a:moveTo>
                  <a:pt x="250" y="495"/>
                </a:moveTo>
                <a:lnTo>
                  <a:pt x="250" y="342"/>
                </a:lnTo>
                <a:lnTo>
                  <a:pt x="487" y="342"/>
                </a:lnTo>
                <a:lnTo>
                  <a:pt x="487" y="495"/>
                </a:lnTo>
                <a:lnTo>
                  <a:pt x="250" y="495"/>
                </a:lnTo>
                <a:close/>
                <a:moveTo>
                  <a:pt x="0" y="423"/>
                </a:moveTo>
                <a:lnTo>
                  <a:pt x="8" y="168"/>
                </a:lnTo>
                <a:lnTo>
                  <a:pt x="151" y="168"/>
                </a:lnTo>
                <a:lnTo>
                  <a:pt x="159" y="0"/>
                </a:lnTo>
                <a:lnTo>
                  <a:pt x="421" y="2"/>
                </a:lnTo>
                <a:lnTo>
                  <a:pt x="433" y="342"/>
                </a:lnTo>
                <a:lnTo>
                  <a:pt x="250" y="342"/>
                </a:lnTo>
                <a:lnTo>
                  <a:pt x="250" y="423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95" name="Line 366"/>
          <p:cNvSpPr>
            <a:spLocks noChangeShapeType="1"/>
          </p:cNvSpPr>
          <p:nvPr/>
        </p:nvSpPr>
        <p:spPr bwMode="auto">
          <a:xfrm flipH="1" flipV="1">
            <a:off x="8499124" y="4385072"/>
            <a:ext cx="14287" cy="404813"/>
          </a:xfrm>
          <a:prstGeom prst="line">
            <a:avLst/>
          </a:prstGeom>
          <a:noFill/>
          <a:ln w="7938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97" name="Rectangle 367"/>
          <p:cNvSpPr>
            <a:spLocks noChangeArrowheads="1"/>
          </p:cNvSpPr>
          <p:nvPr/>
        </p:nvSpPr>
        <p:spPr bwMode="auto">
          <a:xfrm>
            <a:off x="8656287" y="4661297"/>
            <a:ext cx="376237" cy="242888"/>
          </a:xfrm>
          <a:prstGeom prst="rect">
            <a:avLst/>
          </a:prstGeom>
          <a:noFill/>
          <a:ln w="7938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98" name="Freeform 368"/>
          <p:cNvSpPr>
            <a:spLocks/>
          </p:cNvSpPr>
          <p:nvPr/>
        </p:nvSpPr>
        <p:spPr bwMode="auto">
          <a:xfrm>
            <a:off x="8259412" y="4118372"/>
            <a:ext cx="687387" cy="671513"/>
          </a:xfrm>
          <a:custGeom>
            <a:avLst/>
            <a:gdLst>
              <a:gd name="T0" fmla="*/ 0 w 433"/>
              <a:gd name="T1" fmla="*/ 423 h 423"/>
              <a:gd name="T2" fmla="*/ 8 w 433"/>
              <a:gd name="T3" fmla="*/ 168 h 423"/>
              <a:gd name="T4" fmla="*/ 151 w 433"/>
              <a:gd name="T5" fmla="*/ 168 h 423"/>
              <a:gd name="T6" fmla="*/ 159 w 433"/>
              <a:gd name="T7" fmla="*/ 0 h 423"/>
              <a:gd name="T8" fmla="*/ 421 w 433"/>
              <a:gd name="T9" fmla="*/ 2 h 423"/>
              <a:gd name="T10" fmla="*/ 433 w 433"/>
              <a:gd name="T11" fmla="*/ 342 h 423"/>
              <a:gd name="T12" fmla="*/ 250 w 433"/>
              <a:gd name="T13" fmla="*/ 342 h 423"/>
              <a:gd name="T14" fmla="*/ 250 w 433"/>
              <a:gd name="T15" fmla="*/ 423 h 423"/>
              <a:gd name="T16" fmla="*/ 0 w 433"/>
              <a:gd name="T17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423">
                <a:moveTo>
                  <a:pt x="0" y="423"/>
                </a:moveTo>
                <a:lnTo>
                  <a:pt x="8" y="168"/>
                </a:lnTo>
                <a:lnTo>
                  <a:pt x="151" y="168"/>
                </a:lnTo>
                <a:lnTo>
                  <a:pt x="159" y="0"/>
                </a:lnTo>
                <a:lnTo>
                  <a:pt x="421" y="2"/>
                </a:lnTo>
                <a:lnTo>
                  <a:pt x="433" y="342"/>
                </a:lnTo>
                <a:lnTo>
                  <a:pt x="250" y="342"/>
                </a:lnTo>
                <a:lnTo>
                  <a:pt x="250" y="423"/>
                </a:lnTo>
                <a:lnTo>
                  <a:pt x="0" y="423"/>
                </a:lnTo>
              </a:path>
            </a:pathLst>
          </a:custGeom>
          <a:noFill/>
          <a:ln w="7938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99" name="Freeform 369"/>
          <p:cNvSpPr>
            <a:spLocks noEditPoints="1"/>
          </p:cNvSpPr>
          <p:nvPr/>
        </p:nvSpPr>
        <p:spPr bwMode="auto">
          <a:xfrm>
            <a:off x="8324499" y="4204097"/>
            <a:ext cx="652462" cy="574675"/>
          </a:xfrm>
          <a:custGeom>
            <a:avLst/>
            <a:gdLst>
              <a:gd name="T0" fmla="*/ 370 w 411"/>
              <a:gd name="T1" fmla="*/ 362 h 362"/>
              <a:gd name="T2" fmla="*/ 288 w 411"/>
              <a:gd name="T3" fmla="*/ 349 h 362"/>
              <a:gd name="T4" fmla="*/ 247 w 411"/>
              <a:gd name="T5" fmla="*/ 329 h 362"/>
              <a:gd name="T6" fmla="*/ 411 w 411"/>
              <a:gd name="T7" fmla="*/ 315 h 362"/>
              <a:gd name="T8" fmla="*/ 247 w 411"/>
              <a:gd name="T9" fmla="*/ 329 h 362"/>
              <a:gd name="T10" fmla="*/ 336 w 411"/>
              <a:gd name="T11" fmla="*/ 0 h 362"/>
              <a:gd name="T12" fmla="*/ 285 w 411"/>
              <a:gd name="T13" fmla="*/ 66 h 362"/>
              <a:gd name="T14" fmla="*/ 275 w 411"/>
              <a:gd name="T15" fmla="*/ 66 h 362"/>
              <a:gd name="T16" fmla="*/ 224 w 411"/>
              <a:gd name="T17" fmla="*/ 0 h 362"/>
              <a:gd name="T18" fmla="*/ 275 w 411"/>
              <a:gd name="T19" fmla="*/ 66 h 362"/>
              <a:gd name="T20" fmla="*/ 213 w 411"/>
              <a:gd name="T21" fmla="*/ 0 h 362"/>
              <a:gd name="T22" fmla="*/ 162 w 411"/>
              <a:gd name="T23" fmla="*/ 66 h 362"/>
              <a:gd name="T24" fmla="*/ 213 w 411"/>
              <a:gd name="T25" fmla="*/ 142 h 362"/>
              <a:gd name="T26" fmla="*/ 162 w 411"/>
              <a:gd name="T27" fmla="*/ 76 h 362"/>
              <a:gd name="T28" fmla="*/ 213 w 411"/>
              <a:gd name="T29" fmla="*/ 142 h 362"/>
              <a:gd name="T30" fmla="*/ 213 w 411"/>
              <a:gd name="T31" fmla="*/ 153 h 362"/>
              <a:gd name="T32" fmla="*/ 162 w 411"/>
              <a:gd name="T33" fmla="*/ 219 h 362"/>
              <a:gd name="T34" fmla="*/ 275 w 411"/>
              <a:gd name="T35" fmla="*/ 142 h 362"/>
              <a:gd name="T36" fmla="*/ 224 w 411"/>
              <a:gd name="T37" fmla="*/ 76 h 362"/>
              <a:gd name="T38" fmla="*/ 275 w 411"/>
              <a:gd name="T39" fmla="*/ 142 h 362"/>
              <a:gd name="T40" fmla="*/ 275 w 411"/>
              <a:gd name="T41" fmla="*/ 153 h 362"/>
              <a:gd name="T42" fmla="*/ 224 w 411"/>
              <a:gd name="T43" fmla="*/ 219 h 362"/>
              <a:gd name="T44" fmla="*/ 336 w 411"/>
              <a:gd name="T45" fmla="*/ 219 h 362"/>
              <a:gd name="T46" fmla="*/ 285 w 411"/>
              <a:gd name="T47" fmla="*/ 153 h 362"/>
              <a:gd name="T48" fmla="*/ 336 w 411"/>
              <a:gd name="T49" fmla="*/ 219 h 362"/>
              <a:gd name="T50" fmla="*/ 336 w 411"/>
              <a:gd name="T51" fmla="*/ 76 h 362"/>
              <a:gd name="T52" fmla="*/ 285 w 411"/>
              <a:gd name="T53" fmla="*/ 142 h 362"/>
              <a:gd name="T54" fmla="*/ 88 w 411"/>
              <a:gd name="T55" fmla="*/ 196 h 362"/>
              <a:gd name="T56" fmla="*/ 49 w 411"/>
              <a:gd name="T57" fmla="*/ 150 h 362"/>
              <a:gd name="T58" fmla="*/ 88 w 411"/>
              <a:gd name="T59" fmla="*/ 196 h 362"/>
              <a:gd name="T60" fmla="*/ 38 w 411"/>
              <a:gd name="T61" fmla="*/ 150 h 362"/>
              <a:gd name="T62" fmla="*/ 0 w 411"/>
              <a:gd name="T63" fmla="*/ 196 h 362"/>
              <a:gd name="T64" fmla="*/ 38 w 411"/>
              <a:gd name="T65" fmla="*/ 252 h 362"/>
              <a:gd name="T66" fmla="*/ 0 w 411"/>
              <a:gd name="T67" fmla="*/ 207 h 362"/>
              <a:gd name="T68" fmla="*/ 38 w 411"/>
              <a:gd name="T69" fmla="*/ 252 h 362"/>
              <a:gd name="T70" fmla="*/ 88 w 411"/>
              <a:gd name="T71" fmla="*/ 207 h 362"/>
              <a:gd name="T72" fmla="*/ 49 w 411"/>
              <a:gd name="T73" fmla="*/ 252 h 362"/>
              <a:gd name="T74" fmla="*/ 88 w 411"/>
              <a:gd name="T75" fmla="*/ 309 h 362"/>
              <a:gd name="T76" fmla="*/ 49 w 411"/>
              <a:gd name="T77" fmla="*/ 263 h 362"/>
              <a:gd name="T78" fmla="*/ 88 w 411"/>
              <a:gd name="T79" fmla="*/ 309 h 362"/>
              <a:gd name="T80" fmla="*/ 38 w 411"/>
              <a:gd name="T81" fmla="*/ 263 h 362"/>
              <a:gd name="T82" fmla="*/ 0 w 411"/>
              <a:gd name="T83" fmla="*/ 30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11" h="362">
                <a:moveTo>
                  <a:pt x="288" y="362"/>
                </a:moveTo>
                <a:lnTo>
                  <a:pt x="370" y="362"/>
                </a:lnTo>
                <a:lnTo>
                  <a:pt x="370" y="349"/>
                </a:lnTo>
                <a:lnTo>
                  <a:pt x="288" y="349"/>
                </a:lnTo>
                <a:lnTo>
                  <a:pt x="288" y="362"/>
                </a:lnTo>
                <a:close/>
                <a:moveTo>
                  <a:pt x="247" y="329"/>
                </a:moveTo>
                <a:lnTo>
                  <a:pt x="411" y="329"/>
                </a:lnTo>
                <a:lnTo>
                  <a:pt x="411" y="315"/>
                </a:lnTo>
                <a:lnTo>
                  <a:pt x="247" y="315"/>
                </a:lnTo>
                <a:lnTo>
                  <a:pt x="247" y="329"/>
                </a:lnTo>
                <a:close/>
                <a:moveTo>
                  <a:pt x="336" y="66"/>
                </a:moveTo>
                <a:lnTo>
                  <a:pt x="336" y="0"/>
                </a:lnTo>
                <a:lnTo>
                  <a:pt x="285" y="0"/>
                </a:lnTo>
                <a:lnTo>
                  <a:pt x="285" y="66"/>
                </a:lnTo>
                <a:lnTo>
                  <a:pt x="336" y="66"/>
                </a:lnTo>
                <a:close/>
                <a:moveTo>
                  <a:pt x="275" y="66"/>
                </a:moveTo>
                <a:lnTo>
                  <a:pt x="275" y="0"/>
                </a:lnTo>
                <a:lnTo>
                  <a:pt x="224" y="0"/>
                </a:lnTo>
                <a:lnTo>
                  <a:pt x="224" y="66"/>
                </a:lnTo>
                <a:lnTo>
                  <a:pt x="275" y="66"/>
                </a:lnTo>
                <a:close/>
                <a:moveTo>
                  <a:pt x="213" y="66"/>
                </a:moveTo>
                <a:lnTo>
                  <a:pt x="213" y="0"/>
                </a:lnTo>
                <a:lnTo>
                  <a:pt x="162" y="0"/>
                </a:lnTo>
                <a:lnTo>
                  <a:pt x="162" y="66"/>
                </a:lnTo>
                <a:lnTo>
                  <a:pt x="213" y="66"/>
                </a:lnTo>
                <a:close/>
                <a:moveTo>
                  <a:pt x="213" y="142"/>
                </a:moveTo>
                <a:lnTo>
                  <a:pt x="213" y="76"/>
                </a:lnTo>
                <a:lnTo>
                  <a:pt x="162" y="76"/>
                </a:lnTo>
                <a:lnTo>
                  <a:pt x="162" y="142"/>
                </a:lnTo>
                <a:lnTo>
                  <a:pt x="213" y="142"/>
                </a:lnTo>
                <a:close/>
                <a:moveTo>
                  <a:pt x="213" y="219"/>
                </a:moveTo>
                <a:lnTo>
                  <a:pt x="213" y="153"/>
                </a:lnTo>
                <a:lnTo>
                  <a:pt x="162" y="153"/>
                </a:lnTo>
                <a:lnTo>
                  <a:pt x="162" y="219"/>
                </a:lnTo>
                <a:lnTo>
                  <a:pt x="213" y="219"/>
                </a:lnTo>
                <a:close/>
                <a:moveTo>
                  <a:pt x="275" y="142"/>
                </a:moveTo>
                <a:lnTo>
                  <a:pt x="275" y="76"/>
                </a:lnTo>
                <a:lnTo>
                  <a:pt x="224" y="76"/>
                </a:lnTo>
                <a:lnTo>
                  <a:pt x="224" y="142"/>
                </a:lnTo>
                <a:lnTo>
                  <a:pt x="275" y="142"/>
                </a:lnTo>
                <a:close/>
                <a:moveTo>
                  <a:pt x="275" y="219"/>
                </a:moveTo>
                <a:lnTo>
                  <a:pt x="275" y="153"/>
                </a:lnTo>
                <a:lnTo>
                  <a:pt x="224" y="153"/>
                </a:lnTo>
                <a:lnTo>
                  <a:pt x="224" y="219"/>
                </a:lnTo>
                <a:lnTo>
                  <a:pt x="275" y="219"/>
                </a:lnTo>
                <a:close/>
                <a:moveTo>
                  <a:pt x="336" y="219"/>
                </a:moveTo>
                <a:lnTo>
                  <a:pt x="336" y="153"/>
                </a:lnTo>
                <a:lnTo>
                  <a:pt x="285" y="153"/>
                </a:lnTo>
                <a:lnTo>
                  <a:pt x="285" y="219"/>
                </a:lnTo>
                <a:lnTo>
                  <a:pt x="336" y="219"/>
                </a:lnTo>
                <a:close/>
                <a:moveTo>
                  <a:pt x="336" y="142"/>
                </a:moveTo>
                <a:lnTo>
                  <a:pt x="336" y="76"/>
                </a:lnTo>
                <a:lnTo>
                  <a:pt x="285" y="76"/>
                </a:lnTo>
                <a:lnTo>
                  <a:pt x="285" y="142"/>
                </a:lnTo>
                <a:lnTo>
                  <a:pt x="336" y="142"/>
                </a:lnTo>
                <a:close/>
                <a:moveTo>
                  <a:pt x="88" y="196"/>
                </a:moveTo>
                <a:lnTo>
                  <a:pt x="88" y="150"/>
                </a:lnTo>
                <a:lnTo>
                  <a:pt x="49" y="150"/>
                </a:lnTo>
                <a:lnTo>
                  <a:pt x="49" y="196"/>
                </a:lnTo>
                <a:lnTo>
                  <a:pt x="88" y="196"/>
                </a:lnTo>
                <a:close/>
                <a:moveTo>
                  <a:pt x="38" y="196"/>
                </a:moveTo>
                <a:lnTo>
                  <a:pt x="38" y="150"/>
                </a:lnTo>
                <a:lnTo>
                  <a:pt x="0" y="150"/>
                </a:lnTo>
                <a:lnTo>
                  <a:pt x="0" y="196"/>
                </a:lnTo>
                <a:lnTo>
                  <a:pt x="38" y="196"/>
                </a:lnTo>
                <a:close/>
                <a:moveTo>
                  <a:pt x="38" y="252"/>
                </a:moveTo>
                <a:lnTo>
                  <a:pt x="38" y="207"/>
                </a:lnTo>
                <a:lnTo>
                  <a:pt x="0" y="207"/>
                </a:lnTo>
                <a:lnTo>
                  <a:pt x="0" y="252"/>
                </a:lnTo>
                <a:lnTo>
                  <a:pt x="38" y="252"/>
                </a:lnTo>
                <a:close/>
                <a:moveTo>
                  <a:pt x="88" y="252"/>
                </a:moveTo>
                <a:lnTo>
                  <a:pt x="88" y="207"/>
                </a:lnTo>
                <a:lnTo>
                  <a:pt x="49" y="207"/>
                </a:lnTo>
                <a:lnTo>
                  <a:pt x="49" y="252"/>
                </a:lnTo>
                <a:lnTo>
                  <a:pt x="88" y="252"/>
                </a:lnTo>
                <a:close/>
                <a:moveTo>
                  <a:pt x="88" y="309"/>
                </a:moveTo>
                <a:lnTo>
                  <a:pt x="88" y="263"/>
                </a:lnTo>
                <a:lnTo>
                  <a:pt x="49" y="263"/>
                </a:lnTo>
                <a:lnTo>
                  <a:pt x="49" y="309"/>
                </a:lnTo>
                <a:lnTo>
                  <a:pt x="88" y="309"/>
                </a:lnTo>
                <a:close/>
                <a:moveTo>
                  <a:pt x="38" y="309"/>
                </a:moveTo>
                <a:lnTo>
                  <a:pt x="38" y="263"/>
                </a:lnTo>
                <a:lnTo>
                  <a:pt x="0" y="263"/>
                </a:lnTo>
                <a:lnTo>
                  <a:pt x="0" y="309"/>
                </a:lnTo>
                <a:lnTo>
                  <a:pt x="38" y="309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200" name="Freeform 370"/>
          <p:cNvSpPr>
            <a:spLocks/>
          </p:cNvSpPr>
          <p:nvPr/>
        </p:nvSpPr>
        <p:spPr bwMode="auto">
          <a:xfrm>
            <a:off x="8629299" y="4832747"/>
            <a:ext cx="430212" cy="84138"/>
          </a:xfrm>
          <a:custGeom>
            <a:avLst/>
            <a:gdLst>
              <a:gd name="T0" fmla="*/ 596 w 812"/>
              <a:gd name="T1" fmla="*/ 158 h 158"/>
              <a:gd name="T2" fmla="*/ 812 w 812"/>
              <a:gd name="T3" fmla="*/ 158 h 158"/>
              <a:gd name="T4" fmla="*/ 699 w 812"/>
              <a:gd name="T5" fmla="*/ 20 h 158"/>
              <a:gd name="T6" fmla="*/ 605 w 812"/>
              <a:gd name="T7" fmla="*/ 107 h 158"/>
              <a:gd name="T8" fmla="*/ 462 w 812"/>
              <a:gd name="T9" fmla="*/ 32 h 158"/>
              <a:gd name="T10" fmla="*/ 406 w 812"/>
              <a:gd name="T11" fmla="*/ 107 h 158"/>
              <a:gd name="T12" fmla="*/ 264 w 812"/>
              <a:gd name="T13" fmla="*/ 32 h 158"/>
              <a:gd name="T14" fmla="*/ 208 w 812"/>
              <a:gd name="T15" fmla="*/ 107 h 158"/>
              <a:gd name="T16" fmla="*/ 65 w 812"/>
              <a:gd name="T17" fmla="*/ 32 h 158"/>
              <a:gd name="T18" fmla="*/ 0 w 812"/>
              <a:gd name="T19" fmla="*/ 158 h 158"/>
              <a:gd name="T20" fmla="*/ 596 w 812"/>
              <a:gd name="T21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2" h="158">
                <a:moveTo>
                  <a:pt x="596" y="158"/>
                </a:moveTo>
                <a:lnTo>
                  <a:pt x="812" y="158"/>
                </a:lnTo>
                <a:cubicBezTo>
                  <a:pt x="810" y="78"/>
                  <a:pt x="759" y="16"/>
                  <a:pt x="699" y="20"/>
                </a:cubicBezTo>
                <a:cubicBezTo>
                  <a:pt x="658" y="23"/>
                  <a:pt x="621" y="56"/>
                  <a:pt x="605" y="107"/>
                </a:cubicBezTo>
                <a:cubicBezTo>
                  <a:pt x="581" y="33"/>
                  <a:pt x="517" y="0"/>
                  <a:pt x="462" y="32"/>
                </a:cubicBezTo>
                <a:cubicBezTo>
                  <a:pt x="437" y="47"/>
                  <a:pt x="417" y="73"/>
                  <a:pt x="406" y="107"/>
                </a:cubicBezTo>
                <a:cubicBezTo>
                  <a:pt x="382" y="33"/>
                  <a:pt x="318" y="0"/>
                  <a:pt x="264" y="32"/>
                </a:cubicBezTo>
                <a:cubicBezTo>
                  <a:pt x="239" y="47"/>
                  <a:pt x="219" y="73"/>
                  <a:pt x="208" y="107"/>
                </a:cubicBezTo>
                <a:cubicBezTo>
                  <a:pt x="184" y="33"/>
                  <a:pt x="120" y="0"/>
                  <a:pt x="65" y="32"/>
                </a:cubicBezTo>
                <a:cubicBezTo>
                  <a:pt x="27" y="54"/>
                  <a:pt x="2" y="103"/>
                  <a:pt x="0" y="158"/>
                </a:cubicBezTo>
                <a:lnTo>
                  <a:pt x="596" y="15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201" name="Freeform 371"/>
          <p:cNvSpPr>
            <a:spLocks/>
          </p:cNvSpPr>
          <p:nvPr/>
        </p:nvSpPr>
        <p:spPr bwMode="auto">
          <a:xfrm>
            <a:off x="8629299" y="4832747"/>
            <a:ext cx="430212" cy="84138"/>
          </a:xfrm>
          <a:custGeom>
            <a:avLst/>
            <a:gdLst>
              <a:gd name="T0" fmla="*/ 596 w 812"/>
              <a:gd name="T1" fmla="*/ 158 h 158"/>
              <a:gd name="T2" fmla="*/ 812 w 812"/>
              <a:gd name="T3" fmla="*/ 158 h 158"/>
              <a:gd name="T4" fmla="*/ 699 w 812"/>
              <a:gd name="T5" fmla="*/ 20 h 158"/>
              <a:gd name="T6" fmla="*/ 605 w 812"/>
              <a:gd name="T7" fmla="*/ 107 h 158"/>
              <a:gd name="T8" fmla="*/ 462 w 812"/>
              <a:gd name="T9" fmla="*/ 32 h 158"/>
              <a:gd name="T10" fmla="*/ 406 w 812"/>
              <a:gd name="T11" fmla="*/ 107 h 158"/>
              <a:gd name="T12" fmla="*/ 264 w 812"/>
              <a:gd name="T13" fmla="*/ 32 h 158"/>
              <a:gd name="T14" fmla="*/ 208 w 812"/>
              <a:gd name="T15" fmla="*/ 107 h 158"/>
              <a:gd name="T16" fmla="*/ 65 w 812"/>
              <a:gd name="T17" fmla="*/ 32 h 158"/>
              <a:gd name="T18" fmla="*/ 0 w 812"/>
              <a:gd name="T19" fmla="*/ 158 h 158"/>
              <a:gd name="T20" fmla="*/ 596 w 812"/>
              <a:gd name="T21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2" h="158">
                <a:moveTo>
                  <a:pt x="596" y="158"/>
                </a:moveTo>
                <a:lnTo>
                  <a:pt x="812" y="158"/>
                </a:lnTo>
                <a:cubicBezTo>
                  <a:pt x="810" y="78"/>
                  <a:pt x="759" y="16"/>
                  <a:pt x="699" y="20"/>
                </a:cubicBezTo>
                <a:cubicBezTo>
                  <a:pt x="658" y="23"/>
                  <a:pt x="621" y="56"/>
                  <a:pt x="605" y="107"/>
                </a:cubicBezTo>
                <a:cubicBezTo>
                  <a:pt x="581" y="33"/>
                  <a:pt x="517" y="0"/>
                  <a:pt x="462" y="32"/>
                </a:cubicBezTo>
                <a:cubicBezTo>
                  <a:pt x="437" y="47"/>
                  <a:pt x="417" y="73"/>
                  <a:pt x="406" y="107"/>
                </a:cubicBezTo>
                <a:cubicBezTo>
                  <a:pt x="382" y="33"/>
                  <a:pt x="318" y="0"/>
                  <a:pt x="264" y="32"/>
                </a:cubicBezTo>
                <a:cubicBezTo>
                  <a:pt x="239" y="47"/>
                  <a:pt x="219" y="73"/>
                  <a:pt x="208" y="107"/>
                </a:cubicBezTo>
                <a:cubicBezTo>
                  <a:pt x="184" y="33"/>
                  <a:pt x="120" y="0"/>
                  <a:pt x="65" y="32"/>
                </a:cubicBezTo>
                <a:cubicBezTo>
                  <a:pt x="27" y="54"/>
                  <a:pt x="2" y="103"/>
                  <a:pt x="0" y="158"/>
                </a:cubicBezTo>
                <a:lnTo>
                  <a:pt x="596" y="158"/>
                </a:lnTo>
                <a:close/>
              </a:path>
            </a:pathLst>
          </a:custGeom>
          <a:noFill/>
          <a:ln w="7938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202" name="Rectangle 372"/>
          <p:cNvSpPr>
            <a:spLocks noChangeArrowheads="1"/>
          </p:cNvSpPr>
          <p:nvPr/>
        </p:nvSpPr>
        <p:spPr bwMode="auto">
          <a:xfrm>
            <a:off x="8024834" y="4857760"/>
            <a:ext cx="57150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공급처 서버</a:t>
            </a:r>
            <a:endParaRPr kumimoji="0" 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203" name="Rectangle 373"/>
          <p:cNvSpPr>
            <a:spLocks noChangeArrowheads="1"/>
          </p:cNvSpPr>
          <p:nvPr/>
        </p:nvSpPr>
        <p:spPr bwMode="auto">
          <a:xfrm>
            <a:off x="8707087" y="4954985"/>
            <a:ext cx="3687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340729" y="4077072"/>
            <a:ext cx="755015" cy="950224"/>
            <a:chOff x="4321677" y="4077072"/>
            <a:chExt cx="755015" cy="950224"/>
          </a:xfrm>
        </p:grpSpPr>
        <p:sp>
          <p:nvSpPr>
            <p:cNvPr id="205" name="Rectangle 383"/>
            <p:cNvSpPr>
              <a:spLocks noChangeArrowheads="1"/>
            </p:cNvSpPr>
            <p:nvPr/>
          </p:nvSpPr>
          <p:spPr bwMode="auto">
            <a:xfrm>
              <a:off x="4396348" y="4077072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6" name="Rectangle 384"/>
            <p:cNvSpPr>
              <a:spLocks noChangeArrowheads="1"/>
            </p:cNvSpPr>
            <p:nvPr/>
          </p:nvSpPr>
          <p:spPr bwMode="auto">
            <a:xfrm>
              <a:off x="4396348" y="4077072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7" name="Oval 385"/>
            <p:cNvSpPr>
              <a:spLocks noChangeArrowheads="1"/>
            </p:cNvSpPr>
            <p:nvPr/>
          </p:nvSpPr>
          <p:spPr bwMode="auto">
            <a:xfrm>
              <a:off x="4778936" y="4472359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9" name="Oval 386"/>
            <p:cNvSpPr>
              <a:spLocks noChangeArrowheads="1"/>
            </p:cNvSpPr>
            <p:nvPr/>
          </p:nvSpPr>
          <p:spPr bwMode="auto">
            <a:xfrm>
              <a:off x="4778936" y="4472359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0" name="Freeform 387"/>
            <p:cNvSpPr>
              <a:spLocks noEditPoints="1"/>
            </p:cNvSpPr>
            <p:nvPr/>
          </p:nvSpPr>
          <p:spPr bwMode="auto">
            <a:xfrm>
              <a:off x="4591611" y="4602534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1" name="Rectangle 388"/>
            <p:cNvSpPr>
              <a:spLocks noChangeArrowheads="1"/>
            </p:cNvSpPr>
            <p:nvPr/>
          </p:nvSpPr>
          <p:spPr bwMode="auto">
            <a:xfrm>
              <a:off x="4321677" y="490418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465168" y="2132856"/>
            <a:ext cx="155171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상세 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53" name="직선 화살표 연결선 252"/>
          <p:cNvCxnSpPr/>
          <p:nvPr/>
        </p:nvCxnSpPr>
        <p:spPr>
          <a:xfrm flipH="1">
            <a:off x="4310058" y="1988840"/>
            <a:ext cx="2227118" cy="21545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>
            <a:off x="2640035" y="1936586"/>
            <a:ext cx="955643" cy="19924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576"/>
          <p:cNvCxnSpPr/>
          <p:nvPr/>
        </p:nvCxnSpPr>
        <p:spPr>
          <a:xfrm>
            <a:off x="8553400" y="2132856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8625409" y="2348880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사용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58" name="직선 화살표 연결선 576"/>
          <p:cNvCxnSpPr/>
          <p:nvPr/>
        </p:nvCxnSpPr>
        <p:spPr>
          <a:xfrm>
            <a:off x="8553400" y="342900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6238884" y="3500438"/>
            <a:ext cx="285752" cy="42862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383"/>
          <p:cNvSpPr>
            <a:spLocks noChangeArrowheads="1"/>
          </p:cNvSpPr>
          <p:nvPr/>
        </p:nvSpPr>
        <p:spPr bwMode="auto">
          <a:xfrm>
            <a:off x="6524636" y="2571744"/>
            <a:ext cx="857256" cy="7143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80" name="Freeform 387"/>
          <p:cNvSpPr>
            <a:spLocks noEditPoints="1"/>
          </p:cNvSpPr>
          <p:nvPr/>
        </p:nvSpPr>
        <p:spPr bwMode="auto">
          <a:xfrm>
            <a:off x="7239016" y="3063101"/>
            <a:ext cx="123673" cy="142876"/>
          </a:xfrm>
          <a:custGeom>
            <a:avLst/>
            <a:gdLst>
              <a:gd name="T0" fmla="*/ 0 w 157"/>
              <a:gd name="T1" fmla="*/ 88 h 88"/>
              <a:gd name="T2" fmla="*/ 157 w 157"/>
              <a:gd name="T3" fmla="*/ 88 h 88"/>
              <a:gd name="T4" fmla="*/ 157 w 157"/>
              <a:gd name="T5" fmla="*/ 76 h 88"/>
              <a:gd name="T6" fmla="*/ 0 w 157"/>
              <a:gd name="T7" fmla="*/ 76 h 88"/>
              <a:gd name="T8" fmla="*/ 0 w 157"/>
              <a:gd name="T9" fmla="*/ 88 h 88"/>
              <a:gd name="T10" fmla="*/ 0 w 157"/>
              <a:gd name="T11" fmla="*/ 50 h 88"/>
              <a:gd name="T12" fmla="*/ 157 w 157"/>
              <a:gd name="T13" fmla="*/ 50 h 88"/>
              <a:gd name="T14" fmla="*/ 157 w 157"/>
              <a:gd name="T15" fmla="*/ 37 h 88"/>
              <a:gd name="T16" fmla="*/ 0 w 157"/>
              <a:gd name="T17" fmla="*/ 37 h 88"/>
              <a:gd name="T18" fmla="*/ 0 w 157"/>
              <a:gd name="T19" fmla="*/ 50 h 88"/>
              <a:gd name="T20" fmla="*/ 0 w 157"/>
              <a:gd name="T21" fmla="*/ 12 h 88"/>
              <a:gd name="T22" fmla="*/ 157 w 157"/>
              <a:gd name="T23" fmla="*/ 12 h 88"/>
              <a:gd name="T24" fmla="*/ 157 w 157"/>
              <a:gd name="T25" fmla="*/ 0 h 88"/>
              <a:gd name="T26" fmla="*/ 0 w 157"/>
              <a:gd name="T27" fmla="*/ 0 h 88"/>
              <a:gd name="T28" fmla="*/ 0 w 157"/>
              <a:gd name="T29" fmla="*/ 1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88">
                <a:moveTo>
                  <a:pt x="0" y="88"/>
                </a:moveTo>
                <a:lnTo>
                  <a:pt x="157" y="88"/>
                </a:lnTo>
                <a:lnTo>
                  <a:pt x="157" y="76"/>
                </a:lnTo>
                <a:lnTo>
                  <a:pt x="0" y="76"/>
                </a:lnTo>
                <a:lnTo>
                  <a:pt x="0" y="88"/>
                </a:lnTo>
                <a:close/>
                <a:moveTo>
                  <a:pt x="0" y="50"/>
                </a:moveTo>
                <a:lnTo>
                  <a:pt x="157" y="50"/>
                </a:lnTo>
                <a:lnTo>
                  <a:pt x="157" y="37"/>
                </a:lnTo>
                <a:lnTo>
                  <a:pt x="0" y="37"/>
                </a:lnTo>
                <a:lnTo>
                  <a:pt x="0" y="50"/>
                </a:lnTo>
                <a:close/>
                <a:moveTo>
                  <a:pt x="0" y="12"/>
                </a:moveTo>
                <a:lnTo>
                  <a:pt x="157" y="12"/>
                </a:lnTo>
                <a:lnTo>
                  <a:pt x="157" y="0"/>
                </a:ln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81" name="Rectangle 388"/>
          <p:cNvSpPr>
            <a:spLocks noChangeArrowheads="1"/>
          </p:cNvSpPr>
          <p:nvPr/>
        </p:nvSpPr>
        <p:spPr bwMode="auto">
          <a:xfrm>
            <a:off x="6738950" y="3305889"/>
            <a:ext cx="3735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+mn-ea"/>
              </a:rPr>
              <a:t>PG </a:t>
            </a:r>
            <a:r>
              <a:rPr lang="ko-KR" altLang="en-US" sz="800" dirty="0" smtClean="0">
                <a:latin typeface="+mn-ea"/>
              </a:rPr>
              <a:t>서버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82" name="순서도: 처리 81"/>
          <p:cNvSpPr/>
          <p:nvPr/>
        </p:nvSpPr>
        <p:spPr>
          <a:xfrm>
            <a:off x="6167446" y="2726322"/>
            <a:ext cx="928694" cy="419919"/>
          </a:xfrm>
          <a:prstGeom prst="flowChartProcess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인증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결제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취소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취소처리동기화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순서도: 처리 83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기프티쇼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024306" y="2928934"/>
            <a:ext cx="611043" cy="10001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38686" y="2869684"/>
            <a:ext cx="100013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처리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89" name="순서도: 판단 88"/>
          <p:cNvSpPr/>
          <p:nvPr/>
        </p:nvSpPr>
        <p:spPr>
          <a:xfrm>
            <a:off x="4095744" y="2284409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유료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4738686" y="2000240"/>
            <a:ext cx="1357322" cy="285752"/>
          </a:xfrm>
          <a:prstGeom prst="wedgeRoundRectCallout">
            <a:avLst>
              <a:gd name="adj1" fmla="val -20829"/>
              <a:gd name="adj2" fmla="val 110785"/>
              <a:gd name="adj3" fmla="val 16667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유료 시 결제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사각형 설명선 90"/>
          <p:cNvSpPr/>
          <p:nvPr/>
        </p:nvSpPr>
        <p:spPr>
          <a:xfrm>
            <a:off x="6381760" y="857232"/>
            <a:ext cx="1214446" cy="285752"/>
          </a:xfrm>
          <a:prstGeom prst="wedgeRoundRectCallout">
            <a:avLst>
              <a:gd name="adj1" fmla="val -26928"/>
              <a:gd name="adj2" fmla="val 105166"/>
              <a:gd name="adj3" fmla="val 16667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유료 시  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4622071" y="1928802"/>
            <a:ext cx="0" cy="21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8012172" y="2780928"/>
            <a:ext cx="1092200" cy="534987"/>
          </a:xfrm>
          <a:prstGeom prst="flowChartDecision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타입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34117" y="3573016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인증형</a:t>
            </a:r>
            <a:endParaRPr lang="ko-KR" altLang="en-US" sz="800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67618" y="3000372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비인증형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0" name="Rectangle 383"/>
          <p:cNvSpPr>
            <a:spLocks noChangeArrowheads="1"/>
          </p:cNvSpPr>
          <p:nvPr/>
        </p:nvSpPr>
        <p:spPr bwMode="auto">
          <a:xfrm>
            <a:off x="5729526" y="4071942"/>
            <a:ext cx="511175" cy="796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01" name="Rectangle 384"/>
          <p:cNvSpPr>
            <a:spLocks noChangeArrowheads="1"/>
          </p:cNvSpPr>
          <p:nvPr/>
        </p:nvSpPr>
        <p:spPr bwMode="auto">
          <a:xfrm>
            <a:off x="5729526" y="4071942"/>
            <a:ext cx="511175" cy="796925"/>
          </a:xfrm>
          <a:prstGeom prst="rect">
            <a:avLst/>
          </a:prstGeom>
          <a:noFill/>
          <a:ln w="19050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2" name="Oval 385"/>
          <p:cNvSpPr>
            <a:spLocks noChangeArrowheads="1"/>
          </p:cNvSpPr>
          <p:nvPr/>
        </p:nvSpPr>
        <p:spPr bwMode="auto">
          <a:xfrm>
            <a:off x="6112114" y="4467229"/>
            <a:ext cx="61913" cy="603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05" name="Oval 386"/>
          <p:cNvSpPr>
            <a:spLocks noChangeArrowheads="1"/>
          </p:cNvSpPr>
          <p:nvPr/>
        </p:nvSpPr>
        <p:spPr bwMode="auto">
          <a:xfrm>
            <a:off x="6112114" y="4467229"/>
            <a:ext cx="61913" cy="60325"/>
          </a:xfrm>
          <a:prstGeom prst="ellipse">
            <a:avLst/>
          </a:prstGeom>
          <a:noFill/>
          <a:ln w="7938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9" name="Freeform 387"/>
          <p:cNvSpPr>
            <a:spLocks noEditPoints="1"/>
          </p:cNvSpPr>
          <p:nvPr/>
        </p:nvSpPr>
        <p:spPr bwMode="auto">
          <a:xfrm>
            <a:off x="5924789" y="4597404"/>
            <a:ext cx="249238" cy="139700"/>
          </a:xfrm>
          <a:custGeom>
            <a:avLst/>
            <a:gdLst>
              <a:gd name="T0" fmla="*/ 0 w 157"/>
              <a:gd name="T1" fmla="*/ 88 h 88"/>
              <a:gd name="T2" fmla="*/ 157 w 157"/>
              <a:gd name="T3" fmla="*/ 88 h 88"/>
              <a:gd name="T4" fmla="*/ 157 w 157"/>
              <a:gd name="T5" fmla="*/ 76 h 88"/>
              <a:gd name="T6" fmla="*/ 0 w 157"/>
              <a:gd name="T7" fmla="*/ 76 h 88"/>
              <a:gd name="T8" fmla="*/ 0 w 157"/>
              <a:gd name="T9" fmla="*/ 88 h 88"/>
              <a:gd name="T10" fmla="*/ 0 w 157"/>
              <a:gd name="T11" fmla="*/ 50 h 88"/>
              <a:gd name="T12" fmla="*/ 157 w 157"/>
              <a:gd name="T13" fmla="*/ 50 h 88"/>
              <a:gd name="T14" fmla="*/ 157 w 157"/>
              <a:gd name="T15" fmla="*/ 37 h 88"/>
              <a:gd name="T16" fmla="*/ 0 w 157"/>
              <a:gd name="T17" fmla="*/ 37 h 88"/>
              <a:gd name="T18" fmla="*/ 0 w 157"/>
              <a:gd name="T19" fmla="*/ 50 h 88"/>
              <a:gd name="T20" fmla="*/ 0 w 157"/>
              <a:gd name="T21" fmla="*/ 12 h 88"/>
              <a:gd name="T22" fmla="*/ 157 w 157"/>
              <a:gd name="T23" fmla="*/ 12 h 88"/>
              <a:gd name="T24" fmla="*/ 157 w 157"/>
              <a:gd name="T25" fmla="*/ 0 h 88"/>
              <a:gd name="T26" fmla="*/ 0 w 157"/>
              <a:gd name="T27" fmla="*/ 0 h 88"/>
              <a:gd name="T28" fmla="*/ 0 w 157"/>
              <a:gd name="T29" fmla="*/ 1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88">
                <a:moveTo>
                  <a:pt x="0" y="88"/>
                </a:moveTo>
                <a:lnTo>
                  <a:pt x="157" y="88"/>
                </a:lnTo>
                <a:lnTo>
                  <a:pt x="157" y="76"/>
                </a:lnTo>
                <a:lnTo>
                  <a:pt x="0" y="76"/>
                </a:lnTo>
                <a:lnTo>
                  <a:pt x="0" y="88"/>
                </a:lnTo>
                <a:close/>
                <a:moveTo>
                  <a:pt x="0" y="50"/>
                </a:moveTo>
                <a:lnTo>
                  <a:pt x="157" y="50"/>
                </a:lnTo>
                <a:lnTo>
                  <a:pt x="157" y="37"/>
                </a:lnTo>
                <a:lnTo>
                  <a:pt x="0" y="37"/>
                </a:lnTo>
                <a:lnTo>
                  <a:pt x="0" y="50"/>
                </a:lnTo>
                <a:close/>
                <a:moveTo>
                  <a:pt x="0" y="12"/>
                </a:moveTo>
                <a:lnTo>
                  <a:pt x="157" y="12"/>
                </a:lnTo>
                <a:lnTo>
                  <a:pt x="157" y="0"/>
                </a:ln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11" name="Rectangle 388"/>
          <p:cNvSpPr>
            <a:spLocks noChangeArrowheads="1"/>
          </p:cNvSpPr>
          <p:nvPr/>
        </p:nvSpPr>
        <p:spPr bwMode="auto">
          <a:xfrm>
            <a:off x="5667380" y="4899055"/>
            <a:ext cx="65242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기프티쇼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 서버</a:t>
            </a:r>
            <a:endParaRPr kumimoji="0" lang="ko-KR" altLang="ko-KR" sz="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117" name="원통 116"/>
          <p:cNvSpPr/>
          <p:nvPr/>
        </p:nvSpPr>
        <p:spPr>
          <a:xfrm>
            <a:off x="4682528" y="5187902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매출 분배</a:t>
            </a:r>
            <a:endParaRPr lang="en-US" altLang="ko-KR" sz="8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관리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18" name="원통 117"/>
          <p:cNvSpPr/>
          <p:nvPr/>
        </p:nvSpPr>
        <p:spPr>
          <a:xfrm>
            <a:off x="5468346" y="5187902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발급</a:t>
            </a:r>
            <a:r>
              <a:rPr lang="en-US" altLang="ko-KR" sz="800" b="1" dirty="0" smtClean="0">
                <a:solidFill>
                  <a:schemeClr val="tx2"/>
                </a:solidFill>
              </a:rPr>
              <a:t>/</a:t>
            </a:r>
            <a:r>
              <a:rPr lang="ko-KR" altLang="en-US" sz="800" b="1" dirty="0" smtClean="0">
                <a:solidFill>
                  <a:schemeClr val="tx2"/>
                </a:solidFill>
              </a:rPr>
              <a:t>공구</a:t>
            </a:r>
            <a:endParaRPr lang="en-US" altLang="ko-KR" sz="8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19" name="원통 118"/>
          <p:cNvSpPr/>
          <p:nvPr/>
        </p:nvSpPr>
        <p:spPr>
          <a:xfrm>
            <a:off x="6254164" y="5187902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결제 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20" name="원통 119"/>
          <p:cNvSpPr/>
          <p:nvPr/>
        </p:nvSpPr>
        <p:spPr>
          <a:xfrm>
            <a:off x="7825800" y="5186375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결제 취소</a:t>
            </a:r>
            <a:endParaRPr lang="en-US" altLang="ko-KR" sz="8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21" name="오른쪽 중괄호 120"/>
          <p:cNvSpPr/>
          <p:nvPr/>
        </p:nvSpPr>
        <p:spPr>
          <a:xfrm rot="16200000">
            <a:off x="5781129" y="2027270"/>
            <a:ext cx="88816" cy="614366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2"/>
              </a:solidFill>
            </a:endParaRPr>
          </a:p>
        </p:txBody>
      </p:sp>
      <p:sp>
        <p:nvSpPr>
          <p:cNvPr id="124" name="원통 123"/>
          <p:cNvSpPr/>
          <p:nvPr/>
        </p:nvSpPr>
        <p:spPr>
          <a:xfrm>
            <a:off x="8611618" y="5200662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정산 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25" name="원통 124"/>
          <p:cNvSpPr/>
          <p:nvPr/>
        </p:nvSpPr>
        <p:spPr>
          <a:xfrm>
            <a:off x="7039982" y="5191137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사용 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33" name="AutoShape 3"/>
          <p:cNvSpPr>
            <a:spLocks noChangeAspect="1" noChangeArrowheads="1" noTextEdit="1"/>
          </p:cNvSpPr>
          <p:nvPr/>
        </p:nvSpPr>
        <p:spPr bwMode="auto">
          <a:xfrm>
            <a:off x="704528" y="3895005"/>
            <a:ext cx="46990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+mn-ea"/>
            </a:endParaRPr>
          </a:p>
        </p:txBody>
      </p:sp>
      <p:sp>
        <p:nvSpPr>
          <p:cNvPr id="138" name="원통 137"/>
          <p:cNvSpPr/>
          <p:nvPr/>
        </p:nvSpPr>
        <p:spPr>
          <a:xfrm>
            <a:off x="3896709" y="5181612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2"/>
                </a:solidFill>
              </a:rPr>
              <a:t>기프티쇼</a:t>
            </a:r>
            <a:endParaRPr lang="en-US" altLang="ko-KR" sz="8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3110892" y="5179200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사용처</a:t>
            </a:r>
            <a:endParaRPr lang="en-US" altLang="ko-KR" sz="8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2325075" y="5179137"/>
            <a:ext cx="714380" cy="428628"/>
          </a:xfrm>
          <a:prstGeom prst="ca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공급처</a:t>
            </a:r>
            <a:endParaRPr lang="en-US" altLang="ko-KR" sz="8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정보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4310058" y="4500570"/>
            <a:ext cx="1071570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VI. </a:t>
            </a:r>
            <a:r>
              <a:rPr lang="ko-KR" altLang="en-US" sz="1600" dirty="0" smtClean="0"/>
              <a:t>다국어 지원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3742880" y="4546461"/>
            <a:ext cx="35846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  <a:sym typeface="Wingdings 2"/>
              </a:rPr>
              <a:t> 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해당 언어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000" b="1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메뉴명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레이블 등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가 없을 경우는 영문이 기본</a:t>
            </a:r>
            <a:endParaRPr kumimoji="0" lang="ko-KR" altLang="en-US" sz="10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00672" y="2574079"/>
            <a:ext cx="1300356" cy="25878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브라우저 언어 추출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000672" y="3645024"/>
            <a:ext cx="1300356" cy="25878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000" b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브라우저 언어 추출</a:t>
            </a:r>
            <a:endParaRPr kumimoji="0" lang="ko-KR" altLang="en-US" sz="10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44688" y="4725144"/>
            <a:ext cx="1043876" cy="25878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단말 언어 추출</a:t>
            </a:r>
          </a:p>
        </p:txBody>
      </p:sp>
      <p:cxnSp>
        <p:nvCxnSpPr>
          <p:cNvPr id="99" name="직선 화살표 연결선 98"/>
          <p:cNvCxnSpPr>
            <a:stCxn id="85" idx="3"/>
            <a:endCxn id="90" idx="0"/>
          </p:cNvCxnSpPr>
          <p:nvPr/>
        </p:nvCxnSpPr>
        <p:spPr>
          <a:xfrm>
            <a:off x="3368824" y="2384884"/>
            <a:ext cx="2808312" cy="900100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7" idx="3"/>
            <a:endCxn id="90" idx="2"/>
          </p:cNvCxnSpPr>
          <p:nvPr/>
        </p:nvCxnSpPr>
        <p:spPr>
          <a:xfrm flipV="1">
            <a:off x="3368824" y="3645024"/>
            <a:ext cx="2808312" cy="900100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6" idx="3"/>
            <a:endCxn id="90" idx="1"/>
          </p:cNvCxnSpPr>
          <p:nvPr/>
        </p:nvCxnSpPr>
        <p:spPr>
          <a:xfrm>
            <a:off x="3368824" y="3465004"/>
            <a:ext cx="2088232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944888" y="2132856"/>
            <a:ext cx="1224136" cy="15121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쿠키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(1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개월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확인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</a:rPr>
              <a:t>(</a:t>
            </a:r>
            <a:r>
              <a:rPr lang="ko-KR" altLang="en-US" sz="1000" dirty="0" smtClean="0">
                <a:solidFill>
                  <a:schemeClr val="tx2"/>
                </a:solidFill>
              </a:rPr>
              <a:t>저장된 쿠키가 없을 경우 브라우저 언어로 쿠키 설정</a:t>
            </a:r>
            <a:r>
              <a:rPr lang="en-US" altLang="ko-KR" sz="1000" dirty="0" smtClean="0">
                <a:solidFill>
                  <a:schemeClr val="tx2"/>
                </a:solidFill>
              </a:rPr>
              <a:t>-</a:t>
            </a:r>
            <a:r>
              <a:rPr lang="ko-KR" altLang="en-US" sz="1000" dirty="0" smtClean="0">
                <a:solidFill>
                  <a:schemeClr val="tx2"/>
                </a:solidFill>
              </a:rPr>
              <a:t>로그인 후 언어 변경 가능</a:t>
            </a:r>
            <a:r>
              <a:rPr lang="en-US" altLang="ko-KR" sz="1000" dirty="0" smtClean="0">
                <a:solidFill>
                  <a:schemeClr val="tx2"/>
                </a:solidFill>
              </a:rPr>
              <a:t>)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9264" y="2564904"/>
            <a:ext cx="2090637" cy="25878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언어별 리소스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이미지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텍스트 등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endParaRPr kumimoji="0" lang="ko-KR" altLang="en-US" sz="10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9264" y="3645024"/>
            <a:ext cx="2090637" cy="25878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언어별 리소스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이미지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텍스트 등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endParaRPr kumimoji="0" lang="ko-KR" altLang="en-US" sz="10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9264" y="4754387"/>
            <a:ext cx="2090637" cy="25878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언어별 리소스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이미지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텍스트 등</a:t>
            </a:r>
            <a:r>
              <a:rPr lang="en-US" altLang="ko-KR" sz="10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endParaRPr kumimoji="0" lang="ko-KR" altLang="en-US" sz="10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직선 화살표 연결선 28"/>
          <p:cNvCxnSpPr>
            <a:stCxn id="90" idx="3"/>
            <a:endCxn id="18" idx="1"/>
          </p:cNvCxnSpPr>
          <p:nvPr/>
        </p:nvCxnSpPr>
        <p:spPr>
          <a:xfrm flipV="1">
            <a:off x="6897216" y="2384884"/>
            <a:ext cx="720080" cy="108012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0" idx="3"/>
            <a:endCxn id="19" idx="1"/>
          </p:cNvCxnSpPr>
          <p:nvPr/>
        </p:nvCxnSpPr>
        <p:spPr>
          <a:xfrm>
            <a:off x="6897216" y="3465004"/>
            <a:ext cx="720080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0" idx="3"/>
            <a:endCxn id="20" idx="1"/>
          </p:cNvCxnSpPr>
          <p:nvPr/>
        </p:nvCxnSpPr>
        <p:spPr>
          <a:xfrm>
            <a:off x="6897216" y="3465004"/>
            <a:ext cx="720080" cy="108012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560512" y="191683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 Web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0512" y="299695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Mobile Web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60512" y="407707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</a:t>
            </a:r>
            <a:endParaRPr lang="ko-KR" altLang="en-US" sz="10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928664" y="220486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Javascript</a:t>
            </a:r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928664" y="328498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Javascript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928664" y="436510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OS API</a:t>
            </a:r>
            <a:endParaRPr lang="ko-KR" altLang="en-US" sz="10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457056" y="328498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User Language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17296" y="220486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 Web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17296" y="328498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Mobile Web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617296" y="436510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ko-KR" altLang="en-US" sz="1600" dirty="0" smtClean="0"/>
              <a:t>변경 이력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72479" y="980728"/>
          <a:ext cx="9289033" cy="3291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2129"/>
                <a:gridCol w="5760640"/>
                <a:gridCol w="936104"/>
                <a:gridCol w="1440160"/>
              </a:tblGrid>
              <a:tr h="119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일자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변경 이력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작성자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비고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2014-02-26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최초 작성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명성완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  <a:tr h="119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/>
              <a:t>VII. </a:t>
            </a:r>
            <a:r>
              <a:rPr lang="ko-KR" altLang="en-US" sz="1600" dirty="0" err="1" smtClean="0"/>
              <a:t>백오피스</a:t>
            </a:r>
            <a:r>
              <a:rPr lang="ko-KR" altLang="en-US" sz="1600" dirty="0" smtClean="0"/>
              <a:t> 권한 체크</a:t>
            </a:r>
            <a:endParaRPr lang="ko-KR" altLang="en-US" sz="1600"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8553400" y="2348880"/>
            <a:ext cx="652423" cy="950224"/>
            <a:chOff x="3994239" y="4258865"/>
            <a:chExt cx="652423" cy="950224"/>
          </a:xfrm>
        </p:grpSpPr>
        <p:sp>
          <p:nvSpPr>
            <p:cNvPr id="205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6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7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9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0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1" name="Rectangle 388"/>
            <p:cNvSpPr>
              <a:spLocks noChangeArrowheads="1"/>
            </p:cNvSpPr>
            <p:nvPr/>
          </p:nvSpPr>
          <p:spPr bwMode="auto">
            <a:xfrm>
              <a:off x="3994239" y="5085978"/>
              <a:ext cx="65242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+mn-ea"/>
                </a:rPr>
                <a:t>백오피스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cxnSp>
        <p:nvCxnSpPr>
          <p:cNvPr id="238" name="직선 화살표 연결선 237"/>
          <p:cNvCxnSpPr/>
          <p:nvPr/>
        </p:nvCxnSpPr>
        <p:spPr>
          <a:xfrm>
            <a:off x="1562404" y="1958505"/>
            <a:ext cx="662473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95594" y="1805231"/>
            <a:ext cx="5037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1.1. </a:t>
            </a:r>
            <a:r>
              <a:rPr lang="ko-KR" altLang="en-US" sz="800" dirty="0" smtClean="0">
                <a:latin typeface="+mn-ea"/>
              </a:rPr>
              <a:t>로그인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488504" y="2354142"/>
            <a:ext cx="469900" cy="1046163"/>
            <a:chOff x="416496" y="3429000"/>
            <a:chExt cx="469900" cy="1046163"/>
          </a:xfrm>
        </p:grpSpPr>
        <p:sp>
          <p:nvSpPr>
            <p:cNvPr id="2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4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5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6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200472" y="5595613"/>
            <a:ext cx="94330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1.1.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요청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1.2.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성공 여부 회신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목록 요청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2.1.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목록 요청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2.2.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관리자에게 부여된 권한에 따라 메뉴 목록 회신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구분에 따른 할당된 메뉴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개별에 따른 할당된 메뉴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8742" y="1812124"/>
            <a:ext cx="110063" cy="21209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995915" y="2140638"/>
            <a:ext cx="112374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1.2. </a:t>
            </a:r>
            <a:r>
              <a:rPr lang="ko-KR" altLang="en-US" sz="800" dirty="0" smtClean="0">
                <a:latin typeface="+mn-ea"/>
              </a:rPr>
              <a:t>로그인 성공 여부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563890" y="3062190"/>
            <a:ext cx="6622876" cy="912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595314" y="2906220"/>
            <a:ext cx="100811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2.1. </a:t>
            </a:r>
            <a:r>
              <a:rPr lang="ko-KR" altLang="en-US" sz="800" dirty="0" smtClean="0">
                <a:latin typeface="+mn-ea"/>
              </a:rPr>
              <a:t>메뉴 목록 요청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95915" y="3219196"/>
            <a:ext cx="11237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2.2 </a:t>
            </a:r>
            <a:r>
              <a:rPr lang="ko-KR" altLang="en-US" sz="800" dirty="0" smtClean="0">
                <a:latin typeface="+mn-ea"/>
              </a:rPr>
              <a:t>권한이 부여된 메뉴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87802" y="3476369"/>
            <a:ext cx="212709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2.2.1 </a:t>
            </a:r>
            <a:r>
              <a:rPr lang="ko-KR" altLang="en-US" sz="700" dirty="0">
                <a:latin typeface="+mn-ea"/>
              </a:rPr>
              <a:t>사용자 구분에 따른 권한이 </a:t>
            </a:r>
            <a:r>
              <a:rPr lang="ko-KR" altLang="en-US" sz="700" dirty="0" smtClean="0">
                <a:latin typeface="+mn-ea"/>
              </a:rPr>
              <a:t>부여된 메뉴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88290" y="3688327"/>
            <a:ext cx="212709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2.2.2 </a:t>
            </a:r>
            <a:r>
              <a:rPr lang="ko-KR" altLang="en-US" sz="700" dirty="0">
                <a:latin typeface="+mn-ea"/>
              </a:rPr>
              <a:t>사용자 </a:t>
            </a:r>
            <a:r>
              <a:rPr lang="ko-KR" altLang="en-US" sz="700" dirty="0" smtClean="0">
                <a:latin typeface="+mn-ea"/>
              </a:rPr>
              <a:t>따른 </a:t>
            </a:r>
            <a:r>
              <a:rPr lang="ko-KR" altLang="en-US" sz="700" dirty="0">
                <a:latin typeface="+mn-ea"/>
              </a:rPr>
              <a:t>권한이 </a:t>
            </a:r>
            <a:r>
              <a:rPr lang="ko-KR" altLang="en-US" sz="700" dirty="0" smtClean="0">
                <a:latin typeface="+mn-ea"/>
              </a:rPr>
              <a:t>부여된 메뉴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52043" y="1812124"/>
            <a:ext cx="110063" cy="2120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317912" y="1812124"/>
            <a:ext cx="198965" cy="968564"/>
            <a:chOff x="1317912" y="1812124"/>
            <a:chExt cx="198965" cy="968564"/>
          </a:xfrm>
        </p:grpSpPr>
        <p:sp>
          <p:nvSpPr>
            <p:cNvPr id="119" name="직사각형 118"/>
            <p:cNvSpPr/>
            <p:nvPr/>
          </p:nvSpPr>
          <p:spPr>
            <a:xfrm>
              <a:off x="1355981" y="1812124"/>
              <a:ext cx="123827" cy="9685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7912" y="1898861"/>
              <a:ext cx="198965" cy="770211"/>
            </a:xfrm>
            <a:prstGeom prst="rect">
              <a:avLst/>
            </a:prstGeom>
          </p:spPr>
          <p:txBody>
            <a:bodyPr vert="wordArtVertRtl" wrap="none" lIns="0" tIns="0" rIns="0" bIns="0" rtlCol="0" anchor="ctr">
              <a:noAutofit/>
            </a:bodyPr>
            <a:lstStyle/>
            <a:p>
              <a:pPr algn="dist" fontAlgn="auto">
                <a:spcAft>
                  <a:spcPts val="0"/>
                </a:spcAft>
              </a:pPr>
              <a:r>
                <a:rPr lang="en-US" altLang="ko-KR" sz="1000" spc="-5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1</a:t>
              </a:r>
              <a:r>
                <a:rPr lang="ko-KR" altLang="en-US" sz="1000" spc="-5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로그인</a:t>
              </a:r>
              <a:endParaRPr kumimoji="0" lang="ko-KR" altLang="en-US" sz="1000" spc="-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17912" y="2937384"/>
            <a:ext cx="198965" cy="989452"/>
            <a:chOff x="2068645" y="2943604"/>
            <a:chExt cx="198965" cy="989452"/>
          </a:xfrm>
        </p:grpSpPr>
        <p:sp>
          <p:nvSpPr>
            <p:cNvPr id="126" name="직사각형 125"/>
            <p:cNvSpPr/>
            <p:nvPr/>
          </p:nvSpPr>
          <p:spPr>
            <a:xfrm>
              <a:off x="2106714" y="2964492"/>
              <a:ext cx="123827" cy="9685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68645" y="2943604"/>
              <a:ext cx="198965" cy="770211"/>
            </a:xfrm>
            <a:prstGeom prst="rect">
              <a:avLst/>
            </a:prstGeom>
          </p:spPr>
          <p:txBody>
            <a:bodyPr vert="wordArtVertRtl" wrap="none" lIns="0" tIns="0" rIns="0" bIns="0" rtlCol="0" anchor="ctr">
              <a:noAutofit/>
            </a:bodyPr>
            <a:lstStyle/>
            <a:p>
              <a:pPr algn="dist" fontAlgn="auto">
                <a:spcAft>
                  <a:spcPts val="0"/>
                </a:spcAft>
              </a:pPr>
              <a:r>
                <a:rPr lang="en-US" altLang="ko-KR" sz="1000" spc="-5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2</a:t>
              </a:r>
              <a:r>
                <a:rPr lang="ko-KR" altLang="en-US" sz="1000" spc="-5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메뉴조회</a:t>
              </a:r>
              <a:endParaRPr kumimoji="0" lang="ko-KR" altLang="en-US" sz="1000" spc="-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 flipH="1">
            <a:off x="1554946" y="3390105"/>
            <a:ext cx="658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1554946" y="2320412"/>
            <a:ext cx="658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1554946" y="3613924"/>
            <a:ext cx="65880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>
            <a:off x="1554946" y="3832580"/>
            <a:ext cx="65880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VII</a:t>
            </a:r>
            <a:r>
              <a:rPr lang="en-US" altLang="ko-KR" sz="1600" dirty="0"/>
              <a:t>I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단말 업데이트</a:t>
            </a:r>
            <a:endParaRPr lang="ko-KR" altLang="en-US" sz="1600"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8553400" y="2348880"/>
            <a:ext cx="652423" cy="950224"/>
            <a:chOff x="3994239" y="4258865"/>
            <a:chExt cx="652423" cy="950224"/>
          </a:xfrm>
        </p:grpSpPr>
        <p:sp>
          <p:nvSpPr>
            <p:cNvPr id="205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6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7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09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0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1" name="Rectangle 388"/>
            <p:cNvSpPr>
              <a:spLocks noChangeArrowheads="1"/>
            </p:cNvSpPr>
            <p:nvPr/>
          </p:nvSpPr>
          <p:spPr bwMode="auto">
            <a:xfrm>
              <a:off x="3994239" y="5085978"/>
              <a:ext cx="65242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+mn-ea"/>
                </a:rPr>
                <a:t>백오피스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 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cxnSp>
        <p:nvCxnSpPr>
          <p:cNvPr id="238" name="직선 화살표 연결선 237"/>
          <p:cNvCxnSpPr/>
          <p:nvPr/>
        </p:nvCxnSpPr>
        <p:spPr>
          <a:xfrm>
            <a:off x="1562404" y="1958505"/>
            <a:ext cx="662473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95594" y="1805231"/>
            <a:ext cx="5037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1.1.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488504" y="2354142"/>
            <a:ext cx="469900" cy="1046163"/>
            <a:chOff x="416496" y="3429000"/>
            <a:chExt cx="469900" cy="1046163"/>
          </a:xfrm>
        </p:grpSpPr>
        <p:sp>
          <p:nvSpPr>
            <p:cNvPr id="2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4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5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6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200472" y="5595613"/>
            <a:ext cx="9433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대상 정보 단말로 내려 보냄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정보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정보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정보도 포함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?) -&gt;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이벤트도 대상에 포함이면 유효기간 필드 필요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대상 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동기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시각를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추가된 아이템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유효기간내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쿠폰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유효기간내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이벤트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목록을 단말로 내려 보냄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단말에서 각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아이템별ㄹ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8742" y="1812124"/>
            <a:ext cx="110063" cy="21209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995915" y="2140638"/>
            <a:ext cx="112374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1.2.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563890" y="3062190"/>
            <a:ext cx="6622876" cy="912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595314" y="2906220"/>
            <a:ext cx="100811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2.1.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95915" y="3219196"/>
            <a:ext cx="11237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2.2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87802" y="3476369"/>
            <a:ext cx="212709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2.2.1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88290" y="3688327"/>
            <a:ext cx="212709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2.2.2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52043" y="1812124"/>
            <a:ext cx="110063" cy="2120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317912" y="1812124"/>
            <a:ext cx="198965" cy="968564"/>
            <a:chOff x="1317912" y="1812124"/>
            <a:chExt cx="198965" cy="968564"/>
          </a:xfrm>
        </p:grpSpPr>
        <p:sp>
          <p:nvSpPr>
            <p:cNvPr id="119" name="직사각형 118"/>
            <p:cNvSpPr/>
            <p:nvPr/>
          </p:nvSpPr>
          <p:spPr>
            <a:xfrm>
              <a:off x="1355981" y="1812124"/>
              <a:ext cx="123827" cy="9685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7912" y="1898861"/>
              <a:ext cx="198965" cy="770211"/>
            </a:xfrm>
            <a:prstGeom prst="rect">
              <a:avLst/>
            </a:prstGeom>
          </p:spPr>
          <p:txBody>
            <a:bodyPr vert="wordArtVertRtl" wrap="none" lIns="0" tIns="0" rIns="0" bIns="0" rtlCol="0" anchor="ctr">
              <a:noAutofit/>
            </a:bodyPr>
            <a:lstStyle/>
            <a:p>
              <a:pPr algn="dist" fontAlgn="auto">
                <a:spcAft>
                  <a:spcPts val="0"/>
                </a:spcAft>
              </a:pPr>
              <a:endParaRPr kumimoji="0" lang="ko-KR" altLang="en-US" sz="1000" spc="-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17912" y="2937384"/>
            <a:ext cx="198965" cy="989452"/>
            <a:chOff x="2068645" y="2943604"/>
            <a:chExt cx="198965" cy="989452"/>
          </a:xfrm>
        </p:grpSpPr>
        <p:sp>
          <p:nvSpPr>
            <p:cNvPr id="126" name="직사각형 125"/>
            <p:cNvSpPr/>
            <p:nvPr/>
          </p:nvSpPr>
          <p:spPr>
            <a:xfrm>
              <a:off x="2106714" y="2964492"/>
              <a:ext cx="123827" cy="9685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68645" y="2943604"/>
              <a:ext cx="198965" cy="770211"/>
            </a:xfrm>
            <a:prstGeom prst="rect">
              <a:avLst/>
            </a:prstGeom>
          </p:spPr>
          <p:txBody>
            <a:bodyPr vert="wordArtVertRtl" wrap="none" lIns="0" tIns="0" rIns="0" bIns="0" rtlCol="0" anchor="ctr">
              <a:noAutofit/>
            </a:bodyPr>
            <a:lstStyle/>
            <a:p>
              <a:pPr algn="dist" fontAlgn="auto">
                <a:spcAft>
                  <a:spcPts val="0"/>
                </a:spcAft>
              </a:pPr>
              <a:endParaRPr lang="en-US" altLang="ko-KR" sz="1000" spc="-5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  <a:p>
              <a:pPr algn="dist" fontAlgn="auto">
                <a:spcAft>
                  <a:spcPts val="0"/>
                </a:spcAft>
              </a:pPr>
              <a:endParaRPr kumimoji="0" lang="en-US" altLang="ko-KR" sz="1000" spc="-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  <a:p>
              <a:pPr algn="dist" fontAlgn="auto">
                <a:spcAft>
                  <a:spcPts val="0"/>
                </a:spcAft>
              </a:pPr>
              <a:endParaRPr lang="en-US" altLang="ko-KR" sz="1000" spc="-5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  <a:p>
              <a:pPr algn="dist" fontAlgn="auto">
                <a:spcAft>
                  <a:spcPts val="0"/>
                </a:spcAft>
              </a:pPr>
              <a:endParaRPr kumimoji="0" lang="en-US" altLang="ko-KR" sz="1000" spc="-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  <a:p>
              <a:pPr algn="dist" fontAlgn="auto">
                <a:spcAft>
                  <a:spcPts val="0"/>
                </a:spcAft>
              </a:pPr>
              <a:endParaRPr lang="en-US" altLang="ko-KR" sz="1000" spc="-5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  <a:p>
              <a:pPr algn="dist" fontAlgn="auto">
                <a:spcAft>
                  <a:spcPts val="0"/>
                </a:spcAft>
              </a:pPr>
              <a:endParaRPr kumimoji="0" lang="ko-KR" altLang="en-US" sz="1000" spc="-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 flipH="1">
            <a:off x="1554946" y="3390105"/>
            <a:ext cx="658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1554946" y="2320412"/>
            <a:ext cx="658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1554946" y="3613924"/>
            <a:ext cx="65880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>
            <a:off x="1554946" y="3832580"/>
            <a:ext cx="65880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460395" y="3864780"/>
            <a:ext cx="711200" cy="1054100"/>
            <a:chOff x="272480" y="944562"/>
            <a:chExt cx="711200" cy="1054100"/>
          </a:xfrm>
        </p:grpSpPr>
        <p:sp>
          <p:nvSpPr>
            <p:cNvPr id="3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3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3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4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4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4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4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4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4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4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VII. </a:t>
            </a:r>
            <a:r>
              <a:rPr lang="ko-KR" altLang="en-US" sz="1600" dirty="0" err="1" smtClean="0"/>
              <a:t>백오피스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1. </a:t>
            </a:r>
            <a:r>
              <a:rPr lang="ko-KR" altLang="en-US" sz="1600" dirty="0" smtClean="0"/>
              <a:t>메뉴 관리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/>
          <a:srcRect l="8427" r="8140"/>
          <a:stretch/>
        </p:blipFill>
        <p:spPr>
          <a:xfrm>
            <a:off x="272480" y="1197144"/>
            <a:ext cx="6158016" cy="52410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0952" y="3717032"/>
            <a:ext cx="1944216" cy="18946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8921" y="1363628"/>
            <a:ext cx="303259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방향버튼 클릭 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순서 변경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클릭 </a:t>
            </a:r>
            <a:r>
              <a:rPr kumimoji="0"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우측에 하위 메뉴 나열</a:t>
            </a:r>
            <a:endParaRPr kumimoji="0"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등록버튼 클릭 </a:t>
            </a:r>
            <a:r>
              <a:rPr kumimoji="0"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등록팝업이 나타나고 항목을 입력하여 메뉴 또는 기능을 추가</a:t>
            </a:r>
            <a:endParaRPr kumimoji="0"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기능여부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메뉴에 비치된 버튼 또는 링크로써 지정된 작업을 이행 할 수 있게 함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(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접속 주소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기능이 이행될 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URL)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12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</a:t>
            </a:r>
            <a:r>
              <a:rPr kumimoji="0"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기능들의 컨테이너</a:t>
            </a:r>
            <a:endParaRPr kumimoji="0"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(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접속 주소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접근 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URL)</a:t>
            </a:r>
            <a:endParaRPr kumimoji="0" lang="ko-KR" altLang="en-US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타원 35"/>
          <p:cNvSpPr/>
          <p:nvPr/>
        </p:nvSpPr>
        <p:spPr>
          <a:xfrm flipH="1">
            <a:off x="1155373" y="2773308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38" name="타원 37"/>
          <p:cNvSpPr/>
          <p:nvPr/>
        </p:nvSpPr>
        <p:spPr>
          <a:xfrm flipH="1">
            <a:off x="6413859" y="1412776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41" name="타원 40"/>
          <p:cNvSpPr/>
          <p:nvPr/>
        </p:nvSpPr>
        <p:spPr>
          <a:xfrm flipH="1">
            <a:off x="1136576" y="3827041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42" name="타원 41"/>
          <p:cNvSpPr/>
          <p:nvPr/>
        </p:nvSpPr>
        <p:spPr>
          <a:xfrm flipH="1">
            <a:off x="6414533" y="1628800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43" name="타원 42"/>
          <p:cNvSpPr/>
          <p:nvPr/>
        </p:nvSpPr>
        <p:spPr>
          <a:xfrm flipH="1">
            <a:off x="5403776" y="2798341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44" name="타원 43"/>
          <p:cNvSpPr/>
          <p:nvPr/>
        </p:nvSpPr>
        <p:spPr>
          <a:xfrm flipH="1">
            <a:off x="6419438" y="1844824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6921" y="877303"/>
            <a:ext cx="3416320" cy="3508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메뉴는 기능과 하위 메뉴로 구성이 된다</a:t>
            </a:r>
          </a:p>
        </p:txBody>
      </p:sp>
      <p:sp>
        <p:nvSpPr>
          <p:cNvPr id="46" name="타원 45"/>
          <p:cNvSpPr/>
          <p:nvPr/>
        </p:nvSpPr>
        <p:spPr>
          <a:xfrm flipH="1">
            <a:off x="4448944" y="4744318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  <p:sp>
        <p:nvSpPr>
          <p:cNvPr id="47" name="타원 46"/>
          <p:cNvSpPr/>
          <p:nvPr/>
        </p:nvSpPr>
        <p:spPr>
          <a:xfrm flipH="1">
            <a:off x="6413859" y="2295532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025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776536" y="1560478"/>
            <a:ext cx="4824536" cy="4909434"/>
            <a:chOff x="374876" y="1228911"/>
            <a:chExt cx="5226196" cy="52410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876" y="1228911"/>
              <a:ext cx="5226196" cy="524100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6" y="1578361"/>
              <a:ext cx="95657" cy="95657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VII. </a:t>
            </a:r>
            <a:r>
              <a:rPr lang="ko-KR" altLang="en-US" sz="1600" dirty="0" err="1" smtClean="0"/>
              <a:t>백오피스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2. </a:t>
            </a:r>
            <a:r>
              <a:rPr lang="ko-KR" altLang="en-US" sz="1600" dirty="0" smtClean="0"/>
              <a:t>메뉴 권한 설정 </a:t>
            </a:r>
            <a:r>
              <a:rPr lang="en-US" altLang="ko-KR" sz="1600" dirty="0" smtClean="0"/>
              <a:t>1/2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30399" y="1080000"/>
            <a:ext cx="303120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체크</a:t>
            </a:r>
            <a:r>
              <a:rPr kumimoji="0"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박스</a:t>
            </a:r>
            <a:endParaRPr kumimoji="0" lang="en-US" altLang="ko-KR" sz="12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506496"/>
                </a:solidFill>
              </a:rPr>
              <a:t> </a:t>
            </a:r>
            <a:r>
              <a:rPr lang="ko-KR" altLang="en-US" sz="1200" dirty="0" err="1" smtClean="0">
                <a:solidFill>
                  <a:srgbClr val="506496"/>
                </a:solidFill>
              </a:rPr>
              <a:t>꺽세</a:t>
            </a:r>
            <a:r>
              <a:rPr lang="ko-KR" altLang="en-US" sz="1200" dirty="0" smtClean="0">
                <a:solidFill>
                  <a:srgbClr val="506496"/>
                </a:solidFill>
              </a:rPr>
              <a:t> 체크</a:t>
            </a:r>
            <a:r>
              <a:rPr lang="en-US" altLang="ko-KR" sz="1200" dirty="0" smtClean="0">
                <a:solidFill>
                  <a:srgbClr val="506496"/>
                </a:solidFill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</a:rPr>
              <a:t>하위 메뉴 포함 전체 기능 권한 부여</a:t>
            </a:r>
            <a:endParaRPr lang="en-US" altLang="ko-KR" sz="1200" dirty="0" smtClean="0">
              <a:solidFill>
                <a:srgbClr val="506496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506496"/>
                </a:solidFill>
              </a:rPr>
              <a:t> 전체색상 채움</a:t>
            </a:r>
            <a:r>
              <a:rPr lang="en-US" altLang="ko-KR" sz="1200" dirty="0" smtClean="0">
                <a:solidFill>
                  <a:srgbClr val="506496"/>
                </a:solidFill>
              </a:rPr>
              <a:t>:</a:t>
            </a:r>
            <a:r>
              <a:rPr lang="ko-KR" altLang="en-US" sz="1200" dirty="0">
                <a:solidFill>
                  <a:srgbClr val="506496"/>
                </a:solidFill>
              </a:rPr>
              <a:t> 하위 메뉴의 일부 기능 포함</a:t>
            </a:r>
            <a:endParaRPr lang="en-US" altLang="ko-KR" sz="1200" dirty="0">
              <a:solidFill>
                <a:srgbClr val="506496"/>
              </a:solidFill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사선체크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권한 거부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endParaRPr lang="en-US" altLang="ko-KR" sz="1200" dirty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</a:rPr>
              <a:t> 상위 </a:t>
            </a:r>
            <a:r>
              <a:rPr lang="ko-KR" altLang="en-US" sz="1200" dirty="0">
                <a:solidFill>
                  <a:srgbClr val="506496"/>
                </a:solidFill>
              </a:rPr>
              <a:t>그룹으로부터 상속받은 권한의 일부를 거부</a:t>
            </a:r>
            <a:endParaRPr lang="en-US" altLang="ko-KR" sz="1200" dirty="0">
              <a:solidFill>
                <a:srgbClr val="506496"/>
              </a:solidFill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506496"/>
                </a:solidFill>
              </a:rPr>
              <a:t> </a:t>
            </a:r>
            <a:r>
              <a:rPr lang="ko-KR" altLang="en-US" sz="1200" dirty="0">
                <a:solidFill>
                  <a:srgbClr val="506496"/>
                </a:solidFill>
              </a:rPr>
              <a:t>상위 그룹으로부터 상속받은 권한의 일부를 </a:t>
            </a:r>
            <a:r>
              <a:rPr lang="ko-KR" altLang="en-US" sz="1200" dirty="0" err="1">
                <a:solidFill>
                  <a:srgbClr val="506496"/>
                </a:solidFill>
              </a:rPr>
              <a:t>차상위</a:t>
            </a:r>
            <a:r>
              <a:rPr lang="ko-KR" altLang="en-US" sz="1200" dirty="0">
                <a:solidFill>
                  <a:srgbClr val="506496"/>
                </a:solidFill>
              </a:rPr>
              <a:t> 그룹에서 일부 거부하고 현재 설정 권한단위에서 추가로 일부 거부</a:t>
            </a:r>
            <a:endParaRPr lang="en-US" altLang="ko-KR" sz="1200" dirty="0">
              <a:solidFill>
                <a:srgbClr val="506496"/>
              </a:solidFill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endParaRPr lang="en-US" altLang="ko-KR" sz="1200" dirty="0" smtClean="0">
              <a:solidFill>
                <a:srgbClr val="506496"/>
              </a:solidFill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체크 색상</a:t>
            </a:r>
            <a:endParaRPr lang="en-US" altLang="ko-KR" sz="12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푸른색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상위 권한 그룹에서 부여된 권한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빨간색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현재 권한 단위에 부여된 권한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아이콘</a:t>
            </a:r>
            <a:endParaRPr lang="en-US" altLang="ko-KR" sz="12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메뉴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메뉴와 기능을 포함하는 컨테이너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기능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행위를 할 수 있는 개체단위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921" y="877303"/>
            <a:ext cx="5173211" cy="3508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권한은 사용자의 상위그룹의 것이 하위 소속 단위로 상속 된다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7935" y="1839688"/>
            <a:ext cx="123825" cy="123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7935" y="1396330"/>
            <a:ext cx="123825" cy="123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37935" y="2263832"/>
            <a:ext cx="123825" cy="12382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804922" y="1344968"/>
            <a:ext cx="1566000" cy="196850"/>
            <a:chOff x="804922" y="1344968"/>
            <a:chExt cx="1687366" cy="196850"/>
          </a:xfrm>
        </p:grpSpPr>
        <p:sp>
          <p:nvSpPr>
            <p:cNvPr id="21" name="직사각형 20"/>
            <p:cNvSpPr/>
            <p:nvPr/>
          </p:nvSpPr>
          <p:spPr>
            <a:xfrm>
              <a:off x="804922" y="1344968"/>
              <a:ext cx="1687366" cy="196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제휴사</a:t>
              </a:r>
              <a:r>
                <a:rPr lang="ko-KR" altLang="en-US" sz="1400" dirty="0" smtClean="0"/>
                <a:t> 목록</a:t>
              </a:r>
              <a:endParaRPr lang="ko-KR" altLang="en-US" sz="1400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360712" y="1412776"/>
              <a:ext cx="72008" cy="72008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395592" y="1346326"/>
            <a:ext cx="1566000" cy="196850"/>
            <a:chOff x="804922" y="1344968"/>
            <a:chExt cx="1687366" cy="196850"/>
          </a:xfrm>
        </p:grpSpPr>
        <p:sp>
          <p:nvSpPr>
            <p:cNvPr id="31" name="직사각형 30"/>
            <p:cNvSpPr/>
            <p:nvPr/>
          </p:nvSpPr>
          <p:spPr>
            <a:xfrm>
              <a:off x="804922" y="1344968"/>
              <a:ext cx="1687366" cy="196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부서 목록</a:t>
              </a:r>
              <a:endParaRPr lang="ko-KR" altLang="en-US" sz="1400" dirty="0"/>
            </a:p>
          </p:txBody>
        </p:sp>
        <p:sp>
          <p:nvSpPr>
            <p:cNvPr id="32" name="이등변 삼각형 31"/>
            <p:cNvSpPr/>
            <p:nvPr/>
          </p:nvSpPr>
          <p:spPr>
            <a:xfrm flipV="1">
              <a:off x="2360712" y="1412776"/>
              <a:ext cx="72008" cy="72008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85796" y="1344968"/>
            <a:ext cx="1566000" cy="196850"/>
            <a:chOff x="804922" y="1344968"/>
            <a:chExt cx="1687366" cy="196850"/>
          </a:xfrm>
        </p:grpSpPr>
        <p:sp>
          <p:nvSpPr>
            <p:cNvPr id="34" name="직사각형 33"/>
            <p:cNvSpPr/>
            <p:nvPr/>
          </p:nvSpPr>
          <p:spPr>
            <a:xfrm>
              <a:off x="804922" y="1344968"/>
              <a:ext cx="1687366" cy="196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사원 목록</a:t>
              </a:r>
              <a:endParaRPr lang="ko-KR" altLang="en-US" sz="1400" dirty="0"/>
            </a:p>
          </p:txBody>
        </p:sp>
        <p:sp>
          <p:nvSpPr>
            <p:cNvPr id="35" name="이등변 삼각형 34"/>
            <p:cNvSpPr/>
            <p:nvPr/>
          </p:nvSpPr>
          <p:spPr>
            <a:xfrm flipV="1">
              <a:off x="2360712" y="1412776"/>
              <a:ext cx="72008" cy="72008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9268" y="2707842"/>
            <a:ext cx="123825" cy="12382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9268" y="3145830"/>
            <a:ext cx="123825" cy="12382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42594" y="5125215"/>
            <a:ext cx="133350" cy="857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30399" y="5333449"/>
            <a:ext cx="142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776536" y="1560478"/>
            <a:ext cx="4824536" cy="4909434"/>
            <a:chOff x="374876" y="1228911"/>
            <a:chExt cx="5226196" cy="52410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876" y="1228911"/>
              <a:ext cx="5226196" cy="524100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6" y="1578361"/>
              <a:ext cx="95657" cy="95657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VII. </a:t>
            </a:r>
            <a:r>
              <a:rPr lang="ko-KR" altLang="en-US" sz="1600" dirty="0" err="1" smtClean="0"/>
              <a:t>백오피스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3. </a:t>
            </a:r>
            <a:r>
              <a:rPr lang="ko-KR" altLang="en-US" sz="1600" dirty="0" smtClean="0"/>
              <a:t>메뉴 권한 설정 </a:t>
            </a:r>
            <a:r>
              <a:rPr lang="en-US" altLang="ko-KR" sz="1600" dirty="0" smtClean="0"/>
              <a:t>2/2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30399" y="1080000"/>
            <a:ext cx="3031200" cy="54107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트리 구조</a:t>
            </a:r>
            <a:endParaRPr lang="en-US" altLang="ko-KR" sz="12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하위 메뉴 존재</a:t>
            </a:r>
            <a:endParaRPr kumimoji="0"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하위 메뉴가 나열된 상태</a:t>
            </a:r>
            <a:endParaRPr kumimoji="0"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Details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12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메뉴에 포함된 기능을 확인하고 권한을 부여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회수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View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전체권한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상속받은 권한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현재 권한 단위에 대한 설정된 목록으로 권한 목록을 필터 해서 봄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권한</a:t>
            </a:r>
            <a:endParaRPr lang="en-US" altLang="ko-KR" sz="12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</a:t>
            </a:r>
            <a:r>
              <a:rPr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 권한을 부여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하면 상위 </a:t>
            </a:r>
            <a:r>
              <a:rPr lang="ko-KR" altLang="en-US" sz="1200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트리의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메뉴들은 자동으로 권한이 부여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권한 회수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</a:t>
            </a:r>
            <a:r>
              <a:rPr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 권한 회수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하면 하위 메뉴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기능을 포함하여 회수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하위 그룹에게 권한을 일괄적으로 복제 해주고 회수 하는 기능 고려 필요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</a:t>
            </a:r>
            <a:r>
              <a:rPr lang="en-US" altLang="ko-KR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기능 권한 거부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하면 상위 그룹으로 부터 상속받은 권한에 대해서만 거부 가능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이미 상위에서 </a:t>
            </a:r>
            <a:r>
              <a:rPr lang="ko-KR" altLang="en-US" sz="1200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거부된것은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하위 그룹에서 권한을 주어도 권한 이행 불가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12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상위 권한 그룹이 </a:t>
            </a:r>
            <a:r>
              <a:rPr lang="ko-KR" altLang="en-US" sz="1200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삭제될때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하위 권한 그룹이 있다면 삭제 불가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타원 35"/>
          <p:cNvSpPr/>
          <p:nvPr/>
        </p:nvSpPr>
        <p:spPr>
          <a:xfrm flipH="1">
            <a:off x="620512" y="1609626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38" name="타원 37"/>
          <p:cNvSpPr/>
          <p:nvPr/>
        </p:nvSpPr>
        <p:spPr>
          <a:xfrm flipH="1">
            <a:off x="6415200" y="1124744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41" name="타원 40"/>
          <p:cNvSpPr/>
          <p:nvPr/>
        </p:nvSpPr>
        <p:spPr>
          <a:xfrm flipH="1">
            <a:off x="620512" y="4437112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42" name="타원 41"/>
          <p:cNvSpPr/>
          <p:nvPr/>
        </p:nvSpPr>
        <p:spPr>
          <a:xfrm flipH="1">
            <a:off x="6415200" y="1791990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43" name="타원 42"/>
          <p:cNvSpPr/>
          <p:nvPr/>
        </p:nvSpPr>
        <p:spPr>
          <a:xfrm flipH="1">
            <a:off x="620512" y="5157192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44" name="타원 43"/>
          <p:cNvSpPr/>
          <p:nvPr/>
        </p:nvSpPr>
        <p:spPr>
          <a:xfrm flipH="1">
            <a:off x="6412893" y="2492896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6921" y="877303"/>
            <a:ext cx="5173211" cy="3508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권한은 사용자의 상위그룹의 것이 하위 소속 단위로 상속 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7401" y="1624608"/>
            <a:ext cx="95250" cy="7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4989" y="1397063"/>
            <a:ext cx="76200" cy="8572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804922" y="1344968"/>
            <a:ext cx="1566000" cy="196850"/>
            <a:chOff x="804922" y="1344968"/>
            <a:chExt cx="1687366" cy="196850"/>
          </a:xfrm>
        </p:grpSpPr>
        <p:sp>
          <p:nvSpPr>
            <p:cNvPr id="21" name="직사각형 20"/>
            <p:cNvSpPr/>
            <p:nvPr/>
          </p:nvSpPr>
          <p:spPr>
            <a:xfrm>
              <a:off x="804922" y="1344968"/>
              <a:ext cx="1687366" cy="196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제휴사</a:t>
              </a:r>
              <a:r>
                <a:rPr lang="ko-KR" altLang="en-US" sz="1400" dirty="0" smtClean="0"/>
                <a:t> 목록</a:t>
              </a:r>
              <a:endParaRPr lang="ko-KR" altLang="en-US" sz="1400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360712" y="1412776"/>
              <a:ext cx="72008" cy="72008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395592" y="1346326"/>
            <a:ext cx="1566000" cy="196850"/>
            <a:chOff x="804922" y="1344968"/>
            <a:chExt cx="1687366" cy="196850"/>
          </a:xfrm>
        </p:grpSpPr>
        <p:sp>
          <p:nvSpPr>
            <p:cNvPr id="31" name="직사각형 30"/>
            <p:cNvSpPr/>
            <p:nvPr/>
          </p:nvSpPr>
          <p:spPr>
            <a:xfrm>
              <a:off x="804922" y="1344968"/>
              <a:ext cx="1687366" cy="196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부서 목록</a:t>
              </a:r>
              <a:endParaRPr lang="ko-KR" altLang="en-US" sz="1400" dirty="0"/>
            </a:p>
          </p:txBody>
        </p:sp>
        <p:sp>
          <p:nvSpPr>
            <p:cNvPr id="32" name="이등변 삼각형 31"/>
            <p:cNvSpPr/>
            <p:nvPr/>
          </p:nvSpPr>
          <p:spPr>
            <a:xfrm flipV="1">
              <a:off x="2360712" y="1412776"/>
              <a:ext cx="72008" cy="72008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85796" y="1344968"/>
            <a:ext cx="1566000" cy="196850"/>
            <a:chOff x="804922" y="1344968"/>
            <a:chExt cx="1687366" cy="196850"/>
          </a:xfrm>
        </p:grpSpPr>
        <p:sp>
          <p:nvSpPr>
            <p:cNvPr id="34" name="직사각형 33"/>
            <p:cNvSpPr/>
            <p:nvPr/>
          </p:nvSpPr>
          <p:spPr>
            <a:xfrm>
              <a:off x="804922" y="1344968"/>
              <a:ext cx="1687366" cy="196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사원 목록</a:t>
              </a:r>
              <a:endParaRPr lang="ko-KR" altLang="en-US" sz="1400" dirty="0"/>
            </a:p>
          </p:txBody>
        </p:sp>
        <p:sp>
          <p:nvSpPr>
            <p:cNvPr id="35" name="이등변 삼각형 34"/>
            <p:cNvSpPr/>
            <p:nvPr/>
          </p:nvSpPr>
          <p:spPr>
            <a:xfrm flipV="1">
              <a:off x="2360712" y="1412776"/>
              <a:ext cx="72008" cy="72008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4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VII. </a:t>
            </a:r>
            <a:r>
              <a:rPr lang="ko-KR" altLang="en-US" sz="1600" dirty="0" err="1" smtClean="0"/>
              <a:t>백오피스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3. </a:t>
            </a:r>
            <a:r>
              <a:rPr lang="ko-KR" altLang="en-US" sz="1600" dirty="0" smtClean="0"/>
              <a:t>메뉴 권한 조회 </a:t>
            </a:r>
            <a:r>
              <a:rPr lang="ko-KR" altLang="en-US" sz="1600" dirty="0" err="1" smtClean="0"/>
              <a:t>컨셉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30399" y="1080000"/>
            <a:ext cx="3031200" cy="20867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사용자의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상위그룹들의 허용 목록과 사용자의 추가 지정된 허용 목록을 패치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endParaRPr kumimoji="0"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거부에 </a:t>
            </a:r>
            <a:r>
              <a:rPr lang="ko-KR" altLang="en-US" sz="1200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대한것을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따로 </a:t>
            </a:r>
            <a:r>
              <a:rPr lang="ko-KR" altLang="en-US" sz="1200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패치해와서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승인권에 대해 제거</a:t>
            </a:r>
            <a:endParaRPr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endParaRPr kumimoji="0" lang="en-US" altLang="ko-KR" sz="1200" dirty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※ Permission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은 권한을 부여한 정보의 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View(</a:t>
            </a:r>
            <a:r>
              <a:rPr lang="ko-KR" altLang="en-US" sz="1200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트리구조로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완성된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이거나 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Table</a:t>
            </a:r>
            <a:r>
              <a:rPr lang="ko-KR" altLang="en-US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일 수 있다</a:t>
            </a:r>
            <a:r>
              <a:rPr lang="en-US" altLang="ko-KR" sz="1200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.</a:t>
            </a:r>
            <a:endParaRPr kumimoji="0" lang="en-US" altLang="ko-KR" sz="1200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타원 35"/>
          <p:cNvSpPr/>
          <p:nvPr/>
        </p:nvSpPr>
        <p:spPr>
          <a:xfrm flipH="1">
            <a:off x="620512" y="1609626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38" name="타원 37"/>
          <p:cNvSpPr/>
          <p:nvPr/>
        </p:nvSpPr>
        <p:spPr>
          <a:xfrm flipH="1">
            <a:off x="6415200" y="1123200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41" name="타원 40"/>
          <p:cNvSpPr/>
          <p:nvPr/>
        </p:nvSpPr>
        <p:spPr>
          <a:xfrm flipH="1">
            <a:off x="2216696" y="3573016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42" name="타원 41"/>
          <p:cNvSpPr/>
          <p:nvPr/>
        </p:nvSpPr>
        <p:spPr>
          <a:xfrm flipH="1">
            <a:off x="6410360" y="1791990"/>
            <a:ext cx="196850" cy="196850"/>
          </a:xfrm>
          <a:prstGeom prst="ellipse">
            <a:avLst/>
          </a:prstGeom>
          <a:solidFill>
            <a:schemeClr val="tx2"/>
          </a:solidFill>
          <a:ln w="254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6921" y="877303"/>
            <a:ext cx="5173211" cy="3508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권한은 사용자의 상위그룹의 것이 하위 소속 단위로 상속 된다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7032" y="1363628"/>
            <a:ext cx="3601911" cy="49121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SELECT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P.MenuId</a:t>
            </a:r>
            <a:endParaRPr lang="en-US" altLang="ko-KR" sz="900" dirty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FROM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Permission P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INNER JOIN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Member 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ON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(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P.MemberId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=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M.MemberId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OR  (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P.DepartmentId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M.DepartmentId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OR  (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P.CompanyId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=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M.CompanyId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WHERE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P.ParentMenuId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= :</a:t>
            </a:r>
            <a:r>
              <a:rPr lang="ko-KR" altLang="en-US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클릭메뉴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Id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P.IsAllow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= 1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P.MenuId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NOT IN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(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SELECT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   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P.MenuId</a:t>
            </a:r>
            <a:endParaRPr lang="en-US" altLang="ko-KR" sz="900" dirty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FROM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    Permission P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INNER JOIN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    Member 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ON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    (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P.MemberId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=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M.MemberId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OR  (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P.DepartmentId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M.DepartmentId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OR  (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P.CompanyId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=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M.CompanyId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WHERE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   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P.ParentMenuId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= :</a:t>
            </a:r>
            <a:r>
              <a:rPr lang="ko-KR" altLang="en-US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클릭메뉴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Id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    AND </a:t>
            </a:r>
            <a:r>
              <a:rPr lang="en-US" altLang="ko-KR" sz="900" dirty="0" err="1">
                <a:solidFill>
                  <a:srgbClr val="506496"/>
                </a:solidFill>
                <a:latin typeface="+mj-lt"/>
                <a:ea typeface="+mj-ea"/>
                <a:cs typeface="+mj-cs"/>
              </a:rPr>
              <a:t>P.IsAllow</a:t>
            </a: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= 0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900" dirty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7338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ko-KR" altLang="en-US" sz="1600" dirty="0" smtClean="0"/>
              <a:t>목차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04528" y="1412776"/>
            <a:ext cx="2674130" cy="345325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400050" indent="-400050" fontAlgn="auto">
              <a:lnSpc>
                <a:spcPct val="120000"/>
              </a:lnSpc>
              <a:spcAft>
                <a:spcPts val="0"/>
              </a:spcAft>
              <a:buFont typeface="+mj-lt"/>
              <a:buAutoNum type="romanU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멤버십</a:t>
            </a:r>
            <a:endParaRPr kumimoji="0" lang="en-US" altLang="ko-KR" sz="1400" b="1" dirty="0" smtClean="0">
              <a:latin typeface="+mj-lt"/>
              <a:ea typeface="+mj-ea"/>
              <a:cs typeface="+mj-cs"/>
            </a:endParaRPr>
          </a:p>
          <a:p>
            <a:pPr marL="400050" indent="-400050" fontAlgn="auto">
              <a:lnSpc>
                <a:spcPct val="120000"/>
              </a:lnSpc>
              <a:spcAft>
                <a:spcPts val="0"/>
              </a:spcAft>
              <a:buFont typeface="+mj-lt"/>
              <a:buAutoNum type="romanU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쿠폰</a:t>
            </a:r>
            <a:endParaRPr kumimoji="0" lang="en-US" altLang="ko-KR" sz="1400" b="1" dirty="0" smtClean="0">
              <a:latin typeface="+mj-lt"/>
              <a:ea typeface="+mj-ea"/>
              <a:cs typeface="+mj-cs"/>
            </a:endParaRPr>
          </a:p>
          <a:p>
            <a:pPr marL="857250" lvl="1" indent="-400050">
              <a:lnSpc>
                <a:spcPct val="120000"/>
              </a:lnSpc>
              <a:buFont typeface="+mj-lt"/>
              <a:buAutoNum type="arabi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발급</a:t>
            </a:r>
            <a:endParaRPr kumimoji="0" lang="en-US" altLang="ko-KR" sz="1400" b="1" dirty="0" smtClean="0">
              <a:latin typeface="+mj-lt"/>
              <a:ea typeface="+mj-ea"/>
              <a:cs typeface="+mj-cs"/>
            </a:endParaRPr>
          </a:p>
          <a:p>
            <a:pPr marL="857250" lvl="1" indent="-4000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사용</a:t>
            </a:r>
            <a:endParaRPr lang="en-US" altLang="ko-KR" sz="1400" b="1" dirty="0" smtClean="0">
              <a:latin typeface="+mj-lt"/>
              <a:ea typeface="+mj-ea"/>
              <a:cs typeface="+mj-cs"/>
            </a:endParaRPr>
          </a:p>
          <a:p>
            <a:pPr marL="857250" lvl="1" indent="-400050">
              <a:lnSpc>
                <a:spcPct val="120000"/>
              </a:lnSpc>
              <a:buFont typeface="+mj-lt"/>
              <a:buAutoNum type="arabi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사용</a:t>
            </a:r>
            <a:r>
              <a:rPr kumimoji="0" lang="en-US" altLang="ko-KR" sz="1400" b="1" dirty="0" smtClean="0"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개선</a:t>
            </a:r>
            <a:r>
              <a:rPr kumimoji="0" lang="en-US" altLang="ko-KR" sz="1400" b="1" dirty="0" smtClean="0">
                <a:latin typeface="+mj-lt"/>
                <a:ea typeface="+mj-ea"/>
                <a:cs typeface="+mj-cs"/>
              </a:rPr>
              <a:t>)</a:t>
            </a:r>
          </a:p>
          <a:p>
            <a:pPr marL="400050" indent="-400050" fontAlgn="auto">
              <a:lnSpc>
                <a:spcPct val="120000"/>
              </a:lnSpc>
              <a:spcAft>
                <a:spcPts val="0"/>
              </a:spcAft>
              <a:buFont typeface="+mj-lt"/>
              <a:buAutoNum type="romanU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멤버십 </a:t>
            </a:r>
            <a:r>
              <a:rPr kumimoji="0" lang="en-US" altLang="ko-KR" sz="1400" b="1" dirty="0" smtClean="0">
                <a:latin typeface="+mj-lt"/>
                <a:ea typeface="+mj-ea"/>
                <a:cs typeface="+mj-cs"/>
              </a:rPr>
              <a:t>ASP</a:t>
            </a:r>
          </a:p>
          <a:p>
            <a:pPr marL="400050" indent="-400050" fontAlgn="auto">
              <a:lnSpc>
                <a:spcPct val="12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상품권</a:t>
            </a:r>
            <a:endParaRPr lang="en-US" altLang="ko-KR" sz="1400" b="1" dirty="0" smtClean="0">
              <a:latin typeface="+mj-lt"/>
              <a:ea typeface="+mj-ea"/>
              <a:cs typeface="+mj-cs"/>
            </a:endParaRPr>
          </a:p>
          <a:p>
            <a:pPr marL="400050" indent="-400050" fontAlgn="auto">
              <a:lnSpc>
                <a:spcPct val="120000"/>
              </a:lnSpc>
              <a:spcAft>
                <a:spcPts val="0"/>
              </a:spcAft>
              <a:buFont typeface="+mj-lt"/>
              <a:buAutoNum type="romanUcPeriod"/>
            </a:pPr>
            <a:r>
              <a:rPr kumimoji="0" lang="ko-KR" altLang="en-US" sz="1400" b="1" dirty="0" err="1" smtClean="0">
                <a:latin typeface="+mj-lt"/>
                <a:ea typeface="+mj-ea"/>
                <a:cs typeface="+mj-cs"/>
              </a:rPr>
              <a:t>백오피스</a:t>
            </a:r>
            <a:endParaRPr kumimoji="0" lang="en-US" altLang="ko-KR" sz="1400" b="1" dirty="0" smtClean="0">
              <a:latin typeface="+mj-lt"/>
              <a:ea typeface="+mj-ea"/>
              <a:cs typeface="+mj-cs"/>
            </a:endParaRPr>
          </a:p>
          <a:p>
            <a:pPr marL="400050" indent="-400050" fontAlgn="auto">
              <a:lnSpc>
                <a:spcPct val="12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ko-KR" altLang="en-US" sz="1400" b="1" dirty="0" smtClean="0">
                <a:latin typeface="+mj-lt"/>
                <a:ea typeface="+mj-ea"/>
                <a:cs typeface="+mj-cs"/>
              </a:rPr>
              <a:t>다국어 지원</a:t>
            </a:r>
            <a:endParaRPr lang="en-US" altLang="ko-KR" sz="1400" b="1" dirty="0" smtClean="0">
              <a:latin typeface="+mj-lt"/>
              <a:ea typeface="+mj-ea"/>
              <a:cs typeface="+mj-cs"/>
            </a:endParaRPr>
          </a:p>
          <a:p>
            <a:pPr marL="400050" indent="-400050" fontAlgn="auto">
              <a:lnSpc>
                <a:spcPct val="120000"/>
              </a:lnSpc>
              <a:spcAft>
                <a:spcPts val="0"/>
              </a:spcAft>
              <a:buFont typeface="+mj-lt"/>
              <a:buAutoNum type="romanUcPeriod"/>
            </a:pPr>
            <a:r>
              <a:rPr kumimoji="0" lang="ko-KR" altLang="en-US" sz="1400" b="1" dirty="0" err="1" smtClean="0">
                <a:latin typeface="+mj-lt"/>
                <a:ea typeface="+mj-ea"/>
                <a:cs typeface="+mj-cs"/>
              </a:rPr>
              <a:t>백오피스</a:t>
            </a:r>
            <a:endParaRPr kumimoji="0" lang="en-US" altLang="ko-KR" sz="1400" b="1" dirty="0" smtClean="0">
              <a:latin typeface="+mj-lt"/>
              <a:ea typeface="+mj-ea"/>
              <a:cs typeface="+mj-cs"/>
            </a:endParaRPr>
          </a:p>
          <a:p>
            <a:pPr marL="857250" lvl="1" indent="-400050">
              <a:lnSpc>
                <a:spcPct val="120000"/>
              </a:lnSpc>
              <a:buFont typeface="+mj-lt"/>
              <a:buAutoNum type="arabi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메뉴 관리</a:t>
            </a:r>
            <a:endParaRPr kumimoji="0" lang="en-US" altLang="ko-KR" sz="1400" b="1" dirty="0" smtClean="0">
              <a:latin typeface="+mj-lt"/>
              <a:ea typeface="+mj-ea"/>
              <a:cs typeface="+mj-cs"/>
            </a:endParaRPr>
          </a:p>
          <a:p>
            <a:pPr marL="857250" lvl="1" indent="-400050">
              <a:lnSpc>
                <a:spcPct val="120000"/>
              </a:lnSpc>
              <a:buFont typeface="+mj-lt"/>
              <a:buAutoNum type="arabi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메뉴 권한 설정</a:t>
            </a:r>
            <a:endParaRPr kumimoji="0" lang="en-US" altLang="ko-KR" sz="1400" b="1" dirty="0" smtClean="0">
              <a:latin typeface="+mj-lt"/>
              <a:ea typeface="+mj-ea"/>
              <a:cs typeface="+mj-cs"/>
            </a:endParaRPr>
          </a:p>
          <a:p>
            <a:pPr marL="857250" lvl="1" indent="-400050">
              <a:lnSpc>
                <a:spcPct val="120000"/>
              </a:lnSpc>
              <a:buFont typeface="+mj-lt"/>
              <a:buAutoNum type="arabicPeriod"/>
            </a:pPr>
            <a:r>
              <a:rPr kumimoji="0" lang="ko-KR" altLang="en-US" sz="1400" b="1" dirty="0" smtClean="0">
                <a:latin typeface="+mj-lt"/>
                <a:ea typeface="+mj-ea"/>
                <a:cs typeface="+mj-cs"/>
              </a:rPr>
              <a:t>메뉴 권한 조회 </a:t>
            </a:r>
            <a:r>
              <a:rPr kumimoji="0" lang="ko-KR" altLang="en-US" sz="1400" b="1" dirty="0" err="1" smtClean="0">
                <a:latin typeface="+mj-lt"/>
                <a:ea typeface="+mj-ea"/>
                <a:cs typeface="+mj-cs"/>
              </a:rPr>
              <a:t>컨셉</a:t>
            </a:r>
            <a:endParaRPr kumimoji="0" lang="ko-KR" altLang="en-US" sz="1400" b="1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65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596" y="928670"/>
            <a:ext cx="7925568" cy="293618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목차 슬라이드 추가</a:t>
            </a:r>
            <a:endParaRPr lang="en-US" altLang="ko-KR" sz="14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기존 슬라이드의 </a:t>
            </a:r>
            <a:r>
              <a:rPr kumimoji="0" lang="en-US" altLang="ko-KR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1depth </a:t>
            </a:r>
            <a:r>
              <a:rPr kumimoji="0"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명은 </a:t>
            </a:r>
            <a:r>
              <a:rPr lang="ko-KR" altLang="en-US" sz="1400" b="1" u="sng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주요 </a:t>
            </a:r>
            <a:r>
              <a:rPr kumimoji="0" lang="ko-KR" altLang="en-US" sz="1400" b="1" u="sng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서비스</a:t>
            </a:r>
            <a:endParaRPr kumimoji="0" lang="en-US" altLang="ko-KR" sz="1400" b="1" u="sng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sz="1400" b="1" u="sng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1400" b="1" u="sng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백오피스</a:t>
            </a:r>
            <a:r>
              <a:rPr kumimoji="0" lang="ko-KR" altLang="en-US" sz="1400" b="1" u="sng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메뉴 및 권한 관리</a:t>
            </a:r>
            <a:endParaRPr kumimoji="0" lang="en-US" altLang="ko-KR" sz="14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 </a:t>
            </a:r>
            <a:r>
              <a:rPr kumimoji="0"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관리</a:t>
            </a:r>
            <a:endParaRPr kumimoji="0" lang="en-US" altLang="ko-KR" sz="14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lnSpc>
                <a:spcPct val="120000"/>
              </a:lnSpc>
            </a:pP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&gt;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정의하는 프로세스 설명할 것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(1/2/3 Depth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및 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Sub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포함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800100" lvl="1" indent="-342900">
              <a:lnSpc>
                <a:spcPct val="120000"/>
              </a:lnSpc>
            </a:pPr>
            <a:r>
              <a:rPr kumimoji="0"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&gt; </a:t>
            </a:r>
            <a:r>
              <a:rPr kumimoji="0"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목록에서 시작하여 등록</a:t>
            </a:r>
            <a:r>
              <a:rPr kumimoji="0"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수정</a:t>
            </a:r>
            <a:r>
              <a:rPr kumimoji="0"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삭제 화면만 존재함</a:t>
            </a:r>
            <a:endParaRPr kumimoji="0" lang="en-US" altLang="ko-KR" sz="1200" b="1" i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ko-KR" altLang="en-US" sz="1400" b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메뉴 권한 관리</a:t>
            </a:r>
            <a:endParaRPr lang="en-US" altLang="ko-KR" sz="1400" b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lnSpc>
                <a:spcPct val="120000"/>
              </a:lnSpc>
            </a:pP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&gt;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개별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부서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제휴사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단위 메뉴 권한 프로세스 설명할 것</a:t>
            </a:r>
            <a:endParaRPr lang="en-US" altLang="ko-KR" sz="1200" b="1" i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lnSpc>
                <a:spcPct val="120000"/>
              </a:lnSpc>
            </a:pP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&gt;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개별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부서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제휴사별 목록에서 시작하여 등록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수정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삭제 화면만 존재함</a:t>
            </a:r>
            <a:endParaRPr lang="en-US" altLang="ko-KR" sz="1200" b="1" i="1" dirty="0" smtClean="0">
              <a:solidFill>
                <a:srgbClr val="506496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lnSpc>
                <a:spcPct val="120000"/>
              </a:lnSpc>
            </a:pP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&gt;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부서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제휴사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단위로 권한 일괄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템플릿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등록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수정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삭제가 일어날 경우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???</a:t>
            </a:r>
          </a:p>
          <a:p>
            <a:pPr marL="800100" lvl="1" indent="-342900">
              <a:lnSpc>
                <a:spcPct val="120000"/>
              </a:lnSpc>
            </a:pP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&gt;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사용자 구분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개인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관리자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기업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관리자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서비스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운영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관리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수퍼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에 따른 권한 관리는 없나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???</a:t>
            </a:r>
          </a:p>
          <a:p>
            <a:pPr marL="800100" lvl="1" indent="-342900">
              <a:lnSpc>
                <a:spcPct val="120000"/>
              </a:lnSpc>
            </a:pP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&gt;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권한 관리 유틸리티 기능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개별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부서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1" i="1" dirty="0" err="1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제휴사</a:t>
            </a:r>
            <a:r>
              <a:rPr lang="ko-KR" altLang="en-US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 단위의 복사 기능</a:t>
            </a:r>
            <a:r>
              <a:rPr lang="en-US" altLang="ko-KR" sz="1200" b="1" i="1" dirty="0" smtClean="0">
                <a:solidFill>
                  <a:srgbClr val="506496"/>
                </a:solidFill>
                <a:latin typeface="+mj-lt"/>
                <a:ea typeface="+mj-ea"/>
                <a:cs typeface="+mj-cs"/>
              </a:rPr>
              <a:t>)???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ko-KR" altLang="en-US" sz="1600" dirty="0" smtClean="0"/>
              <a:t>우크라이나 </a:t>
            </a:r>
            <a:r>
              <a:rPr lang="ko-KR" altLang="en-US" sz="1600" dirty="0" err="1" smtClean="0"/>
              <a:t>월렛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안</a:t>
            </a:r>
            <a:r>
              <a:rPr lang="en-US" altLang="ko-KR" sz="1600" dirty="0" smtClean="0"/>
              <a:t>1 - </a:t>
            </a:r>
            <a:r>
              <a:rPr lang="ko-KR" altLang="en-US" sz="1600" dirty="0" smtClean="0"/>
              <a:t>단순 결제만 적용</a:t>
            </a:r>
            <a:endParaRPr lang="ko-KR" altLang="en-US" sz="1600" dirty="0"/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20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2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3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5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6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7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8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9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30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44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5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6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7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8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1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2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53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396348" y="4077072"/>
            <a:ext cx="511175" cy="954961"/>
            <a:chOff x="3999235" y="4258865"/>
            <a:chExt cx="51117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4027255" y="5090715"/>
              <a:ext cx="44723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+mn-ea"/>
                </a:rPr>
                <a:t>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1" cy="158417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8" y="2780928"/>
            <a:ext cx="10536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적립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5095876" y="4547882"/>
            <a:ext cx="2733097" cy="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10190" y="4405007"/>
            <a:ext cx="21431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발급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선물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조회 정보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587392" y="3214686"/>
            <a:ext cx="108012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.</a:t>
            </a:r>
            <a:r>
              <a:rPr lang="ko-KR" altLang="en-US" sz="800" dirty="0" smtClean="0">
                <a:latin typeface="+mn-ea"/>
              </a:rPr>
              <a:t>조회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카드 69"/>
          <p:cNvSpPr/>
          <p:nvPr/>
        </p:nvSpPr>
        <p:spPr>
          <a:xfrm>
            <a:off x="1496616" y="4524202"/>
            <a:ext cx="792088" cy="2160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벌크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(Bulk)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순서도: 카드 70"/>
          <p:cNvSpPr/>
          <p:nvPr/>
        </p:nvSpPr>
        <p:spPr>
          <a:xfrm>
            <a:off x="3602266" y="4085781"/>
            <a:ext cx="792088" cy="2160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푸시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6212757" y="2786059"/>
            <a:ext cx="866775" cy="357189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SMS/MMS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4953000" y="5214950"/>
            <a:ext cx="1500198" cy="7143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667512" y="2071678"/>
            <a:ext cx="0" cy="57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67572" y="2377195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무료 </a:t>
            </a:r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선물 하기 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4632412" y="2928934"/>
            <a:ext cx="0" cy="8572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38686" y="2976559"/>
            <a:ext cx="100013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처리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4095744" y="2284409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유료 여부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4622071" y="1928802"/>
            <a:ext cx="0" cy="21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5095876" y="3786190"/>
            <a:ext cx="785818" cy="285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953132" y="3429000"/>
            <a:ext cx="1214446" cy="885149"/>
            <a:chOff x="5881694" y="2285992"/>
            <a:chExt cx="1214446" cy="885149"/>
          </a:xfrm>
        </p:grpSpPr>
        <p:sp>
          <p:nvSpPr>
            <p:cNvPr id="97" name="Rectangle 383"/>
            <p:cNvSpPr>
              <a:spLocks noChangeArrowheads="1"/>
            </p:cNvSpPr>
            <p:nvPr/>
          </p:nvSpPr>
          <p:spPr bwMode="auto">
            <a:xfrm>
              <a:off x="6238884" y="2285992"/>
              <a:ext cx="857256" cy="714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9" name="Freeform 387"/>
            <p:cNvSpPr>
              <a:spLocks noEditPoints="1"/>
            </p:cNvSpPr>
            <p:nvPr/>
          </p:nvSpPr>
          <p:spPr bwMode="auto">
            <a:xfrm>
              <a:off x="6953264" y="2777349"/>
              <a:ext cx="123673" cy="142876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0" name="Rectangle 388"/>
            <p:cNvSpPr>
              <a:spLocks noChangeArrowheads="1"/>
            </p:cNvSpPr>
            <p:nvPr/>
          </p:nvSpPr>
          <p:spPr bwMode="auto">
            <a:xfrm>
              <a:off x="6451432" y="3048030"/>
              <a:ext cx="37350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PG 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02" name="순서도: 처리 101"/>
            <p:cNvSpPr/>
            <p:nvPr/>
          </p:nvSpPr>
          <p:spPr>
            <a:xfrm>
              <a:off x="5881694" y="2440570"/>
              <a:ext cx="928694" cy="419919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인증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결제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취소처리동기화</a:t>
              </a:r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06" name="모서리가 둥근 사각형 설명선 105"/>
          <p:cNvSpPr/>
          <p:nvPr/>
        </p:nvSpPr>
        <p:spPr>
          <a:xfrm>
            <a:off x="4810124" y="2000240"/>
            <a:ext cx="1000132" cy="285752"/>
          </a:xfrm>
          <a:prstGeom prst="wedgeRoundRectCallout">
            <a:avLst>
              <a:gd name="adj1" fmla="val -23204"/>
              <a:gd name="adj2" fmla="val 85850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시 결제</a:t>
            </a:r>
            <a:endParaRPr lang="en-US" altLang="ko-KR" sz="900" dirty="0" smtClean="0"/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6167446" y="928670"/>
            <a:ext cx="1214446" cy="285752"/>
          </a:xfrm>
          <a:prstGeom prst="wedgeRoundRectCallout">
            <a:avLst>
              <a:gd name="adj1" fmla="val -19105"/>
              <a:gd name="adj2" fmla="val 80231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시  취소</a:t>
            </a:r>
            <a:endParaRPr lang="ko-KR" altLang="en-US" sz="9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6478704" y="5703345"/>
            <a:ext cx="974626" cy="666112"/>
            <a:chOff x="5881694" y="5132405"/>
            <a:chExt cx="974626" cy="666112"/>
          </a:xfrm>
        </p:grpSpPr>
        <p:sp>
          <p:nvSpPr>
            <p:cNvPr id="82" name="Rectangle 388"/>
            <p:cNvSpPr>
              <a:spLocks noChangeArrowheads="1"/>
            </p:cNvSpPr>
            <p:nvPr/>
          </p:nvSpPr>
          <p:spPr bwMode="auto">
            <a:xfrm>
              <a:off x="5881694" y="5675406"/>
              <a:ext cx="97462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SMS/LMS/MMS 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6024570" y="5132405"/>
              <a:ext cx="511175" cy="511173"/>
              <a:chOff x="4372204" y="5715016"/>
              <a:chExt cx="511175" cy="511173"/>
            </a:xfrm>
          </p:grpSpPr>
          <p:sp>
            <p:nvSpPr>
              <p:cNvPr id="109" name="Rectangle 383"/>
              <p:cNvSpPr>
                <a:spLocks noChangeArrowheads="1"/>
              </p:cNvSpPr>
              <p:nvPr/>
            </p:nvSpPr>
            <p:spPr bwMode="auto">
              <a:xfrm>
                <a:off x="4372204" y="5786454"/>
                <a:ext cx="511175" cy="4397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2" name="Rectangle 384"/>
              <p:cNvSpPr>
                <a:spLocks noChangeArrowheads="1"/>
              </p:cNvSpPr>
              <p:nvPr/>
            </p:nvSpPr>
            <p:spPr bwMode="auto">
              <a:xfrm>
                <a:off x="4372204" y="5715016"/>
                <a:ext cx="511175" cy="511173"/>
              </a:xfrm>
              <a:prstGeom prst="rect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13" name="Oval 385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4" name="Oval 386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noFill/>
              <a:ln w="7938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15" name="Freeform 387"/>
              <p:cNvSpPr>
                <a:spLocks noEditPoints="1"/>
              </p:cNvSpPr>
              <p:nvPr/>
            </p:nvSpPr>
            <p:spPr bwMode="auto">
              <a:xfrm>
                <a:off x="4567467" y="5954726"/>
                <a:ext cx="249238" cy="139700"/>
              </a:xfrm>
              <a:custGeom>
                <a:avLst/>
                <a:gdLst>
                  <a:gd name="T0" fmla="*/ 0 w 157"/>
                  <a:gd name="T1" fmla="*/ 88 h 88"/>
                  <a:gd name="T2" fmla="*/ 157 w 157"/>
                  <a:gd name="T3" fmla="*/ 88 h 88"/>
                  <a:gd name="T4" fmla="*/ 157 w 157"/>
                  <a:gd name="T5" fmla="*/ 76 h 88"/>
                  <a:gd name="T6" fmla="*/ 0 w 157"/>
                  <a:gd name="T7" fmla="*/ 76 h 88"/>
                  <a:gd name="T8" fmla="*/ 0 w 157"/>
                  <a:gd name="T9" fmla="*/ 88 h 88"/>
                  <a:gd name="T10" fmla="*/ 0 w 157"/>
                  <a:gd name="T11" fmla="*/ 50 h 88"/>
                  <a:gd name="T12" fmla="*/ 157 w 157"/>
                  <a:gd name="T13" fmla="*/ 50 h 88"/>
                  <a:gd name="T14" fmla="*/ 157 w 157"/>
                  <a:gd name="T15" fmla="*/ 37 h 88"/>
                  <a:gd name="T16" fmla="*/ 0 w 157"/>
                  <a:gd name="T17" fmla="*/ 37 h 88"/>
                  <a:gd name="T18" fmla="*/ 0 w 157"/>
                  <a:gd name="T19" fmla="*/ 50 h 88"/>
                  <a:gd name="T20" fmla="*/ 0 w 157"/>
                  <a:gd name="T21" fmla="*/ 12 h 88"/>
                  <a:gd name="T22" fmla="*/ 157 w 157"/>
                  <a:gd name="T23" fmla="*/ 12 h 88"/>
                  <a:gd name="T24" fmla="*/ 157 w 157"/>
                  <a:gd name="T25" fmla="*/ 0 h 88"/>
                  <a:gd name="T26" fmla="*/ 0 w 157"/>
                  <a:gd name="T27" fmla="*/ 0 h 88"/>
                  <a:gd name="T28" fmla="*/ 0 w 157"/>
                  <a:gd name="T29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" h="88">
                    <a:moveTo>
                      <a:pt x="0" y="88"/>
                    </a:moveTo>
                    <a:lnTo>
                      <a:pt x="157" y="88"/>
                    </a:lnTo>
                    <a:lnTo>
                      <a:pt x="157" y="76"/>
                    </a:lnTo>
                    <a:lnTo>
                      <a:pt x="0" y="76"/>
                    </a:lnTo>
                    <a:lnTo>
                      <a:pt x="0" y="88"/>
                    </a:lnTo>
                    <a:close/>
                    <a:moveTo>
                      <a:pt x="0" y="50"/>
                    </a:moveTo>
                    <a:lnTo>
                      <a:pt x="157" y="50"/>
                    </a:lnTo>
                    <a:lnTo>
                      <a:pt x="157" y="37"/>
                    </a:lnTo>
                    <a:lnTo>
                      <a:pt x="0" y="37"/>
                    </a:lnTo>
                    <a:lnTo>
                      <a:pt x="0" y="50"/>
                    </a:lnTo>
                    <a:close/>
                    <a:moveTo>
                      <a:pt x="0" y="12"/>
                    </a:moveTo>
                    <a:lnTo>
                      <a:pt x="157" y="12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</p:grpSp>
      </p:grpSp>
      <p:cxnSp>
        <p:nvCxnSpPr>
          <p:cNvPr id="120" name="직선 화살표 연결선 576"/>
          <p:cNvCxnSpPr/>
          <p:nvPr/>
        </p:nvCxnSpPr>
        <p:spPr>
          <a:xfrm flipH="1" flipV="1">
            <a:off x="5095876" y="4857760"/>
            <a:ext cx="1373962" cy="9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095500" y="4714884"/>
            <a:ext cx="1635963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쿠폰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등 정보 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2" name="직선 화살표 연결선 576"/>
          <p:cNvCxnSpPr/>
          <p:nvPr/>
        </p:nvCxnSpPr>
        <p:spPr>
          <a:xfrm flipH="1" flipV="1">
            <a:off x="5095876" y="5000636"/>
            <a:ext cx="1435874" cy="4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41078" y="5072852"/>
            <a:ext cx="1685936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발급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결제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결제취소  등 정보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538455" y="4714884"/>
            <a:ext cx="689291" cy="666112"/>
            <a:chOff x="5952944" y="5132405"/>
            <a:chExt cx="689291" cy="666112"/>
          </a:xfrm>
        </p:grpSpPr>
        <p:sp>
          <p:nvSpPr>
            <p:cNvPr id="129" name="Rectangle 388"/>
            <p:cNvSpPr>
              <a:spLocks noChangeArrowheads="1"/>
            </p:cNvSpPr>
            <p:nvPr/>
          </p:nvSpPr>
          <p:spPr bwMode="auto">
            <a:xfrm>
              <a:off x="5952944" y="5675406"/>
              <a:ext cx="68929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latinLnBrk="0"/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외부 쿠폰 서버</a:t>
              </a:r>
              <a:endParaRPr lang="ko-KR" altLang="ko-KR" sz="800" dirty="0" smtClean="0">
                <a:solidFill>
                  <a:schemeClr val="accent1"/>
                </a:solidFill>
                <a:latin typeface="+mn-ea"/>
              </a:endParaRPr>
            </a:p>
          </p:txBody>
        </p:sp>
        <p:grpSp>
          <p:nvGrpSpPr>
            <p:cNvPr id="130" name="그룹 125"/>
            <p:cNvGrpSpPr/>
            <p:nvPr/>
          </p:nvGrpSpPr>
          <p:grpSpPr>
            <a:xfrm>
              <a:off x="6024570" y="5132405"/>
              <a:ext cx="511175" cy="511173"/>
              <a:chOff x="4372204" y="5715016"/>
              <a:chExt cx="511175" cy="511173"/>
            </a:xfrm>
          </p:grpSpPr>
          <p:sp>
            <p:nvSpPr>
              <p:cNvPr id="131" name="Rectangle 383"/>
              <p:cNvSpPr>
                <a:spLocks noChangeArrowheads="1"/>
              </p:cNvSpPr>
              <p:nvPr/>
            </p:nvSpPr>
            <p:spPr bwMode="auto">
              <a:xfrm>
                <a:off x="4372204" y="5786454"/>
                <a:ext cx="511175" cy="4397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34" name="Rectangle 384"/>
              <p:cNvSpPr>
                <a:spLocks noChangeArrowheads="1"/>
              </p:cNvSpPr>
              <p:nvPr/>
            </p:nvSpPr>
            <p:spPr bwMode="auto">
              <a:xfrm>
                <a:off x="4372204" y="5715016"/>
                <a:ext cx="511175" cy="511173"/>
              </a:xfrm>
              <a:prstGeom prst="rect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35" name="Oval 385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36" name="Oval 386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noFill/>
              <a:ln w="7938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37" name="Freeform 387"/>
              <p:cNvSpPr>
                <a:spLocks noEditPoints="1"/>
              </p:cNvSpPr>
              <p:nvPr/>
            </p:nvSpPr>
            <p:spPr bwMode="auto">
              <a:xfrm>
                <a:off x="4567467" y="5954726"/>
                <a:ext cx="249238" cy="139700"/>
              </a:xfrm>
              <a:custGeom>
                <a:avLst/>
                <a:gdLst>
                  <a:gd name="T0" fmla="*/ 0 w 157"/>
                  <a:gd name="T1" fmla="*/ 88 h 88"/>
                  <a:gd name="T2" fmla="*/ 157 w 157"/>
                  <a:gd name="T3" fmla="*/ 88 h 88"/>
                  <a:gd name="T4" fmla="*/ 157 w 157"/>
                  <a:gd name="T5" fmla="*/ 76 h 88"/>
                  <a:gd name="T6" fmla="*/ 0 w 157"/>
                  <a:gd name="T7" fmla="*/ 76 h 88"/>
                  <a:gd name="T8" fmla="*/ 0 w 157"/>
                  <a:gd name="T9" fmla="*/ 88 h 88"/>
                  <a:gd name="T10" fmla="*/ 0 w 157"/>
                  <a:gd name="T11" fmla="*/ 50 h 88"/>
                  <a:gd name="T12" fmla="*/ 157 w 157"/>
                  <a:gd name="T13" fmla="*/ 50 h 88"/>
                  <a:gd name="T14" fmla="*/ 157 w 157"/>
                  <a:gd name="T15" fmla="*/ 37 h 88"/>
                  <a:gd name="T16" fmla="*/ 0 w 157"/>
                  <a:gd name="T17" fmla="*/ 37 h 88"/>
                  <a:gd name="T18" fmla="*/ 0 w 157"/>
                  <a:gd name="T19" fmla="*/ 50 h 88"/>
                  <a:gd name="T20" fmla="*/ 0 w 157"/>
                  <a:gd name="T21" fmla="*/ 12 h 88"/>
                  <a:gd name="T22" fmla="*/ 157 w 157"/>
                  <a:gd name="T23" fmla="*/ 12 h 88"/>
                  <a:gd name="T24" fmla="*/ 157 w 157"/>
                  <a:gd name="T25" fmla="*/ 0 h 88"/>
                  <a:gd name="T26" fmla="*/ 0 w 157"/>
                  <a:gd name="T27" fmla="*/ 0 h 88"/>
                  <a:gd name="T28" fmla="*/ 0 w 157"/>
                  <a:gd name="T29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" h="88">
                    <a:moveTo>
                      <a:pt x="0" y="88"/>
                    </a:moveTo>
                    <a:lnTo>
                      <a:pt x="157" y="88"/>
                    </a:lnTo>
                    <a:lnTo>
                      <a:pt x="157" y="76"/>
                    </a:lnTo>
                    <a:lnTo>
                      <a:pt x="0" y="76"/>
                    </a:lnTo>
                    <a:lnTo>
                      <a:pt x="0" y="88"/>
                    </a:lnTo>
                    <a:close/>
                    <a:moveTo>
                      <a:pt x="0" y="50"/>
                    </a:moveTo>
                    <a:lnTo>
                      <a:pt x="157" y="50"/>
                    </a:lnTo>
                    <a:lnTo>
                      <a:pt x="157" y="37"/>
                    </a:lnTo>
                    <a:lnTo>
                      <a:pt x="0" y="37"/>
                    </a:lnTo>
                    <a:lnTo>
                      <a:pt x="0" y="50"/>
                    </a:lnTo>
                    <a:close/>
                    <a:moveTo>
                      <a:pt x="0" y="12"/>
                    </a:moveTo>
                    <a:lnTo>
                      <a:pt x="157" y="12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</p:grpSp>
      </p:grpSp>
      <p:cxnSp>
        <p:nvCxnSpPr>
          <p:cNvPr id="145" name="직선 화살표 연결선 144"/>
          <p:cNvCxnSpPr/>
          <p:nvPr/>
        </p:nvCxnSpPr>
        <p:spPr>
          <a:xfrm flipH="1">
            <a:off x="7310454" y="4929198"/>
            <a:ext cx="6429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원통 152"/>
          <p:cNvSpPr/>
          <p:nvPr/>
        </p:nvSpPr>
        <p:spPr>
          <a:xfrm>
            <a:off x="2843981" y="4941449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발급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원통 153"/>
          <p:cNvSpPr/>
          <p:nvPr/>
        </p:nvSpPr>
        <p:spPr>
          <a:xfrm>
            <a:off x="2832106" y="5394015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원통 154"/>
          <p:cNvSpPr/>
          <p:nvPr/>
        </p:nvSpPr>
        <p:spPr>
          <a:xfrm>
            <a:off x="2843981" y="5870143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취소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원통 157"/>
          <p:cNvSpPr/>
          <p:nvPr/>
        </p:nvSpPr>
        <p:spPr>
          <a:xfrm>
            <a:off x="2070226" y="585937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ko-KR" altLang="en-US" sz="1600" dirty="0" smtClean="0"/>
              <a:t>우크라이나 </a:t>
            </a:r>
            <a:r>
              <a:rPr lang="ko-KR" altLang="en-US" sz="1600" dirty="0" err="1" smtClean="0"/>
              <a:t>월렛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안</a:t>
            </a:r>
            <a:r>
              <a:rPr lang="en-US" altLang="ko-KR" sz="1600" dirty="0" smtClean="0"/>
              <a:t>2 - </a:t>
            </a:r>
            <a:r>
              <a:rPr lang="ko-KR" altLang="en-US" sz="1600" dirty="0" smtClean="0"/>
              <a:t>정산 포함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자체 개발 </a:t>
            </a:r>
            <a:r>
              <a:rPr lang="en-US" altLang="ko-KR" sz="1600" dirty="0" smtClean="0"/>
              <a:t>vs. </a:t>
            </a:r>
            <a:r>
              <a:rPr lang="ko-KR" altLang="en-US" sz="1600" dirty="0" smtClean="0"/>
              <a:t>즐거운 솔루션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" name="그룹 168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20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2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3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5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6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7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8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9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30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6" name="그룹 167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44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5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6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7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8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1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2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53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19" name="그룹 117"/>
          <p:cNvGrpSpPr/>
          <p:nvPr/>
        </p:nvGrpSpPr>
        <p:grpSpPr>
          <a:xfrm>
            <a:off x="4396348" y="4077072"/>
            <a:ext cx="511175" cy="954961"/>
            <a:chOff x="3999235" y="4258865"/>
            <a:chExt cx="51117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4027255" y="5090715"/>
              <a:ext cx="44723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+mn-ea"/>
                </a:rPr>
                <a:t>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1" cy="158417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8" y="2780928"/>
            <a:ext cx="10536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적립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31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5095876" y="4547882"/>
            <a:ext cx="2733097" cy="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10190" y="4405007"/>
            <a:ext cx="214314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발급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선물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조회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사용</a:t>
            </a:r>
            <a:r>
              <a:rPr lang="ko-KR" altLang="en-US" sz="800" dirty="0" smtClean="0">
                <a:latin typeface="+mn-ea"/>
              </a:rPr>
              <a:t> 정보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587392" y="3214686"/>
            <a:ext cx="108012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.</a:t>
            </a:r>
            <a:r>
              <a:rPr lang="ko-KR" altLang="en-US" sz="800" dirty="0" smtClean="0">
                <a:latin typeface="+mn-ea"/>
              </a:rPr>
              <a:t>조회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카드 69"/>
          <p:cNvSpPr/>
          <p:nvPr/>
        </p:nvSpPr>
        <p:spPr>
          <a:xfrm>
            <a:off x="1496616" y="4524202"/>
            <a:ext cx="792088" cy="2160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벌크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(Bulk)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순서도: 카드 70"/>
          <p:cNvSpPr/>
          <p:nvPr/>
        </p:nvSpPr>
        <p:spPr>
          <a:xfrm>
            <a:off x="3602266" y="4085781"/>
            <a:ext cx="792088" cy="2160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푸시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6212757" y="2786059"/>
            <a:ext cx="866775" cy="357189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회원간</a:t>
            </a:r>
            <a:r>
              <a:rPr lang="en-US" altLang="ko-KR" sz="800" dirty="0" smtClean="0">
                <a:latin typeface="+mn-ea"/>
              </a:rPr>
              <a:t>/SMS/MMS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4953000" y="5214950"/>
            <a:ext cx="1500198" cy="7143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667512" y="2071678"/>
            <a:ext cx="0" cy="57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67572" y="2377195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유료 </a:t>
            </a:r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선물 하기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4632412" y="2928934"/>
            <a:ext cx="0" cy="8572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38686" y="2976559"/>
            <a:ext cx="100013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처리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4095744" y="2284409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유료 여부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4622071" y="1928802"/>
            <a:ext cx="0" cy="21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5095876" y="3786190"/>
            <a:ext cx="785818" cy="285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95"/>
          <p:cNvGrpSpPr/>
          <p:nvPr/>
        </p:nvGrpSpPr>
        <p:grpSpPr>
          <a:xfrm>
            <a:off x="5953132" y="3429000"/>
            <a:ext cx="1214446" cy="885149"/>
            <a:chOff x="5881694" y="2285992"/>
            <a:chExt cx="1214446" cy="885149"/>
          </a:xfrm>
        </p:grpSpPr>
        <p:sp>
          <p:nvSpPr>
            <p:cNvPr id="97" name="Rectangle 383"/>
            <p:cNvSpPr>
              <a:spLocks noChangeArrowheads="1"/>
            </p:cNvSpPr>
            <p:nvPr/>
          </p:nvSpPr>
          <p:spPr bwMode="auto">
            <a:xfrm>
              <a:off x="6238884" y="2285992"/>
              <a:ext cx="857256" cy="714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9" name="Freeform 387"/>
            <p:cNvSpPr>
              <a:spLocks noEditPoints="1"/>
            </p:cNvSpPr>
            <p:nvPr/>
          </p:nvSpPr>
          <p:spPr bwMode="auto">
            <a:xfrm>
              <a:off x="6953264" y="2777349"/>
              <a:ext cx="123673" cy="142876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0" name="Rectangle 388"/>
            <p:cNvSpPr>
              <a:spLocks noChangeArrowheads="1"/>
            </p:cNvSpPr>
            <p:nvPr/>
          </p:nvSpPr>
          <p:spPr bwMode="auto">
            <a:xfrm>
              <a:off x="6451432" y="3048030"/>
              <a:ext cx="37350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PG 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102" name="순서도: 처리 101"/>
            <p:cNvSpPr/>
            <p:nvPr/>
          </p:nvSpPr>
          <p:spPr>
            <a:xfrm>
              <a:off x="5881694" y="2440570"/>
              <a:ext cx="928694" cy="419919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인증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결제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</a:t>
              </a: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취소처리동기화</a:t>
              </a:r>
              <a:endParaRPr lang="ko-KR" altLang="en-US" sz="8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06" name="모서리가 둥근 사각형 설명선 105"/>
          <p:cNvSpPr/>
          <p:nvPr/>
        </p:nvSpPr>
        <p:spPr>
          <a:xfrm>
            <a:off x="4810124" y="2000240"/>
            <a:ext cx="1000132" cy="285752"/>
          </a:xfrm>
          <a:prstGeom prst="wedgeRoundRectCallout">
            <a:avLst>
              <a:gd name="adj1" fmla="val -23204"/>
              <a:gd name="adj2" fmla="val 85850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시 결제</a:t>
            </a:r>
            <a:endParaRPr lang="en-US" altLang="ko-KR" sz="900" dirty="0" smtClean="0"/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6167446" y="928670"/>
            <a:ext cx="1214446" cy="285752"/>
          </a:xfrm>
          <a:prstGeom prst="wedgeRoundRectCallout">
            <a:avLst>
              <a:gd name="adj1" fmla="val -19105"/>
              <a:gd name="adj2" fmla="val 80231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유료 시  취소</a:t>
            </a:r>
            <a:endParaRPr lang="ko-KR" altLang="en-US" sz="900" dirty="0"/>
          </a:p>
        </p:txBody>
      </p:sp>
      <p:grpSp>
        <p:nvGrpSpPr>
          <p:cNvPr id="33" name="그룹 126"/>
          <p:cNvGrpSpPr/>
          <p:nvPr/>
        </p:nvGrpSpPr>
        <p:grpSpPr>
          <a:xfrm>
            <a:off x="6478704" y="5703345"/>
            <a:ext cx="974626" cy="666112"/>
            <a:chOff x="5881694" y="5132405"/>
            <a:chExt cx="974626" cy="666112"/>
          </a:xfrm>
        </p:grpSpPr>
        <p:sp>
          <p:nvSpPr>
            <p:cNvPr id="82" name="Rectangle 388"/>
            <p:cNvSpPr>
              <a:spLocks noChangeArrowheads="1"/>
            </p:cNvSpPr>
            <p:nvPr/>
          </p:nvSpPr>
          <p:spPr bwMode="auto">
            <a:xfrm>
              <a:off x="5881694" y="5675406"/>
              <a:ext cx="97462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 smtClean="0">
                  <a:solidFill>
                    <a:schemeClr val="accent1"/>
                  </a:solidFill>
                  <a:latin typeface="+mn-ea"/>
                </a:rPr>
                <a:t>SMS/LMS/MMS </a:t>
              </a:r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grpSp>
          <p:nvGrpSpPr>
            <p:cNvPr id="34" name="그룹 125"/>
            <p:cNvGrpSpPr/>
            <p:nvPr/>
          </p:nvGrpSpPr>
          <p:grpSpPr>
            <a:xfrm>
              <a:off x="6024570" y="5132405"/>
              <a:ext cx="511175" cy="511173"/>
              <a:chOff x="4372204" y="5715016"/>
              <a:chExt cx="511175" cy="511173"/>
            </a:xfrm>
          </p:grpSpPr>
          <p:sp>
            <p:nvSpPr>
              <p:cNvPr id="109" name="Rectangle 383"/>
              <p:cNvSpPr>
                <a:spLocks noChangeArrowheads="1"/>
              </p:cNvSpPr>
              <p:nvPr/>
            </p:nvSpPr>
            <p:spPr bwMode="auto">
              <a:xfrm>
                <a:off x="4372204" y="5786454"/>
                <a:ext cx="511175" cy="4397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2" name="Rectangle 384"/>
              <p:cNvSpPr>
                <a:spLocks noChangeArrowheads="1"/>
              </p:cNvSpPr>
              <p:nvPr/>
            </p:nvSpPr>
            <p:spPr bwMode="auto">
              <a:xfrm>
                <a:off x="4372204" y="5715016"/>
                <a:ext cx="511175" cy="511173"/>
              </a:xfrm>
              <a:prstGeom prst="rect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13" name="Oval 385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4" name="Oval 386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noFill/>
              <a:ln w="7938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15" name="Freeform 387"/>
              <p:cNvSpPr>
                <a:spLocks noEditPoints="1"/>
              </p:cNvSpPr>
              <p:nvPr/>
            </p:nvSpPr>
            <p:spPr bwMode="auto">
              <a:xfrm>
                <a:off x="4567467" y="5954726"/>
                <a:ext cx="249238" cy="139700"/>
              </a:xfrm>
              <a:custGeom>
                <a:avLst/>
                <a:gdLst>
                  <a:gd name="T0" fmla="*/ 0 w 157"/>
                  <a:gd name="T1" fmla="*/ 88 h 88"/>
                  <a:gd name="T2" fmla="*/ 157 w 157"/>
                  <a:gd name="T3" fmla="*/ 88 h 88"/>
                  <a:gd name="T4" fmla="*/ 157 w 157"/>
                  <a:gd name="T5" fmla="*/ 76 h 88"/>
                  <a:gd name="T6" fmla="*/ 0 w 157"/>
                  <a:gd name="T7" fmla="*/ 76 h 88"/>
                  <a:gd name="T8" fmla="*/ 0 w 157"/>
                  <a:gd name="T9" fmla="*/ 88 h 88"/>
                  <a:gd name="T10" fmla="*/ 0 w 157"/>
                  <a:gd name="T11" fmla="*/ 50 h 88"/>
                  <a:gd name="T12" fmla="*/ 157 w 157"/>
                  <a:gd name="T13" fmla="*/ 50 h 88"/>
                  <a:gd name="T14" fmla="*/ 157 w 157"/>
                  <a:gd name="T15" fmla="*/ 37 h 88"/>
                  <a:gd name="T16" fmla="*/ 0 w 157"/>
                  <a:gd name="T17" fmla="*/ 37 h 88"/>
                  <a:gd name="T18" fmla="*/ 0 w 157"/>
                  <a:gd name="T19" fmla="*/ 50 h 88"/>
                  <a:gd name="T20" fmla="*/ 0 w 157"/>
                  <a:gd name="T21" fmla="*/ 12 h 88"/>
                  <a:gd name="T22" fmla="*/ 157 w 157"/>
                  <a:gd name="T23" fmla="*/ 12 h 88"/>
                  <a:gd name="T24" fmla="*/ 157 w 157"/>
                  <a:gd name="T25" fmla="*/ 0 h 88"/>
                  <a:gd name="T26" fmla="*/ 0 w 157"/>
                  <a:gd name="T27" fmla="*/ 0 h 88"/>
                  <a:gd name="T28" fmla="*/ 0 w 157"/>
                  <a:gd name="T29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" h="88">
                    <a:moveTo>
                      <a:pt x="0" y="88"/>
                    </a:moveTo>
                    <a:lnTo>
                      <a:pt x="157" y="88"/>
                    </a:lnTo>
                    <a:lnTo>
                      <a:pt x="157" y="76"/>
                    </a:lnTo>
                    <a:lnTo>
                      <a:pt x="0" y="76"/>
                    </a:lnTo>
                    <a:lnTo>
                      <a:pt x="0" y="88"/>
                    </a:lnTo>
                    <a:close/>
                    <a:moveTo>
                      <a:pt x="0" y="50"/>
                    </a:moveTo>
                    <a:lnTo>
                      <a:pt x="157" y="50"/>
                    </a:lnTo>
                    <a:lnTo>
                      <a:pt x="157" y="37"/>
                    </a:lnTo>
                    <a:lnTo>
                      <a:pt x="0" y="37"/>
                    </a:lnTo>
                    <a:lnTo>
                      <a:pt x="0" y="50"/>
                    </a:lnTo>
                    <a:close/>
                    <a:moveTo>
                      <a:pt x="0" y="12"/>
                    </a:moveTo>
                    <a:lnTo>
                      <a:pt x="157" y="12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</p:grpSp>
      </p:grpSp>
      <p:cxnSp>
        <p:nvCxnSpPr>
          <p:cNvPr id="120" name="직선 화살표 연결선 576"/>
          <p:cNvCxnSpPr/>
          <p:nvPr/>
        </p:nvCxnSpPr>
        <p:spPr>
          <a:xfrm flipH="1" flipV="1">
            <a:off x="5095876" y="4857760"/>
            <a:ext cx="1373962" cy="9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095500" y="4714884"/>
            <a:ext cx="1635963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공급처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사용처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쿠폰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등 정보 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2" name="직선 화살표 연결선 576"/>
          <p:cNvCxnSpPr/>
          <p:nvPr/>
        </p:nvCxnSpPr>
        <p:spPr>
          <a:xfrm flipH="1" flipV="1">
            <a:off x="5095876" y="5000636"/>
            <a:ext cx="1435874" cy="4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41078" y="5072852"/>
            <a:ext cx="1685936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발급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결제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결제취소  등 정보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5" name="그룹 127"/>
          <p:cNvGrpSpPr/>
          <p:nvPr/>
        </p:nvGrpSpPr>
        <p:grpSpPr>
          <a:xfrm>
            <a:off x="6538455" y="4714884"/>
            <a:ext cx="689291" cy="666112"/>
            <a:chOff x="5952944" y="5132405"/>
            <a:chExt cx="689291" cy="666112"/>
          </a:xfrm>
        </p:grpSpPr>
        <p:sp>
          <p:nvSpPr>
            <p:cNvPr id="129" name="Rectangle 388"/>
            <p:cNvSpPr>
              <a:spLocks noChangeArrowheads="1"/>
            </p:cNvSpPr>
            <p:nvPr/>
          </p:nvSpPr>
          <p:spPr bwMode="auto">
            <a:xfrm>
              <a:off x="5952944" y="5675406"/>
              <a:ext cx="68929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latinLnBrk="0"/>
              <a:r>
                <a:rPr lang="ko-KR" altLang="en-US" sz="800" dirty="0" smtClean="0">
                  <a:solidFill>
                    <a:schemeClr val="accent1"/>
                  </a:solidFill>
                  <a:latin typeface="+mn-ea"/>
                </a:rPr>
                <a:t>외부 쿠폰 서버</a:t>
              </a:r>
              <a:endParaRPr lang="ko-KR" altLang="ko-KR" sz="800" dirty="0" smtClean="0">
                <a:solidFill>
                  <a:schemeClr val="accent1"/>
                </a:solidFill>
                <a:latin typeface="+mn-ea"/>
              </a:endParaRPr>
            </a:p>
          </p:txBody>
        </p:sp>
        <p:grpSp>
          <p:nvGrpSpPr>
            <p:cNvPr id="36" name="그룹 125"/>
            <p:cNvGrpSpPr/>
            <p:nvPr/>
          </p:nvGrpSpPr>
          <p:grpSpPr>
            <a:xfrm>
              <a:off x="6024570" y="5132405"/>
              <a:ext cx="511175" cy="511173"/>
              <a:chOff x="4372204" y="5715016"/>
              <a:chExt cx="511175" cy="511173"/>
            </a:xfrm>
          </p:grpSpPr>
          <p:sp>
            <p:nvSpPr>
              <p:cNvPr id="131" name="Rectangle 383"/>
              <p:cNvSpPr>
                <a:spLocks noChangeArrowheads="1"/>
              </p:cNvSpPr>
              <p:nvPr/>
            </p:nvSpPr>
            <p:spPr bwMode="auto">
              <a:xfrm>
                <a:off x="4372204" y="5786454"/>
                <a:ext cx="511175" cy="4397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34" name="Rectangle 384"/>
              <p:cNvSpPr>
                <a:spLocks noChangeArrowheads="1"/>
              </p:cNvSpPr>
              <p:nvPr/>
            </p:nvSpPr>
            <p:spPr bwMode="auto">
              <a:xfrm>
                <a:off x="4372204" y="5715016"/>
                <a:ext cx="511175" cy="511173"/>
              </a:xfrm>
              <a:prstGeom prst="rect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35" name="Oval 385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36" name="Oval 386"/>
              <p:cNvSpPr>
                <a:spLocks noChangeArrowheads="1"/>
              </p:cNvSpPr>
              <p:nvPr/>
            </p:nvSpPr>
            <p:spPr bwMode="auto">
              <a:xfrm>
                <a:off x="4754792" y="5824551"/>
                <a:ext cx="61913" cy="60325"/>
              </a:xfrm>
              <a:prstGeom prst="ellipse">
                <a:avLst/>
              </a:prstGeom>
              <a:noFill/>
              <a:ln w="7938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137" name="Freeform 387"/>
              <p:cNvSpPr>
                <a:spLocks noEditPoints="1"/>
              </p:cNvSpPr>
              <p:nvPr/>
            </p:nvSpPr>
            <p:spPr bwMode="auto">
              <a:xfrm>
                <a:off x="4567467" y="5954726"/>
                <a:ext cx="249238" cy="139700"/>
              </a:xfrm>
              <a:custGeom>
                <a:avLst/>
                <a:gdLst>
                  <a:gd name="T0" fmla="*/ 0 w 157"/>
                  <a:gd name="T1" fmla="*/ 88 h 88"/>
                  <a:gd name="T2" fmla="*/ 157 w 157"/>
                  <a:gd name="T3" fmla="*/ 88 h 88"/>
                  <a:gd name="T4" fmla="*/ 157 w 157"/>
                  <a:gd name="T5" fmla="*/ 76 h 88"/>
                  <a:gd name="T6" fmla="*/ 0 w 157"/>
                  <a:gd name="T7" fmla="*/ 76 h 88"/>
                  <a:gd name="T8" fmla="*/ 0 w 157"/>
                  <a:gd name="T9" fmla="*/ 88 h 88"/>
                  <a:gd name="T10" fmla="*/ 0 w 157"/>
                  <a:gd name="T11" fmla="*/ 50 h 88"/>
                  <a:gd name="T12" fmla="*/ 157 w 157"/>
                  <a:gd name="T13" fmla="*/ 50 h 88"/>
                  <a:gd name="T14" fmla="*/ 157 w 157"/>
                  <a:gd name="T15" fmla="*/ 37 h 88"/>
                  <a:gd name="T16" fmla="*/ 0 w 157"/>
                  <a:gd name="T17" fmla="*/ 37 h 88"/>
                  <a:gd name="T18" fmla="*/ 0 w 157"/>
                  <a:gd name="T19" fmla="*/ 50 h 88"/>
                  <a:gd name="T20" fmla="*/ 0 w 157"/>
                  <a:gd name="T21" fmla="*/ 12 h 88"/>
                  <a:gd name="T22" fmla="*/ 157 w 157"/>
                  <a:gd name="T23" fmla="*/ 12 h 88"/>
                  <a:gd name="T24" fmla="*/ 157 w 157"/>
                  <a:gd name="T25" fmla="*/ 0 h 88"/>
                  <a:gd name="T26" fmla="*/ 0 w 157"/>
                  <a:gd name="T27" fmla="*/ 0 h 88"/>
                  <a:gd name="T28" fmla="*/ 0 w 157"/>
                  <a:gd name="T29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" h="88">
                    <a:moveTo>
                      <a:pt x="0" y="88"/>
                    </a:moveTo>
                    <a:lnTo>
                      <a:pt x="157" y="88"/>
                    </a:lnTo>
                    <a:lnTo>
                      <a:pt x="157" y="76"/>
                    </a:lnTo>
                    <a:lnTo>
                      <a:pt x="0" y="76"/>
                    </a:lnTo>
                    <a:lnTo>
                      <a:pt x="0" y="88"/>
                    </a:lnTo>
                    <a:close/>
                    <a:moveTo>
                      <a:pt x="0" y="50"/>
                    </a:moveTo>
                    <a:lnTo>
                      <a:pt x="157" y="50"/>
                    </a:lnTo>
                    <a:lnTo>
                      <a:pt x="157" y="37"/>
                    </a:lnTo>
                    <a:lnTo>
                      <a:pt x="0" y="37"/>
                    </a:lnTo>
                    <a:lnTo>
                      <a:pt x="0" y="50"/>
                    </a:lnTo>
                    <a:close/>
                    <a:moveTo>
                      <a:pt x="0" y="12"/>
                    </a:moveTo>
                    <a:lnTo>
                      <a:pt x="157" y="12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800">
                  <a:latin typeface="+mn-ea"/>
                </a:endParaRPr>
              </a:p>
            </p:txBody>
          </p:sp>
        </p:grpSp>
      </p:grpSp>
      <p:cxnSp>
        <p:nvCxnSpPr>
          <p:cNvPr id="145" name="직선 화살표 연결선 144"/>
          <p:cNvCxnSpPr/>
          <p:nvPr/>
        </p:nvCxnSpPr>
        <p:spPr>
          <a:xfrm flipH="1">
            <a:off x="7310454" y="4929198"/>
            <a:ext cx="6429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원통 151"/>
          <p:cNvSpPr/>
          <p:nvPr/>
        </p:nvSpPr>
        <p:spPr>
          <a:xfrm>
            <a:off x="3617924" y="5393827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매출 분배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관리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3" name="원통 152"/>
          <p:cNvSpPr/>
          <p:nvPr/>
        </p:nvSpPr>
        <p:spPr>
          <a:xfrm>
            <a:off x="2843981" y="4941449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발급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</a:rPr>
              <a:t>공구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원통 153"/>
          <p:cNvSpPr/>
          <p:nvPr/>
        </p:nvSpPr>
        <p:spPr>
          <a:xfrm>
            <a:off x="2832106" y="5394015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원통 154"/>
          <p:cNvSpPr/>
          <p:nvPr/>
        </p:nvSpPr>
        <p:spPr>
          <a:xfrm>
            <a:off x="2843981" y="5870143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취소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원통 155"/>
          <p:cNvSpPr/>
          <p:nvPr/>
        </p:nvSpPr>
        <p:spPr>
          <a:xfrm>
            <a:off x="3618300" y="5870143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정산 정보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7" name="원통 156"/>
          <p:cNvSpPr/>
          <p:nvPr/>
        </p:nvSpPr>
        <p:spPr>
          <a:xfrm>
            <a:off x="3629799" y="4941449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사용 정보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8" name="원통 157"/>
          <p:cNvSpPr/>
          <p:nvPr/>
        </p:nvSpPr>
        <p:spPr>
          <a:xfrm>
            <a:off x="2070226" y="5859372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원통 158"/>
          <p:cNvSpPr/>
          <p:nvPr/>
        </p:nvSpPr>
        <p:spPr>
          <a:xfrm>
            <a:off x="2058163" y="5394015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사용처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정보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0" name="원통 159"/>
          <p:cNvSpPr/>
          <p:nvPr/>
        </p:nvSpPr>
        <p:spPr>
          <a:xfrm>
            <a:off x="2058163" y="4941449"/>
            <a:ext cx="714380" cy="42862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공급처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정보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I. </a:t>
            </a:r>
            <a:r>
              <a:rPr lang="ko-KR" altLang="en-US" sz="1600" dirty="0" smtClean="0"/>
              <a:t>멤버십 카드</a:t>
            </a:r>
            <a:endParaRPr lang="ko-KR" altLang="en-US" sz="1600" dirty="0"/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+mn-ea"/>
              </a:rPr>
              <a:t>멤버십 </a:t>
            </a:r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+mn-ea"/>
              </a:rPr>
              <a:t>멤버십 </a:t>
            </a:r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" name="그룹 168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20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2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3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5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6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7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8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9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30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6" name="그룹 167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44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5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6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7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8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1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2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53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19" name="그룹 117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멤버십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1" cy="158417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8" y="2780928"/>
            <a:ext cx="10536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포인트 적립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0472" y="5654861"/>
            <a:ext cx="94330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운영자가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해당 제휴사의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멤버십 정보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관리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멤버십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정보 표시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멤버십 카드 발급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>
                <a:solidFill>
                  <a:srgbClr val="000000"/>
                </a:solidFill>
                <a:latin typeface="+mn-ea"/>
              </a:rPr>
              <a:t>제휴사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 서버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멤버십 포인트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조회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>
                <a:solidFill>
                  <a:srgbClr val="000000"/>
                </a:solidFill>
                <a:latin typeface="+mn-ea"/>
              </a:rPr>
              <a:t>제휴사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 서버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5.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고객이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매장에서 포인트 적립 및 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서버와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관계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없이 제휴사의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매장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POS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와 제휴사 서버만의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31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5308973" y="4437112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889104" y="4314001"/>
            <a:ext cx="144016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3/4. </a:t>
            </a:r>
            <a:r>
              <a:rPr lang="ko-KR" altLang="en-US" sz="800" dirty="0" smtClean="0">
                <a:latin typeface="+mn-ea"/>
              </a:rPr>
              <a:t>발급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포인트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65168" y="2132856"/>
            <a:ext cx="108012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4.</a:t>
            </a:r>
            <a:r>
              <a:rPr lang="ko-KR" altLang="en-US" sz="800" dirty="0" smtClean="0">
                <a:latin typeface="+mn-ea"/>
              </a:rPr>
              <a:t>포인트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?.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스템프</a:t>
            </a:r>
            <a:r>
              <a:rPr lang="ko-KR" altLang="en-US" sz="1600" dirty="0" smtClean="0">
                <a:solidFill>
                  <a:srgbClr val="FF0000"/>
                </a:solidFill>
              </a:rPr>
              <a:t> 카드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스템프</a:t>
            </a:r>
            <a:r>
              <a:rPr lang="ko-KR" altLang="en-US" sz="800" dirty="0" smtClean="0">
                <a:latin typeface="+mn-ea"/>
              </a:rPr>
              <a:t>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스템프</a:t>
            </a:r>
            <a:r>
              <a:rPr lang="ko-KR" altLang="en-US" sz="800" dirty="0" smtClean="0">
                <a:latin typeface="+mn-ea"/>
              </a:rPr>
              <a:t> 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" name="그룹 168"/>
          <p:cNvGrpSpPr/>
          <p:nvPr/>
        </p:nvGrpSpPr>
        <p:grpSpPr>
          <a:xfrm>
            <a:off x="8337199" y="1230585"/>
            <a:ext cx="628650" cy="830263"/>
            <a:chOff x="8337199" y="1230585"/>
            <a:chExt cx="628650" cy="830263"/>
          </a:xfrm>
        </p:grpSpPr>
        <p:sp>
          <p:nvSpPr>
            <p:cNvPr id="20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8337199" y="1230585"/>
              <a:ext cx="6286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1" name="Freeform 352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2" name="Freeform 353"/>
            <p:cNvSpPr>
              <a:spLocks/>
            </p:cNvSpPr>
            <p:nvPr/>
          </p:nvSpPr>
          <p:spPr bwMode="auto">
            <a:xfrm>
              <a:off x="8411812" y="1244873"/>
              <a:ext cx="484188" cy="617538"/>
            </a:xfrm>
            <a:custGeom>
              <a:avLst/>
              <a:gdLst>
                <a:gd name="T0" fmla="*/ 121 w 912"/>
                <a:gd name="T1" fmla="*/ 1165 h 1165"/>
                <a:gd name="T2" fmla="*/ 791 w 912"/>
                <a:gd name="T3" fmla="*/ 1165 h 1165"/>
                <a:gd name="T4" fmla="*/ 912 w 912"/>
                <a:gd name="T5" fmla="*/ 1044 h 1165"/>
                <a:gd name="T6" fmla="*/ 912 w 912"/>
                <a:gd name="T7" fmla="*/ 121 h 1165"/>
                <a:gd name="T8" fmla="*/ 791 w 912"/>
                <a:gd name="T9" fmla="*/ 0 h 1165"/>
                <a:gd name="T10" fmla="*/ 121 w 912"/>
                <a:gd name="T11" fmla="*/ 0 h 1165"/>
                <a:gd name="T12" fmla="*/ 0 w 912"/>
                <a:gd name="T13" fmla="*/ 121 h 1165"/>
                <a:gd name="T14" fmla="*/ 0 w 912"/>
                <a:gd name="T15" fmla="*/ 1044 h 1165"/>
                <a:gd name="T16" fmla="*/ 121 w 912"/>
                <a:gd name="T17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1165">
                  <a:moveTo>
                    <a:pt x="121" y="1165"/>
                  </a:moveTo>
                  <a:lnTo>
                    <a:pt x="791" y="1165"/>
                  </a:lnTo>
                  <a:cubicBezTo>
                    <a:pt x="857" y="1165"/>
                    <a:pt x="912" y="1111"/>
                    <a:pt x="912" y="1044"/>
                  </a:cubicBezTo>
                  <a:lnTo>
                    <a:pt x="912" y="121"/>
                  </a:lnTo>
                  <a:cubicBezTo>
                    <a:pt x="912" y="54"/>
                    <a:pt x="857" y="0"/>
                    <a:pt x="79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044"/>
                  </a:lnTo>
                  <a:cubicBezTo>
                    <a:pt x="0" y="1111"/>
                    <a:pt x="54" y="1165"/>
                    <a:pt x="121" y="1165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3" name="Freeform 354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4" name="Freeform 355"/>
            <p:cNvSpPr>
              <a:spLocks/>
            </p:cNvSpPr>
            <p:nvPr/>
          </p:nvSpPr>
          <p:spPr bwMode="auto">
            <a:xfrm>
              <a:off x="8345137" y="1322660"/>
              <a:ext cx="614363" cy="244475"/>
            </a:xfrm>
            <a:custGeom>
              <a:avLst/>
              <a:gdLst>
                <a:gd name="T0" fmla="*/ 134 w 1158"/>
                <a:gd name="T1" fmla="*/ 460 h 460"/>
                <a:gd name="T2" fmla="*/ 1037 w 1158"/>
                <a:gd name="T3" fmla="*/ 460 h 460"/>
                <a:gd name="T4" fmla="*/ 1158 w 1158"/>
                <a:gd name="T5" fmla="*/ 339 h 460"/>
                <a:gd name="T6" fmla="*/ 1154 w 1158"/>
                <a:gd name="T7" fmla="*/ 308 h 460"/>
                <a:gd name="T8" fmla="*/ 1096 w 1158"/>
                <a:gd name="T9" fmla="*/ 90 h 460"/>
                <a:gd name="T10" fmla="*/ 979 w 1158"/>
                <a:gd name="T11" fmla="*/ 0 h 460"/>
                <a:gd name="T12" fmla="*/ 192 w 1158"/>
                <a:gd name="T13" fmla="*/ 0 h 460"/>
                <a:gd name="T14" fmla="*/ 75 w 1158"/>
                <a:gd name="T15" fmla="*/ 90 h 460"/>
                <a:gd name="T16" fmla="*/ 17 w 1158"/>
                <a:gd name="T17" fmla="*/ 308 h 460"/>
                <a:gd name="T18" fmla="*/ 103 w 1158"/>
                <a:gd name="T19" fmla="*/ 456 h 460"/>
                <a:gd name="T20" fmla="*/ 134 w 1158"/>
                <a:gd name="T2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8" h="460">
                  <a:moveTo>
                    <a:pt x="134" y="460"/>
                  </a:moveTo>
                  <a:lnTo>
                    <a:pt x="1037" y="460"/>
                  </a:lnTo>
                  <a:cubicBezTo>
                    <a:pt x="1104" y="460"/>
                    <a:pt x="1158" y="406"/>
                    <a:pt x="1158" y="339"/>
                  </a:cubicBezTo>
                  <a:cubicBezTo>
                    <a:pt x="1158" y="329"/>
                    <a:pt x="1157" y="318"/>
                    <a:pt x="1154" y="308"/>
                  </a:cubicBezTo>
                  <a:lnTo>
                    <a:pt x="1096" y="90"/>
                  </a:lnTo>
                  <a:cubicBezTo>
                    <a:pt x="1082" y="37"/>
                    <a:pt x="1034" y="0"/>
                    <a:pt x="979" y="0"/>
                  </a:cubicBezTo>
                  <a:lnTo>
                    <a:pt x="192" y="0"/>
                  </a:lnTo>
                  <a:cubicBezTo>
                    <a:pt x="137" y="0"/>
                    <a:pt x="89" y="37"/>
                    <a:pt x="75" y="90"/>
                  </a:cubicBezTo>
                  <a:lnTo>
                    <a:pt x="17" y="308"/>
                  </a:lnTo>
                  <a:cubicBezTo>
                    <a:pt x="0" y="373"/>
                    <a:pt x="39" y="439"/>
                    <a:pt x="103" y="456"/>
                  </a:cubicBezTo>
                  <a:cubicBezTo>
                    <a:pt x="113" y="459"/>
                    <a:pt x="124" y="460"/>
                    <a:pt x="134" y="460"/>
                  </a:cubicBezTo>
                  <a:close/>
                </a:path>
              </a:pathLst>
            </a:cu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5" name="Rectangle 356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6" name="Rectangle 357"/>
            <p:cNvSpPr>
              <a:spLocks noChangeArrowheads="1"/>
            </p:cNvSpPr>
            <p:nvPr/>
          </p:nvSpPr>
          <p:spPr bwMode="auto">
            <a:xfrm>
              <a:off x="8656287" y="1590948"/>
              <a:ext cx="144463" cy="228600"/>
            </a:xfrm>
            <a:prstGeom prst="rect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7" name="Line 358"/>
            <p:cNvSpPr>
              <a:spLocks noChangeShapeType="1"/>
            </p:cNvSpPr>
            <p:nvPr/>
          </p:nvSpPr>
          <p:spPr bwMode="auto">
            <a:xfrm flipH="1">
              <a:off x="8489599" y="1322660"/>
              <a:ext cx="39688" cy="244475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8" name="Line 359"/>
            <p:cNvSpPr>
              <a:spLocks noChangeShapeType="1"/>
            </p:cNvSpPr>
            <p:nvPr/>
          </p:nvSpPr>
          <p:spPr bwMode="auto">
            <a:xfrm flipH="1">
              <a:off x="8656287" y="1325835"/>
              <a:ext cx="1588" cy="241300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29" name="Line 360"/>
            <p:cNvSpPr>
              <a:spLocks noChangeShapeType="1"/>
            </p:cNvSpPr>
            <p:nvPr/>
          </p:nvSpPr>
          <p:spPr bwMode="auto">
            <a:xfrm>
              <a:off x="8789637" y="1325835"/>
              <a:ext cx="30163" cy="239713"/>
            </a:xfrm>
            <a:prstGeom prst="line">
              <a:avLst/>
            </a:prstGeom>
            <a:noFill/>
            <a:ln w="1111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30" name="Rectangle 361"/>
            <p:cNvSpPr>
              <a:spLocks noChangeArrowheads="1"/>
            </p:cNvSpPr>
            <p:nvPr/>
          </p:nvSpPr>
          <p:spPr bwMode="auto">
            <a:xfrm>
              <a:off x="8548337" y="1895748"/>
              <a:ext cx="2047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매장</a:t>
              </a: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7329264" y="1620091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92392" y="1493493"/>
            <a:ext cx="54718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바코드 스캔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6" name="그룹 167"/>
          <p:cNvGrpSpPr/>
          <p:nvPr/>
        </p:nvGrpSpPr>
        <p:grpSpPr>
          <a:xfrm>
            <a:off x="8246712" y="4105672"/>
            <a:ext cx="820737" cy="1038225"/>
            <a:chOff x="8246712" y="4105672"/>
            <a:chExt cx="820737" cy="1038225"/>
          </a:xfrm>
        </p:grpSpPr>
        <p:sp>
          <p:nvSpPr>
            <p:cNvPr id="44" name="AutoShape 363"/>
            <p:cNvSpPr>
              <a:spLocks noChangeAspect="1" noChangeArrowheads="1" noTextEdit="1"/>
            </p:cNvSpPr>
            <p:nvPr/>
          </p:nvSpPr>
          <p:spPr bwMode="auto">
            <a:xfrm>
              <a:off x="8246712" y="4105672"/>
              <a:ext cx="820737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5" name="Freeform 365"/>
            <p:cNvSpPr>
              <a:spLocks noEditPoints="1"/>
            </p:cNvSpPr>
            <p:nvPr/>
          </p:nvSpPr>
          <p:spPr bwMode="auto">
            <a:xfrm>
              <a:off x="8259412" y="4118372"/>
              <a:ext cx="773112" cy="785813"/>
            </a:xfrm>
            <a:custGeom>
              <a:avLst/>
              <a:gdLst>
                <a:gd name="T0" fmla="*/ 250 w 487"/>
                <a:gd name="T1" fmla="*/ 495 h 495"/>
                <a:gd name="T2" fmla="*/ 250 w 487"/>
                <a:gd name="T3" fmla="*/ 342 h 495"/>
                <a:gd name="T4" fmla="*/ 487 w 487"/>
                <a:gd name="T5" fmla="*/ 342 h 495"/>
                <a:gd name="T6" fmla="*/ 487 w 487"/>
                <a:gd name="T7" fmla="*/ 495 h 495"/>
                <a:gd name="T8" fmla="*/ 250 w 487"/>
                <a:gd name="T9" fmla="*/ 495 h 495"/>
                <a:gd name="T10" fmla="*/ 0 w 487"/>
                <a:gd name="T11" fmla="*/ 423 h 495"/>
                <a:gd name="T12" fmla="*/ 8 w 487"/>
                <a:gd name="T13" fmla="*/ 168 h 495"/>
                <a:gd name="T14" fmla="*/ 151 w 487"/>
                <a:gd name="T15" fmla="*/ 168 h 495"/>
                <a:gd name="T16" fmla="*/ 159 w 487"/>
                <a:gd name="T17" fmla="*/ 0 h 495"/>
                <a:gd name="T18" fmla="*/ 421 w 487"/>
                <a:gd name="T19" fmla="*/ 2 h 495"/>
                <a:gd name="T20" fmla="*/ 433 w 487"/>
                <a:gd name="T21" fmla="*/ 342 h 495"/>
                <a:gd name="T22" fmla="*/ 250 w 487"/>
                <a:gd name="T23" fmla="*/ 342 h 495"/>
                <a:gd name="T24" fmla="*/ 250 w 487"/>
                <a:gd name="T25" fmla="*/ 423 h 495"/>
                <a:gd name="T26" fmla="*/ 0 w 487"/>
                <a:gd name="T27" fmla="*/ 42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495">
                  <a:moveTo>
                    <a:pt x="250" y="495"/>
                  </a:moveTo>
                  <a:lnTo>
                    <a:pt x="250" y="342"/>
                  </a:lnTo>
                  <a:lnTo>
                    <a:pt x="487" y="342"/>
                  </a:lnTo>
                  <a:lnTo>
                    <a:pt x="487" y="495"/>
                  </a:lnTo>
                  <a:lnTo>
                    <a:pt x="250" y="495"/>
                  </a:lnTo>
                  <a:close/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6" name="Line 366"/>
            <p:cNvSpPr>
              <a:spLocks noChangeShapeType="1"/>
            </p:cNvSpPr>
            <p:nvPr/>
          </p:nvSpPr>
          <p:spPr bwMode="auto">
            <a:xfrm flipH="1" flipV="1">
              <a:off x="8499124" y="4385072"/>
              <a:ext cx="14287" cy="404813"/>
            </a:xfrm>
            <a:prstGeom prst="line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7" name="Rectangle 367"/>
            <p:cNvSpPr>
              <a:spLocks noChangeArrowheads="1"/>
            </p:cNvSpPr>
            <p:nvPr/>
          </p:nvSpPr>
          <p:spPr bwMode="auto">
            <a:xfrm>
              <a:off x="8656287" y="4661297"/>
              <a:ext cx="376237" cy="242888"/>
            </a:xfrm>
            <a:prstGeom prst="rect">
              <a:avLst/>
            </a:pr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8" name="Freeform 368"/>
            <p:cNvSpPr>
              <a:spLocks/>
            </p:cNvSpPr>
            <p:nvPr/>
          </p:nvSpPr>
          <p:spPr bwMode="auto">
            <a:xfrm>
              <a:off x="8259412" y="4118372"/>
              <a:ext cx="687387" cy="671513"/>
            </a:xfrm>
            <a:custGeom>
              <a:avLst/>
              <a:gdLst>
                <a:gd name="T0" fmla="*/ 0 w 433"/>
                <a:gd name="T1" fmla="*/ 423 h 423"/>
                <a:gd name="T2" fmla="*/ 8 w 433"/>
                <a:gd name="T3" fmla="*/ 168 h 423"/>
                <a:gd name="T4" fmla="*/ 151 w 433"/>
                <a:gd name="T5" fmla="*/ 168 h 423"/>
                <a:gd name="T6" fmla="*/ 159 w 433"/>
                <a:gd name="T7" fmla="*/ 0 h 423"/>
                <a:gd name="T8" fmla="*/ 421 w 433"/>
                <a:gd name="T9" fmla="*/ 2 h 423"/>
                <a:gd name="T10" fmla="*/ 433 w 433"/>
                <a:gd name="T11" fmla="*/ 342 h 423"/>
                <a:gd name="T12" fmla="*/ 250 w 433"/>
                <a:gd name="T13" fmla="*/ 342 h 423"/>
                <a:gd name="T14" fmla="*/ 250 w 433"/>
                <a:gd name="T15" fmla="*/ 423 h 423"/>
                <a:gd name="T16" fmla="*/ 0 w 433"/>
                <a:gd name="T17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0" y="423"/>
                  </a:moveTo>
                  <a:lnTo>
                    <a:pt x="8" y="168"/>
                  </a:lnTo>
                  <a:lnTo>
                    <a:pt x="151" y="168"/>
                  </a:lnTo>
                  <a:lnTo>
                    <a:pt x="159" y="0"/>
                  </a:lnTo>
                  <a:lnTo>
                    <a:pt x="421" y="2"/>
                  </a:lnTo>
                  <a:lnTo>
                    <a:pt x="433" y="342"/>
                  </a:lnTo>
                  <a:lnTo>
                    <a:pt x="250" y="342"/>
                  </a:lnTo>
                  <a:lnTo>
                    <a:pt x="250" y="423"/>
                  </a:lnTo>
                  <a:lnTo>
                    <a:pt x="0" y="423"/>
                  </a:lnTo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9" name="Freeform 369"/>
            <p:cNvSpPr>
              <a:spLocks noEditPoints="1"/>
            </p:cNvSpPr>
            <p:nvPr/>
          </p:nvSpPr>
          <p:spPr bwMode="auto">
            <a:xfrm>
              <a:off x="8324499" y="4204097"/>
              <a:ext cx="652462" cy="574675"/>
            </a:xfrm>
            <a:custGeom>
              <a:avLst/>
              <a:gdLst>
                <a:gd name="T0" fmla="*/ 370 w 411"/>
                <a:gd name="T1" fmla="*/ 362 h 362"/>
                <a:gd name="T2" fmla="*/ 288 w 411"/>
                <a:gd name="T3" fmla="*/ 349 h 362"/>
                <a:gd name="T4" fmla="*/ 247 w 411"/>
                <a:gd name="T5" fmla="*/ 329 h 362"/>
                <a:gd name="T6" fmla="*/ 411 w 411"/>
                <a:gd name="T7" fmla="*/ 315 h 362"/>
                <a:gd name="T8" fmla="*/ 247 w 411"/>
                <a:gd name="T9" fmla="*/ 329 h 362"/>
                <a:gd name="T10" fmla="*/ 336 w 411"/>
                <a:gd name="T11" fmla="*/ 0 h 362"/>
                <a:gd name="T12" fmla="*/ 285 w 411"/>
                <a:gd name="T13" fmla="*/ 66 h 362"/>
                <a:gd name="T14" fmla="*/ 275 w 411"/>
                <a:gd name="T15" fmla="*/ 66 h 362"/>
                <a:gd name="T16" fmla="*/ 224 w 411"/>
                <a:gd name="T17" fmla="*/ 0 h 362"/>
                <a:gd name="T18" fmla="*/ 275 w 411"/>
                <a:gd name="T19" fmla="*/ 66 h 362"/>
                <a:gd name="T20" fmla="*/ 213 w 411"/>
                <a:gd name="T21" fmla="*/ 0 h 362"/>
                <a:gd name="T22" fmla="*/ 162 w 411"/>
                <a:gd name="T23" fmla="*/ 66 h 362"/>
                <a:gd name="T24" fmla="*/ 213 w 411"/>
                <a:gd name="T25" fmla="*/ 142 h 362"/>
                <a:gd name="T26" fmla="*/ 162 w 411"/>
                <a:gd name="T27" fmla="*/ 76 h 362"/>
                <a:gd name="T28" fmla="*/ 213 w 411"/>
                <a:gd name="T29" fmla="*/ 142 h 362"/>
                <a:gd name="T30" fmla="*/ 213 w 411"/>
                <a:gd name="T31" fmla="*/ 153 h 362"/>
                <a:gd name="T32" fmla="*/ 162 w 411"/>
                <a:gd name="T33" fmla="*/ 219 h 362"/>
                <a:gd name="T34" fmla="*/ 275 w 411"/>
                <a:gd name="T35" fmla="*/ 142 h 362"/>
                <a:gd name="T36" fmla="*/ 224 w 411"/>
                <a:gd name="T37" fmla="*/ 76 h 362"/>
                <a:gd name="T38" fmla="*/ 275 w 411"/>
                <a:gd name="T39" fmla="*/ 142 h 362"/>
                <a:gd name="T40" fmla="*/ 275 w 411"/>
                <a:gd name="T41" fmla="*/ 153 h 362"/>
                <a:gd name="T42" fmla="*/ 224 w 411"/>
                <a:gd name="T43" fmla="*/ 219 h 362"/>
                <a:gd name="T44" fmla="*/ 336 w 411"/>
                <a:gd name="T45" fmla="*/ 219 h 362"/>
                <a:gd name="T46" fmla="*/ 285 w 411"/>
                <a:gd name="T47" fmla="*/ 153 h 362"/>
                <a:gd name="T48" fmla="*/ 336 w 411"/>
                <a:gd name="T49" fmla="*/ 219 h 362"/>
                <a:gd name="T50" fmla="*/ 336 w 411"/>
                <a:gd name="T51" fmla="*/ 76 h 362"/>
                <a:gd name="T52" fmla="*/ 285 w 411"/>
                <a:gd name="T53" fmla="*/ 142 h 362"/>
                <a:gd name="T54" fmla="*/ 88 w 411"/>
                <a:gd name="T55" fmla="*/ 196 h 362"/>
                <a:gd name="T56" fmla="*/ 49 w 411"/>
                <a:gd name="T57" fmla="*/ 150 h 362"/>
                <a:gd name="T58" fmla="*/ 88 w 411"/>
                <a:gd name="T59" fmla="*/ 196 h 362"/>
                <a:gd name="T60" fmla="*/ 38 w 411"/>
                <a:gd name="T61" fmla="*/ 150 h 362"/>
                <a:gd name="T62" fmla="*/ 0 w 411"/>
                <a:gd name="T63" fmla="*/ 196 h 362"/>
                <a:gd name="T64" fmla="*/ 38 w 411"/>
                <a:gd name="T65" fmla="*/ 252 h 362"/>
                <a:gd name="T66" fmla="*/ 0 w 411"/>
                <a:gd name="T67" fmla="*/ 207 h 362"/>
                <a:gd name="T68" fmla="*/ 38 w 411"/>
                <a:gd name="T69" fmla="*/ 252 h 362"/>
                <a:gd name="T70" fmla="*/ 88 w 411"/>
                <a:gd name="T71" fmla="*/ 207 h 362"/>
                <a:gd name="T72" fmla="*/ 49 w 411"/>
                <a:gd name="T73" fmla="*/ 252 h 362"/>
                <a:gd name="T74" fmla="*/ 88 w 411"/>
                <a:gd name="T75" fmla="*/ 309 h 362"/>
                <a:gd name="T76" fmla="*/ 49 w 411"/>
                <a:gd name="T77" fmla="*/ 263 h 362"/>
                <a:gd name="T78" fmla="*/ 88 w 411"/>
                <a:gd name="T79" fmla="*/ 309 h 362"/>
                <a:gd name="T80" fmla="*/ 38 w 411"/>
                <a:gd name="T81" fmla="*/ 263 h 362"/>
                <a:gd name="T82" fmla="*/ 0 w 411"/>
                <a:gd name="T83" fmla="*/ 30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1" h="362">
                  <a:moveTo>
                    <a:pt x="288" y="362"/>
                  </a:moveTo>
                  <a:lnTo>
                    <a:pt x="370" y="362"/>
                  </a:lnTo>
                  <a:lnTo>
                    <a:pt x="370" y="349"/>
                  </a:lnTo>
                  <a:lnTo>
                    <a:pt x="288" y="349"/>
                  </a:lnTo>
                  <a:lnTo>
                    <a:pt x="288" y="362"/>
                  </a:lnTo>
                  <a:close/>
                  <a:moveTo>
                    <a:pt x="247" y="329"/>
                  </a:moveTo>
                  <a:lnTo>
                    <a:pt x="411" y="329"/>
                  </a:lnTo>
                  <a:lnTo>
                    <a:pt x="411" y="315"/>
                  </a:lnTo>
                  <a:lnTo>
                    <a:pt x="247" y="315"/>
                  </a:lnTo>
                  <a:lnTo>
                    <a:pt x="247" y="329"/>
                  </a:lnTo>
                  <a:close/>
                  <a:moveTo>
                    <a:pt x="336" y="66"/>
                  </a:moveTo>
                  <a:lnTo>
                    <a:pt x="336" y="0"/>
                  </a:lnTo>
                  <a:lnTo>
                    <a:pt x="285" y="0"/>
                  </a:lnTo>
                  <a:lnTo>
                    <a:pt x="285" y="66"/>
                  </a:lnTo>
                  <a:lnTo>
                    <a:pt x="336" y="66"/>
                  </a:lnTo>
                  <a:close/>
                  <a:moveTo>
                    <a:pt x="275" y="66"/>
                  </a:moveTo>
                  <a:lnTo>
                    <a:pt x="275" y="0"/>
                  </a:lnTo>
                  <a:lnTo>
                    <a:pt x="224" y="0"/>
                  </a:lnTo>
                  <a:lnTo>
                    <a:pt x="224" y="66"/>
                  </a:lnTo>
                  <a:lnTo>
                    <a:pt x="275" y="66"/>
                  </a:lnTo>
                  <a:close/>
                  <a:moveTo>
                    <a:pt x="213" y="66"/>
                  </a:moveTo>
                  <a:lnTo>
                    <a:pt x="213" y="0"/>
                  </a:lnTo>
                  <a:lnTo>
                    <a:pt x="162" y="0"/>
                  </a:lnTo>
                  <a:lnTo>
                    <a:pt x="162" y="66"/>
                  </a:lnTo>
                  <a:lnTo>
                    <a:pt x="213" y="66"/>
                  </a:lnTo>
                  <a:close/>
                  <a:moveTo>
                    <a:pt x="213" y="142"/>
                  </a:moveTo>
                  <a:lnTo>
                    <a:pt x="213" y="76"/>
                  </a:lnTo>
                  <a:lnTo>
                    <a:pt x="162" y="76"/>
                  </a:lnTo>
                  <a:lnTo>
                    <a:pt x="162" y="142"/>
                  </a:lnTo>
                  <a:lnTo>
                    <a:pt x="213" y="142"/>
                  </a:lnTo>
                  <a:close/>
                  <a:moveTo>
                    <a:pt x="213" y="219"/>
                  </a:moveTo>
                  <a:lnTo>
                    <a:pt x="213" y="153"/>
                  </a:lnTo>
                  <a:lnTo>
                    <a:pt x="162" y="153"/>
                  </a:lnTo>
                  <a:lnTo>
                    <a:pt x="162" y="219"/>
                  </a:lnTo>
                  <a:lnTo>
                    <a:pt x="213" y="219"/>
                  </a:lnTo>
                  <a:close/>
                  <a:moveTo>
                    <a:pt x="275" y="142"/>
                  </a:moveTo>
                  <a:lnTo>
                    <a:pt x="275" y="76"/>
                  </a:lnTo>
                  <a:lnTo>
                    <a:pt x="224" y="76"/>
                  </a:lnTo>
                  <a:lnTo>
                    <a:pt x="224" y="142"/>
                  </a:lnTo>
                  <a:lnTo>
                    <a:pt x="275" y="142"/>
                  </a:lnTo>
                  <a:close/>
                  <a:moveTo>
                    <a:pt x="275" y="219"/>
                  </a:moveTo>
                  <a:lnTo>
                    <a:pt x="275" y="153"/>
                  </a:lnTo>
                  <a:lnTo>
                    <a:pt x="224" y="153"/>
                  </a:lnTo>
                  <a:lnTo>
                    <a:pt x="224" y="219"/>
                  </a:lnTo>
                  <a:lnTo>
                    <a:pt x="275" y="219"/>
                  </a:lnTo>
                  <a:close/>
                  <a:moveTo>
                    <a:pt x="336" y="219"/>
                  </a:moveTo>
                  <a:lnTo>
                    <a:pt x="336" y="153"/>
                  </a:lnTo>
                  <a:lnTo>
                    <a:pt x="285" y="153"/>
                  </a:lnTo>
                  <a:lnTo>
                    <a:pt x="285" y="219"/>
                  </a:lnTo>
                  <a:lnTo>
                    <a:pt x="336" y="219"/>
                  </a:lnTo>
                  <a:close/>
                  <a:moveTo>
                    <a:pt x="336" y="142"/>
                  </a:moveTo>
                  <a:lnTo>
                    <a:pt x="336" y="76"/>
                  </a:lnTo>
                  <a:lnTo>
                    <a:pt x="285" y="76"/>
                  </a:lnTo>
                  <a:lnTo>
                    <a:pt x="285" y="142"/>
                  </a:lnTo>
                  <a:lnTo>
                    <a:pt x="336" y="142"/>
                  </a:lnTo>
                  <a:close/>
                  <a:moveTo>
                    <a:pt x="88" y="196"/>
                  </a:moveTo>
                  <a:lnTo>
                    <a:pt x="88" y="150"/>
                  </a:lnTo>
                  <a:lnTo>
                    <a:pt x="49" y="150"/>
                  </a:lnTo>
                  <a:lnTo>
                    <a:pt x="49" y="196"/>
                  </a:lnTo>
                  <a:lnTo>
                    <a:pt x="88" y="196"/>
                  </a:lnTo>
                  <a:close/>
                  <a:moveTo>
                    <a:pt x="38" y="196"/>
                  </a:moveTo>
                  <a:lnTo>
                    <a:pt x="38" y="150"/>
                  </a:lnTo>
                  <a:lnTo>
                    <a:pt x="0" y="150"/>
                  </a:lnTo>
                  <a:lnTo>
                    <a:pt x="0" y="196"/>
                  </a:lnTo>
                  <a:lnTo>
                    <a:pt x="38" y="196"/>
                  </a:lnTo>
                  <a:close/>
                  <a:moveTo>
                    <a:pt x="38" y="252"/>
                  </a:moveTo>
                  <a:lnTo>
                    <a:pt x="38" y="207"/>
                  </a:lnTo>
                  <a:lnTo>
                    <a:pt x="0" y="207"/>
                  </a:lnTo>
                  <a:lnTo>
                    <a:pt x="0" y="252"/>
                  </a:lnTo>
                  <a:lnTo>
                    <a:pt x="38" y="252"/>
                  </a:lnTo>
                  <a:close/>
                  <a:moveTo>
                    <a:pt x="88" y="252"/>
                  </a:moveTo>
                  <a:lnTo>
                    <a:pt x="88" y="207"/>
                  </a:lnTo>
                  <a:lnTo>
                    <a:pt x="49" y="207"/>
                  </a:lnTo>
                  <a:lnTo>
                    <a:pt x="49" y="252"/>
                  </a:lnTo>
                  <a:lnTo>
                    <a:pt x="88" y="252"/>
                  </a:lnTo>
                  <a:close/>
                  <a:moveTo>
                    <a:pt x="88" y="309"/>
                  </a:moveTo>
                  <a:lnTo>
                    <a:pt x="88" y="263"/>
                  </a:lnTo>
                  <a:lnTo>
                    <a:pt x="49" y="263"/>
                  </a:lnTo>
                  <a:lnTo>
                    <a:pt x="49" y="309"/>
                  </a:lnTo>
                  <a:lnTo>
                    <a:pt x="88" y="309"/>
                  </a:lnTo>
                  <a:close/>
                  <a:moveTo>
                    <a:pt x="38" y="309"/>
                  </a:moveTo>
                  <a:lnTo>
                    <a:pt x="38" y="263"/>
                  </a:lnTo>
                  <a:lnTo>
                    <a:pt x="0" y="263"/>
                  </a:lnTo>
                  <a:lnTo>
                    <a:pt x="0" y="309"/>
                  </a:lnTo>
                  <a:lnTo>
                    <a:pt x="38" y="309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0" name="Freeform 370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1" name="Freeform 371"/>
            <p:cNvSpPr>
              <a:spLocks/>
            </p:cNvSpPr>
            <p:nvPr/>
          </p:nvSpPr>
          <p:spPr bwMode="auto">
            <a:xfrm>
              <a:off x="8629299" y="4832747"/>
              <a:ext cx="430212" cy="84138"/>
            </a:xfrm>
            <a:custGeom>
              <a:avLst/>
              <a:gdLst>
                <a:gd name="T0" fmla="*/ 596 w 812"/>
                <a:gd name="T1" fmla="*/ 158 h 158"/>
                <a:gd name="T2" fmla="*/ 812 w 812"/>
                <a:gd name="T3" fmla="*/ 158 h 158"/>
                <a:gd name="T4" fmla="*/ 699 w 812"/>
                <a:gd name="T5" fmla="*/ 20 h 158"/>
                <a:gd name="T6" fmla="*/ 605 w 812"/>
                <a:gd name="T7" fmla="*/ 107 h 158"/>
                <a:gd name="T8" fmla="*/ 462 w 812"/>
                <a:gd name="T9" fmla="*/ 32 h 158"/>
                <a:gd name="T10" fmla="*/ 406 w 812"/>
                <a:gd name="T11" fmla="*/ 107 h 158"/>
                <a:gd name="T12" fmla="*/ 264 w 812"/>
                <a:gd name="T13" fmla="*/ 32 h 158"/>
                <a:gd name="T14" fmla="*/ 208 w 812"/>
                <a:gd name="T15" fmla="*/ 107 h 158"/>
                <a:gd name="T16" fmla="*/ 65 w 812"/>
                <a:gd name="T17" fmla="*/ 32 h 158"/>
                <a:gd name="T18" fmla="*/ 0 w 812"/>
                <a:gd name="T19" fmla="*/ 158 h 158"/>
                <a:gd name="T20" fmla="*/ 596 w 81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158">
                  <a:moveTo>
                    <a:pt x="596" y="158"/>
                  </a:moveTo>
                  <a:lnTo>
                    <a:pt x="812" y="158"/>
                  </a:lnTo>
                  <a:cubicBezTo>
                    <a:pt x="810" y="78"/>
                    <a:pt x="759" y="16"/>
                    <a:pt x="699" y="20"/>
                  </a:cubicBezTo>
                  <a:cubicBezTo>
                    <a:pt x="658" y="23"/>
                    <a:pt x="621" y="56"/>
                    <a:pt x="605" y="107"/>
                  </a:cubicBezTo>
                  <a:cubicBezTo>
                    <a:pt x="581" y="33"/>
                    <a:pt x="517" y="0"/>
                    <a:pt x="462" y="32"/>
                  </a:cubicBezTo>
                  <a:cubicBezTo>
                    <a:pt x="437" y="47"/>
                    <a:pt x="417" y="73"/>
                    <a:pt x="406" y="107"/>
                  </a:cubicBezTo>
                  <a:cubicBezTo>
                    <a:pt x="382" y="33"/>
                    <a:pt x="318" y="0"/>
                    <a:pt x="264" y="32"/>
                  </a:cubicBezTo>
                  <a:cubicBezTo>
                    <a:pt x="239" y="47"/>
                    <a:pt x="219" y="73"/>
                    <a:pt x="208" y="107"/>
                  </a:cubicBezTo>
                  <a:cubicBezTo>
                    <a:pt x="184" y="33"/>
                    <a:pt x="120" y="0"/>
                    <a:pt x="65" y="32"/>
                  </a:cubicBezTo>
                  <a:cubicBezTo>
                    <a:pt x="27" y="54"/>
                    <a:pt x="2" y="103"/>
                    <a:pt x="0" y="158"/>
                  </a:cubicBezTo>
                  <a:lnTo>
                    <a:pt x="596" y="158"/>
                  </a:lnTo>
                  <a:close/>
                </a:path>
              </a:pathLst>
            </a:custGeom>
            <a:noFill/>
            <a:ln w="79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52" name="Rectangle 372"/>
            <p:cNvSpPr>
              <a:spLocks noChangeArrowheads="1"/>
            </p:cNvSpPr>
            <p:nvPr/>
          </p:nvSpPr>
          <p:spPr bwMode="auto">
            <a:xfrm>
              <a:off x="8368949" y="4962922"/>
              <a:ext cx="6635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sz="800" b="0" i="0" u="none" strike="noStrike" cap="none" normalizeH="0" baseline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제휴사</a:t>
              </a:r>
              <a:r>
                <a:rPr kumimoji="0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서버</a:t>
              </a:r>
              <a:endPara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endParaRPr>
            </a:p>
          </p:txBody>
        </p:sp>
        <p:sp>
          <p:nvSpPr>
            <p:cNvPr id="53" name="Rectangle 373"/>
            <p:cNvSpPr>
              <a:spLocks noChangeArrowheads="1"/>
            </p:cNvSpPr>
            <p:nvPr/>
          </p:nvSpPr>
          <p:spPr bwMode="auto">
            <a:xfrm>
              <a:off x="8707087" y="4954985"/>
              <a:ext cx="368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</a:rPr>
                <a:t> </a:t>
              </a:r>
            </a:p>
          </p:txBody>
        </p:sp>
      </p:grpSp>
      <p:grpSp>
        <p:nvGrpSpPr>
          <p:cNvPr id="19" name="그룹 117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err="1" smtClean="0">
                <a:latin typeface="+mn-ea"/>
              </a:rPr>
              <a:t>스템프</a:t>
            </a:r>
            <a:r>
              <a:rPr lang="ko-KR" altLang="en-US" sz="800" dirty="0" smtClean="0">
                <a:latin typeface="+mn-ea"/>
              </a:rPr>
              <a:t> 정보 관리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03" name="직선 화살표 연결선 576"/>
          <p:cNvCxnSpPr/>
          <p:nvPr/>
        </p:nvCxnSpPr>
        <p:spPr>
          <a:xfrm>
            <a:off x="8553400" y="2132856"/>
            <a:ext cx="1" cy="158417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25408" y="2780928"/>
            <a:ext cx="10536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5. </a:t>
            </a:r>
            <a:r>
              <a:rPr lang="ko-KR" altLang="en-US" sz="800" dirty="0" err="1" smtClean="0">
                <a:solidFill>
                  <a:schemeClr val="accent1"/>
                </a:solidFill>
                <a:latin typeface="+mn-ea"/>
              </a:rPr>
              <a:t>스템프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 적립</a:t>
            </a:r>
            <a:r>
              <a:rPr lang="en-US" altLang="ko-KR" sz="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accent1"/>
                </a:solidFill>
                <a:latin typeface="+mn-ea"/>
              </a:rPr>
              <a:t>사용</a:t>
            </a:r>
            <a:endParaRPr lang="ko-KR" altLang="en-US" sz="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0472" y="5654861"/>
            <a:ext cx="94330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운영자가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해당 제휴사의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스템프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정보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관리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스템프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정보 표시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스템프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카드 발급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>
                <a:solidFill>
                  <a:srgbClr val="000000"/>
                </a:solidFill>
                <a:latin typeface="+mn-ea"/>
              </a:rPr>
              <a:t>제휴사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 서버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스템프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조회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스마트월렛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제휴사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5.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고객이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매장에서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스템프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적립 및 사용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서버와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관계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없이 제휴사의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매장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POS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와 제휴사 서버만의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31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5308973" y="4437112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738818" y="4314001"/>
            <a:ext cx="159044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3/4. </a:t>
            </a:r>
            <a:r>
              <a:rPr lang="ko-KR" altLang="en-US" sz="800" dirty="0" err="1" smtClean="0">
                <a:latin typeface="+mn-ea"/>
              </a:rPr>
              <a:t>스템프</a:t>
            </a:r>
            <a:r>
              <a:rPr lang="ko-KR" altLang="en-US" sz="800" dirty="0" smtClean="0">
                <a:latin typeface="+mn-ea"/>
              </a:rPr>
              <a:t> 적립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사용요청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65168" y="2132856"/>
            <a:ext cx="108012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4.</a:t>
            </a:r>
            <a:r>
              <a:rPr lang="ko-KR" altLang="en-US" sz="800" dirty="0" err="1" smtClean="0">
                <a:latin typeface="+mn-ea"/>
              </a:rPr>
              <a:t>스템프</a:t>
            </a:r>
            <a:r>
              <a:rPr lang="ko-KR" altLang="en-US" sz="800" dirty="0" smtClean="0">
                <a:latin typeface="+mn-ea"/>
              </a:rPr>
              <a:t> 요청 및 응답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5025008" y="1988840"/>
            <a:ext cx="1512168" cy="194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032" y="332656"/>
            <a:ext cx="8914433" cy="360040"/>
          </a:xfrm>
        </p:spPr>
        <p:txBody>
          <a:bodyPr/>
          <a:lstStyle/>
          <a:p>
            <a:r>
              <a:rPr lang="en-US" altLang="ko-KR" sz="1600" dirty="0" smtClean="0"/>
              <a:t>II. </a:t>
            </a:r>
            <a:r>
              <a:rPr lang="ko-KR" altLang="en-US" sz="1600" dirty="0" smtClean="0"/>
              <a:t>쿠폰 </a:t>
            </a:r>
            <a:r>
              <a:rPr lang="en-US" altLang="ko-KR" sz="1600" dirty="0" smtClean="0"/>
              <a:t>– 1. </a:t>
            </a:r>
            <a:r>
              <a:rPr lang="ko-KR" altLang="en-US" sz="1600" dirty="0" smtClean="0"/>
              <a:t>발급</a:t>
            </a:r>
            <a:endParaRPr lang="ko-KR" altLang="en-US" sz="1600" dirty="0"/>
          </a:p>
        </p:txBody>
      </p:sp>
      <p:sp>
        <p:nvSpPr>
          <p:cNvPr id="5" name="순서도: 처리 4"/>
          <p:cNvSpPr/>
          <p:nvPr/>
        </p:nvSpPr>
        <p:spPr>
          <a:xfrm>
            <a:off x="2205137" y="1309724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" name="그룹 118"/>
          <p:cNvGrpSpPr/>
          <p:nvPr/>
        </p:nvGrpSpPr>
        <p:grpSpPr>
          <a:xfrm>
            <a:off x="641400" y="1150764"/>
            <a:ext cx="711200" cy="1054100"/>
            <a:chOff x="272480" y="944562"/>
            <a:chExt cx="711200" cy="1054100"/>
          </a:xfrm>
        </p:grpSpPr>
        <p:sp>
          <p:nvSpPr>
            <p:cNvPr id="7" name="AutoShape 336"/>
            <p:cNvSpPr>
              <a:spLocks noChangeAspect="1" noChangeArrowheads="1" noTextEdit="1"/>
            </p:cNvSpPr>
            <p:nvPr/>
          </p:nvSpPr>
          <p:spPr bwMode="auto">
            <a:xfrm>
              <a:off x="272480" y="944562"/>
              <a:ext cx="7112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8" name="Freeform 338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9" name="Freeform 339"/>
            <p:cNvSpPr>
              <a:spLocks noEditPoints="1"/>
            </p:cNvSpPr>
            <p:nvPr/>
          </p:nvSpPr>
          <p:spPr bwMode="auto">
            <a:xfrm>
              <a:off x="380430" y="957262"/>
              <a:ext cx="392113" cy="796925"/>
            </a:xfrm>
            <a:custGeom>
              <a:avLst/>
              <a:gdLst>
                <a:gd name="T0" fmla="*/ 561 w 742"/>
                <a:gd name="T1" fmla="*/ 188 h 1512"/>
                <a:gd name="T2" fmla="*/ 373 w 742"/>
                <a:gd name="T3" fmla="*/ 0 h 1512"/>
                <a:gd name="T4" fmla="*/ 185 w 742"/>
                <a:gd name="T5" fmla="*/ 188 h 1512"/>
                <a:gd name="T6" fmla="*/ 373 w 742"/>
                <a:gd name="T7" fmla="*/ 376 h 1512"/>
                <a:gd name="T8" fmla="*/ 561 w 742"/>
                <a:gd name="T9" fmla="*/ 188 h 1512"/>
                <a:gd name="T10" fmla="*/ 589 w 742"/>
                <a:gd name="T11" fmla="*/ 427 h 1512"/>
                <a:gd name="T12" fmla="*/ 153 w 742"/>
                <a:gd name="T13" fmla="*/ 427 h 1512"/>
                <a:gd name="T14" fmla="*/ 0 w 742"/>
                <a:gd name="T15" fmla="*/ 580 h 1512"/>
                <a:gd name="T16" fmla="*/ 0 w 742"/>
                <a:gd name="T17" fmla="*/ 1113 h 1512"/>
                <a:gd name="T18" fmla="*/ 119 w 742"/>
                <a:gd name="T19" fmla="*/ 1113 h 1512"/>
                <a:gd name="T20" fmla="*/ 119 w 742"/>
                <a:gd name="T21" fmla="*/ 803 h 1512"/>
                <a:gd name="T22" fmla="*/ 159 w 742"/>
                <a:gd name="T23" fmla="*/ 803 h 1512"/>
                <a:gd name="T24" fmla="*/ 159 w 742"/>
                <a:gd name="T25" fmla="*/ 1512 h 1512"/>
                <a:gd name="T26" fmla="*/ 353 w 742"/>
                <a:gd name="T27" fmla="*/ 1512 h 1512"/>
                <a:gd name="T28" fmla="*/ 353 w 742"/>
                <a:gd name="T29" fmla="*/ 1195 h 1512"/>
                <a:gd name="T30" fmla="*/ 373 w 742"/>
                <a:gd name="T31" fmla="*/ 1175 h 1512"/>
                <a:gd name="T32" fmla="*/ 393 w 742"/>
                <a:gd name="T33" fmla="*/ 1195 h 1512"/>
                <a:gd name="T34" fmla="*/ 393 w 742"/>
                <a:gd name="T35" fmla="*/ 1512 h 1512"/>
                <a:gd name="T36" fmla="*/ 598 w 742"/>
                <a:gd name="T37" fmla="*/ 1512 h 1512"/>
                <a:gd name="T38" fmla="*/ 598 w 742"/>
                <a:gd name="T39" fmla="*/ 802 h 1512"/>
                <a:gd name="T40" fmla="*/ 638 w 742"/>
                <a:gd name="T41" fmla="*/ 802 h 1512"/>
                <a:gd name="T42" fmla="*/ 638 w 742"/>
                <a:gd name="T43" fmla="*/ 1113 h 1512"/>
                <a:gd name="T44" fmla="*/ 742 w 742"/>
                <a:gd name="T45" fmla="*/ 1113 h 1512"/>
                <a:gd name="T46" fmla="*/ 742 w 742"/>
                <a:gd name="T47" fmla="*/ 580 h 1512"/>
                <a:gd name="T48" fmla="*/ 589 w 742"/>
                <a:gd name="T49" fmla="*/ 42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69" y="0"/>
                    <a:pt x="185" y="85"/>
                    <a:pt x="185" y="188"/>
                  </a:cubicBezTo>
                  <a:cubicBezTo>
                    <a:pt x="185" y="292"/>
                    <a:pt x="269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19" y="1113"/>
                  </a:lnTo>
                  <a:lnTo>
                    <a:pt x="119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3" y="1512"/>
                  </a:lnTo>
                  <a:lnTo>
                    <a:pt x="353" y="1195"/>
                  </a:lnTo>
                  <a:cubicBezTo>
                    <a:pt x="353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8" y="1512"/>
                  </a:lnTo>
                  <a:lnTo>
                    <a:pt x="598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" name="Rectangle 341"/>
            <p:cNvSpPr>
              <a:spLocks noChangeArrowheads="1"/>
            </p:cNvSpPr>
            <p:nvPr/>
          </p:nvSpPr>
          <p:spPr bwMode="auto">
            <a:xfrm>
              <a:off x="462172" y="1784394"/>
              <a:ext cx="2051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회원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2" name="Freeform 344"/>
            <p:cNvSpPr>
              <a:spLocks/>
            </p:cNvSpPr>
            <p:nvPr/>
          </p:nvSpPr>
          <p:spPr bwMode="auto">
            <a:xfrm>
              <a:off x="729680" y="1289050"/>
              <a:ext cx="249238" cy="292100"/>
            </a:xfrm>
            <a:custGeom>
              <a:avLst/>
              <a:gdLst>
                <a:gd name="T0" fmla="*/ 5 w 471"/>
                <a:gd name="T1" fmla="*/ 404 h 554"/>
                <a:gd name="T2" fmla="*/ 11 w 471"/>
                <a:gd name="T3" fmla="*/ 434 h 554"/>
                <a:gd name="T4" fmla="*/ 107 w 471"/>
                <a:gd name="T5" fmla="*/ 499 h 554"/>
                <a:gd name="T6" fmla="*/ 211 w 471"/>
                <a:gd name="T7" fmla="*/ 550 h 554"/>
                <a:gd name="T8" fmla="*/ 241 w 471"/>
                <a:gd name="T9" fmla="*/ 540 h 554"/>
                <a:gd name="T10" fmla="*/ 466 w 471"/>
                <a:gd name="T11" fmla="*/ 150 h 554"/>
                <a:gd name="T12" fmla="*/ 460 w 471"/>
                <a:gd name="T13" fmla="*/ 119 h 554"/>
                <a:gd name="T14" fmla="*/ 364 w 471"/>
                <a:gd name="T15" fmla="*/ 54 h 554"/>
                <a:gd name="T16" fmla="*/ 260 w 471"/>
                <a:gd name="T17" fmla="*/ 4 h 554"/>
                <a:gd name="T18" fmla="*/ 230 w 471"/>
                <a:gd name="T19" fmla="*/ 14 h 554"/>
                <a:gd name="T20" fmla="*/ 5 w 471"/>
                <a:gd name="T21" fmla="*/ 40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1" h="554">
                  <a:moveTo>
                    <a:pt x="5" y="404"/>
                  </a:moveTo>
                  <a:cubicBezTo>
                    <a:pt x="0" y="414"/>
                    <a:pt x="2" y="427"/>
                    <a:pt x="11" y="434"/>
                  </a:cubicBezTo>
                  <a:cubicBezTo>
                    <a:pt x="11" y="434"/>
                    <a:pt x="64" y="475"/>
                    <a:pt x="107" y="499"/>
                  </a:cubicBezTo>
                  <a:cubicBezTo>
                    <a:pt x="150" y="524"/>
                    <a:pt x="211" y="550"/>
                    <a:pt x="211" y="550"/>
                  </a:cubicBezTo>
                  <a:cubicBezTo>
                    <a:pt x="222" y="554"/>
                    <a:pt x="235" y="549"/>
                    <a:pt x="241" y="540"/>
                  </a:cubicBezTo>
                  <a:lnTo>
                    <a:pt x="466" y="150"/>
                  </a:lnTo>
                  <a:cubicBezTo>
                    <a:pt x="471" y="140"/>
                    <a:pt x="469" y="126"/>
                    <a:pt x="460" y="119"/>
                  </a:cubicBezTo>
                  <a:cubicBezTo>
                    <a:pt x="460" y="119"/>
                    <a:pt x="408" y="79"/>
                    <a:pt x="364" y="54"/>
                  </a:cubicBezTo>
                  <a:cubicBezTo>
                    <a:pt x="322" y="29"/>
                    <a:pt x="260" y="4"/>
                    <a:pt x="260" y="4"/>
                  </a:cubicBezTo>
                  <a:cubicBezTo>
                    <a:pt x="249" y="0"/>
                    <a:pt x="236" y="4"/>
                    <a:pt x="230" y="14"/>
                  </a:cubicBezTo>
                  <a:lnTo>
                    <a:pt x="5" y="40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4" name="Freeform 346"/>
            <p:cNvSpPr>
              <a:spLocks/>
            </p:cNvSpPr>
            <p:nvPr/>
          </p:nvSpPr>
          <p:spPr bwMode="auto">
            <a:xfrm>
              <a:off x="750318" y="1320800"/>
              <a:ext cx="206375" cy="233363"/>
            </a:xfrm>
            <a:custGeom>
              <a:avLst/>
              <a:gdLst>
                <a:gd name="T0" fmla="*/ 0 w 130"/>
                <a:gd name="T1" fmla="*/ 109 h 147"/>
                <a:gd name="T2" fmla="*/ 66 w 130"/>
                <a:gd name="T3" fmla="*/ 147 h 147"/>
                <a:gd name="T4" fmla="*/ 130 w 130"/>
                <a:gd name="T5" fmla="*/ 38 h 147"/>
                <a:gd name="T6" fmla="*/ 63 w 130"/>
                <a:gd name="T7" fmla="*/ 0 h 147"/>
                <a:gd name="T8" fmla="*/ 0 w 130"/>
                <a:gd name="T9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7">
                  <a:moveTo>
                    <a:pt x="0" y="109"/>
                  </a:moveTo>
                  <a:lnTo>
                    <a:pt x="66" y="147"/>
                  </a:lnTo>
                  <a:lnTo>
                    <a:pt x="130" y="38"/>
                  </a:lnTo>
                  <a:lnTo>
                    <a:pt x="63" y="0"/>
                  </a:lnTo>
                  <a:lnTo>
                    <a:pt x="0" y="109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5" name="Freeform 347"/>
            <p:cNvSpPr>
              <a:spLocks noEditPoints="1"/>
            </p:cNvSpPr>
            <p:nvPr/>
          </p:nvSpPr>
          <p:spPr bwMode="auto">
            <a:xfrm>
              <a:off x="774130" y="1522412"/>
              <a:ext cx="42863" cy="28575"/>
            </a:xfrm>
            <a:custGeom>
              <a:avLst/>
              <a:gdLst>
                <a:gd name="T0" fmla="*/ 18 w 79"/>
                <a:gd name="T1" fmla="*/ 15 h 54"/>
                <a:gd name="T2" fmla="*/ 15 w 79"/>
                <a:gd name="T3" fmla="*/ 3 h 54"/>
                <a:gd name="T4" fmla="*/ 3 w 79"/>
                <a:gd name="T5" fmla="*/ 6 h 54"/>
                <a:gd name="T6" fmla="*/ 6 w 79"/>
                <a:gd name="T7" fmla="*/ 19 h 54"/>
                <a:gd name="T8" fmla="*/ 18 w 79"/>
                <a:gd name="T9" fmla="*/ 15 h 54"/>
                <a:gd name="T10" fmla="*/ 47 w 79"/>
                <a:gd name="T11" fmla="*/ 32 h 54"/>
                <a:gd name="T12" fmla="*/ 44 w 79"/>
                <a:gd name="T13" fmla="*/ 19 h 54"/>
                <a:gd name="T14" fmla="*/ 31 w 79"/>
                <a:gd name="T15" fmla="*/ 23 h 54"/>
                <a:gd name="T16" fmla="*/ 35 w 79"/>
                <a:gd name="T17" fmla="*/ 35 h 54"/>
                <a:gd name="T18" fmla="*/ 47 w 79"/>
                <a:gd name="T19" fmla="*/ 32 h 54"/>
                <a:gd name="T20" fmla="*/ 76 w 79"/>
                <a:gd name="T21" fmla="*/ 49 h 54"/>
                <a:gd name="T22" fmla="*/ 73 w 79"/>
                <a:gd name="T23" fmla="*/ 36 h 54"/>
                <a:gd name="T24" fmla="*/ 60 w 79"/>
                <a:gd name="T25" fmla="*/ 39 h 54"/>
                <a:gd name="T26" fmla="*/ 64 w 79"/>
                <a:gd name="T27" fmla="*/ 52 h 54"/>
                <a:gd name="T28" fmla="*/ 76 w 79"/>
                <a:gd name="T2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54">
                  <a:moveTo>
                    <a:pt x="18" y="15"/>
                  </a:moveTo>
                  <a:cubicBezTo>
                    <a:pt x="21" y="11"/>
                    <a:pt x="20" y="5"/>
                    <a:pt x="15" y="3"/>
                  </a:cubicBezTo>
                  <a:cubicBezTo>
                    <a:pt x="11" y="0"/>
                    <a:pt x="5" y="2"/>
                    <a:pt x="3" y="6"/>
                  </a:cubicBezTo>
                  <a:cubicBezTo>
                    <a:pt x="0" y="10"/>
                    <a:pt x="2" y="16"/>
                    <a:pt x="6" y="19"/>
                  </a:cubicBezTo>
                  <a:cubicBezTo>
                    <a:pt x="10" y="21"/>
                    <a:pt x="16" y="20"/>
                    <a:pt x="18" y="15"/>
                  </a:cubicBezTo>
                  <a:close/>
                  <a:moveTo>
                    <a:pt x="47" y="32"/>
                  </a:moveTo>
                  <a:cubicBezTo>
                    <a:pt x="50" y="28"/>
                    <a:pt x="48" y="22"/>
                    <a:pt x="44" y="19"/>
                  </a:cubicBezTo>
                  <a:cubicBezTo>
                    <a:pt x="40" y="17"/>
                    <a:pt x="34" y="18"/>
                    <a:pt x="31" y="23"/>
                  </a:cubicBezTo>
                  <a:cubicBezTo>
                    <a:pt x="29" y="27"/>
                    <a:pt x="30" y="33"/>
                    <a:pt x="35" y="35"/>
                  </a:cubicBezTo>
                  <a:cubicBezTo>
                    <a:pt x="39" y="38"/>
                    <a:pt x="45" y="36"/>
                    <a:pt x="47" y="32"/>
                  </a:cubicBezTo>
                  <a:close/>
                  <a:moveTo>
                    <a:pt x="76" y="49"/>
                  </a:moveTo>
                  <a:cubicBezTo>
                    <a:pt x="79" y="44"/>
                    <a:pt x="77" y="39"/>
                    <a:pt x="73" y="36"/>
                  </a:cubicBezTo>
                  <a:cubicBezTo>
                    <a:pt x="68" y="34"/>
                    <a:pt x="63" y="35"/>
                    <a:pt x="60" y="39"/>
                  </a:cubicBezTo>
                  <a:cubicBezTo>
                    <a:pt x="58" y="44"/>
                    <a:pt x="59" y="49"/>
                    <a:pt x="64" y="52"/>
                  </a:cubicBezTo>
                  <a:cubicBezTo>
                    <a:pt x="68" y="54"/>
                    <a:pt x="74" y="53"/>
                    <a:pt x="76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6" name="Line 348"/>
            <p:cNvSpPr>
              <a:spLocks noChangeShapeType="1"/>
            </p:cNvSpPr>
            <p:nvPr/>
          </p:nvSpPr>
          <p:spPr bwMode="auto">
            <a:xfrm>
              <a:off x="896368" y="1327150"/>
              <a:ext cx="30163" cy="1905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4102188" y="1338300"/>
            <a:ext cx="1092200" cy="534987"/>
          </a:xfrm>
          <a:prstGeom prst="flowChartDecision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발급 여부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207965" y="1340768"/>
            <a:ext cx="866775" cy="5635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쿠폰 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9" name="그룹 117"/>
          <p:cNvGrpSpPr/>
          <p:nvPr/>
        </p:nvGrpSpPr>
        <p:grpSpPr>
          <a:xfrm>
            <a:off x="4269993" y="4077072"/>
            <a:ext cx="755015" cy="954961"/>
            <a:chOff x="3872880" y="4258865"/>
            <a:chExt cx="755015" cy="954961"/>
          </a:xfrm>
        </p:grpSpPr>
        <p:sp>
          <p:nvSpPr>
            <p:cNvPr id="60" name="Rectangle 383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1" name="Rectangle 384"/>
            <p:cNvSpPr>
              <a:spLocks noChangeArrowheads="1"/>
            </p:cNvSpPr>
            <p:nvPr/>
          </p:nvSpPr>
          <p:spPr bwMode="auto">
            <a:xfrm>
              <a:off x="3999235" y="4258865"/>
              <a:ext cx="511175" cy="7969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2" name="Oval 385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3" name="Oval 386"/>
            <p:cNvSpPr>
              <a:spLocks noChangeArrowheads="1"/>
            </p:cNvSpPr>
            <p:nvPr/>
          </p:nvSpPr>
          <p:spPr bwMode="auto">
            <a:xfrm>
              <a:off x="4381823" y="4654152"/>
              <a:ext cx="61913" cy="6032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4" name="Freeform 387"/>
            <p:cNvSpPr>
              <a:spLocks noEditPoints="1"/>
            </p:cNvSpPr>
            <p:nvPr/>
          </p:nvSpPr>
          <p:spPr bwMode="auto">
            <a:xfrm>
              <a:off x="4194498" y="4784327"/>
              <a:ext cx="249238" cy="139700"/>
            </a:xfrm>
            <a:custGeom>
              <a:avLst/>
              <a:gdLst>
                <a:gd name="T0" fmla="*/ 0 w 157"/>
                <a:gd name="T1" fmla="*/ 88 h 88"/>
                <a:gd name="T2" fmla="*/ 157 w 157"/>
                <a:gd name="T3" fmla="*/ 88 h 88"/>
                <a:gd name="T4" fmla="*/ 157 w 157"/>
                <a:gd name="T5" fmla="*/ 76 h 88"/>
                <a:gd name="T6" fmla="*/ 0 w 157"/>
                <a:gd name="T7" fmla="*/ 76 h 88"/>
                <a:gd name="T8" fmla="*/ 0 w 157"/>
                <a:gd name="T9" fmla="*/ 88 h 88"/>
                <a:gd name="T10" fmla="*/ 0 w 157"/>
                <a:gd name="T11" fmla="*/ 50 h 88"/>
                <a:gd name="T12" fmla="*/ 157 w 157"/>
                <a:gd name="T13" fmla="*/ 50 h 88"/>
                <a:gd name="T14" fmla="*/ 157 w 157"/>
                <a:gd name="T15" fmla="*/ 37 h 88"/>
                <a:gd name="T16" fmla="*/ 0 w 157"/>
                <a:gd name="T17" fmla="*/ 37 h 88"/>
                <a:gd name="T18" fmla="*/ 0 w 157"/>
                <a:gd name="T19" fmla="*/ 50 h 88"/>
                <a:gd name="T20" fmla="*/ 0 w 157"/>
                <a:gd name="T21" fmla="*/ 12 h 88"/>
                <a:gd name="T22" fmla="*/ 157 w 157"/>
                <a:gd name="T23" fmla="*/ 12 h 88"/>
                <a:gd name="T24" fmla="*/ 157 w 157"/>
                <a:gd name="T25" fmla="*/ 0 h 88"/>
                <a:gd name="T26" fmla="*/ 0 w 157"/>
                <a:gd name="T27" fmla="*/ 0 h 88"/>
                <a:gd name="T28" fmla="*/ 0 w 157"/>
                <a:gd name="T2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88">
                  <a:moveTo>
                    <a:pt x="0" y="88"/>
                  </a:moveTo>
                  <a:lnTo>
                    <a:pt x="157" y="88"/>
                  </a:lnTo>
                  <a:lnTo>
                    <a:pt x="157" y="76"/>
                  </a:lnTo>
                  <a:lnTo>
                    <a:pt x="0" y="76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57" y="50"/>
                  </a:lnTo>
                  <a:lnTo>
                    <a:pt x="157" y="37"/>
                  </a:lnTo>
                  <a:lnTo>
                    <a:pt x="0" y="37"/>
                  </a:lnTo>
                  <a:lnTo>
                    <a:pt x="0" y="50"/>
                  </a:lnTo>
                  <a:close/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65" name="Rectangle 388"/>
            <p:cNvSpPr>
              <a:spLocks noChangeArrowheads="1"/>
            </p:cNvSpPr>
            <p:nvPr/>
          </p:nvSpPr>
          <p:spPr bwMode="auto">
            <a:xfrm>
              <a:off x="3872880" y="5090715"/>
              <a:ext cx="755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스마트월렛</a:t>
              </a:r>
              <a:r>
                <a:rPr kumimoji="0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서버</a:t>
              </a:r>
              <a:endPara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36776" y="2132856"/>
            <a:ext cx="93867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2. </a:t>
            </a:r>
            <a:r>
              <a:rPr lang="ko-KR" altLang="en-US" sz="800" dirty="0" smtClean="0">
                <a:latin typeface="+mn-ea"/>
              </a:rPr>
              <a:t>정보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6896" y="4444214"/>
            <a:ext cx="25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8984" y="4310514"/>
            <a:ext cx="93610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1. </a:t>
            </a:r>
            <a:r>
              <a:rPr lang="ko-KR" altLang="en-US" sz="800" dirty="0" smtClean="0">
                <a:latin typeface="+mn-ea"/>
              </a:rPr>
              <a:t>쿠폰 정보 관리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1" name="그룹 116"/>
          <p:cNvGrpSpPr/>
          <p:nvPr/>
        </p:nvGrpSpPr>
        <p:grpSpPr>
          <a:xfrm>
            <a:off x="704528" y="3895005"/>
            <a:ext cx="469900" cy="1046163"/>
            <a:chOff x="416496" y="3429000"/>
            <a:chExt cx="469900" cy="10461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96" y="3429000"/>
              <a:ext cx="469900" cy="104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454596" y="3441700"/>
              <a:ext cx="396875" cy="796925"/>
            </a:xfrm>
            <a:custGeom>
              <a:avLst/>
              <a:gdLst/>
              <a:ahLst/>
              <a:cxnLst>
                <a:cxn ang="0">
                  <a:pos x="561" y="188"/>
                </a:cxn>
                <a:cxn ang="0">
                  <a:pos x="373" y="0"/>
                </a:cxn>
                <a:cxn ang="0">
                  <a:pos x="185" y="188"/>
                </a:cxn>
                <a:cxn ang="0">
                  <a:pos x="373" y="376"/>
                </a:cxn>
                <a:cxn ang="0">
                  <a:pos x="561" y="188"/>
                </a:cxn>
                <a:cxn ang="0">
                  <a:pos x="589" y="427"/>
                </a:cxn>
                <a:cxn ang="0">
                  <a:pos x="153" y="427"/>
                </a:cxn>
                <a:cxn ang="0">
                  <a:pos x="0" y="580"/>
                </a:cxn>
                <a:cxn ang="0">
                  <a:pos x="0" y="1113"/>
                </a:cxn>
                <a:cxn ang="0">
                  <a:pos x="120" y="1113"/>
                </a:cxn>
                <a:cxn ang="0">
                  <a:pos x="120" y="803"/>
                </a:cxn>
                <a:cxn ang="0">
                  <a:pos x="159" y="803"/>
                </a:cxn>
                <a:cxn ang="0">
                  <a:pos x="159" y="1512"/>
                </a:cxn>
                <a:cxn ang="0">
                  <a:pos x="354" y="1512"/>
                </a:cxn>
                <a:cxn ang="0">
                  <a:pos x="354" y="1195"/>
                </a:cxn>
                <a:cxn ang="0">
                  <a:pos x="373" y="1175"/>
                </a:cxn>
                <a:cxn ang="0">
                  <a:pos x="393" y="1195"/>
                </a:cxn>
                <a:cxn ang="0">
                  <a:pos x="393" y="1512"/>
                </a:cxn>
                <a:cxn ang="0">
                  <a:pos x="599" y="1512"/>
                </a:cxn>
                <a:cxn ang="0">
                  <a:pos x="599" y="802"/>
                </a:cxn>
                <a:cxn ang="0">
                  <a:pos x="638" y="802"/>
                </a:cxn>
                <a:cxn ang="0">
                  <a:pos x="638" y="1113"/>
                </a:cxn>
                <a:cxn ang="0">
                  <a:pos x="742" y="1113"/>
                </a:cxn>
                <a:cxn ang="0">
                  <a:pos x="742" y="580"/>
                </a:cxn>
                <a:cxn ang="0">
                  <a:pos x="589" y="427"/>
                </a:cxn>
              </a:cxnLst>
              <a:rect l="0" t="0" r="r" b="b"/>
              <a:pathLst>
                <a:path w="742" h="1512">
                  <a:moveTo>
                    <a:pt x="561" y="188"/>
                  </a:moveTo>
                  <a:cubicBezTo>
                    <a:pt x="561" y="85"/>
                    <a:pt x="477" y="0"/>
                    <a:pt x="373" y="0"/>
                  </a:cubicBezTo>
                  <a:cubicBezTo>
                    <a:pt x="270" y="0"/>
                    <a:pt x="185" y="85"/>
                    <a:pt x="185" y="188"/>
                  </a:cubicBezTo>
                  <a:cubicBezTo>
                    <a:pt x="185" y="292"/>
                    <a:pt x="270" y="376"/>
                    <a:pt x="373" y="376"/>
                  </a:cubicBezTo>
                  <a:cubicBezTo>
                    <a:pt x="477" y="376"/>
                    <a:pt x="561" y="292"/>
                    <a:pt x="561" y="188"/>
                  </a:cubicBezTo>
                  <a:close/>
                  <a:moveTo>
                    <a:pt x="589" y="427"/>
                  </a:moveTo>
                  <a:lnTo>
                    <a:pt x="153" y="427"/>
                  </a:lnTo>
                  <a:cubicBezTo>
                    <a:pt x="69" y="427"/>
                    <a:pt x="0" y="496"/>
                    <a:pt x="0" y="580"/>
                  </a:cubicBezTo>
                  <a:lnTo>
                    <a:pt x="0" y="1113"/>
                  </a:lnTo>
                  <a:lnTo>
                    <a:pt x="120" y="1113"/>
                  </a:lnTo>
                  <a:lnTo>
                    <a:pt x="120" y="803"/>
                  </a:lnTo>
                  <a:lnTo>
                    <a:pt x="159" y="803"/>
                  </a:lnTo>
                  <a:lnTo>
                    <a:pt x="159" y="1512"/>
                  </a:lnTo>
                  <a:lnTo>
                    <a:pt x="354" y="1512"/>
                  </a:lnTo>
                  <a:lnTo>
                    <a:pt x="354" y="1195"/>
                  </a:lnTo>
                  <a:cubicBezTo>
                    <a:pt x="354" y="1184"/>
                    <a:pt x="362" y="1175"/>
                    <a:pt x="373" y="1175"/>
                  </a:cubicBezTo>
                  <a:cubicBezTo>
                    <a:pt x="384" y="1175"/>
                    <a:pt x="393" y="1184"/>
                    <a:pt x="393" y="1195"/>
                  </a:cubicBezTo>
                  <a:lnTo>
                    <a:pt x="393" y="1512"/>
                  </a:lnTo>
                  <a:lnTo>
                    <a:pt x="599" y="1512"/>
                  </a:lnTo>
                  <a:lnTo>
                    <a:pt x="599" y="802"/>
                  </a:lnTo>
                  <a:lnTo>
                    <a:pt x="638" y="802"/>
                  </a:lnTo>
                  <a:lnTo>
                    <a:pt x="638" y="1113"/>
                  </a:lnTo>
                  <a:lnTo>
                    <a:pt x="742" y="1113"/>
                  </a:lnTo>
                  <a:lnTo>
                    <a:pt x="742" y="580"/>
                  </a:lnTo>
                  <a:cubicBezTo>
                    <a:pt x="742" y="496"/>
                    <a:pt x="673" y="427"/>
                    <a:pt x="589" y="427"/>
                  </a:cubicBez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00">
                <a:latin typeface="+mn-ea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12473" y="4256221"/>
              <a:ext cx="3077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굴림" pitchFamily="50" charset="-127"/>
                </a:rPr>
                <a:t>운영자</a:t>
              </a:r>
              <a:endParaRPr kumimoji="1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endParaRPr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14157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215928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638670" y="1916832"/>
            <a:ext cx="0" cy="1952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5385373" y="1620091"/>
            <a:ext cx="656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702140" y="2132856"/>
            <a:ext cx="10429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3. </a:t>
            </a:r>
            <a:r>
              <a:rPr lang="ko-KR" altLang="en-US" sz="800" dirty="0" smtClean="0">
                <a:latin typeface="+mn-ea"/>
              </a:rPr>
              <a:t>발급 요청 및 응답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640035" y="1936586"/>
            <a:ext cx="1656184" cy="1996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00472" y="5654861"/>
            <a:ext cx="9433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운영자가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해당 제휴사의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정보 관리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필요 시 스마트월렛 서버를 통하여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벌크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(Bulk)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로 관리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서버를 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정보 표시</a:t>
            </a:r>
          </a:p>
          <a:p>
            <a:pPr>
              <a:lnSpc>
                <a:spcPts val="12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고객의 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앱에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스마트월렛 서버를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통하여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 발급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스마트월렛 서버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운영자가 스마트월렛 서비스를 통하여 필요 시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</a:rPr>
              <a:t>푸시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(PUSH)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쿠폰을 발송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" name="순서도: 카드 70"/>
          <p:cNvSpPr/>
          <p:nvPr/>
        </p:nvSpPr>
        <p:spPr>
          <a:xfrm>
            <a:off x="1496616" y="4524202"/>
            <a:ext cx="792088" cy="2160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벌크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(Bulk)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2360712" y="4570083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카드 72"/>
          <p:cNvSpPr/>
          <p:nvPr/>
        </p:nvSpPr>
        <p:spPr>
          <a:xfrm>
            <a:off x="3602266" y="4085781"/>
            <a:ext cx="792088" cy="2160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푸시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쿠폰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550757" y="1997549"/>
            <a:ext cx="1647327" cy="1985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58250" y="3890662"/>
            <a:ext cx="64807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4. </a:t>
            </a:r>
            <a:r>
              <a:rPr lang="ko-KR" altLang="en-US" sz="800" dirty="0" err="1" smtClean="0">
                <a:latin typeface="+mn-ea"/>
              </a:rPr>
              <a:t>푸시</a:t>
            </a:r>
            <a:r>
              <a:rPr lang="ko-KR" altLang="en-US" sz="800" dirty="0" smtClean="0">
                <a:latin typeface="+mn-ea"/>
              </a:rPr>
              <a:t> 발송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fontAlgn="auto">
          <a:lnSpc>
            <a:spcPct val="120000"/>
          </a:lnSpc>
          <a:spcAft>
            <a:spcPts val="0"/>
          </a:spcAft>
          <a:defRPr kumimoji="0" sz="1400" b="1" dirty="0" smtClean="0">
            <a:solidFill>
              <a:srgbClr val="506496"/>
            </a:solidFill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3032</Words>
  <Application>Microsoft Office PowerPoint</Application>
  <PresentationFormat>A4 용지(210x297mm)</PresentationFormat>
  <Paragraphs>644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맑은 고딕</vt:lpstr>
      <vt:lpstr>Arial</vt:lpstr>
      <vt:lpstr>Wingdings 2</vt:lpstr>
      <vt:lpstr>디자인 사용자 지정</vt:lpstr>
      <vt:lpstr>PowerPoint 프레젠테이션</vt:lpstr>
      <vt:lpstr>변경 이력</vt:lpstr>
      <vt:lpstr>목차</vt:lpstr>
      <vt:lpstr>PowerPoint 프레젠테이션</vt:lpstr>
      <vt:lpstr>우크라이나 월렛: 안1 - 단순 결제만 적용</vt:lpstr>
      <vt:lpstr>우크라이나 월렛: 안2 - 정산 포함(자체 개발 vs. 즐거운 솔루션)</vt:lpstr>
      <vt:lpstr>I. 멤버십 카드</vt:lpstr>
      <vt:lpstr>?. 스템프 카드</vt:lpstr>
      <vt:lpstr>II. 쿠폰 – 1. 발급</vt:lpstr>
      <vt:lpstr>II. 쿠폰 – 2. 사용</vt:lpstr>
      <vt:lpstr>?. 무료 쿠폰 선물하기</vt:lpstr>
      <vt:lpstr>II. 쿠폰 – 3. 사용(개선)</vt:lpstr>
      <vt:lpstr>II. 쿠폰(유료 포함)</vt:lpstr>
      <vt:lpstr>IV. 멤버십 ASP</vt:lpstr>
      <vt:lpstr>V. 상품권</vt:lpstr>
      <vt:lpstr>X. 외부 쿠폰 연동(예: 그루폰)</vt:lpstr>
      <vt:lpstr>X. 외부 쿠폰 연동(예: 그루폰)</vt:lpstr>
      <vt:lpstr>기프티쇼</vt:lpstr>
      <vt:lpstr>VI. 다국어 지원</vt:lpstr>
      <vt:lpstr>VII. 백오피스 권한 체크</vt:lpstr>
      <vt:lpstr>VIII. 단말 업데이트</vt:lpstr>
      <vt:lpstr>VII. 백오피스 – 1. 메뉴 관리</vt:lpstr>
      <vt:lpstr>VII. 백오피스 – 2. 메뉴 권한 설정 1/2</vt:lpstr>
      <vt:lpstr>VII. 백오피스 – 3. 메뉴 권한 설정 2/2</vt:lpstr>
      <vt:lpstr>VII. 백오피스 – 3. 메뉴 권한 조회 컨셉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pluto@i-popcorn.co.kr</dc:creator>
  <cp:lastModifiedBy>pluto@i-popcorn.co.kr</cp:lastModifiedBy>
  <cp:revision>1044</cp:revision>
  <cp:lastPrinted>2013-09-05T05:19:51Z</cp:lastPrinted>
  <dcterms:created xsi:type="dcterms:W3CDTF">2012-03-25T07:56:16Z</dcterms:created>
  <dcterms:modified xsi:type="dcterms:W3CDTF">2015-12-14T07:15:04Z</dcterms:modified>
</cp:coreProperties>
</file>