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86" r:id="rId2"/>
    <p:sldId id="257" r:id="rId3"/>
    <p:sldId id="288" r:id="rId4"/>
    <p:sldId id="258" r:id="rId5"/>
    <p:sldId id="296" r:id="rId6"/>
    <p:sldId id="281" r:id="rId7"/>
    <p:sldId id="280" r:id="rId8"/>
    <p:sldId id="270" r:id="rId9"/>
    <p:sldId id="272" r:id="rId10"/>
    <p:sldId id="274" r:id="rId11"/>
    <p:sldId id="275" r:id="rId12"/>
    <p:sldId id="297" r:id="rId13"/>
    <p:sldId id="289" r:id="rId14"/>
    <p:sldId id="265" r:id="rId15"/>
    <p:sldId id="285" r:id="rId16"/>
    <p:sldId id="290" r:id="rId17"/>
    <p:sldId id="284" r:id="rId18"/>
    <p:sldId id="291" r:id="rId19"/>
    <p:sldId id="287" r:id="rId20"/>
    <p:sldId id="293" r:id="rId21"/>
    <p:sldId id="294" r:id="rId22"/>
    <p:sldId id="295" r:id="rId23"/>
    <p:sldId id="292" r:id="rId24"/>
    <p:sldId id="267" r:id="rId25"/>
  </p:sldIdLst>
  <p:sldSz cx="18288000" cy="10287000"/>
  <p:notesSz cx="6858000" cy="9144000"/>
  <p:embeddedFontLst>
    <p:embeddedFont>
      <p:font typeface="나눔고딕" panose="020D0604000000000000" pitchFamily="50" charset="-127"/>
      <p:regular r:id="rId27"/>
      <p:bold r:id="rId28"/>
    </p:embeddedFont>
    <p:embeddedFont>
      <p:font typeface="Noto Sans Bold" panose="020B0600000101010101" charset="0"/>
      <p:regular r:id="rId29"/>
    </p:embeddedFont>
    <p:embeddedFont>
      <p:font typeface="Montserrat Bold" panose="020B0600000101010101" charset="0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Noto Sans" panose="020B0600000101010101" charset="0"/>
      <p:regular r:id="rId33"/>
    </p:embeddedFont>
    <p:embeddedFont>
      <p:font typeface="세방고딕 Regular" panose="00000500000000000000" pitchFamily="2" charset="-127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5EDF8"/>
    <a:srgbClr val="3B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6400" autoAdjust="0"/>
  </p:normalViewPr>
  <p:slideViewPr>
    <p:cSldViewPr>
      <p:cViewPr varScale="1">
        <p:scale>
          <a:sx n="77" d="100"/>
          <a:sy n="77" d="100"/>
        </p:scale>
        <p:origin x="57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4D1DB-5D84-41C0-BF60-446ADE5D76C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0431-9D19-4268-8A94-B4B7200B6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9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0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1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6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0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01.sv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gif"/><Relationship Id="rId25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jpe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49200" y="7292005"/>
            <a:ext cx="5003519" cy="1430285"/>
            <a:chOff x="0" y="0"/>
            <a:chExt cx="1317799" cy="3767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7799" cy="376701"/>
            </a:xfrm>
            <a:custGeom>
              <a:avLst/>
              <a:gdLst/>
              <a:ahLst/>
              <a:cxnLst/>
              <a:rect l="l" t="t" r="r" b="b"/>
              <a:pathLst>
                <a:path w="1317799" h="376701">
                  <a:moveTo>
                    <a:pt x="154730" y="0"/>
                  </a:moveTo>
                  <a:lnTo>
                    <a:pt x="1163070" y="0"/>
                  </a:lnTo>
                  <a:cubicBezTo>
                    <a:pt x="1248524" y="0"/>
                    <a:pt x="1317799" y="69275"/>
                    <a:pt x="1317799" y="154730"/>
                  </a:cubicBezTo>
                  <a:lnTo>
                    <a:pt x="1317799" y="221971"/>
                  </a:lnTo>
                  <a:cubicBezTo>
                    <a:pt x="1317799" y="307426"/>
                    <a:pt x="1248524" y="376701"/>
                    <a:pt x="1163070" y="376701"/>
                  </a:cubicBezTo>
                  <a:lnTo>
                    <a:pt x="154730" y="376701"/>
                  </a:lnTo>
                  <a:cubicBezTo>
                    <a:pt x="69275" y="376701"/>
                    <a:pt x="0" y="307426"/>
                    <a:pt x="0" y="221971"/>
                  </a:cubicBezTo>
                  <a:lnTo>
                    <a:pt x="0" y="154730"/>
                  </a:lnTo>
                  <a:cubicBezTo>
                    <a:pt x="0" y="69275"/>
                    <a:pt x="69275" y="0"/>
                    <a:pt x="154730" y="0"/>
                  </a:cubicBezTo>
                  <a:close/>
                </a:path>
              </a:pathLst>
            </a:custGeom>
            <a:solidFill>
              <a:srgbClr val="E5ED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317799" cy="4243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9505950"/>
            <a:ext cx="18288000" cy="781050"/>
            <a:chOff x="0" y="0"/>
            <a:chExt cx="4816593" cy="2057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205709"/>
            </a:xfrm>
            <a:custGeom>
              <a:avLst/>
              <a:gdLst/>
              <a:ahLst/>
              <a:cxnLst/>
              <a:rect l="l" t="t" r="r" b="b"/>
              <a:pathLst>
                <a:path w="4816592" h="205709">
                  <a:moveTo>
                    <a:pt x="0" y="0"/>
                  </a:moveTo>
                  <a:lnTo>
                    <a:pt x="4816592" y="0"/>
                  </a:lnTo>
                  <a:lnTo>
                    <a:pt x="4816592" y="205709"/>
                  </a:lnTo>
                  <a:lnTo>
                    <a:pt x="0" y="205709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61925"/>
              <a:ext cx="4816593" cy="3676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62000" y="531495"/>
            <a:ext cx="16764002" cy="675640"/>
            <a:chOff x="0" y="-38100"/>
            <a:chExt cx="22352002" cy="675640"/>
          </a:xfrm>
        </p:grpSpPr>
        <p:sp>
          <p:nvSpPr>
            <p:cNvPr id="12" name="AutoShape 12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9493151" y="-38100"/>
              <a:ext cx="2858851" cy="297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endParaRPr lang="en-US" sz="1800" b="1" dirty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643944" y="4166419"/>
            <a:ext cx="10148256" cy="1542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0000" b="1" dirty="0">
                <a:solidFill>
                  <a:srgbClr val="000000"/>
                </a:solidFill>
                <a:latin typeface="+mj-ea"/>
                <a:ea typeface="+mj-ea"/>
                <a:cs typeface="Noto Sans Bold"/>
                <a:sym typeface="Noto Sans Bold"/>
              </a:rPr>
              <a:t>Bravo My Life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22650" y="7490357"/>
            <a:ext cx="4246153" cy="1412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[TEAM] Saturn</a:t>
            </a:r>
          </a:p>
          <a:p>
            <a:pPr>
              <a:lnSpc>
                <a:spcPts val="2800"/>
              </a:lnSpc>
            </a:pPr>
            <a:endParaRPr lang="en-US" altLang="ko-KR" sz="2000" b="1" spc="-30" dirty="0">
              <a:solidFill>
                <a:srgbClr val="000000"/>
              </a:solidFill>
              <a:ea typeface="Noto Sans"/>
              <a:cs typeface="Noto Sans"/>
              <a:sym typeface="Noto Sans"/>
            </a:endParaRPr>
          </a:p>
          <a:p>
            <a:pPr>
              <a:lnSpc>
                <a:spcPts val="2800"/>
              </a:lnSpc>
            </a:pP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진유혁</a:t>
            </a: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김민선</a:t>
            </a: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박지수</a:t>
            </a: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이청민</a:t>
            </a:r>
            <a:endParaRPr lang="en-US" altLang="ko-KR" sz="2000" b="1" spc="-30" dirty="0">
              <a:solidFill>
                <a:srgbClr val="000000"/>
              </a:solidFill>
              <a:ea typeface="Noto Sans"/>
              <a:cs typeface="Noto Sans"/>
              <a:sym typeface="Noto Sans"/>
            </a:endParaRPr>
          </a:p>
          <a:p>
            <a:pPr>
              <a:lnSpc>
                <a:spcPts val="2800"/>
              </a:lnSpc>
            </a:pPr>
            <a:endParaRPr lang="en-US" altLang="ko-KR" sz="2000" b="1" spc="-30" dirty="0">
              <a:solidFill>
                <a:srgbClr val="000000"/>
              </a:solidFill>
              <a:ea typeface="Noto Sans"/>
              <a:cs typeface="Noto Sans"/>
              <a:sym typeface="Noto Sans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3186744" y="3605814"/>
            <a:ext cx="8867503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ko-KR" altLang="en-US" sz="2400" b="1" spc="175" dirty="0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성남 </a:t>
            </a:r>
            <a:r>
              <a:rPr lang="ko-KR" altLang="en-US" sz="2400" b="1" spc="175" dirty="0" err="1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하이미디어</a:t>
            </a:r>
            <a:r>
              <a:rPr lang="ko-KR" altLang="en-US" sz="2400" b="1" spc="175" dirty="0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 아카데미 </a:t>
            </a:r>
            <a:r>
              <a:rPr lang="en-US" altLang="ko-KR" sz="2400" b="1" spc="175" dirty="0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Ecommerce7th</a:t>
            </a:r>
          </a:p>
        </p:txBody>
      </p:sp>
      <p:grpSp>
        <p:nvGrpSpPr>
          <p:cNvPr id="23" name="Group 5"/>
          <p:cNvGrpSpPr/>
          <p:nvPr/>
        </p:nvGrpSpPr>
        <p:grpSpPr>
          <a:xfrm>
            <a:off x="4177344" y="5668515"/>
            <a:ext cx="9154864" cy="221684"/>
            <a:chOff x="0" y="0"/>
            <a:chExt cx="2919071" cy="12543"/>
          </a:xfrm>
        </p:grpSpPr>
        <p:sp>
          <p:nvSpPr>
            <p:cNvPr id="24" name="Freeform 6"/>
            <p:cNvSpPr/>
            <p:nvPr/>
          </p:nvSpPr>
          <p:spPr>
            <a:xfrm>
              <a:off x="0" y="0"/>
              <a:ext cx="2919071" cy="12543"/>
            </a:xfrm>
            <a:custGeom>
              <a:avLst/>
              <a:gdLst/>
              <a:ahLst/>
              <a:cxnLst/>
              <a:rect l="l" t="t" r="r" b="b"/>
              <a:pathLst>
                <a:path w="2919071" h="12543">
                  <a:moveTo>
                    <a:pt x="0" y="0"/>
                  </a:moveTo>
                  <a:lnTo>
                    <a:pt x="2919071" y="0"/>
                  </a:lnTo>
                  <a:lnTo>
                    <a:pt x="291907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25" name="TextBox 7"/>
            <p:cNvSpPr txBox="1"/>
            <p:nvPr/>
          </p:nvSpPr>
          <p:spPr>
            <a:xfrm>
              <a:off x="0" y="-47625"/>
              <a:ext cx="2919071" cy="601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sp>
        <p:nvSpPr>
          <p:cNvPr id="20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41567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44883"/>
            <a:ext cx="10668000" cy="7370617"/>
          </a:xfrm>
          <a:prstGeom prst="rect">
            <a:avLst/>
          </a:prstGeom>
        </p:spPr>
      </p:pic>
      <p:sp>
        <p:nvSpPr>
          <p:cNvPr id="22" name="TextBox 30"/>
          <p:cNvSpPr txBox="1"/>
          <p:nvPr/>
        </p:nvSpPr>
        <p:spPr>
          <a:xfrm>
            <a:off x="14234851" y="502920"/>
            <a:ext cx="3329251" cy="131683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000"/>
              </a:lnSpc>
            </a:pPr>
            <a:endParaRPr/>
          </a:p>
        </p:txBody>
      </p:sp>
      <p:sp>
        <p:nvSpPr>
          <p:cNvPr id="26" name="TextBox 19"/>
          <p:cNvSpPr txBox="1"/>
          <p:nvPr/>
        </p:nvSpPr>
        <p:spPr>
          <a:xfrm>
            <a:off x="1270000" y="1656632"/>
            <a:ext cx="6543961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1-3-3. ERD</a:t>
            </a:r>
            <a:endParaRPr lang="en-US" altLang="ko-KR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629263" y="2781300"/>
            <a:ext cx="3505200" cy="1295400"/>
          </a:xfrm>
          <a:prstGeom prst="rect">
            <a:avLst/>
          </a:prstGeom>
          <a:solidFill>
            <a:srgbClr val="3B8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/>
              <a:t>21 Table</a:t>
            </a:r>
            <a:endParaRPr lang="ko-KR" altLang="en-US" sz="4800" dirty="0"/>
          </a:p>
        </p:txBody>
      </p:sp>
      <p:sp>
        <p:nvSpPr>
          <p:cNvPr id="28" name="직사각형 27"/>
          <p:cNvSpPr/>
          <p:nvPr/>
        </p:nvSpPr>
        <p:spPr>
          <a:xfrm>
            <a:off x="13629263" y="5143500"/>
            <a:ext cx="3505200" cy="1295400"/>
          </a:xfrm>
          <a:prstGeom prst="rect">
            <a:avLst/>
          </a:prstGeom>
          <a:solidFill>
            <a:srgbClr val="3B8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구매자</a:t>
            </a:r>
            <a:r>
              <a:rPr lang="en-US" altLang="ko-KR" sz="3200" b="1" dirty="0" smtClean="0"/>
              <a:t>: Member</a:t>
            </a:r>
            <a:endParaRPr lang="ko-KR" altLang="en-US" sz="3200" b="1" dirty="0"/>
          </a:p>
        </p:txBody>
      </p:sp>
      <p:sp>
        <p:nvSpPr>
          <p:cNvPr id="29" name="직사각형 28"/>
          <p:cNvSpPr/>
          <p:nvPr/>
        </p:nvSpPr>
        <p:spPr>
          <a:xfrm>
            <a:off x="13629263" y="7368693"/>
            <a:ext cx="3505200" cy="1295400"/>
          </a:xfrm>
          <a:prstGeom prst="rect">
            <a:avLst/>
          </a:prstGeom>
          <a:solidFill>
            <a:srgbClr val="3B8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관리자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판매자</a:t>
            </a:r>
            <a:r>
              <a:rPr lang="en-US" altLang="ko-KR" sz="3200" b="1" dirty="0" smtClean="0"/>
              <a:t>: Manager</a:t>
            </a:r>
            <a:endParaRPr lang="ko-KR" altLang="en-US" sz="3200" b="1" dirty="0"/>
          </a:p>
        </p:txBody>
      </p:sp>
      <p:sp>
        <p:nvSpPr>
          <p:cNvPr id="12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37103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10" name="TextBox 8"/>
          <p:cNvSpPr txBox="1"/>
          <p:nvPr/>
        </p:nvSpPr>
        <p:spPr>
          <a:xfrm>
            <a:off x="2407444" y="1670149"/>
            <a:ext cx="1052513" cy="11563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000"/>
              </a:lnSpc>
            </a:pPr>
            <a:endParaRPr/>
          </a:p>
        </p:txBody>
      </p:sp>
      <p:sp>
        <p:nvSpPr>
          <p:cNvPr id="14" name="TextBox 19"/>
          <p:cNvSpPr txBox="1"/>
          <p:nvPr/>
        </p:nvSpPr>
        <p:spPr>
          <a:xfrm>
            <a:off x="1270000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1-4.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구조 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Front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4100"/>
            <a:ext cx="13770084" cy="743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10" name="TextBox 8"/>
          <p:cNvSpPr txBox="1"/>
          <p:nvPr/>
        </p:nvSpPr>
        <p:spPr>
          <a:xfrm>
            <a:off x="2407444" y="1670149"/>
            <a:ext cx="1052513" cy="11563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000"/>
              </a:lnSpc>
            </a:pPr>
            <a:endParaRPr/>
          </a:p>
        </p:txBody>
      </p:sp>
      <p:sp>
        <p:nvSpPr>
          <p:cNvPr id="14" name="TextBox 19"/>
          <p:cNvSpPr txBox="1"/>
          <p:nvPr/>
        </p:nvSpPr>
        <p:spPr>
          <a:xfrm>
            <a:off x="1270000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1-4.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구조 </a:t>
            </a:r>
            <a:r>
              <a:rPr lang="en-US" altLang="ko-KR" sz="2000" b="1" dirty="0" err="1" smtClean="0">
                <a:latin typeface="+mj-ea"/>
                <a:ea typeface="+mj-ea"/>
                <a:cs typeface="Montserrat Bold"/>
                <a:sym typeface="Montserrat Bold"/>
              </a:rPr>
              <a:t>Backoffice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4100"/>
            <a:ext cx="13770084" cy="742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팀 구성 및 역할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02</a:t>
            </a:r>
            <a:endParaRPr lang="en-US" altLang="ko-KR" b="1" dirty="0">
              <a:solidFill>
                <a:srgbClr val="3B8AFF"/>
              </a:solidFill>
              <a:latin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/>
          <p:cNvSpPr/>
          <p:nvPr/>
        </p:nvSpPr>
        <p:spPr>
          <a:xfrm>
            <a:off x="7618582" y="4828029"/>
            <a:ext cx="86120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 smtClean="0">
                <a:latin typeface="+mj-ea"/>
                <a:cs typeface="Noto Sans Bold"/>
                <a:sym typeface="Noto Sans Bold"/>
              </a:rPr>
              <a:t>프로젝트 팀 구성 및 역할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540202" y="2997799"/>
            <a:ext cx="3538728" cy="4114800"/>
          </a:xfrm>
          <a:custGeom>
            <a:avLst/>
            <a:gdLst/>
            <a:ahLst/>
            <a:cxnLst/>
            <a:rect l="l" t="t" r="r" b="b"/>
            <a:pathLst>
              <a:path w="3538728" h="4114800">
                <a:moveTo>
                  <a:pt x="0" y="0"/>
                </a:moveTo>
                <a:lnTo>
                  <a:pt x="3538728" y="0"/>
                </a:lnTo>
                <a:lnTo>
                  <a:pt x="35387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243753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그림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688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cs typeface="Montserrat Bold"/>
                  <a:sym typeface="Montserrat Bold"/>
                </a:rPr>
                <a:t>2. </a:t>
              </a:r>
              <a:r>
                <a:rPr lang="ko-KR" altLang="en-US" b="1" dirty="0" smtClean="0">
                  <a:latin typeface="+mj-ea"/>
                  <a:cs typeface="Montserrat Bold"/>
                  <a:sym typeface="Montserrat Bold"/>
                </a:rPr>
                <a:t>프로젝트 팀 구성 및 역할 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70000" y="1656632"/>
            <a:ext cx="6543961" cy="296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2.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프로젝트 </a:t>
            </a:r>
            <a:r>
              <a:rPr lang="ko-KR" altLang="en-US" sz="2000" b="1" dirty="0">
                <a:latin typeface="+mj-ea"/>
                <a:cs typeface="Montserrat Bold"/>
                <a:sym typeface="Montserrat Bold"/>
              </a:rPr>
              <a:t>팀 구성 및 역할  </a:t>
            </a:r>
            <a:endParaRPr lang="en-US" altLang="ko-KR" sz="2000" b="1" dirty="0">
              <a:latin typeface="+mj-ea"/>
              <a:cs typeface="Montserrat Bold"/>
              <a:sym typeface="Montserrat Bold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85021"/>
              </p:ext>
            </p:extLst>
          </p:nvPr>
        </p:nvGraphicFramePr>
        <p:xfrm>
          <a:off x="1270000" y="2781300"/>
          <a:ext cx="15316200" cy="5562598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306381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04602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1020636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703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진유혁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궁서" panose="02030600000101010101" pitchFamily="18" charset="-127"/>
                        <a:ea typeface="궁서" panose="02030600000101010101" pitchFamily="18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김민선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부팀장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박지수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908362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이청민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명성완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9" y="3710784"/>
            <a:ext cx="1371603" cy="439105"/>
            <a:chOff x="4574108" y="3307757"/>
            <a:chExt cx="1113682" cy="326913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4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 </a:t>
                </a: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58200" y="3708469"/>
            <a:ext cx="1371603" cy="439105"/>
            <a:chOff x="4574108" y="3307757"/>
            <a:chExt cx="1113682" cy="32691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6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43814" y="3717824"/>
            <a:ext cx="1371603" cy="439105"/>
            <a:chOff x="4574108" y="3307757"/>
            <a:chExt cx="1113682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6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402" y="3723552"/>
            <a:ext cx="1371603" cy="439105"/>
            <a:chOff x="4574108" y="3307757"/>
            <a:chExt cx="1113682" cy="3269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7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3620619" y="3715509"/>
            <a:ext cx="1371603" cy="439105"/>
            <a:chOff x="4574108" y="3307757"/>
            <a:chExt cx="1113682" cy="32691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8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601" y="7599995"/>
            <a:ext cx="2819399" cy="439105"/>
            <a:chOff x="4574108" y="3307757"/>
            <a:chExt cx="2289229" cy="32691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289229" cy="326913"/>
              <a:chOff x="4665548" y="3307757"/>
              <a:chExt cx="2289229" cy="326913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2289229" cy="326913"/>
                <a:chOff x="4665552" y="3307757"/>
                <a:chExt cx="2450514" cy="358635"/>
              </a:xfrm>
            </p:grpSpPr>
            <p:sp>
              <p:nvSpPr>
                <p:cNvPr id="9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45051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874248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200" b="1" dirty="0" smtClean="0"/>
                  <a:t>프로젝트 질의 응답</a:t>
                </a:r>
                <a:endParaRPr lang="ko-KR" altLang="en-US" sz="1200" b="1" dirty="0"/>
              </a:p>
            </p:txBody>
          </p:sp>
        </p:grpSp>
        <p:pic>
          <p:nvPicPr>
            <p:cNvPr id="8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9" y="4741443"/>
            <a:ext cx="1371603" cy="439105"/>
            <a:chOff x="4574108" y="3307757"/>
            <a:chExt cx="1113682" cy="326913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0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91213" y="4750798"/>
            <a:ext cx="1371603" cy="439105"/>
            <a:chOff x="4574108" y="3307757"/>
            <a:chExt cx="1113682" cy="3269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0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6997" y="4756526"/>
            <a:ext cx="1371603" cy="439105"/>
            <a:chOff x="4574108" y="3307757"/>
            <a:chExt cx="1113682" cy="326913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1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400" y="4748485"/>
            <a:ext cx="1371603" cy="439105"/>
            <a:chOff x="4574108" y="3307757"/>
            <a:chExt cx="1113682" cy="326913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2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9" y="5732275"/>
            <a:ext cx="1371603" cy="439105"/>
            <a:chOff x="4574108" y="3307757"/>
            <a:chExt cx="1113682" cy="326913"/>
          </a:xfrm>
        </p:grpSpPr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86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83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91213" y="5741630"/>
            <a:ext cx="1371603" cy="439105"/>
            <a:chOff x="4574108" y="3307757"/>
            <a:chExt cx="1113682" cy="326913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9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9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6997" y="5747358"/>
            <a:ext cx="1371603" cy="439105"/>
            <a:chOff x="4574108" y="3307757"/>
            <a:chExt cx="1113682" cy="326913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00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01" name="타원 200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97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400" y="5739317"/>
            <a:ext cx="1371603" cy="439105"/>
            <a:chOff x="4574108" y="3307757"/>
            <a:chExt cx="1113682" cy="326913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0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08" name="타원 20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0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7" y="6701586"/>
            <a:ext cx="1371603" cy="439105"/>
            <a:chOff x="4574108" y="3307757"/>
            <a:chExt cx="1113682" cy="326913"/>
          </a:xfrm>
        </p:grpSpPr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91211" y="6710941"/>
            <a:ext cx="1371603" cy="439105"/>
            <a:chOff x="4574108" y="3307757"/>
            <a:chExt cx="1113682" cy="326913"/>
          </a:xfrm>
        </p:grpSpPr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2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1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6995" y="6716669"/>
            <a:ext cx="1371603" cy="439105"/>
            <a:chOff x="4574108" y="3307757"/>
            <a:chExt cx="1113682" cy="326913"/>
          </a:xfrm>
        </p:grpSpPr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2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29" name="타원 22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2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398" y="6708628"/>
            <a:ext cx="1371603" cy="439105"/>
            <a:chOff x="4574108" y="3307757"/>
            <a:chExt cx="1113682" cy="326913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3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36" name="타원 23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3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sp>
        <p:nvSpPr>
          <p:cNvPr id="1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그림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688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lt"/>
                  <a:cs typeface="Montserrat Bold"/>
                  <a:sym typeface="Montserrat Bold"/>
                </a:rPr>
                <a:t>3. </a:t>
              </a:r>
              <a:r>
                <a:rPr lang="ko-KR" altLang="en-US" b="1" dirty="0">
                  <a:latin typeface="+mj-lt"/>
                  <a:cs typeface="Montserrat Bold"/>
                  <a:sym typeface="Montserrat Bold"/>
                </a:rPr>
                <a:t>프로젝트 수행 절차 및 방법</a:t>
              </a:r>
              <a:endParaRPr lang="en-US" altLang="ko-KR" b="1" dirty="0">
                <a:latin typeface="+mj-lt"/>
                <a:cs typeface="Montserrat Bold"/>
                <a:sym typeface="Montserrat Bold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70000" y="1656632"/>
            <a:ext cx="6543961" cy="32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>
                <a:latin typeface="+mj-lt"/>
                <a:ea typeface="Montserrat Bold"/>
                <a:cs typeface="Montserrat Bold"/>
                <a:sym typeface="Montserrat Bold"/>
              </a:rPr>
              <a:t>3-1. </a:t>
            </a:r>
            <a:r>
              <a:rPr lang="ko-KR" altLang="en-US" sz="2000" b="1" dirty="0">
                <a:latin typeface="+mj-lt"/>
                <a:cs typeface="Montserrat Bold"/>
                <a:sym typeface="Montserrat Bold"/>
              </a:rPr>
              <a:t>프로젝트 수행 절차 및 방법</a:t>
            </a:r>
            <a:endParaRPr lang="en-US" altLang="ko-KR" sz="2000" b="1" dirty="0">
              <a:latin typeface="+mj-lt"/>
              <a:cs typeface="Montserrat Bold"/>
              <a:sym typeface="Montserrat Bold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90709"/>
              </p:ext>
            </p:extLst>
          </p:nvPr>
        </p:nvGraphicFramePr>
        <p:xfrm>
          <a:off x="1270000" y="2705100"/>
          <a:ext cx="15316200" cy="7125262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38607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42859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8610600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31652495"/>
                    </a:ext>
                  </a:extLst>
                </a:gridCol>
              </a:tblGrid>
              <a:tr h="703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구분</a:t>
                      </a:r>
                      <a:endParaRPr lang="ko-KR" altLang="en-US" sz="1600" i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활동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사전 계획</a:t>
                      </a:r>
                      <a:endParaRPr lang="ko-KR" altLang="en-US" sz="16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굴림체" panose="020B0609000101010101" pitchFamily="49" charset="-127"/>
                        <a:ea typeface="굴림체" panose="020B0609000101010101" pitchFamily="49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아이디어 선정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10/02(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 10/03(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 </a:t>
                      </a:r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10/03(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 10/04(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908362"/>
                  </a:ext>
                </a:extLst>
              </a:tr>
              <a:tr h="15626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구현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10/04(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</a:t>
                      </a:r>
                      <a:r>
                        <a:rPr lang="en-US" altLang="ko-KR" sz="16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11/08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팀별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중간보고 실시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11/11(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 11/20(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최적화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수정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 11/21(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850035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9" y="3645162"/>
            <a:ext cx="2590802" cy="439105"/>
            <a:chOff x="4574110" y="3307757"/>
            <a:chExt cx="2103619" cy="32691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0" y="3307757"/>
              <a:ext cx="2103619" cy="326913"/>
              <a:chOff x="4665550" y="3307757"/>
              <a:chExt cx="2103619" cy="32691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103618" cy="326913"/>
                <a:chOff x="4665552" y="3307757"/>
                <a:chExt cx="2251825" cy="358635"/>
              </a:xfrm>
            </p:grpSpPr>
            <p:sp>
              <p:nvSpPr>
                <p:cNvPr id="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25182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9" y="4649905"/>
            <a:ext cx="3047999" cy="439105"/>
            <a:chOff x="4574112" y="3307757"/>
            <a:chExt cx="2474843" cy="32691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2" y="3307757"/>
              <a:ext cx="2474843" cy="326913"/>
              <a:chOff x="4665552" y="3307757"/>
              <a:chExt cx="2474843" cy="326913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856133" cy="326913"/>
                <a:chOff x="4665552" y="3307757"/>
                <a:chExt cx="1986903" cy="358635"/>
              </a:xfrm>
            </p:grpSpPr>
            <p:sp>
              <p:nvSpPr>
                <p:cNvPr id="29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98690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요구 사항 명세서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2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7923" y="4643307"/>
            <a:ext cx="2590802" cy="439106"/>
            <a:chOff x="4574109" y="3307757"/>
            <a:chExt cx="2103619" cy="32691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57"/>
              <a:ext cx="2103619" cy="326914"/>
              <a:chOff x="4665549" y="3307757"/>
              <a:chExt cx="2103619" cy="326914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291697" cy="326914"/>
                <a:chOff x="4665553" y="3307756"/>
                <a:chExt cx="1382702" cy="358636"/>
              </a:xfrm>
            </p:grpSpPr>
            <p:sp>
              <p:nvSpPr>
                <p:cNvPr id="4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38270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3" y="3307756"/>
                  <a:ext cx="358636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90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담당자 선정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4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3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2106214" y="5632822"/>
            <a:ext cx="3047999" cy="439105"/>
            <a:chOff x="4574112" y="3307757"/>
            <a:chExt cx="2474843" cy="326913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2" y="3307757"/>
              <a:ext cx="2474843" cy="326913"/>
              <a:chOff x="4665552" y="3307757"/>
              <a:chExt cx="2474843" cy="326913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546778" cy="326913"/>
                <a:chOff x="4665552" y="3307757"/>
                <a:chExt cx="1655753" cy="358635"/>
              </a:xfrm>
            </p:grpSpPr>
            <p:sp>
              <p:nvSpPr>
                <p:cNvPr id="76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65575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+mj-lt"/>
                  </a:rPr>
                  <a:t>개발 환경 설정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lt"/>
                </a:endParaRPr>
              </a:p>
            </p:txBody>
          </p:sp>
        </p:grpSp>
        <p:pic>
          <p:nvPicPr>
            <p:cNvPr id="73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7" y="5632822"/>
            <a:ext cx="1526665" cy="439105"/>
            <a:chOff x="4574109" y="3307757"/>
            <a:chExt cx="1239586" cy="326913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57"/>
              <a:ext cx="1239586" cy="326913"/>
              <a:chOff x="4665549" y="3307757"/>
              <a:chExt cx="1239586" cy="326913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175557" cy="326913"/>
                <a:chOff x="4665552" y="3307757"/>
                <a:chExt cx="1258379" cy="358635"/>
              </a:xfrm>
            </p:grpSpPr>
            <p:sp>
              <p:nvSpPr>
                <p:cNvPr id="8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58377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7" y="3340188"/>
                <a:ext cx="886478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상품 </a:t>
                </a:r>
                <a:r>
                  <a:rPr lang="ko-KR" altLang="en-US" sz="1200" b="1" dirty="0" err="1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크롤링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8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7923" y="5621894"/>
            <a:ext cx="2590804" cy="439105"/>
            <a:chOff x="4574108" y="3307757"/>
            <a:chExt cx="2103621" cy="326913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291698" cy="326913"/>
                <a:chOff x="4665552" y="3307757"/>
                <a:chExt cx="1382703" cy="358635"/>
              </a:xfrm>
            </p:grpSpPr>
            <p:sp>
              <p:nvSpPr>
                <p:cNvPr id="9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38270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메뉴 구조도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8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308047" y="5654648"/>
            <a:ext cx="999959" cy="439107"/>
            <a:chOff x="4574108" y="3307758"/>
            <a:chExt cx="811924" cy="326914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8"/>
              <a:ext cx="811924" cy="326914"/>
              <a:chOff x="4665548" y="3307758"/>
              <a:chExt cx="811924" cy="326914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8"/>
                <a:ext cx="811924" cy="326914"/>
                <a:chOff x="4665552" y="3307757"/>
                <a:chExt cx="869127" cy="358636"/>
              </a:xfrm>
            </p:grpSpPr>
            <p:sp>
              <p:nvSpPr>
                <p:cNvPr id="99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5" y="3307758"/>
                  <a:ext cx="86912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61" y="3340189"/>
                <a:ext cx="422442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ERD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9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2793" y="5632822"/>
            <a:ext cx="1676402" cy="439105"/>
            <a:chOff x="4574107" y="3307757"/>
            <a:chExt cx="1361166" cy="326913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1361166" cy="326913"/>
              <a:chOff x="4665547" y="3307757"/>
              <a:chExt cx="1361166" cy="326913"/>
            </a:xfrm>
          </p:grpSpPr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1356489" cy="326913"/>
                <a:chOff x="4665552" y="3307757"/>
                <a:chExt cx="1452059" cy="358635"/>
              </a:xfrm>
            </p:grpSpPr>
            <p:sp>
              <p:nvSpPr>
                <p:cNvPr id="1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3" y="3307757"/>
                  <a:ext cx="145205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7" y="3340188"/>
                <a:ext cx="1008056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시스템 구성도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9" y="6608220"/>
            <a:ext cx="2590804" cy="439105"/>
            <a:chOff x="4574108" y="3307757"/>
            <a:chExt cx="2103621" cy="326913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75552" cy="326913"/>
                <a:chOff x="4665552" y="3307757"/>
                <a:chExt cx="1258374" cy="358635"/>
              </a:xfrm>
            </p:grpSpPr>
            <p:sp>
              <p:nvSpPr>
                <p:cNvPr id="12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5837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회원 가입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1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296025" y="6600480"/>
            <a:ext cx="2590805" cy="439105"/>
            <a:chOff x="4574107" y="3307757"/>
            <a:chExt cx="2103622" cy="326913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2103622" cy="326913"/>
              <a:chOff x="4665547" y="3307757"/>
              <a:chExt cx="2103622" cy="326913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934242" cy="326913"/>
                <a:chOff x="4665552" y="3307757"/>
                <a:chExt cx="1000063" cy="358635"/>
              </a:xfrm>
            </p:grpSpPr>
            <p:sp>
              <p:nvSpPr>
                <p:cNvPr id="12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5" y="3307757"/>
                  <a:ext cx="1000060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로그인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2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8780" y="6600480"/>
            <a:ext cx="2590804" cy="439105"/>
            <a:chOff x="4574108" y="3307757"/>
            <a:chExt cx="2103621" cy="326913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75552" cy="326913"/>
                <a:chOff x="4665552" y="3307757"/>
                <a:chExt cx="1258374" cy="358635"/>
              </a:xfrm>
            </p:grpSpPr>
            <p:sp>
              <p:nvSpPr>
                <p:cNvPr id="13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5837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err="1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마이페이지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3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011063" y="6600479"/>
            <a:ext cx="2590804" cy="439105"/>
            <a:chOff x="4574108" y="3307757"/>
            <a:chExt cx="2103621" cy="326913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997605" cy="326913"/>
                <a:chOff x="4665552" y="3307757"/>
                <a:chExt cx="1067890" cy="358635"/>
              </a:xfrm>
            </p:grpSpPr>
            <p:sp>
              <p:nvSpPr>
                <p:cNvPr id="1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06788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고객센터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3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306465" y="6600478"/>
            <a:ext cx="2590804" cy="439105"/>
            <a:chOff x="4574108" y="3307757"/>
            <a:chExt cx="2103621" cy="326913"/>
          </a:xfrm>
        </p:grpSpPr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984705" cy="326913"/>
                <a:chOff x="4665552" y="3307757"/>
                <a:chExt cx="1054081" cy="358635"/>
              </a:xfrm>
            </p:grpSpPr>
            <p:sp>
              <p:nvSpPr>
                <p:cNvPr id="149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05407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장바구니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4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2578873" y="6600477"/>
            <a:ext cx="2590806" cy="439105"/>
            <a:chOff x="4574106" y="3307757"/>
            <a:chExt cx="2103623" cy="326913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6" y="3307757"/>
              <a:ext cx="2103623" cy="326913"/>
              <a:chOff x="4665546" y="3307757"/>
              <a:chExt cx="2103623" cy="326913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6" y="3307757"/>
                <a:ext cx="783887" cy="326913"/>
                <a:chOff x="4665552" y="3307757"/>
                <a:chExt cx="839115" cy="358635"/>
              </a:xfrm>
            </p:grpSpPr>
            <p:sp>
              <p:nvSpPr>
                <p:cNvPr id="156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83911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상품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53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7" y="7295195"/>
            <a:ext cx="2590805" cy="439105"/>
            <a:chOff x="4574107" y="3307757"/>
            <a:chExt cx="2103622" cy="326913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2103622" cy="326913"/>
              <a:chOff x="4665547" y="3307757"/>
              <a:chExt cx="2103622" cy="326913"/>
            </a:xfrm>
          </p:grpSpPr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866196" cy="326913"/>
                <a:chOff x="4665552" y="3307757"/>
                <a:chExt cx="927223" cy="358635"/>
              </a:xfrm>
            </p:grpSpPr>
            <p:sp>
              <p:nvSpPr>
                <p:cNvPr id="16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92722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결제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6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8780" y="7286412"/>
            <a:ext cx="2590803" cy="439104"/>
            <a:chOff x="4574109" y="3307748"/>
            <a:chExt cx="2103620" cy="326912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48"/>
              <a:ext cx="2103620" cy="326912"/>
              <a:chOff x="4665549" y="3307748"/>
              <a:chExt cx="2103620" cy="326912"/>
            </a:xfrm>
          </p:grpSpPr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48"/>
                <a:ext cx="1490168" cy="326912"/>
                <a:chOff x="4665552" y="3307757"/>
                <a:chExt cx="1595156" cy="358635"/>
              </a:xfrm>
            </p:grpSpPr>
            <p:sp>
              <p:nvSpPr>
                <p:cNvPr id="170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59515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맞춤 건강 서비스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67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296026" y="7279371"/>
            <a:ext cx="2590804" cy="439105"/>
            <a:chOff x="4574108" y="3307757"/>
            <a:chExt cx="2103621" cy="326913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816748" cy="326913"/>
                <a:chOff x="4665552" y="3307757"/>
                <a:chExt cx="874291" cy="358635"/>
              </a:xfrm>
            </p:grpSpPr>
            <p:sp>
              <p:nvSpPr>
                <p:cNvPr id="17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87428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소개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7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296028" y="8174945"/>
            <a:ext cx="2590802" cy="439105"/>
            <a:chOff x="4574109" y="3307757"/>
            <a:chExt cx="2103619" cy="326913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57"/>
              <a:ext cx="2103619" cy="326913"/>
              <a:chOff x="4665549" y="3307757"/>
              <a:chExt cx="2103619" cy="326913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190715" cy="326913"/>
                <a:chOff x="4665552" y="3307757"/>
                <a:chExt cx="1274605" cy="358635"/>
              </a:xfrm>
            </p:grpSpPr>
            <p:sp>
              <p:nvSpPr>
                <p:cNvPr id="19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7460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통합 테스트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9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5" y="8179280"/>
            <a:ext cx="2590803" cy="439105"/>
            <a:chOff x="4574108" y="3307757"/>
            <a:chExt cx="2103620" cy="326913"/>
          </a:xfrm>
        </p:grpSpPr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0" cy="326913"/>
              <a:chOff x="4665548" y="3307757"/>
              <a:chExt cx="2103620" cy="326913"/>
            </a:xfrm>
          </p:grpSpPr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2" cy="326913"/>
                <a:chOff x="4665552" y="3307757"/>
                <a:chExt cx="1192145" cy="358635"/>
              </a:xfrm>
            </p:grpSpPr>
            <p:sp>
              <p:nvSpPr>
                <p:cNvPr id="2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단위 테스트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2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7206" y="9101189"/>
            <a:ext cx="2584793" cy="439105"/>
            <a:chOff x="4574110" y="3307757"/>
            <a:chExt cx="2098740" cy="326913"/>
          </a:xfrm>
        </p:grpSpPr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0" y="3307757"/>
              <a:ext cx="2098740" cy="326913"/>
              <a:chOff x="4665550" y="3307757"/>
              <a:chExt cx="2098740" cy="326913"/>
            </a:xfrm>
          </p:grpSpPr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665644" cy="326913"/>
                <a:chOff x="4665552" y="3307757"/>
                <a:chExt cx="1782994" cy="358635"/>
              </a:xfrm>
            </p:grpSpPr>
            <p:sp>
              <p:nvSpPr>
                <p:cNvPr id="22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78299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3780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총 개발 기간 </a:t>
                </a:r>
                <a:r>
                  <a:rPr lang="en-US" altLang="ko-KR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8</a:t>
                </a: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주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21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sp>
        <p:nvSpPr>
          <p:cNvPr id="17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11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수행 절차 및 방법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03</a:t>
            </a:r>
            <a:endParaRPr lang="en-US" altLang="ko-KR" b="1" dirty="0">
              <a:solidFill>
                <a:srgbClr val="3B8AFF"/>
              </a:solidFill>
              <a:latin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8" name="직사각형 17"/>
          <p:cNvSpPr/>
          <p:nvPr/>
        </p:nvSpPr>
        <p:spPr>
          <a:xfrm>
            <a:off x="7618582" y="4828029"/>
            <a:ext cx="86120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 smtClean="0">
                <a:latin typeface="+mj-ea"/>
                <a:cs typeface="Noto Sans Bold"/>
                <a:sym typeface="Noto Sans Bold"/>
              </a:rPr>
              <a:t>프로젝트 수행 절차 및 방법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19" name="Freeform 4"/>
          <p:cNvSpPr/>
          <p:nvPr/>
        </p:nvSpPr>
        <p:spPr>
          <a:xfrm>
            <a:off x="585946" y="2997799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0377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90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3.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절차 및 방법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3-2. WBS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086100"/>
            <a:ext cx="7848600" cy="5528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3162300"/>
            <a:ext cx="8001000" cy="5485561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10550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수행 결과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04</a:t>
            </a:r>
            <a:endParaRPr lang="en-US" altLang="ko-KR" b="1" dirty="0">
              <a:solidFill>
                <a:srgbClr val="3B8AFF"/>
              </a:solidFill>
              <a:latin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/>
          <p:cNvSpPr/>
          <p:nvPr/>
        </p:nvSpPr>
        <p:spPr>
          <a:xfrm>
            <a:off x="7467600" y="4828029"/>
            <a:ext cx="86120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</a:pPr>
            <a:r>
              <a:rPr lang="ko-KR" altLang="en-US" sz="5000" b="1" dirty="0" smtClean="0">
                <a:latin typeface="+mj-ea"/>
                <a:cs typeface="Noto Sans Bold"/>
                <a:sym typeface="Noto Sans Bold"/>
              </a:rPr>
              <a:t>프로젝트 수행 결과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19" name="Freeform 2"/>
          <p:cNvSpPr/>
          <p:nvPr/>
        </p:nvSpPr>
        <p:spPr>
          <a:xfrm>
            <a:off x="310154" y="3086100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59658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ea typeface="+mj-ea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회원 로그인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09900"/>
            <a:ext cx="6258798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8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28600" y="1553303"/>
            <a:ext cx="5614262" cy="1145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 err="1" smtClean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목차</a:t>
            </a:r>
            <a:r>
              <a:rPr lang="en-US" sz="6999" b="1" dirty="0" smtClean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 </a:t>
            </a:r>
            <a:r>
              <a:rPr lang="en-US" sz="6999" b="1" dirty="0" err="1" smtClean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구성</a:t>
            </a:r>
            <a:endParaRPr lang="en-US" sz="6999" b="1" dirty="0">
              <a:solidFill>
                <a:schemeClr val="bg1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9834222" y="1755554"/>
            <a:ext cx="6624977" cy="1054503"/>
            <a:chOff x="0" y="0"/>
            <a:chExt cx="8833303" cy="14060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914004" y="341052"/>
              <a:ext cx="6919299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개요</a:t>
              </a:r>
              <a:r>
                <a:rPr lang="en-US" altLang="ko-KR" sz="3000" b="1" dirty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 </a:t>
              </a: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및 선정 배경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34222" y="3497825"/>
            <a:ext cx="6624977" cy="1054503"/>
            <a:chOff x="0" y="0"/>
            <a:chExt cx="8833303" cy="140600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02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914003" y="341052"/>
              <a:ext cx="6919300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팀 구성 및 역할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34222" y="5141237"/>
            <a:ext cx="6641019" cy="1054503"/>
            <a:chOff x="0" y="0"/>
            <a:chExt cx="8854692" cy="1406004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03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914004" y="341052"/>
              <a:ext cx="6940688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수행 절차 및 방법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sp>
        <p:nvSpPr>
          <p:cNvPr id="27" name="AutoShape 27"/>
          <p:cNvSpPr/>
          <p:nvPr/>
        </p:nvSpPr>
        <p:spPr>
          <a:xfrm>
            <a:off x="762000" y="1047750"/>
            <a:ext cx="1676400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11"/>
          <p:cNvGrpSpPr/>
          <p:nvPr/>
        </p:nvGrpSpPr>
        <p:grpSpPr>
          <a:xfrm>
            <a:off x="9838681" y="6815544"/>
            <a:ext cx="5507087" cy="1054503"/>
            <a:chOff x="0" y="0"/>
            <a:chExt cx="7342783" cy="1406004"/>
          </a:xfrm>
        </p:grpSpPr>
        <p:grpSp>
          <p:nvGrpSpPr>
            <p:cNvPr id="29" name="Group 12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32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33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30" name="TextBox 15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 smtClean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04</a:t>
              </a:r>
              <a:endParaRPr lang="en-US" sz="3000" b="1" dirty="0">
                <a:solidFill>
                  <a:srgbClr val="3B8AFF"/>
                </a:solidFill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31" name="TextBox 16"/>
            <p:cNvSpPr txBox="1"/>
            <p:nvPr/>
          </p:nvSpPr>
          <p:spPr>
            <a:xfrm>
              <a:off x="1914004" y="341052"/>
              <a:ext cx="5428779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수행 결과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34" name="Group 18"/>
          <p:cNvGrpSpPr/>
          <p:nvPr/>
        </p:nvGrpSpPr>
        <p:grpSpPr>
          <a:xfrm>
            <a:off x="9834222" y="8509144"/>
            <a:ext cx="8072777" cy="1054503"/>
            <a:chOff x="0" y="0"/>
            <a:chExt cx="10763703" cy="1406004"/>
          </a:xfrm>
        </p:grpSpPr>
        <p:grpSp>
          <p:nvGrpSpPr>
            <p:cNvPr id="35" name="Group 19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38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39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36" name="TextBox 22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 smtClean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05</a:t>
              </a:r>
              <a:endParaRPr lang="en-US" sz="3000" b="1" dirty="0">
                <a:solidFill>
                  <a:srgbClr val="3B8AFF"/>
                </a:solidFill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37" name="TextBox 23"/>
            <p:cNvSpPr txBox="1"/>
            <p:nvPr/>
          </p:nvSpPr>
          <p:spPr>
            <a:xfrm>
              <a:off x="1914003" y="341052"/>
              <a:ext cx="8849700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기대 효과 및 자체 평가 의견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sp>
        <p:nvSpPr>
          <p:cNvPr id="43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ea typeface="+mj-ea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4-2.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회원 가입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47900"/>
            <a:ext cx="5374231" cy="74775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031" y="3619500"/>
            <a:ext cx="6134956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ea typeface="+mj-ea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4-3.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회원 아이디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33459"/>
            <a:ext cx="5496692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ea typeface="+mj-ea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4-4.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회원 비밀번호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39" y="2781300"/>
            <a:ext cx="5563376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67818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기대 효과 및 자체 평가 의견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05</a:t>
            </a:r>
            <a:endParaRPr lang="en-US" altLang="ko-KR" b="1" dirty="0">
              <a:solidFill>
                <a:srgbClr val="3B8AFF"/>
              </a:solidFill>
              <a:latin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/>
          <p:cNvSpPr/>
          <p:nvPr/>
        </p:nvSpPr>
        <p:spPr>
          <a:xfrm>
            <a:off x="6019477" y="4828029"/>
            <a:ext cx="11353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 smtClean="0">
                <a:latin typeface="+mj-ea"/>
                <a:cs typeface="Noto Sans Bold"/>
                <a:sym typeface="Noto Sans Bold"/>
              </a:rPr>
              <a:t>프로젝트 기대 효과 및 </a:t>
            </a:r>
            <a:r>
              <a:rPr lang="ko-KR" altLang="en-US" sz="5000" b="1" smtClean="0">
                <a:latin typeface="+mj-ea"/>
                <a:cs typeface="Noto Sans Bold"/>
                <a:sym typeface="Noto Sans Bold"/>
              </a:rPr>
              <a:t>자체 평가 의견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480619" y="3279982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63082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8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19600" y="4152900"/>
            <a:ext cx="11664069" cy="2321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30"/>
              </a:lnSpc>
            </a:pPr>
            <a:r>
              <a:rPr lang="en-US" sz="13521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You.</a:t>
            </a:r>
          </a:p>
        </p:txBody>
      </p:sp>
      <p:sp>
        <p:nvSpPr>
          <p:cNvPr id="6" name="AutoShape 6"/>
          <p:cNvSpPr/>
          <p:nvPr/>
        </p:nvSpPr>
        <p:spPr>
          <a:xfrm>
            <a:off x="762002" y="1104900"/>
            <a:ext cx="1676400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 smtClean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</a:t>
            </a: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개요</a:t>
            </a:r>
            <a:r>
              <a:rPr lang="en-US" altLang="ko-KR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 </a:t>
            </a: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및 선정 배경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5374330" y="4194620"/>
            <a:ext cx="12151670" cy="1721158"/>
            <a:chOff x="0" y="0"/>
            <a:chExt cx="3200440" cy="4533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00440" cy="453309"/>
            </a:xfrm>
            <a:custGeom>
              <a:avLst/>
              <a:gdLst/>
              <a:ahLst/>
              <a:cxnLst/>
              <a:rect l="l" t="t" r="r" b="b"/>
              <a:pathLst>
                <a:path w="3200440" h="453309">
                  <a:moveTo>
                    <a:pt x="7008" y="0"/>
                  </a:moveTo>
                  <a:lnTo>
                    <a:pt x="3193432" y="0"/>
                  </a:lnTo>
                  <a:cubicBezTo>
                    <a:pt x="3195290" y="0"/>
                    <a:pt x="3197073" y="738"/>
                    <a:pt x="3198387" y="2053"/>
                  </a:cubicBezTo>
                  <a:cubicBezTo>
                    <a:pt x="3199701" y="3367"/>
                    <a:pt x="3200440" y="5149"/>
                    <a:pt x="3200440" y="7008"/>
                  </a:cubicBezTo>
                  <a:lnTo>
                    <a:pt x="3200440" y="446301"/>
                  </a:lnTo>
                  <a:cubicBezTo>
                    <a:pt x="3200440" y="448160"/>
                    <a:pt x="3199701" y="449942"/>
                    <a:pt x="3198387" y="451256"/>
                  </a:cubicBezTo>
                  <a:cubicBezTo>
                    <a:pt x="3197073" y="452571"/>
                    <a:pt x="3195290" y="453309"/>
                    <a:pt x="3193432" y="453309"/>
                  </a:cubicBezTo>
                  <a:lnTo>
                    <a:pt x="7008" y="453309"/>
                  </a:lnTo>
                  <a:cubicBezTo>
                    <a:pt x="5149" y="453309"/>
                    <a:pt x="3367" y="452571"/>
                    <a:pt x="2053" y="451256"/>
                  </a:cubicBezTo>
                  <a:cubicBezTo>
                    <a:pt x="738" y="449942"/>
                    <a:pt x="0" y="448160"/>
                    <a:pt x="0" y="446301"/>
                  </a:cubicBezTo>
                  <a:lnTo>
                    <a:pt x="0" y="7008"/>
                  </a:lnTo>
                  <a:cubicBezTo>
                    <a:pt x="0" y="5149"/>
                    <a:pt x="738" y="3367"/>
                    <a:pt x="2053" y="2053"/>
                  </a:cubicBezTo>
                  <a:cubicBezTo>
                    <a:pt x="3367" y="738"/>
                    <a:pt x="5149" y="0"/>
                    <a:pt x="7008" y="0"/>
                  </a:cubicBezTo>
                  <a:close/>
                </a:path>
              </a:pathLst>
            </a:custGeom>
            <a:solidFill>
              <a:schemeClr val="bg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200440" cy="5104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7618582" y="4828029"/>
            <a:ext cx="86120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>
                <a:latin typeface="+mj-ea"/>
                <a:cs typeface="Noto Sans Bold"/>
                <a:sym typeface="Noto Sans Bold"/>
              </a:rPr>
              <a:t>프로젝트 개요</a:t>
            </a:r>
            <a:r>
              <a:rPr lang="en-US" altLang="ko-KR" sz="5000" b="1" dirty="0">
                <a:latin typeface="+mj-ea"/>
                <a:cs typeface="Noto Sans Bold"/>
                <a:sym typeface="Noto Sans Bold"/>
              </a:rPr>
              <a:t> </a:t>
            </a:r>
            <a:r>
              <a:rPr lang="ko-KR" altLang="en-US" sz="5000" b="1" dirty="0">
                <a:latin typeface="+mj-ea"/>
                <a:cs typeface="Noto Sans Bold"/>
                <a:sym typeface="Noto Sans Bold"/>
              </a:rPr>
              <a:t>및 선정 배경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37" name="Freeform 2"/>
          <p:cNvSpPr/>
          <p:nvPr/>
        </p:nvSpPr>
        <p:spPr>
          <a:xfrm>
            <a:off x="1057545" y="2977604"/>
            <a:ext cx="2214511" cy="4114800"/>
          </a:xfrm>
          <a:custGeom>
            <a:avLst/>
            <a:gdLst/>
            <a:ahLst/>
            <a:cxnLst/>
            <a:rect l="l" t="t" r="r" b="b"/>
            <a:pathLst>
              <a:path w="2214511" h="4114800">
                <a:moveTo>
                  <a:pt x="0" y="0"/>
                </a:moveTo>
                <a:lnTo>
                  <a:pt x="2214510" y="0"/>
                </a:lnTo>
                <a:lnTo>
                  <a:pt x="22145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868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90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2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주제 및 선정 배경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,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기획 의도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3086100"/>
            <a:ext cx="13182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배경 </a:t>
            </a:r>
            <a:r>
              <a:rPr lang="en-US" altLang="ko-KR" dirty="0"/>
              <a:t>: </a:t>
            </a:r>
            <a:r>
              <a:rPr lang="ko-KR" altLang="en-US" dirty="0"/>
              <a:t>이른바 </a:t>
            </a:r>
            <a:r>
              <a:rPr lang="en-US" altLang="ko-KR" dirty="0"/>
              <a:t>100</a:t>
            </a:r>
            <a:r>
              <a:rPr lang="ko-KR" altLang="en-US" dirty="0"/>
              <a:t>세 시대를 살고있는 사람들에게 가장 큰 관심은 무엇보다 건강일 것이다</a:t>
            </a:r>
            <a:r>
              <a:rPr lang="en-US" altLang="ko-KR" dirty="0"/>
              <a:t>. </a:t>
            </a:r>
            <a:r>
              <a:rPr lang="ko-KR" altLang="en-US" dirty="0" err="1"/>
              <a:t>그중에서도</a:t>
            </a:r>
            <a:r>
              <a:rPr lang="ko-KR" altLang="en-US" dirty="0"/>
              <a:t> 대한민국은 통계청의 조사에 따르면 </a:t>
            </a:r>
            <a:r>
              <a:rPr lang="en-US" altLang="ko-KR" dirty="0"/>
              <a:t>25</a:t>
            </a:r>
            <a:r>
              <a:rPr lang="ko-KR" altLang="en-US" dirty="0"/>
              <a:t>년을 기점으로 전체 인구의 </a:t>
            </a:r>
            <a:r>
              <a:rPr lang="en-US" altLang="ko-KR" dirty="0"/>
              <a:t>20.6%</a:t>
            </a:r>
            <a:r>
              <a:rPr lang="ko-KR" altLang="en-US" dirty="0"/>
              <a:t>가 </a:t>
            </a:r>
            <a:r>
              <a:rPr lang="en-US" altLang="ko-KR" dirty="0"/>
              <a:t>65</a:t>
            </a:r>
            <a:r>
              <a:rPr lang="ko-KR" altLang="en-US" dirty="0"/>
              <a:t>세 이상인 </a:t>
            </a:r>
            <a:r>
              <a:rPr lang="ko-KR" altLang="en-US" dirty="0" err="1"/>
              <a:t>초고령화</a:t>
            </a:r>
            <a:r>
              <a:rPr lang="ko-KR" altLang="en-US" dirty="0"/>
              <a:t> 사회로 진입하게 된다</a:t>
            </a:r>
            <a:r>
              <a:rPr lang="en-US" altLang="ko-KR" dirty="0"/>
              <a:t>. </a:t>
            </a:r>
            <a:r>
              <a:rPr lang="ko-KR" altLang="en-US" dirty="0" err="1"/>
              <a:t>이와같이</a:t>
            </a:r>
            <a:r>
              <a:rPr lang="ko-KR" altLang="en-US" dirty="0"/>
              <a:t> 건강에 대한 관심이 커지는 만큼 노령층이 빠르게 증가하는 사회 </a:t>
            </a:r>
            <a:r>
              <a:rPr lang="ko-KR" altLang="en-US" dirty="0" err="1"/>
              <a:t>구조속에서</a:t>
            </a:r>
            <a:r>
              <a:rPr lang="ko-KR" altLang="en-US" dirty="0"/>
              <a:t> 노령층을 속여 허가 받지 않은 사업자들이 각종 불법 건강기능식품을 허위 광고로 강매하는 사기가 </a:t>
            </a:r>
            <a:r>
              <a:rPr lang="ko-KR" altLang="en-US" dirty="0" err="1"/>
              <a:t>횡횡해</a:t>
            </a:r>
            <a:r>
              <a:rPr lang="ko-KR" altLang="en-US" dirty="0"/>
              <a:t> 황금빛 노후를 그리는 수 없이 많은 꿈을 좌절시키고 있다</a:t>
            </a:r>
            <a:r>
              <a:rPr lang="en-US" altLang="ko-KR" dirty="0"/>
              <a:t>. </a:t>
            </a:r>
            <a:r>
              <a:rPr lang="ko-KR" altLang="en-US" dirty="0"/>
              <a:t>이러한 세태의 주요 원인은 </a:t>
            </a:r>
            <a:r>
              <a:rPr lang="ko-KR" altLang="en-US" dirty="0" err="1"/>
              <a:t>중장년층과</a:t>
            </a:r>
            <a:r>
              <a:rPr lang="ko-KR" altLang="en-US" dirty="0"/>
              <a:t> 달리 </a:t>
            </a:r>
            <a:r>
              <a:rPr lang="ko-KR" altLang="en-US" dirty="0" err="1"/>
              <a:t>키오스크와</a:t>
            </a:r>
            <a:r>
              <a:rPr lang="ko-KR" altLang="en-US" dirty="0"/>
              <a:t> 같은 복잡한 기능 및 온라인에 익숙하지 않은 노령층의 불법 건강기능식품을 판별하는 능력 부족이 가장 큰 것으로 분석된다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개요 및 </a:t>
            </a:r>
            <a:r>
              <a:rPr lang="ko-KR" altLang="en-US" dirty="0" err="1"/>
              <a:t>차별점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그러므로 </a:t>
            </a:r>
            <a:r>
              <a:rPr lang="ko-KR" altLang="en-US" dirty="0" err="1"/>
              <a:t>브라브</a:t>
            </a:r>
            <a:r>
              <a:rPr lang="ko-KR" altLang="en-US" dirty="0"/>
              <a:t> 마이 라이프 프로젝트는 오늘날 건강한 내일을 꿈꾸는 노령층이 더 이상 이런 피해를 입지 않게끔 사태를 미연에 방지하기 위하여 </a:t>
            </a:r>
            <a:r>
              <a:rPr lang="ko-KR" altLang="en-US" dirty="0" err="1"/>
              <a:t>노령층에게도</a:t>
            </a:r>
            <a:r>
              <a:rPr lang="ko-KR" altLang="en-US" dirty="0"/>
              <a:t> 친숙하게 다가갈 수 있는 간편하고 직관적인 </a:t>
            </a:r>
            <a:r>
              <a:rPr lang="en-US" altLang="ko-KR" dirty="0"/>
              <a:t>UI</a:t>
            </a:r>
            <a:r>
              <a:rPr lang="ko-KR" altLang="en-US" dirty="0"/>
              <a:t>를 기반으로 건강기능식품이 </a:t>
            </a:r>
            <a:r>
              <a:rPr lang="ko-KR" altLang="en-US" dirty="0" err="1"/>
              <a:t>식약처에</a:t>
            </a:r>
            <a:r>
              <a:rPr lang="ko-KR" altLang="en-US" dirty="0"/>
              <a:t> 등록된 합법적인 것인지를 알려주는 </a:t>
            </a: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서비스를 제공함과 동시에 이 서비스를 이용하려고 방문하는 노령층들 또는 그 자식들에게 합리적이고 안전한 건강기능식품을 판매하는 것을 목표로 한다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90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1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95" y="4181242"/>
            <a:ext cx="4651240" cy="4696058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4181241"/>
            <a:ext cx="4953000" cy="4650030"/>
          </a:xfrm>
          <a:prstGeom prst="rect">
            <a:avLst/>
          </a:prstGeom>
        </p:spPr>
      </p:pic>
      <p:pic>
        <p:nvPicPr>
          <p:cNvPr id="13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043" y="4181241"/>
            <a:ext cx="4634661" cy="465002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133600" y="2705100"/>
            <a:ext cx="3276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2022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65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세 이상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53073" y="2705100"/>
            <a:ext cx="3276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2025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65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세 이상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105263" y="2705100"/>
            <a:ext cx="3276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2036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65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세 이상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011400" y="9791700"/>
            <a:ext cx="472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통계청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향후 고령인구에 대한 전망은</a:t>
            </a:r>
            <a:r>
              <a:rPr lang="en-US" altLang="ko-KR" sz="1100" dirty="0" smtClean="0"/>
              <a:t>?”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2133600" y="8343900"/>
            <a:ext cx="914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79329" y="826770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352012" y="765810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주제 및 선정 배경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,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기획 의도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4383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688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 smtClean="0">
                  <a:latin typeface="+mj-ea"/>
                  <a:cs typeface="Montserrat Bold"/>
                  <a:sym typeface="Montserrat Bold"/>
                </a:rPr>
                <a:t>프로젝트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781800" y="3543300"/>
            <a:ext cx="4466263" cy="446626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-85725"/>
              <a:ext cx="6604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34904" y="3543299"/>
            <a:ext cx="4466263" cy="446626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-85725"/>
              <a:ext cx="6604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524413" y="3543300"/>
            <a:ext cx="4466263" cy="446626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3B8AFF"/>
          </a:solidFill>
        </p:spPr>
      </p:sp>
      <p:grpSp>
        <p:nvGrpSpPr>
          <p:cNvPr id="15" name="Group 15"/>
          <p:cNvGrpSpPr/>
          <p:nvPr/>
        </p:nvGrpSpPr>
        <p:grpSpPr>
          <a:xfrm rot="5429157">
            <a:off x="5932434" y="5593513"/>
            <a:ext cx="418099" cy="365837"/>
            <a:chOff x="0" y="0"/>
            <a:chExt cx="812800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27000" y="168275"/>
              <a:ext cx="558800" cy="492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268978" y="4798848"/>
            <a:ext cx="3491906" cy="2302570"/>
            <a:chOff x="0" y="-76200"/>
            <a:chExt cx="4655875" cy="3070095"/>
          </a:xfrm>
        </p:grpSpPr>
        <p:sp>
          <p:nvSpPr>
            <p:cNvPr id="19" name="TextBox 19"/>
            <p:cNvSpPr txBox="1"/>
            <p:nvPr/>
          </p:nvSpPr>
          <p:spPr>
            <a:xfrm>
              <a:off x="724845" y="-76200"/>
              <a:ext cx="3201574" cy="8726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ko-KR" altLang="en-US" sz="3999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불법 판매</a:t>
              </a:r>
              <a:endParaRPr lang="en-US" sz="3999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147234"/>
              <a:ext cx="4655875" cy="1846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ko-KR" altLang="en-US" b="1" dirty="0">
                  <a:solidFill>
                    <a:schemeClr val="bg1"/>
                  </a:solidFill>
                </a:rPr>
                <a:t>노령층을 속여 허가 받지 않은 사업자들이 각종 불법 건강기능식품을 허위 광고로 강매하는 사기가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빈번하게 발생</a:t>
              </a:r>
              <a:endParaRPr lang="en-US" sz="1899" b="1" dirty="0">
                <a:solidFill>
                  <a:schemeClr val="bg1"/>
                </a:solidFill>
                <a:ea typeface="Noto Sans"/>
                <a:cs typeface="Noto Sans"/>
                <a:sym typeface="Noto Sans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22082" y="4798848"/>
            <a:ext cx="3491906" cy="1956319"/>
            <a:chOff x="0" y="-76200"/>
            <a:chExt cx="4655875" cy="2608427"/>
          </a:xfrm>
        </p:grpSpPr>
        <p:sp>
          <p:nvSpPr>
            <p:cNvPr id="22" name="TextBox 22"/>
            <p:cNvSpPr txBox="1"/>
            <p:nvPr/>
          </p:nvSpPr>
          <p:spPr>
            <a:xfrm>
              <a:off x="1037673" y="-76200"/>
              <a:ext cx="2492474" cy="872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ko-KR" altLang="en-US" sz="3999" b="1" dirty="0" smtClean="0">
                  <a:solidFill>
                    <a:schemeClr val="bg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노령화</a:t>
              </a:r>
              <a:endParaRPr lang="en-US" sz="3999" b="1" dirty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1147231"/>
              <a:ext cx="4655875" cy="13849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altLang="ko-KR" b="1" dirty="0">
                  <a:solidFill>
                    <a:schemeClr val="bg1"/>
                  </a:solidFill>
                </a:rPr>
                <a:t>25</a:t>
              </a:r>
              <a:r>
                <a:rPr lang="ko-KR" altLang="en-US" b="1" dirty="0">
                  <a:solidFill>
                    <a:schemeClr val="bg1"/>
                  </a:solidFill>
                </a:rPr>
                <a:t>년을 기점으로 전체 인구의 </a:t>
              </a:r>
              <a:r>
                <a:rPr lang="en-US" altLang="ko-KR" b="1" dirty="0">
                  <a:solidFill>
                    <a:schemeClr val="bg1"/>
                  </a:solidFill>
                </a:rPr>
                <a:t>20.6%</a:t>
              </a:r>
              <a:r>
                <a:rPr lang="ko-KR" altLang="en-US" b="1" dirty="0">
                  <a:solidFill>
                    <a:schemeClr val="bg1"/>
                  </a:solidFill>
                </a:rPr>
                <a:t>가 </a:t>
              </a:r>
              <a:r>
                <a:rPr lang="en-US" altLang="ko-KR" b="1" dirty="0">
                  <a:solidFill>
                    <a:schemeClr val="bg1"/>
                  </a:solidFill>
                </a:rPr>
                <a:t>65</a:t>
              </a:r>
              <a:r>
                <a:rPr lang="ko-KR" altLang="en-US" b="1" dirty="0">
                  <a:solidFill>
                    <a:schemeClr val="bg1"/>
                  </a:solidFill>
                </a:rPr>
                <a:t>세 이상인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초고령화</a:t>
              </a:r>
              <a:r>
                <a:rPr lang="ko-KR" altLang="en-US" b="1" dirty="0">
                  <a:solidFill>
                    <a:schemeClr val="bg1"/>
                  </a:solidFill>
                </a:rPr>
                <a:t> 사회로 진입</a:t>
              </a:r>
              <a:endParaRPr lang="en-US" sz="1899" b="1" dirty="0">
                <a:solidFill>
                  <a:schemeClr val="bg1"/>
                </a:solidFill>
                <a:ea typeface="Noto Sans"/>
                <a:cs typeface="Noto Sans"/>
                <a:sym typeface="Noto Sans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841020" y="4733988"/>
            <a:ext cx="3833048" cy="2367429"/>
            <a:chOff x="-228639" y="-162680"/>
            <a:chExt cx="5110731" cy="3156577"/>
          </a:xfrm>
        </p:grpSpPr>
        <p:sp>
          <p:nvSpPr>
            <p:cNvPr id="25" name="TextBox 25"/>
            <p:cNvSpPr txBox="1"/>
            <p:nvPr/>
          </p:nvSpPr>
          <p:spPr>
            <a:xfrm>
              <a:off x="-228639" y="-162680"/>
              <a:ext cx="5110731" cy="8726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ko-KR" altLang="en-US" sz="3999" b="1" dirty="0" smtClean="0">
                  <a:solidFill>
                    <a:schemeClr val="bg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판별 능력 부족</a:t>
              </a:r>
              <a:endParaRPr lang="en-US" sz="3999" b="1" dirty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147234"/>
              <a:ext cx="4655875" cy="1846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ko-KR" altLang="en-US" b="1" dirty="0" err="1" smtClean="0">
                  <a:solidFill>
                    <a:schemeClr val="bg1"/>
                  </a:solidFill>
                </a:rPr>
                <a:t>키오스크와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 같은 복잡한 기능 및 온라인에 익숙하지 않음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.</a:t>
              </a:r>
            </a:p>
            <a:p>
              <a:pPr algn="ctr">
                <a:lnSpc>
                  <a:spcPts val="2659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</a:rPr>
                <a:t>노령층의 불법 건강기능식품을 판별하는 능력 부족</a:t>
              </a:r>
              <a:endParaRPr lang="en-US" sz="1899" b="1" dirty="0">
                <a:solidFill>
                  <a:schemeClr val="bg1"/>
                </a:solidFill>
                <a:ea typeface="Noto Sans"/>
                <a:cs typeface="Noto Sans"/>
                <a:sym typeface="Noto Sans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 rot="5429157">
            <a:off x="11680898" y="5593513"/>
            <a:ext cx="418099" cy="365837"/>
            <a:chOff x="0" y="0"/>
            <a:chExt cx="812800" cy="7112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27000" y="168275"/>
              <a:ext cx="558800" cy="492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sp>
        <p:nvSpPr>
          <p:cNvPr id="33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</a:t>
            </a:r>
            <a:r>
              <a:rPr lang="ko-KR" altLang="en-US" sz="2000" b="1" dirty="0">
                <a:latin typeface="+mj-ea"/>
                <a:ea typeface="+mj-ea"/>
                <a:cs typeface="Montserrat Bold"/>
                <a:sym typeface="Montserrat Bold"/>
              </a:rPr>
              <a:t>주제 및 선정 배경</a:t>
            </a:r>
            <a:r>
              <a:rPr lang="en-US" altLang="ko-KR" sz="2000" b="1" dirty="0">
                <a:latin typeface="+mj-ea"/>
                <a:ea typeface="+mj-ea"/>
                <a:cs typeface="Montserrat Bold"/>
                <a:sym typeface="Montserrat Bold"/>
              </a:rPr>
              <a:t>, </a:t>
            </a:r>
            <a:r>
              <a:rPr lang="ko-KR" altLang="en-US" sz="2000" b="1" dirty="0">
                <a:latin typeface="+mj-ea"/>
                <a:ea typeface="+mj-ea"/>
                <a:cs typeface="Montserrat Bold"/>
                <a:sym typeface="Montserrat Bold"/>
              </a:rPr>
              <a:t>기획 의도</a:t>
            </a:r>
            <a:endParaRPr lang="en-US" altLang="ko-KR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25695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572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 smtClean="0">
                  <a:latin typeface="+mj-ea"/>
                  <a:cs typeface="Montserrat Bold"/>
                  <a:sym typeface="Montserrat Bold"/>
                </a:rPr>
                <a:t>프로젝트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209800" y="2335609"/>
            <a:ext cx="13603231" cy="1308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ko-KR" altLang="en-US" sz="8000" b="1" spc="-80" dirty="0" smtClean="0">
                <a:solidFill>
                  <a:srgbClr val="3B8AFF"/>
                </a:solidFill>
                <a:latin typeface="+mj-ea"/>
                <a:ea typeface="+mj-ea"/>
                <a:cs typeface="Noto Sans Bold"/>
                <a:sym typeface="Noto Sans Bold"/>
              </a:rPr>
              <a:t>건강한 내일을 꿈꾸는 노령층</a:t>
            </a:r>
            <a:endParaRPr lang="en-US" sz="8000" b="1" spc="-80" dirty="0">
              <a:solidFill>
                <a:srgbClr val="3B8AFF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15403" y="4735481"/>
            <a:ext cx="3513398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ko-KR" altLang="en-US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황금빛 노후</a:t>
            </a:r>
            <a:endParaRPr lang="en-US" sz="3999" b="1" dirty="0">
              <a:solidFill>
                <a:srgbClr val="292929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62800" y="4735481"/>
            <a:ext cx="40386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ko-KR" altLang="en-US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안</a:t>
            </a:r>
            <a:r>
              <a:rPr lang="ko-KR" altLang="en-US" sz="3999" b="1" dirty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심</a:t>
            </a:r>
            <a:r>
              <a:rPr lang="ko-KR" altLang="en-US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 조회 서비스</a:t>
            </a:r>
            <a:endParaRPr lang="en-US" sz="3999" b="1" dirty="0">
              <a:solidFill>
                <a:srgbClr val="292929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159199" y="4735481"/>
            <a:ext cx="3513398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ko-KR" altLang="en-US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직관적인 </a:t>
            </a:r>
            <a:r>
              <a:rPr lang="en-US" altLang="ko-KR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UI</a:t>
            </a:r>
            <a:endParaRPr lang="en-US" sz="3999" b="1" dirty="0">
              <a:solidFill>
                <a:srgbClr val="292929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32" name="AutoShape 32"/>
          <p:cNvSpPr/>
          <p:nvPr/>
        </p:nvSpPr>
        <p:spPr>
          <a:xfrm flipH="1">
            <a:off x="6777301" y="4370705"/>
            <a:ext cx="0" cy="487172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33" name="AutoShape 33"/>
          <p:cNvSpPr/>
          <p:nvPr/>
        </p:nvSpPr>
        <p:spPr>
          <a:xfrm>
            <a:off x="11540074" y="4370705"/>
            <a:ext cx="0" cy="487172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35" name="Freeform 6"/>
          <p:cNvSpPr/>
          <p:nvPr/>
        </p:nvSpPr>
        <p:spPr>
          <a:xfrm>
            <a:off x="3300424" y="5531355"/>
            <a:ext cx="2241783" cy="3345945"/>
          </a:xfrm>
          <a:custGeom>
            <a:avLst/>
            <a:gdLst/>
            <a:ahLst/>
            <a:cxnLst/>
            <a:rect l="l" t="t" r="r" b="b"/>
            <a:pathLst>
              <a:path w="2241783" h="3345945">
                <a:moveTo>
                  <a:pt x="0" y="0"/>
                </a:moveTo>
                <a:lnTo>
                  <a:pt x="2241783" y="0"/>
                </a:lnTo>
                <a:lnTo>
                  <a:pt x="2241783" y="3345945"/>
                </a:lnTo>
                <a:lnTo>
                  <a:pt x="0" y="33459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6" name="Freeform 7"/>
          <p:cNvSpPr/>
          <p:nvPr/>
        </p:nvSpPr>
        <p:spPr>
          <a:xfrm>
            <a:off x="7425802" y="6057900"/>
            <a:ext cx="3404804" cy="2966993"/>
          </a:xfrm>
          <a:custGeom>
            <a:avLst/>
            <a:gdLst/>
            <a:ahLst/>
            <a:cxnLst/>
            <a:rect l="l" t="t" r="r" b="b"/>
            <a:pathLst>
              <a:path w="2847208" h="2466394">
                <a:moveTo>
                  <a:pt x="0" y="0"/>
                </a:moveTo>
                <a:lnTo>
                  <a:pt x="2847208" y="0"/>
                </a:lnTo>
                <a:lnTo>
                  <a:pt x="2847208" y="2466394"/>
                </a:lnTo>
                <a:lnTo>
                  <a:pt x="0" y="2466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10"/>
          <p:cNvSpPr/>
          <p:nvPr/>
        </p:nvSpPr>
        <p:spPr>
          <a:xfrm>
            <a:off x="12274943" y="5900994"/>
            <a:ext cx="3771494" cy="2823906"/>
          </a:xfrm>
          <a:custGeom>
            <a:avLst/>
            <a:gdLst/>
            <a:ahLst/>
            <a:cxnLst/>
            <a:rect l="l" t="t" r="r" b="b"/>
            <a:pathLst>
              <a:path w="3771494" h="2823906">
                <a:moveTo>
                  <a:pt x="0" y="0"/>
                </a:moveTo>
                <a:lnTo>
                  <a:pt x="3771494" y="0"/>
                </a:lnTo>
                <a:lnTo>
                  <a:pt x="3771494" y="2823907"/>
                </a:lnTo>
                <a:lnTo>
                  <a:pt x="0" y="2823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1-2.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내용</a:t>
            </a:r>
            <a:endParaRPr lang="en-US" altLang="ko-KR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156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79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1-3-1.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개발 환경</a:t>
            </a:r>
            <a:endParaRPr lang="en-US" altLang="ko-KR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40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324100"/>
            <a:ext cx="14709884" cy="738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516923" y="2158891"/>
            <a:ext cx="2514600" cy="3581400"/>
            <a:chOff x="2149643" y="481843"/>
            <a:chExt cx="1325116" cy="2090045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3145169" y="812800"/>
              <a:ext cx="0" cy="644387"/>
            </a:xfrm>
            <a:prstGeom prst="line">
              <a:avLst/>
            </a:prstGeom>
            <a:ln w="25400">
              <a:solidFill>
                <a:srgbClr val="49D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40" descr="Icon (12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643" y="1273168"/>
              <a:ext cx="1298721" cy="129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31" descr="Icon (5)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5579" y="481843"/>
              <a:ext cx="659180" cy="660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" name="그룹 158"/>
          <p:cNvGrpSpPr/>
          <p:nvPr/>
        </p:nvGrpSpPr>
        <p:grpSpPr>
          <a:xfrm>
            <a:off x="2355123" y="5740291"/>
            <a:ext cx="3089576" cy="2148050"/>
            <a:chOff x="3902465" y="3169861"/>
            <a:chExt cx="2287652" cy="1446256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3902465" y="3169861"/>
              <a:ext cx="2287652" cy="1149007"/>
            </a:xfrm>
            <a:prstGeom prst="roundRect">
              <a:avLst>
                <a:gd name="adj" fmla="val 3871"/>
              </a:avLst>
            </a:prstGeom>
            <a:solidFill>
              <a:srgbClr val="FFFFFF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114" y="4098819"/>
              <a:ext cx="681002" cy="517298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039" y="3277796"/>
              <a:ext cx="585100" cy="417281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198" y="3277797"/>
              <a:ext cx="585100" cy="417281"/>
            </a:xfrm>
            <a:prstGeom prst="rect">
              <a:avLst/>
            </a:prstGeom>
          </p:spPr>
        </p:pic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371" y="3744364"/>
              <a:ext cx="785943" cy="458664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3611D253-72A4-273F-330C-B02F8472F0FD}"/>
              </a:ext>
            </a:extLst>
          </p:cNvPr>
          <p:cNvGrpSpPr/>
          <p:nvPr/>
        </p:nvGrpSpPr>
        <p:grpSpPr>
          <a:xfrm>
            <a:off x="4080533" y="3123817"/>
            <a:ext cx="1265067" cy="2616474"/>
            <a:chOff x="3016706" y="678304"/>
            <a:chExt cx="935105" cy="1899199"/>
          </a:xfrm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4C318D29-54A7-57FA-8E46-25661ADA3F8D}"/>
                </a:ext>
              </a:extLst>
            </p:cNvPr>
            <p:cNvCxnSpPr/>
            <p:nvPr/>
          </p:nvCxnSpPr>
          <p:spPr>
            <a:xfrm>
              <a:off x="3565046" y="1389305"/>
              <a:ext cx="0" cy="1188198"/>
            </a:xfrm>
            <a:prstGeom prst="line">
              <a:avLst/>
            </a:prstGeom>
            <a:ln w="25400">
              <a:solidFill>
                <a:srgbClr val="49D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7" name="Picture 48" descr="Icon (4)">
              <a:extLst>
                <a:ext uri="{FF2B5EF4-FFF2-40B4-BE49-F238E27FC236}">
                  <a16:creationId xmlns:a16="http://schemas.microsoft.com/office/drawing/2014/main" id="{BAFF3060-6657-3C67-6D89-A9B7E2211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706" y="678304"/>
              <a:ext cx="935105" cy="935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226345CE-5D92-9A6C-4CF3-33B49F16994B}"/>
              </a:ext>
            </a:extLst>
          </p:cNvPr>
          <p:cNvGrpSpPr/>
          <p:nvPr/>
        </p:nvGrpSpPr>
        <p:grpSpPr>
          <a:xfrm>
            <a:off x="6311737" y="5740291"/>
            <a:ext cx="3082319" cy="2212231"/>
            <a:chOff x="1497433" y="3169861"/>
            <a:chExt cx="2287652" cy="1446256"/>
          </a:xfrm>
        </p:grpSpPr>
        <p:sp>
          <p:nvSpPr>
            <p:cNvPr id="169" name="모서리가 둥근 직사각형 19">
              <a:extLst>
                <a:ext uri="{FF2B5EF4-FFF2-40B4-BE49-F238E27FC236}">
                  <a16:creationId xmlns:a16="http://schemas.microsoft.com/office/drawing/2014/main" id="{44868021-A9FF-DA9C-63A0-27267B9D776C}"/>
                </a:ext>
              </a:extLst>
            </p:cNvPr>
            <p:cNvSpPr/>
            <p:nvPr/>
          </p:nvSpPr>
          <p:spPr>
            <a:xfrm>
              <a:off x="1497433" y="3169861"/>
              <a:ext cx="2287652" cy="1149008"/>
            </a:xfrm>
            <a:prstGeom prst="roundRect">
              <a:avLst>
                <a:gd name="adj" fmla="val 3871"/>
              </a:avLst>
            </a:prstGeom>
            <a:solidFill>
              <a:srgbClr val="FFFFFF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665A8A20-1DCA-15F6-63C1-2689D9C5E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082" y="4098819"/>
              <a:ext cx="681002" cy="517298"/>
            </a:xfrm>
            <a:prstGeom prst="rect">
              <a:avLst/>
            </a:prstGeom>
          </p:spPr>
        </p:pic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F0CDC7C0-484B-E50A-DB9C-053CE4C59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815" y="3524935"/>
              <a:ext cx="1554280" cy="430881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80C46043-0A37-D4E4-68B2-F294716D53D3}"/>
              </a:ext>
            </a:extLst>
          </p:cNvPr>
          <p:cNvGrpSpPr/>
          <p:nvPr/>
        </p:nvGrpSpPr>
        <p:grpSpPr>
          <a:xfrm>
            <a:off x="5074554" y="6331254"/>
            <a:ext cx="1607327" cy="709593"/>
            <a:chOff x="3916261" y="648590"/>
            <a:chExt cx="1246866" cy="412930"/>
          </a:xfrm>
        </p:grpSpPr>
        <p:sp>
          <p:nvSpPr>
            <p:cNvPr id="173" name="모서리가 둥근 직사각형 116">
              <a:extLst>
                <a:ext uri="{FF2B5EF4-FFF2-40B4-BE49-F238E27FC236}">
                  <a16:creationId xmlns:a16="http://schemas.microsoft.com/office/drawing/2014/main" id="{88DF0506-2213-F964-DF4C-AF2242D28880}"/>
                </a:ext>
              </a:extLst>
            </p:cNvPr>
            <p:cNvSpPr/>
            <p:nvPr/>
          </p:nvSpPr>
          <p:spPr>
            <a:xfrm>
              <a:off x="3916261" y="648590"/>
              <a:ext cx="1246866" cy="412930"/>
            </a:xfrm>
            <a:prstGeom prst="roundRect">
              <a:avLst>
                <a:gd name="adj" fmla="val 21997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11C3171C-A0A2-F3DA-1522-F25335D51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8" t="29057" r="10729" b="33584"/>
            <a:stretch/>
          </p:blipFill>
          <p:spPr>
            <a:xfrm>
              <a:off x="3960897" y="648590"/>
              <a:ext cx="1109867" cy="384185"/>
            </a:xfrm>
            <a:prstGeom prst="rect">
              <a:avLst/>
            </a:prstGeom>
          </p:spPr>
        </p:pic>
      </p:grpSp>
      <p:sp>
        <p:nvSpPr>
          <p:cNvPr id="175" name="모서리가 둥근 직사각형 18">
            <a:extLst>
              <a:ext uri="{FF2B5EF4-FFF2-40B4-BE49-F238E27FC236}">
                <a16:creationId xmlns:a16="http://schemas.microsoft.com/office/drawing/2014/main" id="{2C94D599-2307-7385-E425-74B24884F4AB}"/>
              </a:ext>
            </a:extLst>
          </p:cNvPr>
          <p:cNvSpPr/>
          <p:nvPr/>
        </p:nvSpPr>
        <p:spPr>
          <a:xfrm>
            <a:off x="1920521" y="5075068"/>
            <a:ext cx="7902202" cy="3332223"/>
          </a:xfrm>
          <a:prstGeom prst="roundRect">
            <a:avLst>
              <a:gd name="adj" fmla="val 179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C2281C75-6CEB-429A-7262-E6CB189BDA02}"/>
              </a:ext>
            </a:extLst>
          </p:cNvPr>
          <p:cNvGrpSpPr/>
          <p:nvPr/>
        </p:nvGrpSpPr>
        <p:grpSpPr>
          <a:xfrm>
            <a:off x="5208547" y="7858245"/>
            <a:ext cx="1577980" cy="1177270"/>
            <a:chOff x="8857673" y="2836408"/>
            <a:chExt cx="1496787" cy="935492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529A320C-A65A-216E-A162-6E17398DFACC}"/>
                </a:ext>
              </a:extLst>
            </p:cNvPr>
            <p:cNvSpPr/>
            <p:nvPr/>
          </p:nvSpPr>
          <p:spPr>
            <a:xfrm>
              <a:off x="8857673" y="3186544"/>
              <a:ext cx="1496787" cy="33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45886640-C264-F262-3D77-D3AA1AAB1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7673" y="2836408"/>
              <a:ext cx="1496787" cy="935492"/>
            </a:xfrm>
            <a:prstGeom prst="rect">
              <a:avLst/>
            </a:prstGeom>
          </p:spPr>
        </p:pic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DBCF9420-173C-9E4A-82ED-0257578BA0EB}"/>
              </a:ext>
            </a:extLst>
          </p:cNvPr>
          <p:cNvGrpSpPr/>
          <p:nvPr/>
        </p:nvGrpSpPr>
        <p:grpSpPr>
          <a:xfrm>
            <a:off x="4851043" y="9690493"/>
            <a:ext cx="2219062" cy="416765"/>
            <a:chOff x="3770673" y="5850398"/>
            <a:chExt cx="1584176" cy="299534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25E536C-E6C4-976C-0023-2A39A5221C61}"/>
                </a:ext>
              </a:extLst>
            </p:cNvPr>
            <p:cNvSpPr/>
            <p:nvPr/>
          </p:nvSpPr>
          <p:spPr>
            <a:xfrm>
              <a:off x="3770673" y="5850398"/>
              <a:ext cx="1584176" cy="299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78C52B78-FE85-C61B-B8CC-762D29CB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673" y="5856612"/>
              <a:ext cx="1584176" cy="293320"/>
            </a:xfrm>
            <a:prstGeom prst="rect">
              <a:avLst/>
            </a:prstGeom>
          </p:spPr>
        </p:pic>
      </p:grpSp>
      <p:pic>
        <p:nvPicPr>
          <p:cNvPr id="182" name="그림 181">
            <a:extLst>
              <a:ext uri="{FF2B5EF4-FFF2-40B4-BE49-F238E27FC236}">
                <a16:creationId xmlns:a16="http://schemas.microsoft.com/office/drawing/2014/main" id="{538C17AA-2279-53F5-711E-07C40DFBD8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88" y="8847920"/>
            <a:ext cx="1491239" cy="693957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39B68BB1-5C29-BB4C-CEEA-E0D4756067FD}"/>
              </a:ext>
            </a:extLst>
          </p:cNvPr>
          <p:cNvSpPr txBox="1"/>
          <p:nvPr/>
        </p:nvSpPr>
        <p:spPr>
          <a:xfrm>
            <a:off x="1564499" y="3059351"/>
            <a:ext cx="75747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Buyer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DC093DE-E17B-8836-8F8F-EA3960E8F88B}"/>
              </a:ext>
            </a:extLst>
          </p:cNvPr>
          <p:cNvSpPr txBox="1"/>
          <p:nvPr/>
        </p:nvSpPr>
        <p:spPr>
          <a:xfrm>
            <a:off x="4645264" y="4761861"/>
            <a:ext cx="181306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 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Environments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64DA4EE-2052-E335-97C8-38E081A21B0A}"/>
              </a:ext>
            </a:extLst>
          </p:cNvPr>
          <p:cNvSpPr txBox="1"/>
          <p:nvPr/>
        </p:nvSpPr>
        <p:spPr>
          <a:xfrm>
            <a:off x="5551796" y="3514867"/>
            <a:ext cx="113008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Manager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0" name="그림 189">
            <a:extLst>
              <a:ext uri="{FF2B5EF4-FFF2-40B4-BE49-F238E27FC236}">
                <a16:creationId xmlns:a16="http://schemas.microsoft.com/office/drawing/2014/main" id="{A0B6793D-477F-241B-E6BD-F16C776F13E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781300"/>
            <a:ext cx="2292880" cy="1467134"/>
          </a:xfrm>
          <a:prstGeom prst="rect">
            <a:avLst/>
          </a:prstGeom>
        </p:spPr>
      </p:pic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05BB20A-FE69-7288-C84F-207890D219B7}"/>
              </a:ext>
            </a:extLst>
          </p:cNvPr>
          <p:cNvSpPr/>
          <p:nvPr/>
        </p:nvSpPr>
        <p:spPr>
          <a:xfrm>
            <a:off x="12968607" y="3558407"/>
            <a:ext cx="988754" cy="271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80D65236-376E-090C-900A-FF3D0F5FD913}"/>
              </a:ext>
            </a:extLst>
          </p:cNvPr>
          <p:cNvGrpSpPr/>
          <p:nvPr/>
        </p:nvGrpSpPr>
        <p:grpSpPr>
          <a:xfrm>
            <a:off x="11461023" y="2422177"/>
            <a:ext cx="4587728" cy="2409158"/>
            <a:chOff x="7031339" y="4987074"/>
            <a:chExt cx="4071934" cy="1278281"/>
          </a:xfrm>
        </p:grpSpPr>
        <p:sp>
          <p:nvSpPr>
            <p:cNvPr id="193" name="모서리가 둥근 직사각형 73">
              <a:extLst>
                <a:ext uri="{FF2B5EF4-FFF2-40B4-BE49-F238E27FC236}">
                  <a16:creationId xmlns:a16="http://schemas.microsoft.com/office/drawing/2014/main" id="{148968E4-A9B4-8EC0-0DF9-D1B41BA900FB}"/>
                </a:ext>
              </a:extLst>
            </p:cNvPr>
            <p:cNvSpPr/>
            <p:nvPr/>
          </p:nvSpPr>
          <p:spPr>
            <a:xfrm>
              <a:off x="7031339" y="5134755"/>
              <a:ext cx="4071934" cy="1130600"/>
            </a:xfrm>
            <a:prstGeom prst="roundRect">
              <a:avLst>
                <a:gd name="adj" fmla="val 8959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C8E580DE-0365-CED5-5C4A-D3BCEC086EE6}"/>
                </a:ext>
              </a:extLst>
            </p:cNvPr>
            <p:cNvGrpSpPr/>
            <p:nvPr/>
          </p:nvGrpSpPr>
          <p:grpSpPr>
            <a:xfrm>
              <a:off x="8329667" y="5334405"/>
              <a:ext cx="1328576" cy="707581"/>
              <a:chOff x="8163377" y="3797918"/>
              <a:chExt cx="1328576" cy="707581"/>
            </a:xfrm>
          </p:grpSpPr>
          <p:pic>
            <p:nvPicPr>
              <p:cNvPr id="196" name="그림 195">
                <a:extLst>
                  <a:ext uri="{FF2B5EF4-FFF2-40B4-BE49-F238E27FC236}">
                    <a16:creationId xmlns:a16="http://schemas.microsoft.com/office/drawing/2014/main" id="{D48436E3-D256-B892-CCA4-2DACE9173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1311" y="3841919"/>
                <a:ext cx="694243" cy="606057"/>
              </a:xfrm>
              <a:prstGeom prst="rect">
                <a:avLst/>
              </a:prstGeom>
            </p:spPr>
          </p:pic>
          <p:sp>
            <p:nvSpPr>
              <p:cNvPr id="197" name="모서리가 둥근 직사각형 53">
                <a:extLst>
                  <a:ext uri="{FF2B5EF4-FFF2-40B4-BE49-F238E27FC236}">
                    <a16:creationId xmlns:a16="http://schemas.microsoft.com/office/drawing/2014/main" id="{58E6A78A-14B7-6EE4-A186-ADA0A7509EA8}"/>
                  </a:ext>
                </a:extLst>
              </p:cNvPr>
              <p:cNvSpPr/>
              <p:nvPr/>
            </p:nvSpPr>
            <p:spPr>
              <a:xfrm>
                <a:off x="8163377" y="3797918"/>
                <a:ext cx="1328576" cy="707581"/>
              </a:xfrm>
              <a:prstGeom prst="roundRect">
                <a:avLst>
                  <a:gd name="adj" fmla="val 1866"/>
                </a:avLst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437B1F3-F614-A40A-F0FE-D30D7D844DF0}"/>
                </a:ext>
              </a:extLst>
            </p:cNvPr>
            <p:cNvSpPr txBox="1"/>
            <p:nvPr/>
          </p:nvSpPr>
          <p:spPr>
            <a:xfrm>
              <a:off x="7505027" y="4987074"/>
              <a:ext cx="268214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Mobile Development Environments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5BB6027-5C05-7156-69BB-979CEEEDF8D5}"/>
              </a:ext>
            </a:extLst>
          </p:cNvPr>
          <p:cNvGrpSpPr/>
          <p:nvPr/>
        </p:nvGrpSpPr>
        <p:grpSpPr>
          <a:xfrm>
            <a:off x="13129781" y="4494664"/>
            <a:ext cx="1131722" cy="228166"/>
            <a:chOff x="6953380" y="390469"/>
            <a:chExt cx="877590" cy="167352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619A5B16-9E06-0932-7A1D-DF9F9111E7A9}"/>
                </a:ext>
              </a:extLst>
            </p:cNvPr>
            <p:cNvSpPr/>
            <p:nvPr/>
          </p:nvSpPr>
          <p:spPr>
            <a:xfrm>
              <a:off x="6953380" y="390469"/>
              <a:ext cx="877589" cy="165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FB09C3B9-264D-08FC-90E3-0A95E0EA0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381" y="395330"/>
              <a:ext cx="877589" cy="162491"/>
            </a:xfrm>
            <a:prstGeom prst="rect">
              <a:avLst/>
            </a:prstGeom>
          </p:spPr>
        </p:pic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CE01C8EB-161E-64A1-3D65-6F37B7F8BD74}"/>
              </a:ext>
            </a:extLst>
          </p:cNvPr>
          <p:cNvGrpSpPr/>
          <p:nvPr/>
        </p:nvGrpSpPr>
        <p:grpSpPr>
          <a:xfrm>
            <a:off x="11300175" y="5036076"/>
            <a:ext cx="4951481" cy="4440238"/>
            <a:chOff x="7036106" y="1233802"/>
            <a:chExt cx="3793093" cy="3109627"/>
          </a:xfrm>
        </p:grpSpPr>
        <p:sp>
          <p:nvSpPr>
            <p:cNvPr id="205" name="모서리가 둥근 직사각형 25">
              <a:extLst>
                <a:ext uri="{FF2B5EF4-FFF2-40B4-BE49-F238E27FC236}">
                  <a16:creationId xmlns:a16="http://schemas.microsoft.com/office/drawing/2014/main" id="{BDBCD882-7484-29B7-1C70-BA381E4D8E9B}"/>
                </a:ext>
              </a:extLst>
            </p:cNvPr>
            <p:cNvSpPr/>
            <p:nvPr/>
          </p:nvSpPr>
          <p:spPr>
            <a:xfrm>
              <a:off x="7036106" y="1389687"/>
              <a:ext cx="3793093" cy="2953742"/>
            </a:xfrm>
            <a:prstGeom prst="roundRect">
              <a:avLst>
                <a:gd name="adj" fmla="val 468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" name="그림 205">
              <a:extLst>
                <a:ext uri="{FF2B5EF4-FFF2-40B4-BE49-F238E27FC236}">
                  <a16:creationId xmlns:a16="http://schemas.microsoft.com/office/drawing/2014/main" id="{1E5796BB-3606-4B45-F2A5-C22B8298E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7672" y="1733370"/>
              <a:ext cx="1006834" cy="702443"/>
            </a:xfrm>
            <a:prstGeom prst="rect">
              <a:avLst/>
            </a:prstGeom>
          </p:spPr>
        </p:pic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84E33DEE-BC2E-5FFF-495F-A0F0AC3FD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067" y="2402781"/>
              <a:ext cx="826119" cy="715970"/>
            </a:xfrm>
            <a:prstGeom prst="rect">
              <a:avLst/>
            </a:prstGeom>
          </p:spPr>
        </p:pic>
        <p:sp>
          <p:nvSpPr>
            <p:cNvPr id="208" name="모서리가 둥근 직사각형 43">
              <a:extLst>
                <a:ext uri="{FF2B5EF4-FFF2-40B4-BE49-F238E27FC236}">
                  <a16:creationId xmlns:a16="http://schemas.microsoft.com/office/drawing/2014/main" id="{7E927343-0A42-ED09-75D8-E32A3CA55D43}"/>
                </a:ext>
              </a:extLst>
            </p:cNvPr>
            <p:cNvSpPr/>
            <p:nvPr/>
          </p:nvSpPr>
          <p:spPr>
            <a:xfrm>
              <a:off x="7174665" y="1703859"/>
              <a:ext cx="3525238" cy="2373443"/>
            </a:xfrm>
            <a:prstGeom prst="roundRect">
              <a:avLst>
                <a:gd name="adj" fmla="val 1866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2AA5114A-C963-A698-FC94-5BE905ABE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9" y="2551162"/>
              <a:ext cx="1256280" cy="315865"/>
            </a:xfrm>
            <a:prstGeom prst="rect">
              <a:avLst/>
            </a:prstGeom>
          </p:spPr>
        </p:pic>
        <p:pic>
          <p:nvPicPr>
            <p:cNvPr id="210" name="그림 209">
              <a:extLst>
                <a:ext uri="{FF2B5EF4-FFF2-40B4-BE49-F238E27FC236}">
                  <a16:creationId xmlns:a16="http://schemas.microsoft.com/office/drawing/2014/main" id="{DA62D3FB-7774-8115-D758-1C39F5BCF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296" y="2495184"/>
              <a:ext cx="1069893" cy="429519"/>
            </a:xfrm>
            <a:prstGeom prst="rect">
              <a:avLst/>
            </a:prstGeom>
          </p:spPr>
        </p:pic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C0CCBA70-3D57-110B-31A6-2B0E5463D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789" y="3244904"/>
              <a:ext cx="1806709" cy="533127"/>
            </a:xfrm>
            <a:prstGeom prst="rect">
              <a:avLst/>
            </a:prstGeom>
          </p:spPr>
        </p:pic>
        <p:pic>
          <p:nvPicPr>
            <p:cNvPr id="212" name="그림 211">
              <a:extLst>
                <a:ext uri="{FF2B5EF4-FFF2-40B4-BE49-F238E27FC236}">
                  <a16:creationId xmlns:a16="http://schemas.microsoft.com/office/drawing/2014/main" id="{BD7D9BE8-ED6A-C0F3-BEC2-F2F03782B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461" y="3404293"/>
              <a:ext cx="1305305" cy="318678"/>
            </a:xfrm>
            <a:prstGeom prst="rect">
              <a:avLst/>
            </a:prstGeom>
          </p:spPr>
        </p:pic>
        <p:pic>
          <p:nvPicPr>
            <p:cNvPr id="213" name="그림 212">
              <a:extLst>
                <a:ext uri="{FF2B5EF4-FFF2-40B4-BE49-F238E27FC236}">
                  <a16:creationId xmlns:a16="http://schemas.microsoft.com/office/drawing/2014/main" id="{C0FCE27C-245B-CB82-6226-2E01A72BD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760" y="1796453"/>
              <a:ext cx="703056" cy="557801"/>
            </a:xfrm>
            <a:prstGeom prst="rect">
              <a:avLst/>
            </a:prstGeom>
          </p:spPr>
        </p:pic>
        <p:pic>
          <p:nvPicPr>
            <p:cNvPr id="214" name="그림 213">
              <a:extLst>
                <a:ext uri="{FF2B5EF4-FFF2-40B4-BE49-F238E27FC236}">
                  <a16:creationId xmlns:a16="http://schemas.microsoft.com/office/drawing/2014/main" id="{B0CEFA41-E19F-6ECE-121C-93F046202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3031" y="1852942"/>
              <a:ext cx="1337686" cy="445895"/>
            </a:xfrm>
            <a:prstGeom prst="rect">
              <a:avLst/>
            </a:prstGeom>
          </p:spPr>
        </p:pic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98F648B4-D070-2B47-4970-FE850F91859A}"/>
                </a:ext>
              </a:extLst>
            </p:cNvPr>
            <p:cNvGrpSpPr/>
            <p:nvPr/>
          </p:nvGrpSpPr>
          <p:grpSpPr>
            <a:xfrm>
              <a:off x="8246950" y="3879176"/>
              <a:ext cx="1403670" cy="315617"/>
              <a:chOff x="8014944" y="5626408"/>
              <a:chExt cx="1403670" cy="315617"/>
            </a:xfrm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8AE0C364-0EE0-C7CB-A451-FD582D736AB9}"/>
                  </a:ext>
                </a:extLst>
              </p:cNvPr>
              <p:cNvSpPr/>
              <p:nvPr/>
            </p:nvSpPr>
            <p:spPr>
              <a:xfrm>
                <a:off x="8178132" y="5635486"/>
                <a:ext cx="1108364" cy="306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1B2F810D-9691-9076-BFD3-1809EC5FC9E9}"/>
                  </a:ext>
                </a:extLst>
              </p:cNvPr>
              <p:cNvSpPr/>
              <p:nvPr/>
            </p:nvSpPr>
            <p:spPr>
              <a:xfrm>
                <a:off x="8146348" y="5691777"/>
                <a:ext cx="1163782" cy="1948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CCC0BF63-0A2F-151A-67BB-6EEF1FAA13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640" b="35762"/>
              <a:stretch/>
            </p:blipFill>
            <p:spPr>
              <a:xfrm>
                <a:off x="8014944" y="5626408"/>
                <a:ext cx="1403670" cy="286328"/>
              </a:xfrm>
              <a:prstGeom prst="rect">
                <a:avLst/>
              </a:prstGeom>
            </p:spPr>
          </p:pic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F7EB0AB-C82A-57F2-DB36-8B4F7430103C}"/>
                </a:ext>
              </a:extLst>
            </p:cNvPr>
            <p:cNvSpPr txBox="1"/>
            <p:nvPr/>
          </p:nvSpPr>
          <p:spPr>
            <a:xfrm>
              <a:off x="7689787" y="1233802"/>
              <a:ext cx="2517997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Web Development Environments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9C631FB9-A6FE-1B25-D648-8B2FEFB03088}"/>
              </a:ext>
            </a:extLst>
          </p:cNvPr>
          <p:cNvGrpSpPr/>
          <p:nvPr/>
        </p:nvGrpSpPr>
        <p:grpSpPr>
          <a:xfrm>
            <a:off x="12753090" y="8059895"/>
            <a:ext cx="1145600" cy="238962"/>
            <a:chOff x="6953380" y="390469"/>
            <a:chExt cx="877590" cy="167352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94928B5B-8351-CAFF-06C3-15C88B5072F4}"/>
                </a:ext>
              </a:extLst>
            </p:cNvPr>
            <p:cNvSpPr/>
            <p:nvPr/>
          </p:nvSpPr>
          <p:spPr>
            <a:xfrm>
              <a:off x="6953380" y="390469"/>
              <a:ext cx="877589" cy="165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2" name="그림 221">
              <a:extLst>
                <a:ext uri="{FF2B5EF4-FFF2-40B4-BE49-F238E27FC236}">
                  <a16:creationId xmlns:a16="http://schemas.microsoft.com/office/drawing/2014/main" id="{7E96FA44-9E0C-3402-2846-37B39DC47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381" y="395330"/>
              <a:ext cx="877589" cy="162491"/>
            </a:xfrm>
            <a:prstGeom prst="rect">
              <a:avLst/>
            </a:prstGeom>
          </p:spPr>
        </p:pic>
      </p:grpSp>
      <p:sp>
        <p:nvSpPr>
          <p:cNvPr id="223" name="Freeform 71">
            <a:extLst>
              <a:ext uri="{FF2B5EF4-FFF2-40B4-BE49-F238E27FC236}">
                <a16:creationId xmlns:a16="http://schemas.microsoft.com/office/drawing/2014/main" id="{2AF20BCE-C8DC-25B9-3B66-E8FF9DDE6F3D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9554915" y="6321577"/>
            <a:ext cx="1987651" cy="1502867"/>
          </a:xfrm>
          <a:custGeom>
            <a:avLst/>
            <a:gdLst>
              <a:gd name="T0" fmla="*/ 0 w 3840"/>
              <a:gd name="T1" fmla="*/ 2147483647 h 672"/>
              <a:gd name="T2" fmla="*/ 2147483647 w 3840"/>
              <a:gd name="T3" fmla="*/ 2147483647 h 672"/>
              <a:gd name="T4" fmla="*/ 2147483647 w 3840"/>
              <a:gd name="T5" fmla="*/ 2147483647 h 672"/>
              <a:gd name="T6" fmla="*/ 2147483647 w 3840"/>
              <a:gd name="T7" fmla="*/ 2147483647 h 672"/>
              <a:gd name="T8" fmla="*/ 2147483647 w 3840"/>
              <a:gd name="T9" fmla="*/ 0 h 672"/>
              <a:gd name="T10" fmla="*/ 2147483647 w 3840"/>
              <a:gd name="T11" fmla="*/ 2147483647 h 672"/>
              <a:gd name="T12" fmla="*/ 2147483647 w 3840"/>
              <a:gd name="T13" fmla="*/ 2147483647 h 672"/>
              <a:gd name="T14" fmla="*/ 2147483647 w 3840"/>
              <a:gd name="T15" fmla="*/ 2147483647 h 672"/>
              <a:gd name="T16" fmla="*/ 2147483647 w 3840"/>
              <a:gd name="T17" fmla="*/ 2147483647 h 6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40"/>
              <a:gd name="T28" fmla="*/ 0 h 672"/>
              <a:gd name="T29" fmla="*/ 3840 w 3840"/>
              <a:gd name="T30" fmla="*/ 672 h 6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40" h="672">
                <a:moveTo>
                  <a:pt x="0" y="672"/>
                </a:moveTo>
                <a:cubicBezTo>
                  <a:pt x="158" y="634"/>
                  <a:pt x="700" y="524"/>
                  <a:pt x="948" y="444"/>
                </a:cubicBezTo>
                <a:cubicBezTo>
                  <a:pt x="1196" y="364"/>
                  <a:pt x="1470" y="234"/>
                  <a:pt x="1488" y="192"/>
                </a:cubicBezTo>
                <a:lnTo>
                  <a:pt x="1056" y="192"/>
                </a:lnTo>
                <a:lnTo>
                  <a:pt x="1920" y="0"/>
                </a:lnTo>
                <a:lnTo>
                  <a:pt x="2736" y="192"/>
                </a:lnTo>
                <a:lnTo>
                  <a:pt x="2352" y="192"/>
                </a:lnTo>
                <a:cubicBezTo>
                  <a:pt x="2361" y="230"/>
                  <a:pt x="2542" y="340"/>
                  <a:pt x="2790" y="420"/>
                </a:cubicBezTo>
                <a:cubicBezTo>
                  <a:pt x="3038" y="500"/>
                  <a:pt x="3621" y="619"/>
                  <a:pt x="3840" y="672"/>
                </a:cubicBezTo>
              </a:path>
            </a:pathLst>
          </a:cu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010011011010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100111011001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001010100011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001111010101</a:t>
            </a:r>
          </a:p>
        </p:txBody>
      </p:sp>
      <p:cxnSp>
        <p:nvCxnSpPr>
          <p:cNvPr id="224" name="직선 화살표 연결선 223"/>
          <p:cNvCxnSpPr>
            <a:endCxn id="190" idx="2"/>
          </p:cNvCxnSpPr>
          <p:nvPr/>
        </p:nvCxnSpPr>
        <p:spPr>
          <a:xfrm flipH="1" flipV="1">
            <a:off x="10366640" y="4248434"/>
            <a:ext cx="28287" cy="258877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1-3-2.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시스템 구성도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70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42468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805</Words>
  <Application>Microsoft Office PowerPoint</Application>
  <PresentationFormat>사용자 지정</PresentationFormat>
  <Paragraphs>194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Arial</vt:lpstr>
      <vt:lpstr>굴림체</vt:lpstr>
      <vt:lpstr>나눔고딕</vt:lpstr>
      <vt:lpstr>궁서</vt:lpstr>
      <vt:lpstr>바탕체</vt:lpstr>
      <vt:lpstr>Noto Sans Bold</vt:lpstr>
      <vt:lpstr>Montserrat Bold</vt:lpstr>
      <vt:lpstr>맑은 고딕</vt:lpstr>
      <vt:lpstr>Noto Sans</vt:lpstr>
      <vt:lpstr>Wingdings</vt:lpstr>
      <vt:lpstr>세방고딕 Regular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깔끔하고 미니멀한 회사 소개서 프레젠테이션</dc:title>
  <dc:creator>이커머스 7차</dc:creator>
  <cp:lastModifiedBy>이커머스 7차</cp:lastModifiedBy>
  <cp:revision>56</cp:revision>
  <dcterms:created xsi:type="dcterms:W3CDTF">2006-08-16T00:00:00Z</dcterms:created>
  <dcterms:modified xsi:type="dcterms:W3CDTF">2024-11-07T03:45:34Z</dcterms:modified>
  <dc:identifier>DAGVqzAQSq4</dc:identifier>
</cp:coreProperties>
</file>