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62" r:id="rId5"/>
    <p:sldId id="285" r:id="rId6"/>
    <p:sldId id="260" r:id="rId7"/>
    <p:sldId id="267" r:id="rId8"/>
    <p:sldId id="261" r:id="rId9"/>
    <p:sldId id="268" r:id="rId10"/>
    <p:sldId id="275" r:id="rId11"/>
    <p:sldId id="282" r:id="rId12"/>
    <p:sldId id="283" r:id="rId13"/>
    <p:sldId id="265" r:id="rId14"/>
    <p:sldId id="276" r:id="rId15"/>
    <p:sldId id="272" r:id="rId16"/>
    <p:sldId id="273" r:id="rId17"/>
    <p:sldId id="281" r:id="rId18"/>
    <p:sldId id="284" r:id="rId19"/>
    <p:sldId id="26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B78B1-A90F-35C6-9ED3-2E17D9BA8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EF1B00-142C-E709-7C2A-7E3F670B8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B5ABB2-7490-1DDC-2E6E-0895CB8F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972-D7FF-4427-AFFB-F90727E8CF0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87F199-4F5B-F04A-9BD0-80F7C8CD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84D56-A719-E751-38AB-A0D62BC1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C0C6C-53AD-43E7-B33E-DC7FD5E2F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07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9B1E2-01AB-3380-6A86-6A64FA62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41F14F-2E83-C1F4-B668-CF59DD370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E2A6CC-4CFC-301C-0909-95C1CF50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972-D7FF-4427-AFFB-F90727E8CF0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2CC1B1-4D37-0DF5-E760-DF89CA6F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C4AC3-2728-7856-55C2-B072B44E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C0C6C-53AD-43E7-B33E-DC7FD5E2F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18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997148-EBBE-D664-07CF-321195139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34A0F1-9671-EFAA-5C65-534F29102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5A69DC-3897-0D28-20DE-934C3B19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972-D7FF-4427-AFFB-F90727E8CF0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6EC963-B605-6270-0441-0854D91B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DD4106-D7DE-3293-57BA-66F3433C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C0C6C-53AD-43E7-B33E-DC7FD5E2F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17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48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84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46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54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86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93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09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4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342D3-AB6C-987E-72D1-3A3737BF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63717-9B33-6925-AFA5-EB79FD8BF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B1A0E-818B-E504-3CC6-ECAECDD2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972-D7FF-4427-AFFB-F90727E8CF0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81D5B4-624C-BFB2-CBC7-409A74C8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114A62-66EE-C543-8C63-93AE391D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C0C6C-53AD-43E7-B33E-DC7FD5E2F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2142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20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261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8C3FB-735C-B4E7-8CAB-922A918C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2C5EC9-6A1B-9552-589F-395145C25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07AC2C-81E8-F874-DC2D-FA8238691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972-D7FF-4427-AFFB-F90727E8CF0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EB580-5E4D-8C3D-F9C1-7FDE9906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CAC3D6-A1A5-2330-37B3-768CB5D9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C0C6C-53AD-43E7-B33E-DC7FD5E2F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27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CE970-D906-E9F6-C9D0-0CDF0923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8B61C-C667-536F-0DBB-35A7896DE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58102-0C66-6E37-489A-6B649F27A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4E62E1-CCA9-58AF-1781-60E65AD28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972-D7FF-4427-AFFB-F90727E8CF0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4FE423-5DA2-B86A-029F-B3FAF6B7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2DF21F-0418-040B-EE58-247EA20D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C0C6C-53AD-43E7-B33E-DC7FD5E2F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67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E187-8C3D-DAE9-D7C3-BDA698E3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9C776E-0705-FDCC-B3E1-9C761FE52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04E38C-E66B-1F93-51B1-E06A6B6A5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843E48-487B-1EE5-7374-0EE5A922F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3E574D-6DED-1C63-C61D-BB0D1F4AA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C22D6C-D478-598B-3FD0-52CDA5CF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972-D7FF-4427-AFFB-F90727E8CF0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C7A992-203B-4508-1683-F0A3884A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CB20E1-3979-39BD-CA55-DF56893D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C0C6C-53AD-43E7-B33E-DC7FD5E2F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17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FF195-1C63-B9E3-8BAF-83B35F4B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38EF9D-F335-E2D5-5FD6-6B612169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972-D7FF-4427-AFFB-F90727E8CF0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6928CF-AB90-1DBD-9A90-7D2B3D36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E0A159-7CBD-BEF5-9032-38B06AF2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C0C6C-53AD-43E7-B33E-DC7FD5E2F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0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A32BBE-4851-59E6-E13A-4276424FF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972-D7FF-4427-AFFB-F90727E8CF0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40FDA2-9A90-2AEF-4686-B2088989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14F0E0-9494-127C-F592-DF26069C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C0C6C-53AD-43E7-B33E-DC7FD5E2F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7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BD02F-3534-97AC-DB3B-063FB264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26493-264F-F12A-1460-0D8843AB3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305FF8-223B-5A87-2841-A5254554A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53C764-FEA3-9FC1-D1E7-A2B8D1F4A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972-D7FF-4427-AFFB-F90727E8CF0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8E4C54-B071-114E-7187-67BD7A32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FA13A8-E5E5-D381-C1BD-5174751B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C0C6C-53AD-43E7-B33E-DC7FD5E2F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35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0A438-F0F8-BE93-5815-E000C28E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FBA9C1-D2D0-26EB-3BF5-F92610196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8CCAEC-EE18-1EA3-5077-7523C4EEA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769BF-822D-8F53-373E-9761B8E9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972-D7FF-4427-AFFB-F90727E8CF0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CE09E5-6B9A-5A31-D3A7-B507B6BF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1F5084-D280-0DD3-7047-BA82D939E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C0C6C-53AD-43E7-B33E-DC7FD5E2F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36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971EF8-2206-C897-69C0-5BF55312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83716A-0E8C-580B-CC58-D61BB443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21517C-4921-4D73-AE28-2A31BEF4A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Pretendard Thin" panose="02000203000000020004" pitchFamily="2" charset="-127"/>
                <a:ea typeface="Pretendard Thin" panose="02000203000000020004" pitchFamily="2" charset="-127"/>
              </a:defRPr>
            </a:lvl1pPr>
          </a:lstStyle>
          <a:p>
            <a:fld id="{CA186972-D7FF-4427-AFFB-F90727E8CF02}" type="datetimeFigureOut">
              <a:rPr lang="ko-KR" altLang="en-US" smtClean="0"/>
              <a:pPr/>
              <a:t>2024-02-26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BA8972-0978-352E-4F97-7027A45AD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Pretendard Thin" panose="02000203000000020004" pitchFamily="2" charset="-127"/>
                <a:ea typeface="Pretendard Thin" panose="02000203000000020004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EE26F-9F2C-BFEA-C1C3-6F29AE7FB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Pretendard Thin" panose="02000203000000020004" pitchFamily="2" charset="-127"/>
                <a:ea typeface="Pretendard Thin" panose="02000203000000020004" pitchFamily="2" charset="-127"/>
              </a:defRPr>
            </a:lvl1pPr>
          </a:lstStyle>
          <a:p>
            <a:fld id="{F42C0C6C-53AD-43E7-B33E-DC7FD5E2FCD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215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 Thin" panose="02000203000000020004" pitchFamily="2" charset="-127"/>
          <a:ea typeface="Pretendard Thin" panose="02000203000000020004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Thin" panose="02000203000000020004" pitchFamily="2" charset="-127"/>
          <a:ea typeface="Pretendard Thin" panose="02000203000000020004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Thin" panose="02000203000000020004" pitchFamily="2" charset="-127"/>
          <a:ea typeface="Pretendard Thin" panose="02000203000000020004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Thin" panose="02000203000000020004" pitchFamily="2" charset="-127"/>
          <a:ea typeface="Pretendard Thin" panose="02000203000000020004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Thin" panose="02000203000000020004" pitchFamily="2" charset="-127"/>
          <a:ea typeface="Pretendard Thin" panose="02000203000000020004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Thin" panose="02000203000000020004" pitchFamily="2" charset="-127"/>
          <a:ea typeface="Pretendard Thin" panose="02000203000000020004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-s7oqvtiMIk?feature=oembe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YH96/C_Project/tree/main/%EC%97%90%EC%9E%84%ED%95%B5%20%ED%94%84%EB%A1%9C%EC%A0%9D%ED%8A%B8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mVyg60oGgT0?feature=oembed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YH96/C_Project" TargetMode="External"/><Relationship Id="rId2" Type="http://schemas.openxmlformats.org/officeDocument/2006/relationships/hyperlink" Target="mailto:kifroky47@gmail.com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JYH96/C_Project/tree/main/%EC%97%90%EC%9E%84%ED%95%B5%20%ED%94%84%EB%A1%9C%EC%A0%9D%ED%8A%B8" TargetMode="Externa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576430" y="932727"/>
            <a:ext cx="1039141" cy="1367291"/>
          </a:xfrm>
          <a:custGeom>
            <a:avLst/>
            <a:gdLst/>
            <a:ahLst/>
            <a:cxnLst/>
            <a:rect l="l" t="t" r="r" b="b"/>
            <a:pathLst>
              <a:path w="1558712" h="2050937">
                <a:moveTo>
                  <a:pt x="0" y="0"/>
                </a:moveTo>
                <a:lnTo>
                  <a:pt x="1558712" y="0"/>
                </a:lnTo>
                <a:lnTo>
                  <a:pt x="1558712" y="2050936"/>
                </a:lnTo>
                <a:lnTo>
                  <a:pt x="0" y="2050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 sz="1200" dirty="0">
              <a:latin typeface="Pretendard Thin" panose="02000203000000020004" pitchFamily="2" charset="-127"/>
              <a:ea typeface="Pretendard Thin" panose="02000203000000020004" pitchFamily="2" charset="-127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85800" y="3105982"/>
            <a:ext cx="10820400" cy="914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70"/>
              </a:lnSpc>
            </a:pPr>
            <a:r>
              <a:rPr lang="en-US" sz="6225" spc="217" dirty="0" err="1">
                <a:solidFill>
                  <a:srgbClr val="004AAD"/>
                </a:solidFill>
                <a:latin typeface="Pretendard Variable Thin" panose="02000003000000020004" pitchFamily="2" charset="-127"/>
                <a:ea typeface="Pretendard Variable Thin" panose="02000003000000020004" pitchFamily="2" charset="-127"/>
                <a:cs typeface="Pretendard Variable Thin" panose="02000003000000020004" pitchFamily="2" charset="-127"/>
              </a:rPr>
              <a:t>진연호</a:t>
            </a:r>
            <a:r>
              <a:rPr lang="en-US" sz="6225" spc="217" dirty="0">
                <a:solidFill>
                  <a:srgbClr val="004AAD"/>
                </a:solidFill>
                <a:latin typeface="Pretendard Variable Thin" panose="02000003000000020004" pitchFamily="2" charset="-127"/>
                <a:ea typeface="Pretendard Variable Thin" panose="02000003000000020004" pitchFamily="2" charset="-127"/>
                <a:cs typeface="Pretendard Variable Thin" panose="02000003000000020004" pitchFamily="2" charset="-127"/>
              </a:rPr>
              <a:t>, </a:t>
            </a:r>
            <a:r>
              <a:rPr lang="en-US" sz="6225" spc="217" dirty="0" err="1">
                <a:solidFill>
                  <a:srgbClr val="004AAD"/>
                </a:solidFill>
                <a:latin typeface="Pretendard Variable Thin" panose="02000003000000020004" pitchFamily="2" charset="-127"/>
                <a:ea typeface="Pretendard Variable Thin" panose="02000003000000020004" pitchFamily="2" charset="-127"/>
                <a:cs typeface="Pretendard Variable Thin" panose="02000003000000020004" pitchFamily="2" charset="-127"/>
              </a:rPr>
              <a:t>포트폴리오</a:t>
            </a:r>
            <a:endParaRPr lang="en-US" sz="6225" spc="217" dirty="0">
              <a:solidFill>
                <a:srgbClr val="004AAD"/>
              </a:solidFill>
              <a:latin typeface="Pretendard Variable Thin" panose="02000003000000020004" pitchFamily="2" charset="-127"/>
              <a:ea typeface="Pretendard Variable Thin" panose="02000003000000020004" pitchFamily="2" charset="-127"/>
              <a:cs typeface="Pretendard Variable Thin" panose="02000003000000020004" pitchFamily="2" charset="-127"/>
            </a:endParaRPr>
          </a:p>
        </p:txBody>
      </p:sp>
      <p:sp>
        <p:nvSpPr>
          <p:cNvPr id="4" name="AutoShape 4"/>
          <p:cNvSpPr/>
          <p:nvPr/>
        </p:nvSpPr>
        <p:spPr>
          <a:xfrm flipV="1">
            <a:off x="5610002" y="2515917"/>
            <a:ext cx="971996" cy="0"/>
          </a:xfrm>
          <a:prstGeom prst="line">
            <a:avLst/>
          </a:prstGeom>
          <a:ln w="95250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sz="1200" dirty="0">
              <a:latin typeface="Pretendard Thin" panose="02000203000000020004" pitchFamily="2" charset="-127"/>
              <a:ea typeface="Pretendard Thin" panose="02000203000000020004" pitchFamily="2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61787-B8F2-C9C9-AF9C-DAB9F190D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F70FC0F0-1A98-01AA-95BA-87754FDF8057}"/>
              </a:ext>
            </a:extLst>
          </p:cNvPr>
          <p:cNvSpPr txBox="1"/>
          <p:nvPr/>
        </p:nvSpPr>
        <p:spPr>
          <a:xfrm>
            <a:off x="685800" y="628650"/>
            <a:ext cx="4199681" cy="1574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 spc="105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01</a:t>
            </a:r>
            <a:r>
              <a:rPr lang="en-US" altLang="ko-KR" sz="3000" b="1" spc="105">
                <a:solidFill>
                  <a:srgbClr val="004AAD"/>
                </a:solidFill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-B-</a:t>
            </a:r>
            <a:r>
              <a:rPr lang="ko-KR" altLang="en-US" sz="3000" b="1" spc="105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오목</a:t>
            </a:r>
            <a:endParaRPr lang="en-US" sz="3000" b="1" spc="105" dirty="0">
              <a:solidFill>
                <a:srgbClr val="004AAD"/>
              </a:solidFill>
              <a:latin typeface="Pretendard Thin" panose="02000203000000020004" pitchFamily="2" charset="-127"/>
              <a:ea typeface="Pretendard Thin" panose="02000203000000020004" pitchFamily="2" charset="-127"/>
              <a:cs typeface="Pretendard Thin" panose="02000203000000020004" pitchFamily="2" charset="-127"/>
            </a:endParaRPr>
          </a:p>
          <a:p>
            <a:pPr algn="just">
              <a:lnSpc>
                <a:spcPts val="4200"/>
              </a:lnSpc>
            </a:pPr>
            <a:r>
              <a:rPr lang="ko-KR" altLang="en-US" sz="3000" b="1" spc="105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코드 샘플</a:t>
            </a:r>
            <a:endParaRPr lang="en-US" sz="3000" spc="105" dirty="0">
              <a:solidFill>
                <a:srgbClr val="004AAD"/>
              </a:solidFill>
              <a:latin typeface="Pretendard Thin" panose="02000203000000020004" pitchFamily="2" charset="-127"/>
            </a:endParaRPr>
          </a:p>
          <a:p>
            <a:pPr algn="just">
              <a:lnSpc>
                <a:spcPts val="4200"/>
              </a:lnSpc>
            </a:pPr>
            <a:endParaRPr lang="en-US" sz="3000" spc="105" dirty="0">
              <a:solidFill>
                <a:srgbClr val="004AAD"/>
              </a:solidFill>
              <a:latin typeface="Pretendard Thin" panose="02000203000000020004" pitchFamily="2" charset="-127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F0EDB31F-0B98-5DC6-CC6C-3ACA6521C896}"/>
              </a:ext>
            </a:extLst>
          </p:cNvPr>
          <p:cNvSpPr txBox="1"/>
          <p:nvPr/>
        </p:nvSpPr>
        <p:spPr>
          <a:xfrm>
            <a:off x="1194656" y="6395813"/>
            <a:ext cx="6538828" cy="2675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ko-KR" altLang="en-US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메시지 패키징 코드</a:t>
            </a:r>
            <a:endParaRPr lang="en-US" spc="35" dirty="0">
              <a:solidFill>
                <a:srgbClr val="000000"/>
              </a:solidFill>
              <a:latin typeface="Pretendard Thin" panose="02000203000000020004" pitchFamily="2" charset="-127"/>
              <a:ea typeface="Pretendard Thin" panose="02000203000000020004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1DC5D5-11A2-5EB6-D42F-72439029D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080" b="39592"/>
          <a:stretch/>
        </p:blipFill>
        <p:spPr>
          <a:xfrm>
            <a:off x="4944640" y="638125"/>
            <a:ext cx="5342331" cy="1896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396F0587-F336-25EB-2C06-88CDA0F13E94}"/>
              </a:ext>
            </a:extLst>
          </p:cNvPr>
          <p:cNvSpPr txBox="1"/>
          <p:nvPr/>
        </p:nvSpPr>
        <p:spPr>
          <a:xfrm>
            <a:off x="4944640" y="297979"/>
            <a:ext cx="6538828" cy="2675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ko-KR" altLang="en-US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로그인</a:t>
            </a:r>
            <a:r>
              <a:rPr lang="en-US" altLang="ko-KR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(</a:t>
            </a:r>
            <a:r>
              <a:rPr lang="ko-KR" altLang="en-US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클라이언트</a:t>
            </a:r>
            <a:r>
              <a:rPr lang="en-US" altLang="ko-KR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)</a:t>
            </a:r>
            <a:endParaRPr lang="en-US" spc="35" dirty="0">
              <a:solidFill>
                <a:srgbClr val="000000"/>
              </a:solidFill>
              <a:latin typeface="Pretendard Thin" panose="02000203000000020004" pitchFamily="2" charset="-127"/>
              <a:ea typeface="Pretendard Thin" panose="02000203000000020004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93007A2-5065-A128-FDCE-14138D017D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791"/>
          <a:stretch/>
        </p:blipFill>
        <p:spPr>
          <a:xfrm>
            <a:off x="5979371" y="2708575"/>
            <a:ext cx="5226453" cy="3600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02EF7262-0430-2C8B-FCC3-91DC4573B2ED}"/>
              </a:ext>
            </a:extLst>
          </p:cNvPr>
          <p:cNvSpPr txBox="1"/>
          <p:nvPr/>
        </p:nvSpPr>
        <p:spPr>
          <a:xfrm>
            <a:off x="5979371" y="6403349"/>
            <a:ext cx="6538828" cy="2675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ko-KR" altLang="en-US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행렬 </a:t>
            </a:r>
            <a:r>
              <a:rPr lang="en-US" altLang="ko-KR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45</a:t>
            </a:r>
            <a:r>
              <a:rPr lang="ko-KR" altLang="en-US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도 회전</a:t>
            </a:r>
            <a:r>
              <a:rPr lang="en-US" altLang="ko-KR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(</a:t>
            </a:r>
            <a:r>
              <a:rPr lang="ko-KR" altLang="en-US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오목</a:t>
            </a:r>
            <a:r>
              <a:rPr lang="en-US" altLang="ko-KR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)</a:t>
            </a:r>
            <a:endParaRPr lang="en-US" spc="35" dirty="0">
              <a:solidFill>
                <a:srgbClr val="000000"/>
              </a:solidFill>
              <a:latin typeface="Pretendard Thin" panose="02000203000000020004" pitchFamily="2" charset="-127"/>
              <a:ea typeface="Pretendard Thin" panose="02000203000000020004" pitchFamily="2" charset="-127"/>
            </a:endParaRPr>
          </a:p>
        </p:txBody>
      </p:sp>
      <p:pic>
        <p:nvPicPr>
          <p:cNvPr id="2" name="내용 개체 틀 4">
            <a:extLst>
              <a:ext uri="{FF2B5EF4-FFF2-40B4-BE49-F238E27FC236}">
                <a16:creationId xmlns:a16="http://schemas.microsoft.com/office/drawing/2014/main" id="{94EF0DCE-8459-DF94-A318-35DAAFD768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53634"/>
          <a:stretch/>
        </p:blipFill>
        <p:spPr>
          <a:xfrm>
            <a:off x="1194656" y="2708575"/>
            <a:ext cx="4574174" cy="3600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9257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온라인 미디어 2" title="C++ CLI 채팅 프로젝트">
            <a:hlinkClick r:id="" action="ppaction://media"/>
            <a:extLst>
              <a:ext uri="{FF2B5EF4-FFF2-40B4-BE49-F238E27FC236}">
                <a16:creationId xmlns:a16="http://schemas.microsoft.com/office/drawing/2014/main" id="{666554BF-5986-B584-5A6B-86984863586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95350" y="660400"/>
            <a:ext cx="10598150" cy="5987955"/>
          </a:xfrm>
          <a:prstGeom prst="rect">
            <a:avLst/>
          </a:prstGeom>
        </p:spPr>
      </p:pic>
      <p:sp>
        <p:nvSpPr>
          <p:cNvPr id="2" name="TextBox 4">
            <a:extLst>
              <a:ext uri="{FF2B5EF4-FFF2-40B4-BE49-F238E27FC236}">
                <a16:creationId xmlns:a16="http://schemas.microsoft.com/office/drawing/2014/main" id="{253E0C98-0E21-1D6F-CDAF-0671A1352C43}"/>
              </a:ext>
            </a:extLst>
          </p:cNvPr>
          <p:cNvSpPr txBox="1"/>
          <p:nvPr/>
        </p:nvSpPr>
        <p:spPr>
          <a:xfrm>
            <a:off x="228600" y="0"/>
            <a:ext cx="9010650" cy="10359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ko-KR" altLang="en-US" sz="2400" b="1" spc="105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채팅 프로그램 시연 영상</a:t>
            </a:r>
            <a:endParaRPr lang="en-US" altLang="ko-KR" sz="2400" b="1" spc="105">
              <a:solidFill>
                <a:srgbClr val="004AAD"/>
              </a:solidFill>
              <a:latin typeface="Pretendard Thin" panose="02000203000000020004" pitchFamily="2" charset="-127"/>
              <a:ea typeface="Pretendard Thin" panose="02000203000000020004" pitchFamily="2" charset="-127"/>
              <a:cs typeface="Pretendard Thin" panose="02000203000000020004" pitchFamily="2" charset="-127"/>
            </a:endParaRPr>
          </a:p>
          <a:p>
            <a:pPr algn="just">
              <a:lnSpc>
                <a:spcPts val="4200"/>
              </a:lnSpc>
            </a:pPr>
            <a:endParaRPr lang="en-US" sz="2400" b="1" spc="105" dirty="0">
              <a:solidFill>
                <a:srgbClr val="004AAD"/>
              </a:solidFill>
              <a:latin typeface="Pretendard Thin" panose="02000203000000020004" pitchFamily="2" charset="-127"/>
              <a:ea typeface="Pretendard Thin" panose="02000203000000020004" pitchFamily="2" charset="-127"/>
              <a:cs typeface="Pretendard Thin" panose="020002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48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10831" y="0"/>
            <a:ext cx="7681169" cy="6858000"/>
            <a:chOff x="-460769" y="0"/>
            <a:chExt cx="9446799" cy="9670517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1209" r="1209"/>
            <a:stretch>
              <a:fillRect/>
            </a:stretch>
          </p:blipFill>
          <p:spPr>
            <a:xfrm>
              <a:off x="-460769" y="0"/>
              <a:ext cx="9446799" cy="9670517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685800" y="628650"/>
            <a:ext cx="4199681" cy="1036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 spc="105" dirty="0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PROJECT 02.</a:t>
            </a:r>
          </a:p>
          <a:p>
            <a:pPr algn="just">
              <a:lnSpc>
                <a:spcPts val="4200"/>
              </a:lnSpc>
            </a:pPr>
            <a:r>
              <a:rPr lang="en-US" sz="3000" b="1" spc="105" dirty="0" err="1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오버워치</a:t>
            </a:r>
            <a:r>
              <a:rPr lang="en-US" sz="3000" b="1" spc="105" dirty="0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 </a:t>
            </a:r>
            <a:r>
              <a:rPr lang="en-US" sz="3000" b="1" spc="105" dirty="0" err="1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에임헬퍼</a:t>
            </a:r>
            <a:endParaRPr lang="en-US" sz="3000" b="1" spc="105" dirty="0">
              <a:solidFill>
                <a:srgbClr val="004AAD"/>
              </a:solidFill>
              <a:latin typeface="Pretendard Thin" panose="02000203000000020004" pitchFamily="2" charset="-127"/>
              <a:ea typeface="Pretendard Thin" panose="02000203000000020004" pitchFamily="2" charset="-127"/>
              <a:cs typeface="Pretendard Thin" panose="02000203000000020004" pitchFamily="2" charset="-127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85800" y="4629876"/>
            <a:ext cx="5410200" cy="1110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altLang="ko-KR" sz="1700" spc="35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• Python</a:t>
            </a:r>
            <a:endParaRPr lang="en-US" altLang="ko-KR" sz="1700" spc="35" dirty="0">
              <a:solidFill>
                <a:srgbClr val="000000"/>
              </a:solidFill>
              <a:latin typeface="Pretendard Thin" panose="02000203000000020004" pitchFamily="2" charset="-127"/>
              <a:ea typeface="Pretendard Thin" panose="02000203000000020004" pitchFamily="2" charset="-127"/>
            </a:endParaRPr>
          </a:p>
          <a:p>
            <a:pPr>
              <a:lnSpc>
                <a:spcPts val="2160"/>
              </a:lnSpc>
            </a:pPr>
            <a:r>
              <a:rPr lang="en-US" altLang="ko-KR" sz="1700" spc="35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• Pytorch, Yolo</a:t>
            </a:r>
            <a:r>
              <a:rPr lang="en-US" altLang="ko-KR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_V5</a:t>
            </a:r>
          </a:p>
          <a:p>
            <a:pPr>
              <a:lnSpc>
                <a:spcPts val="2160"/>
              </a:lnSpc>
            </a:pPr>
            <a:r>
              <a:rPr lang="en-US" altLang="ko-KR" sz="1700" spc="35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• Visual Studio Code</a:t>
            </a:r>
          </a:p>
          <a:p>
            <a:pPr>
              <a:lnSpc>
                <a:spcPts val="2160"/>
              </a:lnSpc>
            </a:pPr>
            <a:r>
              <a:rPr lang="en-US" altLang="ko-KR" sz="1700" spc="35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• Git/GitHub - </a:t>
            </a:r>
            <a:r>
              <a:rPr lang="en-US" altLang="ko-KR" sz="1700" spc="35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hlinkClick r:id="rId3"/>
              </a:rPr>
              <a:t>Link</a:t>
            </a:r>
            <a:endParaRPr lang="en-US" altLang="ko-KR" sz="1700" spc="35" dirty="0">
              <a:solidFill>
                <a:srgbClr val="000000"/>
              </a:solidFill>
              <a:latin typeface="Pretendard Thin" panose="02000203000000020004" pitchFamily="2" charset="-127"/>
              <a:ea typeface="Pretendard Thin" panose="02000203000000020004" pitchFamily="2" charset="-127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22A11603-4616-E7A6-8999-9D7670361990}"/>
              </a:ext>
            </a:extLst>
          </p:cNvPr>
          <p:cNvSpPr txBox="1"/>
          <p:nvPr/>
        </p:nvSpPr>
        <p:spPr>
          <a:xfrm>
            <a:off x="685800" y="3772340"/>
            <a:ext cx="4124532" cy="9955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개발인원 </a:t>
            </a:r>
            <a:r>
              <a:rPr lang="en-US" altLang="ko-KR" sz="2000" dirty="0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: 2</a:t>
            </a:r>
            <a:r>
              <a:rPr lang="ko-KR" altLang="en-US" sz="2000" dirty="0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명</a:t>
            </a:r>
            <a:endParaRPr lang="en-US" altLang="ko-KR" sz="2000" dirty="0">
              <a:solidFill>
                <a:srgbClr val="004AAD"/>
              </a:solidFill>
              <a:latin typeface="Pretendard Thin" panose="02000203000000020004" pitchFamily="2" charset="-127"/>
              <a:ea typeface="Pretendard Thin" panose="02000203000000020004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b="1" dirty="0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담당업무 </a:t>
            </a:r>
            <a:r>
              <a:rPr lang="en-US" altLang="ko-KR" b="1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: </a:t>
            </a:r>
            <a:r>
              <a:rPr lang="ko-KR" altLang="en-US" b="1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프로젝트 전반</a:t>
            </a:r>
            <a:endParaRPr lang="en-US" altLang="ko-KR" b="1" dirty="0">
              <a:solidFill>
                <a:srgbClr val="004AAD"/>
              </a:solidFill>
              <a:latin typeface="Pretendard Thin" panose="02000203000000020004" pitchFamily="2" charset="-127"/>
            </a:endParaRPr>
          </a:p>
          <a:p>
            <a:pPr>
              <a:lnSpc>
                <a:spcPts val="1759"/>
              </a:lnSpc>
            </a:pPr>
            <a:endParaRPr lang="en-US" sz="2000" dirty="0">
              <a:solidFill>
                <a:srgbClr val="004AAD"/>
              </a:solidFill>
              <a:latin typeface="Pretendard Thin" panose="02000203000000020004" pitchFamily="2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3D80D-A7E8-5E82-E748-06EEEDE94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3E397964-430C-3679-86D4-5DA3DC2FB1EF}"/>
              </a:ext>
            </a:extLst>
          </p:cNvPr>
          <p:cNvSpPr txBox="1"/>
          <p:nvPr/>
        </p:nvSpPr>
        <p:spPr>
          <a:xfrm>
            <a:off x="685801" y="628650"/>
            <a:ext cx="3855135" cy="1577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 spc="105" dirty="0">
                <a:solidFill>
                  <a:srgbClr val="004AAD"/>
                </a:solidFill>
                <a:latin typeface="Pretendard Thin" panose="02000203000000020004" pitchFamily="2" charset="-127"/>
              </a:rPr>
              <a:t>02.</a:t>
            </a:r>
          </a:p>
          <a:p>
            <a:pPr algn="just">
              <a:lnSpc>
                <a:spcPts val="4200"/>
              </a:lnSpc>
            </a:pPr>
            <a:r>
              <a:rPr lang="ko-KR" altLang="en-US" sz="3000" b="1" spc="105" dirty="0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요구사항</a:t>
            </a:r>
            <a:r>
              <a:rPr lang="en-US" sz="3000" b="1" spc="105" dirty="0">
                <a:solidFill>
                  <a:srgbClr val="004AAD"/>
                </a:solidFill>
                <a:latin typeface="Pretendard Thin" panose="02000203000000020004" pitchFamily="2" charset="-127"/>
              </a:rPr>
              <a:t> &amp;</a:t>
            </a:r>
          </a:p>
          <a:p>
            <a:pPr algn="just">
              <a:lnSpc>
                <a:spcPts val="4200"/>
              </a:lnSpc>
            </a:pPr>
            <a:r>
              <a:rPr lang="ko-KR" altLang="en-US" sz="3000" b="1" spc="105" dirty="0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라이브러리</a:t>
            </a:r>
            <a:endParaRPr lang="en-US" sz="3000" b="1" spc="105" dirty="0">
              <a:solidFill>
                <a:srgbClr val="004AAD"/>
              </a:solidFill>
              <a:latin typeface="Pretendard Thin" panose="02000203000000020004" pitchFamily="2" charset="-127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6E73D545-13EB-64D1-5662-A2FB3675E30A}"/>
              </a:ext>
            </a:extLst>
          </p:cNvPr>
          <p:cNvSpPr txBox="1"/>
          <p:nvPr/>
        </p:nvSpPr>
        <p:spPr>
          <a:xfrm>
            <a:off x="685800" y="4237990"/>
            <a:ext cx="5410200" cy="531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endParaRPr lang="en-US" sz="1200" spc="35" dirty="0">
              <a:solidFill>
                <a:srgbClr val="000000"/>
              </a:solidFill>
              <a:latin typeface="Pretendard Thin" panose="02000203000000020004" pitchFamily="2" charset="-127"/>
              <a:ea typeface="Pretendard Thin" panose="02000203000000020004" pitchFamily="2" charset="-127"/>
            </a:endParaRPr>
          </a:p>
          <a:p>
            <a:pPr>
              <a:lnSpc>
                <a:spcPts val="2160"/>
              </a:lnSpc>
            </a:pPr>
            <a:endParaRPr lang="en-US" sz="1200" spc="35" dirty="0">
              <a:solidFill>
                <a:srgbClr val="000000"/>
              </a:solidFill>
              <a:latin typeface="Pretendard Thin" panose="02000203000000020004" pitchFamily="2" charset="-127"/>
              <a:ea typeface="Pretendard Thin" panose="020002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999142-468F-19E3-84C6-EAC953E23543}"/>
              </a:ext>
            </a:extLst>
          </p:cNvPr>
          <p:cNvSpPr txBox="1"/>
          <p:nvPr/>
        </p:nvSpPr>
        <p:spPr>
          <a:xfrm>
            <a:off x="685800" y="2871299"/>
            <a:ext cx="6096000" cy="253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• </a:t>
            </a:r>
            <a:r>
              <a:rPr lang="ko-KR" altLang="en-US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빠른 처리 속도</a:t>
            </a:r>
            <a:endParaRPr lang="en-US" altLang="ko-KR" dirty="0">
              <a:solidFill>
                <a:srgbClr val="000000"/>
              </a:solidFill>
              <a:latin typeface="Pretendard Thin" panose="02000203000000020004" pitchFamily="2" charset="-127"/>
              <a:ea typeface="Pretendard Thin" panose="020002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• </a:t>
            </a:r>
            <a:r>
              <a:rPr lang="ko-KR" altLang="en-US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왜곡이 없는 좌표 이동</a:t>
            </a:r>
            <a:endParaRPr lang="en-US" altLang="ko-KR" dirty="0">
              <a:solidFill>
                <a:srgbClr val="000000"/>
              </a:solidFill>
              <a:latin typeface="Pretendard Thin" panose="02000203000000020004" pitchFamily="2" charset="-127"/>
              <a:ea typeface="Pretendard Thin" panose="020002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• </a:t>
            </a:r>
            <a:r>
              <a:rPr lang="ko-KR" altLang="en-US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학습에 충분한 데이터 </a:t>
            </a:r>
            <a:r>
              <a:rPr lang="en-US" altLang="ko-KR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&amp; </a:t>
            </a:r>
            <a:r>
              <a:rPr lang="ko-KR" altLang="en-US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라벨링</a:t>
            </a:r>
            <a:r>
              <a:rPr lang="ko-KR" altLang="en-US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→ </a:t>
            </a:r>
            <a:r>
              <a:rPr lang="en-US" altLang="ko-KR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os.path</a:t>
            </a:r>
            <a:endParaRPr lang="en-US" altLang="ko-KR" dirty="0">
              <a:solidFill>
                <a:srgbClr val="000000"/>
              </a:solidFill>
              <a:latin typeface="Pretendard Thin" panose="02000203000000020004" pitchFamily="2" charset="-127"/>
              <a:ea typeface="Pretendard Thin" panose="020002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• </a:t>
            </a:r>
            <a:r>
              <a:rPr lang="ko-KR" altLang="en-US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실시간 게임 화면 </a:t>
            </a:r>
            <a:r>
              <a:rPr lang="ko-KR" altLang="en-US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캡쳐 </a:t>
            </a:r>
            <a:r>
              <a:rPr lang="en-US" altLang="ko-KR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→ </a:t>
            </a:r>
            <a:r>
              <a:rPr lang="en-US" altLang="ko-KR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OpenCV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• </a:t>
            </a:r>
            <a:r>
              <a:rPr lang="ko-KR" altLang="en-US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마우스 </a:t>
            </a:r>
            <a:r>
              <a:rPr lang="ko-KR" altLang="en-US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조작 </a:t>
            </a:r>
            <a:r>
              <a:rPr lang="en-US" altLang="ko-KR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→ </a:t>
            </a:r>
            <a:r>
              <a:rPr lang="en-US" altLang="ko-KR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PydirectInput</a:t>
            </a:r>
            <a:endParaRPr lang="en-US" altLang="ko-KR" dirty="0">
              <a:solidFill>
                <a:srgbClr val="000000"/>
              </a:solidFill>
              <a:latin typeface="Pretendard Thin" panose="02000203000000020004" pitchFamily="2" charset="-127"/>
              <a:ea typeface="Pretendard Thin" panose="020002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• </a:t>
            </a:r>
            <a:r>
              <a:rPr lang="ko-KR" altLang="en-US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객체 탐지가 가능한 </a:t>
            </a:r>
            <a:r>
              <a:rPr lang="ko-KR" altLang="en-US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모델 </a:t>
            </a:r>
            <a:r>
              <a:rPr lang="en-US" altLang="ko-KR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→ </a:t>
            </a:r>
            <a:r>
              <a:rPr lang="en-US" altLang="ko-KR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Yolo </a:t>
            </a:r>
            <a:r>
              <a:rPr lang="ko-KR" altLang="en-US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시리즈</a:t>
            </a:r>
            <a:endParaRPr lang="en-US" altLang="ko-KR" spc="35" dirty="0">
              <a:solidFill>
                <a:srgbClr val="000000"/>
              </a:solidFill>
              <a:latin typeface="Pretendard Thin" panose="02000203000000020004" pitchFamily="2" charset="-127"/>
              <a:ea typeface="Pretendard Thin" panose="02000203000000020004" pitchFamily="2" charset="-127"/>
            </a:endParaRPr>
          </a:p>
        </p:txBody>
      </p:sp>
      <p:pic>
        <p:nvPicPr>
          <p:cNvPr id="2" name="그림 1" descr="만화 영화, 인간의 얼굴, PC 게임, 스크린샷이(가) 표시된 사진">
            <a:extLst>
              <a:ext uri="{FF2B5EF4-FFF2-40B4-BE49-F238E27FC236}">
                <a16:creationId xmlns:a16="http://schemas.microsoft.com/office/drawing/2014/main" id="{FE90C13A-7F8D-2D25-75F4-F978CC22A7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14" r="8261"/>
          <a:stretch/>
        </p:blipFill>
        <p:spPr>
          <a:xfrm>
            <a:off x="7519741" y="1155377"/>
            <a:ext cx="3486151" cy="45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63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468F5-A06C-641C-37CF-064EA852E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BEAF9B97-B47E-1ED3-1C57-DBF8ACDDAB4A}"/>
              </a:ext>
            </a:extLst>
          </p:cNvPr>
          <p:cNvSpPr txBox="1"/>
          <p:nvPr/>
        </p:nvSpPr>
        <p:spPr>
          <a:xfrm>
            <a:off x="685800" y="628650"/>
            <a:ext cx="4199681" cy="1039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 spc="105" dirty="0">
                <a:solidFill>
                  <a:srgbClr val="004AAD"/>
                </a:solidFill>
                <a:latin typeface="Pretendard Thin" panose="02000203000000020004" pitchFamily="2" charset="-127"/>
              </a:rPr>
              <a:t>02.</a:t>
            </a:r>
          </a:p>
          <a:p>
            <a:pPr algn="just">
              <a:lnSpc>
                <a:spcPts val="4200"/>
              </a:lnSpc>
            </a:pPr>
            <a:r>
              <a:rPr lang="ko-KR" altLang="en-US" sz="3000" b="1" spc="105" dirty="0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구현방식 </a:t>
            </a:r>
            <a:r>
              <a:rPr lang="en-US" altLang="ko-KR" sz="3000" b="1" spc="105" dirty="0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– </a:t>
            </a:r>
            <a:r>
              <a:rPr lang="ko-KR" altLang="en-US" sz="3000" b="1" spc="105" dirty="0" err="1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라벨링</a:t>
            </a:r>
            <a:endParaRPr lang="en-US" sz="3000" b="1" spc="105" dirty="0">
              <a:solidFill>
                <a:srgbClr val="004AAD"/>
              </a:solidFill>
              <a:latin typeface="Pretendard Thin" panose="02000203000000020004" pitchFamily="2" charset="-127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95B73195-BCA2-97BA-82EB-F83C09757459}"/>
              </a:ext>
            </a:extLst>
          </p:cNvPr>
          <p:cNvSpPr txBox="1"/>
          <p:nvPr/>
        </p:nvSpPr>
        <p:spPr>
          <a:xfrm>
            <a:off x="747290" y="2208124"/>
            <a:ext cx="5658630" cy="28605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• </a:t>
            </a:r>
            <a:r>
              <a:rPr lang="ko-KR" altLang="en-US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녹화한 게임 동영상으로부터 이미지 추출</a:t>
            </a:r>
            <a:endParaRPr lang="en-US" altLang="ko-KR" spc="35" dirty="0">
              <a:solidFill>
                <a:srgbClr val="000000"/>
              </a:solidFill>
              <a:latin typeface="Pretendard Thin" panose="02000203000000020004" pitchFamily="2" charset="-127"/>
              <a:ea typeface="Pretendard Thin" panose="020002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• </a:t>
            </a:r>
            <a:r>
              <a:rPr lang="ko-KR" altLang="en-US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빠른 속도를 위해 중앙 </a:t>
            </a:r>
            <a:r>
              <a:rPr lang="en-US" altLang="ko-KR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300*300</a:t>
            </a:r>
            <a:r>
              <a:rPr lang="ko-KR" altLang="en-US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공간만을 캡쳐</a:t>
            </a:r>
            <a:endParaRPr lang="en-US" altLang="ko-KR" spc="35" dirty="0">
              <a:solidFill>
                <a:srgbClr val="000000"/>
              </a:solidFill>
              <a:latin typeface="Pretendard Thin" panose="02000203000000020004" pitchFamily="2" charset="-127"/>
              <a:ea typeface="Pretendard Thin" panose="020002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→ 클래스 번호</a:t>
            </a:r>
            <a:r>
              <a:rPr lang="en-US" altLang="ko-KR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, x, y, w, h</a:t>
            </a:r>
            <a:r>
              <a:rPr lang="ko-KR" altLang="en-US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의</a:t>
            </a:r>
            <a:r>
              <a:rPr lang="en-US" altLang="ko-KR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</a:t>
            </a:r>
            <a:r>
              <a:rPr lang="ko-KR" altLang="en-US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라벨링</a:t>
            </a:r>
            <a:r>
              <a:rPr lang="en-US" altLang="ko-KR" spc="35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.txt</a:t>
            </a:r>
          </a:p>
          <a:p>
            <a:pPr>
              <a:lnSpc>
                <a:spcPct val="150000"/>
              </a:lnSpc>
            </a:pPr>
            <a:endParaRPr lang="en-US" altLang="ko-KR" spc="35" dirty="0">
              <a:solidFill>
                <a:srgbClr val="000000"/>
              </a:solidFill>
              <a:latin typeface="Pretendard Thin" panose="02000203000000020004" pitchFamily="2" charset="-127"/>
              <a:ea typeface="Pretendard Thin" panose="020002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• Canny, Grayscale </a:t>
            </a:r>
            <a:r>
              <a:rPr lang="ko-KR" altLang="en-US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적용 시도</a:t>
            </a:r>
            <a:r>
              <a:rPr lang="en-US" altLang="ko-KR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(CNN)</a:t>
            </a:r>
          </a:p>
          <a:p>
            <a:pPr>
              <a:lnSpc>
                <a:spcPct val="150000"/>
              </a:lnSpc>
            </a:pPr>
            <a:r>
              <a:rPr lang="en-US" altLang="ko-KR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• </a:t>
            </a:r>
            <a:r>
              <a:rPr lang="ko-KR" altLang="en-US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트레인 셋 </a:t>
            </a:r>
            <a:r>
              <a:rPr lang="en-US" altLang="ko-KR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, </a:t>
            </a:r>
            <a:r>
              <a:rPr lang="ko-KR" altLang="en-US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테스트 셋</a:t>
            </a:r>
            <a:r>
              <a:rPr lang="en-US" altLang="ko-KR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, </a:t>
            </a:r>
            <a:r>
              <a:rPr lang="ko-KR" altLang="en-US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검증셋</a:t>
            </a:r>
            <a:endParaRPr lang="en-US" altLang="ko-KR" spc="35" dirty="0">
              <a:solidFill>
                <a:srgbClr val="000000"/>
              </a:solidFill>
              <a:latin typeface="Pretendard Thin" panose="02000203000000020004" pitchFamily="2" charset="-127"/>
              <a:ea typeface="Pretendard Thin" panose="020002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→ </a:t>
            </a:r>
            <a:r>
              <a:rPr lang="en-US" altLang="ko-KR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2935, 100, 100</a:t>
            </a:r>
            <a:r>
              <a:rPr lang="ko-KR" altLang="en-US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장의 이미지</a:t>
            </a:r>
            <a:endParaRPr lang="en-US" altLang="ko-KR" spc="35" dirty="0">
              <a:solidFill>
                <a:srgbClr val="000000"/>
              </a:solidFill>
              <a:latin typeface="Pretendard Thin" panose="02000203000000020004" pitchFamily="2" charset="-127"/>
              <a:ea typeface="Pretendard Thin" panose="02000203000000020004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45D93B-09C2-75E3-50B1-272AE5257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274" y="818840"/>
            <a:ext cx="2819644" cy="31473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C850D6-C36F-2851-397A-28F0DF703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685" y="4220925"/>
            <a:ext cx="5931815" cy="1938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 descr="텍스트, 스케치, 그림, 그래픽 디자인이(가) 표시된 사진&#10;&#10;자동 생성된 설명">
            <a:extLst>
              <a:ext uri="{FF2B5EF4-FFF2-40B4-BE49-F238E27FC236}">
                <a16:creationId xmlns:a16="http://schemas.microsoft.com/office/drawing/2014/main" id="{21F935E9-B2D3-3ED2-E4DF-4B361BD3A9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918" y="1668037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84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79276-36BF-B47E-FBF7-9BCB4AF53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549EFA69-9074-D676-997C-A909AF147B6C}"/>
              </a:ext>
            </a:extLst>
          </p:cNvPr>
          <p:cNvSpPr txBox="1"/>
          <p:nvPr/>
        </p:nvSpPr>
        <p:spPr>
          <a:xfrm>
            <a:off x="685800" y="628650"/>
            <a:ext cx="4199681" cy="1039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 spc="105" dirty="0">
                <a:solidFill>
                  <a:srgbClr val="004AAD"/>
                </a:solidFill>
                <a:latin typeface="Pretendard Thin" panose="02000203000000020004" pitchFamily="2" charset="-127"/>
              </a:rPr>
              <a:t>02.</a:t>
            </a:r>
          </a:p>
          <a:p>
            <a:pPr algn="just">
              <a:lnSpc>
                <a:spcPts val="4200"/>
              </a:lnSpc>
            </a:pPr>
            <a:r>
              <a:rPr lang="ko-KR" altLang="en-US" sz="3000" b="1" spc="105" dirty="0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구현방식 </a:t>
            </a:r>
            <a:r>
              <a:rPr lang="en-US" altLang="ko-KR" sz="3000" b="1" spc="105" dirty="0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– </a:t>
            </a:r>
            <a:r>
              <a:rPr lang="ko-KR" altLang="en-US" sz="3000" b="1" spc="105" dirty="0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좌표이동</a:t>
            </a:r>
            <a:endParaRPr lang="en-US" sz="3000" b="1" spc="105" dirty="0">
              <a:solidFill>
                <a:srgbClr val="004AAD"/>
              </a:solidFill>
              <a:latin typeface="Pretendard Thin" panose="02000203000000020004" pitchFamily="2" charset="-127"/>
            </a:endParaRPr>
          </a:p>
        </p:txBody>
      </p:sp>
      <p:pic>
        <p:nvPicPr>
          <p:cNvPr id="2" name="그림 1" descr="텍스트, 친필, 도표, 라인이(가) 표시된 사진&#10;&#10;자동 생성된 설명">
            <a:extLst>
              <a:ext uri="{FF2B5EF4-FFF2-40B4-BE49-F238E27FC236}">
                <a16:creationId xmlns:a16="http://schemas.microsoft.com/office/drawing/2014/main" id="{3CBDD27E-6B57-6BD0-7B17-32AD9A25C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481" y="1485648"/>
            <a:ext cx="6830756" cy="38867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F1B590D7-89E7-8094-D03F-A6875BF39C0E}"/>
              </a:ext>
            </a:extLst>
          </p:cNvPr>
          <p:cNvSpPr txBox="1"/>
          <p:nvPr/>
        </p:nvSpPr>
        <p:spPr>
          <a:xfrm>
            <a:off x="685800" y="2793010"/>
            <a:ext cx="6538828" cy="16140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• </a:t>
            </a:r>
            <a:r>
              <a:rPr lang="ko-KR" altLang="en-US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모니터에 보이는 위치 </a:t>
            </a:r>
            <a:r>
              <a:rPr lang="en-US" altLang="ko-KR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= </a:t>
            </a:r>
            <a:r>
              <a:rPr lang="ko-KR" altLang="en-US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직선좌표</a:t>
            </a:r>
            <a:endParaRPr lang="en-US" altLang="ko-KR" spc="35" dirty="0">
              <a:solidFill>
                <a:srgbClr val="000000"/>
              </a:solidFill>
              <a:latin typeface="Pretendard Thin" panose="02000203000000020004" pitchFamily="2" charset="-127"/>
              <a:ea typeface="Pretendard Thin" panose="020002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• </a:t>
            </a:r>
            <a:r>
              <a:rPr lang="ko-KR" altLang="en-US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마우스를 통한 이동 </a:t>
            </a:r>
            <a:r>
              <a:rPr lang="en-US" altLang="ko-KR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= </a:t>
            </a:r>
            <a:r>
              <a:rPr lang="ko-KR" altLang="en-US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극좌표</a:t>
            </a:r>
            <a:endParaRPr lang="en-US" spc="35" dirty="0">
              <a:solidFill>
                <a:srgbClr val="000000"/>
              </a:solidFill>
              <a:latin typeface="Pretendard Thin" panose="02000203000000020004" pitchFamily="2" charset="-127"/>
              <a:ea typeface="Pretendard Thin" panose="020002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spc="35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• </a:t>
            </a:r>
            <a:r>
              <a:rPr lang="ko-KR" altLang="en-US" spc="35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극좌표 변환</a:t>
            </a:r>
            <a:endParaRPr lang="en-US" altLang="ko-KR" spc="35">
              <a:solidFill>
                <a:srgbClr val="000000"/>
              </a:solidFill>
              <a:latin typeface="Pretendard Thin" panose="02000203000000020004" pitchFamily="2" charset="-127"/>
              <a:ea typeface="Pretendard Thin" panose="020002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35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  </a:t>
            </a:r>
            <a:r>
              <a:rPr lang="ko-KR" altLang="en-US" spc="35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모니터의 너비 </a:t>
            </a:r>
            <a:r>
              <a:rPr lang="en-US" altLang="ko-KR" spc="35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- </a:t>
            </a:r>
            <a:r>
              <a:rPr lang="ko-KR" altLang="en-US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시야각</a:t>
            </a:r>
            <a:r>
              <a:rPr lang="ko-KR" altLang="en-US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사이의 </a:t>
            </a:r>
            <a:r>
              <a:rPr lang="ko-KR" altLang="en-US" spc="35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관계를 이용</a:t>
            </a:r>
            <a:endParaRPr lang="en-US" spc="35" dirty="0">
              <a:solidFill>
                <a:srgbClr val="000000"/>
              </a:solidFill>
              <a:latin typeface="Pretendard Thin" panose="02000203000000020004" pitchFamily="2" charset="-127"/>
              <a:ea typeface="Pretendard Thin" panose="020002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6027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CAFB5-4335-6E60-A498-AD1F0CF1E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B7BE8C49-FA16-DC25-0342-F535D0F4BEBA}"/>
              </a:ext>
            </a:extLst>
          </p:cNvPr>
          <p:cNvSpPr txBox="1"/>
          <p:nvPr/>
        </p:nvSpPr>
        <p:spPr>
          <a:xfrm>
            <a:off x="685800" y="628650"/>
            <a:ext cx="4199681" cy="1039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 spc="105" dirty="0">
                <a:solidFill>
                  <a:srgbClr val="004AAD"/>
                </a:solidFill>
                <a:latin typeface="Pretendard Thin" panose="02000203000000020004" pitchFamily="2" charset="-127"/>
              </a:rPr>
              <a:t>02.</a:t>
            </a:r>
          </a:p>
          <a:p>
            <a:pPr algn="just">
              <a:lnSpc>
                <a:spcPts val="4200"/>
              </a:lnSpc>
            </a:pPr>
            <a:r>
              <a:rPr lang="ko-KR" altLang="en-US" sz="3000" b="1" spc="105" dirty="0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코드 샘플</a:t>
            </a:r>
            <a:endParaRPr lang="en-US" sz="3000" b="1" spc="105" dirty="0">
              <a:solidFill>
                <a:srgbClr val="004AAD"/>
              </a:solidFill>
              <a:latin typeface="Pretendard Thin" panose="02000203000000020004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C549BE-E955-FC12-44C3-D4E624FC3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969176"/>
            <a:ext cx="3894626" cy="3952501"/>
          </a:xfrm>
          <a:prstGeom prst="rect">
            <a:avLst/>
          </a:prstGeom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BEFEB7CC-5651-FB56-2B90-C7C306E50172}"/>
              </a:ext>
            </a:extLst>
          </p:cNvPr>
          <p:cNvSpPr txBox="1"/>
          <p:nvPr/>
        </p:nvSpPr>
        <p:spPr>
          <a:xfrm>
            <a:off x="933450" y="5976549"/>
            <a:ext cx="6538828" cy="2675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ko-KR" altLang="en-US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라벨링</a:t>
            </a:r>
            <a:endParaRPr lang="en-US" spc="35" dirty="0">
              <a:solidFill>
                <a:srgbClr val="000000"/>
              </a:solidFill>
              <a:latin typeface="Pretendard Thin" panose="02000203000000020004" pitchFamily="2" charset="-127"/>
              <a:ea typeface="Pretendard Thin" panose="02000203000000020004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C4AF45-F0E5-47A3-552B-B1329D33E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338" y="250187"/>
            <a:ext cx="5532950" cy="3521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2AEC25-D10A-56C2-B791-E885090E5CEE}"/>
              </a:ext>
            </a:extLst>
          </p:cNvPr>
          <p:cNvSpPr txBox="1"/>
          <p:nvPr/>
        </p:nvSpPr>
        <p:spPr>
          <a:xfrm>
            <a:off x="4949168" y="3825304"/>
            <a:ext cx="6538828" cy="2675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ko-KR" altLang="en-US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모델 학습</a:t>
            </a:r>
            <a:endParaRPr lang="en-US" spc="35" dirty="0">
              <a:solidFill>
                <a:srgbClr val="000000"/>
              </a:solidFill>
              <a:latin typeface="Pretendard Thin" panose="02000203000000020004" pitchFamily="2" charset="-127"/>
              <a:ea typeface="Pretendard Thin" panose="02000203000000020004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47E6D4-515C-02B0-402D-716E06A878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7629"/>
          <a:stretch/>
        </p:blipFill>
        <p:spPr>
          <a:xfrm>
            <a:off x="6937604" y="3061668"/>
            <a:ext cx="4797206" cy="3232651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2AB69ECC-BDE3-9ABC-97C3-87EDAF9D2836}"/>
              </a:ext>
            </a:extLst>
          </p:cNvPr>
          <p:cNvSpPr txBox="1"/>
          <p:nvPr/>
        </p:nvSpPr>
        <p:spPr>
          <a:xfrm>
            <a:off x="7004279" y="6390769"/>
            <a:ext cx="6538828" cy="2675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ko-KR" altLang="en-US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좌표이동</a:t>
            </a:r>
            <a:endParaRPr lang="en-US" spc="35" dirty="0">
              <a:solidFill>
                <a:srgbClr val="000000"/>
              </a:solidFill>
              <a:latin typeface="Pretendard Thin" panose="02000203000000020004" pitchFamily="2" charset="-127"/>
              <a:ea typeface="Pretendard Thin" panose="020002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6692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436F2-1C43-73AF-5B77-8EDF307BF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DBD523A3-6449-ABBC-84C5-409651343660}"/>
              </a:ext>
            </a:extLst>
          </p:cNvPr>
          <p:cNvSpPr txBox="1"/>
          <p:nvPr/>
        </p:nvSpPr>
        <p:spPr>
          <a:xfrm>
            <a:off x="228600" y="0"/>
            <a:ext cx="9010650" cy="10359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ko-KR" altLang="en-US" sz="2400" b="1" spc="105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에임핵 시연 영상</a:t>
            </a:r>
            <a:endParaRPr lang="en-US" altLang="ko-KR" sz="2400" b="1" spc="105">
              <a:solidFill>
                <a:srgbClr val="004AAD"/>
              </a:solidFill>
              <a:latin typeface="Pretendard Thin" panose="02000203000000020004" pitchFamily="2" charset="-127"/>
              <a:ea typeface="Pretendard Thin" panose="02000203000000020004" pitchFamily="2" charset="-127"/>
              <a:cs typeface="Pretendard Thin" panose="02000203000000020004" pitchFamily="2" charset="-127"/>
            </a:endParaRPr>
          </a:p>
          <a:p>
            <a:pPr algn="just">
              <a:lnSpc>
                <a:spcPts val="4200"/>
              </a:lnSpc>
            </a:pPr>
            <a:endParaRPr lang="en-US" sz="2400" b="1" spc="105" dirty="0">
              <a:solidFill>
                <a:srgbClr val="004AAD"/>
              </a:solidFill>
              <a:latin typeface="Pretendard Thin" panose="02000203000000020004" pitchFamily="2" charset="-127"/>
              <a:ea typeface="Pretendard Thin" panose="02000203000000020004" pitchFamily="2" charset="-127"/>
              <a:cs typeface="Pretendard Thin" panose="02000203000000020004" pitchFamily="2" charset="-127"/>
            </a:endParaRPr>
          </a:p>
        </p:txBody>
      </p:sp>
      <p:pic>
        <p:nvPicPr>
          <p:cNvPr id="4" name="온라인 미디어 3" title="YOLO기반 에임헬퍼">
            <a:hlinkClick r:id="" action="ppaction://media"/>
            <a:extLst>
              <a:ext uri="{FF2B5EF4-FFF2-40B4-BE49-F238E27FC236}">
                <a16:creationId xmlns:a16="http://schemas.microsoft.com/office/drawing/2014/main" id="{39F94078-047C-3748-C022-9C377B870BA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16031" y="622300"/>
            <a:ext cx="10559938" cy="596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3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5800" y="2604550"/>
            <a:ext cx="10820400" cy="684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 latinLnBrk="0">
              <a:lnSpc>
                <a:spcPts val="5693"/>
              </a:lnSpc>
            </a:pPr>
            <a:r>
              <a:rPr lang="en-US" sz="4066" spc="142" dirty="0">
                <a:solidFill>
                  <a:srgbClr val="F6F6F6"/>
                </a:solidFill>
                <a:latin typeface="Pretendard Thin" panose="02000203000000020004" pitchFamily="2" charset="-127"/>
              </a:rPr>
              <a:t>THANK YOU.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126875" y="3971842"/>
            <a:ext cx="3645526" cy="9231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 latinLnBrk="0">
              <a:lnSpc>
                <a:spcPts val="2466"/>
              </a:lnSpc>
            </a:pPr>
            <a:r>
              <a:rPr lang="en-US" sz="1333" dirty="0">
                <a:solidFill>
                  <a:srgbClr val="F6F6F6"/>
                </a:solidFill>
                <a:latin typeface="Pretendard Thin" panose="02000203000000020004" pitchFamily="2" charset="-127"/>
              </a:rPr>
              <a:t>+010-2436-4888</a:t>
            </a:r>
          </a:p>
          <a:p>
            <a:pPr algn="ctr" defTabSz="609630" latinLnBrk="0">
              <a:lnSpc>
                <a:spcPts val="2466"/>
              </a:lnSpc>
            </a:pPr>
            <a:r>
              <a:rPr lang="en-US" sz="1333" dirty="0" err="1">
                <a:solidFill>
                  <a:srgbClr val="F6F6F6"/>
                </a:solidFill>
                <a:latin typeface="Pretendard Thin" panose="02000203000000020004" pitchFamily="2" charset="-127"/>
              </a:rPr>
              <a:t>GMail</a:t>
            </a:r>
            <a:r>
              <a:rPr lang="en-US" sz="1333" dirty="0">
                <a:solidFill>
                  <a:srgbClr val="F6F6F6"/>
                </a:solidFill>
                <a:latin typeface="Pretendard Thin" panose="02000203000000020004" pitchFamily="2" charset="-127"/>
              </a:rPr>
              <a:t> :  </a:t>
            </a:r>
            <a:r>
              <a:rPr lang="en-US" sz="1333" dirty="0">
                <a:solidFill>
                  <a:srgbClr val="F6F6F6"/>
                </a:solidFill>
                <a:latin typeface="Pretendard Thin" panose="02000203000000020004" pitchFamily="2" charset="-127"/>
                <a:hlinkClick r:id="rId2"/>
              </a:rPr>
              <a:t> kifroky47@gmail.com</a:t>
            </a:r>
            <a:endParaRPr lang="en-US" sz="1333" dirty="0">
              <a:solidFill>
                <a:srgbClr val="F6F6F6"/>
              </a:solidFill>
              <a:latin typeface="Pretendard Thin" panose="02000203000000020004" pitchFamily="2" charset="-127"/>
            </a:endParaRPr>
          </a:p>
          <a:p>
            <a:pPr algn="ctr" defTabSz="609630" latinLnBrk="0">
              <a:lnSpc>
                <a:spcPts val="2466"/>
              </a:lnSpc>
            </a:pPr>
            <a:r>
              <a:rPr lang="en-US" altLang="ko-KR" sz="1333" dirty="0" err="1">
                <a:solidFill>
                  <a:srgbClr val="F6F6F6"/>
                </a:solidFill>
                <a:latin typeface="Pretendard Thin" panose="02000203000000020004" pitchFamily="2" charset="-127"/>
              </a:rPr>
              <a:t>Github</a:t>
            </a:r>
            <a:r>
              <a:rPr lang="en-US" altLang="ko-KR" sz="1333" dirty="0">
                <a:solidFill>
                  <a:srgbClr val="F6F6F6"/>
                </a:solidFill>
                <a:latin typeface="Pretendard Thin" panose="02000203000000020004" pitchFamily="2" charset="-127"/>
              </a:rPr>
              <a:t> : </a:t>
            </a:r>
            <a:r>
              <a:rPr lang="en-US" sz="1333" dirty="0">
                <a:solidFill>
                  <a:srgbClr val="F6F6F6"/>
                </a:solidFill>
                <a:latin typeface="Pretendard Thin" panose="02000203000000020004" pitchFamily="2" charset="-127"/>
                <a:hlinkClick r:id="rId3"/>
              </a:rPr>
              <a:t>https://github.com/JYH96/C_Project</a:t>
            </a:r>
            <a:endParaRPr lang="en-US" sz="1333" dirty="0">
              <a:solidFill>
                <a:srgbClr val="F6F6F6"/>
              </a:solidFill>
              <a:latin typeface="Pretendard Thin" panose="020002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2D0A4-B562-6FC3-20B2-6D0ED308D161}"/>
              </a:ext>
            </a:extLst>
          </p:cNvPr>
          <p:cNvSpPr txBox="1"/>
          <p:nvPr/>
        </p:nvSpPr>
        <p:spPr>
          <a:xfrm>
            <a:off x="8263447" y="5506529"/>
            <a:ext cx="3645526" cy="9231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 latinLnBrk="0">
              <a:lnSpc>
                <a:spcPts val="2466"/>
              </a:lnSpc>
            </a:pPr>
            <a:r>
              <a:rPr lang="ko-KR" altLang="en-US" sz="1333" dirty="0">
                <a:solidFill>
                  <a:srgbClr val="F6F6F6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시연 영상 작동 </a:t>
            </a:r>
            <a:r>
              <a:rPr lang="ko-KR" altLang="en-US" sz="1333" dirty="0" err="1">
                <a:solidFill>
                  <a:srgbClr val="F6F6F6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안될시</a:t>
            </a:r>
            <a:r>
              <a:rPr lang="ko-KR" altLang="en-US" sz="1333" dirty="0">
                <a:solidFill>
                  <a:srgbClr val="F6F6F6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 링크</a:t>
            </a:r>
            <a:endParaRPr lang="en-US" altLang="ko-KR" sz="1333" dirty="0">
              <a:solidFill>
                <a:srgbClr val="F6F6F6"/>
              </a:solidFill>
              <a:latin typeface="Pretendard Thin" panose="02000203000000020004" pitchFamily="2" charset="-127"/>
              <a:ea typeface="Pretendard Thin" panose="02000203000000020004" pitchFamily="2" charset="-127"/>
              <a:cs typeface="Pretendard Thin" panose="02000203000000020004" pitchFamily="2" charset="-127"/>
            </a:endParaRPr>
          </a:p>
          <a:p>
            <a:pPr algn="ctr" defTabSz="609630" latinLnBrk="0">
              <a:lnSpc>
                <a:spcPts val="2466"/>
              </a:lnSpc>
            </a:pPr>
            <a:r>
              <a:rPr lang="ko-KR" altLang="en-US" sz="1333" dirty="0">
                <a:solidFill>
                  <a:srgbClr val="F6F6F6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채팅 프로그램 </a:t>
            </a:r>
            <a:r>
              <a:rPr lang="en-US" altLang="ko-KR" sz="1333" dirty="0">
                <a:solidFill>
                  <a:srgbClr val="F6F6F6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: https://youtu.be/-s7oqvtiMIk</a:t>
            </a:r>
          </a:p>
          <a:p>
            <a:pPr algn="ctr" defTabSz="609630" latinLnBrk="0">
              <a:lnSpc>
                <a:spcPts val="2466"/>
              </a:lnSpc>
            </a:pPr>
            <a:r>
              <a:rPr lang="ko-KR" altLang="en-US" sz="1333" dirty="0" err="1">
                <a:solidFill>
                  <a:srgbClr val="F6F6F6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에임핵</a:t>
            </a:r>
            <a:r>
              <a:rPr lang="ko-KR" altLang="en-US" sz="1333" dirty="0">
                <a:solidFill>
                  <a:srgbClr val="F6F6F6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 </a:t>
            </a:r>
            <a:r>
              <a:rPr lang="en-US" altLang="ko-KR" sz="1333" dirty="0">
                <a:solidFill>
                  <a:srgbClr val="F6F6F6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: https://youtu.be/mVyg60oGgT0</a:t>
            </a:r>
            <a:endParaRPr lang="en-US" sz="1333" dirty="0">
              <a:solidFill>
                <a:srgbClr val="F6F6F6"/>
              </a:solidFill>
              <a:latin typeface="Pretendard Thin" panose="02000203000000020004" pitchFamily="2" charset="-127"/>
              <a:ea typeface="Pretendard Thin" panose="02000203000000020004" pitchFamily="2" charset="-127"/>
              <a:cs typeface="Pretendard Thin" panose="02000203000000020004" pitchFamily="2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5800" y="1342393"/>
            <a:ext cx="6248232" cy="683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91"/>
              </a:lnSpc>
            </a:pPr>
            <a:r>
              <a:rPr lang="en-US" sz="4136" spc="145" dirty="0" err="1">
                <a:solidFill>
                  <a:srgbClr val="004AAD"/>
                </a:solidFill>
                <a:latin typeface="Pretendard Thin" panose="02000203000000020004" pitchFamily="2" charset="-127"/>
                <a:ea typeface="Gotham Bold"/>
              </a:rPr>
              <a:t>진연호</a:t>
            </a:r>
            <a:endParaRPr lang="en-US" sz="4136" spc="145" dirty="0">
              <a:solidFill>
                <a:srgbClr val="004AAD"/>
              </a:solidFill>
              <a:latin typeface="Pretendard Thin" panose="02000203000000020004" pitchFamily="2" charset="-127"/>
              <a:ea typeface="Gotham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85800" y="1076580"/>
            <a:ext cx="6248232" cy="237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43"/>
              </a:lnSpc>
            </a:pPr>
            <a:r>
              <a:rPr lang="ko-KR" altLang="en-US" sz="1459" spc="43" dirty="0" err="1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스마트팩토리</a:t>
            </a:r>
            <a:r>
              <a:rPr lang="ko-KR" altLang="en-US" sz="1459" spc="43" dirty="0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지원자</a:t>
            </a:r>
            <a:endParaRPr lang="en-US" sz="1459" spc="43" dirty="0">
              <a:solidFill>
                <a:srgbClr val="004AAD"/>
              </a:solidFill>
              <a:latin typeface="Pretendard Thin" panose="02000203000000020004" pitchFamily="2" charset="-127"/>
              <a:ea typeface="Pretendard Thin" panose="02000203000000020004" pitchFamily="2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2A2441F-3FCA-0A27-9658-62DBAD4453C9}"/>
              </a:ext>
            </a:extLst>
          </p:cNvPr>
          <p:cNvGrpSpPr/>
          <p:nvPr/>
        </p:nvGrpSpPr>
        <p:grpSpPr>
          <a:xfrm>
            <a:off x="7093899" y="4299578"/>
            <a:ext cx="3658615" cy="1253540"/>
            <a:chOff x="7842975" y="1872538"/>
            <a:chExt cx="3658615" cy="1253540"/>
          </a:xfrm>
        </p:grpSpPr>
        <p:sp>
          <p:nvSpPr>
            <p:cNvPr id="4" name="TextBox 4"/>
            <p:cNvSpPr txBox="1"/>
            <p:nvPr/>
          </p:nvSpPr>
          <p:spPr>
            <a:xfrm>
              <a:off x="7842976" y="1872538"/>
              <a:ext cx="2891477" cy="2839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441"/>
                </a:lnSpc>
              </a:pPr>
              <a:r>
                <a:rPr lang="en-US" spc="439" dirty="0" err="1">
                  <a:solidFill>
                    <a:srgbClr val="004AAD"/>
                  </a:solidFill>
                  <a:latin typeface="Pretendard Thin" panose="02000203000000020004" pitchFamily="2" charset="-127"/>
                  <a:ea typeface="Gotham Bold"/>
                </a:rPr>
                <a:t>학력사항</a:t>
              </a:r>
              <a:endParaRPr lang="en-US" spc="439" dirty="0">
                <a:solidFill>
                  <a:srgbClr val="004AAD"/>
                </a:solidFill>
                <a:latin typeface="Pretendard Thin" panose="02000203000000020004" pitchFamily="2" charset="-127"/>
                <a:ea typeface="Gotham Bold"/>
              </a:endParaRPr>
            </a:p>
          </p:txBody>
        </p:sp>
        <p:sp>
          <p:nvSpPr>
            <p:cNvPr id="7" name="AutoShape 7"/>
            <p:cNvSpPr/>
            <p:nvPr/>
          </p:nvSpPr>
          <p:spPr>
            <a:xfrm>
              <a:off x="8986707" y="2050748"/>
              <a:ext cx="2514883" cy="0"/>
            </a:xfrm>
            <a:prstGeom prst="line">
              <a:avLst/>
            </a:prstGeom>
            <a:ln w="28575" cap="flat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 dirty="0">
                <a:latin typeface="Pretendard Thin" panose="02000203000000020004" pitchFamily="2" charset="-127"/>
                <a:ea typeface="Pretendard Thin" panose="02000203000000020004" pitchFamily="2" charset="-127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842975" y="2312907"/>
              <a:ext cx="974724" cy="8131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159"/>
                </a:lnSpc>
              </a:pPr>
              <a:r>
                <a:rPr lang="en-US" sz="1199" spc="119">
                  <a:solidFill>
                    <a:srgbClr val="000000"/>
                  </a:solidFill>
                  <a:latin typeface="Pretendard Thin" panose="02000203000000020004" pitchFamily="2" charset="-127"/>
                </a:rPr>
                <a:t>2024</a:t>
              </a:r>
              <a:endParaRPr lang="en-US" sz="1199" spc="119" dirty="0">
                <a:solidFill>
                  <a:srgbClr val="000000"/>
                </a:solidFill>
                <a:latin typeface="Pretendard Thin" panose="02000203000000020004" pitchFamily="2" charset="-127"/>
              </a:endParaRPr>
            </a:p>
            <a:p>
              <a:pPr>
                <a:lnSpc>
                  <a:spcPts val="2159"/>
                </a:lnSpc>
              </a:pPr>
              <a:r>
                <a:rPr lang="en-US" sz="1199" spc="119" dirty="0">
                  <a:solidFill>
                    <a:srgbClr val="000000"/>
                  </a:solidFill>
                  <a:latin typeface="Pretendard Thin" panose="02000203000000020004" pitchFamily="2" charset="-127"/>
                </a:rPr>
                <a:t>2022</a:t>
              </a:r>
            </a:p>
            <a:p>
              <a:pPr>
                <a:lnSpc>
                  <a:spcPts val="2159"/>
                </a:lnSpc>
              </a:pPr>
              <a:r>
                <a:rPr lang="en-US" sz="1199" spc="119">
                  <a:solidFill>
                    <a:srgbClr val="000000"/>
                  </a:solidFill>
                  <a:latin typeface="Pretendard Thin" panose="02000203000000020004" pitchFamily="2" charset="-127"/>
                </a:rPr>
                <a:t>2022</a:t>
              </a:r>
              <a:endParaRPr lang="en-US" sz="1199" spc="119" dirty="0">
                <a:solidFill>
                  <a:srgbClr val="000000"/>
                </a:solidFill>
                <a:latin typeface="Pretendard Thin" panose="02000203000000020004" pitchFamily="2" charset="-127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8986707" y="2312907"/>
              <a:ext cx="2514883" cy="8131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159"/>
                </a:lnSpc>
              </a:pPr>
              <a:r>
                <a:rPr lang="en-US" altLang="ko-KR" sz="1199" spc="35">
                  <a:solidFill>
                    <a:srgbClr val="000000"/>
                  </a:solidFill>
                  <a:latin typeface="Pretendard Thin" panose="02000203000000020004" pitchFamily="2" charset="-127"/>
                  <a:ea typeface="Pretendard Thin" panose="02000203000000020004" pitchFamily="2" charset="-127"/>
                  <a:cs typeface="Pretendard Thin" panose="02000203000000020004" pitchFamily="2" charset="-127"/>
                </a:rPr>
                <a:t>포스코 스마트팩토리 SW 부트캠프</a:t>
              </a:r>
              <a:endParaRPr lang="en-US" sz="1199" spc="35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endParaRPr>
            </a:p>
            <a:p>
              <a:pPr>
                <a:lnSpc>
                  <a:spcPts val="2159"/>
                </a:lnSpc>
              </a:pPr>
              <a:r>
                <a:rPr lang="en-US" sz="1199" spc="35">
                  <a:solidFill>
                    <a:srgbClr val="000000"/>
                  </a:solidFill>
                  <a:latin typeface="Pretendard Thin" panose="02000203000000020004" pitchFamily="2" charset="-127"/>
                  <a:ea typeface="Pretendard Thin" panose="02000203000000020004" pitchFamily="2" charset="-127"/>
                  <a:cs typeface="Pretendard Thin" panose="02000203000000020004" pitchFamily="2" charset="-127"/>
                </a:rPr>
                <a:t>한양대학교 </a:t>
              </a:r>
              <a:r>
                <a:rPr lang="en-US" sz="1199" spc="35" dirty="0" err="1">
                  <a:solidFill>
                    <a:srgbClr val="000000"/>
                  </a:solidFill>
                  <a:latin typeface="Pretendard Thin" panose="02000203000000020004" pitchFamily="2" charset="-127"/>
                  <a:ea typeface="Pretendard Thin" panose="02000203000000020004" pitchFamily="2" charset="-127"/>
                  <a:cs typeface="Pretendard Thin" panose="02000203000000020004" pitchFamily="2" charset="-127"/>
                </a:rPr>
                <a:t>졸업</a:t>
              </a:r>
              <a:endParaRPr lang="en-US" sz="1199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endParaRPr>
            </a:p>
            <a:p>
              <a:pPr>
                <a:lnSpc>
                  <a:spcPts val="2159"/>
                </a:lnSpc>
              </a:pPr>
              <a:r>
                <a:rPr lang="en-US" sz="1199" spc="35" dirty="0" err="1">
                  <a:solidFill>
                    <a:srgbClr val="000000"/>
                  </a:solidFill>
                  <a:latin typeface="Pretendard Thin" panose="02000203000000020004" pitchFamily="2" charset="-127"/>
                  <a:ea typeface="Pretendard Thin" panose="02000203000000020004" pitchFamily="2" charset="-127"/>
                  <a:cs typeface="Pretendard Thin" panose="02000203000000020004" pitchFamily="2" charset="-127"/>
                </a:rPr>
                <a:t>PLC제어기초</a:t>
              </a:r>
              <a:r>
                <a:rPr lang="en-US" sz="1199" spc="35" dirty="0">
                  <a:solidFill>
                    <a:srgbClr val="000000"/>
                  </a:solidFill>
                  <a:latin typeface="Pretendard Thin" panose="02000203000000020004" pitchFamily="2" charset="-127"/>
                  <a:ea typeface="Pretendard Thin" panose="02000203000000020004" pitchFamily="2" charset="-127"/>
                  <a:cs typeface="Pretendard Thin" panose="02000203000000020004" pitchFamily="2" charset="-127"/>
                </a:rPr>
                <a:t> </a:t>
              </a:r>
              <a:r>
                <a:rPr lang="en-US" sz="1199" spc="35" dirty="0" err="1">
                  <a:solidFill>
                    <a:srgbClr val="000000"/>
                  </a:solidFill>
                  <a:latin typeface="Pretendard Thin" panose="02000203000000020004" pitchFamily="2" charset="-127"/>
                  <a:ea typeface="Pretendard Thin" panose="02000203000000020004" pitchFamily="2" charset="-127"/>
                  <a:cs typeface="Pretendard Thin" panose="02000203000000020004" pitchFamily="2" charset="-127"/>
                </a:rPr>
                <a:t>실무</a:t>
              </a:r>
              <a:r>
                <a:rPr lang="en-US" sz="1199" spc="35" dirty="0">
                  <a:solidFill>
                    <a:srgbClr val="000000"/>
                  </a:solidFill>
                  <a:latin typeface="Pretendard Thin" panose="02000203000000020004" pitchFamily="2" charset="-127"/>
                  <a:ea typeface="Pretendard Thin" panose="02000203000000020004" pitchFamily="2" charset="-127"/>
                  <a:cs typeface="Pretendard Thin" panose="02000203000000020004" pitchFamily="2" charset="-127"/>
                </a:rPr>
                <a:t>(</a:t>
              </a:r>
              <a:r>
                <a:rPr lang="en-US" sz="1199" spc="35" err="1">
                  <a:solidFill>
                    <a:srgbClr val="000000"/>
                  </a:solidFill>
                  <a:latin typeface="Pretendard Thin" panose="02000203000000020004" pitchFamily="2" charset="-127"/>
                  <a:ea typeface="Pretendard Thin" panose="02000203000000020004" pitchFamily="2" charset="-127"/>
                  <a:cs typeface="Pretendard Thin" panose="02000203000000020004" pitchFamily="2" charset="-127"/>
                </a:rPr>
                <a:t>국비</a:t>
              </a:r>
              <a:r>
                <a:rPr lang="en-US" sz="1199" spc="35">
                  <a:solidFill>
                    <a:srgbClr val="000000"/>
                  </a:solidFill>
                  <a:latin typeface="Pretendard Thin" panose="02000203000000020004" pitchFamily="2" charset="-127"/>
                  <a:ea typeface="Pretendard Thin" panose="02000203000000020004" pitchFamily="2" charset="-127"/>
                  <a:cs typeface="Pretendard Thin" panose="02000203000000020004" pitchFamily="2" charset="-127"/>
                </a:rPr>
                <a:t>)</a:t>
              </a:r>
              <a:endParaRPr lang="en-US" sz="1199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1CA58CD-7A45-EC9E-0A48-294F7C48067B}"/>
              </a:ext>
            </a:extLst>
          </p:cNvPr>
          <p:cNvGrpSpPr/>
          <p:nvPr/>
        </p:nvGrpSpPr>
        <p:grpSpPr>
          <a:xfrm>
            <a:off x="7093899" y="3024452"/>
            <a:ext cx="3658615" cy="971413"/>
            <a:chOff x="7842975" y="3670496"/>
            <a:chExt cx="3658615" cy="971413"/>
          </a:xfrm>
        </p:grpSpPr>
        <p:sp>
          <p:nvSpPr>
            <p:cNvPr id="5" name="TextBox 5"/>
            <p:cNvSpPr txBox="1"/>
            <p:nvPr/>
          </p:nvSpPr>
          <p:spPr>
            <a:xfrm>
              <a:off x="7842976" y="3670496"/>
              <a:ext cx="2891477" cy="2839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441"/>
                </a:lnSpc>
              </a:pPr>
              <a:r>
                <a:rPr lang="en-US" spc="439" dirty="0" err="1">
                  <a:solidFill>
                    <a:srgbClr val="004AAD"/>
                  </a:solidFill>
                  <a:latin typeface="Pretendard Thin" panose="02000203000000020004" pitchFamily="2" charset="-127"/>
                  <a:ea typeface="Gotham Bold"/>
                </a:rPr>
                <a:t>자격정보</a:t>
              </a:r>
              <a:endParaRPr lang="en-US" spc="439" dirty="0">
                <a:solidFill>
                  <a:srgbClr val="004AAD"/>
                </a:solidFill>
                <a:latin typeface="Pretendard Thin" panose="02000203000000020004" pitchFamily="2" charset="-127"/>
                <a:ea typeface="Gotham Bold"/>
              </a:endParaRPr>
            </a:p>
          </p:txBody>
        </p:sp>
        <p:sp>
          <p:nvSpPr>
            <p:cNvPr id="8" name="AutoShape 8"/>
            <p:cNvSpPr/>
            <p:nvPr/>
          </p:nvSpPr>
          <p:spPr>
            <a:xfrm>
              <a:off x="8986707" y="3848708"/>
              <a:ext cx="2514883" cy="0"/>
            </a:xfrm>
            <a:prstGeom prst="line">
              <a:avLst/>
            </a:prstGeom>
            <a:ln w="28575" cap="flat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 dirty="0">
                <a:latin typeface="Pretendard Thin" panose="02000203000000020004" pitchFamily="2" charset="-127"/>
                <a:ea typeface="Pretendard Thin" panose="02000203000000020004" pitchFamily="2" charset="-127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842975" y="4110866"/>
              <a:ext cx="974724" cy="5310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159"/>
                </a:lnSpc>
              </a:pPr>
              <a:r>
                <a:rPr lang="en-US" sz="1199" spc="119" dirty="0">
                  <a:solidFill>
                    <a:srgbClr val="000000"/>
                  </a:solidFill>
                  <a:latin typeface="Pretendard Thin" panose="02000203000000020004" pitchFamily="2" charset="-127"/>
                </a:rPr>
                <a:t>2022</a:t>
              </a:r>
            </a:p>
            <a:p>
              <a:pPr>
                <a:lnSpc>
                  <a:spcPts val="2159"/>
                </a:lnSpc>
              </a:pPr>
              <a:r>
                <a:rPr lang="en-US" sz="1199" spc="119" dirty="0">
                  <a:solidFill>
                    <a:srgbClr val="000000"/>
                  </a:solidFill>
                  <a:latin typeface="Pretendard Thin" panose="02000203000000020004" pitchFamily="2" charset="-127"/>
                </a:rPr>
                <a:t>2023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8986707" y="4110032"/>
              <a:ext cx="2337284" cy="525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160"/>
                </a:lnSpc>
              </a:pPr>
              <a:r>
                <a:rPr lang="ko-KR" altLang="en-US" sz="1200" spc="35" dirty="0">
                  <a:solidFill>
                    <a:srgbClr val="000000"/>
                  </a:solidFill>
                  <a:latin typeface="Pretendard Thin" panose="02000203000000020004" pitchFamily="2" charset="-127"/>
                  <a:ea typeface="Pretendard Thin" panose="02000203000000020004" pitchFamily="2" charset="-127"/>
                  <a:cs typeface="Pretendard Thin" panose="02000203000000020004" pitchFamily="2" charset="-127"/>
                </a:rPr>
                <a:t>일반기계기사</a:t>
              </a:r>
              <a:endParaRPr lang="en-US" sz="12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endParaRPr>
            </a:p>
            <a:p>
              <a:pPr>
                <a:lnSpc>
                  <a:spcPts val="2160"/>
                </a:lnSpc>
              </a:pPr>
              <a:r>
                <a:rPr lang="ko-KR" altLang="en-US" sz="1200" spc="35" dirty="0">
                  <a:solidFill>
                    <a:srgbClr val="000000"/>
                  </a:solidFill>
                  <a:latin typeface="Pretendard Thin" panose="02000203000000020004" pitchFamily="2" charset="-127"/>
                  <a:ea typeface="Pretendard Thin" panose="02000203000000020004" pitchFamily="2" charset="-127"/>
                  <a:cs typeface="Pretendard Thin" panose="02000203000000020004" pitchFamily="2" charset="-127"/>
                </a:rPr>
                <a:t>컴퓨터활용능력 </a:t>
              </a:r>
              <a:r>
                <a:rPr lang="en-US" altLang="ko-KR" sz="1200" spc="35" dirty="0">
                  <a:solidFill>
                    <a:srgbClr val="000000"/>
                  </a:solidFill>
                  <a:latin typeface="Pretendard Thin" panose="02000203000000020004" pitchFamily="2" charset="-127"/>
                  <a:ea typeface="Pretendard Thin" panose="02000203000000020004" pitchFamily="2" charset="-127"/>
                  <a:cs typeface="Pretendard Thin" panose="02000203000000020004" pitchFamily="2" charset="-127"/>
                </a:rPr>
                <a:t>1</a:t>
              </a:r>
              <a:r>
                <a:rPr lang="ko-KR" altLang="en-US" sz="1200" spc="35" dirty="0">
                  <a:solidFill>
                    <a:srgbClr val="000000"/>
                  </a:solidFill>
                  <a:latin typeface="Pretendard Thin" panose="02000203000000020004" pitchFamily="2" charset="-127"/>
                  <a:ea typeface="Pretendard Thin" panose="02000203000000020004" pitchFamily="2" charset="-127"/>
                  <a:cs typeface="Pretendard Thin" panose="02000203000000020004" pitchFamily="2" charset="-127"/>
                </a:rPr>
                <a:t>급</a:t>
              </a:r>
              <a:endParaRPr lang="en-US" sz="12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endParaR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685800" y="4516556"/>
            <a:ext cx="5870297" cy="1301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kern="100" dirty="0">
                <a:effectLst/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  기계공작법 수업에서 </a:t>
            </a:r>
            <a:r>
              <a:rPr lang="ko-KR" altLang="en-US" sz="1600" kern="100" dirty="0" err="1">
                <a:effectLst/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스마트팩토리에</a:t>
            </a:r>
            <a:r>
              <a:rPr lang="ko-KR" altLang="en-US" sz="1600" kern="100" dirty="0">
                <a:effectLst/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 관심을 갖게 되었고 진로로 희망하게 되었습니다</a:t>
            </a:r>
            <a:r>
              <a:rPr lang="en-US" altLang="ko-KR" sz="1600" kern="100" dirty="0">
                <a:effectLst/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. PLC</a:t>
            </a:r>
            <a:r>
              <a:rPr lang="ko-KR" altLang="en-US" sz="1600" kern="100" dirty="0">
                <a:effectLst/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교육</a:t>
            </a:r>
            <a:r>
              <a:rPr lang="en-US" altLang="ko-KR" sz="1600" kern="100" dirty="0">
                <a:effectLst/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(</a:t>
            </a:r>
            <a:r>
              <a:rPr lang="en-US" altLang="ko-KR" sz="1600" kern="100" dirty="0"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LS</a:t>
            </a:r>
            <a:r>
              <a:rPr lang="en-US" altLang="ko-KR" sz="1600" kern="100" dirty="0">
                <a:effectLst/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)</a:t>
            </a:r>
            <a:r>
              <a:rPr lang="ko-KR" altLang="en-US" sz="1600" kern="100" dirty="0">
                <a:effectLst/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과 부트캠프를 통해 관련 역량을 키웠고</a:t>
            </a:r>
            <a:r>
              <a:rPr lang="en-US" altLang="ko-KR" sz="1600" kern="100" dirty="0">
                <a:effectLst/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, </a:t>
            </a:r>
            <a:r>
              <a:rPr lang="ko-KR" altLang="en-US" sz="1600" kern="100" dirty="0"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기계공학도로서의 장점도 살리기 위해 설계 툴을 익혔습니다</a:t>
            </a:r>
            <a:r>
              <a:rPr lang="en-US" altLang="ko-KR" sz="1600" kern="100" dirty="0"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.</a:t>
            </a:r>
            <a:r>
              <a:rPr lang="en-US" altLang="ko-KR" sz="1600" kern="100" dirty="0">
                <a:effectLst/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 ＂AW 2024 </a:t>
            </a:r>
            <a:r>
              <a:rPr lang="ko-KR" altLang="ko-KR" sz="1600" kern="100" dirty="0">
                <a:effectLst/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베스트 솔루션 데이</a:t>
            </a:r>
            <a:r>
              <a:rPr lang="en-US" altLang="ko-KR" sz="1600" kern="100" dirty="0">
                <a:effectLst/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＂</a:t>
            </a:r>
            <a:r>
              <a:rPr lang="ko-KR" altLang="ko-KR" sz="1600" kern="100" dirty="0">
                <a:effectLst/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와 </a:t>
            </a:r>
            <a:r>
              <a:rPr lang="en-US" altLang="ko-KR" sz="1600" kern="100" dirty="0">
                <a:effectLst/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“</a:t>
            </a:r>
            <a:r>
              <a:rPr lang="ko-KR" altLang="ko-KR" sz="1600" kern="100" dirty="0">
                <a:effectLst/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애플 </a:t>
            </a:r>
            <a:r>
              <a:rPr lang="en-US" altLang="ko-KR" sz="1600" kern="100" dirty="0">
                <a:effectLst/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SME Week”</a:t>
            </a:r>
            <a:r>
              <a:rPr lang="ko-KR" altLang="ko-KR" sz="1600" kern="100" dirty="0">
                <a:effectLst/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에 참석하</a:t>
            </a:r>
            <a:r>
              <a:rPr lang="ko-KR" altLang="en-US" sz="1600" kern="100" dirty="0"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는 등</a:t>
            </a:r>
            <a:r>
              <a:rPr lang="en-US" altLang="ko-KR" sz="1600" kern="100" dirty="0"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, </a:t>
            </a:r>
            <a:r>
              <a:rPr lang="ko-KR" altLang="en-US" sz="1600" kern="100" dirty="0"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현업에서 적용되는 방식도 익히고자 노력하고 있습니다</a:t>
            </a:r>
            <a:r>
              <a:rPr lang="en-US" altLang="ko-KR" sz="1600" kern="100" dirty="0">
                <a:effectLst/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.</a:t>
            </a:r>
            <a:endParaRPr lang="ko-KR" altLang="ko-KR" sz="1600" kern="100" dirty="0">
              <a:effectLst/>
              <a:latin typeface="Pretendard Thin" panose="02000203000000020004" pitchFamily="2" charset="-127"/>
              <a:ea typeface="Pretendard Thin" panose="02000203000000020004" pitchFamily="2" charset="-127"/>
              <a:cs typeface="Pretendard Thin" panose="02000203000000020004" pitchFamily="2" charset="-127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85800" y="2305108"/>
            <a:ext cx="4516751" cy="509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96"/>
              </a:lnSpc>
            </a:pPr>
            <a:r>
              <a:rPr lang="en-US" sz="1133" dirty="0">
                <a:solidFill>
                  <a:srgbClr val="000000"/>
                </a:solidFill>
                <a:latin typeface="Pretendard Thin" panose="02000203000000020004" pitchFamily="2" charset="-127"/>
              </a:rPr>
              <a:t>010-2436-4888</a:t>
            </a:r>
          </a:p>
          <a:p>
            <a:pPr>
              <a:lnSpc>
                <a:spcPts val="2096"/>
              </a:lnSpc>
            </a:pPr>
            <a:r>
              <a:rPr lang="en-US" sz="1133" dirty="0">
                <a:solidFill>
                  <a:srgbClr val="000000"/>
                </a:solidFill>
                <a:latin typeface="Pretendard Thin" panose="02000203000000020004" pitchFamily="2" charset="-127"/>
              </a:rPr>
              <a:t>dupont26@naver.com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C7EF0F-2201-B1D6-C798-25141E32E5F2}"/>
              </a:ext>
            </a:extLst>
          </p:cNvPr>
          <p:cNvGrpSpPr/>
          <p:nvPr/>
        </p:nvGrpSpPr>
        <p:grpSpPr>
          <a:xfrm>
            <a:off x="7093900" y="1470681"/>
            <a:ext cx="4495582" cy="1244159"/>
            <a:chOff x="7842975" y="4779637"/>
            <a:chExt cx="4495582" cy="1244159"/>
          </a:xfrm>
        </p:grpSpPr>
        <p:sp>
          <p:nvSpPr>
            <p:cNvPr id="18" name="TextBox 14">
              <a:extLst>
                <a:ext uri="{FF2B5EF4-FFF2-40B4-BE49-F238E27FC236}">
                  <a16:creationId xmlns:a16="http://schemas.microsoft.com/office/drawing/2014/main" id="{CF3E0F5C-7F30-1ACB-5F23-CCEEBEF3E30F}"/>
                </a:ext>
              </a:extLst>
            </p:cNvPr>
            <p:cNvSpPr txBox="1"/>
            <p:nvPr/>
          </p:nvSpPr>
          <p:spPr>
            <a:xfrm>
              <a:off x="8986706" y="5210625"/>
              <a:ext cx="3351851" cy="81317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160"/>
                </a:lnSpc>
              </a:pPr>
              <a:r>
                <a:rPr lang="en-US" sz="1200" spc="35" dirty="0">
                  <a:solidFill>
                    <a:srgbClr val="000000"/>
                  </a:solidFill>
                  <a:latin typeface="Pretendard Thin" panose="02000203000000020004" pitchFamily="2" charset="-127"/>
                  <a:ea typeface="Pretendard Thin" panose="02000203000000020004" pitchFamily="2" charset="-127"/>
                </a:rPr>
                <a:t>C++</a:t>
              </a:r>
              <a:r>
                <a:rPr lang="en-US" sz="1200" spc="35">
                  <a:solidFill>
                    <a:srgbClr val="000000"/>
                  </a:solidFill>
                  <a:latin typeface="Pretendard Thin" panose="02000203000000020004" pitchFamily="2" charset="-127"/>
                  <a:ea typeface="Pretendard Thin" panose="02000203000000020004" pitchFamily="2" charset="-127"/>
                </a:rPr>
                <a:t>	Python	C#	</a:t>
              </a:r>
            </a:p>
            <a:p>
              <a:pPr>
                <a:lnSpc>
                  <a:spcPts val="2160"/>
                </a:lnSpc>
              </a:pPr>
              <a:r>
                <a:rPr lang="en-US" sz="1200" spc="35">
                  <a:solidFill>
                    <a:srgbClr val="000000"/>
                  </a:solidFill>
                  <a:latin typeface="Pretendard Thin" panose="02000203000000020004" pitchFamily="2" charset="-127"/>
                  <a:ea typeface="Pretendard Thin" panose="02000203000000020004" pitchFamily="2" charset="-127"/>
                </a:rPr>
                <a:t>OpenCV	DB(MySQL)	Yolo.v5</a:t>
              </a:r>
              <a:endParaRPr lang="en-US" sz="12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endParaRPr>
            </a:p>
            <a:p>
              <a:pPr>
                <a:lnSpc>
                  <a:spcPts val="2160"/>
                </a:lnSpc>
              </a:pPr>
              <a:r>
                <a:rPr lang="en-US" sz="1200" spc="35" dirty="0">
                  <a:solidFill>
                    <a:srgbClr val="000000"/>
                  </a:solidFill>
                  <a:latin typeface="Pretendard Thin" panose="02000203000000020004" pitchFamily="2" charset="-127"/>
                  <a:ea typeface="Pretendard Thin" panose="02000203000000020004" pitchFamily="2" charset="-127"/>
                </a:rPr>
                <a:t>PLC&amp;HMI</a:t>
              </a:r>
              <a:r>
                <a:rPr lang="en-US" sz="1200" spc="35">
                  <a:solidFill>
                    <a:srgbClr val="000000"/>
                  </a:solidFill>
                  <a:latin typeface="Pretendard Thin" panose="02000203000000020004" pitchFamily="2" charset="-127"/>
                  <a:ea typeface="Pretendard Thin" panose="02000203000000020004" pitchFamily="2" charset="-127"/>
                </a:rPr>
                <a:t>	AutoCAD	CATIA</a:t>
              </a:r>
              <a:endParaRPr lang="en-US" sz="12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endParaRPr>
            </a:p>
          </p:txBody>
        </p:sp>
        <p:sp>
          <p:nvSpPr>
            <p:cNvPr id="19" name="TextBox 5">
              <a:extLst>
                <a:ext uri="{FF2B5EF4-FFF2-40B4-BE49-F238E27FC236}">
                  <a16:creationId xmlns:a16="http://schemas.microsoft.com/office/drawing/2014/main" id="{56989C2A-4323-8189-CCB3-EAE66D946387}"/>
                </a:ext>
              </a:extLst>
            </p:cNvPr>
            <p:cNvSpPr txBox="1"/>
            <p:nvPr/>
          </p:nvSpPr>
          <p:spPr>
            <a:xfrm>
              <a:off x="7842975" y="4779637"/>
              <a:ext cx="2891477" cy="2850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441"/>
                </a:lnSpc>
              </a:pPr>
              <a:r>
                <a:rPr lang="en-US" b="1" spc="439" dirty="0">
                  <a:solidFill>
                    <a:srgbClr val="004AAD"/>
                  </a:solidFill>
                  <a:latin typeface="Pretendard Thin" panose="02000203000000020004" pitchFamily="2" charset="-127"/>
                  <a:ea typeface="Gotham Bold"/>
                </a:rPr>
                <a:t>Skill</a:t>
              </a:r>
            </a:p>
          </p:txBody>
        </p:sp>
        <p:sp>
          <p:nvSpPr>
            <p:cNvPr id="20" name="AutoShape 8">
              <a:extLst>
                <a:ext uri="{FF2B5EF4-FFF2-40B4-BE49-F238E27FC236}">
                  <a16:creationId xmlns:a16="http://schemas.microsoft.com/office/drawing/2014/main" id="{D4E98176-FB6C-A815-5327-7FE3A3A8423B}"/>
                </a:ext>
              </a:extLst>
            </p:cNvPr>
            <p:cNvSpPr/>
            <p:nvPr/>
          </p:nvSpPr>
          <p:spPr>
            <a:xfrm>
              <a:off x="8986706" y="4957849"/>
              <a:ext cx="2514883" cy="0"/>
            </a:xfrm>
            <a:prstGeom prst="line">
              <a:avLst/>
            </a:prstGeom>
            <a:ln w="28575" cap="flat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 dirty="0">
                <a:latin typeface="Pretendard Thin" panose="02000203000000020004" pitchFamily="2" charset="-127"/>
                <a:ea typeface="Pretendard Thin" panose="02000203000000020004" pitchFamily="2" charset="-127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5800" y="3039322"/>
            <a:ext cx="10820400" cy="684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 latinLnBrk="0">
              <a:lnSpc>
                <a:spcPts val="5693"/>
              </a:lnSpc>
            </a:pPr>
            <a:r>
              <a:rPr lang="en-US" sz="4066" spc="142" dirty="0">
                <a:solidFill>
                  <a:srgbClr val="F6F6F6"/>
                </a:solidFill>
                <a:latin typeface="Pretendard Thin" panose="02000203000000020004" pitchFamily="2" charset="-127"/>
              </a:rPr>
              <a:t>PROJECT PORTFOLIO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5610002" y="2693187"/>
            <a:ext cx="971996" cy="0"/>
          </a:xfrm>
          <a:prstGeom prst="line">
            <a:avLst/>
          </a:prstGeom>
          <a:ln w="95250" cap="flat">
            <a:solidFill>
              <a:srgbClr val="F6F6F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 latinLnBrk="0"/>
            <a:endParaRPr lang="ko-KR" altLang="en-US" sz="1200" dirty="0">
              <a:solidFill>
                <a:prstClr val="black"/>
              </a:solidFill>
              <a:latin typeface="Calibri"/>
              <a:ea typeface="Pretendard Thin" panose="02000203000000020004" pitchFamily="2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0209BBFB-E899-514B-3877-E9435A9BF554}"/>
              </a:ext>
            </a:extLst>
          </p:cNvPr>
          <p:cNvSpPr txBox="1"/>
          <p:nvPr/>
        </p:nvSpPr>
        <p:spPr>
          <a:xfrm>
            <a:off x="685801" y="1854466"/>
            <a:ext cx="7359650" cy="15745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 spc="105" dirty="0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PROJECT 01. </a:t>
            </a:r>
          </a:p>
          <a:p>
            <a:pPr algn="just">
              <a:lnSpc>
                <a:spcPts val="4200"/>
              </a:lnSpc>
            </a:pPr>
            <a:r>
              <a:rPr lang="en-US" sz="3000" b="1" spc="105" dirty="0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DB 및 </a:t>
            </a:r>
            <a:r>
              <a:rPr lang="en-US" sz="3000" b="1" spc="105" dirty="0" err="1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소켓</a:t>
            </a:r>
            <a:r>
              <a:rPr lang="en-US" sz="3000" b="1" spc="105" dirty="0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 </a:t>
            </a:r>
            <a:r>
              <a:rPr lang="en-US" sz="3000" b="1" spc="105" err="1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통신</a:t>
            </a:r>
            <a:r>
              <a:rPr lang="en-US" sz="3000" b="1" spc="105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 기반 CLI </a:t>
            </a:r>
            <a:r>
              <a:rPr lang="en-US" sz="3000" b="1" spc="105" dirty="0" err="1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채팅</a:t>
            </a:r>
            <a:r>
              <a:rPr lang="en-US" sz="3000" b="1" spc="105" dirty="0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 </a:t>
            </a:r>
            <a:r>
              <a:rPr lang="en-US" sz="3000" b="1" spc="105" dirty="0" err="1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프로젝트</a:t>
            </a:r>
            <a:endParaRPr lang="en-US" sz="3000" b="1" spc="105" dirty="0">
              <a:solidFill>
                <a:srgbClr val="004AAD"/>
              </a:solidFill>
              <a:latin typeface="Pretendard Thin" panose="02000203000000020004" pitchFamily="2" charset="-127"/>
              <a:ea typeface="Pretendard Thin" panose="02000203000000020004" pitchFamily="2" charset="-127"/>
              <a:cs typeface="Pretendard Thin" panose="02000203000000020004" pitchFamily="2" charset="-127"/>
            </a:endParaRPr>
          </a:p>
          <a:p>
            <a:pPr>
              <a:lnSpc>
                <a:spcPts val="4200"/>
              </a:lnSpc>
            </a:pPr>
            <a:r>
              <a:rPr lang="en-US" sz="3000" b="1" spc="105" dirty="0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(WITH </a:t>
            </a:r>
            <a:r>
              <a:rPr lang="en-US" sz="3000" b="1" spc="105" dirty="0" err="1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오목</a:t>
            </a:r>
            <a:r>
              <a:rPr lang="en-US" sz="3000" b="1" spc="105" dirty="0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)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6FFEBE0A-8236-76BA-797F-3FAAED28A978}"/>
              </a:ext>
            </a:extLst>
          </p:cNvPr>
          <p:cNvSpPr txBox="1"/>
          <p:nvPr/>
        </p:nvSpPr>
        <p:spPr>
          <a:xfrm>
            <a:off x="685801" y="4076966"/>
            <a:ext cx="4199681" cy="1036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 spc="105" dirty="0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PROJECT 02.</a:t>
            </a:r>
          </a:p>
          <a:p>
            <a:pPr algn="just">
              <a:lnSpc>
                <a:spcPts val="4200"/>
              </a:lnSpc>
            </a:pPr>
            <a:r>
              <a:rPr lang="en-US" sz="3000" b="1" spc="105" dirty="0" err="1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오버워치</a:t>
            </a:r>
            <a:r>
              <a:rPr lang="en-US" sz="3000" b="1" spc="105" dirty="0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 </a:t>
            </a:r>
            <a:r>
              <a:rPr lang="en-US" sz="3000" b="1" spc="105" dirty="0" err="1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에임헬퍼</a:t>
            </a:r>
            <a:endParaRPr lang="en-US" sz="3000" b="1" spc="105" dirty="0">
              <a:solidFill>
                <a:srgbClr val="004AAD"/>
              </a:solidFill>
              <a:latin typeface="Pretendard Thin" panose="02000203000000020004" pitchFamily="2" charset="-127"/>
              <a:ea typeface="Pretendard Thin" panose="02000203000000020004" pitchFamily="2" charset="-127"/>
              <a:cs typeface="Pretendard Thin" panose="02000203000000020004" pitchFamily="2" charset="-127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BA471D3-E834-49B0-443C-70F052C0EFF2}"/>
              </a:ext>
            </a:extLst>
          </p:cNvPr>
          <p:cNvSpPr txBox="1"/>
          <p:nvPr/>
        </p:nvSpPr>
        <p:spPr>
          <a:xfrm>
            <a:off x="7327901" y="2349766"/>
            <a:ext cx="4495800" cy="4910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2400" b="1" spc="105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Page 5-11</a:t>
            </a:r>
            <a:endParaRPr lang="en-US" sz="2400" b="1" spc="105" dirty="0">
              <a:solidFill>
                <a:srgbClr val="004AAD"/>
              </a:solidFill>
              <a:latin typeface="Pretendard Thin" panose="02000203000000020004" pitchFamily="2" charset="-127"/>
              <a:ea typeface="Pretendard Thin" panose="02000203000000020004" pitchFamily="2" charset="-127"/>
              <a:cs typeface="Pretendard Thin" panose="020002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48537-ECA7-46CC-CED6-3C6A0D427A17}"/>
              </a:ext>
            </a:extLst>
          </p:cNvPr>
          <p:cNvSpPr txBox="1"/>
          <p:nvPr/>
        </p:nvSpPr>
        <p:spPr>
          <a:xfrm>
            <a:off x="3848100" y="4590970"/>
            <a:ext cx="4495800" cy="4910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2400" b="1" spc="105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Page 12-17</a:t>
            </a:r>
            <a:endParaRPr lang="en-US" sz="2400" b="1" spc="105" dirty="0">
              <a:solidFill>
                <a:srgbClr val="004AAD"/>
              </a:solidFill>
              <a:latin typeface="Pretendard Thin" panose="02000203000000020004" pitchFamily="2" charset="-127"/>
              <a:ea typeface="Pretendard Thin" panose="02000203000000020004" pitchFamily="2" charset="-127"/>
              <a:cs typeface="Pretendard Thin" panose="02000203000000020004" pitchFamily="2" charset="-127"/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36F98A0E-7B4F-718B-60DE-B2BBD599B9B0}"/>
              </a:ext>
            </a:extLst>
          </p:cNvPr>
          <p:cNvSpPr txBox="1"/>
          <p:nvPr/>
        </p:nvSpPr>
        <p:spPr>
          <a:xfrm>
            <a:off x="685801" y="628650"/>
            <a:ext cx="3855135" cy="497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ko-KR" altLang="en-US" sz="3000" b="1" spc="105">
                <a:solidFill>
                  <a:srgbClr val="004AAD"/>
                </a:solidFill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목차</a:t>
            </a:r>
            <a:endParaRPr lang="en-US" sz="3000" b="1" spc="105" dirty="0">
              <a:solidFill>
                <a:srgbClr val="004AAD"/>
              </a:solidFill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918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685800" y="628650"/>
            <a:ext cx="4495800" cy="21130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 spc="105" dirty="0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PROJECT 01. </a:t>
            </a:r>
          </a:p>
          <a:p>
            <a:pPr algn="just">
              <a:lnSpc>
                <a:spcPts val="4200"/>
              </a:lnSpc>
            </a:pPr>
            <a:r>
              <a:rPr lang="en-US" sz="3000" b="1" spc="105" dirty="0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DB 및 </a:t>
            </a:r>
            <a:r>
              <a:rPr lang="en-US" sz="3000" b="1" spc="105" dirty="0" err="1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소켓</a:t>
            </a:r>
            <a:r>
              <a:rPr lang="en-US" sz="3000" b="1" spc="105" dirty="0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 </a:t>
            </a:r>
            <a:r>
              <a:rPr lang="en-US" sz="3000" b="1" spc="105" dirty="0" err="1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통신</a:t>
            </a:r>
            <a:r>
              <a:rPr lang="en-US" sz="3000" b="1" spc="105" dirty="0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 </a:t>
            </a:r>
            <a:r>
              <a:rPr lang="en-US" sz="3000" b="1" spc="105" dirty="0" err="1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기반</a:t>
            </a:r>
            <a:endParaRPr lang="en-US" sz="3000" b="1" spc="105" dirty="0">
              <a:solidFill>
                <a:srgbClr val="004AAD"/>
              </a:solidFill>
              <a:latin typeface="Pretendard Thin" panose="02000203000000020004" pitchFamily="2" charset="-127"/>
              <a:ea typeface="Pretendard Thin" panose="02000203000000020004" pitchFamily="2" charset="-127"/>
              <a:cs typeface="Pretendard Thin" panose="02000203000000020004" pitchFamily="2" charset="-127"/>
            </a:endParaRPr>
          </a:p>
          <a:p>
            <a:pPr>
              <a:lnSpc>
                <a:spcPts val="4200"/>
              </a:lnSpc>
            </a:pPr>
            <a:r>
              <a:rPr lang="en-US" sz="3000" b="1" spc="105" dirty="0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CLI </a:t>
            </a:r>
            <a:r>
              <a:rPr lang="en-US" sz="3000" b="1" spc="105" dirty="0" err="1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채팅</a:t>
            </a:r>
            <a:r>
              <a:rPr lang="en-US" sz="3000" b="1" spc="105" dirty="0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 </a:t>
            </a:r>
            <a:r>
              <a:rPr lang="en-US" sz="3000" b="1" spc="105" dirty="0" err="1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프로젝트</a:t>
            </a:r>
            <a:endParaRPr lang="en-US" sz="3000" b="1" spc="105" dirty="0">
              <a:solidFill>
                <a:srgbClr val="004AAD"/>
              </a:solidFill>
              <a:latin typeface="Pretendard Thin" panose="02000203000000020004" pitchFamily="2" charset="-127"/>
              <a:ea typeface="Pretendard Thin" panose="02000203000000020004" pitchFamily="2" charset="-127"/>
              <a:cs typeface="Pretendard Thin" panose="02000203000000020004" pitchFamily="2" charset="-127"/>
            </a:endParaRPr>
          </a:p>
          <a:p>
            <a:pPr>
              <a:lnSpc>
                <a:spcPts val="4200"/>
              </a:lnSpc>
            </a:pPr>
            <a:r>
              <a:rPr lang="en-US" sz="3000" b="1" spc="105" dirty="0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(WITH </a:t>
            </a:r>
            <a:r>
              <a:rPr lang="en-US" sz="3000" b="1" spc="105" dirty="0" err="1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오목</a:t>
            </a:r>
            <a:r>
              <a:rPr lang="en-US" sz="3000" b="1" spc="105" dirty="0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85800" y="4367912"/>
            <a:ext cx="5410200" cy="1377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pc="35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• C++</a:t>
            </a:r>
            <a:endParaRPr lang="en-US" spc="35" dirty="0">
              <a:solidFill>
                <a:srgbClr val="000000"/>
              </a:solidFill>
              <a:latin typeface="Pretendard Thin" panose="02000203000000020004" pitchFamily="2" charset="-127"/>
              <a:ea typeface="Pretendard Thin" panose="02000203000000020004" pitchFamily="2" charset="-127"/>
            </a:endParaRPr>
          </a:p>
          <a:p>
            <a:pPr>
              <a:lnSpc>
                <a:spcPts val="2160"/>
              </a:lnSpc>
            </a:pPr>
            <a:r>
              <a:rPr lang="en-US" spc="35">
                <a:solidFill>
                  <a:srgbClr val="000000"/>
                </a:solidFill>
                <a:latin typeface="Pretendard Thin" panose="02000203000000020004" pitchFamily="2" charset="-127"/>
              </a:rPr>
              <a:t>• MySQL</a:t>
            </a:r>
            <a:endParaRPr lang="en-US" spc="35" dirty="0">
              <a:solidFill>
                <a:srgbClr val="000000"/>
              </a:solidFill>
              <a:latin typeface="Pretendard Thin" panose="02000203000000020004" pitchFamily="2" charset="-127"/>
            </a:endParaRPr>
          </a:p>
          <a:p>
            <a:pPr>
              <a:lnSpc>
                <a:spcPts val="2160"/>
              </a:lnSpc>
            </a:pPr>
            <a:r>
              <a:rPr lang="en-US" spc="35">
                <a:solidFill>
                  <a:srgbClr val="000000"/>
                </a:solidFill>
                <a:latin typeface="Pretendard Thin" panose="02000203000000020004" pitchFamily="2" charset="-127"/>
              </a:rPr>
              <a:t>• Visual Studio 2022</a:t>
            </a:r>
          </a:p>
          <a:p>
            <a:pPr>
              <a:lnSpc>
                <a:spcPts val="2160"/>
              </a:lnSpc>
            </a:pPr>
            <a:r>
              <a:rPr lang="en-US" altLang="ko-KR" spc="35">
                <a:solidFill>
                  <a:srgbClr val="000000"/>
                </a:solidFill>
                <a:latin typeface="Pretendard Thin" panose="02000203000000020004" pitchFamily="2" charset="-127"/>
              </a:rPr>
              <a:t>• Git/GitHub - </a:t>
            </a:r>
            <a:r>
              <a:rPr lang="en-US" altLang="ko-KR" spc="35">
                <a:solidFill>
                  <a:srgbClr val="000000"/>
                </a:solidFill>
                <a:latin typeface="Pretendard Thin" panose="02000203000000020004" pitchFamily="2" charset="-127"/>
                <a:hlinkClick r:id="rId2"/>
              </a:rPr>
              <a:t>Link</a:t>
            </a:r>
            <a:endParaRPr lang="en-US" spc="35">
              <a:solidFill>
                <a:srgbClr val="000000"/>
              </a:solidFill>
              <a:latin typeface="Pretendard Thin" panose="02000203000000020004" pitchFamily="2" charset="-127"/>
            </a:endParaRPr>
          </a:p>
          <a:p>
            <a:pPr>
              <a:lnSpc>
                <a:spcPts val="2160"/>
              </a:lnSpc>
            </a:pPr>
            <a:endParaRPr lang="en-US" sz="1200" spc="35" dirty="0">
              <a:solidFill>
                <a:srgbClr val="000000"/>
              </a:solidFill>
              <a:latin typeface="Pretendard Thin" panose="02000203000000020004" pitchFamily="2" charset="-127"/>
              <a:ea typeface="Pretendard Thin" panose="02000203000000020004" pitchFamily="2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85800" y="3517641"/>
            <a:ext cx="4124532" cy="9955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개발인원 </a:t>
            </a:r>
            <a:r>
              <a:rPr lang="en-US" altLang="ko-KR" sz="2000" dirty="0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: 2</a:t>
            </a:r>
            <a:r>
              <a:rPr lang="ko-KR" altLang="en-US" sz="2000" dirty="0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명</a:t>
            </a:r>
            <a:endParaRPr lang="en-US" altLang="ko-KR" sz="2000" dirty="0">
              <a:solidFill>
                <a:srgbClr val="004AAD"/>
              </a:solidFill>
              <a:latin typeface="Pretendard Thin" panose="02000203000000020004" pitchFamily="2" charset="-127"/>
              <a:ea typeface="Pretendard Thin" panose="02000203000000020004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b="1" dirty="0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담당업무 </a:t>
            </a:r>
            <a:r>
              <a:rPr lang="en-US" altLang="ko-KR" b="1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: </a:t>
            </a:r>
            <a:r>
              <a:rPr lang="ko-KR" altLang="en-US" b="1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프로젝트 전반</a:t>
            </a:r>
            <a:endParaRPr lang="en-US" altLang="ko-KR" dirty="0">
              <a:solidFill>
                <a:srgbClr val="004AAD"/>
              </a:solidFill>
              <a:latin typeface="Pretendard Thin" panose="02000203000000020004" pitchFamily="2" charset="-127"/>
            </a:endParaRPr>
          </a:p>
          <a:p>
            <a:pPr>
              <a:lnSpc>
                <a:spcPts val="1759"/>
              </a:lnSpc>
            </a:pPr>
            <a:endParaRPr lang="en-US" sz="2000" dirty="0">
              <a:solidFill>
                <a:srgbClr val="004AAD"/>
              </a:solidFill>
              <a:latin typeface="Pretendard Thin" panose="02000203000000020004" pitchFamily="2" charset="-127"/>
            </a:endParaRPr>
          </a:p>
        </p:txBody>
      </p:sp>
      <p:grpSp>
        <p:nvGrpSpPr>
          <p:cNvPr id="10" name="Group 2">
            <a:extLst>
              <a:ext uri="{FF2B5EF4-FFF2-40B4-BE49-F238E27FC236}">
                <a16:creationId xmlns:a16="http://schemas.microsoft.com/office/drawing/2014/main" id="{17782BBA-747E-25A2-DF7C-F451EE0027CA}"/>
              </a:ext>
            </a:extLst>
          </p:cNvPr>
          <p:cNvGrpSpPr/>
          <p:nvPr/>
        </p:nvGrpSpPr>
        <p:grpSpPr>
          <a:xfrm>
            <a:off x="6324600" y="0"/>
            <a:ext cx="5867400" cy="6858000"/>
            <a:chOff x="0" y="0"/>
            <a:chExt cx="10006700" cy="10972800"/>
          </a:xfrm>
        </p:grpSpPr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FF258E3C-A52E-26E7-EFFF-4093E5D0D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4344" r="24344"/>
            <a:stretch>
              <a:fillRect/>
            </a:stretch>
          </p:blipFill>
          <p:spPr>
            <a:xfrm>
              <a:off x="0" y="0"/>
              <a:ext cx="10006700" cy="10972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18934-5CA2-1BBF-9BD5-4E83A86C9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F69E37D9-AF05-A4E7-F3A8-6181656AE289}"/>
              </a:ext>
            </a:extLst>
          </p:cNvPr>
          <p:cNvSpPr txBox="1"/>
          <p:nvPr/>
        </p:nvSpPr>
        <p:spPr>
          <a:xfrm>
            <a:off x="685801" y="628650"/>
            <a:ext cx="3855135" cy="103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 spc="105">
                <a:solidFill>
                  <a:srgbClr val="004AAD"/>
                </a:solidFill>
                <a:latin typeface="Pretendard Thin" panose="02000203000000020004" pitchFamily="2" charset="-127"/>
              </a:rPr>
              <a:t>0</a:t>
            </a:r>
            <a:r>
              <a:rPr lang="en-US" sz="3000" b="1" spc="105">
                <a:solidFill>
                  <a:srgbClr val="004AAD"/>
                </a:solidFill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1-A-</a:t>
            </a:r>
            <a:r>
              <a:rPr lang="ko-KR" altLang="en-US" sz="3000" b="1" spc="105">
                <a:solidFill>
                  <a:srgbClr val="004AAD"/>
                </a:solidFill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채</a:t>
            </a:r>
            <a:r>
              <a:rPr lang="ko-KR" altLang="en-US" sz="3000" b="1" spc="105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팅</a:t>
            </a:r>
            <a:endParaRPr lang="en-US" sz="3000" b="1" spc="105" dirty="0">
              <a:solidFill>
                <a:srgbClr val="004AAD"/>
              </a:solidFill>
              <a:latin typeface="Pretendard Thin" panose="02000203000000020004" pitchFamily="2" charset="-127"/>
              <a:ea typeface="Pretendard Thin" panose="02000203000000020004" pitchFamily="2" charset="-127"/>
              <a:cs typeface="Pretendard Thin" panose="02000203000000020004" pitchFamily="2" charset="-127"/>
            </a:endParaRPr>
          </a:p>
          <a:p>
            <a:pPr algn="just">
              <a:lnSpc>
                <a:spcPts val="4200"/>
              </a:lnSpc>
            </a:pPr>
            <a:r>
              <a:rPr lang="ko-KR" altLang="en-US" sz="3000" b="1" spc="105" dirty="0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요구사항</a:t>
            </a:r>
            <a:r>
              <a:rPr lang="en-US" sz="3000" b="1" spc="105" dirty="0">
                <a:solidFill>
                  <a:srgbClr val="004AAD"/>
                </a:solidFill>
                <a:latin typeface="Pretendard Thin" panose="02000203000000020004" pitchFamily="2" charset="-127"/>
              </a:rPr>
              <a:t> &amp; </a:t>
            </a:r>
            <a:r>
              <a:rPr lang="ko-KR" altLang="en-US" sz="3000" b="1" spc="105" dirty="0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라이브러리</a:t>
            </a:r>
            <a:endParaRPr lang="en-US" sz="3000" b="1" spc="105" dirty="0">
              <a:solidFill>
                <a:srgbClr val="004AAD"/>
              </a:solidFill>
              <a:latin typeface="Pretendard Thin" panose="02000203000000020004" pitchFamily="2" charset="-127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D4BA8A3-502C-EEE7-7CA7-6CEC5BC088F7}"/>
              </a:ext>
            </a:extLst>
          </p:cNvPr>
          <p:cNvSpPr txBox="1"/>
          <p:nvPr/>
        </p:nvSpPr>
        <p:spPr>
          <a:xfrm>
            <a:off x="685800" y="4237990"/>
            <a:ext cx="5410200" cy="531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endParaRPr lang="en-US" sz="1200" spc="35">
              <a:solidFill>
                <a:srgbClr val="000000"/>
              </a:solidFill>
              <a:latin typeface="Pretendard Thin" panose="02000203000000020004" pitchFamily="2" charset="-127"/>
              <a:ea typeface="Pretendard Thin" panose="02000203000000020004" pitchFamily="2" charset="-127"/>
            </a:endParaRPr>
          </a:p>
          <a:p>
            <a:pPr>
              <a:lnSpc>
                <a:spcPts val="2160"/>
              </a:lnSpc>
            </a:pPr>
            <a:endParaRPr lang="en-US" sz="1200" spc="35" dirty="0">
              <a:solidFill>
                <a:srgbClr val="000000"/>
              </a:solidFill>
              <a:latin typeface="Pretendard Thin" panose="02000203000000020004" pitchFamily="2" charset="-127"/>
              <a:ea typeface="Pretendard Thin" panose="020002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80EF08-040B-6B9B-DDA3-BEFB834B2520}"/>
              </a:ext>
            </a:extLst>
          </p:cNvPr>
          <p:cNvSpPr txBox="1"/>
          <p:nvPr/>
        </p:nvSpPr>
        <p:spPr>
          <a:xfrm>
            <a:off x="585208" y="2487461"/>
            <a:ext cx="6394089" cy="212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• </a:t>
            </a:r>
            <a:r>
              <a:rPr lang="ko-KR" altLang="en-US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대화방 기능</a:t>
            </a:r>
            <a:r>
              <a:rPr lang="en-US" altLang="ko-KR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, DM</a:t>
            </a:r>
            <a:r>
              <a:rPr lang="ko-KR" altLang="en-US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기능</a:t>
            </a:r>
            <a:endParaRPr lang="en-US" altLang="ko-KR" dirty="0">
              <a:solidFill>
                <a:srgbClr val="000000"/>
              </a:solidFill>
              <a:latin typeface="Pretendard Thin" panose="02000203000000020004" pitchFamily="2" charset="-127"/>
              <a:ea typeface="Pretendard Thin" panose="020002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• </a:t>
            </a:r>
            <a:r>
              <a:rPr lang="ko-KR" altLang="en-US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로컬환경에서 서버와 클라이언트 동시 동작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• </a:t>
            </a:r>
            <a:r>
              <a:rPr lang="ko-KR" altLang="en-US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서버와 클라이언트간 </a:t>
            </a:r>
            <a:r>
              <a:rPr lang="en-US" altLang="ko-KR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TCP/IP </a:t>
            </a:r>
            <a:r>
              <a:rPr lang="ko-KR" altLang="en-US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소켓 통신으로 </a:t>
            </a:r>
            <a:r>
              <a:rPr lang="ko-KR" altLang="en-US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메시지 전달 </a:t>
            </a:r>
            <a:r>
              <a:rPr lang="en-US" altLang="ko-KR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→ Winsock</a:t>
            </a:r>
            <a:endParaRPr lang="en-US" altLang="ko-KR" dirty="0">
              <a:solidFill>
                <a:srgbClr val="000000"/>
              </a:solidFill>
              <a:latin typeface="Pretendard Thin" panose="02000203000000020004" pitchFamily="2" charset="-127"/>
              <a:ea typeface="Pretendard Thin" panose="020002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• </a:t>
            </a:r>
            <a:r>
              <a:rPr lang="ko-KR" altLang="en-US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네트워크 통신으로 오목 </a:t>
            </a:r>
            <a:r>
              <a:rPr lang="en-US" altLang="ko-KR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대</a:t>
            </a:r>
            <a:r>
              <a:rPr lang="en-US" altLang="ko-KR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1 </a:t>
            </a:r>
            <a:r>
              <a:rPr lang="ko-KR" altLang="en-US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대전 가능 </a:t>
            </a:r>
            <a:r>
              <a:rPr lang="en-US" altLang="ko-KR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→ Thread</a:t>
            </a:r>
            <a:r>
              <a:rPr lang="ko-KR" altLang="en-US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</a:t>
            </a:r>
            <a:endParaRPr lang="en-US" altLang="ko-KR" dirty="0">
              <a:solidFill>
                <a:srgbClr val="000000"/>
              </a:solidFill>
              <a:latin typeface="Pretendard Thin" panose="02000203000000020004" pitchFamily="2" charset="-127"/>
              <a:ea typeface="Pretendard Thin" panose="020002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• </a:t>
            </a:r>
            <a:r>
              <a:rPr lang="ko-KR" altLang="en-US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서버에서 로그인 여부 확인 및 대화 내역 </a:t>
            </a:r>
            <a:r>
              <a:rPr lang="en-US" altLang="ko-KR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DB </a:t>
            </a:r>
            <a:r>
              <a:rPr lang="ko-KR" altLang="en-US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저장 </a:t>
            </a:r>
            <a:r>
              <a:rPr lang="en-US" altLang="ko-KR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→ </a:t>
            </a:r>
            <a:r>
              <a:rPr lang="en-US" altLang="ko-KR" spc="35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libmysql</a:t>
            </a:r>
            <a:endParaRPr lang="en-US" altLang="ko-KR" dirty="0">
              <a:solidFill>
                <a:srgbClr val="000000"/>
              </a:solidFill>
              <a:latin typeface="Pretendard Thin" panose="02000203000000020004" pitchFamily="2" charset="-127"/>
              <a:ea typeface="Pretendard Thin" panose="02000203000000020004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4FAB81-4622-1F23-06CB-639153476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298" y="1720697"/>
            <a:ext cx="4486599" cy="35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2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685800" y="628650"/>
            <a:ext cx="4199681" cy="103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 spc="105">
                <a:solidFill>
                  <a:srgbClr val="004AAD"/>
                </a:solidFill>
                <a:latin typeface="Pretendard Thin" panose="02000203000000020004" pitchFamily="2" charset="-127"/>
              </a:rPr>
              <a:t>01</a:t>
            </a:r>
            <a:r>
              <a:rPr lang="en-US" altLang="ko-KR" sz="3000" b="1" spc="105">
                <a:solidFill>
                  <a:srgbClr val="004AAD"/>
                </a:solidFill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-A-</a:t>
            </a:r>
            <a:r>
              <a:rPr lang="ko-KR" altLang="en-US" sz="3000" b="1" spc="105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채팅</a:t>
            </a:r>
            <a:endParaRPr lang="en-US" sz="3000" b="1" spc="105" dirty="0">
              <a:solidFill>
                <a:srgbClr val="004AAD"/>
              </a:solidFill>
              <a:latin typeface="Pretendard Thin" panose="02000203000000020004" pitchFamily="2" charset="-127"/>
            </a:endParaRPr>
          </a:p>
          <a:p>
            <a:pPr algn="just">
              <a:lnSpc>
                <a:spcPts val="4200"/>
              </a:lnSpc>
            </a:pPr>
            <a:r>
              <a:rPr lang="ko-KR" altLang="en-US" sz="3000" b="1" spc="105" dirty="0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구현방식</a:t>
            </a:r>
            <a:endParaRPr lang="en-US" sz="3000" b="1" spc="105" dirty="0">
              <a:solidFill>
                <a:srgbClr val="004AAD"/>
              </a:solidFill>
              <a:latin typeface="Pretendard Thin" panose="02000203000000020004" pitchFamily="2" charset="-127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85801" y="2054950"/>
            <a:ext cx="6722706" cy="15244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•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라벨을</a:t>
            </a: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문자열에</a:t>
            </a: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포함시켜서</a:t>
            </a: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데이터를</a:t>
            </a: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구분하여</a:t>
            </a: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사용자</a:t>
            </a: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및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데이터를</a:t>
            </a: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판별</a:t>
            </a:r>
            <a:endParaRPr lang="en-US" sz="1700" spc="35" dirty="0">
              <a:solidFill>
                <a:srgbClr val="000000"/>
              </a:solidFill>
              <a:latin typeface="Pretendard Thin" panose="02000203000000020004" pitchFamily="2" charset="-127"/>
              <a:ea typeface="Pretendard Thin" panose="020002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•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전송된</a:t>
            </a: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문자열을</a:t>
            </a: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파싱하여</a:t>
            </a: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데이터</a:t>
            </a: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처리</a:t>
            </a:r>
            <a:endParaRPr lang="en-US" sz="1700" spc="35" dirty="0">
              <a:solidFill>
                <a:srgbClr val="000000"/>
              </a:solidFill>
              <a:latin typeface="Pretendard Thin" panose="02000203000000020004" pitchFamily="2" charset="-127"/>
              <a:ea typeface="Pretendard Thin" panose="020002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•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대화</a:t>
            </a: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내용</a:t>
            </a: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및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시간</a:t>
            </a: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정보를</a:t>
            </a: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문자열</a:t>
            </a: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형태의</a:t>
            </a: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데이터로</a:t>
            </a: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DB에</a:t>
            </a: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저장</a:t>
            </a: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•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멀티쓰레드를</a:t>
            </a: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로그인</a:t>
            </a: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성공</a:t>
            </a: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여부에</a:t>
            </a: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대한</a:t>
            </a: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서버</a:t>
            </a: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응답을</a:t>
            </a: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처리하는</a:t>
            </a: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용도로</a:t>
            </a: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사용</a:t>
            </a:r>
            <a:endParaRPr lang="en-US" sz="1700" spc="35" dirty="0">
              <a:solidFill>
                <a:srgbClr val="000000"/>
              </a:solidFill>
              <a:latin typeface="Pretendard Thin" panose="02000203000000020004" pitchFamily="2" charset="-127"/>
              <a:ea typeface="Pretendard Thin" panose="02000203000000020004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26C256-EF1F-95A7-624E-DDC1857CE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069107"/>
            <a:ext cx="6233700" cy="13945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ECCD01-D757-ED2B-2B1D-27761BD21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794" y="4893398"/>
            <a:ext cx="5875529" cy="15698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21057-063B-13EE-04F6-87F899A47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F0FE348-6AEA-951B-90C2-73F999FE3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496" y="1397340"/>
            <a:ext cx="3726198" cy="4346071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465C3ED0-373D-E858-463F-0791D20CC409}"/>
              </a:ext>
            </a:extLst>
          </p:cNvPr>
          <p:cNvSpPr txBox="1"/>
          <p:nvPr/>
        </p:nvSpPr>
        <p:spPr>
          <a:xfrm>
            <a:off x="685800" y="628650"/>
            <a:ext cx="4199681" cy="103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 spc="105">
                <a:solidFill>
                  <a:srgbClr val="004AAD"/>
                </a:solidFill>
                <a:latin typeface="Pretendard Thin" panose="02000203000000020004" pitchFamily="2" charset="-127"/>
              </a:rPr>
              <a:t>01</a:t>
            </a:r>
            <a:r>
              <a:rPr lang="en-US" altLang="ko-KR" sz="3000" b="1" spc="105">
                <a:solidFill>
                  <a:srgbClr val="004AAD"/>
                </a:solidFill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-B-</a:t>
            </a:r>
            <a:r>
              <a:rPr lang="ko-KR" altLang="en-US" sz="3000" b="1" spc="105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  <a:cs typeface="Pretendard Thin" panose="02000203000000020004" pitchFamily="2" charset="-127"/>
              </a:rPr>
              <a:t>오목</a:t>
            </a:r>
            <a:endParaRPr lang="en-US" sz="3000" b="1" spc="105" dirty="0">
              <a:solidFill>
                <a:srgbClr val="004AAD"/>
              </a:solidFill>
              <a:latin typeface="Pretendard Thin" panose="02000203000000020004" pitchFamily="2" charset="-127"/>
              <a:ea typeface="Pretendard Thin" panose="02000203000000020004" pitchFamily="2" charset="-127"/>
              <a:cs typeface="Pretendard Thin" panose="02000203000000020004" pitchFamily="2" charset="-127"/>
            </a:endParaRPr>
          </a:p>
          <a:p>
            <a:pPr algn="just">
              <a:lnSpc>
                <a:spcPts val="4200"/>
              </a:lnSpc>
            </a:pPr>
            <a:r>
              <a:rPr lang="ko-KR" altLang="en-US" sz="3000" b="1" spc="105" dirty="0">
                <a:solidFill>
                  <a:srgbClr val="004AAD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요구사항</a:t>
            </a:r>
            <a:endParaRPr lang="en-US" sz="3000" b="1" spc="105" dirty="0">
              <a:solidFill>
                <a:srgbClr val="004AAD"/>
              </a:solidFill>
              <a:latin typeface="Pretendard Thin" panose="02000203000000020004" pitchFamily="2" charset="-127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298A7C8-B360-675C-BEBC-06EED6FE3970}"/>
              </a:ext>
            </a:extLst>
          </p:cNvPr>
          <p:cNvSpPr txBox="1"/>
          <p:nvPr/>
        </p:nvSpPr>
        <p:spPr>
          <a:xfrm>
            <a:off x="685800" y="3192940"/>
            <a:ext cx="5761653" cy="14223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•CLI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기반</a:t>
            </a: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오목</a:t>
            </a: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게임</a:t>
            </a: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구현</a:t>
            </a: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•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멀티쓰레드</a:t>
            </a:r>
            <a:r>
              <a:rPr lang="ko-KR" alt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로</a:t>
            </a: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차례대로</a:t>
            </a: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착수할</a:t>
            </a: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수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있도록</a:t>
            </a: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홀딩</a:t>
            </a:r>
            <a:endParaRPr lang="en-US" sz="1700" spc="35" dirty="0">
              <a:solidFill>
                <a:srgbClr val="000000"/>
              </a:solidFill>
              <a:latin typeface="Pretendard Thin" panose="02000203000000020004" pitchFamily="2" charset="-127"/>
              <a:ea typeface="Pretendard Thin" panose="020002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•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벡터와</a:t>
            </a: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문자열</a:t>
            </a: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,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행렬</a:t>
            </a: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사용하여</a:t>
            </a: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오목</a:t>
            </a: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판별</a:t>
            </a: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조건에</a:t>
            </a: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대한</a:t>
            </a:r>
            <a:r>
              <a:rPr 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</a:t>
            </a:r>
            <a:r>
              <a:rPr 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판단</a:t>
            </a:r>
            <a:endParaRPr lang="en-US" sz="1700" spc="35" dirty="0">
              <a:solidFill>
                <a:srgbClr val="000000"/>
              </a:solidFill>
              <a:latin typeface="Pretendard Thin" panose="02000203000000020004" pitchFamily="2" charset="-127"/>
              <a:ea typeface="Pretendard Thin" panose="02000203000000020004" pitchFamily="2" charset="-127"/>
            </a:endParaRPr>
          </a:p>
          <a:p>
            <a:pPr>
              <a:lnSpc>
                <a:spcPct val="150000"/>
              </a:lnSpc>
            </a:pPr>
            <a:endParaRPr lang="en-US" sz="1200" spc="35" dirty="0">
              <a:solidFill>
                <a:srgbClr val="000000"/>
              </a:solidFill>
              <a:latin typeface="Pretendard Thin" panose="02000203000000020004" pitchFamily="2" charset="-127"/>
              <a:ea typeface="Pretendard Thin" panose="02000203000000020004" pitchFamily="2" charset="-127"/>
            </a:endParaRPr>
          </a:p>
        </p:txBody>
      </p:sp>
      <p:pic>
        <p:nvPicPr>
          <p:cNvPr id="8" name="그림 7" descr="사람, 인간의 얼굴, 의류, 사업가이(가) 표시된 사진&#10;&#10;자동 생성된 설명">
            <a:extLst>
              <a:ext uri="{FF2B5EF4-FFF2-40B4-BE49-F238E27FC236}">
                <a16:creationId xmlns:a16="http://schemas.microsoft.com/office/drawing/2014/main" id="{9F2977AD-F546-FBB6-1DD8-00ED921D52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31" r="-1" b="35057"/>
          <a:stretch/>
        </p:blipFill>
        <p:spPr>
          <a:xfrm>
            <a:off x="8673534" y="941791"/>
            <a:ext cx="2713950" cy="214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00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6ED27-1A2D-03E1-A67A-1128E4F75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46223614-9ACE-3333-F156-DBB7629AE7E6}"/>
              </a:ext>
            </a:extLst>
          </p:cNvPr>
          <p:cNvSpPr txBox="1"/>
          <p:nvPr/>
        </p:nvSpPr>
        <p:spPr>
          <a:xfrm>
            <a:off x="685800" y="628650"/>
            <a:ext cx="4199681" cy="1574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 spc="105">
                <a:solidFill>
                  <a:srgbClr val="004AAD"/>
                </a:solidFill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01</a:t>
            </a:r>
            <a:r>
              <a:rPr lang="en-US" altLang="ko-KR" sz="3000" b="1" spc="105">
                <a:solidFill>
                  <a:srgbClr val="004AAD"/>
                </a:solidFill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-B-</a:t>
            </a:r>
            <a:r>
              <a:rPr lang="ko-KR" altLang="en-US" sz="3000" b="1" spc="105">
                <a:solidFill>
                  <a:srgbClr val="004AAD"/>
                </a:solidFill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오목</a:t>
            </a:r>
            <a:endParaRPr lang="en-US" sz="3000" spc="105">
              <a:solidFill>
                <a:srgbClr val="004AAD"/>
              </a:solidFill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  <a:p>
            <a:pPr algn="just">
              <a:lnSpc>
                <a:spcPts val="4200"/>
              </a:lnSpc>
            </a:pPr>
            <a:r>
              <a:rPr lang="ko-KR" altLang="en-US" sz="3000" b="1" spc="105">
                <a:solidFill>
                  <a:srgbClr val="004AAD"/>
                </a:solidFill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구현방식</a:t>
            </a:r>
            <a:endParaRPr lang="en-US" sz="3000" b="1" spc="105" dirty="0">
              <a:solidFill>
                <a:srgbClr val="004AAD"/>
              </a:solidFill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  <a:p>
            <a:pPr algn="just">
              <a:lnSpc>
                <a:spcPts val="4200"/>
              </a:lnSpc>
            </a:pPr>
            <a:endParaRPr lang="en-US" sz="3000" spc="105" dirty="0">
              <a:solidFill>
                <a:srgbClr val="004AAD"/>
              </a:solidFill>
              <a:latin typeface="Pretendard Thin" panose="02000203000000020004" pitchFamily="2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89525B4-C655-A5CA-E097-404249616A1C}"/>
              </a:ext>
            </a:extLst>
          </p:cNvPr>
          <p:cNvSpPr txBox="1"/>
          <p:nvPr/>
        </p:nvSpPr>
        <p:spPr>
          <a:xfrm>
            <a:off x="685800" y="1757171"/>
            <a:ext cx="9391650" cy="11320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spc="35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• </a:t>
            </a:r>
            <a:r>
              <a:rPr lang="ko-KR" altLang="en-US" sz="1700" spc="35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오목 검출</a:t>
            </a:r>
            <a:r>
              <a:rPr lang="en-US" altLang="ko-KR" sz="1700" spc="35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</a:t>
            </a:r>
            <a:r>
              <a:rPr lang="ko-KR" altLang="en-US" sz="1700" spc="35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알고리즘</a:t>
            </a:r>
            <a:endParaRPr lang="en-US" altLang="ko-KR" sz="1700" spc="35">
              <a:solidFill>
                <a:srgbClr val="000000"/>
              </a:solidFill>
              <a:latin typeface="Pretendard Thin" panose="02000203000000020004" pitchFamily="2" charset="-127"/>
              <a:ea typeface="Pretendard Thin" panose="020002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700" spc="35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   • </a:t>
            </a:r>
            <a:r>
              <a:rPr lang="ko-KR" altLang="en-US" sz="1700" spc="35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벡터를 </a:t>
            </a:r>
            <a:r>
              <a:rPr lang="en-US" altLang="ko-KR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String</a:t>
            </a:r>
            <a:r>
              <a:rPr lang="ko-KR" alt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으로 변환 후 </a:t>
            </a:r>
            <a:r>
              <a:rPr lang="en-US" altLang="ko-KR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find</a:t>
            </a:r>
            <a:r>
              <a:rPr lang="ko-KR" alt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함수를 이용하여 </a:t>
            </a:r>
            <a:r>
              <a:rPr lang="en-US" altLang="ko-KR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5</a:t>
            </a:r>
            <a:r>
              <a:rPr lang="ko-KR" alt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개가 연속인 형태 검색</a:t>
            </a:r>
            <a:r>
              <a:rPr lang="en-US" altLang="ko-KR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(</a:t>
            </a:r>
            <a:r>
              <a:rPr lang="ko-KR" alt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가로</a:t>
            </a:r>
            <a:r>
              <a:rPr lang="en-US" altLang="ko-KR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, </a:t>
            </a:r>
            <a:r>
              <a:rPr lang="ko-KR" alt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세로열</a:t>
            </a:r>
            <a:r>
              <a:rPr lang="ko-KR" alt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탐색</a:t>
            </a:r>
            <a:r>
              <a:rPr lang="en-US" altLang="ko-KR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700" spc="35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   • </a:t>
            </a:r>
            <a:r>
              <a:rPr lang="en-US" altLang="ko-KR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x+y</a:t>
            </a:r>
            <a:r>
              <a:rPr lang="en-US" altLang="ko-KR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</a:t>
            </a:r>
            <a:r>
              <a:rPr lang="ko-KR" alt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또는 </a:t>
            </a:r>
            <a:r>
              <a:rPr lang="en-US" altLang="ko-KR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y-x</a:t>
            </a:r>
            <a:r>
              <a:rPr lang="ko-KR" alt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의 절편의 규칙성에 따라 행렬을 다이아몬드 형태로 변형 후</a:t>
            </a:r>
            <a:r>
              <a:rPr lang="en-US" altLang="ko-KR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,</a:t>
            </a:r>
            <a:r>
              <a:rPr lang="ko-KR" alt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</a:t>
            </a:r>
            <a:r>
              <a:rPr lang="ko-KR" altLang="en-US" sz="1700" spc="35" dirty="0" err="1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가로열</a:t>
            </a:r>
            <a:r>
              <a:rPr lang="ko-KR" alt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 탐색</a:t>
            </a:r>
            <a:r>
              <a:rPr lang="en-US" altLang="ko-KR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(</a:t>
            </a:r>
            <a:r>
              <a:rPr lang="ko-KR" altLang="en-US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대각선 탐색</a:t>
            </a:r>
            <a:r>
              <a:rPr lang="en-US" altLang="ko-KR" sz="1700" spc="35" dirty="0">
                <a:solidFill>
                  <a:srgbClr val="000000"/>
                </a:solidFill>
                <a:latin typeface="Pretendard Thin" panose="02000203000000020004" pitchFamily="2" charset="-127"/>
                <a:ea typeface="Pretendard Thin" panose="02000203000000020004" pitchFamily="2" charset="-127"/>
              </a:rPr>
              <a:t>)</a:t>
            </a:r>
            <a:endParaRPr lang="en-US" sz="1700" spc="35" dirty="0">
              <a:solidFill>
                <a:srgbClr val="000000"/>
              </a:solidFill>
              <a:latin typeface="Pretendard Thin" panose="02000203000000020004" pitchFamily="2" charset="-127"/>
              <a:ea typeface="Pretendard Thin" panose="02000203000000020004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E2C886-5627-D40D-A5D5-3B01F49D1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082" y="3111198"/>
            <a:ext cx="6983835" cy="32844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218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598</Words>
  <Application>Microsoft Office PowerPoint</Application>
  <PresentationFormat>와이드스크린</PresentationFormat>
  <Paragraphs>115</Paragraphs>
  <Slides>18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Pretendard Thin</vt:lpstr>
      <vt:lpstr>Pretendard Variable Thin</vt:lpstr>
      <vt:lpstr>Arial</vt:lpstr>
      <vt:lpstr>Calibri</vt:lpstr>
      <vt:lpstr>Office 테마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YH J</dc:creator>
  <cp:lastModifiedBy>YH J</cp:lastModifiedBy>
  <cp:revision>28</cp:revision>
  <dcterms:created xsi:type="dcterms:W3CDTF">2024-02-07T00:13:48Z</dcterms:created>
  <dcterms:modified xsi:type="dcterms:W3CDTF">2024-02-26T14:14:29Z</dcterms:modified>
</cp:coreProperties>
</file>