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13"/>
  </p:notesMasterIdLst>
  <p:handoutMasterIdLst>
    <p:handoutMasterId r:id="rId14"/>
  </p:handoutMasterIdLst>
  <p:sldIdLst>
    <p:sldId id="516" r:id="rId2"/>
    <p:sldId id="607" r:id="rId3"/>
    <p:sldId id="602" r:id="rId4"/>
    <p:sldId id="605" r:id="rId5"/>
    <p:sldId id="592" r:id="rId6"/>
    <p:sldId id="518" r:id="rId7"/>
    <p:sldId id="593" r:id="rId8"/>
    <p:sldId id="606" r:id="rId9"/>
    <p:sldId id="594" r:id="rId10"/>
    <p:sldId id="587" r:id="rId11"/>
    <p:sldId id="408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FFFF99"/>
    <a:srgbClr val="FF7C80"/>
    <a:srgbClr val="FFCC99"/>
    <a:srgbClr val="CCCC00"/>
    <a:srgbClr val="0000FF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8" autoAdjust="0"/>
    <p:restoredTop sz="78119" autoAdjust="0"/>
  </p:normalViewPr>
  <p:slideViewPr>
    <p:cSldViewPr>
      <p:cViewPr varScale="1">
        <p:scale>
          <a:sx n="99" d="100"/>
          <a:sy n="99" d="100"/>
        </p:scale>
        <p:origin x="2059" y="77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140"/>
    </p:cViewPr>
  </p:sorterViewPr>
  <p:notesViewPr>
    <p:cSldViewPr>
      <p:cViewPr varScale="1">
        <p:scale>
          <a:sx n="52" d="100"/>
          <a:sy n="52" d="100"/>
        </p:scale>
        <p:origin x="-1866" y="-90"/>
      </p:cViewPr>
      <p:guideLst>
        <p:guide orient="horz" pos="2880"/>
        <p:guide pos="2160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Tx/>
              <a:buChar char="•"/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FontTx/>
              <a:buChar char="•"/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Tx/>
              <a:buChar char="•"/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FontTx/>
              <a:buChar char="•"/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B89A91B8-20BC-4AB7-B810-807E56240B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57753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F1CF07B9-B397-4743-A9E8-13A1C74A48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17904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80006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65301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07A5C63-D092-4523-91DE-2ED608E03812}" type="slidenum">
              <a:rPr lang="en-US" altLang="zh-CN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A32134E9-B856-4EE3-AF41-193A20A46866}" type="slidenum">
              <a:rPr lang="en-US" altLang="zh-CN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zh-CN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1" lang="zh-CN" altLang="zh-CN" sz="24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157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9BF809-CF4B-477F-A6C6-C61BF27B4AB6}" type="datetime1">
              <a:rPr lang="zh-CN" altLang="en-US"/>
              <a:pPr>
                <a:defRPr/>
              </a:pPr>
              <a:t>2020/9/24</a:t>
            </a:fld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机械工业出版社</a:t>
            </a:r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D61B4-6D6E-4C71-A7B0-9F0E427D71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34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4A54F1-B97C-41D6-B54F-21FBF67920D0}" type="datetime1">
              <a:rPr lang="zh-CN" altLang="en-US"/>
              <a:pPr>
                <a:defRPr/>
              </a:pPr>
              <a:t>2020/9/24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机械工业出版社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1588A-CA7A-4723-917F-266534C147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566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E95847-03F8-4DB7-B3BE-E484EE8B7449}" type="datetime1">
              <a:rPr lang="zh-CN" altLang="en-US"/>
              <a:pPr>
                <a:defRPr/>
              </a:pPr>
              <a:t>2020/9/24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机械工业出版社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0D6937-CE5B-4387-9589-DE855BA414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5383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349C21-1708-4D08-859A-DA411502D8D0}" type="datetime1">
              <a:rPr lang="zh-CN" altLang="en-US"/>
              <a:pPr>
                <a:defRPr/>
              </a:pPr>
              <a:t>2020/9/24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机械工业出版社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FF23E-3714-49C2-9DB8-A271A6E945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378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1ED2DF-2AE8-481E-8D91-C18B4ECC6C64}" type="datetime1">
              <a:rPr lang="zh-CN" altLang="en-US"/>
              <a:pPr>
                <a:defRPr/>
              </a:pPr>
              <a:t>2020/9/24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机械工业出版社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65339-60DE-4E5C-98B5-DBC04633CF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2175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8E61D4-3E81-48EE-89A7-3E9D73A0E9FA}" type="datetime1">
              <a:rPr lang="zh-CN" altLang="en-US"/>
              <a:pPr>
                <a:defRPr/>
              </a:pPr>
              <a:t>2020/9/24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机械工业出版社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3B30C-7A4A-4C8B-845E-EFB0BD7DDF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193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99C19-E2A6-4F7E-9C22-6F648B04C7B6}" type="datetime1">
              <a:rPr lang="zh-CN" altLang="en-US"/>
              <a:pPr>
                <a:defRPr/>
              </a:pPr>
              <a:t>2020/9/24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机械工业出版社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9880C-67CC-405D-98AE-F79214B1CA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643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0FC57-0751-4F0D-9614-3425669C8AB7}" type="datetime1">
              <a:rPr lang="zh-CN" altLang="en-US"/>
              <a:pPr>
                <a:defRPr/>
              </a:pPr>
              <a:t>2020/9/24</a:t>
            </a:fld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机械工业出版社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38DD4-BD3E-4A9F-AB28-78522254D6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1846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D8D74-9036-4A08-A21A-5722A455D58F}" type="datetime1">
              <a:rPr lang="zh-CN" altLang="en-US"/>
              <a:pPr>
                <a:defRPr/>
              </a:pPr>
              <a:t>2020/9/24</a:t>
            </a:fld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机械工业出版社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57FB5-BECF-45C3-BAB8-68A4F1782C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86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4B9552-FD8F-4485-9A35-7309C1B08598}" type="datetime1">
              <a:rPr lang="zh-CN" altLang="en-US"/>
              <a:pPr>
                <a:defRPr/>
              </a:pPr>
              <a:t>2020/9/24</a:t>
            </a:fld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机械工业出版社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BCB052-EFC0-477A-ADCC-68A651A7D1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096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E861E-D032-410A-A89D-3320C16485E6}" type="datetime1">
              <a:rPr lang="zh-CN" altLang="en-US"/>
              <a:pPr>
                <a:defRPr/>
              </a:pPr>
              <a:t>2020/9/24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机械工业出版社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52E30-16A7-4ED1-AE9E-81B8B14B10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429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C0FDB-69D0-4451-92EB-F581AC902637}" type="datetime1">
              <a:rPr lang="zh-CN" altLang="en-US"/>
              <a:pPr>
                <a:defRPr/>
              </a:pPr>
              <a:t>2020/9/24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机械工业出版社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AC626-8678-4FD3-BDC5-A12BA5662B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187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47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fld id="{DBEBF28D-0530-44A5-B8B0-DC8294F24CD9}" type="datetime1">
              <a:rPr lang="zh-CN" altLang="en-US"/>
              <a:pPr>
                <a:defRPr/>
              </a:pPr>
              <a:t>2020/9/24</a:t>
            </a:fld>
            <a:endParaRPr lang="en-US" altLang="zh-CN"/>
          </a:p>
        </p:txBody>
      </p:sp>
      <p:sp>
        <p:nvSpPr>
          <p:cNvPr id="41472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机械工业出版社</a:t>
            </a:r>
          </a:p>
        </p:txBody>
      </p:sp>
      <p:sp>
        <p:nvSpPr>
          <p:cNvPr id="4147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fld id="{5409BEAE-3AE4-43EC-8DBD-7A9481AAB4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8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8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8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8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8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8" cy="7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8" cy="7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8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zedboard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xigua.com/i6853378633000714766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qhc1997@mail.ustc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202.38.93.10:9080/Jpath_sky/DsrPath.do?code=CB6E002145240B42C750DA3DB133C787&amp;ssnumber=13697990&amp;netuser=1&amp;jpgreadmulu=1&amp;displaystyle=0&amp;channel=0&amp;ipside=0&amp;pages=17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202.38.93.10:9080/Jpath_sky/DsrPath.do?code=DF6A29957E3ADF048919EFB873132132&amp;ssnumber=14221919&amp;netuser=1&amp;jpgreadmulu=1&amp;displaystyle=0&amp;channel=0&amp;ipside=0&amp;pages=17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202.38.93.10:9080/Jpath_sky/DsrPath.do?code=F9F22A7F302B6D250A7E67463410DFBD&amp;ssnumber=12923025&amp;netuser=1&amp;jpgreadmulu=1&amp;displaystyle=0&amp;channel=0&amp;ipside=0&amp;pages=17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</a:t>
            </a:r>
            <a:r>
              <a:rPr lang="en-US" altLang="zh-CN" smtClean="0"/>
              <a:t>1</a:t>
            </a:r>
            <a:r>
              <a:rPr lang="zh-CN" altLang="en-US" smtClean="0"/>
              <a:t>章 嵌入式系统概论</a:t>
            </a:r>
          </a:p>
        </p:txBody>
      </p:sp>
      <p:sp>
        <p:nvSpPr>
          <p:cNvPr id="3075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实验平台</a:t>
            </a:r>
          </a:p>
        </p:txBody>
      </p:sp>
      <p:sp>
        <p:nvSpPr>
          <p:cNvPr id="7171" name="Rectangle 4"/>
          <p:cNvSpPr>
            <a:spLocks noGrp="1" noChangeArrowheads="1"/>
          </p:cNvSpPr>
          <p:nvPr>
            <p:ph idx="1"/>
          </p:nvPr>
        </p:nvSpPr>
        <p:spPr>
          <a:xfrm>
            <a:off x="684213" y="1628775"/>
            <a:ext cx="7915275" cy="4752975"/>
          </a:xfrm>
        </p:spPr>
        <p:txBody>
          <a:bodyPr/>
          <a:lstStyle/>
          <a:p>
            <a:pPr eaLnBrk="1" hangingPunct="1"/>
            <a:r>
              <a:rPr lang="en-US" altLang="zh-CN" b="1" dirty="0" err="1" smtClean="0">
                <a:solidFill>
                  <a:schemeClr val="tx2"/>
                </a:solidFill>
              </a:rPr>
              <a:t>Zedboard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pPr lvl="1" eaLnBrk="1" hangingPunct="1"/>
            <a:r>
              <a:rPr lang="en-US" altLang="zh-CN" b="1" dirty="0" smtClean="0">
                <a:solidFill>
                  <a:schemeClr val="tx2"/>
                </a:solidFill>
                <a:hlinkClick r:id="rId2"/>
              </a:rPr>
              <a:t>http</a:t>
            </a:r>
            <a:r>
              <a:rPr lang="en-US" altLang="zh-CN" b="1" dirty="0">
                <a:solidFill>
                  <a:schemeClr val="tx2"/>
                </a:solidFill>
                <a:hlinkClick r:id="rId2"/>
              </a:rPr>
              <a:t>://zedboard.org</a:t>
            </a:r>
            <a:r>
              <a:rPr lang="en-US" altLang="zh-CN" b="1" dirty="0" smtClean="0">
                <a:solidFill>
                  <a:schemeClr val="tx2"/>
                </a:solidFill>
                <a:hlinkClick r:id="rId2"/>
              </a:rPr>
              <a:t>/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pPr lvl="1" eaLnBrk="1" hangingPunct="1"/>
            <a:endParaRPr lang="en-US" altLang="zh-CN" b="1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b="1" dirty="0">
                <a:solidFill>
                  <a:schemeClr val="tx2"/>
                </a:solidFill>
              </a:rPr>
              <a:t>飞</a:t>
            </a:r>
            <a:r>
              <a:rPr lang="zh-CN" altLang="en-US" b="1" dirty="0" smtClean="0">
                <a:solidFill>
                  <a:schemeClr val="tx2"/>
                </a:solidFill>
              </a:rPr>
              <a:t>凌嵌入式开发板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pPr lvl="1" eaLnBrk="1" hangingPunct="1"/>
            <a:r>
              <a:rPr lang="en-US" altLang="zh-CN" b="1" dirty="0">
                <a:solidFill>
                  <a:schemeClr val="tx2"/>
                </a:solidFill>
              </a:rPr>
              <a:t>http://bbs.witech.com.cn/forum.php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pPr lvl="1" eaLnBrk="1" hangingPunct="1"/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1028"/>
          <p:cNvSpPr>
            <a:spLocks noGrp="1" noChangeArrowheads="1"/>
          </p:cNvSpPr>
          <p:nvPr>
            <p:ph type="title"/>
          </p:nvPr>
        </p:nvSpPr>
        <p:spPr>
          <a:xfrm>
            <a:off x="679450" y="203200"/>
            <a:ext cx="4002088" cy="1214438"/>
          </a:xfrm>
        </p:spPr>
        <p:txBody>
          <a:bodyPr/>
          <a:lstStyle/>
          <a:p>
            <a:pPr eaLnBrk="1" hangingPunct="1"/>
            <a:r>
              <a:rPr lang="zh-CN" altLang="en-US" smtClean="0"/>
              <a:t>第</a:t>
            </a:r>
            <a:r>
              <a:rPr lang="en-US" altLang="zh-CN" smtClean="0"/>
              <a:t>1</a:t>
            </a:r>
            <a:r>
              <a:rPr lang="zh-CN" altLang="en-US" smtClean="0"/>
              <a:t>讲结束</a:t>
            </a:r>
          </a:p>
        </p:txBody>
      </p:sp>
      <p:sp>
        <p:nvSpPr>
          <p:cNvPr id="59397" name="Rectangle 1029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6494463" cy="4411662"/>
          </a:xfrm>
        </p:spPr>
        <p:txBody>
          <a:bodyPr/>
          <a:lstStyle/>
          <a:p>
            <a:pPr eaLnBrk="1" hangingPunct="1"/>
            <a:r>
              <a:rPr lang="zh-CN" altLang="en-US" smtClean="0"/>
              <a:t>谢谢</a:t>
            </a:r>
            <a:r>
              <a:rPr lang="en-US" altLang="zh-CN" smtClean="0"/>
              <a:t>!</a:t>
            </a:r>
          </a:p>
        </p:txBody>
      </p:sp>
      <p:sp>
        <p:nvSpPr>
          <p:cNvPr id="59394" name="日期占位符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9E587EF-5738-4981-9619-4DD209B7691F}" type="datetime1">
              <a:rPr lang="zh-CN" altLang="en-US" sz="1000" smtClean="0">
                <a:latin typeface="Arial" charset="0"/>
                <a:ea typeface="宋体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2020/9/24</a:t>
            </a:fld>
            <a:endParaRPr lang="en-US" altLang="zh-CN" sz="1000" smtClean="0">
              <a:latin typeface="Arial" charset="0"/>
              <a:ea typeface="宋体" pitchFamily="2" charset="-122"/>
            </a:endParaRPr>
          </a:p>
        </p:txBody>
      </p:sp>
      <p:sp>
        <p:nvSpPr>
          <p:cNvPr id="593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4B29C0C-09BD-42A5-BBBD-F0D254DA4A4C}" type="slidenum">
              <a:rPr lang="en-US" altLang="zh-CN" sz="1000" smtClean="0">
                <a:latin typeface="Arial" charset="0"/>
                <a:ea typeface="宋体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000" smtClean="0"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https://www.ixigua.com/i6853378633000714766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1ED2DF-2AE8-481E-8D91-C18B4ECC6C64}" type="datetime1">
              <a:rPr lang="zh-CN" altLang="en-US" smtClean="0"/>
              <a:pPr>
                <a:defRPr/>
              </a:pPr>
              <a:t>2020/9/24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265339-60DE-4E5C-98B5-DBC04633CF9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1005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5F24D6A-3E1A-414D-8884-39A1C22D42CD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2020/9/24</a:t>
            </a:fld>
            <a:endParaRPr lang="en-US" altLang="zh-CN" sz="1800" b="0" smtClean="0">
              <a:solidFill>
                <a:srgbClr val="B2B2B2"/>
              </a:solidFill>
            </a:endParaRP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 smtClean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 smtClean="0">
                <a:solidFill>
                  <a:srgbClr val="B2B2B2"/>
                </a:solidFill>
              </a:rPr>
              <a:t>— </a:t>
            </a:r>
            <a:r>
              <a:rPr lang="zh-CN" altLang="en-US" sz="1800" b="0" smtClean="0">
                <a:solidFill>
                  <a:srgbClr val="B2B2B2"/>
                </a:solidFill>
              </a:rPr>
              <a:t>绪论</a:t>
            </a:r>
            <a:endParaRPr lang="en-US" altLang="zh-CN" sz="1800" b="0" smtClean="0">
              <a:solidFill>
                <a:srgbClr val="B2B2B2"/>
              </a:solidFill>
            </a:endParaRPr>
          </a:p>
        </p:txBody>
      </p:sp>
      <p:sp>
        <p:nvSpPr>
          <p:cNvPr id="819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9094806-5D18-411A-B798-EFB2D360E59E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3</a:t>
            </a:fld>
            <a:endParaRPr lang="en-US" altLang="zh-CN" sz="1800" b="0" smtClean="0">
              <a:solidFill>
                <a:srgbClr val="B2B2B2"/>
              </a:solidFill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教员联系方式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8362950" cy="4932362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zh-CN" altLang="en-US" sz="2800" dirty="0" smtClean="0"/>
              <a:t>主讲 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 张辉</a:t>
            </a:r>
          </a:p>
          <a:p>
            <a:pPr lvl="1" eaLnBrk="1" hangingPunct="1">
              <a:spcBef>
                <a:spcPts val="600"/>
              </a:spcBef>
            </a:pPr>
            <a:r>
              <a:rPr lang="zh-CN" altLang="en-US" sz="2400" dirty="0" smtClean="0"/>
              <a:t>办公室：东区高性能中心</a:t>
            </a:r>
            <a:r>
              <a:rPr lang="en-US" altLang="zh-CN" sz="2400" dirty="0" smtClean="0"/>
              <a:t>409</a:t>
            </a:r>
            <a:r>
              <a:rPr lang="zh-CN" altLang="en-US" sz="2400" dirty="0" smtClean="0"/>
              <a:t>室</a:t>
            </a:r>
            <a:endParaRPr lang="en-US" altLang="zh-CN" sz="2400" dirty="0" smtClean="0"/>
          </a:p>
          <a:p>
            <a:pPr lvl="1" eaLnBrk="1" hangingPunct="1">
              <a:spcBef>
                <a:spcPts val="600"/>
              </a:spcBef>
            </a:pPr>
            <a:r>
              <a:rPr lang="zh-CN" altLang="en-US" sz="2400" dirty="0" smtClean="0"/>
              <a:t>电    话：</a:t>
            </a:r>
            <a:r>
              <a:rPr lang="en-US" altLang="zh-CN" sz="2400" dirty="0" smtClean="0"/>
              <a:t>139 5696 9596</a:t>
            </a:r>
          </a:p>
          <a:p>
            <a:pPr lvl="1" eaLnBrk="1" hangingPunct="1">
              <a:spcBef>
                <a:spcPts val="600"/>
              </a:spcBef>
            </a:pPr>
            <a:r>
              <a:rPr lang="zh-CN" altLang="en-US" sz="2400" dirty="0" smtClean="0"/>
              <a:t>电子邮箱：</a:t>
            </a:r>
            <a:r>
              <a:rPr lang="en-US" altLang="zh-CN" sz="2400" dirty="0" smtClean="0"/>
              <a:t>fzhh@ustc.edu.cn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sz="2800" dirty="0" smtClean="0"/>
              <a:t>助教</a:t>
            </a:r>
            <a:endParaRPr lang="en-US" altLang="zh-CN" sz="2800" dirty="0" smtClean="0"/>
          </a:p>
          <a:p>
            <a:pPr lvl="1" eaLnBrk="1" hangingPunct="1">
              <a:spcBef>
                <a:spcPts val="600"/>
              </a:spcBef>
            </a:pPr>
            <a:r>
              <a:rPr lang="zh-CN" altLang="en-US" sz="2400" dirty="0" smtClean="0"/>
              <a:t>邱浩宸</a:t>
            </a:r>
            <a:r>
              <a:rPr lang="en-US" altLang="zh-CN" sz="2400" dirty="0"/>
              <a:t>:	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hlinkClick r:id="rId3"/>
              </a:rPr>
              <a:t>qhc1997@mail.ustc.edu.cn</a:t>
            </a:r>
            <a:r>
              <a:rPr lang="zh-CN" altLang="en-US" sz="2400" dirty="0" smtClean="0"/>
              <a:t>（作业请发给该邮箱）</a:t>
            </a:r>
            <a:endParaRPr lang="en-US" altLang="zh-CN" sz="2400" dirty="0"/>
          </a:p>
          <a:p>
            <a:pPr lvl="1" eaLnBrk="1" hangingPunct="1">
              <a:spcBef>
                <a:spcPts val="600"/>
              </a:spcBef>
            </a:pPr>
            <a:r>
              <a:rPr lang="zh-CN" altLang="en-US" sz="2400" dirty="0" smtClean="0"/>
              <a:t>夏</a:t>
            </a:r>
            <a:r>
              <a:rPr lang="zh-CN" altLang="en-US" sz="2400" dirty="0"/>
              <a:t>庆庆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17318596189</a:t>
            </a:r>
            <a:endParaRPr lang="en-US" altLang="zh-CN" sz="2400" dirty="0"/>
          </a:p>
          <a:p>
            <a:pPr lvl="1" eaLnBrk="1" hangingPunct="1">
              <a:spcBef>
                <a:spcPts val="600"/>
              </a:spcBef>
            </a:pP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374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424A831-A53E-4088-B17C-C994DF7D8568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2020/9/24</a:t>
            </a:fld>
            <a:endParaRPr lang="en-US" altLang="zh-CN" sz="1800" b="0" smtClean="0">
              <a:solidFill>
                <a:srgbClr val="B2B2B2"/>
              </a:solidFill>
            </a:endParaRP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 smtClean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 smtClean="0">
                <a:solidFill>
                  <a:srgbClr val="B2B2B2"/>
                </a:solidFill>
              </a:rPr>
              <a:t>— </a:t>
            </a:r>
            <a:r>
              <a:rPr lang="zh-CN" altLang="en-US" sz="1800" b="0" smtClean="0">
                <a:solidFill>
                  <a:srgbClr val="B2B2B2"/>
                </a:solidFill>
              </a:rPr>
              <a:t>绪论</a:t>
            </a:r>
            <a:endParaRPr lang="en-US" altLang="zh-CN" sz="1800" b="0" smtClean="0">
              <a:solidFill>
                <a:srgbClr val="B2B2B2"/>
              </a:solidFill>
            </a:endParaRPr>
          </a:p>
        </p:txBody>
      </p:sp>
      <p:sp>
        <p:nvSpPr>
          <p:cNvPr id="1024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7A80D11-82FD-4533-B105-A3BD7C2B9452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4</a:t>
            </a:fld>
            <a:endParaRPr lang="en-US" altLang="zh-CN" sz="1800" b="0" smtClean="0">
              <a:solidFill>
                <a:srgbClr val="B2B2B2"/>
              </a:solidFill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成绩评定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zh-CN" altLang="en-US" dirty="0" smtClean="0"/>
              <a:t>课程作业：</a:t>
            </a:r>
            <a:r>
              <a:rPr lang="en-US" altLang="zh-CN" dirty="0" smtClean="0"/>
              <a:t>50 %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en-US" dirty="0" smtClean="0"/>
              <a:t>实验：</a:t>
            </a:r>
            <a:r>
              <a:rPr lang="en-US" altLang="zh-CN" dirty="0" smtClean="0"/>
              <a:t>30 %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en-US" dirty="0" smtClean="0"/>
              <a:t>课后作业：</a:t>
            </a:r>
            <a:r>
              <a:rPr lang="en-US" altLang="zh-CN" dirty="0" smtClean="0"/>
              <a:t>20 %</a:t>
            </a:r>
          </a:p>
          <a:p>
            <a:pPr lvl="1" eaLnBrk="1" hangingPunct="1">
              <a:lnSpc>
                <a:spcPct val="105000"/>
              </a:lnSpc>
            </a:pPr>
            <a:r>
              <a:rPr lang="zh-CN" altLang="en-US" dirty="0" smtClean="0"/>
              <a:t>每次作业满分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</a:t>
            </a:r>
          </a:p>
          <a:p>
            <a:pPr lvl="1" eaLnBrk="1" hangingPunct="1">
              <a:lnSpc>
                <a:spcPct val="1050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不接收超过一周（包含一周）的补交作业</a:t>
            </a:r>
          </a:p>
        </p:txBody>
      </p:sp>
    </p:spTree>
    <p:extLst>
      <p:ext uri="{BB962C8B-B14F-4D97-AF65-F5344CB8AC3E}">
        <p14:creationId xmlns:p14="http://schemas.microsoft.com/office/powerpoint/2010/main" val="408444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5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课程安排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700760"/>
            <a:ext cx="8291380" cy="443016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理论课和实验课</a:t>
            </a:r>
            <a:r>
              <a:rPr lang="en-US" altLang="zh-CN" dirty="0" smtClean="0"/>
              <a:t>	</a:t>
            </a:r>
          </a:p>
          <a:p>
            <a:pPr lvl="1" eaLnBrk="1" hangingPunct="1"/>
            <a:r>
              <a:rPr lang="en-US" altLang="zh-CN" dirty="0" smtClean="0"/>
              <a:t>40+20</a:t>
            </a:r>
            <a:r>
              <a:rPr lang="zh-CN" altLang="en-US" dirty="0" smtClean="0"/>
              <a:t>学时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根据需要调整每次课理论与实验部分的时间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每周四下午，电三楼四楼教学中心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4100" name="日期占位符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71E5774-F305-48A7-8101-97217878FA76}" type="datetime1">
              <a:rPr lang="zh-CN" altLang="en-US" sz="1000" smtClean="0">
                <a:latin typeface="Arial" charset="0"/>
                <a:ea typeface="宋体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2020/9/24</a:t>
            </a:fld>
            <a:endParaRPr lang="en-US" altLang="zh-CN" sz="1000" smtClean="0">
              <a:latin typeface="Arial" charset="0"/>
              <a:ea typeface="宋体" pitchFamily="2" charset="-122"/>
            </a:endParaRPr>
          </a:p>
        </p:txBody>
      </p:sp>
      <p:sp>
        <p:nvSpPr>
          <p:cNvPr id="4101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62597F1-140F-4BBD-A6A0-DC7935EE2CE2}" type="slidenum">
              <a:rPr lang="en-US" altLang="zh-CN" sz="1000" smtClean="0">
                <a:latin typeface="Arial" charset="0"/>
                <a:ea typeface="宋体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000" smtClean="0"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04813"/>
            <a:ext cx="6775450" cy="973137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zh-CN" altLang="en-US" dirty="0" smtClean="0"/>
              <a:t>什么是嵌入式系统？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idx="1"/>
          </p:nvPr>
        </p:nvSpPr>
        <p:spPr>
          <a:xfrm>
            <a:off x="800100" y="1924050"/>
            <a:ext cx="7480300" cy="41354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嵌入式系统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dirty="0" smtClean="0"/>
              <a:t>嵌入式系统是一种电气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电子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机械系统，设计用于执行特定的功能，是专用硬件与固件（软件）的结合</a:t>
            </a:r>
            <a:endParaRPr lang="en-US" altLang="zh-CN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dirty="0" smtClean="0"/>
              <a:t>嵌入式系统通过裁剪来满足特定的应用需求。</a:t>
            </a:r>
          </a:p>
        </p:txBody>
      </p:sp>
      <p:sp>
        <p:nvSpPr>
          <p:cNvPr id="9218" name="日期占位符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9433005-7177-47DC-B92A-984D7847CE0B}" type="datetime1">
              <a:rPr lang="zh-CN" altLang="en-US" sz="1000" smtClean="0">
                <a:latin typeface="Arial" charset="0"/>
                <a:ea typeface="宋体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2020/9/24</a:t>
            </a:fld>
            <a:endParaRPr lang="en-US" altLang="zh-CN" sz="1000" smtClean="0">
              <a:latin typeface="Arial" charset="0"/>
              <a:ea typeface="宋体" pitchFamily="2" charset="-122"/>
            </a:endParaRPr>
          </a:p>
        </p:txBody>
      </p:sp>
      <p:sp>
        <p:nvSpPr>
          <p:cNvPr id="921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2F5AB1C-01D0-4DBF-AE41-FC1AADF9F65F}" type="slidenum">
              <a:rPr lang="en-US" altLang="zh-CN" sz="1000" smtClean="0">
                <a:latin typeface="Arial" charset="0"/>
                <a:ea typeface="宋体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000" smtClean="0"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1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1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1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1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1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1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3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嵌入式系统的</a:t>
            </a:r>
            <a:r>
              <a:rPr lang="zh-CN" altLang="en-US" dirty="0"/>
              <a:t>学习</a:t>
            </a:r>
            <a:r>
              <a:rPr lang="zh-CN" altLang="en-US" dirty="0" smtClean="0"/>
              <a:t>方向</a:t>
            </a:r>
          </a:p>
        </p:txBody>
      </p:sp>
      <p:pic>
        <p:nvPicPr>
          <p:cNvPr id="5123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1773238"/>
            <a:ext cx="3024187" cy="3887787"/>
          </a:xfrm>
        </p:spPr>
      </p:pic>
      <p:sp>
        <p:nvSpPr>
          <p:cNvPr id="5124" name="日期占位符 4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CB73811-49C7-4BA3-B711-0D0E3AAE1EE2}" type="datetime1">
              <a:rPr lang="zh-CN" altLang="en-US" smtClean="0"/>
              <a:pPr eaLnBrk="1" hangingPunct="1"/>
              <a:t>2020/9/24</a:t>
            </a:fld>
            <a:endParaRPr lang="en-US" altLang="zh-CN" smtClean="0"/>
          </a:p>
        </p:txBody>
      </p:sp>
      <p:sp>
        <p:nvSpPr>
          <p:cNvPr id="512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42384D4-A51F-4542-9AD8-01F93BE7D74A}" type="slidenum">
              <a:rPr lang="en-US" altLang="zh-CN" smtClean="0"/>
              <a:pPr eaLnBrk="1" hangingPunct="1"/>
              <a:t>7</a:t>
            </a:fld>
            <a:endParaRPr lang="en-US" altLang="zh-CN" smtClean="0"/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4648200" y="1719263"/>
            <a:ext cx="4038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en-US" altLang="zh-CN" dirty="0" smtClean="0"/>
              <a:t>《</a:t>
            </a:r>
            <a:r>
              <a:rPr lang="zh-CN" altLang="en-US" b="1" dirty="0" smtClean="0"/>
              <a:t>嵌入式系统基础教程</a:t>
            </a:r>
            <a:r>
              <a:rPr lang="en-US" altLang="zh-CN" dirty="0" smtClean="0"/>
              <a:t>》</a:t>
            </a:r>
          </a:p>
          <a:p>
            <a:pPr lvl="1" eaLnBrk="1" hangingPunct="1">
              <a:defRPr/>
            </a:pPr>
            <a:r>
              <a:rPr lang="zh-CN" altLang="en-US" dirty="0" smtClean="0"/>
              <a:t>俞建新 等编著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机械工业出版社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sz="2000" dirty="0">
                <a:hlinkClick r:id="rId3"/>
              </a:rPr>
              <a:t>http://</a:t>
            </a:r>
            <a:r>
              <a:rPr lang="en-US" altLang="zh-CN" sz="2000" dirty="0" smtClean="0">
                <a:hlinkClick r:id="rId3"/>
              </a:rPr>
              <a:t>202.38.93.10:9080/Jpath_sky/DsrPath.do?code=CB6E002145240B42C750DA3DB133C787&amp;ssnumber=13697990&amp;netuser=1&amp;jpgreadmulu=1&amp;displaystyle=0&amp;channel=0&amp;ipside=0&amp;pages=17</a:t>
            </a:r>
            <a:endParaRPr lang="en-US" altLang="zh-CN" sz="2000" dirty="0" smtClean="0"/>
          </a:p>
          <a:p>
            <a:pPr eaLnBrk="1" hangingPunct="1">
              <a:defRPr/>
            </a:pPr>
            <a:endParaRPr lang="zh-CN" altLang="en-US" sz="2000" dirty="0" smtClean="0"/>
          </a:p>
          <a:p>
            <a:pPr lvl="1" eaLnBrk="1" hangingPunct="1">
              <a:defRPr/>
            </a:pPr>
            <a:endParaRPr lang="zh-CN" altLang="en-US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嵌入式系统的学习</a:t>
            </a:r>
            <a:r>
              <a:rPr lang="zh-CN" altLang="en-US" dirty="0" smtClean="0"/>
              <a:t>方向二</a:t>
            </a:r>
          </a:p>
        </p:txBody>
      </p:sp>
      <p:sp>
        <p:nvSpPr>
          <p:cNvPr id="5124" name="日期占位符 4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CB73811-49C7-4BA3-B711-0D0E3AAE1EE2}" type="datetime1">
              <a:rPr lang="zh-CN" altLang="en-US" smtClean="0"/>
              <a:pPr eaLnBrk="1" hangingPunct="1"/>
              <a:t>2020/9/24</a:t>
            </a:fld>
            <a:endParaRPr lang="en-US" altLang="zh-CN" smtClean="0"/>
          </a:p>
        </p:txBody>
      </p:sp>
      <p:sp>
        <p:nvSpPr>
          <p:cNvPr id="512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42384D4-A51F-4542-9AD8-01F93BE7D74A}" type="slidenum">
              <a:rPr lang="en-US" altLang="zh-CN" smtClean="0"/>
              <a:pPr eaLnBrk="1" hangingPunct="1"/>
              <a:t>8</a:t>
            </a:fld>
            <a:endParaRPr lang="en-US" altLang="zh-CN" smtClean="0"/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4648200" y="1719263"/>
            <a:ext cx="4038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en-US" altLang="zh-CN" dirty="0" smtClean="0"/>
              <a:t>《</a:t>
            </a:r>
            <a:r>
              <a:rPr lang="zh-CN" altLang="en-US" b="1" dirty="0" smtClean="0"/>
              <a:t>嵌入式系统原理与设计</a:t>
            </a:r>
            <a:r>
              <a:rPr lang="en-US" altLang="zh-CN" dirty="0" smtClean="0"/>
              <a:t>》</a:t>
            </a:r>
          </a:p>
          <a:p>
            <a:pPr lvl="1" eaLnBrk="1" hangingPunct="1">
              <a:defRPr/>
            </a:pPr>
            <a:r>
              <a:rPr lang="zh-CN" altLang="en-US" dirty="0"/>
              <a:t>陈文智</a:t>
            </a:r>
            <a:r>
              <a:rPr lang="zh-CN" altLang="en-US" dirty="0" smtClean="0"/>
              <a:t> 等编著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清华大学出版社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sz="2000" dirty="0">
                <a:hlinkClick r:id="rId2"/>
              </a:rPr>
              <a:t>http://</a:t>
            </a:r>
            <a:r>
              <a:rPr lang="en-US" altLang="zh-CN" sz="2000" dirty="0" smtClean="0">
                <a:hlinkClick r:id="rId2"/>
              </a:rPr>
              <a:t>202.38.93.10:9080/Jpath_sky/DsrPath.do?code=DF6A29957E3ADF048919EFB873132132&amp;ssnumber=14221919&amp;netuser=1&amp;jpgreadmulu=1&amp;displaystyle=0&amp;channel=0&amp;ipside=0&amp;pages=17</a:t>
            </a:r>
            <a:endParaRPr lang="en-US" altLang="zh-CN" sz="2000" dirty="0" smtClean="0"/>
          </a:p>
          <a:p>
            <a:pPr eaLnBrk="1" hangingPunct="1">
              <a:defRPr/>
            </a:pPr>
            <a:endParaRPr lang="zh-CN" altLang="en-US" dirty="0" smtClean="0"/>
          </a:p>
          <a:p>
            <a:pPr lvl="1" eaLnBrk="1" hangingPunct="1">
              <a:defRPr/>
            </a:pPr>
            <a:endParaRPr lang="zh-CN" altLang="en-US" kern="0" dirty="0" smtClean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70" y="1719263"/>
            <a:ext cx="3308746" cy="4411662"/>
          </a:xfrm>
        </p:spPr>
      </p:pic>
    </p:spTree>
    <p:extLst>
      <p:ext uri="{BB962C8B-B14F-4D97-AF65-F5344CB8AC3E}">
        <p14:creationId xmlns:p14="http://schemas.microsoft.com/office/powerpoint/2010/main" val="141602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嵌入式系统的学习</a:t>
            </a:r>
            <a:r>
              <a:rPr lang="zh-CN" altLang="en-US" dirty="0" smtClean="0"/>
              <a:t>方向三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嵌入式系统原理、设计与开发</a:t>
            </a:r>
            <a:r>
              <a:rPr lang="en-US" altLang="zh-CN" dirty="0" smtClean="0"/>
              <a:t>》</a:t>
            </a:r>
          </a:p>
          <a:p>
            <a:pPr lvl="1"/>
            <a:r>
              <a:rPr lang="en-US" altLang="zh-CN" dirty="0" err="1" smtClean="0"/>
              <a:t>Shibu</a:t>
            </a:r>
            <a:r>
              <a:rPr lang="en-US" altLang="zh-CN" dirty="0" smtClean="0"/>
              <a:t> K V </a:t>
            </a:r>
            <a:r>
              <a:rPr lang="zh-CN" altLang="en-US" dirty="0" smtClean="0"/>
              <a:t>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清华大学出版社</a:t>
            </a:r>
            <a:endParaRPr lang="en-US" altLang="zh-CN" dirty="0" smtClean="0"/>
          </a:p>
          <a:p>
            <a:r>
              <a:rPr lang="en-US" altLang="zh-CN" sz="2200" dirty="0">
                <a:hlinkClick r:id="rId2"/>
              </a:rPr>
              <a:t>http://</a:t>
            </a:r>
            <a:r>
              <a:rPr lang="en-US" altLang="zh-CN" sz="2200" dirty="0" smtClean="0">
                <a:hlinkClick r:id="rId2"/>
              </a:rPr>
              <a:t>202.38.93.10:9080/Jpath_sky/DsrPath.do?code=F9F22A7F302B6D250A7E67463410DFBD&amp;ssnumber=12923025&amp;netuser=1&amp;jpgreadmulu=1&amp;displaystyle=0&amp;channel=0&amp;ipside=0&amp;pages=17</a:t>
            </a:r>
            <a:endParaRPr lang="en-US" altLang="zh-CN" sz="2200" dirty="0" smtClean="0"/>
          </a:p>
          <a:p>
            <a:pPr lvl="1"/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127" y="1719263"/>
            <a:ext cx="3308746" cy="4411662"/>
          </a:xfr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349C21-1708-4D08-859A-DA411502D8D0}" type="datetime1">
              <a:rPr lang="zh-CN" altLang="en-US" smtClean="0"/>
              <a:pPr>
                <a:defRPr/>
              </a:pPr>
              <a:t>2020/9/24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7FF23E-3714-49C2-9DB8-A271A6E94521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5734672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8782</TotalTime>
  <Words>266</Words>
  <Application>Microsoft Office PowerPoint</Application>
  <PresentationFormat>全屏显示(4:3)</PresentationFormat>
  <Paragraphs>73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楷体_GB2312</vt:lpstr>
      <vt:lpstr>Arial</vt:lpstr>
      <vt:lpstr>Times New Roman</vt:lpstr>
      <vt:lpstr>Wingdings</vt:lpstr>
      <vt:lpstr>Network</vt:lpstr>
      <vt:lpstr>第1章 嵌入式系统概论</vt:lpstr>
      <vt:lpstr>PowerPoint 演示文稿</vt:lpstr>
      <vt:lpstr>教员联系方式</vt:lpstr>
      <vt:lpstr>成绩评定</vt:lpstr>
      <vt:lpstr>课程安排</vt:lpstr>
      <vt:lpstr>什么是嵌入式系统？</vt:lpstr>
      <vt:lpstr>嵌入式系统的学习方向</vt:lpstr>
      <vt:lpstr>嵌入式系统的学习方向二</vt:lpstr>
      <vt:lpstr>嵌入式系统的学习方向三</vt:lpstr>
      <vt:lpstr>实验平台</vt:lpstr>
      <vt:lpstr>第1讲结束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YJX</dc:creator>
  <cp:lastModifiedBy>Windows 用户</cp:lastModifiedBy>
  <cp:revision>1073</cp:revision>
  <dcterms:created xsi:type="dcterms:W3CDTF">2003-07-17T11:59:53Z</dcterms:created>
  <dcterms:modified xsi:type="dcterms:W3CDTF">2020-09-24T03:14:54Z</dcterms:modified>
</cp:coreProperties>
</file>