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 id="2147483859" r:id="rId4"/>
  </p:sldMasterIdLst>
  <p:notesMasterIdLst>
    <p:notesMasterId r:id="rId35"/>
  </p:notesMasterIdLst>
  <p:sldIdLst>
    <p:sldId id="414" r:id="rId5"/>
    <p:sldId id="353" r:id="rId6"/>
    <p:sldId id="354" r:id="rId7"/>
    <p:sldId id="355" r:id="rId8"/>
    <p:sldId id="356" r:id="rId9"/>
    <p:sldId id="357" r:id="rId10"/>
    <p:sldId id="359" r:id="rId11"/>
    <p:sldId id="360" r:id="rId12"/>
    <p:sldId id="416" r:id="rId13"/>
    <p:sldId id="361" r:id="rId14"/>
    <p:sldId id="362" r:id="rId15"/>
    <p:sldId id="363" r:id="rId16"/>
    <p:sldId id="364" r:id="rId17"/>
    <p:sldId id="365" r:id="rId18"/>
    <p:sldId id="366" r:id="rId19"/>
    <p:sldId id="367" r:id="rId20"/>
    <p:sldId id="419" r:id="rId21"/>
    <p:sldId id="420" r:id="rId22"/>
    <p:sldId id="421" r:id="rId23"/>
    <p:sldId id="423" r:id="rId24"/>
    <p:sldId id="422" r:id="rId25"/>
    <p:sldId id="369" r:id="rId26"/>
    <p:sldId id="370" r:id="rId27"/>
    <p:sldId id="371" r:id="rId28"/>
    <p:sldId id="372" r:id="rId29"/>
    <p:sldId id="373" r:id="rId30"/>
    <p:sldId id="374" r:id="rId31"/>
    <p:sldId id="375" r:id="rId32"/>
    <p:sldId id="415" r:id="rId33"/>
    <p:sldId id="413" r:id="rId3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58"/>
  </p:normalViewPr>
  <p:slideViewPr>
    <p:cSldViewPr>
      <p:cViewPr varScale="1">
        <p:scale>
          <a:sx n="97" d="100"/>
          <a:sy n="97" d="100"/>
        </p:scale>
        <p:origin x="17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kumimoji="1"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kumimoji="1" sz="1200">
                <a:latin typeface="+mn-lt"/>
                <a:ea typeface="+mn-ea"/>
              </a:defRPr>
            </a:lvl1pPr>
          </a:lstStyle>
          <a:p>
            <a:pPr>
              <a:defRPr/>
            </a:pPr>
            <a:fld id="{56DFB693-188E-47AC-A3F9-5C82588E8EB6}" type="datetimeFigureOut">
              <a:rPr lang="zh-CN" altLang="en-US"/>
              <a:pPr>
                <a:defRPr/>
              </a:pPr>
              <a:t>2020/10/10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kumimoji="1"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kumimoji="1" sz="1200">
                <a:latin typeface="+mn-lt"/>
                <a:ea typeface="+mn-ea"/>
              </a:defRPr>
            </a:lvl1pPr>
          </a:lstStyle>
          <a:p>
            <a:pPr>
              <a:defRPr/>
            </a:pPr>
            <a:fld id="{728768A7-5B2B-452B-802E-D9BB17547D5A}" type="slidenum">
              <a:rPr lang="zh-CN" altLang="en-US"/>
              <a:pPr>
                <a:defRPr/>
              </a:pPr>
              <a:t>‹#›</a:t>
            </a:fld>
            <a:endParaRPr lang="zh-CN" altLang="en-US"/>
          </a:p>
        </p:txBody>
      </p:sp>
    </p:spTree>
    <p:extLst>
      <p:ext uri="{BB962C8B-B14F-4D97-AF65-F5344CB8AC3E}">
        <p14:creationId xmlns:p14="http://schemas.microsoft.com/office/powerpoint/2010/main" val="145342061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xfrm>
            <a:off x="685800" y="4341813"/>
            <a:ext cx="5487988" cy="4117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numCol="1" anchor="t" anchorCtr="0" compatLnSpc="1">
            <a:prstTxWarp prst="textNoShape">
              <a:avLst/>
            </a:prstTxWarp>
          </a:bodyPr>
          <a:lstStyle/>
          <a:p>
            <a:pPr eaLnBrk="1" hangingPunct="1">
              <a:spcBef>
                <a:spcPct val="0"/>
              </a:spcBef>
            </a:pPr>
            <a:r>
              <a:rPr lang="en-US" altLang="zh-CN" dirty="0"/>
              <a:t>https://courses.cs.vt.edu/cs2104/Spring12/Notes/</a:t>
            </a:r>
            <a:endParaRPr lang="zh-CN" altLang="zh-CN" dirty="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4" rIns="91429" bIns="45714"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fontAlgn="base" hangingPunct="1">
              <a:spcBef>
                <a:spcPct val="0"/>
              </a:spcBef>
              <a:spcAft>
                <a:spcPct val="0"/>
              </a:spcAft>
            </a:pPr>
            <a:fld id="{B218D296-CC44-4A73-8BF1-6300EB6A5B6E}" type="slidenum">
              <a:rPr kumimoji="0" lang="en-US" altLang="zh-CN" smtClean="0">
                <a:latin typeface="Arial" pitchFamily="34" charset="0"/>
              </a:rPr>
              <a:pPr eaLnBrk="1" fontAlgn="base" hangingPunct="1">
                <a:spcBef>
                  <a:spcPct val="0"/>
                </a:spcBef>
                <a:spcAft>
                  <a:spcPct val="0"/>
                </a:spcAft>
              </a:pPr>
              <a:t>2</a:t>
            </a:fld>
            <a:endParaRPr kumimoji="0" lang="en-US"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30000"/>
              </a:spcBef>
              <a:defRPr sz="1200">
                <a:solidFill>
                  <a:schemeClr val="tx1"/>
                </a:solidFill>
                <a:latin typeface="Calibri" pitchFamily="34" charset="0"/>
                <a:ea typeface="宋体" pitchFamily="2" charset="-122"/>
              </a:defRPr>
            </a:lvl1pPr>
            <a:lvl2pPr marL="742950" indent="-285750" eaLnBrk="0" hangingPunct="0">
              <a:spcBef>
                <a:spcPct val="30000"/>
              </a:spcBef>
              <a:defRPr sz="1200">
                <a:solidFill>
                  <a:schemeClr val="tx1"/>
                </a:solidFill>
                <a:latin typeface="Calibri" pitchFamily="34" charset="0"/>
                <a:ea typeface="宋体" pitchFamily="2" charset="-122"/>
              </a:defRPr>
            </a:lvl2pPr>
            <a:lvl3pPr marL="1143000" indent="-228600" eaLnBrk="0" hangingPunct="0">
              <a:spcBef>
                <a:spcPct val="30000"/>
              </a:spcBef>
              <a:defRPr sz="1200">
                <a:solidFill>
                  <a:schemeClr val="tx1"/>
                </a:solidFill>
                <a:latin typeface="Calibri" pitchFamily="34" charset="0"/>
                <a:ea typeface="宋体" pitchFamily="2" charset="-122"/>
              </a:defRPr>
            </a:lvl3pPr>
            <a:lvl4pPr marL="1600200" indent="-228600" eaLnBrk="0" hangingPunct="0">
              <a:spcBef>
                <a:spcPct val="30000"/>
              </a:spcBef>
              <a:defRPr sz="1200">
                <a:solidFill>
                  <a:schemeClr val="tx1"/>
                </a:solidFill>
                <a:latin typeface="Calibri" pitchFamily="34" charset="0"/>
                <a:ea typeface="宋体" pitchFamily="2" charset="-122"/>
              </a:defRPr>
            </a:lvl4pPr>
            <a:lvl5pPr marL="2057400" indent="-228600" eaLnBrk="0" hangingPunct="0">
              <a:spcBef>
                <a:spcPct val="30000"/>
              </a:spcBef>
              <a:defRPr sz="1200">
                <a:solidFill>
                  <a:schemeClr val="tx1"/>
                </a:solidFill>
                <a:latin typeface="Calibri"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itchFamily="34" charset="0"/>
                <a:ea typeface="宋体" pitchFamily="2" charset="-122"/>
              </a:defRPr>
            </a:lvl9pPr>
          </a:lstStyle>
          <a:p>
            <a:pPr eaLnBrk="1" fontAlgn="base" hangingPunct="1">
              <a:spcBef>
                <a:spcPct val="0"/>
              </a:spcBef>
              <a:spcAft>
                <a:spcPct val="0"/>
              </a:spcAft>
            </a:pPr>
            <a:fld id="{959C41D5-FDD8-4E7F-B60F-F87AE59421ED}" type="slidenum">
              <a:rPr kumimoji="0" lang="en-US" altLang="zh-CN" smtClean="0">
                <a:latin typeface="Times New Roman" pitchFamily="18" charset="0"/>
              </a:rPr>
              <a:pPr eaLnBrk="1" fontAlgn="base" hangingPunct="1">
                <a:spcBef>
                  <a:spcPct val="0"/>
                </a:spcBef>
                <a:spcAft>
                  <a:spcPct val="0"/>
                </a:spcAft>
              </a:pPr>
              <a:t>3</a:t>
            </a:fld>
            <a:endParaRPr kumimoji="0" lang="en-US" altLang="zh-CN">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闭环系统，洗衣机，无人机</a:t>
            </a:r>
          </a:p>
        </p:txBody>
      </p:sp>
      <p:sp>
        <p:nvSpPr>
          <p:cNvPr id="4" name="灯片编号占位符 3"/>
          <p:cNvSpPr>
            <a:spLocks noGrp="1"/>
          </p:cNvSpPr>
          <p:nvPr>
            <p:ph type="sldNum" sz="quarter" idx="10"/>
          </p:nvPr>
        </p:nvSpPr>
        <p:spPr/>
        <p:txBody>
          <a:bodyPr/>
          <a:lstStyle/>
          <a:p>
            <a:pPr>
              <a:defRPr/>
            </a:pPr>
            <a:fld id="{728768A7-5B2B-452B-802E-D9BB17547D5A}" type="slidenum">
              <a:rPr lang="zh-CN" altLang="en-US" smtClean="0"/>
              <a:pPr>
                <a:defRPr/>
              </a:pPr>
              <a:t>4</a:t>
            </a:fld>
            <a:endParaRPr lang="zh-CN" altLang="en-US"/>
          </a:p>
        </p:txBody>
      </p:sp>
    </p:spTree>
    <p:extLst>
      <p:ext uri="{BB962C8B-B14F-4D97-AF65-F5344CB8AC3E}">
        <p14:creationId xmlns:p14="http://schemas.microsoft.com/office/powerpoint/2010/main" val="375541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a:t>
            </a:r>
            <a:r>
              <a:rPr lang="en-US" altLang="zh-CN" dirty="0"/>
              <a:t>/</a:t>
            </a:r>
            <a:r>
              <a:rPr lang="zh-CN" altLang="en-US" dirty="0"/>
              <a:t>硬件协同涉及</a:t>
            </a:r>
          </a:p>
        </p:txBody>
      </p:sp>
      <p:sp>
        <p:nvSpPr>
          <p:cNvPr id="4" name="灯片编号占位符 3"/>
          <p:cNvSpPr>
            <a:spLocks noGrp="1"/>
          </p:cNvSpPr>
          <p:nvPr>
            <p:ph type="sldNum" sz="quarter" idx="10"/>
          </p:nvPr>
        </p:nvSpPr>
        <p:spPr/>
        <p:txBody>
          <a:bodyPr/>
          <a:lstStyle/>
          <a:p>
            <a:pPr>
              <a:defRPr/>
            </a:pPr>
            <a:fld id="{728768A7-5B2B-452B-802E-D9BB17547D5A}" type="slidenum">
              <a:rPr lang="zh-CN" altLang="en-US" smtClean="0"/>
              <a:pPr>
                <a:defRPr/>
              </a:pPr>
              <a:t>17</a:t>
            </a:fld>
            <a:endParaRPr lang="zh-CN" altLang="en-US"/>
          </a:p>
        </p:txBody>
      </p:sp>
    </p:spTree>
    <p:extLst>
      <p:ext uri="{BB962C8B-B14F-4D97-AF65-F5344CB8AC3E}">
        <p14:creationId xmlns:p14="http://schemas.microsoft.com/office/powerpoint/2010/main" val="2011742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52142891-1A1D-4FFC-ABDB-07CF842D3C33}"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1A28EF7-045D-4455-BCE8-1218C59C487E}" type="slidenum">
              <a:rPr lang="zh-CN" altLang="en-US"/>
              <a:pPr>
                <a:defRPr/>
              </a:pPr>
              <a:t>‹#›</a:t>
            </a:fld>
            <a:endParaRPr lang="zh-CN" altLang="en-US"/>
          </a:p>
        </p:txBody>
      </p:sp>
    </p:spTree>
    <p:extLst>
      <p:ext uri="{BB962C8B-B14F-4D97-AF65-F5344CB8AC3E}">
        <p14:creationId xmlns:p14="http://schemas.microsoft.com/office/powerpoint/2010/main" val="140209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6262C7A-1FD1-4362-BCBE-B1CCFDFF7FC1}"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6B274BD-C348-408D-82AA-CAFC9141B35E}" type="slidenum">
              <a:rPr lang="zh-CN" altLang="en-US"/>
              <a:pPr>
                <a:defRPr/>
              </a:pPr>
              <a:t>‹#›</a:t>
            </a:fld>
            <a:endParaRPr lang="zh-CN" altLang="en-US"/>
          </a:p>
        </p:txBody>
      </p:sp>
    </p:spTree>
    <p:extLst>
      <p:ext uri="{BB962C8B-B14F-4D97-AF65-F5344CB8AC3E}">
        <p14:creationId xmlns:p14="http://schemas.microsoft.com/office/powerpoint/2010/main" val="41223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6F2AF16-D659-40DF-81A5-97F8C2A71D13}"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7CB9431-0ACC-4864-A063-A37F9018F978}" type="slidenum">
              <a:rPr lang="zh-CN" altLang="en-US"/>
              <a:pPr>
                <a:defRPr/>
              </a:pPr>
              <a:t>‹#›</a:t>
            </a:fld>
            <a:endParaRPr lang="zh-CN" altLang="en-US"/>
          </a:p>
        </p:txBody>
      </p:sp>
    </p:spTree>
    <p:extLst>
      <p:ext uri="{BB962C8B-B14F-4D97-AF65-F5344CB8AC3E}">
        <p14:creationId xmlns:p14="http://schemas.microsoft.com/office/powerpoint/2010/main" val="122198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8" y="0"/>
            <a:ext cx="910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81025"/>
            <a:ext cx="1368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0638" y="0"/>
            <a:ext cx="9102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5288" y="581025"/>
            <a:ext cx="1368425"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93561" y="1950515"/>
            <a:ext cx="8134672"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4293096"/>
            <a:ext cx="64008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4C0F765F-BAE5-4857-8AA0-601733037F80}" type="datetimeFigureOut">
              <a:rPr lang="zh-CN" altLang="en-US"/>
              <a:pPr>
                <a:defRPr/>
              </a:pPr>
              <a:t>2020/10/10</a:t>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pPr>
              <a:defRPr/>
            </a:pPr>
            <a:fld id="{332B9932-DE19-46BF-87DE-7F98CB9BC6A0}" type="slidenum">
              <a:rPr lang="zh-CN" altLang="en-US"/>
              <a:pPr>
                <a:defRPr/>
              </a:pPr>
              <a:t>‹#›</a:t>
            </a:fld>
            <a:endParaRPr lang="zh-CN" altLang="en-US"/>
          </a:p>
        </p:txBody>
      </p:sp>
    </p:spTree>
    <p:extLst>
      <p:ext uri="{BB962C8B-B14F-4D97-AF65-F5344CB8AC3E}">
        <p14:creationId xmlns:p14="http://schemas.microsoft.com/office/powerpoint/2010/main" val="892145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30832" y="242392"/>
            <a:ext cx="7005464" cy="954360"/>
          </a:xfrm>
        </p:spPr>
        <p:txBody>
          <a:bodyPr>
            <a:normAutofit/>
          </a:bodyPr>
          <a:lstStyle>
            <a:lvl1pPr algn="l">
              <a:defRPr sz="4000" b="1">
                <a:solidFill>
                  <a:schemeClr val="accent5">
                    <a:lumMod val="75000"/>
                  </a:schemeClr>
                </a:solidFill>
                <a:effectLst/>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8273F904-19FB-48A1-9CBD-621E56ECE0C1}"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5ECF648-8201-436A-BBBB-BE30FDA26C30}" type="slidenum">
              <a:rPr lang="zh-CN" altLang="en-US"/>
              <a:pPr>
                <a:defRPr/>
              </a:pPr>
              <a:t>‹#›</a:t>
            </a:fld>
            <a:endParaRPr lang="zh-CN" altLang="en-US"/>
          </a:p>
        </p:txBody>
      </p:sp>
    </p:spTree>
    <p:extLst>
      <p:ext uri="{BB962C8B-B14F-4D97-AF65-F5344CB8AC3E}">
        <p14:creationId xmlns:p14="http://schemas.microsoft.com/office/powerpoint/2010/main" val="923284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7005464" cy="954360"/>
          </a:xfrm>
        </p:spPr>
        <p:txBody>
          <a:bodyPr>
            <a:normAutofit/>
          </a:bodyPr>
          <a:lstStyle>
            <a:lvl1pPr algn="l">
              <a:defRPr sz="3600">
                <a:solidFill>
                  <a:srgbClr val="336699"/>
                </a:solidFill>
                <a:effectLst/>
                <a:latin typeface="黑体" pitchFamily="49" charset="-122"/>
                <a:ea typeface="黑体"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itchFamily="2" charset="2"/>
              <a:buChar char="l"/>
              <a:defRPr sz="2000" b="1">
                <a:solidFill>
                  <a:schemeClr val="tx1"/>
                </a:solidFill>
                <a:latin typeface="华文细黑" pitchFamily="2" charset="-122"/>
                <a:ea typeface="华文细黑" pitchFamily="2" charset="-122"/>
              </a:defRPr>
            </a:lvl1pPr>
            <a:lvl2pPr marL="742950" indent="-285750">
              <a:buClr>
                <a:schemeClr val="tx1"/>
              </a:buClr>
              <a:buSzPct val="70000"/>
              <a:buFont typeface="Wingdings" pitchFamily="2" charset="2"/>
              <a:buChar char="p"/>
              <a:defRPr sz="1800" b="0">
                <a:solidFill>
                  <a:schemeClr val="tx1"/>
                </a:solidFill>
                <a:latin typeface="华文细黑" pitchFamily="2" charset="-122"/>
                <a:ea typeface="华文细黑" pitchFamily="2" charset="-122"/>
              </a:defRPr>
            </a:lvl2pPr>
            <a:lvl3pPr marL="1143000" indent="-228600">
              <a:buClr>
                <a:schemeClr val="tx1"/>
              </a:buClr>
              <a:buSzPct val="50000"/>
              <a:buFont typeface="Wingdings" pitchFamily="2" charset="2"/>
              <a:buChar char="n"/>
              <a:defRPr sz="1600">
                <a:latin typeface="华文细黑" pitchFamily="2" charset="-122"/>
                <a:ea typeface="华文细黑" pitchFamily="2" charset="-122"/>
              </a:defRPr>
            </a:lvl3pPr>
            <a:lvl4pPr marL="1600200" indent="-228600">
              <a:buClr>
                <a:schemeClr val="tx1"/>
              </a:buClr>
              <a:buSzPct val="50000"/>
              <a:buFont typeface="Wingdings" pitchFamily="2" charset="2"/>
              <a:buChar char="p"/>
              <a:defRPr sz="1400">
                <a:latin typeface="华文细黑" pitchFamily="2" charset="-122"/>
                <a:ea typeface="华文细黑" pitchFamily="2" charset="-122"/>
              </a:defRPr>
            </a:lvl4pPr>
            <a:lvl5pPr>
              <a:defRPr sz="1200">
                <a:latin typeface="华文细黑" pitchFamily="2" charset="-122"/>
                <a:ea typeface="华文细黑"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92D28241-E01E-40D0-B6A4-C98AC9830E69}" type="datetimeFigureOut">
              <a:rPr lang="zh-CN" altLang="en-US"/>
              <a:pPr>
                <a:defRPr/>
              </a:pPr>
              <a:t>2020/10/10</a:t>
            </a:fld>
            <a:endParaRPr lang="zh-CN" altLang="en-US"/>
          </a:p>
        </p:txBody>
      </p:sp>
    </p:spTree>
    <p:extLst>
      <p:ext uri="{BB962C8B-B14F-4D97-AF65-F5344CB8AC3E}">
        <p14:creationId xmlns:p14="http://schemas.microsoft.com/office/powerpoint/2010/main" val="87669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2AA343CE-8AE1-4559-B9A7-A6F102CB2EC5}"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AF29DAE-D9B0-49B7-A09A-4007948B0057}" type="slidenum">
              <a:rPr lang="zh-CN" altLang="en-US"/>
              <a:pPr>
                <a:defRPr/>
              </a:pPr>
              <a:t>‹#›</a:t>
            </a:fld>
            <a:endParaRPr lang="zh-CN" altLang="en-US"/>
          </a:p>
        </p:txBody>
      </p:sp>
    </p:spTree>
    <p:extLst>
      <p:ext uri="{BB962C8B-B14F-4D97-AF65-F5344CB8AC3E}">
        <p14:creationId xmlns:p14="http://schemas.microsoft.com/office/powerpoint/2010/main" val="97892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684BF9C0-4625-4F47-B1BA-25E3B92D28AD}"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7767D53-C338-47CE-B607-EEE30062AE26}" type="slidenum">
              <a:rPr lang="zh-CN" altLang="en-US"/>
              <a:pPr>
                <a:defRPr/>
              </a:pPr>
              <a:t>‹#›</a:t>
            </a:fld>
            <a:endParaRPr lang="zh-CN" altLang="en-US"/>
          </a:p>
        </p:txBody>
      </p:sp>
    </p:spTree>
    <p:extLst>
      <p:ext uri="{BB962C8B-B14F-4D97-AF65-F5344CB8AC3E}">
        <p14:creationId xmlns:p14="http://schemas.microsoft.com/office/powerpoint/2010/main" val="21183239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0CC9C367-52DA-46BB-999B-4199D6454B49}" type="datetimeFigureOut">
              <a:rPr lang="zh-CN" altLang="en-US"/>
              <a:pPr>
                <a:defRPr/>
              </a:pPr>
              <a:t>2020/10/10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CB2BF29-B0B8-49A1-A4FE-3E64BCB7C5CF}" type="slidenum">
              <a:rPr lang="zh-CN" altLang="en-US"/>
              <a:pPr>
                <a:defRPr/>
              </a:pPr>
              <a:t>‹#›</a:t>
            </a:fld>
            <a:endParaRPr lang="zh-CN" altLang="en-US"/>
          </a:p>
        </p:txBody>
      </p:sp>
    </p:spTree>
    <p:extLst>
      <p:ext uri="{BB962C8B-B14F-4D97-AF65-F5344CB8AC3E}">
        <p14:creationId xmlns:p14="http://schemas.microsoft.com/office/powerpoint/2010/main" val="823737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9EDBD4D-4D33-44EE-91AE-94694DD30D4C}" type="datetimeFigureOut">
              <a:rPr lang="zh-CN" altLang="en-US"/>
              <a:pPr>
                <a:defRPr/>
              </a:pPr>
              <a:t>2020/10/10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5541ACD-1C97-45EE-B4F7-2F99DACA9CF9}" type="slidenum">
              <a:rPr lang="zh-CN" altLang="en-US"/>
              <a:pPr>
                <a:defRPr/>
              </a:pPr>
              <a:t>‹#›</a:t>
            </a:fld>
            <a:endParaRPr lang="zh-CN" altLang="en-US"/>
          </a:p>
        </p:txBody>
      </p:sp>
    </p:spTree>
    <p:extLst>
      <p:ext uri="{BB962C8B-B14F-4D97-AF65-F5344CB8AC3E}">
        <p14:creationId xmlns:p14="http://schemas.microsoft.com/office/powerpoint/2010/main" val="2008440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9A92464-BD8E-474C-94F7-E44F47138975}" type="datetimeFigureOut">
              <a:rPr lang="zh-CN" altLang="en-US"/>
              <a:pPr>
                <a:defRPr/>
              </a:pPr>
              <a:t>2020/10/10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E5689FA-7A82-4801-B749-C7C2BD63C6B4}" type="slidenum">
              <a:rPr lang="zh-CN" altLang="en-US"/>
              <a:pPr>
                <a:defRPr/>
              </a:pPr>
              <a:t>‹#›</a:t>
            </a:fld>
            <a:endParaRPr lang="zh-CN" altLang="en-US"/>
          </a:p>
        </p:txBody>
      </p:sp>
    </p:spTree>
    <p:extLst>
      <p:ext uri="{BB962C8B-B14F-4D97-AF65-F5344CB8AC3E}">
        <p14:creationId xmlns:p14="http://schemas.microsoft.com/office/powerpoint/2010/main" val="347787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A746047-0515-44AF-A14D-BD62A9EAD2DC}"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0B3C90-8463-4ABC-8721-2310EFEBCB6C}" type="slidenum">
              <a:rPr lang="zh-CN" altLang="en-US"/>
              <a:pPr>
                <a:defRPr/>
              </a:pPr>
              <a:t>‹#›</a:t>
            </a:fld>
            <a:endParaRPr lang="zh-CN" altLang="en-US"/>
          </a:p>
        </p:txBody>
      </p:sp>
    </p:spTree>
    <p:extLst>
      <p:ext uri="{BB962C8B-B14F-4D97-AF65-F5344CB8AC3E}">
        <p14:creationId xmlns:p14="http://schemas.microsoft.com/office/powerpoint/2010/main" val="34192265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4649C6BC-D357-4FFD-8310-A97B2E245513}"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FEB2FB0-7177-4A60-A1FA-8BF8843D7B42}" type="slidenum">
              <a:rPr lang="zh-CN" altLang="en-US"/>
              <a:pPr>
                <a:defRPr/>
              </a:pPr>
              <a:t>‹#›</a:t>
            </a:fld>
            <a:endParaRPr lang="zh-CN" altLang="en-US"/>
          </a:p>
        </p:txBody>
      </p:sp>
    </p:spTree>
    <p:extLst>
      <p:ext uri="{BB962C8B-B14F-4D97-AF65-F5344CB8AC3E}">
        <p14:creationId xmlns:p14="http://schemas.microsoft.com/office/powerpoint/2010/main" val="4263790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BFD472D3-CC4A-4D7A-9E1B-28577CA755FF}"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DBE462-772B-4285-BB2C-79C5668D0F2C}" type="slidenum">
              <a:rPr lang="zh-CN" altLang="en-US"/>
              <a:pPr>
                <a:defRPr/>
              </a:pPr>
              <a:t>‹#›</a:t>
            </a:fld>
            <a:endParaRPr lang="zh-CN" altLang="en-US"/>
          </a:p>
        </p:txBody>
      </p:sp>
    </p:spTree>
    <p:extLst>
      <p:ext uri="{BB962C8B-B14F-4D97-AF65-F5344CB8AC3E}">
        <p14:creationId xmlns:p14="http://schemas.microsoft.com/office/powerpoint/2010/main" val="8573152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17A5AE99-A92A-446F-8B37-19B0C6E919AC}"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AA3F53B-A6CA-4146-A157-661FF80B4686}" type="slidenum">
              <a:rPr lang="zh-CN" altLang="en-US"/>
              <a:pPr>
                <a:defRPr/>
              </a:pPr>
              <a:t>‹#›</a:t>
            </a:fld>
            <a:endParaRPr lang="zh-CN" altLang="en-US"/>
          </a:p>
        </p:txBody>
      </p:sp>
    </p:spTree>
    <p:extLst>
      <p:ext uri="{BB962C8B-B14F-4D97-AF65-F5344CB8AC3E}">
        <p14:creationId xmlns:p14="http://schemas.microsoft.com/office/powerpoint/2010/main" val="33345386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8AE6438A-65B0-4AD2-9D31-C8BE02CA1079}"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AB080C8-198D-4EFF-934B-FBDC946EE2BE}" type="slidenum">
              <a:rPr lang="zh-CN" altLang="en-US"/>
              <a:pPr>
                <a:defRPr/>
              </a:pPr>
              <a:t>‹#›</a:t>
            </a:fld>
            <a:endParaRPr lang="zh-CN" altLang="en-US"/>
          </a:p>
        </p:txBody>
      </p:sp>
    </p:spTree>
    <p:extLst>
      <p:ext uri="{BB962C8B-B14F-4D97-AF65-F5344CB8AC3E}">
        <p14:creationId xmlns:p14="http://schemas.microsoft.com/office/powerpoint/2010/main" val="15783700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CE9B7B3-25B1-420F-996F-4EC50D764961}"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D6B73C-6859-41E0-AC0C-0B3A9F88281A}" type="slidenum">
              <a:rPr lang="zh-CN" altLang="en-US"/>
              <a:pPr>
                <a:defRPr/>
              </a:pPr>
              <a:t>‹#›</a:t>
            </a:fld>
            <a:endParaRPr lang="zh-CN" altLang="en-US"/>
          </a:p>
        </p:txBody>
      </p:sp>
    </p:spTree>
    <p:extLst>
      <p:ext uri="{BB962C8B-B14F-4D97-AF65-F5344CB8AC3E}">
        <p14:creationId xmlns:p14="http://schemas.microsoft.com/office/powerpoint/2010/main" val="2352422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93AC34CA-5118-418D-84A7-3795ABA8625A}"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02BAAA-3E2B-401D-9E21-211D5A9950D3}" type="slidenum">
              <a:rPr lang="zh-CN" altLang="en-US"/>
              <a:pPr>
                <a:defRPr/>
              </a:pPr>
              <a:t>‹#›</a:t>
            </a:fld>
            <a:endParaRPr lang="zh-CN" altLang="en-US"/>
          </a:p>
        </p:txBody>
      </p:sp>
    </p:spTree>
    <p:extLst>
      <p:ext uri="{BB962C8B-B14F-4D97-AF65-F5344CB8AC3E}">
        <p14:creationId xmlns:p14="http://schemas.microsoft.com/office/powerpoint/2010/main" val="32837726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1F7775-ADE4-4CD9-8CDE-5064DD907225}"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C67CCA-C56B-403A-A0B2-56FCDDF6FBC2}" type="slidenum">
              <a:rPr lang="zh-CN" altLang="en-US"/>
              <a:pPr>
                <a:defRPr/>
              </a:pPr>
              <a:t>‹#›</a:t>
            </a:fld>
            <a:endParaRPr lang="zh-CN" altLang="en-US"/>
          </a:p>
        </p:txBody>
      </p:sp>
    </p:spTree>
    <p:extLst>
      <p:ext uri="{BB962C8B-B14F-4D97-AF65-F5344CB8AC3E}">
        <p14:creationId xmlns:p14="http://schemas.microsoft.com/office/powerpoint/2010/main" val="1032970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3"/>
          <p:cNvSpPr>
            <a:spLocks noGrp="1"/>
          </p:cNvSpPr>
          <p:nvPr>
            <p:ph type="dt" sz="half" idx="10"/>
          </p:nvPr>
        </p:nvSpPr>
        <p:spPr/>
        <p:txBody>
          <a:bodyPr/>
          <a:lstStyle>
            <a:lvl1pPr>
              <a:defRPr/>
            </a:lvl1pPr>
          </a:lstStyle>
          <a:p>
            <a:pPr>
              <a:defRPr/>
            </a:pPr>
            <a:fld id="{BAAC4F10-8FCA-41A5-B2CD-B410E62B2EE9}"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216D179-B5E2-4F64-A9F8-D48F7A4AF67E}" type="slidenum">
              <a:rPr lang="zh-CN" altLang="en-US"/>
              <a:pPr>
                <a:defRPr/>
              </a:pPr>
              <a:t>‹#›</a:t>
            </a:fld>
            <a:endParaRPr lang="zh-CN" altLang="en-US"/>
          </a:p>
        </p:txBody>
      </p:sp>
    </p:spTree>
    <p:extLst>
      <p:ext uri="{BB962C8B-B14F-4D97-AF65-F5344CB8AC3E}">
        <p14:creationId xmlns:p14="http://schemas.microsoft.com/office/powerpoint/2010/main" val="689851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3"/>
          <p:cNvSpPr>
            <a:spLocks noGrp="1"/>
          </p:cNvSpPr>
          <p:nvPr>
            <p:ph type="dt" sz="half" idx="10"/>
          </p:nvPr>
        </p:nvSpPr>
        <p:spPr/>
        <p:txBody>
          <a:bodyPr/>
          <a:lstStyle>
            <a:lvl1pPr>
              <a:defRPr/>
            </a:lvl1pPr>
          </a:lstStyle>
          <a:p>
            <a:pPr>
              <a:defRPr/>
            </a:pPr>
            <a:fld id="{AA8373D1-30E3-40A4-A450-7973DD56817D}" type="datetimeFigureOut">
              <a:rPr lang="zh-CN" altLang="en-US"/>
              <a:pPr>
                <a:defRPr/>
              </a:pPr>
              <a:t>2020/10/10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E31816F-B60D-4F08-B87A-CB96CBCF2575}" type="slidenum">
              <a:rPr lang="zh-CN" altLang="en-US"/>
              <a:pPr>
                <a:defRPr/>
              </a:pPr>
              <a:t>‹#›</a:t>
            </a:fld>
            <a:endParaRPr lang="zh-CN" altLang="en-US"/>
          </a:p>
        </p:txBody>
      </p:sp>
    </p:spTree>
    <p:extLst>
      <p:ext uri="{BB962C8B-B14F-4D97-AF65-F5344CB8AC3E}">
        <p14:creationId xmlns:p14="http://schemas.microsoft.com/office/powerpoint/2010/main" val="15959208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40D2CE7-BF8E-48D1-AE32-FA9631880A86}" type="datetimeFigureOut">
              <a:rPr lang="zh-CN" altLang="en-US"/>
              <a:pPr>
                <a:defRPr/>
              </a:pPr>
              <a:t>2020/10/10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54EB42C-3D10-4A78-A832-268A76FC881A}" type="slidenum">
              <a:rPr lang="zh-CN" altLang="en-US"/>
              <a:pPr>
                <a:defRPr/>
              </a:pPr>
              <a:t>‹#›</a:t>
            </a:fld>
            <a:endParaRPr lang="zh-CN" altLang="en-US"/>
          </a:p>
        </p:txBody>
      </p:sp>
    </p:spTree>
    <p:extLst>
      <p:ext uri="{BB962C8B-B14F-4D97-AF65-F5344CB8AC3E}">
        <p14:creationId xmlns:p14="http://schemas.microsoft.com/office/powerpoint/2010/main" val="11456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FF21BF3-7D34-4704-A299-5D3716FDA66B}"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058E45-0BD2-439E-880B-8B10AD6DE5C8}" type="slidenum">
              <a:rPr lang="zh-CN" altLang="en-US"/>
              <a:pPr>
                <a:defRPr/>
              </a:pPr>
              <a:t>‹#›</a:t>
            </a:fld>
            <a:endParaRPr lang="zh-CN" altLang="en-US"/>
          </a:p>
        </p:txBody>
      </p:sp>
    </p:spTree>
    <p:extLst>
      <p:ext uri="{BB962C8B-B14F-4D97-AF65-F5344CB8AC3E}">
        <p14:creationId xmlns:p14="http://schemas.microsoft.com/office/powerpoint/2010/main" val="41377151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0D39566-4585-45C7-9590-32367BBBF895}" type="datetimeFigureOut">
              <a:rPr lang="zh-CN" altLang="en-US"/>
              <a:pPr>
                <a:defRPr/>
              </a:pPr>
              <a:t>2020/10/10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423A99C3-01E0-473C-8E08-03FCFB351EB9}" type="slidenum">
              <a:rPr lang="zh-CN" altLang="en-US"/>
              <a:pPr>
                <a:defRPr/>
              </a:pPr>
              <a:t>‹#›</a:t>
            </a:fld>
            <a:endParaRPr lang="zh-CN" altLang="en-US"/>
          </a:p>
        </p:txBody>
      </p:sp>
    </p:spTree>
    <p:extLst>
      <p:ext uri="{BB962C8B-B14F-4D97-AF65-F5344CB8AC3E}">
        <p14:creationId xmlns:p14="http://schemas.microsoft.com/office/powerpoint/2010/main" val="2630725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22C1B00-9FF1-4E12-9F43-306E1724F749}"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64658B-6687-4B7B-B39A-6D6142C1AF84}" type="slidenum">
              <a:rPr lang="zh-CN" altLang="en-US"/>
              <a:pPr>
                <a:defRPr/>
              </a:pPr>
              <a:t>‹#›</a:t>
            </a:fld>
            <a:endParaRPr lang="zh-CN" altLang="en-US"/>
          </a:p>
        </p:txBody>
      </p:sp>
    </p:spTree>
    <p:extLst>
      <p:ext uri="{BB962C8B-B14F-4D97-AF65-F5344CB8AC3E}">
        <p14:creationId xmlns:p14="http://schemas.microsoft.com/office/powerpoint/2010/main" val="3419069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8765F30-0420-4D2F-8995-26689EC81966}"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37956EF-A568-4847-A642-44539E8C2270}" type="slidenum">
              <a:rPr lang="zh-CN" altLang="en-US"/>
              <a:pPr>
                <a:defRPr/>
              </a:pPr>
              <a:t>‹#›</a:t>
            </a:fld>
            <a:endParaRPr lang="zh-CN" altLang="en-US"/>
          </a:p>
        </p:txBody>
      </p:sp>
    </p:spTree>
    <p:extLst>
      <p:ext uri="{BB962C8B-B14F-4D97-AF65-F5344CB8AC3E}">
        <p14:creationId xmlns:p14="http://schemas.microsoft.com/office/powerpoint/2010/main" val="20352226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433293D8-3D7D-4C4A-B4D9-E9095270F0EC}"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25D615E-5C8D-42B1-88E0-18A5D9F6DD06}" type="slidenum">
              <a:rPr lang="zh-CN" altLang="en-US"/>
              <a:pPr>
                <a:defRPr/>
              </a:pPr>
              <a:t>‹#›</a:t>
            </a:fld>
            <a:endParaRPr lang="zh-CN" altLang="en-US"/>
          </a:p>
        </p:txBody>
      </p:sp>
    </p:spTree>
    <p:extLst>
      <p:ext uri="{BB962C8B-B14F-4D97-AF65-F5344CB8AC3E}">
        <p14:creationId xmlns:p14="http://schemas.microsoft.com/office/powerpoint/2010/main" val="36842008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lvl1pPr>
              <a:defRPr/>
            </a:lvl1pPr>
          </a:lstStyle>
          <a:p>
            <a:pPr>
              <a:defRPr/>
            </a:pPr>
            <a:fld id="{C7B8B5BA-4843-49D3-B2A4-E42DE7135A37}" type="datetimeFigureOut">
              <a:rPr lang="zh-CN" altLang="en-US"/>
              <a:pPr>
                <a:defRPr/>
              </a:pPr>
              <a:t>2020/10/10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C1DF411-80DA-4B92-B441-065B7225B03D}" type="slidenum">
              <a:rPr lang="zh-CN" altLang="en-US"/>
              <a:pPr>
                <a:defRPr/>
              </a:pPr>
              <a:t>‹#›</a:t>
            </a:fld>
            <a:endParaRPr lang="zh-CN" altLang="en-US"/>
          </a:p>
        </p:txBody>
      </p:sp>
    </p:spTree>
    <p:extLst>
      <p:ext uri="{BB962C8B-B14F-4D97-AF65-F5344CB8AC3E}">
        <p14:creationId xmlns:p14="http://schemas.microsoft.com/office/powerpoint/2010/main" val="344330246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5747"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en-US"/>
              <a:t>单击此处编辑母版标题样式</a:t>
            </a:r>
          </a:p>
        </p:txBody>
      </p:sp>
      <p:sp>
        <p:nvSpPr>
          <p:cNvPr id="41574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fld id="{4C0F765F-BAE5-4857-8AA0-601733037F80}" type="datetimeFigureOut">
              <a:rPr lang="zh-CN" altLang="en-US" smtClean="0"/>
              <a:pPr>
                <a:defRPr/>
              </a:pPr>
              <a:t>2020/10/10</a:t>
            </a:fld>
            <a:endParaRPr lang="zh-CN" altLang="en-US"/>
          </a:p>
        </p:txBody>
      </p:sp>
      <p:sp>
        <p:nvSpPr>
          <p:cNvPr id="39" name="Rectangle 6"/>
          <p:cNvSpPr>
            <a:spLocks noGrp="1" noChangeArrowheads="1"/>
          </p:cNvSpPr>
          <p:nvPr>
            <p:ph type="ftr" sz="quarter" idx="11"/>
          </p:nvPr>
        </p:nvSpPr>
        <p:spPr/>
        <p:txBody>
          <a:bodyPr/>
          <a:lstStyle>
            <a:lvl1pPr>
              <a:defRPr/>
            </a:lvl1pPr>
          </a:lstStyle>
          <a:p>
            <a:pPr>
              <a:defRPr/>
            </a:pPr>
            <a:endParaRPr lang="zh-CN" altLang="en-US"/>
          </a:p>
        </p:txBody>
      </p:sp>
      <p:sp>
        <p:nvSpPr>
          <p:cNvPr id="40" name="Rectangle 7"/>
          <p:cNvSpPr>
            <a:spLocks noGrp="1" noChangeArrowheads="1"/>
          </p:cNvSpPr>
          <p:nvPr>
            <p:ph type="sldNum" sz="quarter" idx="12"/>
          </p:nvPr>
        </p:nvSpPr>
        <p:spPr/>
        <p:txBody>
          <a:bodyPr/>
          <a:lstStyle>
            <a:lvl1pPr>
              <a:defRPr/>
            </a:lvl1pPr>
          </a:lstStyle>
          <a:p>
            <a:pPr>
              <a:defRPr/>
            </a:pPr>
            <a:fld id="{332B9932-DE19-46BF-87DE-7F98CB9BC6A0}" type="slidenum">
              <a:rPr lang="zh-CN" altLang="en-US" smtClean="0"/>
              <a:pPr>
                <a:defRPr/>
              </a:pPr>
              <a:t>‹#›</a:t>
            </a:fld>
            <a:endParaRPr lang="zh-CN" altLang="en-US"/>
          </a:p>
        </p:txBody>
      </p:sp>
      <p:pic>
        <p:nvPicPr>
          <p:cNvPr id="41"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71550" y="6308725"/>
            <a:ext cx="78882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3469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92D28241-E01E-40D0-B6A4-C98AC9830E69}" type="datetimeFigureOut">
              <a:rPr lang="zh-CN" altLang="en-US" smtClean="0"/>
              <a:pPr>
                <a:defRPr/>
              </a:pPr>
              <a:t>2020/10/10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endParaRPr lang="zh-CN" altLang="en-US"/>
          </a:p>
        </p:txBody>
      </p:sp>
      <p:sp>
        <p:nvSpPr>
          <p:cNvPr id="6" name="Rectangle 7"/>
          <p:cNvSpPr>
            <a:spLocks noGrp="1" noChangeArrowheads="1"/>
          </p:cNvSpPr>
          <p:nvPr>
            <p:ph type="sldNum" sz="quarter" idx="12"/>
          </p:nvPr>
        </p:nvSpPr>
        <p:spPr>
          <a:ln/>
        </p:spPr>
        <p:txBody>
          <a:bodyPr/>
          <a:lstStyle>
            <a:lvl1pPr>
              <a:defRPr/>
            </a:lvl1pPr>
          </a:lstStyle>
          <a:p>
            <a:fld id="{2EDBC3F3-BC3B-4ADC-AF83-D434CB2D253D}" type="slidenum">
              <a:rPr lang="zh-CN" altLang="en-US" smtClean="0"/>
              <a:t>‹#›</a:t>
            </a:fld>
            <a:endParaRPr lang="zh-CN" altLang="en-US"/>
          </a:p>
        </p:txBody>
      </p:sp>
    </p:spTree>
    <p:extLst>
      <p:ext uri="{BB962C8B-B14F-4D97-AF65-F5344CB8AC3E}">
        <p14:creationId xmlns:p14="http://schemas.microsoft.com/office/powerpoint/2010/main" val="15921752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fld id="{2AA343CE-8AE1-4559-B9A7-A6F102CB2EC5}" type="datetimeFigureOut">
              <a:rPr lang="zh-CN" altLang="en-US" smtClean="0"/>
              <a:pPr>
                <a:defRPr/>
              </a:pPr>
              <a:t>2020/10/10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2AF29DAE-D9B0-49B7-A09A-4007948B0057}" type="slidenum">
              <a:rPr lang="zh-CN" altLang="en-US" smtClean="0"/>
              <a:pPr>
                <a:defRPr/>
              </a:pPr>
              <a:t>‹#›</a:t>
            </a:fld>
            <a:endParaRPr lang="zh-CN" altLang="en-US"/>
          </a:p>
        </p:txBody>
      </p:sp>
    </p:spTree>
    <p:extLst>
      <p:ext uri="{BB962C8B-B14F-4D97-AF65-F5344CB8AC3E}">
        <p14:creationId xmlns:p14="http://schemas.microsoft.com/office/powerpoint/2010/main" val="591939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684BF9C0-4625-4F47-B1BA-25E3B92D28AD}" type="datetimeFigureOut">
              <a:rPr lang="zh-CN" altLang="en-US" smtClean="0"/>
              <a:pPr>
                <a:defRPr/>
              </a:pPr>
              <a:t>2020/10/10</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D7767D53-C338-47CE-B607-EEE30062AE26}" type="slidenum">
              <a:rPr lang="zh-CN" altLang="en-US" smtClean="0"/>
              <a:pPr>
                <a:defRPr/>
              </a:pPr>
              <a:t>‹#›</a:t>
            </a:fld>
            <a:endParaRPr lang="zh-CN" altLang="en-US"/>
          </a:p>
        </p:txBody>
      </p:sp>
    </p:spTree>
    <p:extLst>
      <p:ext uri="{BB962C8B-B14F-4D97-AF65-F5344CB8AC3E}">
        <p14:creationId xmlns:p14="http://schemas.microsoft.com/office/powerpoint/2010/main" val="20064384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fld id="{0CC9C367-52DA-46BB-999B-4199D6454B49}" type="datetimeFigureOut">
              <a:rPr lang="zh-CN" altLang="en-US" smtClean="0"/>
              <a:pPr>
                <a:defRPr/>
              </a:pPr>
              <a:t>2020/10/10</a:t>
            </a:fld>
            <a:endParaRPr lang="zh-CN" altLang="en-US"/>
          </a:p>
        </p:txBody>
      </p:sp>
      <p:sp>
        <p:nvSpPr>
          <p:cNvPr id="8"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7"/>
          <p:cNvSpPr>
            <a:spLocks noGrp="1" noChangeArrowheads="1"/>
          </p:cNvSpPr>
          <p:nvPr>
            <p:ph type="sldNum" sz="quarter" idx="12"/>
          </p:nvPr>
        </p:nvSpPr>
        <p:spPr>
          <a:ln/>
        </p:spPr>
        <p:txBody>
          <a:bodyPr/>
          <a:lstStyle>
            <a:lvl1pPr>
              <a:defRPr/>
            </a:lvl1pPr>
          </a:lstStyle>
          <a:p>
            <a:pPr>
              <a:defRPr/>
            </a:pPr>
            <a:fld id="{1CB2BF29-B0B8-49A1-A4FE-3E64BCB7C5CF}" type="slidenum">
              <a:rPr lang="zh-CN" altLang="en-US" smtClean="0"/>
              <a:pPr>
                <a:defRPr/>
              </a:pPr>
              <a:t>‹#›</a:t>
            </a:fld>
            <a:endParaRPr lang="zh-CN" altLang="en-US"/>
          </a:p>
        </p:txBody>
      </p:sp>
    </p:spTree>
    <p:extLst>
      <p:ext uri="{BB962C8B-B14F-4D97-AF65-F5344CB8AC3E}">
        <p14:creationId xmlns:p14="http://schemas.microsoft.com/office/powerpoint/2010/main" val="2321846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E21EA9C2-D645-492D-AC49-C6CE8F1D436B}"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3BAF693-1494-4A6B-9F8F-B78BACABB7EC}" type="slidenum">
              <a:rPr lang="zh-CN" altLang="en-US"/>
              <a:pPr>
                <a:defRPr/>
              </a:pPr>
              <a:t>‹#›</a:t>
            </a:fld>
            <a:endParaRPr lang="zh-CN" altLang="en-US"/>
          </a:p>
        </p:txBody>
      </p:sp>
    </p:spTree>
    <p:extLst>
      <p:ext uri="{BB962C8B-B14F-4D97-AF65-F5344CB8AC3E}">
        <p14:creationId xmlns:p14="http://schemas.microsoft.com/office/powerpoint/2010/main" val="10181620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fld id="{E9EDBD4D-4D33-44EE-91AE-94694DD30D4C}" type="datetimeFigureOut">
              <a:rPr lang="zh-CN" altLang="en-US" smtClean="0"/>
              <a:pPr>
                <a:defRPr/>
              </a:pPr>
              <a:t>2020/10/10</a:t>
            </a:fld>
            <a:endParaRPr lang="zh-CN" alt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7"/>
          <p:cNvSpPr>
            <a:spLocks noGrp="1" noChangeArrowheads="1"/>
          </p:cNvSpPr>
          <p:nvPr>
            <p:ph type="sldNum" sz="quarter" idx="12"/>
          </p:nvPr>
        </p:nvSpPr>
        <p:spPr>
          <a:ln/>
        </p:spPr>
        <p:txBody>
          <a:bodyPr/>
          <a:lstStyle>
            <a:lvl1pPr>
              <a:defRPr/>
            </a:lvl1pPr>
          </a:lstStyle>
          <a:p>
            <a:pPr>
              <a:defRPr/>
            </a:pPr>
            <a:fld id="{75541ACD-1C97-45EE-B4F7-2F99DACA9CF9}" type="slidenum">
              <a:rPr lang="zh-CN" altLang="en-US" smtClean="0"/>
              <a:pPr>
                <a:defRPr/>
              </a:pPr>
              <a:t>‹#›</a:t>
            </a:fld>
            <a:endParaRPr lang="zh-CN" altLang="en-US"/>
          </a:p>
        </p:txBody>
      </p:sp>
    </p:spTree>
    <p:extLst>
      <p:ext uri="{BB962C8B-B14F-4D97-AF65-F5344CB8AC3E}">
        <p14:creationId xmlns:p14="http://schemas.microsoft.com/office/powerpoint/2010/main" val="2418694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29A92464-BD8E-474C-94F7-E44F47138975}" type="datetimeFigureOut">
              <a:rPr lang="zh-CN" altLang="en-US" smtClean="0"/>
              <a:pPr>
                <a:defRPr/>
              </a:pPr>
              <a:t>2020/10/10</a:t>
            </a:fld>
            <a:endParaRPr lang="zh-CN" alt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7"/>
          <p:cNvSpPr>
            <a:spLocks noGrp="1" noChangeArrowheads="1"/>
          </p:cNvSpPr>
          <p:nvPr>
            <p:ph type="sldNum" sz="quarter" idx="12"/>
          </p:nvPr>
        </p:nvSpPr>
        <p:spPr>
          <a:ln/>
        </p:spPr>
        <p:txBody>
          <a:bodyPr/>
          <a:lstStyle>
            <a:lvl1pPr>
              <a:defRPr/>
            </a:lvl1pPr>
          </a:lstStyle>
          <a:p>
            <a:pPr>
              <a:defRPr/>
            </a:pPr>
            <a:fld id="{0E5689FA-7A82-4801-B749-C7C2BD63C6B4}" type="slidenum">
              <a:rPr lang="zh-CN" altLang="en-US" smtClean="0"/>
              <a:pPr>
                <a:defRPr/>
              </a:pPr>
              <a:t>‹#›</a:t>
            </a:fld>
            <a:endParaRPr lang="zh-CN" altLang="en-US"/>
          </a:p>
        </p:txBody>
      </p:sp>
    </p:spTree>
    <p:extLst>
      <p:ext uri="{BB962C8B-B14F-4D97-AF65-F5344CB8AC3E}">
        <p14:creationId xmlns:p14="http://schemas.microsoft.com/office/powerpoint/2010/main" val="18109685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4649C6BC-D357-4FFD-8310-A97B2E245513}" type="datetimeFigureOut">
              <a:rPr lang="zh-CN" altLang="en-US" smtClean="0"/>
              <a:pPr>
                <a:defRPr/>
              </a:pPr>
              <a:t>2020/10/10</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9FEB2FB0-7177-4A60-A1FA-8BF8843D7B42}" type="slidenum">
              <a:rPr lang="zh-CN" altLang="en-US" smtClean="0"/>
              <a:pPr>
                <a:defRPr/>
              </a:pPr>
              <a:t>‹#›</a:t>
            </a:fld>
            <a:endParaRPr lang="zh-CN" altLang="en-US"/>
          </a:p>
        </p:txBody>
      </p:sp>
    </p:spTree>
    <p:extLst>
      <p:ext uri="{BB962C8B-B14F-4D97-AF65-F5344CB8AC3E}">
        <p14:creationId xmlns:p14="http://schemas.microsoft.com/office/powerpoint/2010/main" val="16542921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fld id="{BFD472D3-CC4A-4D7A-9E1B-28577CA755FF}" type="datetimeFigureOut">
              <a:rPr lang="zh-CN" altLang="en-US" smtClean="0"/>
              <a:pPr>
                <a:defRPr/>
              </a:pPr>
              <a:t>2020/10/10</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39DBE462-772B-4285-BB2C-79C5668D0F2C}" type="slidenum">
              <a:rPr lang="zh-CN" altLang="en-US" smtClean="0"/>
              <a:pPr>
                <a:defRPr/>
              </a:pPr>
              <a:t>‹#›</a:t>
            </a:fld>
            <a:endParaRPr lang="zh-CN" altLang="en-US"/>
          </a:p>
        </p:txBody>
      </p:sp>
    </p:spTree>
    <p:extLst>
      <p:ext uri="{BB962C8B-B14F-4D97-AF65-F5344CB8AC3E}">
        <p14:creationId xmlns:p14="http://schemas.microsoft.com/office/powerpoint/2010/main" val="1161873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17A5AE99-A92A-446F-8B37-19B0C6E919AC}" type="datetimeFigureOut">
              <a:rPr lang="zh-CN" altLang="en-US" smtClean="0"/>
              <a:pPr>
                <a:defRPr/>
              </a:pPr>
              <a:t>2020/10/10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3AA3F53B-A6CA-4146-A157-661FF80B4686}" type="slidenum">
              <a:rPr lang="zh-CN" altLang="en-US" smtClean="0"/>
              <a:pPr>
                <a:defRPr/>
              </a:pPr>
              <a:t>‹#›</a:t>
            </a:fld>
            <a:endParaRPr lang="zh-CN" altLang="en-US"/>
          </a:p>
        </p:txBody>
      </p:sp>
    </p:spTree>
    <p:extLst>
      <p:ext uri="{BB962C8B-B14F-4D97-AF65-F5344CB8AC3E}">
        <p14:creationId xmlns:p14="http://schemas.microsoft.com/office/powerpoint/2010/main" val="41456669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fld id="{8AE6438A-65B0-4AD2-9D31-C8BE02CA1079}" type="datetimeFigureOut">
              <a:rPr lang="zh-CN" altLang="en-US" smtClean="0"/>
              <a:pPr>
                <a:defRPr/>
              </a:pPr>
              <a:t>2020/10/10</a:t>
            </a:fld>
            <a:endParaRPr lang="zh-CN" alt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7"/>
          <p:cNvSpPr>
            <a:spLocks noGrp="1" noChangeArrowheads="1"/>
          </p:cNvSpPr>
          <p:nvPr>
            <p:ph type="sldNum" sz="quarter" idx="12"/>
          </p:nvPr>
        </p:nvSpPr>
        <p:spPr>
          <a:ln/>
        </p:spPr>
        <p:txBody>
          <a:bodyPr/>
          <a:lstStyle>
            <a:lvl1pPr>
              <a:defRPr/>
            </a:lvl1pPr>
          </a:lstStyle>
          <a:p>
            <a:pPr>
              <a:defRPr/>
            </a:pPr>
            <a:fld id="{5AB080C8-198D-4EFF-934B-FBDC946EE2BE}" type="slidenum">
              <a:rPr lang="zh-CN" altLang="en-US" smtClean="0"/>
              <a:pPr>
                <a:defRPr/>
              </a:pPr>
              <a:t>‹#›</a:t>
            </a:fld>
            <a:endParaRPr lang="zh-CN" altLang="en-US"/>
          </a:p>
        </p:txBody>
      </p:sp>
    </p:spTree>
    <p:extLst>
      <p:ext uri="{BB962C8B-B14F-4D97-AF65-F5344CB8AC3E}">
        <p14:creationId xmlns:p14="http://schemas.microsoft.com/office/powerpoint/2010/main" val="38453836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fld id="{1F1F887A-228A-4C15-A8A0-00B8EA4E8A3C}" type="datetimeFigureOut">
              <a:rPr lang="zh-CN" altLang="en-US" smtClean="0"/>
              <a:pPr>
                <a:defRPr/>
              </a:pPr>
              <a:t>2020/10/10</a:t>
            </a:fld>
            <a:endParaRPr lang="zh-CN"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7"/>
          <p:cNvSpPr>
            <a:spLocks noGrp="1" noChangeArrowheads="1"/>
          </p:cNvSpPr>
          <p:nvPr>
            <p:ph type="sldNum" sz="quarter" idx="12"/>
          </p:nvPr>
        </p:nvSpPr>
        <p:spPr>
          <a:ln/>
        </p:spPr>
        <p:txBody>
          <a:bodyPr/>
          <a:lstStyle>
            <a:lvl1pPr>
              <a:defRPr/>
            </a:lvl1pPr>
          </a:lstStyle>
          <a:p>
            <a:pPr>
              <a:defRPr/>
            </a:pPr>
            <a:fld id="{E007F97F-833F-4268-A8D3-873093A1893D}" type="slidenum">
              <a:rPr lang="zh-CN" altLang="en-US" smtClean="0"/>
              <a:pPr>
                <a:defRPr/>
              </a:pPr>
              <a:t>‹#›</a:t>
            </a:fld>
            <a:endParaRPr lang="zh-CN" altLang="en-US"/>
          </a:p>
        </p:txBody>
      </p:sp>
    </p:spTree>
    <p:extLst>
      <p:ext uri="{BB962C8B-B14F-4D97-AF65-F5344CB8AC3E}">
        <p14:creationId xmlns:p14="http://schemas.microsoft.com/office/powerpoint/2010/main" val="149378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8E68193-E9B1-48E3-9CA4-C09B1D1F324A}" type="datetimeFigureOut">
              <a:rPr lang="zh-CN" altLang="en-US"/>
              <a:pPr>
                <a:defRPr/>
              </a:pPr>
              <a:t>2020/10/10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F049F53-C7B9-46B1-AE72-A6EC1292A009}" type="slidenum">
              <a:rPr lang="zh-CN" altLang="en-US"/>
              <a:pPr>
                <a:defRPr/>
              </a:pPr>
              <a:t>‹#›</a:t>
            </a:fld>
            <a:endParaRPr lang="zh-CN" altLang="en-US"/>
          </a:p>
        </p:txBody>
      </p:sp>
    </p:spTree>
    <p:extLst>
      <p:ext uri="{BB962C8B-B14F-4D97-AF65-F5344CB8AC3E}">
        <p14:creationId xmlns:p14="http://schemas.microsoft.com/office/powerpoint/2010/main" val="295222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BD12CAB7-2F92-4C6B-B087-180BBF6A1609}" type="datetimeFigureOut">
              <a:rPr lang="zh-CN" altLang="en-US"/>
              <a:pPr>
                <a:defRPr/>
              </a:pPr>
              <a:t>2020/10/10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D67C2C6-0CF5-4732-801D-7D0377F7C050}" type="slidenum">
              <a:rPr lang="zh-CN" altLang="en-US"/>
              <a:pPr>
                <a:defRPr/>
              </a:pPr>
              <a:t>‹#›</a:t>
            </a:fld>
            <a:endParaRPr lang="zh-CN" altLang="en-US"/>
          </a:p>
        </p:txBody>
      </p:sp>
    </p:spTree>
    <p:extLst>
      <p:ext uri="{BB962C8B-B14F-4D97-AF65-F5344CB8AC3E}">
        <p14:creationId xmlns:p14="http://schemas.microsoft.com/office/powerpoint/2010/main" val="5768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6D869B3-764E-4079-80BA-7A32BED2446F}" type="datetimeFigureOut">
              <a:rPr lang="zh-CN" altLang="en-US"/>
              <a:pPr>
                <a:defRPr/>
              </a:pPr>
              <a:t>2020/10/10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895A851A-F186-4AE6-AC02-28EA28C21820}" type="slidenum">
              <a:rPr lang="zh-CN" altLang="en-US"/>
              <a:pPr>
                <a:defRPr/>
              </a:pPr>
              <a:t>‹#›</a:t>
            </a:fld>
            <a:endParaRPr lang="zh-CN" altLang="en-US"/>
          </a:p>
        </p:txBody>
      </p:sp>
    </p:spTree>
    <p:extLst>
      <p:ext uri="{BB962C8B-B14F-4D97-AF65-F5344CB8AC3E}">
        <p14:creationId xmlns:p14="http://schemas.microsoft.com/office/powerpoint/2010/main" val="355398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51976CE-2E7D-4E27-B59C-0FEAFF6BCC41}"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49B6EFA-D938-4ED5-9AF7-0D8CAD95AFC9}" type="slidenum">
              <a:rPr lang="zh-CN" altLang="en-US"/>
              <a:pPr>
                <a:defRPr/>
              </a:pPr>
              <a:t>‹#›</a:t>
            </a:fld>
            <a:endParaRPr lang="zh-CN" altLang="en-US"/>
          </a:p>
        </p:txBody>
      </p:sp>
    </p:spTree>
    <p:extLst>
      <p:ext uri="{BB962C8B-B14F-4D97-AF65-F5344CB8AC3E}">
        <p14:creationId xmlns:p14="http://schemas.microsoft.com/office/powerpoint/2010/main" val="1762151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8F51D59-27CB-4300-91AB-340E12932B71}" type="datetimeFigureOut">
              <a:rPr lang="zh-CN" altLang="en-US"/>
              <a:pPr>
                <a:defRPr/>
              </a:pPr>
              <a:t>2020/10/10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77544AD-0AD8-402E-84FC-B7A8313E9B56}" type="slidenum">
              <a:rPr lang="zh-CN" altLang="en-US"/>
              <a:pPr>
                <a:defRPr/>
              </a:pPr>
              <a:t>‹#›</a:t>
            </a:fld>
            <a:endParaRPr lang="zh-CN" altLang="en-US"/>
          </a:p>
        </p:txBody>
      </p:sp>
    </p:spTree>
    <p:extLst>
      <p:ext uri="{BB962C8B-B14F-4D97-AF65-F5344CB8AC3E}">
        <p14:creationId xmlns:p14="http://schemas.microsoft.com/office/powerpoint/2010/main" val="42988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a:p>
        </p:txBody>
      </p:sp>
      <p:sp>
        <p:nvSpPr>
          <p:cNvPr id="1027"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目录</a:t>
            </a:r>
          </a:p>
        </p:txBody>
      </p:sp>
      <p:sp>
        <p:nvSpPr>
          <p:cNvPr id="1028"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F1F887A-228A-4C15-A8A0-00B8EA4E8A3C}" type="datetimeFigureOut">
              <a:rPr lang="zh-CN" altLang="en-US"/>
              <a:pPr>
                <a:defRPr/>
              </a:pPr>
              <a:t>2020/10/10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E007F97F-833F-4268-A8D3-873093A1893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54F7DCCD-F5B9-42E0-82EF-E96561AC4458}" type="datetimeFigureOut">
              <a:rPr lang="zh-CN" altLang="en-US"/>
              <a:pPr>
                <a:defRPr/>
              </a:pPr>
              <a:t>2020/10/10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C6698E74-5EE0-49CB-BC43-9F640DBB29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09" r:id="rId1"/>
    <p:sldLayoutId id="2147483788" r:id="rId2"/>
    <p:sldLayoutId id="2147483810"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8"/>
          <p:cNvSpPr>
            <a:spLocks noChangeArrowheads="1"/>
          </p:cNvSpPr>
          <p:nvPr/>
        </p:nvSpPr>
        <p:spPr bwMode="auto">
          <a:xfrm>
            <a:off x="0" y="0"/>
            <a:ext cx="9144000" cy="6858000"/>
          </a:xfrm>
          <a:prstGeom prst="rect">
            <a:avLst/>
          </a:prstGeom>
          <a:solidFill>
            <a:srgbClr val="DDDDD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1425" tIns="45712" rIns="91425" bIns="45712" anchor="ctr">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defRPr/>
            </a:pPr>
            <a:endParaRPr lang="zh-CN" altLang="en-US"/>
          </a:p>
        </p:txBody>
      </p:sp>
      <p:sp>
        <p:nvSpPr>
          <p:cNvPr id="3075"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目录</a:t>
            </a:r>
          </a:p>
        </p:txBody>
      </p:sp>
      <p:sp>
        <p:nvSpPr>
          <p:cNvPr id="3076"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0FB2F842-1971-4BE4-B630-6329699E82F8}" type="datetimeFigureOut">
              <a:rPr lang="zh-CN" altLang="en-US"/>
              <a:pPr>
                <a:defRPr/>
              </a:pPr>
              <a:t>2020/10/10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89C3ED48-C456-4A20-B90A-5C0B904F18E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rtl="0" eaLnBrk="0" fontAlgn="base" hangingPunct="0">
        <a:spcBef>
          <a:spcPct val="0"/>
        </a:spcBef>
        <a:spcAft>
          <a:spcPct val="0"/>
        </a:spcAft>
        <a:defRPr sz="3600" kern="1200">
          <a:solidFill>
            <a:srgbClr val="336699"/>
          </a:solidFill>
          <a:latin typeface="黑体" pitchFamily="49" charset="-122"/>
          <a:ea typeface="黑体" pitchFamily="49" charset="-122"/>
          <a:cs typeface="+mj-cs"/>
        </a:defRPr>
      </a:lvl1pPr>
      <a:lvl2pPr algn="l" rtl="0" eaLnBrk="0" fontAlgn="base" hangingPunct="0">
        <a:spcBef>
          <a:spcPct val="0"/>
        </a:spcBef>
        <a:spcAft>
          <a:spcPct val="0"/>
        </a:spcAft>
        <a:defRPr sz="3600">
          <a:solidFill>
            <a:srgbClr val="336699"/>
          </a:solidFill>
          <a:latin typeface="黑体" pitchFamily="49" charset="-122"/>
          <a:ea typeface="黑体" pitchFamily="49" charset="-122"/>
        </a:defRPr>
      </a:lvl2pPr>
      <a:lvl3pPr algn="l" rtl="0" eaLnBrk="0" fontAlgn="base" hangingPunct="0">
        <a:spcBef>
          <a:spcPct val="0"/>
        </a:spcBef>
        <a:spcAft>
          <a:spcPct val="0"/>
        </a:spcAft>
        <a:defRPr sz="3600">
          <a:solidFill>
            <a:srgbClr val="336699"/>
          </a:solidFill>
          <a:latin typeface="黑体" pitchFamily="49" charset="-122"/>
          <a:ea typeface="黑体" pitchFamily="49" charset="-122"/>
        </a:defRPr>
      </a:lvl3pPr>
      <a:lvl4pPr algn="l" rtl="0" eaLnBrk="0" fontAlgn="base" hangingPunct="0">
        <a:spcBef>
          <a:spcPct val="0"/>
        </a:spcBef>
        <a:spcAft>
          <a:spcPct val="0"/>
        </a:spcAft>
        <a:defRPr sz="3600">
          <a:solidFill>
            <a:srgbClr val="336699"/>
          </a:solidFill>
          <a:latin typeface="黑体" pitchFamily="49" charset="-122"/>
          <a:ea typeface="黑体" pitchFamily="49" charset="-122"/>
        </a:defRPr>
      </a:lvl4pPr>
      <a:lvl5pPr algn="l" rtl="0" eaLnBrk="0" fontAlgn="base" hangingPunct="0">
        <a:spcBef>
          <a:spcPct val="0"/>
        </a:spcBef>
        <a:spcAft>
          <a:spcPct val="0"/>
        </a:spcAft>
        <a:defRPr sz="3600">
          <a:solidFill>
            <a:srgbClr val="336699"/>
          </a:solidFill>
          <a:latin typeface="黑体" pitchFamily="49" charset="-122"/>
          <a:ea typeface="黑体" pitchFamily="49" charset="-122"/>
        </a:defRPr>
      </a:lvl5pPr>
      <a:lvl6pPr marL="457200" algn="l" rtl="0" fontAlgn="base">
        <a:spcBef>
          <a:spcPct val="0"/>
        </a:spcBef>
        <a:spcAft>
          <a:spcPct val="0"/>
        </a:spcAft>
        <a:defRPr sz="3600">
          <a:solidFill>
            <a:srgbClr val="336699"/>
          </a:solidFill>
          <a:latin typeface="黑体" pitchFamily="49" charset="-122"/>
          <a:ea typeface="黑体" pitchFamily="49" charset="-122"/>
        </a:defRPr>
      </a:lvl6pPr>
      <a:lvl7pPr marL="914400" algn="l" rtl="0" fontAlgn="base">
        <a:spcBef>
          <a:spcPct val="0"/>
        </a:spcBef>
        <a:spcAft>
          <a:spcPct val="0"/>
        </a:spcAft>
        <a:defRPr sz="3600">
          <a:solidFill>
            <a:srgbClr val="336699"/>
          </a:solidFill>
          <a:latin typeface="黑体" pitchFamily="49" charset="-122"/>
          <a:ea typeface="黑体" pitchFamily="49" charset="-122"/>
        </a:defRPr>
      </a:lvl7pPr>
      <a:lvl8pPr marL="1371600" algn="l" rtl="0" fontAlgn="base">
        <a:spcBef>
          <a:spcPct val="0"/>
        </a:spcBef>
        <a:spcAft>
          <a:spcPct val="0"/>
        </a:spcAft>
        <a:defRPr sz="3600">
          <a:solidFill>
            <a:srgbClr val="336699"/>
          </a:solidFill>
          <a:latin typeface="黑体" pitchFamily="49" charset="-122"/>
          <a:ea typeface="黑体" pitchFamily="49" charset="-122"/>
        </a:defRPr>
      </a:lvl8pPr>
      <a:lvl9pPr marL="1828800" algn="l" rtl="0" fontAlgn="base">
        <a:spcBef>
          <a:spcPct val="0"/>
        </a:spcBef>
        <a:spcAft>
          <a:spcPct val="0"/>
        </a:spcAft>
        <a:defRPr sz="3600">
          <a:solidFill>
            <a:srgbClr val="336699"/>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rtl="0" eaLnBrk="0" fontAlgn="base" hangingPunct="0">
        <a:spcBef>
          <a:spcPct val="20000"/>
        </a:spcBef>
        <a:spcAft>
          <a:spcPct val="0"/>
        </a:spcAft>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rtl="0" eaLnBrk="0" fontAlgn="base" hangingPunct="0">
        <a:spcBef>
          <a:spcPct val="20000"/>
        </a:spcBef>
        <a:spcAft>
          <a:spcPct val="0"/>
        </a:spcAft>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472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pitchFamily="34" charset="0"/>
              </a:defRPr>
            </a:lvl1pPr>
          </a:lstStyle>
          <a:p>
            <a:pPr>
              <a:defRPr/>
            </a:pPr>
            <a:fld id="{1F1F887A-228A-4C15-A8A0-00B8EA4E8A3C}" type="datetimeFigureOut">
              <a:rPr lang="zh-CN" altLang="en-US" smtClean="0"/>
              <a:pPr>
                <a:defRPr/>
              </a:pPr>
              <a:t>2020/10/10</a:t>
            </a:fld>
            <a:endParaRPr lang="zh-CN" altLang="en-US"/>
          </a:p>
        </p:txBody>
      </p:sp>
      <p:sp>
        <p:nvSpPr>
          <p:cNvPr id="41472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pitchFamily="34" charset="0"/>
              </a:defRPr>
            </a:lvl1pPr>
          </a:lstStyle>
          <a:p>
            <a:pPr>
              <a:defRPr/>
            </a:pPr>
            <a:endParaRPr lang="zh-CN" altLang="en-US"/>
          </a:p>
        </p:txBody>
      </p:sp>
      <p:sp>
        <p:nvSpPr>
          <p:cNvPr id="41472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pitchFamily="34" charset="0"/>
              </a:defRPr>
            </a:lvl1pPr>
          </a:lstStyle>
          <a:p>
            <a:pPr>
              <a:defRPr/>
            </a:pPr>
            <a:fld id="{E007F97F-833F-4268-A8D3-873093A1893D}" type="slidenum">
              <a:rPr lang="zh-CN" altLang="en-US" smtClean="0"/>
              <a:pPr>
                <a:defRPr/>
              </a:pPr>
              <a:t>‹#›</a:t>
            </a:fld>
            <a:endParaRPr lang="zh-CN"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8"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8"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8"/>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8" cy="78"/>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8"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8"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8"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8"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8" cy="7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8" cy="78"/>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8"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Lst>
  <p:txStyles>
    <p:titleStyle>
      <a:lvl1pPr algn="l" rtl="0" eaLnBrk="1" fontAlgn="base" hangingPunct="1">
        <a:spcBef>
          <a:spcPct val="0"/>
        </a:spcBef>
        <a:spcAft>
          <a:spcPct val="0"/>
        </a:spcAft>
        <a:defRPr sz="3900" b="1">
          <a:solidFill>
            <a:schemeClr val="tx1"/>
          </a:solidFill>
          <a:latin typeface="+mj-lt"/>
          <a:ea typeface="+mj-ea"/>
          <a:cs typeface="+mj-cs"/>
        </a:defRPr>
      </a:lvl1pPr>
      <a:lvl2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2pPr>
      <a:lvl3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3pPr>
      <a:lvl4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4pPr>
      <a:lvl5pPr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5pPr>
      <a:lvl6pPr marL="4572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6pPr>
      <a:lvl7pPr marL="9144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7pPr>
      <a:lvl8pPr marL="13716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8pPr>
      <a:lvl9pPr marL="1828800" algn="l" rtl="0" eaLnBrk="1" fontAlgn="base" hangingPunct="1">
        <a:spcBef>
          <a:spcPct val="0"/>
        </a:spcBef>
        <a:spcAft>
          <a:spcPct val="0"/>
        </a:spcAft>
        <a:defRPr sz="3900" b="1">
          <a:solidFill>
            <a:schemeClr val="tx1"/>
          </a:solidFill>
          <a:latin typeface="Times New Roman" pitchFamily="18" charset="0"/>
          <a:ea typeface="楷体_GB2312" pitchFamily="49" charset="-122"/>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嵌入式系统设计方法</a:t>
            </a:r>
          </a:p>
        </p:txBody>
      </p:sp>
      <p:sp>
        <p:nvSpPr>
          <p:cNvPr id="5" name="副标题 4"/>
          <p:cNvSpPr>
            <a:spLocks noGrp="1"/>
          </p:cNvSpPr>
          <p:nvPr>
            <p:ph type="subTitle" idx="1"/>
          </p:nvPr>
        </p:nvSpPr>
        <p:spPr/>
        <p:txBody>
          <a:bodyPr/>
          <a:lstStyle/>
          <a:p>
            <a:r>
              <a:rPr lang="en-US" altLang="zh-CN" b="1" dirty="0">
                <a:solidFill>
                  <a:schemeClr val="accent5">
                    <a:lumMod val="75000"/>
                  </a:schemeClr>
                </a:solidFill>
                <a:latin typeface="楷体"/>
                <a:ea typeface="楷体"/>
                <a:cs typeface="楷体"/>
              </a:rPr>
              <a:t>2 </a:t>
            </a:r>
            <a:r>
              <a:rPr lang="zh-CN" altLang="en-US" b="1" dirty="0">
                <a:solidFill>
                  <a:schemeClr val="accent5">
                    <a:lumMod val="75000"/>
                  </a:schemeClr>
                </a:solidFill>
                <a:latin typeface="楷体"/>
                <a:ea typeface="楷体"/>
                <a:cs typeface="楷体"/>
              </a:rPr>
              <a:t>嵌入式系统设计初步</a:t>
            </a:r>
            <a:endParaRPr lang="en-US" altLang="zh-CN" b="1" dirty="0">
              <a:solidFill>
                <a:schemeClr val="accent5">
                  <a:lumMod val="75000"/>
                </a:schemeClr>
              </a:solidFill>
              <a:latin typeface="楷体"/>
              <a:ea typeface="楷体"/>
              <a:cs typeface="楷体"/>
            </a:endParaRPr>
          </a:p>
        </p:txBody>
      </p:sp>
    </p:spTree>
    <p:extLst>
      <p:ext uri="{BB962C8B-B14F-4D97-AF65-F5344CB8AC3E}">
        <p14:creationId xmlns:p14="http://schemas.microsoft.com/office/powerpoint/2010/main" val="614626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200" dirty="0">
                <a:ea typeface="黑体" pitchFamily="49" charset="-122"/>
              </a:rPr>
              <a:t>需求分析</a:t>
            </a:r>
            <a:r>
              <a:rPr lang="en-US" altLang="zh-CN" sz="3200" dirty="0">
                <a:ea typeface="黑体" pitchFamily="49" charset="-122"/>
              </a:rPr>
              <a:t>-1</a:t>
            </a:r>
          </a:p>
        </p:txBody>
      </p:sp>
      <p:sp>
        <p:nvSpPr>
          <p:cNvPr id="73731" name="Rectangle 3" descr="Rectangle: Click to edit Master text styles&#10;Second level&#10;Third level&#10;Fourth level&#10;Fifth level"/>
          <p:cNvSpPr>
            <a:spLocks noGrp="1" noChangeArrowheads="1"/>
          </p:cNvSpPr>
          <p:nvPr>
            <p:ph idx="1"/>
          </p:nvPr>
        </p:nvSpPr>
        <p:spPr/>
        <p:txBody>
          <a:bodyPr rtlCol="0">
            <a:noAutofit/>
          </a:bodyPr>
          <a:lstStyle/>
          <a:p>
            <a:pPr eaLnBrk="1" fontAlgn="auto" hangingPunct="1">
              <a:spcAft>
                <a:spcPts val="0"/>
              </a:spcAft>
              <a:defRPr/>
            </a:pPr>
            <a:r>
              <a:rPr lang="en-US" altLang="zh-CN" sz="2000" dirty="0"/>
              <a:t>ICU</a:t>
            </a:r>
            <a:r>
              <a:rPr lang="zh-CN" altLang="en-US" sz="2000" dirty="0"/>
              <a:t>（</a:t>
            </a:r>
            <a:r>
              <a:rPr lang="en-US" altLang="zh-CN" sz="2000" dirty="0"/>
              <a:t>Intensive Care Unit</a:t>
            </a:r>
            <a:r>
              <a:rPr lang="zh-CN" altLang="en-US" sz="2000" dirty="0"/>
              <a:t>）：重症监护</a:t>
            </a:r>
            <a:endParaRPr lang="en-US" altLang="zh-CN" sz="2000" dirty="0"/>
          </a:p>
          <a:p>
            <a:pPr lvl="1" eaLnBrk="1" fontAlgn="auto" hangingPunct="1">
              <a:spcAft>
                <a:spcPts val="0"/>
              </a:spcAft>
              <a:defRPr/>
            </a:pPr>
            <a:r>
              <a:rPr lang="zh-CN" altLang="en-US" sz="1800" dirty="0"/>
              <a:t>重症加强护理病房。把危重病人集中起来，在人力、物力和技术上给予最佳保障，以期得到良好的救治效果。</a:t>
            </a:r>
            <a:endParaRPr lang="en-US" altLang="zh-CN" sz="1800" dirty="0"/>
          </a:p>
          <a:p>
            <a:pPr lvl="1" eaLnBrk="1" fontAlgn="auto" hangingPunct="1">
              <a:spcAft>
                <a:spcPts val="0"/>
              </a:spcAft>
              <a:defRPr/>
            </a:pPr>
            <a:r>
              <a:rPr lang="zh-CN" altLang="en-US" sz="1800" dirty="0"/>
              <a:t>中小医院是一个病房，大医院是一个特别科室</a:t>
            </a:r>
            <a:endParaRPr lang="en-US" altLang="zh-CN" sz="1800" dirty="0"/>
          </a:p>
          <a:p>
            <a:pPr lvl="1" eaLnBrk="1" fontAlgn="auto" hangingPunct="1">
              <a:spcAft>
                <a:spcPts val="0"/>
              </a:spcAft>
              <a:defRPr/>
            </a:pPr>
            <a:r>
              <a:rPr lang="en-US" altLang="zh-CN" sz="1800" dirty="0"/>
              <a:t>ICU</a:t>
            </a:r>
            <a:r>
              <a:rPr lang="zh-CN" altLang="en-US" sz="1800" dirty="0"/>
              <a:t>的设备必须配有床边监护仪、中心监护仪、多功能呼吸治疗机、麻醉机、心电图机、除颤仪、起搏器、输液泵、微量注射器、气管插管及气管切开所需急救器材。</a:t>
            </a:r>
            <a:endParaRPr lang="en-US" altLang="zh-CN" sz="1800" dirty="0"/>
          </a:p>
          <a:p>
            <a:pPr lvl="1" eaLnBrk="1" fontAlgn="auto" hangingPunct="1">
              <a:spcAft>
                <a:spcPts val="0"/>
              </a:spcAft>
              <a:defRPr/>
            </a:pPr>
            <a:r>
              <a:rPr lang="zh-CN" altLang="en-US" sz="1800" dirty="0"/>
              <a:t>条件较好的医院，还配有血气分析仪、微型电子计算机、脑电图机、</a:t>
            </a:r>
            <a:r>
              <a:rPr lang="en-US" altLang="zh-CN" sz="1800" dirty="0"/>
              <a:t>B</a:t>
            </a:r>
            <a:r>
              <a:rPr lang="zh-CN" altLang="en-US" sz="1800" dirty="0"/>
              <a:t>超机、床旁</a:t>
            </a:r>
            <a:r>
              <a:rPr lang="en-US" altLang="zh-CN" sz="1800" dirty="0"/>
              <a:t>X</a:t>
            </a:r>
            <a:r>
              <a:rPr lang="zh-CN" altLang="en-US" sz="1800" dirty="0"/>
              <a:t>线机、血液透析器、动脉内气囊反搏器、血尿常规分析仪、血液生化分析仪等。</a:t>
            </a:r>
            <a:endParaRPr lang="en-US" altLang="zh-CN" sz="1800" dirty="0"/>
          </a:p>
          <a:p>
            <a:pPr lvl="1" eaLnBrk="1" fontAlgn="auto" hangingPunct="1">
              <a:spcAft>
                <a:spcPts val="0"/>
              </a:spcAft>
              <a:defRPr/>
            </a:pPr>
            <a:r>
              <a:rPr lang="zh-CN" altLang="en-US" sz="1800" dirty="0"/>
              <a:t>专科与综合</a:t>
            </a:r>
            <a:r>
              <a:rPr lang="en-US" altLang="zh-CN" sz="1800" dirty="0"/>
              <a:t>ICU</a:t>
            </a:r>
            <a:r>
              <a:rPr lang="zh-CN" altLang="en-US" sz="1800" dirty="0"/>
              <a:t>：</a:t>
            </a:r>
            <a:endParaRPr lang="en-US" altLang="zh-CN" sz="1800" dirty="0"/>
          </a:p>
          <a:p>
            <a:pPr lvl="2" eaLnBrk="1" fontAlgn="auto" hangingPunct="1">
              <a:lnSpc>
                <a:spcPct val="80000"/>
              </a:lnSpc>
              <a:spcAft>
                <a:spcPts val="0"/>
              </a:spcAft>
              <a:defRPr/>
            </a:pPr>
            <a:r>
              <a:rPr lang="zh-CN" altLang="en-US" sz="1600" dirty="0"/>
              <a:t>烧伤</a:t>
            </a:r>
            <a:r>
              <a:rPr lang="en-US" altLang="zh-CN" sz="1600" dirty="0"/>
              <a:t>ICU</a:t>
            </a:r>
            <a:r>
              <a:rPr lang="zh-CN" altLang="en-US" sz="1600" dirty="0"/>
              <a:t>、心血管外科</a:t>
            </a:r>
            <a:r>
              <a:rPr lang="en-US" altLang="zh-CN" sz="1600" dirty="0"/>
              <a:t>ICU</a:t>
            </a:r>
            <a:r>
              <a:rPr lang="zh-CN" altLang="en-US" sz="1600" dirty="0"/>
              <a:t>、新生儿</a:t>
            </a:r>
            <a:r>
              <a:rPr lang="en-US" altLang="zh-CN" sz="1600" dirty="0"/>
              <a:t>ICU</a:t>
            </a:r>
            <a:r>
              <a:rPr lang="zh-CN" altLang="en-US" sz="1600" dirty="0"/>
              <a:t>等</a:t>
            </a:r>
            <a:r>
              <a:rPr lang="en-US" altLang="zh-CN" sz="1600" dirty="0"/>
              <a:t>)</a:t>
            </a:r>
          </a:p>
          <a:p>
            <a:pPr lvl="2" eaLnBrk="1" fontAlgn="auto" hangingPunct="1">
              <a:lnSpc>
                <a:spcPct val="80000"/>
              </a:lnSpc>
              <a:spcAft>
                <a:spcPts val="0"/>
              </a:spcAft>
              <a:defRPr/>
            </a:pPr>
            <a:r>
              <a:rPr lang="en-US" altLang="zh-CN" sz="1600" dirty="0"/>
              <a:t>CCU</a:t>
            </a:r>
            <a:r>
              <a:rPr lang="zh-CN" altLang="en-US" sz="1600" dirty="0"/>
              <a:t>（</a:t>
            </a:r>
            <a:r>
              <a:rPr lang="en-US" altLang="zh-CN" sz="1600" dirty="0"/>
              <a:t> Coronary heart disease</a:t>
            </a:r>
            <a:r>
              <a:rPr lang="zh-CN" altLang="en-US" sz="1600" dirty="0"/>
              <a:t>）是专科</a:t>
            </a:r>
            <a:r>
              <a:rPr lang="en-US" altLang="zh-CN" sz="1600" dirty="0"/>
              <a:t>ICU</a:t>
            </a:r>
            <a:r>
              <a:rPr lang="zh-CN" altLang="en-US" sz="1600" dirty="0"/>
              <a:t>中的一种，针对重症冠心病而设的。</a:t>
            </a:r>
            <a:r>
              <a:rPr lang="en-US" altLang="zh-CN" sz="1600" dirty="0"/>
              <a:t>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200" dirty="0">
                <a:ea typeface="黑体" pitchFamily="49" charset="-122"/>
              </a:rPr>
              <a:t>需求分析</a:t>
            </a:r>
            <a:r>
              <a:rPr lang="en-US" altLang="zh-CN" sz="3200" dirty="0">
                <a:ea typeface="黑体" pitchFamily="49" charset="-122"/>
              </a:rPr>
              <a:t>-2</a:t>
            </a:r>
          </a:p>
        </p:txBody>
      </p:sp>
      <p:sp>
        <p:nvSpPr>
          <p:cNvPr id="79875"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lnSpc>
                <a:spcPct val="90000"/>
              </a:lnSpc>
              <a:spcAft>
                <a:spcPts val="0"/>
              </a:spcAft>
              <a:defRPr/>
            </a:pPr>
            <a:r>
              <a:rPr lang="zh-CN" altLang="en-US" sz="2800" dirty="0"/>
              <a:t>单参数监护</a:t>
            </a:r>
            <a:endParaRPr lang="en-US" altLang="zh-CN" sz="2800" dirty="0"/>
          </a:p>
          <a:p>
            <a:pPr lvl="1" eaLnBrk="1" fontAlgn="auto" hangingPunct="1">
              <a:lnSpc>
                <a:spcPct val="90000"/>
              </a:lnSpc>
              <a:spcAft>
                <a:spcPts val="0"/>
              </a:spcAft>
              <a:defRPr/>
            </a:pPr>
            <a:r>
              <a:rPr lang="zh-CN" altLang="en-US" sz="2400" dirty="0"/>
              <a:t>心电（</a:t>
            </a:r>
            <a:r>
              <a:rPr lang="en-US" altLang="zh-CN" sz="2400" dirty="0"/>
              <a:t>ECG</a:t>
            </a:r>
            <a:r>
              <a:rPr lang="zh-CN" altLang="en-US" sz="2400" dirty="0"/>
              <a:t>）</a:t>
            </a:r>
            <a:endParaRPr lang="en-US" altLang="zh-CN" sz="2400" dirty="0"/>
          </a:p>
          <a:p>
            <a:pPr lvl="2" eaLnBrk="1" fontAlgn="auto" hangingPunct="1">
              <a:lnSpc>
                <a:spcPct val="90000"/>
              </a:lnSpc>
              <a:spcAft>
                <a:spcPts val="0"/>
              </a:spcAft>
              <a:defRPr/>
            </a:pPr>
            <a:r>
              <a:rPr lang="zh-CN" altLang="en-US" sz="2000" dirty="0"/>
              <a:t>心电参数采样存储</a:t>
            </a:r>
            <a:endParaRPr lang="en-US" altLang="zh-CN" sz="2000" dirty="0"/>
          </a:p>
          <a:p>
            <a:pPr lvl="2" eaLnBrk="1" fontAlgn="auto" hangingPunct="1">
              <a:lnSpc>
                <a:spcPct val="90000"/>
              </a:lnSpc>
              <a:spcAft>
                <a:spcPts val="0"/>
              </a:spcAft>
              <a:defRPr/>
            </a:pPr>
            <a:r>
              <a:rPr lang="zh-CN" altLang="en-US" sz="2000" dirty="0">
                <a:solidFill>
                  <a:srgbClr val="FF0000"/>
                </a:solidFill>
              </a:rPr>
              <a:t>心电参数监护报警（心脉生命监护报警，</a:t>
            </a:r>
            <a:r>
              <a:rPr lang="en-US" altLang="zh-CN" sz="2000" dirty="0">
                <a:solidFill>
                  <a:srgbClr val="FF0000"/>
                </a:solidFill>
              </a:rPr>
              <a:t>GPS</a:t>
            </a:r>
            <a:r>
              <a:rPr lang="zh-CN" altLang="en-US" sz="2000" dirty="0">
                <a:solidFill>
                  <a:srgbClr val="FF0000"/>
                </a:solidFill>
              </a:rPr>
              <a:t>定位，</a:t>
            </a:r>
            <a:r>
              <a:rPr lang="en-US" altLang="zh-CN" sz="2000" dirty="0">
                <a:solidFill>
                  <a:srgbClr val="FF0000"/>
                </a:solidFill>
              </a:rPr>
              <a:t>GPRS</a:t>
            </a:r>
            <a:r>
              <a:rPr lang="zh-CN" altLang="en-US" sz="2000" dirty="0">
                <a:solidFill>
                  <a:srgbClr val="FF0000"/>
                </a:solidFill>
              </a:rPr>
              <a:t>报警）</a:t>
            </a:r>
            <a:endParaRPr lang="en-US" altLang="zh-CN" sz="2000" dirty="0">
              <a:solidFill>
                <a:srgbClr val="FF0000"/>
              </a:solidFill>
            </a:endParaRPr>
          </a:p>
          <a:p>
            <a:pPr lvl="2" eaLnBrk="1" fontAlgn="auto" hangingPunct="1">
              <a:lnSpc>
                <a:spcPct val="90000"/>
              </a:lnSpc>
              <a:spcAft>
                <a:spcPts val="0"/>
              </a:spcAft>
              <a:defRPr/>
            </a:pPr>
            <a:r>
              <a:rPr lang="zh-CN" altLang="en-US" sz="2000" dirty="0"/>
              <a:t>心电图综合分析</a:t>
            </a:r>
            <a:r>
              <a:rPr lang="zh-CN" altLang="en-US" sz="2000" dirty="0">
                <a:solidFill>
                  <a:srgbClr val="FF0000"/>
                </a:solidFill>
              </a:rPr>
              <a:t>（图形显示）</a:t>
            </a:r>
            <a:endParaRPr lang="en-US" altLang="zh-CN" sz="2000" dirty="0">
              <a:solidFill>
                <a:srgbClr val="FF0000"/>
              </a:solidFill>
            </a:endParaRPr>
          </a:p>
          <a:p>
            <a:pPr lvl="3" eaLnBrk="1" fontAlgn="auto" hangingPunct="1">
              <a:lnSpc>
                <a:spcPct val="90000"/>
              </a:lnSpc>
              <a:spcAft>
                <a:spcPts val="0"/>
              </a:spcAft>
              <a:defRPr/>
            </a:pPr>
            <a:r>
              <a:rPr lang="zh-CN" altLang="en-US" sz="1800" dirty="0"/>
              <a:t>心律失常分析、起搏分析、</a:t>
            </a:r>
            <a:r>
              <a:rPr lang="en-US" altLang="zh-CN" sz="1800" dirty="0"/>
              <a:t>ST</a:t>
            </a:r>
            <a:r>
              <a:rPr lang="zh-CN" altLang="en-US" sz="1800" dirty="0"/>
              <a:t>段分析等，并可根据临床需求进行监测信息回顾，包括趋势图、表的信息存储功能，存储时间长，信息量大</a:t>
            </a:r>
            <a:r>
              <a:rPr lang="en-US" altLang="zh-CN" sz="1800" dirty="0"/>
              <a:t> </a:t>
            </a:r>
          </a:p>
          <a:p>
            <a:pPr lvl="1" eaLnBrk="1" fontAlgn="auto" hangingPunct="1">
              <a:lnSpc>
                <a:spcPct val="90000"/>
              </a:lnSpc>
              <a:spcAft>
                <a:spcPts val="0"/>
              </a:spcAft>
              <a:defRPr/>
            </a:pPr>
            <a:r>
              <a:rPr lang="zh-CN" altLang="en-US" sz="2400" dirty="0"/>
              <a:t>血压（</a:t>
            </a:r>
            <a:r>
              <a:rPr lang="en-US" altLang="zh-CN" sz="2400" dirty="0"/>
              <a:t>NIBP</a:t>
            </a:r>
            <a:r>
              <a:rPr lang="zh-CN" altLang="en-US" sz="2400" dirty="0"/>
              <a:t>）：电子血压计</a:t>
            </a:r>
            <a:r>
              <a:rPr lang="en-US" altLang="zh-CN" sz="2400" dirty="0"/>
              <a:t> </a:t>
            </a:r>
          </a:p>
          <a:p>
            <a:pPr lvl="1" eaLnBrk="1" fontAlgn="auto" hangingPunct="1">
              <a:lnSpc>
                <a:spcPct val="90000"/>
              </a:lnSpc>
              <a:spcAft>
                <a:spcPts val="0"/>
              </a:spcAft>
              <a:defRPr/>
            </a:pPr>
            <a:r>
              <a:rPr lang="zh-CN" altLang="en-US" sz="2400" dirty="0"/>
              <a:t>体温（</a:t>
            </a:r>
            <a:r>
              <a:rPr lang="en-US" altLang="zh-CN" sz="2400" dirty="0"/>
              <a:t>TEMP</a:t>
            </a:r>
            <a:r>
              <a:rPr lang="zh-CN" altLang="en-US" sz="2400" dirty="0"/>
              <a:t>）：体温计、全息体温图</a:t>
            </a:r>
            <a:endParaRPr lang="en-US" altLang="zh-CN" sz="2400" dirty="0"/>
          </a:p>
          <a:p>
            <a:pPr lvl="1" eaLnBrk="1" fontAlgn="auto" hangingPunct="1">
              <a:lnSpc>
                <a:spcPct val="90000"/>
              </a:lnSpc>
              <a:spcAft>
                <a:spcPts val="0"/>
              </a:spcAft>
              <a:defRPr/>
            </a:pPr>
            <a:r>
              <a:rPr lang="zh-CN" altLang="en-US" sz="2400" dirty="0"/>
              <a:t>血氧饱和度（</a:t>
            </a:r>
            <a:r>
              <a:rPr lang="en-US" altLang="zh-CN" sz="2400" dirty="0"/>
              <a:t>SPO2</a:t>
            </a:r>
            <a:r>
              <a:rPr lang="zh-CN" altLang="en-US" sz="2400" dirty="0"/>
              <a:t>）</a:t>
            </a:r>
            <a:endParaRPr lang="en-US" altLang="zh-CN" sz="2400" dirty="0"/>
          </a:p>
          <a:p>
            <a:pPr lvl="1" eaLnBrk="1" fontAlgn="auto" hangingPunct="1">
              <a:lnSpc>
                <a:spcPct val="90000"/>
              </a:lnSpc>
              <a:spcAft>
                <a:spcPts val="0"/>
              </a:spcAft>
              <a:defRPr/>
            </a:pPr>
            <a:r>
              <a:rPr lang="zh-CN" altLang="en-US" sz="2400" dirty="0"/>
              <a:t>一般用数字显示</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200" dirty="0">
                <a:ea typeface="黑体" pitchFamily="49" charset="-122"/>
              </a:rPr>
              <a:t>需求分析</a:t>
            </a:r>
            <a:r>
              <a:rPr lang="en-US" altLang="zh-CN" sz="3200" dirty="0">
                <a:ea typeface="黑体" pitchFamily="49" charset="-122"/>
              </a:rPr>
              <a:t>-3</a:t>
            </a:r>
          </a:p>
        </p:txBody>
      </p:sp>
      <p:sp>
        <p:nvSpPr>
          <p:cNvPr id="74755"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zh-CN" altLang="en-US" dirty="0"/>
              <a:t>综合监护</a:t>
            </a:r>
            <a:endParaRPr lang="en-US" altLang="zh-CN" dirty="0"/>
          </a:p>
          <a:p>
            <a:pPr lvl="1" eaLnBrk="1" fontAlgn="auto" hangingPunct="1">
              <a:spcAft>
                <a:spcPts val="0"/>
              </a:spcAft>
              <a:defRPr/>
            </a:pPr>
            <a:r>
              <a:rPr lang="zh-CN" altLang="en-US" dirty="0"/>
              <a:t>监测</a:t>
            </a:r>
            <a:r>
              <a:rPr lang="en-US" altLang="zh-CN" dirty="0"/>
              <a:t>ECG</a:t>
            </a:r>
            <a:r>
              <a:rPr lang="zh-CN" altLang="en-US" dirty="0"/>
              <a:t>、</a:t>
            </a:r>
            <a:r>
              <a:rPr lang="en-US" altLang="zh-CN" dirty="0"/>
              <a:t>NIBP</a:t>
            </a:r>
            <a:r>
              <a:rPr lang="zh-CN" altLang="en-US" dirty="0"/>
              <a:t>、</a:t>
            </a:r>
            <a:r>
              <a:rPr lang="en-US" altLang="zh-CN" dirty="0"/>
              <a:t>SPO2</a:t>
            </a:r>
            <a:r>
              <a:rPr lang="zh-CN" altLang="en-US" dirty="0"/>
              <a:t>、</a:t>
            </a:r>
            <a:r>
              <a:rPr lang="en-US" altLang="zh-CN" dirty="0"/>
              <a:t>TEMP</a:t>
            </a:r>
            <a:r>
              <a:rPr lang="zh-CN" altLang="en-US" dirty="0"/>
              <a:t>等基本参数</a:t>
            </a:r>
            <a:endParaRPr lang="en-US" altLang="zh-CN" dirty="0"/>
          </a:p>
          <a:p>
            <a:pPr lvl="1" eaLnBrk="1" fontAlgn="auto" hangingPunct="1">
              <a:spcAft>
                <a:spcPts val="0"/>
              </a:spcAft>
              <a:defRPr/>
            </a:pPr>
            <a:r>
              <a:rPr lang="zh-CN" altLang="en-US" dirty="0"/>
              <a:t>同时，也可以连续监测有创血压、心输出量、特殊麻醉气体</a:t>
            </a:r>
            <a:r>
              <a:rPr lang="en-US" altLang="zh-CN" dirty="0"/>
              <a:t> </a:t>
            </a:r>
            <a:r>
              <a:rPr lang="zh-CN" altLang="en-US" dirty="0"/>
              <a:t>（小型</a:t>
            </a:r>
            <a:r>
              <a:rPr lang="en-US" altLang="zh-CN" dirty="0"/>
              <a:t>ICU</a:t>
            </a:r>
            <a:r>
              <a:rPr lang="zh-CN" altLang="en-US" dirty="0"/>
              <a:t>）。</a:t>
            </a:r>
            <a:endParaRPr lang="en-US" altLang="zh-CN" dirty="0"/>
          </a:p>
          <a:p>
            <a:pPr lvl="1" eaLnBrk="1" fontAlgn="auto" hangingPunct="1">
              <a:spcAft>
                <a:spcPts val="0"/>
              </a:spcAft>
              <a:defRPr/>
            </a:pPr>
            <a:r>
              <a:rPr lang="zh-CN" altLang="en-US" dirty="0"/>
              <a:t>数字和波形同屏显示。</a:t>
            </a:r>
            <a:r>
              <a:rPr lang="en-US" altLang="zh-CN" dirty="0"/>
              <a:t> </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fld id="{A773BFDE-E61F-4751-BC19-D55E56DD66F3}" type="slidenum">
              <a:rPr lang="en-US" altLang="zh-CN" sz="1200">
                <a:latin typeface="Gill Sans"/>
                <a:ea typeface="Gill Sans"/>
                <a:cs typeface="Gill Sans"/>
              </a:rPr>
              <a:pPr algn="ctr" eaLnBrk="1" hangingPunct="1">
                <a:spcBef>
                  <a:spcPct val="0"/>
                </a:spcBef>
                <a:buFontTx/>
                <a:buNone/>
              </a:pPr>
              <a:t>13</a:t>
            </a:fld>
            <a:endParaRPr lang="en-US" altLang="zh-CN" sz="1200">
              <a:latin typeface="Gill Sans"/>
              <a:ea typeface="Gill Sans"/>
              <a:cs typeface="Gill Sans"/>
            </a:endParaRPr>
          </a:p>
        </p:txBody>
      </p:sp>
      <p:sp>
        <p:nvSpPr>
          <p:cNvPr id="20484" name="Rectangle 3"/>
          <p:cNvSpPr>
            <a:spLocks noGrp="1" noChangeArrowheads="1"/>
          </p:cNvSpPr>
          <p:nvPr>
            <p:ph type="title"/>
          </p:nvPr>
        </p:nvSpPr>
        <p:spPr>
          <a:xfrm>
            <a:off x="900113" y="0"/>
            <a:ext cx="3508375" cy="1412875"/>
          </a:xfrm>
        </p:spPr>
        <p:txBody>
          <a:bodyPr>
            <a:normAutofit/>
          </a:bodyPr>
          <a:lstStyle/>
          <a:p>
            <a:pPr eaLnBrk="1" hangingPunct="1"/>
            <a:r>
              <a:rPr lang="zh-CN" altLang="en-US" dirty="0">
                <a:sym typeface="黑体" pitchFamily="49" charset="-122"/>
              </a:rPr>
              <a:t>系统结构设计</a:t>
            </a:r>
          </a:p>
        </p:txBody>
      </p:sp>
      <p:sp>
        <p:nvSpPr>
          <p:cNvPr id="47106" name="Rectangle 2"/>
          <p:cNvSpPr>
            <a:spLocks noGrp="1" noChangeArrowheads="1"/>
          </p:cNvSpPr>
          <p:nvPr>
            <p:ph idx="1"/>
          </p:nvPr>
        </p:nvSpPr>
        <p:spPr>
          <a:xfrm>
            <a:off x="684213" y="1773238"/>
            <a:ext cx="8135937" cy="5084762"/>
          </a:xfrm>
        </p:spPr>
        <p:txBody>
          <a:bodyPr lIns="0" tIns="0" rIns="0" bIns="0" rtlCol="0">
            <a:normAutofit/>
          </a:bodyPr>
          <a:lstStyle/>
          <a:p>
            <a:pPr fontAlgn="auto">
              <a:lnSpc>
                <a:spcPct val="90000"/>
              </a:lnSpc>
              <a:spcAft>
                <a:spcPts val="0"/>
              </a:spcAft>
              <a:defRPr/>
            </a:pPr>
            <a:r>
              <a:rPr lang="en-US" altLang="zh-CN" dirty="0"/>
              <a:t> </a:t>
            </a:r>
            <a:r>
              <a:rPr lang="zh-CN" altLang="en-US" dirty="0">
                <a:sym typeface="宋体" charset="0"/>
              </a:rPr>
              <a:t>系统如何实现设计说明书描述的功能</a:t>
            </a:r>
            <a:endParaRPr lang="en-US" altLang="zh-CN" dirty="0"/>
          </a:p>
          <a:p>
            <a:pPr fontAlgn="auto">
              <a:lnSpc>
                <a:spcPct val="90000"/>
              </a:lnSpc>
              <a:spcAft>
                <a:spcPts val="0"/>
              </a:spcAft>
              <a:defRPr/>
            </a:pPr>
            <a:r>
              <a:rPr lang="en-US" altLang="zh-CN" dirty="0"/>
              <a:t> </a:t>
            </a:r>
            <a:r>
              <a:rPr lang="zh-CN" altLang="en-US" dirty="0">
                <a:sym typeface="宋体" charset="0"/>
              </a:rPr>
              <a:t>软件</a:t>
            </a:r>
            <a:r>
              <a:rPr lang="en-US" altLang="zh-CN" dirty="0">
                <a:sym typeface="Tahoma Bold" charset="0"/>
              </a:rPr>
              <a:t>/</a:t>
            </a:r>
            <a:r>
              <a:rPr lang="zh-CN" altLang="en-US" dirty="0">
                <a:sym typeface="宋体" charset="0"/>
              </a:rPr>
              <a:t>硬件如何进行划分</a:t>
            </a:r>
            <a:endParaRPr lang="en-US" altLang="zh-CN" dirty="0"/>
          </a:p>
          <a:p>
            <a:pPr marL="638175" lvl="2" indent="-342900" fontAlgn="auto">
              <a:lnSpc>
                <a:spcPct val="90000"/>
              </a:lnSpc>
              <a:spcAft>
                <a:spcPts val="0"/>
              </a:spcAft>
              <a:buClr>
                <a:schemeClr val="tx2"/>
              </a:buClr>
              <a:defRPr/>
            </a:pPr>
            <a:r>
              <a:rPr lang="en-US" altLang="zh-CN" sz="2700" dirty="0">
                <a:cs typeface="+mn-cs"/>
              </a:rPr>
              <a:t> </a:t>
            </a:r>
            <a:r>
              <a:rPr lang="zh-CN" altLang="en-US" sz="2700" dirty="0">
                <a:cs typeface="+mn-cs"/>
                <a:sym typeface="宋体" charset="0"/>
              </a:rPr>
              <a:t>嵌入式系统中软件和硬件协同完成系统的功能</a:t>
            </a:r>
            <a:endParaRPr lang="en-US" altLang="zh-CN" sz="2700" dirty="0">
              <a:cs typeface="+mn-cs"/>
            </a:endParaRPr>
          </a:p>
          <a:p>
            <a:pPr marL="638175" lvl="2" indent="-342900" fontAlgn="auto">
              <a:lnSpc>
                <a:spcPct val="90000"/>
              </a:lnSpc>
              <a:spcAft>
                <a:spcPts val="0"/>
              </a:spcAft>
              <a:buClr>
                <a:schemeClr val="tx2"/>
              </a:buClr>
              <a:defRPr/>
            </a:pPr>
            <a:r>
              <a:rPr lang="en-US" altLang="zh-CN" sz="2700" dirty="0">
                <a:cs typeface="+mn-cs"/>
                <a:sym typeface="Tahoma Bold" charset="0"/>
              </a:rPr>
              <a:t> </a:t>
            </a:r>
            <a:r>
              <a:rPr lang="zh-CN" altLang="en-US" sz="2700" dirty="0">
                <a:cs typeface="+mn-cs"/>
                <a:sym typeface="宋体" charset="0"/>
              </a:rPr>
              <a:t>软件</a:t>
            </a:r>
            <a:r>
              <a:rPr lang="en-US" altLang="zh-CN" sz="2700" dirty="0">
                <a:cs typeface="+mn-cs"/>
                <a:sym typeface="Tahoma Bold" charset="0"/>
              </a:rPr>
              <a:t>/</a:t>
            </a:r>
            <a:r>
              <a:rPr lang="zh-CN" altLang="en-US" sz="2700" dirty="0">
                <a:cs typeface="+mn-cs"/>
                <a:sym typeface="宋体" charset="0"/>
              </a:rPr>
              <a:t>硬件划分通常由速度、灵活性以及开销来决策</a:t>
            </a:r>
          </a:p>
        </p:txBody>
      </p:sp>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fld id="{1EC6614E-C839-4FB4-BD51-231747ABCF4B}" type="slidenum">
              <a:rPr lang="en-US" altLang="zh-CN" sz="1200">
                <a:latin typeface="Gill Sans"/>
                <a:ea typeface="Gill Sans"/>
                <a:cs typeface="Gill Sans"/>
              </a:rPr>
              <a:pPr algn="ctr" eaLnBrk="1" hangingPunct="1">
                <a:spcBef>
                  <a:spcPct val="0"/>
                </a:spcBef>
                <a:buFontTx/>
                <a:buNone/>
              </a:pPr>
              <a:t>14</a:t>
            </a:fld>
            <a:endParaRPr lang="en-US" altLang="zh-CN" sz="1200">
              <a:latin typeface="Gill Sans"/>
              <a:ea typeface="Gill Sans"/>
              <a:cs typeface="Gill Sans"/>
            </a:endParaRPr>
          </a:p>
        </p:txBody>
      </p:sp>
      <p:sp>
        <p:nvSpPr>
          <p:cNvPr id="21508" name="Rectangle 3"/>
          <p:cNvSpPr>
            <a:spLocks noGrp="1" noChangeArrowheads="1"/>
          </p:cNvSpPr>
          <p:nvPr>
            <p:ph type="title"/>
          </p:nvPr>
        </p:nvSpPr>
        <p:spPr>
          <a:xfrm>
            <a:off x="971550" y="0"/>
            <a:ext cx="3190875" cy="1390650"/>
          </a:xfrm>
        </p:spPr>
        <p:txBody>
          <a:bodyPr>
            <a:normAutofit/>
          </a:bodyPr>
          <a:lstStyle/>
          <a:p>
            <a:pPr eaLnBrk="1" hangingPunct="1"/>
            <a:r>
              <a:rPr lang="zh-CN" altLang="en-US" dirty="0">
                <a:sym typeface="黑体" pitchFamily="49" charset="-122"/>
              </a:rPr>
              <a:t>软硬件的划分</a:t>
            </a:r>
          </a:p>
        </p:txBody>
      </p:sp>
      <p:sp>
        <p:nvSpPr>
          <p:cNvPr id="48130" name="Rectangle 2"/>
          <p:cNvSpPr>
            <a:spLocks noGrp="1" noChangeArrowheads="1"/>
          </p:cNvSpPr>
          <p:nvPr>
            <p:ph idx="1"/>
          </p:nvPr>
        </p:nvSpPr>
        <p:spPr>
          <a:xfrm>
            <a:off x="877888" y="1471613"/>
            <a:ext cx="7772400" cy="5386387"/>
          </a:xfrm>
        </p:spPr>
        <p:txBody>
          <a:bodyPr lIns="0" tIns="0" rIns="0" bIns="0" rtlCol="0">
            <a:normAutofit/>
          </a:bodyPr>
          <a:lstStyle/>
          <a:p>
            <a:pPr fontAlgn="auto">
              <a:lnSpc>
                <a:spcPct val="90000"/>
              </a:lnSpc>
              <a:spcAft>
                <a:spcPts val="0"/>
              </a:spcAft>
              <a:defRPr/>
            </a:pPr>
            <a:r>
              <a:rPr lang="zh-CN" altLang="en-US" dirty="0">
                <a:sym typeface="宋体" charset="0"/>
              </a:rPr>
              <a:t>嵌入式系统的设计涉及硬件与软件部件，设计中必须决定什么功能由硬件实现，什么功能由软件实现。</a:t>
            </a:r>
            <a:endParaRPr lang="en-US" altLang="zh-CN" dirty="0">
              <a:sym typeface="宋体" charset="0"/>
            </a:endParaRPr>
          </a:p>
          <a:p>
            <a:pPr lvl="1" fontAlgn="auto">
              <a:lnSpc>
                <a:spcPct val="90000"/>
              </a:lnSpc>
              <a:spcAft>
                <a:spcPts val="0"/>
              </a:spcAft>
              <a:defRPr/>
            </a:pPr>
            <a:r>
              <a:rPr lang="zh-CN" altLang="en-US" dirty="0">
                <a:sym typeface="宋体" charset="0"/>
              </a:rPr>
              <a:t>硬件和软件具有双重性</a:t>
            </a:r>
            <a:endParaRPr lang="en-US" altLang="zh-CN" dirty="0">
              <a:sym typeface="宋体" charset="0"/>
            </a:endParaRPr>
          </a:p>
          <a:p>
            <a:pPr lvl="1" fontAlgn="auto">
              <a:lnSpc>
                <a:spcPct val="90000"/>
              </a:lnSpc>
              <a:spcAft>
                <a:spcPts val="0"/>
              </a:spcAft>
              <a:defRPr/>
            </a:pPr>
            <a:r>
              <a:rPr lang="zh-CN" altLang="en-US" dirty="0">
                <a:sym typeface="宋体" charset="0"/>
              </a:rPr>
              <a:t>软硬件变动对系统的决策造成影响</a:t>
            </a:r>
            <a:endParaRPr lang="en-US" altLang="zh-CN" dirty="0">
              <a:sym typeface="宋体" charset="0"/>
            </a:endParaRPr>
          </a:p>
          <a:p>
            <a:pPr lvl="1" fontAlgn="auto">
              <a:lnSpc>
                <a:spcPct val="90000"/>
              </a:lnSpc>
              <a:spcAft>
                <a:spcPts val="0"/>
              </a:spcAft>
              <a:defRPr/>
            </a:pPr>
            <a:r>
              <a:rPr lang="zh-CN" altLang="en-US" dirty="0">
                <a:sym typeface="宋体" charset="0"/>
              </a:rPr>
              <a:t>划分和选择需要考虑多种因素</a:t>
            </a:r>
            <a:endParaRPr lang="en-US" altLang="zh-CN" dirty="0">
              <a:sym typeface="宋体" charset="0"/>
            </a:endParaRPr>
          </a:p>
          <a:p>
            <a:pPr lvl="1" fontAlgn="auto">
              <a:lnSpc>
                <a:spcPct val="90000"/>
              </a:lnSpc>
              <a:spcAft>
                <a:spcPts val="0"/>
              </a:spcAft>
              <a:defRPr/>
            </a:pPr>
            <a:r>
              <a:rPr lang="zh-CN" altLang="en-US" dirty="0">
                <a:sym typeface="宋体" charset="0"/>
              </a:rPr>
              <a:t>硬件和软件的双重性是划分决策的前提</a:t>
            </a:r>
          </a:p>
        </p:txBody>
      </p:sp>
    </p:spTree>
  </p:cSld>
  <p:clrMapOvr>
    <a:masterClrMapping/>
  </p:clrMapOvr>
  <p:transition spd="med">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fld id="{AF90320B-E921-4369-AA6B-C002AF0CA7BF}" type="slidenum">
              <a:rPr lang="en-US" altLang="zh-CN" sz="1200">
                <a:latin typeface="Gill Sans"/>
                <a:ea typeface="Gill Sans"/>
                <a:cs typeface="Gill Sans"/>
              </a:rPr>
              <a:pPr algn="ctr" eaLnBrk="1" hangingPunct="1">
                <a:spcBef>
                  <a:spcPct val="0"/>
                </a:spcBef>
                <a:buFontTx/>
                <a:buNone/>
              </a:pPr>
              <a:t>15</a:t>
            </a:fld>
            <a:endParaRPr lang="en-US" altLang="zh-CN" sz="1200">
              <a:latin typeface="Gill Sans"/>
              <a:ea typeface="Gill Sans"/>
              <a:cs typeface="Gill Sans"/>
            </a:endParaRPr>
          </a:p>
        </p:txBody>
      </p:sp>
      <p:sp>
        <p:nvSpPr>
          <p:cNvPr id="22532" name="Rectangle 3"/>
          <p:cNvSpPr>
            <a:spLocks noGrp="1" noChangeArrowheads="1"/>
          </p:cNvSpPr>
          <p:nvPr>
            <p:ph type="title"/>
          </p:nvPr>
        </p:nvSpPr>
        <p:spPr>
          <a:xfrm>
            <a:off x="1042988" y="0"/>
            <a:ext cx="5400675" cy="1390650"/>
          </a:xfrm>
        </p:spPr>
        <p:txBody>
          <a:bodyPr>
            <a:normAutofit/>
          </a:bodyPr>
          <a:lstStyle/>
          <a:p>
            <a:pPr eaLnBrk="1" hangingPunct="1"/>
            <a:r>
              <a:rPr lang="zh-CN" altLang="en-US" dirty="0">
                <a:sym typeface="黑体" pitchFamily="49" charset="-122"/>
              </a:rPr>
              <a:t>通常由软件实现的部分</a:t>
            </a:r>
          </a:p>
        </p:txBody>
      </p:sp>
      <p:sp>
        <p:nvSpPr>
          <p:cNvPr id="22531" name="Rectangle 2"/>
          <p:cNvSpPr>
            <a:spLocks noGrp="1" noChangeArrowheads="1"/>
          </p:cNvSpPr>
          <p:nvPr>
            <p:ph idx="1"/>
          </p:nvPr>
        </p:nvSpPr>
        <p:spPr>
          <a:xfrm>
            <a:off x="639763" y="1798638"/>
            <a:ext cx="8135937" cy="5059362"/>
          </a:xfrm>
        </p:spPr>
        <p:txBody>
          <a:bodyPr/>
          <a:lstStyle/>
          <a:p>
            <a:pPr marL="342900" lvl="1" indent="-342900" fontAlgn="auto">
              <a:lnSpc>
                <a:spcPct val="90000"/>
              </a:lnSpc>
              <a:spcAft>
                <a:spcPts val="0"/>
              </a:spcAft>
              <a:buClr>
                <a:schemeClr val="tx2"/>
              </a:buClr>
              <a:defRPr/>
            </a:pPr>
            <a:r>
              <a:rPr lang="zh-CN" altLang="en-US" sz="3000" dirty="0">
                <a:cs typeface="+mn-cs"/>
                <a:sym typeface="华文仿宋" pitchFamily="2" charset="-122"/>
              </a:rPr>
              <a:t>操作系统功能</a:t>
            </a:r>
            <a:endParaRPr lang="en-US" altLang="zh-CN" sz="3000" dirty="0">
              <a:cs typeface="+mn-cs"/>
              <a:sym typeface="华文仿宋" pitchFamily="2" charset="-122"/>
            </a:endParaRPr>
          </a:p>
          <a:p>
            <a:pPr lvl="1" fontAlgn="auto">
              <a:lnSpc>
                <a:spcPct val="90000"/>
              </a:lnSpc>
              <a:spcAft>
                <a:spcPts val="0"/>
              </a:spcAft>
              <a:defRPr/>
            </a:pPr>
            <a:r>
              <a:rPr lang="zh-CN" altLang="en-US" dirty="0">
                <a:sym typeface="华文仿宋" pitchFamily="2" charset="-122"/>
              </a:rPr>
              <a:t>任务调度</a:t>
            </a:r>
            <a:endParaRPr lang="en-US" altLang="zh-CN" dirty="0">
              <a:sym typeface="华文仿宋" pitchFamily="2" charset="-122"/>
            </a:endParaRPr>
          </a:p>
          <a:p>
            <a:pPr lvl="1" fontAlgn="auto">
              <a:lnSpc>
                <a:spcPct val="90000"/>
              </a:lnSpc>
              <a:spcAft>
                <a:spcPts val="0"/>
              </a:spcAft>
              <a:defRPr/>
            </a:pPr>
            <a:r>
              <a:rPr lang="zh-CN" altLang="en-US" dirty="0">
                <a:sym typeface="华文仿宋" pitchFamily="2" charset="-122"/>
              </a:rPr>
              <a:t>资源管理</a:t>
            </a:r>
            <a:endParaRPr lang="en-US" altLang="zh-CN" dirty="0">
              <a:sym typeface="华文仿宋" pitchFamily="2" charset="-122"/>
            </a:endParaRPr>
          </a:p>
          <a:p>
            <a:pPr lvl="1" fontAlgn="auto">
              <a:lnSpc>
                <a:spcPct val="90000"/>
              </a:lnSpc>
              <a:spcAft>
                <a:spcPts val="0"/>
              </a:spcAft>
              <a:defRPr/>
            </a:pPr>
            <a:r>
              <a:rPr lang="zh-CN" altLang="en-US" dirty="0">
                <a:sym typeface="华文仿宋" pitchFamily="2" charset="-122"/>
              </a:rPr>
              <a:t>设备驱动</a:t>
            </a:r>
            <a:endParaRPr lang="en-US" altLang="zh-CN" dirty="0">
              <a:sym typeface="华文仿宋" pitchFamily="2" charset="-122"/>
            </a:endParaRPr>
          </a:p>
          <a:p>
            <a:pPr marL="342900" lvl="1" indent="-342900" fontAlgn="auto">
              <a:lnSpc>
                <a:spcPct val="90000"/>
              </a:lnSpc>
              <a:spcAft>
                <a:spcPts val="0"/>
              </a:spcAft>
              <a:buClr>
                <a:schemeClr val="tx2"/>
              </a:buClr>
              <a:defRPr/>
            </a:pPr>
            <a:r>
              <a:rPr lang="zh-CN" altLang="en-US" sz="3000" dirty="0">
                <a:cs typeface="+mn-cs"/>
                <a:sym typeface="华文仿宋" pitchFamily="2" charset="-122"/>
              </a:rPr>
              <a:t>协议栈</a:t>
            </a:r>
            <a:endParaRPr lang="en-US" altLang="zh-CN" sz="3000" dirty="0">
              <a:cs typeface="+mn-cs"/>
              <a:sym typeface="华文仿宋" pitchFamily="2" charset="-122"/>
            </a:endParaRPr>
          </a:p>
          <a:p>
            <a:pPr lvl="1" fontAlgn="auto">
              <a:lnSpc>
                <a:spcPct val="90000"/>
              </a:lnSpc>
              <a:spcAft>
                <a:spcPts val="0"/>
              </a:spcAft>
              <a:defRPr/>
            </a:pPr>
            <a:r>
              <a:rPr lang="en-US" altLang="zh-CN" dirty="0">
                <a:sym typeface="华文仿宋" pitchFamily="2" charset="-122"/>
              </a:rPr>
              <a:t>TCP</a:t>
            </a:r>
            <a:r>
              <a:rPr lang="zh-CN" altLang="en-US" dirty="0">
                <a:sym typeface="华文仿宋" pitchFamily="2" charset="-122"/>
              </a:rPr>
              <a:t>／</a:t>
            </a:r>
            <a:r>
              <a:rPr lang="en-US" altLang="zh-CN" dirty="0">
                <a:sym typeface="华文仿宋" pitchFamily="2" charset="-122"/>
              </a:rPr>
              <a:t>IP</a:t>
            </a:r>
          </a:p>
          <a:p>
            <a:pPr marL="342900" lvl="1" indent="-342900" fontAlgn="auto">
              <a:lnSpc>
                <a:spcPct val="90000"/>
              </a:lnSpc>
              <a:spcAft>
                <a:spcPts val="0"/>
              </a:spcAft>
              <a:buClr>
                <a:schemeClr val="tx2"/>
              </a:buClr>
              <a:defRPr/>
            </a:pPr>
            <a:r>
              <a:rPr lang="zh-CN" altLang="en-US" sz="3000" dirty="0">
                <a:cs typeface="+mn-cs"/>
                <a:sym typeface="华文仿宋" pitchFamily="2" charset="-122"/>
              </a:rPr>
              <a:t>应用软件框架</a:t>
            </a:r>
            <a:endParaRPr lang="en-US" altLang="zh-CN" sz="3000" dirty="0">
              <a:cs typeface="+mn-cs"/>
              <a:sym typeface="华文仿宋" pitchFamily="2" charset="-122"/>
            </a:endParaRPr>
          </a:p>
          <a:p>
            <a:pPr marL="342900" lvl="1" indent="-342900" fontAlgn="auto">
              <a:lnSpc>
                <a:spcPct val="90000"/>
              </a:lnSpc>
              <a:spcAft>
                <a:spcPts val="0"/>
              </a:spcAft>
              <a:buClr>
                <a:schemeClr val="tx2"/>
              </a:buClr>
              <a:defRPr/>
            </a:pPr>
            <a:r>
              <a:rPr lang="zh-CN" altLang="en-US" sz="3000" dirty="0">
                <a:cs typeface="+mn-cs"/>
                <a:sym typeface="华文仿宋" pitchFamily="2" charset="-122"/>
              </a:rPr>
              <a:t>除基本系统、物理接口、基本逻辑电路，许多由硬件实现的功能都可以由软件实现。</a:t>
            </a:r>
          </a:p>
        </p:txBody>
      </p:sp>
    </p:spTree>
  </p:cSld>
  <p:clrMapOvr>
    <a:masterClrMapping/>
  </p:clrMapOvr>
  <p:transition spd="med">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Rectangle 10"/>
          <p:cNvSpPr>
            <a:spLocks noGrp="1" noChangeArrowheads="1"/>
          </p:cNvSpPr>
          <p:nvPr>
            <p:ph type="title"/>
          </p:nvPr>
        </p:nvSpPr>
        <p:spPr>
          <a:xfrm>
            <a:off x="900113" y="0"/>
            <a:ext cx="2933700" cy="1341438"/>
          </a:xfrm>
        </p:spPr>
        <p:txBody>
          <a:bodyPr>
            <a:normAutofit/>
          </a:bodyPr>
          <a:lstStyle/>
          <a:p>
            <a:pPr eaLnBrk="1" hangingPunct="1"/>
            <a:r>
              <a:rPr lang="zh-CN" altLang="en-US">
                <a:solidFill>
                  <a:srgbClr val="0000FF"/>
                </a:solidFill>
                <a:sym typeface="黑体" pitchFamily="49" charset="-122"/>
              </a:rPr>
              <a:t>双重性部分</a:t>
            </a:r>
          </a:p>
        </p:txBody>
      </p:sp>
      <p:sp>
        <p:nvSpPr>
          <p:cNvPr id="23555" name="Rectangle 2"/>
          <p:cNvSpPr>
            <a:spLocks noGrp="1" noChangeArrowheads="1"/>
          </p:cNvSpPr>
          <p:nvPr>
            <p:ph idx="1"/>
          </p:nvPr>
        </p:nvSpPr>
        <p:spPr>
          <a:xfrm>
            <a:off x="539552" y="1341438"/>
            <a:ext cx="4181673" cy="5287962"/>
          </a:xfrm>
        </p:spPr>
        <p:txBody>
          <a:bodyPr/>
          <a:lstStyle/>
          <a:p>
            <a:pPr marL="0" indent="-349250" fontAlgn="auto">
              <a:lnSpc>
                <a:spcPct val="80000"/>
              </a:lnSpc>
              <a:spcAft>
                <a:spcPts val="0"/>
              </a:spcAft>
              <a:defRPr/>
            </a:pPr>
            <a:r>
              <a:rPr lang="zh-CN" altLang="en-US" dirty="0">
                <a:cs typeface="+mn-cs"/>
                <a:sym typeface="宋体" pitchFamily="2" charset="-122"/>
              </a:rPr>
              <a:t>算法</a:t>
            </a:r>
            <a:endParaRPr lang="en-US" altLang="zh-CN" dirty="0">
              <a:cs typeface="+mn-cs"/>
              <a:sym typeface="Tahoma Bold" pitchFamily="34" charset="0"/>
            </a:endParaRPr>
          </a:p>
          <a:p>
            <a:pPr lvl="1" fontAlgn="auto">
              <a:lnSpc>
                <a:spcPct val="80000"/>
              </a:lnSpc>
              <a:spcAft>
                <a:spcPts val="0"/>
              </a:spcAft>
              <a:defRPr/>
            </a:pPr>
            <a:r>
              <a:rPr lang="zh-CN" altLang="en-US" dirty="0">
                <a:sym typeface="宋体" pitchFamily="2" charset="-122"/>
              </a:rPr>
              <a:t>加密／解密</a:t>
            </a:r>
            <a:endParaRPr lang="en-US" altLang="zh-CN" dirty="0">
              <a:sym typeface="Tahoma Bold" pitchFamily="34" charset="0"/>
            </a:endParaRPr>
          </a:p>
          <a:p>
            <a:pPr lvl="1" fontAlgn="auto">
              <a:lnSpc>
                <a:spcPct val="80000"/>
              </a:lnSpc>
              <a:spcAft>
                <a:spcPts val="0"/>
              </a:spcAft>
              <a:defRPr/>
            </a:pPr>
            <a:r>
              <a:rPr lang="zh-CN" altLang="en-US" dirty="0">
                <a:sym typeface="宋体" pitchFamily="2" charset="-122"/>
              </a:rPr>
              <a:t>编码／解码</a:t>
            </a:r>
            <a:endParaRPr lang="en-US" altLang="zh-CN" dirty="0">
              <a:sym typeface="Tahoma Bold" pitchFamily="34" charset="0"/>
            </a:endParaRPr>
          </a:p>
          <a:p>
            <a:pPr lvl="1" fontAlgn="auto">
              <a:lnSpc>
                <a:spcPct val="80000"/>
              </a:lnSpc>
              <a:spcAft>
                <a:spcPts val="0"/>
              </a:spcAft>
              <a:defRPr/>
            </a:pPr>
            <a:r>
              <a:rPr lang="zh-CN" altLang="en-US" dirty="0">
                <a:sym typeface="宋体" pitchFamily="2" charset="-122"/>
              </a:rPr>
              <a:t>压缩／解压</a:t>
            </a:r>
            <a:endParaRPr lang="en-US" altLang="zh-CN" dirty="0">
              <a:sym typeface="Tahoma Bold" pitchFamily="34" charset="0"/>
            </a:endParaRPr>
          </a:p>
          <a:p>
            <a:pPr lvl="1" fontAlgn="auto">
              <a:lnSpc>
                <a:spcPct val="80000"/>
              </a:lnSpc>
              <a:spcAft>
                <a:spcPts val="0"/>
              </a:spcAft>
              <a:defRPr/>
            </a:pPr>
            <a:r>
              <a:rPr lang="en-US" altLang="zh-CN" dirty="0">
                <a:sym typeface="Tahoma Bold" pitchFamily="34" charset="0"/>
              </a:rPr>
              <a:t>……</a:t>
            </a:r>
          </a:p>
          <a:p>
            <a:pPr marL="0" indent="-349250" fontAlgn="auto">
              <a:lnSpc>
                <a:spcPct val="80000"/>
              </a:lnSpc>
              <a:spcAft>
                <a:spcPts val="0"/>
              </a:spcAft>
              <a:defRPr/>
            </a:pPr>
            <a:r>
              <a:rPr lang="zh-CN" altLang="en-US" dirty="0">
                <a:cs typeface="+mn-cs"/>
                <a:sym typeface="宋体" pitchFamily="2" charset="-122"/>
              </a:rPr>
              <a:t>数学运算</a:t>
            </a:r>
            <a:endParaRPr lang="en-US" altLang="zh-CN" dirty="0">
              <a:cs typeface="+mn-cs"/>
              <a:sym typeface="Tahoma Bold" pitchFamily="34" charset="0"/>
            </a:endParaRPr>
          </a:p>
          <a:p>
            <a:pPr lvl="1" fontAlgn="auto">
              <a:lnSpc>
                <a:spcPct val="80000"/>
              </a:lnSpc>
              <a:spcAft>
                <a:spcPts val="0"/>
              </a:spcAft>
              <a:defRPr/>
            </a:pPr>
            <a:r>
              <a:rPr lang="zh-CN" altLang="en-US" dirty="0">
                <a:sym typeface="宋体" pitchFamily="2" charset="-122"/>
              </a:rPr>
              <a:t>浮点运算，</a:t>
            </a:r>
            <a:r>
              <a:rPr lang="en-US" altLang="zh-CN" dirty="0">
                <a:sym typeface="Tahoma Bold" pitchFamily="34" charset="0"/>
              </a:rPr>
              <a:t>FFT</a:t>
            </a:r>
            <a:r>
              <a:rPr lang="zh-CN" altLang="en-US" dirty="0">
                <a:sym typeface="宋体" pitchFamily="2" charset="-122"/>
              </a:rPr>
              <a:t>，</a:t>
            </a:r>
            <a:r>
              <a:rPr lang="en-US" altLang="zh-CN" dirty="0">
                <a:sym typeface="Tahoma Bold" pitchFamily="34" charset="0"/>
              </a:rPr>
              <a:t>…</a:t>
            </a:r>
          </a:p>
          <a:p>
            <a:pPr fontAlgn="auto">
              <a:lnSpc>
                <a:spcPct val="80000"/>
              </a:lnSpc>
              <a:spcAft>
                <a:spcPts val="0"/>
              </a:spcAft>
              <a:defRPr/>
            </a:pPr>
            <a:r>
              <a:rPr lang="en-US" altLang="zh-CN" dirty="0">
                <a:sym typeface="Tahoma Bold" pitchFamily="34" charset="0"/>
              </a:rPr>
              <a:t>……</a:t>
            </a: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软硬协同设计对比</a:t>
            </a:r>
          </a:p>
        </p:txBody>
      </p:sp>
      <p:sp>
        <p:nvSpPr>
          <p:cNvPr id="3" name="内容占位符 2"/>
          <p:cNvSpPr>
            <a:spLocks noGrp="1"/>
          </p:cNvSpPr>
          <p:nvPr>
            <p:ph sz="half" idx="1"/>
          </p:nvPr>
        </p:nvSpPr>
        <p:spPr/>
        <p:txBody>
          <a:bodyPr/>
          <a:lstStyle/>
          <a:p>
            <a:r>
              <a:rPr lang="en-US" altLang="zh-CN" sz="2000" b="1" i="1" dirty="0"/>
              <a:t>Relative Performance</a:t>
            </a:r>
            <a:endParaRPr lang="en-US" altLang="zh-CN" sz="1600" dirty="0"/>
          </a:p>
          <a:p>
            <a:pPr lvl="1"/>
            <a:r>
              <a:rPr lang="en-US" altLang="zh-CN" sz="1600" dirty="0"/>
              <a:t>The figure illustrates various cryptographic implementations in software and hardware that have been proposed over the past few years (2003–2008). </a:t>
            </a:r>
          </a:p>
          <a:p>
            <a:pPr lvl="1"/>
            <a:r>
              <a:rPr lang="en-US" altLang="zh-CN" sz="1600" dirty="0"/>
              <a:t>These are all designs proposed for embedded applications, where the trade-off between hardware and software is crucial. </a:t>
            </a:r>
          </a:p>
          <a:p>
            <a:pPr lvl="1"/>
            <a:r>
              <a:rPr lang="en-US" altLang="zh-CN" sz="1600" dirty="0"/>
              <a:t>As demonstrated by the graph, hardware crypto architectures have, on the average, a higher relative performance compared to embedded processors.</a:t>
            </a:r>
            <a:endParaRPr lang="zh-CN" altLang="en-US" sz="1600" dirty="0"/>
          </a:p>
        </p:txBody>
      </p:sp>
      <p:pic>
        <p:nvPicPr>
          <p:cNvPr id="6" name="内容占位符 5"/>
          <p:cNvPicPr>
            <a:picLocks noGrp="1" noChangeAspect="1"/>
          </p:cNvPicPr>
          <p:nvPr>
            <p:ph sz="half" idx="2"/>
          </p:nvPr>
        </p:nvPicPr>
        <p:blipFill>
          <a:blip r:embed="rId3"/>
          <a:stretch>
            <a:fillRect/>
          </a:stretch>
        </p:blipFill>
        <p:spPr>
          <a:xfrm>
            <a:off x="4648200" y="2449729"/>
            <a:ext cx="4038600" cy="2950729"/>
          </a:xfrm>
          <a:prstGeom prst="rect">
            <a:avLst/>
          </a:prstGeom>
        </p:spPr>
      </p:pic>
    </p:spTree>
    <p:extLst>
      <p:ext uri="{BB962C8B-B14F-4D97-AF65-F5344CB8AC3E}">
        <p14:creationId xmlns:p14="http://schemas.microsoft.com/office/powerpoint/2010/main" val="3841561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软硬协同设计对比</a:t>
            </a:r>
          </a:p>
        </p:txBody>
      </p:sp>
      <p:sp>
        <p:nvSpPr>
          <p:cNvPr id="3" name="内容占位符 2"/>
          <p:cNvSpPr>
            <a:spLocks noGrp="1"/>
          </p:cNvSpPr>
          <p:nvPr>
            <p:ph sz="half" idx="1"/>
          </p:nvPr>
        </p:nvSpPr>
        <p:spPr/>
        <p:txBody>
          <a:bodyPr/>
          <a:lstStyle/>
          <a:p>
            <a:r>
              <a:rPr lang="en-US" altLang="zh-CN" sz="2400" b="1" i="1" dirty="0"/>
              <a:t>Energy Efficiency</a:t>
            </a:r>
          </a:p>
          <a:p>
            <a:pPr lvl="1"/>
            <a:r>
              <a:rPr lang="en-US" altLang="zh-CN" dirty="0"/>
              <a:t>The amount of useful work done per unit of energy.</a:t>
            </a:r>
          </a:p>
          <a:p>
            <a:pPr lvl="1"/>
            <a:r>
              <a:rPr lang="en-US" altLang="zh-CN" dirty="0"/>
              <a:t>the energy efficiency varies over many </a:t>
            </a:r>
            <a:r>
              <a:rPr lang="en-US" altLang="zh-CN" i="1" dirty="0"/>
              <a:t>orders of magnitude</a:t>
            </a:r>
            <a:r>
              <a:rPr lang="en-US" altLang="zh-CN" dirty="0"/>
              <a:t>.</a:t>
            </a:r>
            <a:endParaRPr lang="zh-CN" altLang="en-US" dirty="0"/>
          </a:p>
        </p:txBody>
      </p:sp>
      <p:pic>
        <p:nvPicPr>
          <p:cNvPr id="6" name="内容占位符 5"/>
          <p:cNvPicPr>
            <a:picLocks noGrp="1" noChangeAspect="1"/>
          </p:cNvPicPr>
          <p:nvPr>
            <p:ph sz="half" idx="2"/>
          </p:nvPr>
        </p:nvPicPr>
        <p:blipFill>
          <a:blip r:embed="rId2"/>
          <a:stretch>
            <a:fillRect/>
          </a:stretch>
        </p:blipFill>
        <p:spPr>
          <a:xfrm>
            <a:off x="4648200" y="2608180"/>
            <a:ext cx="4038600" cy="2765036"/>
          </a:xfrm>
          <a:prstGeom prst="rect">
            <a:avLst/>
          </a:prstGeom>
        </p:spPr>
      </p:pic>
    </p:spTree>
    <p:extLst>
      <p:ext uri="{BB962C8B-B14F-4D97-AF65-F5344CB8AC3E}">
        <p14:creationId xmlns:p14="http://schemas.microsoft.com/office/powerpoint/2010/main" val="923338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软硬协同设计的驱动因素</a:t>
            </a:r>
          </a:p>
        </p:txBody>
      </p:sp>
      <p:sp>
        <p:nvSpPr>
          <p:cNvPr id="5" name="内容占位符 4"/>
          <p:cNvSpPr>
            <a:spLocks noGrp="1"/>
          </p:cNvSpPr>
          <p:nvPr>
            <p:ph sz="half" idx="1"/>
          </p:nvPr>
        </p:nvSpPr>
        <p:spPr/>
        <p:txBody>
          <a:bodyPr/>
          <a:lstStyle/>
          <a:p>
            <a:r>
              <a:rPr lang="zh-CN" altLang="en-US" dirty="0"/>
              <a:t>性能</a:t>
            </a:r>
            <a:endParaRPr lang="en-US" altLang="zh-CN" dirty="0"/>
          </a:p>
          <a:p>
            <a:pPr lvl="1"/>
            <a:r>
              <a:rPr lang="zh-CN" altLang="en-US" dirty="0"/>
              <a:t>单个时钟周期完成更多的工作</a:t>
            </a:r>
            <a:endParaRPr lang="en-US" altLang="zh-CN" dirty="0"/>
          </a:p>
          <a:p>
            <a:r>
              <a:rPr lang="zh-CN" altLang="en-US" dirty="0"/>
              <a:t>能效</a:t>
            </a:r>
            <a:endParaRPr lang="en-US" altLang="zh-CN" dirty="0"/>
          </a:p>
          <a:p>
            <a:pPr lvl="1"/>
            <a:r>
              <a:rPr lang="zh-CN" altLang="en-US" dirty="0"/>
              <a:t>有限的电量</a:t>
            </a:r>
            <a:endParaRPr lang="en-US" altLang="zh-CN" dirty="0"/>
          </a:p>
          <a:p>
            <a:r>
              <a:rPr lang="zh-CN" altLang="en-US" dirty="0"/>
              <a:t>功率密度</a:t>
            </a:r>
            <a:endParaRPr lang="en-US" altLang="zh-CN" dirty="0"/>
          </a:p>
          <a:p>
            <a:pPr lvl="1"/>
            <a:r>
              <a:rPr lang="zh-CN" altLang="en-US" dirty="0"/>
              <a:t>一个电路的功耗及其引发的温度曲线变化，在忽略静态功耗的情况下，与时钟频率成正比。</a:t>
            </a:r>
          </a:p>
        </p:txBody>
      </p:sp>
      <p:pic>
        <p:nvPicPr>
          <p:cNvPr id="6" name="内容占位符 3"/>
          <p:cNvPicPr>
            <a:picLocks noGrp="1" noChangeAspect="1"/>
          </p:cNvPicPr>
          <p:nvPr>
            <p:ph sz="half" idx="2"/>
          </p:nvPr>
        </p:nvPicPr>
        <p:blipFill>
          <a:blip r:embed="rId2"/>
          <a:stretch>
            <a:fillRect/>
          </a:stretch>
        </p:blipFill>
        <p:spPr>
          <a:xfrm>
            <a:off x="4648200" y="2851169"/>
            <a:ext cx="4038600" cy="2147849"/>
          </a:xfrm>
          <a:prstGeom prst="rect">
            <a:avLst/>
          </a:prstGeom>
        </p:spPr>
      </p:pic>
    </p:spTree>
    <p:extLst>
      <p:ext uri="{BB962C8B-B14F-4D97-AF65-F5344CB8AC3E}">
        <p14:creationId xmlns:p14="http://schemas.microsoft.com/office/powerpoint/2010/main" val="4265495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
          <p:cNvSpPr>
            <a:spLocks noEditPoints="1"/>
          </p:cNvSpPr>
          <p:nvPr/>
        </p:nvSpPr>
        <p:spPr bwMode="gray">
          <a:xfrm>
            <a:off x="381000" y="2133600"/>
            <a:ext cx="8610600" cy="4038600"/>
          </a:xfrm>
          <a:custGeom>
            <a:avLst/>
            <a:gdLst>
              <a:gd name="T0" fmla="*/ 2147483647 w 2820"/>
              <a:gd name="T1" fmla="*/ 2147483647 h 2912"/>
              <a:gd name="T2" fmla="*/ 2147483647 w 2820"/>
              <a:gd name="T3" fmla="*/ 2147483647 h 2912"/>
              <a:gd name="T4" fmla="*/ 2147483647 w 2820"/>
              <a:gd name="T5" fmla="*/ 2147483647 h 2912"/>
              <a:gd name="T6" fmla="*/ 2147483647 w 2820"/>
              <a:gd name="T7" fmla="*/ 2147483647 h 2912"/>
              <a:gd name="T8" fmla="*/ 2147483647 w 2820"/>
              <a:gd name="T9" fmla="*/ 2147483647 h 2912"/>
              <a:gd name="T10" fmla="*/ 2147483647 w 2820"/>
              <a:gd name="T11" fmla="*/ 2147483647 h 2912"/>
              <a:gd name="T12" fmla="*/ 2147483647 w 2820"/>
              <a:gd name="T13" fmla="*/ 2147483647 h 2912"/>
              <a:gd name="T14" fmla="*/ 2147483647 w 2820"/>
              <a:gd name="T15" fmla="*/ 2147483647 h 2912"/>
              <a:gd name="T16" fmla="*/ 0 w 2820"/>
              <a:gd name="T17" fmla="*/ 2147483647 h 2912"/>
              <a:gd name="T18" fmla="*/ 2147483647 w 2820"/>
              <a:gd name="T19" fmla="*/ 2147483647 h 2912"/>
              <a:gd name="T20" fmla="*/ 2147483647 w 2820"/>
              <a:gd name="T21" fmla="*/ 2147483647 h 2912"/>
              <a:gd name="T22" fmla="*/ 2147483647 w 2820"/>
              <a:gd name="T23" fmla="*/ 2147483647 h 2912"/>
              <a:gd name="T24" fmla="*/ 2147483647 w 2820"/>
              <a:gd name="T25" fmla="*/ 2147483647 h 2912"/>
              <a:gd name="T26" fmla="*/ 2147483647 w 2820"/>
              <a:gd name="T27" fmla="*/ 2147483647 h 2912"/>
              <a:gd name="T28" fmla="*/ 2147483647 w 2820"/>
              <a:gd name="T29" fmla="*/ 2147483647 h 2912"/>
              <a:gd name="T30" fmla="*/ 2147483647 w 2820"/>
              <a:gd name="T31" fmla="*/ 2147483647 h 2912"/>
              <a:gd name="T32" fmla="*/ 2147483647 w 2820"/>
              <a:gd name="T33" fmla="*/ 2147483647 h 2912"/>
              <a:gd name="T34" fmla="*/ 2147483647 w 2820"/>
              <a:gd name="T35" fmla="*/ 2147483647 h 2912"/>
              <a:gd name="T36" fmla="*/ 2147483647 w 2820"/>
              <a:gd name="T37" fmla="*/ 2147483647 h 2912"/>
              <a:gd name="T38" fmla="*/ 2147483647 w 2820"/>
              <a:gd name="T39" fmla="*/ 2147483647 h 2912"/>
              <a:gd name="T40" fmla="*/ 2147483647 w 2820"/>
              <a:gd name="T41" fmla="*/ 2147483647 h 2912"/>
              <a:gd name="T42" fmla="*/ 2147483647 w 2820"/>
              <a:gd name="T43" fmla="*/ 2147483647 h 2912"/>
              <a:gd name="T44" fmla="*/ 2147483647 w 2820"/>
              <a:gd name="T45" fmla="*/ 2147483647 h 2912"/>
              <a:gd name="T46" fmla="*/ 2147483647 w 2820"/>
              <a:gd name="T47" fmla="*/ 2147483647 h 2912"/>
              <a:gd name="T48" fmla="*/ 2147483647 w 2820"/>
              <a:gd name="T49" fmla="*/ 2147483647 h 2912"/>
              <a:gd name="T50" fmla="*/ 2147483647 w 2820"/>
              <a:gd name="T51" fmla="*/ 2147483647 h 2912"/>
              <a:gd name="T52" fmla="*/ 2147483647 w 2820"/>
              <a:gd name="T53" fmla="*/ 2147483647 h 2912"/>
              <a:gd name="T54" fmla="*/ 2147483647 w 2820"/>
              <a:gd name="T55" fmla="*/ 2147483647 h 2912"/>
              <a:gd name="T56" fmla="*/ 2147483647 w 2820"/>
              <a:gd name="T57" fmla="*/ 2147483647 h 2912"/>
              <a:gd name="T58" fmla="*/ 2147483647 w 2820"/>
              <a:gd name="T59" fmla="*/ 2147483647 h 2912"/>
              <a:gd name="T60" fmla="*/ 2147483647 w 2820"/>
              <a:gd name="T61" fmla="*/ 2147483647 h 2912"/>
              <a:gd name="T62" fmla="*/ 2147483647 w 2820"/>
              <a:gd name="T63" fmla="*/ 2147483647 h 2912"/>
              <a:gd name="T64" fmla="*/ 2147483647 w 2820"/>
              <a:gd name="T65" fmla="*/ 2147483647 h 2912"/>
              <a:gd name="T66" fmla="*/ 2147483647 w 2820"/>
              <a:gd name="T67" fmla="*/ 2147483647 h 2912"/>
              <a:gd name="T68" fmla="*/ 2147483647 w 2820"/>
              <a:gd name="T69" fmla="*/ 2147483647 h 2912"/>
              <a:gd name="T70" fmla="*/ 2147483647 w 2820"/>
              <a:gd name="T71" fmla="*/ 2147483647 h 2912"/>
              <a:gd name="T72" fmla="*/ 2147483647 w 2820"/>
              <a:gd name="T73" fmla="*/ 2147483647 h 2912"/>
              <a:gd name="T74" fmla="*/ 2147483647 w 2820"/>
              <a:gd name="T75" fmla="*/ 2147483647 h 2912"/>
              <a:gd name="T76" fmla="*/ 2147483647 w 2820"/>
              <a:gd name="T77" fmla="*/ 2147483647 h 2912"/>
              <a:gd name="T78" fmla="*/ 2147483647 w 2820"/>
              <a:gd name="T79" fmla="*/ 2147483647 h 2912"/>
              <a:gd name="T80" fmla="*/ 2147483647 w 2820"/>
              <a:gd name="T81" fmla="*/ 2147483647 h 2912"/>
              <a:gd name="T82" fmla="*/ 2147483647 w 2820"/>
              <a:gd name="T83" fmla="*/ 2147483647 h 2912"/>
              <a:gd name="T84" fmla="*/ 2147483647 w 2820"/>
              <a:gd name="T85" fmla="*/ 2147483647 h 2912"/>
              <a:gd name="T86" fmla="*/ 2147483647 w 2820"/>
              <a:gd name="T87" fmla="*/ 2147483647 h 2912"/>
              <a:gd name="T88" fmla="*/ 2147483647 w 2820"/>
              <a:gd name="T89" fmla="*/ 2147483647 h 2912"/>
              <a:gd name="T90" fmla="*/ 2147483647 w 2820"/>
              <a:gd name="T91" fmla="*/ 0 h 2912"/>
              <a:gd name="T92" fmla="*/ 2147483647 w 2820"/>
              <a:gd name="T93" fmla="*/ 2147483647 h 2912"/>
              <a:gd name="T94" fmla="*/ 2147483647 w 2820"/>
              <a:gd name="T95" fmla="*/ 2147483647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tx1"/>
              </a:gs>
              <a:gs pos="100000">
                <a:schemeClr val="hlink"/>
              </a:gs>
            </a:gsLst>
            <a:lin ang="5400000" scaled="1"/>
          </a:gradFill>
          <a:ln>
            <a:noFill/>
          </a:ln>
          <a:effectLst>
            <a:outerShdw dist="206741" dir="8249373"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a:p>
        </p:txBody>
      </p:sp>
      <p:grpSp>
        <p:nvGrpSpPr>
          <p:cNvPr id="2" name="Group 47"/>
          <p:cNvGrpSpPr>
            <a:grpSpLocks/>
          </p:cNvGrpSpPr>
          <p:nvPr/>
        </p:nvGrpSpPr>
        <p:grpSpPr bwMode="auto">
          <a:xfrm>
            <a:off x="2362200" y="4210050"/>
            <a:ext cx="1820863" cy="1885950"/>
            <a:chOff x="1493" y="2556"/>
            <a:chExt cx="1147" cy="1188"/>
          </a:xfrm>
        </p:grpSpPr>
        <p:sp>
          <p:nvSpPr>
            <p:cNvPr id="9263" name="Oval 5"/>
            <p:cNvSpPr>
              <a:spLocks noChangeArrowheads="1"/>
            </p:cNvSpPr>
            <p:nvPr/>
          </p:nvSpPr>
          <p:spPr bwMode="auto">
            <a:xfrm rot="-723406">
              <a:off x="1579" y="332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64" name="Oval 6"/>
            <p:cNvSpPr>
              <a:spLocks noChangeArrowheads="1"/>
            </p:cNvSpPr>
            <p:nvPr/>
          </p:nvSpPr>
          <p:spPr bwMode="gray">
            <a:xfrm>
              <a:off x="1536" y="255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65" name="Oval 7"/>
            <p:cNvSpPr>
              <a:spLocks noChangeArrowheads="1"/>
            </p:cNvSpPr>
            <p:nvPr/>
          </p:nvSpPr>
          <p:spPr bwMode="gray">
            <a:xfrm>
              <a:off x="1549" y="256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66" name="Oval 8"/>
            <p:cNvSpPr>
              <a:spLocks noChangeArrowheads="1"/>
            </p:cNvSpPr>
            <p:nvPr/>
          </p:nvSpPr>
          <p:spPr bwMode="gray">
            <a:xfrm>
              <a:off x="1560" y="257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67" name="Oval 9"/>
            <p:cNvSpPr>
              <a:spLocks noChangeArrowheads="1"/>
            </p:cNvSpPr>
            <p:nvPr/>
          </p:nvSpPr>
          <p:spPr bwMode="gray">
            <a:xfrm>
              <a:off x="1618" y="260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68" name="Text Box 10"/>
            <p:cNvSpPr txBox="1">
              <a:spLocks noChangeArrowheads="1"/>
            </p:cNvSpPr>
            <p:nvPr/>
          </p:nvSpPr>
          <p:spPr bwMode="gray">
            <a:xfrm>
              <a:off x="1493" y="2688"/>
              <a:ext cx="1147"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2400" b="1">
                  <a:solidFill>
                    <a:srgbClr val="000000"/>
                  </a:solidFill>
                  <a:latin typeface="Times New Roman" pitchFamily="18" charset="0"/>
                </a:rPr>
                <a:t>4</a:t>
              </a:r>
            </a:p>
            <a:p>
              <a:pPr algn="ctr" eaLnBrk="1" hangingPunct="1">
                <a:spcBef>
                  <a:spcPct val="0"/>
                </a:spcBef>
                <a:buFontTx/>
                <a:buNone/>
              </a:pPr>
              <a:r>
                <a:rPr lang="en-US" altLang="zh-CN" sz="2400" b="1">
                  <a:solidFill>
                    <a:srgbClr val="000000"/>
                  </a:solidFill>
                  <a:latin typeface="Times New Roman" pitchFamily="18" charset="0"/>
                </a:rPr>
                <a:t>Implement Solution</a:t>
              </a:r>
              <a:endParaRPr lang="en-US" altLang="zh-CN" sz="2400" b="1">
                <a:latin typeface="Times New Roman" pitchFamily="18" charset="0"/>
              </a:endParaRPr>
            </a:p>
          </p:txBody>
        </p:sp>
      </p:grpSp>
      <p:grpSp>
        <p:nvGrpSpPr>
          <p:cNvPr id="3" name="Group 45"/>
          <p:cNvGrpSpPr>
            <a:grpSpLocks/>
          </p:cNvGrpSpPr>
          <p:nvPr/>
        </p:nvGrpSpPr>
        <p:grpSpPr bwMode="auto">
          <a:xfrm>
            <a:off x="533400" y="2133600"/>
            <a:ext cx="1323975" cy="1371600"/>
            <a:chOff x="336" y="1248"/>
            <a:chExt cx="834" cy="864"/>
          </a:xfrm>
        </p:grpSpPr>
        <p:sp>
          <p:nvSpPr>
            <p:cNvPr id="9257" name="Oval 18"/>
            <p:cNvSpPr>
              <a:spLocks noChangeArrowheads="1"/>
            </p:cNvSpPr>
            <p:nvPr/>
          </p:nvSpPr>
          <p:spPr bwMode="auto">
            <a:xfrm>
              <a:off x="336" y="1708"/>
              <a:ext cx="693" cy="40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58" name="Oval 19"/>
            <p:cNvSpPr>
              <a:spLocks noChangeArrowheads="1"/>
            </p:cNvSpPr>
            <p:nvPr/>
          </p:nvSpPr>
          <p:spPr bwMode="gray">
            <a:xfrm>
              <a:off x="394" y="1248"/>
              <a:ext cx="776" cy="776"/>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59" name="Oval 20"/>
            <p:cNvSpPr>
              <a:spLocks noChangeArrowheads="1"/>
            </p:cNvSpPr>
            <p:nvPr/>
          </p:nvSpPr>
          <p:spPr bwMode="gray">
            <a:xfrm>
              <a:off x="403" y="1252"/>
              <a:ext cx="759" cy="75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60" name="Oval 21"/>
            <p:cNvSpPr>
              <a:spLocks noChangeArrowheads="1"/>
            </p:cNvSpPr>
            <p:nvPr/>
          </p:nvSpPr>
          <p:spPr bwMode="gray">
            <a:xfrm>
              <a:off x="412" y="1260"/>
              <a:ext cx="721" cy="70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61" name="Oval 22"/>
            <p:cNvSpPr>
              <a:spLocks noChangeArrowheads="1"/>
            </p:cNvSpPr>
            <p:nvPr/>
          </p:nvSpPr>
          <p:spPr bwMode="gray">
            <a:xfrm>
              <a:off x="453" y="1279"/>
              <a:ext cx="642" cy="574"/>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62" name="Text Box 23"/>
            <p:cNvSpPr txBox="1">
              <a:spLocks noChangeArrowheads="1"/>
            </p:cNvSpPr>
            <p:nvPr/>
          </p:nvSpPr>
          <p:spPr bwMode="gray">
            <a:xfrm>
              <a:off x="394" y="1295"/>
              <a:ext cx="75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2000" b="1">
                  <a:solidFill>
                    <a:srgbClr val="000000"/>
                  </a:solidFill>
                  <a:latin typeface="Times New Roman" pitchFamily="18" charset="0"/>
                </a:rPr>
                <a:t>2</a:t>
              </a:r>
            </a:p>
            <a:p>
              <a:pPr algn="ctr" eaLnBrk="1" hangingPunct="1">
                <a:spcBef>
                  <a:spcPct val="0"/>
                </a:spcBef>
                <a:buFontTx/>
                <a:buNone/>
              </a:pPr>
              <a:r>
                <a:rPr lang="en-US" altLang="zh-CN" sz="2000" b="1">
                  <a:solidFill>
                    <a:srgbClr val="000000"/>
                  </a:solidFill>
                  <a:latin typeface="Times New Roman" pitchFamily="18" charset="0"/>
                </a:rPr>
                <a:t>Generate</a:t>
              </a:r>
            </a:p>
            <a:p>
              <a:pPr algn="ctr" eaLnBrk="1" hangingPunct="1">
                <a:spcBef>
                  <a:spcPct val="0"/>
                </a:spcBef>
                <a:buFontTx/>
                <a:buNone/>
              </a:pPr>
              <a:r>
                <a:rPr lang="en-US" altLang="zh-CN" sz="2000" b="1">
                  <a:solidFill>
                    <a:srgbClr val="000000"/>
                  </a:solidFill>
                  <a:latin typeface="Times New Roman" pitchFamily="18" charset="0"/>
                </a:rPr>
                <a:t>Solutions</a:t>
              </a:r>
              <a:endParaRPr lang="en-US" altLang="zh-CN" sz="2000">
                <a:latin typeface="Times New Roman" pitchFamily="18" charset="0"/>
              </a:endParaRPr>
            </a:p>
          </p:txBody>
        </p:sp>
      </p:grpSp>
      <p:grpSp>
        <p:nvGrpSpPr>
          <p:cNvPr id="4" name="Group 44"/>
          <p:cNvGrpSpPr>
            <a:grpSpLocks/>
          </p:cNvGrpSpPr>
          <p:nvPr/>
        </p:nvGrpSpPr>
        <p:grpSpPr bwMode="auto">
          <a:xfrm>
            <a:off x="2286000" y="1512888"/>
            <a:ext cx="1219200" cy="1154112"/>
            <a:chOff x="1440" y="857"/>
            <a:chExt cx="768" cy="727"/>
          </a:xfrm>
        </p:grpSpPr>
        <p:sp>
          <p:nvSpPr>
            <p:cNvPr id="9251" name="Oval 24"/>
            <p:cNvSpPr>
              <a:spLocks noChangeArrowheads="1"/>
            </p:cNvSpPr>
            <p:nvPr/>
          </p:nvSpPr>
          <p:spPr bwMode="auto">
            <a:xfrm>
              <a:off x="1440" y="1366"/>
              <a:ext cx="654" cy="218"/>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2" name="Oval 25"/>
            <p:cNvSpPr>
              <a:spLocks noChangeArrowheads="1"/>
            </p:cNvSpPr>
            <p:nvPr/>
          </p:nvSpPr>
          <p:spPr bwMode="gray">
            <a:xfrm>
              <a:off x="1557" y="857"/>
              <a:ext cx="651" cy="651"/>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3" name="Oval 26"/>
            <p:cNvSpPr>
              <a:spLocks noChangeArrowheads="1"/>
            </p:cNvSpPr>
            <p:nvPr/>
          </p:nvSpPr>
          <p:spPr bwMode="gray">
            <a:xfrm>
              <a:off x="1566" y="860"/>
              <a:ext cx="634" cy="636"/>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4" name="Oval 27"/>
            <p:cNvSpPr>
              <a:spLocks noChangeArrowheads="1"/>
            </p:cNvSpPr>
            <p:nvPr/>
          </p:nvSpPr>
          <p:spPr bwMode="gray">
            <a:xfrm>
              <a:off x="1572" y="866"/>
              <a:ext cx="604" cy="59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5" name="Oval 28"/>
            <p:cNvSpPr>
              <a:spLocks noChangeArrowheads="1"/>
            </p:cNvSpPr>
            <p:nvPr/>
          </p:nvSpPr>
          <p:spPr bwMode="gray">
            <a:xfrm>
              <a:off x="1607" y="884"/>
              <a:ext cx="537" cy="48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6" name="Text Box 29"/>
            <p:cNvSpPr txBox="1">
              <a:spLocks noChangeArrowheads="1"/>
            </p:cNvSpPr>
            <p:nvPr/>
          </p:nvSpPr>
          <p:spPr bwMode="gray">
            <a:xfrm>
              <a:off x="1573" y="872"/>
              <a:ext cx="62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1600" b="1">
                  <a:solidFill>
                    <a:srgbClr val="000000"/>
                  </a:solidFill>
                  <a:latin typeface="Times New Roman" pitchFamily="18" charset="0"/>
                </a:rPr>
                <a:t>1</a:t>
              </a:r>
            </a:p>
            <a:p>
              <a:pPr algn="ctr" eaLnBrk="1" hangingPunct="1">
                <a:spcBef>
                  <a:spcPct val="0"/>
                </a:spcBef>
                <a:buFontTx/>
                <a:buNone/>
              </a:pPr>
              <a:r>
                <a:rPr lang="en-US" altLang="zh-CN" sz="1600" b="1">
                  <a:solidFill>
                    <a:srgbClr val="000000"/>
                  </a:solidFill>
                  <a:latin typeface="Times New Roman" pitchFamily="18" charset="0"/>
                </a:rPr>
                <a:t>Define</a:t>
              </a:r>
            </a:p>
            <a:p>
              <a:pPr algn="ctr" eaLnBrk="1" hangingPunct="1">
                <a:spcBef>
                  <a:spcPct val="0"/>
                </a:spcBef>
                <a:buFontTx/>
                <a:buNone/>
              </a:pPr>
              <a:r>
                <a:rPr lang="en-US" altLang="zh-CN" sz="1600" b="1">
                  <a:solidFill>
                    <a:srgbClr val="000000"/>
                  </a:solidFill>
                  <a:latin typeface="Times New Roman" pitchFamily="18" charset="0"/>
                </a:rPr>
                <a:t>Problem</a:t>
              </a:r>
              <a:endParaRPr lang="en-US" altLang="zh-CN" sz="2000">
                <a:latin typeface="Times New Roman" pitchFamily="18" charset="0"/>
              </a:endParaRPr>
            </a:p>
          </p:txBody>
        </p:sp>
      </p:grpSp>
      <p:grpSp>
        <p:nvGrpSpPr>
          <p:cNvPr id="5" name="Group 48"/>
          <p:cNvGrpSpPr>
            <a:grpSpLocks/>
          </p:cNvGrpSpPr>
          <p:nvPr/>
        </p:nvGrpSpPr>
        <p:grpSpPr bwMode="auto">
          <a:xfrm>
            <a:off x="4244975" y="4362450"/>
            <a:ext cx="1843088" cy="2038350"/>
            <a:chOff x="2880" y="2652"/>
            <a:chExt cx="1161" cy="1284"/>
          </a:xfrm>
        </p:grpSpPr>
        <p:sp>
          <p:nvSpPr>
            <p:cNvPr id="9245" name="Oval 30"/>
            <p:cNvSpPr>
              <a:spLocks noChangeArrowheads="1"/>
            </p:cNvSpPr>
            <p:nvPr/>
          </p:nvSpPr>
          <p:spPr bwMode="auto">
            <a:xfrm rot="-723406">
              <a:off x="2926" y="3482"/>
              <a:ext cx="980" cy="45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6" name="Oval 31"/>
            <p:cNvSpPr>
              <a:spLocks noChangeArrowheads="1"/>
            </p:cNvSpPr>
            <p:nvPr/>
          </p:nvSpPr>
          <p:spPr bwMode="gray">
            <a:xfrm>
              <a:off x="2880" y="2652"/>
              <a:ext cx="1161" cy="116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7" name="Oval 32"/>
            <p:cNvSpPr>
              <a:spLocks noChangeArrowheads="1"/>
            </p:cNvSpPr>
            <p:nvPr/>
          </p:nvSpPr>
          <p:spPr bwMode="gray">
            <a:xfrm>
              <a:off x="2894" y="2658"/>
              <a:ext cx="1134" cy="113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8" name="Oval 33"/>
            <p:cNvSpPr>
              <a:spLocks noChangeArrowheads="1"/>
            </p:cNvSpPr>
            <p:nvPr/>
          </p:nvSpPr>
          <p:spPr bwMode="gray">
            <a:xfrm>
              <a:off x="2906" y="2669"/>
              <a:ext cx="1079" cy="105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9" name="Oval 34"/>
            <p:cNvSpPr>
              <a:spLocks noChangeArrowheads="1"/>
            </p:cNvSpPr>
            <p:nvPr/>
          </p:nvSpPr>
          <p:spPr bwMode="gray">
            <a:xfrm>
              <a:off x="2969" y="2700"/>
              <a:ext cx="960" cy="85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50" name="Text Box 35"/>
            <p:cNvSpPr txBox="1">
              <a:spLocks noChangeArrowheads="1"/>
            </p:cNvSpPr>
            <p:nvPr/>
          </p:nvSpPr>
          <p:spPr bwMode="gray">
            <a:xfrm>
              <a:off x="2944" y="2736"/>
              <a:ext cx="104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2800" b="1">
                  <a:solidFill>
                    <a:srgbClr val="000000"/>
                  </a:solidFill>
                  <a:latin typeface="Times New Roman" pitchFamily="18" charset="0"/>
                </a:rPr>
                <a:t>5</a:t>
              </a:r>
            </a:p>
            <a:p>
              <a:pPr algn="ctr" eaLnBrk="1" hangingPunct="1">
                <a:spcBef>
                  <a:spcPct val="0"/>
                </a:spcBef>
                <a:buFontTx/>
                <a:buNone/>
              </a:pPr>
              <a:r>
                <a:rPr lang="en-US" altLang="zh-CN" sz="2800" b="1">
                  <a:solidFill>
                    <a:srgbClr val="000000"/>
                  </a:solidFill>
                  <a:latin typeface="Times New Roman" pitchFamily="18" charset="0"/>
                </a:rPr>
                <a:t>Evaluate</a:t>
              </a:r>
            </a:p>
            <a:p>
              <a:pPr algn="ctr" eaLnBrk="1" hangingPunct="1">
                <a:spcBef>
                  <a:spcPct val="0"/>
                </a:spcBef>
                <a:buFontTx/>
                <a:buNone/>
              </a:pPr>
              <a:r>
                <a:rPr lang="en-US" altLang="zh-CN" sz="2800" b="1">
                  <a:solidFill>
                    <a:srgbClr val="000000"/>
                  </a:solidFill>
                  <a:latin typeface="Times New Roman" pitchFamily="18" charset="0"/>
                </a:rPr>
                <a:t>Solution</a:t>
              </a:r>
              <a:endParaRPr lang="en-US" altLang="zh-CN" sz="2400" b="1">
                <a:latin typeface="Times New Roman" pitchFamily="18" charset="0"/>
              </a:endParaRPr>
            </a:p>
          </p:txBody>
        </p:sp>
      </p:grpSp>
      <p:grpSp>
        <p:nvGrpSpPr>
          <p:cNvPr id="6" name="Group 47"/>
          <p:cNvGrpSpPr>
            <a:grpSpLocks/>
          </p:cNvGrpSpPr>
          <p:nvPr/>
        </p:nvGrpSpPr>
        <p:grpSpPr bwMode="auto">
          <a:xfrm>
            <a:off x="1828800" y="4256088"/>
            <a:ext cx="1524000" cy="1589087"/>
            <a:chOff x="1493" y="2548"/>
            <a:chExt cx="1147" cy="1196"/>
          </a:xfrm>
        </p:grpSpPr>
        <p:sp>
          <p:nvSpPr>
            <p:cNvPr id="9239" name="Oval 5"/>
            <p:cNvSpPr>
              <a:spLocks noChangeArrowheads="1"/>
            </p:cNvSpPr>
            <p:nvPr/>
          </p:nvSpPr>
          <p:spPr bwMode="auto">
            <a:xfrm rot="-723406">
              <a:off x="1579" y="332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0" name="Oval 6"/>
            <p:cNvSpPr>
              <a:spLocks noChangeArrowheads="1"/>
            </p:cNvSpPr>
            <p:nvPr/>
          </p:nvSpPr>
          <p:spPr bwMode="gray">
            <a:xfrm>
              <a:off x="1536" y="255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1" name="Oval 7"/>
            <p:cNvSpPr>
              <a:spLocks noChangeArrowheads="1"/>
            </p:cNvSpPr>
            <p:nvPr/>
          </p:nvSpPr>
          <p:spPr bwMode="gray">
            <a:xfrm>
              <a:off x="1549" y="256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2" name="Oval 8"/>
            <p:cNvSpPr>
              <a:spLocks noChangeArrowheads="1"/>
            </p:cNvSpPr>
            <p:nvPr/>
          </p:nvSpPr>
          <p:spPr bwMode="gray">
            <a:xfrm>
              <a:off x="1560" y="257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3" name="Oval 9"/>
            <p:cNvSpPr>
              <a:spLocks noChangeArrowheads="1"/>
            </p:cNvSpPr>
            <p:nvPr/>
          </p:nvSpPr>
          <p:spPr bwMode="gray">
            <a:xfrm>
              <a:off x="1618" y="260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44" name="Text Box 10"/>
            <p:cNvSpPr txBox="1">
              <a:spLocks noChangeArrowheads="1"/>
            </p:cNvSpPr>
            <p:nvPr/>
          </p:nvSpPr>
          <p:spPr bwMode="gray">
            <a:xfrm>
              <a:off x="1493" y="2548"/>
              <a:ext cx="1147"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endParaRPr lang="en-US" altLang="zh-CN" sz="2400" b="1">
                <a:solidFill>
                  <a:srgbClr val="000000"/>
                </a:solidFill>
                <a:latin typeface="Times New Roman" pitchFamily="18" charset="0"/>
              </a:endParaRPr>
            </a:p>
            <a:p>
              <a:pPr algn="ctr" eaLnBrk="1" hangingPunct="1">
                <a:spcBef>
                  <a:spcPct val="0"/>
                </a:spcBef>
                <a:buFontTx/>
                <a:buNone/>
              </a:pPr>
              <a:r>
                <a:rPr lang="en-US" altLang="zh-CN" sz="2000" b="1">
                  <a:solidFill>
                    <a:srgbClr val="000000"/>
                  </a:solidFill>
                  <a:latin typeface="Times New Roman" pitchFamily="18" charset="0"/>
                </a:rPr>
                <a:t>Design Simulation</a:t>
              </a:r>
              <a:endParaRPr lang="en-US" altLang="zh-CN" sz="2000" b="1">
                <a:latin typeface="Times New Roman" pitchFamily="18" charset="0"/>
              </a:endParaRPr>
            </a:p>
          </p:txBody>
        </p:sp>
      </p:grpSp>
      <p:grpSp>
        <p:nvGrpSpPr>
          <p:cNvPr id="7" name="Group 46"/>
          <p:cNvGrpSpPr>
            <a:grpSpLocks/>
          </p:cNvGrpSpPr>
          <p:nvPr/>
        </p:nvGrpSpPr>
        <p:grpSpPr bwMode="auto">
          <a:xfrm>
            <a:off x="457200" y="3733800"/>
            <a:ext cx="1425575" cy="1600200"/>
            <a:chOff x="336" y="2304"/>
            <a:chExt cx="898" cy="1008"/>
          </a:xfrm>
        </p:grpSpPr>
        <p:sp>
          <p:nvSpPr>
            <p:cNvPr id="9233" name="Oval 11"/>
            <p:cNvSpPr>
              <a:spLocks noChangeArrowheads="1"/>
            </p:cNvSpPr>
            <p:nvPr/>
          </p:nvSpPr>
          <p:spPr bwMode="auto">
            <a:xfrm rot="-772996">
              <a:off x="418" y="2928"/>
              <a:ext cx="714" cy="384"/>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34" name="Oval 13"/>
            <p:cNvSpPr>
              <a:spLocks noChangeArrowheads="1"/>
            </p:cNvSpPr>
            <p:nvPr/>
          </p:nvSpPr>
          <p:spPr bwMode="gray">
            <a:xfrm>
              <a:off x="370" y="2304"/>
              <a:ext cx="864" cy="908"/>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35" name="Oval 14"/>
            <p:cNvSpPr>
              <a:spLocks noChangeArrowheads="1"/>
            </p:cNvSpPr>
            <p:nvPr/>
          </p:nvSpPr>
          <p:spPr bwMode="gray">
            <a:xfrm>
              <a:off x="381" y="2309"/>
              <a:ext cx="843" cy="88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36" name="Oval 15"/>
            <p:cNvSpPr>
              <a:spLocks noChangeArrowheads="1"/>
            </p:cNvSpPr>
            <p:nvPr/>
          </p:nvSpPr>
          <p:spPr bwMode="gray">
            <a:xfrm>
              <a:off x="390" y="2318"/>
              <a:ext cx="801" cy="82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37" name="Oval 16"/>
            <p:cNvSpPr>
              <a:spLocks noChangeArrowheads="1"/>
            </p:cNvSpPr>
            <p:nvPr/>
          </p:nvSpPr>
          <p:spPr bwMode="gray">
            <a:xfrm>
              <a:off x="435" y="2341"/>
              <a:ext cx="713" cy="671"/>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2000"/>
            </a:p>
          </p:txBody>
        </p:sp>
        <p:sp>
          <p:nvSpPr>
            <p:cNvPr id="9238" name="Text Box 17"/>
            <p:cNvSpPr txBox="1">
              <a:spLocks noChangeArrowheads="1"/>
            </p:cNvSpPr>
            <p:nvPr/>
          </p:nvSpPr>
          <p:spPr bwMode="gray">
            <a:xfrm>
              <a:off x="336" y="2352"/>
              <a:ext cx="898"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lang="en-US" altLang="zh-CN" sz="2000" b="1">
                  <a:solidFill>
                    <a:srgbClr val="000000"/>
                  </a:solidFill>
                  <a:latin typeface="Times New Roman" pitchFamily="18" charset="0"/>
                </a:rPr>
                <a:t>3</a:t>
              </a:r>
            </a:p>
            <a:p>
              <a:pPr algn="ctr" eaLnBrk="1" hangingPunct="1">
                <a:spcBef>
                  <a:spcPct val="0"/>
                </a:spcBef>
                <a:buFontTx/>
                <a:buNone/>
              </a:pPr>
              <a:r>
                <a:rPr lang="en-US" altLang="zh-CN" sz="2000" b="1">
                  <a:solidFill>
                    <a:srgbClr val="000000"/>
                  </a:solidFill>
                  <a:latin typeface="Times New Roman" pitchFamily="18" charset="0"/>
                </a:rPr>
                <a:t>Decide the Course of Action</a:t>
              </a:r>
              <a:endParaRPr lang="en-US" altLang="zh-CN" sz="2000" b="1">
                <a:latin typeface="Times New Roman" pitchFamily="18" charset="0"/>
              </a:endParaRPr>
            </a:p>
          </p:txBody>
        </p:sp>
      </p:grpSp>
      <p:grpSp>
        <p:nvGrpSpPr>
          <p:cNvPr id="8" name="Group 47"/>
          <p:cNvGrpSpPr>
            <a:grpSpLocks/>
          </p:cNvGrpSpPr>
          <p:nvPr/>
        </p:nvGrpSpPr>
        <p:grpSpPr bwMode="auto">
          <a:xfrm>
            <a:off x="6934200" y="4506913"/>
            <a:ext cx="1524000" cy="1589087"/>
            <a:chOff x="1493" y="2548"/>
            <a:chExt cx="1147" cy="1196"/>
          </a:xfrm>
        </p:grpSpPr>
        <p:sp>
          <p:nvSpPr>
            <p:cNvPr id="9227" name="Oval 5"/>
            <p:cNvSpPr>
              <a:spLocks noChangeArrowheads="1"/>
            </p:cNvSpPr>
            <p:nvPr/>
          </p:nvSpPr>
          <p:spPr bwMode="auto">
            <a:xfrm rot="-723406">
              <a:off x="1579" y="3324"/>
              <a:ext cx="906" cy="42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28" name="Oval 6"/>
            <p:cNvSpPr>
              <a:spLocks noChangeArrowheads="1"/>
            </p:cNvSpPr>
            <p:nvPr/>
          </p:nvSpPr>
          <p:spPr bwMode="gray">
            <a:xfrm>
              <a:off x="1536" y="2556"/>
              <a:ext cx="1074" cy="1075"/>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29" name="Oval 7"/>
            <p:cNvSpPr>
              <a:spLocks noChangeArrowheads="1"/>
            </p:cNvSpPr>
            <p:nvPr/>
          </p:nvSpPr>
          <p:spPr bwMode="gray">
            <a:xfrm>
              <a:off x="1549" y="2562"/>
              <a:ext cx="1049" cy="104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30" name="Oval 8"/>
            <p:cNvSpPr>
              <a:spLocks noChangeArrowheads="1"/>
            </p:cNvSpPr>
            <p:nvPr/>
          </p:nvSpPr>
          <p:spPr bwMode="gray">
            <a:xfrm>
              <a:off x="1560" y="2572"/>
              <a:ext cx="998" cy="980"/>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31" name="Oval 9"/>
            <p:cNvSpPr>
              <a:spLocks noChangeArrowheads="1"/>
            </p:cNvSpPr>
            <p:nvPr/>
          </p:nvSpPr>
          <p:spPr bwMode="gray">
            <a:xfrm>
              <a:off x="1618" y="2600"/>
              <a:ext cx="888" cy="79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zh-CN" sz="1800"/>
            </a:p>
          </p:txBody>
        </p:sp>
        <p:sp>
          <p:nvSpPr>
            <p:cNvPr id="9232" name="Text Box 10"/>
            <p:cNvSpPr txBox="1">
              <a:spLocks noChangeArrowheads="1"/>
            </p:cNvSpPr>
            <p:nvPr/>
          </p:nvSpPr>
          <p:spPr bwMode="gray">
            <a:xfrm>
              <a:off x="1493" y="2548"/>
              <a:ext cx="1147" cy="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endParaRPr lang="en-US" altLang="zh-CN" sz="2400" b="1">
                <a:solidFill>
                  <a:srgbClr val="000000"/>
                </a:solidFill>
                <a:latin typeface="Times New Roman" pitchFamily="18" charset="0"/>
              </a:endParaRPr>
            </a:p>
            <a:p>
              <a:pPr algn="ctr" eaLnBrk="1" hangingPunct="1">
                <a:spcBef>
                  <a:spcPct val="0"/>
                </a:spcBef>
                <a:buFontTx/>
                <a:buNone/>
              </a:pPr>
              <a:r>
                <a:rPr lang="en-US" altLang="zh-CN" sz="2000" b="1">
                  <a:solidFill>
                    <a:srgbClr val="000000"/>
                  </a:solidFill>
                  <a:latin typeface="Times New Roman" pitchFamily="18" charset="0"/>
                </a:rPr>
                <a:t>System Simulation</a:t>
              </a:r>
              <a:endParaRPr lang="en-US" altLang="zh-CN" sz="2000" b="1">
                <a:latin typeface="Times New Roman" pitchFamily="18" charset="0"/>
              </a:endParaRPr>
            </a:p>
          </p:txBody>
        </p:sp>
      </p:grpSp>
      <p:sp>
        <p:nvSpPr>
          <p:cNvPr id="9" name="标题 8"/>
          <p:cNvSpPr>
            <a:spLocks noGrp="1"/>
          </p:cNvSpPr>
          <p:nvPr>
            <p:ph type="title"/>
          </p:nvPr>
        </p:nvSpPr>
        <p:spPr/>
        <p:txBody>
          <a:bodyPr rtlCol="0"/>
          <a:lstStyle/>
          <a:p>
            <a:pPr eaLnBrk="1" fontAlgn="auto" hangingPunct="1">
              <a:spcAft>
                <a:spcPts val="0"/>
              </a:spcAft>
              <a:defRPr/>
            </a:pPr>
            <a:r>
              <a:rPr kumimoji="1" lang="zh-CN" altLang="en-US" dirty="0"/>
              <a:t>通用的工程设计过程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49" presetClass="entr" presetSubtype="0" decel="10000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 calcmode="lin" valueType="num">
                                      <p:cBhvr>
                                        <p:cTn id="12" dur="500" fill="hold"/>
                                        <p:tgtEl>
                                          <p:spTgt spid="4"/>
                                        </p:tgtEl>
                                        <p:attrNameLst>
                                          <p:attrName>style.rotation</p:attrName>
                                        </p:attrNameLst>
                                      </p:cBhvr>
                                      <p:tavLst>
                                        <p:tav tm="0">
                                          <p:val>
                                            <p:fltVal val="360"/>
                                          </p:val>
                                        </p:tav>
                                        <p:tav tm="100000">
                                          <p:val>
                                            <p:fltVal val="0"/>
                                          </p:val>
                                        </p:tav>
                                      </p:tavLst>
                                    </p:anim>
                                    <p:animEffect transition="in" filter="fade">
                                      <p:cBhvr>
                                        <p:cTn id="13" dur="500"/>
                                        <p:tgtEl>
                                          <p:spTgt spid="4"/>
                                        </p:tgtEl>
                                      </p:cBhvr>
                                    </p:animEffect>
                                  </p:childTnLst>
                                </p:cTn>
                              </p:par>
                              <p:par>
                                <p:cTn id="14" presetID="19"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fmla="#ppt_w*sin(2.5*pi*$)">
                                          <p:val>
                                            <p:fltVal val="0"/>
                                          </p:val>
                                        </p:tav>
                                        <p:tav tm="100000">
                                          <p:val>
                                            <p:fltVal val="1"/>
                                          </p:val>
                                        </p:tav>
                                      </p:tavLst>
                                    </p:anim>
                                    <p:anim calcmode="lin" valueType="num">
                                      <p:cBhvr>
                                        <p:cTn id="17" dur="500" fill="hold"/>
                                        <p:tgtEl>
                                          <p:spTgt spid="3"/>
                                        </p:tgtEl>
                                        <p:attrNameLst>
                                          <p:attrName>ppt_h</p:attrName>
                                        </p:attrNameLst>
                                      </p:cBhvr>
                                      <p:tavLst>
                                        <p:tav tm="0">
                                          <p:val>
                                            <p:strVal val="#ppt_h"/>
                                          </p:val>
                                        </p:tav>
                                        <p:tav tm="100000">
                                          <p:val>
                                            <p:strVal val="#ppt_h"/>
                                          </p:val>
                                        </p:tav>
                                      </p:tavLst>
                                    </p:anim>
                                  </p:childTnLst>
                                </p:cTn>
                              </p:par>
                              <p:par>
                                <p:cTn id="18" presetID="2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edge">
                                      <p:cBhvr>
                                        <p:cTn id="20" dur="2000"/>
                                        <p:tgtEl>
                                          <p:spTgt spid="7"/>
                                        </p:tgtEl>
                                      </p:cBhvr>
                                    </p:animEffect>
                                  </p:childTnLst>
                                </p:cTn>
                              </p:par>
                              <p:par>
                                <p:cTn id="21" presetID="2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par>
                                <p:cTn id="24" presetID="21" presetClass="entr" presetSubtype="4"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heel(4)">
                                      <p:cBhvr>
                                        <p:cTn id="26" dur="2000"/>
                                        <p:tgtEl>
                                          <p:spTgt spid="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63" presetClass="path" presetSubtype="0" accel="50000" decel="50000" fill="hold" nodeType="clickEffect">
                                  <p:stCondLst>
                                    <p:cond delay="0"/>
                                  </p:stCondLst>
                                  <p:childTnLst>
                                    <p:animMotion origin="layout" path="M -5.55556E-7 -2.22222E-6 L 0.11007 -0.00694 " pathEditMode="relative" rAng="0" ptsTypes="AA">
                                      <p:cBhvr>
                                        <p:cTn id="30" dur="2000" fill="hold"/>
                                        <p:tgtEl>
                                          <p:spTgt spid="5"/>
                                        </p:tgtEl>
                                        <p:attrNameLst>
                                          <p:attrName>ppt_x</p:attrName>
                                          <p:attrName>ppt_y</p:attrName>
                                        </p:attrNameLst>
                                      </p:cBhvr>
                                      <p:rCtr x="5503" y="-347"/>
                                    </p:animMotion>
                                  </p:childTnLst>
                                </p:cTn>
                              </p:par>
                              <p:par>
                                <p:cTn id="31" presetID="63" presetClass="path" presetSubtype="0" accel="50000" decel="50000" fill="hold" nodeType="withEffect">
                                  <p:stCondLst>
                                    <p:cond delay="0"/>
                                  </p:stCondLst>
                                  <p:childTnLst>
                                    <p:animMotion origin="layout" path="M -2.5E-6 1.11111E-6 L 0.09219 0.00417 " pathEditMode="relative" rAng="0" ptsTypes="AA">
                                      <p:cBhvr>
                                        <p:cTn id="32" dur="2000" fill="hold"/>
                                        <p:tgtEl>
                                          <p:spTgt spid="2"/>
                                        </p:tgtEl>
                                        <p:attrNameLst>
                                          <p:attrName>ppt_x</p:attrName>
                                          <p:attrName>ppt_y</p:attrName>
                                        </p:attrNameLst>
                                      </p:cBhvr>
                                      <p:rCtr x="4601" y="208"/>
                                    </p:animMotion>
                                  </p:childTnLst>
                                </p:cTn>
                              </p:par>
                              <p:par>
                                <p:cTn id="33" presetID="22" presetClass="entr" presetSubtype="4"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8" presetClass="emph" presetSubtype="0" fill="hold" nodeType="withEffect">
                                  <p:stCondLst>
                                    <p:cond delay="0"/>
                                  </p:stCondLst>
                                  <p:childTnLst>
                                    <p:animRot by="21600000">
                                      <p:cBhvr>
                                        <p:cTn id="37" dur="2000" fill="hold"/>
                                        <p:tgtEl>
                                          <p:spTgt spid="6"/>
                                        </p:tgtEl>
                                        <p:attrNameLst>
                                          <p:attrName>r</p:attrName>
                                        </p:attrNameLst>
                                      </p:cBhvr>
                                    </p:animRot>
                                  </p:childTnLst>
                                </p:cTn>
                              </p:par>
                            </p:childTnLst>
                          </p:cTn>
                        </p:par>
                        <p:par>
                          <p:cTn id="38" fill="hold" nodeType="afterGroup">
                            <p:stCondLst>
                              <p:cond delay="2000"/>
                            </p:stCondLst>
                            <p:childTnLst>
                              <p:par>
                                <p:cTn id="39" presetID="22" presetClass="entr" presetSubtype="4"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00"/>
                                        <p:tgtEl>
                                          <p:spTgt spid="8"/>
                                        </p:tgtEl>
                                      </p:cBhvr>
                                    </p:animEffect>
                                  </p:childTnLst>
                                </p:cTn>
                              </p:par>
                              <p:par>
                                <p:cTn id="42" presetID="8" presetClass="emph" presetSubtype="0" fill="hold" nodeType="withEffect">
                                  <p:stCondLst>
                                    <p:cond delay="0"/>
                                  </p:stCondLst>
                                  <p:childTnLst>
                                    <p:animRot by="21600000">
                                      <p:cBhvr>
                                        <p:cTn id="43"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a:t>
            </a:r>
            <a:r>
              <a:rPr lang="en-US" altLang="zh-CN" dirty="0"/>
              <a:t>/</a:t>
            </a:r>
            <a:r>
              <a:rPr lang="zh-CN" altLang="en-US" dirty="0"/>
              <a:t>硬件协同设计的空间</a:t>
            </a:r>
          </a:p>
        </p:txBody>
      </p:sp>
      <p:sp>
        <p:nvSpPr>
          <p:cNvPr id="3" name="内容占位符 2"/>
          <p:cNvSpPr>
            <a:spLocks noGrp="1"/>
          </p:cNvSpPr>
          <p:nvPr>
            <p:ph sz="half" idx="1"/>
          </p:nvPr>
        </p:nvSpPr>
        <p:spPr/>
        <p:txBody>
          <a:bodyPr/>
          <a:lstStyle/>
          <a:p>
            <a:r>
              <a:rPr lang="zh-CN" altLang="en-US" sz="2400" dirty="0"/>
              <a:t>对于一个给定的应用，可以有许多不同的软、硬件解决方案；所有解决方案的集合，称之为软</a:t>
            </a:r>
            <a:r>
              <a:rPr lang="en-US" altLang="zh-CN" sz="2400" dirty="0"/>
              <a:t>/</a:t>
            </a:r>
            <a:r>
              <a:rPr lang="zh-CN" altLang="en-US" sz="2400" dirty="0"/>
              <a:t>硬件协同设计的空间。</a:t>
            </a:r>
            <a:endParaRPr lang="en-US" altLang="zh-CN" sz="2400" dirty="0"/>
          </a:p>
          <a:p>
            <a:r>
              <a:rPr lang="zh-CN" altLang="en-US" sz="2400" dirty="0"/>
              <a:t>将一个应用映射到一种平台，意味着为平台编写软件，有时候，也需要定制该平台的硬件。针对不同的平台，软件和硬件的定义有所不同。</a:t>
            </a:r>
            <a:endParaRPr lang="zh-CN" altLang="en-US" dirty="0"/>
          </a:p>
        </p:txBody>
      </p:sp>
      <p:pic>
        <p:nvPicPr>
          <p:cNvPr id="5" name="内容占位符 4"/>
          <p:cNvPicPr>
            <a:picLocks noGrp="1" noChangeAspect="1"/>
          </p:cNvPicPr>
          <p:nvPr>
            <p:ph sz="half" idx="2"/>
          </p:nvPr>
        </p:nvPicPr>
        <p:blipFill>
          <a:blip r:embed="rId2"/>
          <a:stretch>
            <a:fillRect/>
          </a:stretch>
        </p:blipFill>
        <p:spPr>
          <a:xfrm>
            <a:off x="4355976" y="1916832"/>
            <a:ext cx="4756664" cy="3888432"/>
          </a:xfrm>
          <a:prstGeom prst="rect">
            <a:avLst/>
          </a:prstGeom>
        </p:spPr>
      </p:pic>
    </p:spTree>
    <p:extLst>
      <p:ext uri="{BB962C8B-B14F-4D97-AF65-F5344CB8AC3E}">
        <p14:creationId xmlns:p14="http://schemas.microsoft.com/office/powerpoint/2010/main" val="3800841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软硬件设计的二重性</a:t>
            </a:r>
          </a:p>
        </p:txBody>
      </p:sp>
      <p:pic>
        <p:nvPicPr>
          <p:cNvPr id="4" name="内容占位符 3"/>
          <p:cNvPicPr>
            <a:picLocks noGrp="1" noChangeAspect="1"/>
          </p:cNvPicPr>
          <p:nvPr>
            <p:ph idx="1"/>
          </p:nvPr>
        </p:nvPicPr>
        <p:blipFill>
          <a:blip r:embed="rId2"/>
          <a:stretch>
            <a:fillRect/>
          </a:stretch>
        </p:blipFill>
        <p:spPr>
          <a:xfrm>
            <a:off x="457200" y="1452949"/>
            <a:ext cx="8229600" cy="2208068"/>
          </a:xfrm>
          <a:prstGeom prst="rect">
            <a:avLst/>
          </a:prstGeom>
        </p:spPr>
      </p:pic>
      <p:sp>
        <p:nvSpPr>
          <p:cNvPr id="3" name="文本框 2"/>
          <p:cNvSpPr txBox="1"/>
          <p:nvPr/>
        </p:nvSpPr>
        <p:spPr>
          <a:xfrm>
            <a:off x="539552" y="3861048"/>
            <a:ext cx="79928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设计范式：硬件，空间，电路并行；软件，时间，顺序执行。</a:t>
            </a:r>
          </a:p>
        </p:txBody>
      </p:sp>
    </p:spTree>
    <p:extLst>
      <p:ext uri="{BB962C8B-B14F-4D97-AF65-F5344CB8AC3E}">
        <p14:creationId xmlns:p14="http://schemas.microsoft.com/office/powerpoint/2010/main" val="4090209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z="3200" dirty="0">
                <a:ea typeface="黑体" pitchFamily="49" charset="-122"/>
              </a:rPr>
              <a:t>确定软</a:t>
            </a:r>
            <a:r>
              <a:rPr lang="en-US" altLang="zh-CN" sz="3200" dirty="0">
                <a:ea typeface="黑体" pitchFamily="49" charset="-122"/>
              </a:rPr>
              <a:t>/</a:t>
            </a:r>
            <a:r>
              <a:rPr lang="zh-CN" altLang="en-US" sz="3200" dirty="0">
                <a:ea typeface="黑体" pitchFamily="49" charset="-122"/>
              </a:rPr>
              <a:t>硬件界面</a:t>
            </a:r>
          </a:p>
        </p:txBody>
      </p:sp>
      <p:sp>
        <p:nvSpPr>
          <p:cNvPr id="75779" name="Rectangle 3" descr="Rectangle: Click to edit Master text styles&#10;Second level&#10;Third level&#10;Fourth level&#10;Fifth level"/>
          <p:cNvSpPr>
            <a:spLocks noGrp="1" noChangeArrowheads="1"/>
          </p:cNvSpPr>
          <p:nvPr>
            <p:ph idx="1"/>
          </p:nvPr>
        </p:nvSpPr>
        <p:spPr/>
        <p:txBody>
          <a:bodyPr rtlCol="0">
            <a:normAutofit fontScale="70000" lnSpcReduction="20000"/>
          </a:bodyPr>
          <a:lstStyle/>
          <a:p>
            <a:pPr eaLnBrk="1" fontAlgn="auto" hangingPunct="1">
              <a:lnSpc>
                <a:spcPct val="90000"/>
              </a:lnSpc>
              <a:spcAft>
                <a:spcPts val="0"/>
              </a:spcAft>
              <a:defRPr/>
            </a:pPr>
            <a:r>
              <a:rPr lang="zh-CN" altLang="en-US" sz="2800" dirty="0"/>
              <a:t>单参数监护：</a:t>
            </a:r>
            <a:endParaRPr lang="en-US" altLang="zh-CN" sz="2800" dirty="0"/>
          </a:p>
          <a:p>
            <a:pPr lvl="1" eaLnBrk="1" fontAlgn="auto" hangingPunct="1">
              <a:lnSpc>
                <a:spcPct val="120000"/>
              </a:lnSpc>
              <a:spcAft>
                <a:spcPts val="0"/>
              </a:spcAft>
              <a:defRPr/>
            </a:pPr>
            <a:r>
              <a:rPr lang="zh-CN" altLang="en-US" sz="2400" dirty="0"/>
              <a:t>血压（</a:t>
            </a:r>
            <a:r>
              <a:rPr lang="en-US" altLang="zh-CN" sz="2400" dirty="0"/>
              <a:t>NIBP</a:t>
            </a:r>
            <a:r>
              <a:rPr lang="zh-CN" altLang="en-US" sz="2400" dirty="0"/>
              <a:t>）、体温（</a:t>
            </a:r>
            <a:r>
              <a:rPr lang="en-US" altLang="zh-CN" sz="2400" dirty="0"/>
              <a:t>TEMP</a:t>
            </a:r>
            <a:r>
              <a:rPr lang="zh-CN" altLang="en-US" sz="2400" dirty="0"/>
              <a:t>）监控报警</a:t>
            </a:r>
            <a:endParaRPr lang="en-US" altLang="zh-CN" sz="2400" dirty="0"/>
          </a:p>
          <a:p>
            <a:pPr lvl="2" eaLnBrk="1" fontAlgn="auto" hangingPunct="1">
              <a:lnSpc>
                <a:spcPct val="120000"/>
              </a:lnSpc>
              <a:spcAft>
                <a:spcPts val="0"/>
              </a:spcAft>
              <a:defRPr/>
            </a:pPr>
            <a:r>
              <a:rPr lang="zh-CN" altLang="en-US" sz="2000" dirty="0"/>
              <a:t>硬件提供参数通道，软件采样、计算、存储、数字显示</a:t>
            </a:r>
            <a:r>
              <a:rPr lang="en-US" altLang="zh-CN" sz="2000" dirty="0"/>
              <a:t>; </a:t>
            </a:r>
            <a:r>
              <a:rPr lang="zh-CN" altLang="en-US" sz="2000" dirty="0"/>
              <a:t>无</a:t>
            </a:r>
            <a:r>
              <a:rPr lang="en-US" altLang="zh-CN" sz="2000" dirty="0"/>
              <a:t>OS</a:t>
            </a:r>
          </a:p>
          <a:p>
            <a:pPr lvl="1" eaLnBrk="1" fontAlgn="auto" hangingPunct="1">
              <a:lnSpc>
                <a:spcPct val="120000"/>
              </a:lnSpc>
              <a:spcAft>
                <a:spcPts val="0"/>
              </a:spcAft>
              <a:defRPr/>
            </a:pPr>
            <a:r>
              <a:rPr lang="zh-CN" altLang="en-US" sz="2400" dirty="0"/>
              <a:t>全息体温图（</a:t>
            </a:r>
            <a:r>
              <a:rPr lang="en-US" altLang="zh-CN" sz="2400" dirty="0"/>
              <a:t>TEMP</a:t>
            </a:r>
            <a:r>
              <a:rPr lang="zh-CN" altLang="en-US" sz="2400" dirty="0"/>
              <a:t>）：需</a:t>
            </a:r>
            <a:r>
              <a:rPr lang="en-US" altLang="zh-CN" sz="2400" dirty="0"/>
              <a:t> </a:t>
            </a:r>
            <a:r>
              <a:rPr lang="en-US" altLang="zh-CN" sz="2400" dirty="0" err="1"/>
              <a:t>μClinux</a:t>
            </a:r>
            <a:r>
              <a:rPr lang="en-US" altLang="zh-CN" sz="2400" dirty="0"/>
              <a:t>, WIN CE</a:t>
            </a:r>
          </a:p>
          <a:p>
            <a:pPr lvl="1" eaLnBrk="1" fontAlgn="auto" hangingPunct="1">
              <a:lnSpc>
                <a:spcPct val="120000"/>
              </a:lnSpc>
              <a:spcAft>
                <a:spcPts val="0"/>
              </a:spcAft>
              <a:defRPr/>
            </a:pPr>
            <a:r>
              <a:rPr lang="zh-CN" altLang="en-US" sz="2400" dirty="0"/>
              <a:t>心电（</a:t>
            </a:r>
            <a:r>
              <a:rPr lang="en-US" altLang="zh-CN" sz="2400" dirty="0"/>
              <a:t>ECG</a:t>
            </a:r>
            <a:r>
              <a:rPr lang="zh-CN" altLang="en-US" sz="2400" dirty="0"/>
              <a:t>）、血氧饱和度（</a:t>
            </a:r>
            <a:r>
              <a:rPr lang="en-US" altLang="zh-CN" sz="2400" dirty="0"/>
              <a:t>SPO2</a:t>
            </a:r>
            <a:r>
              <a:rPr lang="zh-CN" altLang="en-US" sz="2400" dirty="0"/>
              <a:t>）监控报警</a:t>
            </a:r>
            <a:endParaRPr lang="en-US" altLang="zh-CN" sz="2400" dirty="0"/>
          </a:p>
          <a:p>
            <a:pPr lvl="2" eaLnBrk="1" fontAlgn="auto" hangingPunct="1">
              <a:lnSpc>
                <a:spcPct val="120000"/>
              </a:lnSpc>
              <a:spcAft>
                <a:spcPts val="0"/>
              </a:spcAft>
              <a:defRPr/>
            </a:pPr>
            <a:r>
              <a:rPr lang="zh-CN" altLang="en-US" sz="2000" dirty="0"/>
              <a:t>硬件提供参数采样，软件计算、存储、数字显示；</a:t>
            </a:r>
            <a:r>
              <a:rPr lang="en-US" altLang="zh-CN" sz="2000" dirty="0" err="1"/>
              <a:t>μC</a:t>
            </a:r>
            <a:r>
              <a:rPr lang="en-US" altLang="zh-CN" sz="2000" dirty="0"/>
              <a:t>-OS</a:t>
            </a:r>
          </a:p>
          <a:p>
            <a:pPr lvl="1" eaLnBrk="1" fontAlgn="auto" hangingPunct="1">
              <a:lnSpc>
                <a:spcPct val="120000"/>
              </a:lnSpc>
              <a:spcAft>
                <a:spcPts val="0"/>
              </a:spcAft>
              <a:defRPr/>
            </a:pPr>
            <a:r>
              <a:rPr lang="zh-CN" altLang="en-US" sz="2400" dirty="0"/>
              <a:t>心电图综合分析</a:t>
            </a:r>
            <a:r>
              <a:rPr lang="zh-CN" altLang="en-US" sz="2400" dirty="0">
                <a:solidFill>
                  <a:srgbClr val="FF0000"/>
                </a:solidFill>
              </a:rPr>
              <a:t>（图形显示）</a:t>
            </a:r>
            <a:endParaRPr lang="en-US" altLang="zh-CN" sz="2400" dirty="0">
              <a:solidFill>
                <a:srgbClr val="FF0000"/>
              </a:solidFill>
            </a:endParaRPr>
          </a:p>
          <a:p>
            <a:pPr lvl="2" eaLnBrk="1" fontAlgn="auto" hangingPunct="1">
              <a:lnSpc>
                <a:spcPct val="120000"/>
              </a:lnSpc>
              <a:spcAft>
                <a:spcPts val="0"/>
              </a:spcAft>
              <a:defRPr/>
            </a:pPr>
            <a:r>
              <a:rPr lang="zh-CN" altLang="en-US" sz="2000" dirty="0"/>
              <a:t>硬件提供参数采样，软件计算、存储、显示；</a:t>
            </a:r>
            <a:r>
              <a:rPr lang="en-US" altLang="zh-CN" sz="2000" dirty="0" err="1"/>
              <a:t>μClinux</a:t>
            </a:r>
            <a:r>
              <a:rPr lang="en-US" altLang="zh-CN" sz="2000" dirty="0"/>
              <a:t>, WIN CE</a:t>
            </a:r>
          </a:p>
          <a:p>
            <a:pPr eaLnBrk="1" fontAlgn="auto" hangingPunct="1">
              <a:lnSpc>
                <a:spcPct val="120000"/>
              </a:lnSpc>
              <a:spcAft>
                <a:spcPts val="0"/>
              </a:spcAft>
              <a:defRPr/>
            </a:pPr>
            <a:r>
              <a:rPr lang="zh-CN" altLang="en-US" sz="2800" dirty="0"/>
              <a:t>综合监护：</a:t>
            </a:r>
            <a:endParaRPr lang="en-US" altLang="zh-CN" sz="2800" dirty="0"/>
          </a:p>
          <a:p>
            <a:pPr lvl="1" eaLnBrk="1" fontAlgn="auto" hangingPunct="1">
              <a:lnSpc>
                <a:spcPct val="120000"/>
              </a:lnSpc>
              <a:spcAft>
                <a:spcPts val="0"/>
              </a:spcAft>
              <a:defRPr/>
            </a:pPr>
            <a:r>
              <a:rPr lang="zh-CN" altLang="en-US" sz="2000" dirty="0"/>
              <a:t>硬件提供参数采样，软件扫描、计算、存储、显示（数字或简图）；</a:t>
            </a:r>
            <a:r>
              <a:rPr lang="en-US" altLang="zh-CN" sz="2000" dirty="0" err="1"/>
              <a:t>linux</a:t>
            </a:r>
            <a:r>
              <a:rPr lang="en-US" altLang="zh-CN" sz="2000" dirty="0"/>
              <a:t>, WIN CE</a:t>
            </a:r>
          </a:p>
          <a:p>
            <a:pPr eaLnBrk="1" fontAlgn="auto" hangingPunct="1">
              <a:lnSpc>
                <a:spcPct val="90000"/>
              </a:lnSpc>
              <a:spcAft>
                <a:spcPts val="0"/>
              </a:spcAft>
              <a:defRPr/>
            </a:pPr>
            <a:r>
              <a:rPr lang="zh-CN" altLang="en-US" sz="2800" dirty="0"/>
              <a:t>重症监护系统：</a:t>
            </a:r>
            <a:endParaRPr lang="en-US" altLang="zh-CN" sz="2800" dirty="0"/>
          </a:p>
          <a:p>
            <a:pPr lvl="1" eaLnBrk="1" fontAlgn="auto" hangingPunct="1">
              <a:lnSpc>
                <a:spcPct val="120000"/>
              </a:lnSpc>
              <a:spcAft>
                <a:spcPts val="0"/>
              </a:spcAft>
              <a:defRPr/>
            </a:pPr>
            <a:r>
              <a:rPr lang="zh-CN" altLang="en-US" sz="2000" dirty="0"/>
              <a:t>集成方案：硬件提供数据接口，软件扫描采样、转发、报警；</a:t>
            </a:r>
            <a:r>
              <a:rPr lang="en-US" altLang="zh-CN" sz="2000" dirty="0" err="1"/>
              <a:t>μC</a:t>
            </a:r>
            <a:r>
              <a:rPr lang="en-US" altLang="zh-CN" sz="2000" dirty="0"/>
              <a:t>-OS</a:t>
            </a:r>
            <a:r>
              <a:rPr lang="zh-CN" altLang="en-US" sz="2000" dirty="0"/>
              <a:t>／</a:t>
            </a:r>
            <a:r>
              <a:rPr lang="en-US" altLang="zh-CN" sz="2000" dirty="0" err="1"/>
              <a:t>μClinux</a:t>
            </a:r>
            <a:endParaRPr lang="en-US" altLang="zh-CN" sz="2000" dirty="0"/>
          </a:p>
          <a:p>
            <a:pPr lvl="1" eaLnBrk="1" fontAlgn="auto" hangingPunct="1">
              <a:lnSpc>
                <a:spcPct val="120000"/>
              </a:lnSpc>
              <a:spcAft>
                <a:spcPts val="0"/>
              </a:spcAft>
              <a:defRPr/>
            </a:pPr>
            <a:r>
              <a:rPr lang="zh-CN" altLang="en-US" sz="2000" dirty="0"/>
              <a:t>综合方案：硬件提供参数采样，软件扫描采样、计算、报警、存储、</a:t>
            </a:r>
            <a:r>
              <a:rPr lang="en-US" altLang="zh-CN" sz="2000" dirty="0"/>
              <a:t>     		  </a:t>
            </a:r>
            <a:r>
              <a:rPr lang="zh-CN" altLang="en-US" sz="2000" dirty="0"/>
              <a:t>综合显示；</a:t>
            </a:r>
            <a:r>
              <a:rPr lang="en-US" altLang="zh-CN" sz="2000" dirty="0" err="1"/>
              <a:t>linux</a:t>
            </a:r>
            <a:r>
              <a:rPr lang="en-US" altLang="zh-CN" sz="2000" dirty="0"/>
              <a:t>, WIN CE</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200" dirty="0">
                <a:ea typeface="黑体" pitchFamily="49" charset="-122"/>
              </a:rPr>
              <a:t>硬件裁剪</a:t>
            </a:r>
            <a:r>
              <a:rPr lang="en-US" altLang="zh-CN" sz="3200" dirty="0">
                <a:latin typeface="Times New Roman" pitchFamily="18" charset="0"/>
                <a:ea typeface="黑体" pitchFamily="49" charset="-122"/>
              </a:rPr>
              <a:t>—</a:t>
            </a:r>
            <a:r>
              <a:rPr lang="zh-CN" altLang="en-US" sz="3200" dirty="0">
                <a:ea typeface="黑体" pitchFamily="49" charset="-122"/>
              </a:rPr>
              <a:t>处理器</a:t>
            </a:r>
          </a:p>
        </p:txBody>
      </p:sp>
      <p:sp>
        <p:nvSpPr>
          <p:cNvPr id="76805" name="Rectangle 5" descr="Rectangle: Click to edit Master text styles&#10;Second level&#10;Third level&#10;Fourth level&#10;Fifth level"/>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defRPr/>
            </a:pPr>
            <a:r>
              <a:rPr lang="zh-CN" altLang="en-US" sz="2800"/>
              <a:t>单参数监护：</a:t>
            </a:r>
            <a:endParaRPr lang="en-US" altLang="zh-CN" sz="2800"/>
          </a:p>
          <a:p>
            <a:pPr lvl="1" eaLnBrk="1" fontAlgn="auto" hangingPunct="1">
              <a:lnSpc>
                <a:spcPct val="90000"/>
              </a:lnSpc>
              <a:spcAft>
                <a:spcPts val="0"/>
              </a:spcAft>
              <a:defRPr/>
            </a:pPr>
            <a:r>
              <a:rPr lang="zh-CN" altLang="en-US" sz="2400"/>
              <a:t>血压（</a:t>
            </a:r>
            <a:r>
              <a:rPr lang="en-US" altLang="zh-CN" sz="2400"/>
              <a:t>NIBP</a:t>
            </a:r>
            <a:r>
              <a:rPr lang="zh-CN" altLang="en-US" sz="2400"/>
              <a:t>）、体温（</a:t>
            </a:r>
            <a:r>
              <a:rPr lang="en-US" altLang="zh-CN" sz="2400"/>
              <a:t>TEMP</a:t>
            </a:r>
            <a:r>
              <a:rPr lang="zh-CN" altLang="en-US" sz="2400"/>
              <a:t>）监控报警</a:t>
            </a:r>
            <a:endParaRPr lang="en-US" altLang="zh-CN" sz="2400"/>
          </a:p>
          <a:p>
            <a:pPr lvl="2" eaLnBrk="1" fontAlgn="auto" hangingPunct="1">
              <a:lnSpc>
                <a:spcPct val="90000"/>
              </a:lnSpc>
              <a:spcAft>
                <a:spcPts val="0"/>
              </a:spcAft>
              <a:defRPr/>
            </a:pPr>
            <a:r>
              <a:rPr lang="zh-CN" altLang="en-US" sz="2000"/>
              <a:t>单片机：</a:t>
            </a:r>
            <a:r>
              <a:rPr lang="en-US" altLang="zh-CN" sz="2000"/>
              <a:t>8051</a:t>
            </a:r>
            <a:r>
              <a:rPr lang="zh-CN" altLang="en-US" sz="2000"/>
              <a:t>，</a:t>
            </a:r>
            <a:r>
              <a:rPr lang="en-US" altLang="zh-CN" sz="2000"/>
              <a:t>z-8</a:t>
            </a:r>
            <a:r>
              <a:rPr lang="zh-CN" altLang="en-US" sz="2000"/>
              <a:t>等</a:t>
            </a:r>
            <a:endParaRPr lang="en-US" altLang="zh-CN" sz="2000"/>
          </a:p>
          <a:p>
            <a:pPr lvl="1" eaLnBrk="1" fontAlgn="auto" hangingPunct="1">
              <a:lnSpc>
                <a:spcPct val="90000"/>
              </a:lnSpc>
              <a:spcAft>
                <a:spcPts val="0"/>
              </a:spcAft>
              <a:defRPr/>
            </a:pPr>
            <a:r>
              <a:rPr lang="zh-CN" altLang="en-US" sz="2400"/>
              <a:t>全息体温图（</a:t>
            </a:r>
            <a:r>
              <a:rPr lang="en-US" altLang="zh-CN" sz="2400"/>
              <a:t>TEMP</a:t>
            </a:r>
            <a:r>
              <a:rPr lang="zh-CN" altLang="en-US" sz="2400"/>
              <a:t>）：</a:t>
            </a:r>
            <a:r>
              <a:rPr lang="en-US" altLang="zh-CN" sz="2400"/>
              <a:t>ARM7</a:t>
            </a:r>
            <a:r>
              <a:rPr lang="zh-CN" altLang="en-US" sz="2400"/>
              <a:t>：</a:t>
            </a:r>
            <a:r>
              <a:rPr lang="en-US" altLang="zh-CN" sz="2400"/>
              <a:t> </a:t>
            </a:r>
            <a:r>
              <a:rPr lang="en-US" altLang="zh-CN" sz="2000"/>
              <a:t>S3C44B0X</a:t>
            </a:r>
            <a:r>
              <a:rPr lang="zh-CN" altLang="en-US" sz="2000"/>
              <a:t>，</a:t>
            </a:r>
            <a:r>
              <a:rPr lang="en-US" altLang="zh-CN" sz="2000"/>
              <a:t> StrongARM</a:t>
            </a:r>
          </a:p>
          <a:p>
            <a:pPr lvl="1" eaLnBrk="1" fontAlgn="auto" hangingPunct="1">
              <a:lnSpc>
                <a:spcPct val="90000"/>
              </a:lnSpc>
              <a:spcAft>
                <a:spcPts val="0"/>
              </a:spcAft>
              <a:defRPr/>
            </a:pPr>
            <a:r>
              <a:rPr lang="zh-CN" altLang="en-US" sz="2400"/>
              <a:t>心电（</a:t>
            </a:r>
            <a:r>
              <a:rPr lang="en-US" altLang="zh-CN" sz="2400"/>
              <a:t>ECG</a:t>
            </a:r>
            <a:r>
              <a:rPr lang="zh-CN" altLang="en-US" sz="2400"/>
              <a:t>）、血氧饱和度（</a:t>
            </a:r>
            <a:r>
              <a:rPr lang="en-US" altLang="zh-CN" sz="2400"/>
              <a:t>SPO2</a:t>
            </a:r>
            <a:r>
              <a:rPr lang="zh-CN" altLang="en-US" sz="2400"/>
              <a:t>）监控报警</a:t>
            </a:r>
            <a:endParaRPr lang="en-US" altLang="zh-CN" sz="2400"/>
          </a:p>
          <a:p>
            <a:pPr lvl="2" eaLnBrk="1" fontAlgn="auto" hangingPunct="1">
              <a:lnSpc>
                <a:spcPct val="90000"/>
              </a:lnSpc>
              <a:spcAft>
                <a:spcPts val="0"/>
              </a:spcAft>
              <a:defRPr/>
            </a:pPr>
            <a:r>
              <a:rPr lang="en-US" altLang="zh-CN" sz="2000"/>
              <a:t>ARM7</a:t>
            </a:r>
            <a:r>
              <a:rPr lang="zh-CN" altLang="en-US" sz="2000"/>
              <a:t>：</a:t>
            </a:r>
            <a:r>
              <a:rPr lang="en-US" altLang="zh-CN" sz="2000"/>
              <a:t> </a:t>
            </a:r>
            <a:r>
              <a:rPr lang="en-US" altLang="zh-CN" sz="1800" b="1"/>
              <a:t>S3C44B0X</a:t>
            </a:r>
            <a:r>
              <a:rPr lang="zh-CN" altLang="en-US" sz="1800" b="1"/>
              <a:t>，</a:t>
            </a:r>
            <a:r>
              <a:rPr lang="en-US" altLang="zh-CN" sz="1800" b="1"/>
              <a:t> StrongARM </a:t>
            </a:r>
            <a:endParaRPr lang="en-US" altLang="zh-CN" sz="2000"/>
          </a:p>
          <a:p>
            <a:pPr lvl="1" eaLnBrk="1" fontAlgn="auto" hangingPunct="1">
              <a:lnSpc>
                <a:spcPct val="90000"/>
              </a:lnSpc>
              <a:spcAft>
                <a:spcPts val="0"/>
              </a:spcAft>
              <a:defRPr/>
            </a:pPr>
            <a:r>
              <a:rPr lang="zh-CN" altLang="en-US" sz="2400"/>
              <a:t>心电图综合分析</a:t>
            </a:r>
            <a:r>
              <a:rPr lang="zh-CN" altLang="en-US" sz="2400">
                <a:solidFill>
                  <a:srgbClr val="FF0000"/>
                </a:solidFill>
              </a:rPr>
              <a:t>（图形显示）</a:t>
            </a:r>
            <a:endParaRPr lang="en-US" altLang="zh-CN" sz="2400">
              <a:solidFill>
                <a:srgbClr val="FF0000"/>
              </a:solidFill>
            </a:endParaRPr>
          </a:p>
          <a:p>
            <a:pPr lvl="2" eaLnBrk="1" fontAlgn="auto" hangingPunct="1">
              <a:lnSpc>
                <a:spcPct val="90000"/>
              </a:lnSpc>
              <a:spcAft>
                <a:spcPts val="0"/>
              </a:spcAft>
              <a:defRPr/>
            </a:pPr>
            <a:r>
              <a:rPr lang="en-US" altLang="zh-CN" sz="2000"/>
              <a:t>ARM9</a:t>
            </a:r>
            <a:r>
              <a:rPr lang="zh-CN" altLang="en-US" sz="2000"/>
              <a:t>，</a:t>
            </a:r>
            <a:r>
              <a:rPr lang="en-US" altLang="zh-CN" sz="2000"/>
              <a:t>MIPS</a:t>
            </a:r>
          </a:p>
          <a:p>
            <a:pPr eaLnBrk="1" fontAlgn="auto" hangingPunct="1">
              <a:lnSpc>
                <a:spcPct val="90000"/>
              </a:lnSpc>
              <a:spcAft>
                <a:spcPts val="0"/>
              </a:spcAft>
              <a:defRPr/>
            </a:pPr>
            <a:r>
              <a:rPr lang="zh-CN" altLang="en-US" sz="2800"/>
              <a:t>综合监护：</a:t>
            </a:r>
            <a:endParaRPr lang="en-US" altLang="zh-CN" sz="2800"/>
          </a:p>
          <a:p>
            <a:pPr lvl="1" eaLnBrk="1" fontAlgn="auto" hangingPunct="1">
              <a:lnSpc>
                <a:spcPct val="90000"/>
              </a:lnSpc>
              <a:spcAft>
                <a:spcPts val="0"/>
              </a:spcAft>
              <a:defRPr/>
            </a:pPr>
            <a:r>
              <a:rPr lang="en-US" altLang="zh-CN" sz="2400"/>
              <a:t>ARM9</a:t>
            </a:r>
            <a:r>
              <a:rPr lang="zh-CN" altLang="en-US" sz="2400"/>
              <a:t>，</a:t>
            </a:r>
            <a:r>
              <a:rPr lang="en-US" altLang="zh-CN" sz="2400"/>
              <a:t>MIPS</a:t>
            </a:r>
            <a:endParaRPr lang="en-US" altLang="zh-CN" sz="2000"/>
          </a:p>
          <a:p>
            <a:pPr eaLnBrk="1" fontAlgn="auto" hangingPunct="1">
              <a:lnSpc>
                <a:spcPct val="90000"/>
              </a:lnSpc>
              <a:spcAft>
                <a:spcPts val="0"/>
              </a:spcAft>
              <a:defRPr/>
            </a:pPr>
            <a:r>
              <a:rPr lang="zh-CN" altLang="en-US" sz="2800"/>
              <a:t>重症监护系统：</a:t>
            </a:r>
            <a:endParaRPr lang="en-US" altLang="zh-CN" sz="2800"/>
          </a:p>
          <a:p>
            <a:pPr lvl="1" eaLnBrk="1" fontAlgn="auto" hangingPunct="1">
              <a:lnSpc>
                <a:spcPct val="90000"/>
              </a:lnSpc>
              <a:spcAft>
                <a:spcPts val="0"/>
              </a:spcAft>
              <a:defRPr/>
            </a:pPr>
            <a:r>
              <a:rPr lang="zh-CN" altLang="en-US" sz="2000"/>
              <a:t>集成方案：</a:t>
            </a:r>
            <a:r>
              <a:rPr lang="en-US" altLang="zh-CN" sz="2000"/>
              <a:t>ARM7</a:t>
            </a:r>
            <a:r>
              <a:rPr lang="zh-CN" altLang="en-US" sz="2000"/>
              <a:t>，</a:t>
            </a:r>
            <a:r>
              <a:rPr lang="en-US" altLang="zh-CN" sz="2000"/>
              <a:t>ARM9</a:t>
            </a:r>
            <a:r>
              <a:rPr lang="zh-CN" altLang="en-US" sz="2000"/>
              <a:t>，</a:t>
            </a:r>
            <a:r>
              <a:rPr lang="en-US" altLang="zh-CN" sz="2000"/>
              <a:t>MIPS</a:t>
            </a:r>
          </a:p>
          <a:p>
            <a:pPr lvl="1" eaLnBrk="1" fontAlgn="auto" hangingPunct="1">
              <a:lnSpc>
                <a:spcPct val="90000"/>
              </a:lnSpc>
              <a:spcAft>
                <a:spcPts val="0"/>
              </a:spcAft>
              <a:defRPr/>
            </a:pPr>
            <a:r>
              <a:rPr lang="zh-CN" altLang="en-US" sz="2000"/>
              <a:t>综合方案：</a:t>
            </a:r>
            <a:r>
              <a:rPr lang="en-US" altLang="zh-CN" sz="2000"/>
              <a:t>ARM9~ARM10</a:t>
            </a:r>
            <a:r>
              <a:rPr lang="zh-CN" altLang="en-US" sz="2000"/>
              <a:t>，</a:t>
            </a:r>
            <a:r>
              <a:rPr lang="en-US" altLang="zh-CN" sz="2000"/>
              <a:t>MIPS</a:t>
            </a:r>
            <a:r>
              <a:rPr lang="zh-CN" altLang="en-US" sz="2000"/>
              <a:t>：</a:t>
            </a:r>
            <a:r>
              <a:rPr lang="en-US" altLang="zh-CN" sz="2000"/>
              <a:t>XScale, 386EX</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200" dirty="0">
                <a:ea typeface="黑体" pitchFamily="49" charset="-122"/>
              </a:rPr>
              <a:t>硬件裁剪</a:t>
            </a:r>
            <a:r>
              <a:rPr lang="en-US" altLang="zh-CN" sz="3200" dirty="0">
                <a:latin typeface="Times New Roman" pitchFamily="18" charset="0"/>
                <a:ea typeface="黑体" pitchFamily="49" charset="-122"/>
              </a:rPr>
              <a:t>—</a:t>
            </a:r>
            <a:r>
              <a:rPr lang="en-US" altLang="zh-CN" sz="3200" dirty="0">
                <a:ea typeface="黑体" pitchFamily="49" charset="-122"/>
              </a:rPr>
              <a:t>I/O</a:t>
            </a:r>
            <a:r>
              <a:rPr lang="zh-CN" altLang="en-US" sz="3200" dirty="0">
                <a:ea typeface="黑体" pitchFamily="49" charset="-122"/>
              </a:rPr>
              <a:t>接口与输入</a:t>
            </a:r>
            <a:r>
              <a:rPr lang="en-US" altLang="zh-CN" sz="3200" dirty="0">
                <a:ea typeface="黑体" pitchFamily="49" charset="-122"/>
              </a:rPr>
              <a:t>/</a:t>
            </a:r>
            <a:r>
              <a:rPr lang="zh-CN" altLang="en-US" sz="3200" dirty="0">
                <a:ea typeface="黑体" pitchFamily="49" charset="-122"/>
              </a:rPr>
              <a:t>输出设备</a:t>
            </a:r>
          </a:p>
        </p:txBody>
      </p:sp>
      <p:sp>
        <p:nvSpPr>
          <p:cNvPr id="77829" name="Rectangle 5" descr="Rectangle: Click to edit Master text styles&#10;Second level&#10;Third level&#10;Fourth level&#10;Fifth level"/>
          <p:cNvSpPr>
            <a:spLocks noGrp="1" noChangeArrowheads="1"/>
          </p:cNvSpPr>
          <p:nvPr>
            <p:ph idx="1"/>
          </p:nvPr>
        </p:nvSpPr>
        <p:spPr/>
        <p:txBody>
          <a:bodyPr rtlCol="0">
            <a:normAutofit fontScale="92500" lnSpcReduction="20000"/>
          </a:bodyPr>
          <a:lstStyle/>
          <a:p>
            <a:pPr eaLnBrk="1" fontAlgn="auto" hangingPunct="1">
              <a:lnSpc>
                <a:spcPct val="90000"/>
              </a:lnSpc>
              <a:spcAft>
                <a:spcPts val="0"/>
              </a:spcAft>
              <a:defRPr/>
            </a:pPr>
            <a:r>
              <a:rPr lang="zh-CN" altLang="en-US" sz="2400" dirty="0"/>
              <a:t>单参数监护：</a:t>
            </a:r>
            <a:endParaRPr lang="en-US" altLang="zh-CN" sz="2400" dirty="0"/>
          </a:p>
          <a:p>
            <a:pPr lvl="1" eaLnBrk="1" fontAlgn="auto" hangingPunct="1">
              <a:lnSpc>
                <a:spcPct val="90000"/>
              </a:lnSpc>
              <a:spcAft>
                <a:spcPts val="0"/>
              </a:spcAft>
              <a:defRPr/>
            </a:pPr>
            <a:r>
              <a:rPr lang="zh-CN" altLang="en-US" sz="2000" dirty="0"/>
              <a:t>血压（</a:t>
            </a:r>
            <a:r>
              <a:rPr lang="en-US" altLang="zh-CN" sz="2000" dirty="0"/>
              <a:t>NIBP</a:t>
            </a:r>
            <a:r>
              <a:rPr lang="zh-CN" altLang="en-US" sz="2000" dirty="0"/>
              <a:t>）、体温（</a:t>
            </a:r>
            <a:r>
              <a:rPr lang="en-US" altLang="zh-CN" sz="2000" dirty="0"/>
              <a:t>TEMP</a:t>
            </a:r>
            <a:r>
              <a:rPr lang="zh-CN" altLang="en-US" sz="2000" dirty="0"/>
              <a:t>）监控报警</a:t>
            </a:r>
            <a:endParaRPr lang="en-US" altLang="zh-CN" sz="2000" dirty="0"/>
          </a:p>
          <a:p>
            <a:pPr lvl="2" eaLnBrk="1" fontAlgn="auto" hangingPunct="1">
              <a:lnSpc>
                <a:spcPct val="90000"/>
              </a:lnSpc>
              <a:spcAft>
                <a:spcPts val="0"/>
              </a:spcAft>
              <a:defRPr/>
            </a:pPr>
            <a:r>
              <a:rPr lang="zh-CN" altLang="en-US" sz="1800" dirty="0"/>
              <a:t>计数器</a:t>
            </a:r>
            <a:r>
              <a:rPr lang="en-US" altLang="zh-CN" sz="1800" dirty="0"/>
              <a:t>/</a:t>
            </a:r>
            <a:r>
              <a:rPr lang="zh-CN" altLang="en-US" sz="1800" dirty="0"/>
              <a:t>定时器（或</a:t>
            </a:r>
            <a:r>
              <a:rPr lang="en-US" altLang="zh-CN" sz="1800" dirty="0"/>
              <a:t>PWM</a:t>
            </a:r>
            <a:r>
              <a:rPr lang="zh-CN" altLang="en-US" sz="1800" dirty="0"/>
              <a:t>，</a:t>
            </a:r>
            <a:r>
              <a:rPr lang="en-US" altLang="zh-CN" sz="1800" dirty="0"/>
              <a:t>ADC</a:t>
            </a:r>
            <a:r>
              <a:rPr lang="zh-CN" altLang="en-US" sz="1800" dirty="0"/>
              <a:t>），</a:t>
            </a:r>
            <a:r>
              <a:rPr lang="en-US" altLang="zh-CN" sz="1800" dirty="0"/>
              <a:t>PVC</a:t>
            </a:r>
            <a:r>
              <a:rPr lang="zh-CN" altLang="en-US" sz="1800" dirty="0"/>
              <a:t>按键，</a:t>
            </a:r>
            <a:r>
              <a:rPr lang="en-US" altLang="zh-CN" sz="1800" dirty="0"/>
              <a:t>LED</a:t>
            </a:r>
            <a:r>
              <a:rPr lang="zh-CN" altLang="en-US" sz="1800" dirty="0"/>
              <a:t>（数字</a:t>
            </a:r>
            <a:r>
              <a:rPr lang="en-US" altLang="zh-CN" sz="1800" dirty="0"/>
              <a:t>LCD</a:t>
            </a:r>
            <a:r>
              <a:rPr lang="zh-CN" altLang="en-US" sz="1800" dirty="0"/>
              <a:t>）</a:t>
            </a:r>
            <a:r>
              <a:rPr lang="en-US" altLang="zh-CN" sz="1800" dirty="0"/>
              <a:t>,</a:t>
            </a:r>
            <a:r>
              <a:rPr lang="zh-CN" altLang="en-US" sz="1800" dirty="0"/>
              <a:t>蜂鸣器</a:t>
            </a:r>
            <a:endParaRPr lang="en-US" altLang="zh-CN" sz="1800" dirty="0"/>
          </a:p>
          <a:p>
            <a:pPr lvl="1" eaLnBrk="1" fontAlgn="auto" hangingPunct="1">
              <a:lnSpc>
                <a:spcPct val="90000"/>
              </a:lnSpc>
              <a:spcAft>
                <a:spcPts val="0"/>
              </a:spcAft>
              <a:defRPr/>
            </a:pPr>
            <a:r>
              <a:rPr lang="zh-CN" altLang="en-US" sz="2000" dirty="0"/>
              <a:t>全息体温图（</a:t>
            </a:r>
            <a:r>
              <a:rPr lang="en-US" altLang="zh-CN" sz="2000" dirty="0"/>
              <a:t>TEMP</a:t>
            </a:r>
            <a:r>
              <a:rPr lang="zh-CN" altLang="en-US" sz="2000" dirty="0"/>
              <a:t>）：</a:t>
            </a:r>
            <a:r>
              <a:rPr lang="zh-CN" altLang="en-US" sz="1800" dirty="0"/>
              <a:t>加显示接口，点阵</a:t>
            </a:r>
            <a:r>
              <a:rPr lang="en-US" altLang="zh-CN" sz="1800" dirty="0"/>
              <a:t>LCD</a:t>
            </a:r>
            <a:r>
              <a:rPr lang="zh-CN" altLang="en-US" sz="1800" dirty="0"/>
              <a:t>（小型</a:t>
            </a:r>
            <a:r>
              <a:rPr lang="en-US" altLang="zh-CN" sz="1800" dirty="0"/>
              <a:t>CRT</a:t>
            </a:r>
            <a:r>
              <a:rPr lang="zh-CN" altLang="en-US" sz="1800" dirty="0"/>
              <a:t>）</a:t>
            </a:r>
            <a:endParaRPr lang="en-US" altLang="zh-CN" sz="1800" dirty="0"/>
          </a:p>
          <a:p>
            <a:pPr lvl="1" eaLnBrk="1" fontAlgn="auto" hangingPunct="1">
              <a:lnSpc>
                <a:spcPct val="90000"/>
              </a:lnSpc>
              <a:spcAft>
                <a:spcPts val="0"/>
              </a:spcAft>
              <a:defRPr/>
            </a:pPr>
            <a:r>
              <a:rPr lang="zh-CN" altLang="en-US" sz="2000" dirty="0"/>
              <a:t>心电（</a:t>
            </a:r>
            <a:r>
              <a:rPr lang="en-US" altLang="zh-CN" sz="2000" dirty="0"/>
              <a:t>ECG</a:t>
            </a:r>
            <a:r>
              <a:rPr lang="zh-CN" altLang="en-US" sz="2000" dirty="0"/>
              <a:t>）、血氧饱和度（</a:t>
            </a:r>
            <a:r>
              <a:rPr lang="en-US" altLang="zh-CN" sz="2000" dirty="0"/>
              <a:t>SPO2</a:t>
            </a:r>
            <a:r>
              <a:rPr lang="zh-CN" altLang="en-US" sz="2000" dirty="0"/>
              <a:t>）监控报警</a:t>
            </a:r>
            <a:endParaRPr lang="en-US" altLang="zh-CN" sz="2000" dirty="0"/>
          </a:p>
          <a:p>
            <a:pPr lvl="2" eaLnBrk="1" fontAlgn="auto" hangingPunct="1">
              <a:lnSpc>
                <a:spcPct val="90000"/>
              </a:lnSpc>
              <a:spcAft>
                <a:spcPts val="0"/>
              </a:spcAft>
              <a:defRPr/>
            </a:pPr>
            <a:r>
              <a:rPr lang="en-US" altLang="zh-CN" sz="1800" dirty="0"/>
              <a:t>ADC</a:t>
            </a:r>
            <a:r>
              <a:rPr lang="zh-CN" altLang="en-US" sz="1800" dirty="0"/>
              <a:t>接口</a:t>
            </a:r>
            <a:r>
              <a:rPr lang="en-US" altLang="zh-CN" sz="1800" dirty="0"/>
              <a:t>(I</a:t>
            </a:r>
            <a:r>
              <a:rPr lang="en-US" altLang="zh-CN" sz="1800" baseline="30000" dirty="0"/>
              <a:t>2</a:t>
            </a:r>
            <a:r>
              <a:rPr lang="en-US" altLang="zh-CN" sz="1800" dirty="0"/>
              <a:t>C)</a:t>
            </a:r>
            <a:r>
              <a:rPr lang="zh-CN" altLang="en-US" sz="1800" dirty="0"/>
              <a:t>，</a:t>
            </a:r>
            <a:r>
              <a:rPr lang="en-US" altLang="zh-CN" sz="1800" dirty="0"/>
              <a:t>UART</a:t>
            </a:r>
            <a:r>
              <a:rPr lang="zh-CN" altLang="en-US" sz="1800" dirty="0"/>
              <a:t>，</a:t>
            </a:r>
            <a:r>
              <a:rPr lang="en-US" altLang="zh-CN" sz="1800" dirty="0"/>
              <a:t>Watch dog</a:t>
            </a:r>
            <a:r>
              <a:rPr lang="zh-CN" altLang="en-US" sz="1800" dirty="0"/>
              <a:t>，</a:t>
            </a:r>
            <a:r>
              <a:rPr lang="en-US" altLang="zh-CN" sz="1800" dirty="0"/>
              <a:t>PVC</a:t>
            </a:r>
            <a:r>
              <a:rPr lang="zh-CN" altLang="en-US" sz="1800" dirty="0"/>
              <a:t>按键，</a:t>
            </a:r>
            <a:r>
              <a:rPr lang="en-US" altLang="zh-CN" sz="1800" dirty="0"/>
              <a:t>GPS</a:t>
            </a:r>
            <a:r>
              <a:rPr lang="zh-CN" altLang="en-US" sz="1800" dirty="0"/>
              <a:t>，</a:t>
            </a:r>
            <a:r>
              <a:rPr lang="en-US" altLang="zh-CN" sz="1800" dirty="0"/>
              <a:t> LED</a:t>
            </a:r>
            <a:r>
              <a:rPr lang="zh-CN" altLang="en-US" sz="1800" dirty="0"/>
              <a:t>（数字</a:t>
            </a:r>
            <a:r>
              <a:rPr lang="en-US" altLang="zh-CN" sz="1800" dirty="0"/>
              <a:t>LCD</a:t>
            </a:r>
            <a:r>
              <a:rPr lang="zh-CN" altLang="en-US" sz="1800" dirty="0"/>
              <a:t>）</a:t>
            </a:r>
            <a:r>
              <a:rPr lang="en-US" altLang="zh-CN" sz="1800" dirty="0"/>
              <a:t>,GPRS</a:t>
            </a:r>
          </a:p>
          <a:p>
            <a:pPr lvl="1" eaLnBrk="1" fontAlgn="auto" hangingPunct="1">
              <a:lnSpc>
                <a:spcPct val="90000"/>
              </a:lnSpc>
              <a:spcAft>
                <a:spcPts val="0"/>
              </a:spcAft>
              <a:defRPr/>
            </a:pPr>
            <a:r>
              <a:rPr lang="zh-CN" altLang="en-US" sz="2000" dirty="0"/>
              <a:t>心电图综合分析</a:t>
            </a:r>
            <a:r>
              <a:rPr lang="zh-CN" altLang="en-US" sz="2000" dirty="0">
                <a:solidFill>
                  <a:srgbClr val="FF0000"/>
                </a:solidFill>
              </a:rPr>
              <a:t>（图形显示）</a:t>
            </a:r>
            <a:endParaRPr lang="en-US" altLang="zh-CN" sz="2000" dirty="0">
              <a:solidFill>
                <a:srgbClr val="FF0000"/>
              </a:solidFill>
            </a:endParaRPr>
          </a:p>
          <a:p>
            <a:pPr lvl="2" eaLnBrk="1" fontAlgn="auto" hangingPunct="1">
              <a:lnSpc>
                <a:spcPct val="90000"/>
              </a:lnSpc>
              <a:spcAft>
                <a:spcPts val="0"/>
              </a:spcAft>
              <a:defRPr/>
            </a:pPr>
            <a:r>
              <a:rPr lang="en-US" altLang="zh-CN" sz="1800" dirty="0"/>
              <a:t>ADC</a:t>
            </a:r>
            <a:r>
              <a:rPr lang="zh-CN" altLang="en-US" sz="1800" dirty="0"/>
              <a:t>接口</a:t>
            </a:r>
            <a:r>
              <a:rPr lang="en-US" altLang="zh-CN" sz="1800" dirty="0"/>
              <a:t>(I</a:t>
            </a:r>
            <a:r>
              <a:rPr lang="en-US" altLang="zh-CN" sz="1800" baseline="30000" dirty="0"/>
              <a:t>2</a:t>
            </a:r>
            <a:r>
              <a:rPr lang="en-US" altLang="zh-CN" sz="1800" dirty="0"/>
              <a:t>C)</a:t>
            </a:r>
            <a:r>
              <a:rPr lang="zh-CN" altLang="en-US" sz="1800" dirty="0"/>
              <a:t>，</a:t>
            </a:r>
            <a:r>
              <a:rPr lang="en-US" altLang="zh-CN" sz="1800" dirty="0"/>
              <a:t>UART</a:t>
            </a:r>
            <a:r>
              <a:rPr lang="zh-CN" altLang="en-US" sz="1800" dirty="0"/>
              <a:t>，</a:t>
            </a:r>
            <a:r>
              <a:rPr lang="en-US" altLang="zh-CN" sz="1800" dirty="0"/>
              <a:t>Watch dog</a:t>
            </a:r>
            <a:r>
              <a:rPr lang="zh-CN" altLang="en-US" sz="1800" dirty="0"/>
              <a:t>，</a:t>
            </a:r>
            <a:r>
              <a:rPr lang="en-US" altLang="zh-CN" sz="1800" dirty="0"/>
              <a:t>PVC</a:t>
            </a:r>
            <a:r>
              <a:rPr lang="zh-CN" altLang="en-US" sz="1800" dirty="0"/>
              <a:t>按键，</a:t>
            </a:r>
            <a:r>
              <a:rPr lang="zh-CN" altLang="en-US" sz="1600" dirty="0"/>
              <a:t>点阵</a:t>
            </a:r>
            <a:r>
              <a:rPr lang="en-US" altLang="zh-CN" sz="1600" dirty="0"/>
              <a:t>LCD</a:t>
            </a:r>
            <a:r>
              <a:rPr lang="zh-CN" altLang="en-US" sz="1600" dirty="0"/>
              <a:t>（小型</a:t>
            </a:r>
            <a:r>
              <a:rPr lang="en-US" altLang="zh-CN" sz="1600" dirty="0"/>
              <a:t>CRT</a:t>
            </a:r>
            <a:r>
              <a:rPr lang="zh-CN" altLang="en-US" sz="1600" dirty="0"/>
              <a:t>）</a:t>
            </a:r>
            <a:endParaRPr lang="en-US" altLang="zh-CN" sz="1800" dirty="0"/>
          </a:p>
          <a:p>
            <a:pPr eaLnBrk="1" fontAlgn="auto" hangingPunct="1">
              <a:lnSpc>
                <a:spcPct val="90000"/>
              </a:lnSpc>
              <a:spcAft>
                <a:spcPts val="0"/>
              </a:spcAft>
              <a:defRPr/>
            </a:pPr>
            <a:r>
              <a:rPr lang="zh-CN" altLang="en-US" sz="2400" dirty="0"/>
              <a:t>综合监护：</a:t>
            </a:r>
            <a:endParaRPr lang="en-US" altLang="zh-CN" sz="2400" dirty="0"/>
          </a:p>
          <a:p>
            <a:pPr lvl="1" eaLnBrk="1" fontAlgn="auto" hangingPunct="1">
              <a:lnSpc>
                <a:spcPct val="90000"/>
              </a:lnSpc>
              <a:spcAft>
                <a:spcPts val="0"/>
              </a:spcAft>
              <a:defRPr/>
            </a:pPr>
            <a:r>
              <a:rPr lang="en-US" altLang="zh-CN" sz="2000" dirty="0"/>
              <a:t>ADC</a:t>
            </a:r>
            <a:r>
              <a:rPr lang="zh-CN" altLang="en-US" sz="2000" dirty="0"/>
              <a:t>接口</a:t>
            </a:r>
            <a:r>
              <a:rPr lang="en-US" altLang="zh-CN" sz="2000" dirty="0"/>
              <a:t>(I</a:t>
            </a:r>
            <a:r>
              <a:rPr lang="en-US" altLang="zh-CN" sz="2000" baseline="30000" dirty="0"/>
              <a:t>2</a:t>
            </a:r>
            <a:r>
              <a:rPr lang="en-US" altLang="zh-CN" sz="2000" dirty="0"/>
              <a:t>C)</a:t>
            </a:r>
            <a:r>
              <a:rPr lang="zh-CN" altLang="en-US" sz="2000" dirty="0"/>
              <a:t>，</a:t>
            </a:r>
            <a:r>
              <a:rPr lang="en-US" altLang="zh-CN" sz="2000" dirty="0"/>
              <a:t>UART</a:t>
            </a:r>
            <a:r>
              <a:rPr lang="zh-CN" altLang="en-US" sz="2000" dirty="0"/>
              <a:t>，</a:t>
            </a:r>
            <a:r>
              <a:rPr lang="en-US" altLang="zh-CN" sz="2000" dirty="0"/>
              <a:t>Watch dog</a:t>
            </a:r>
            <a:r>
              <a:rPr lang="zh-CN" altLang="en-US" sz="2000" dirty="0"/>
              <a:t>，</a:t>
            </a:r>
            <a:r>
              <a:rPr lang="en-US" altLang="zh-CN" sz="2000" dirty="0"/>
              <a:t>PVC</a:t>
            </a:r>
            <a:r>
              <a:rPr lang="zh-CN" altLang="en-US" sz="2000" dirty="0"/>
              <a:t>按键，</a:t>
            </a:r>
            <a:r>
              <a:rPr lang="zh-CN" altLang="en-US" sz="1800" dirty="0"/>
              <a:t>点阵</a:t>
            </a:r>
            <a:r>
              <a:rPr lang="en-US" altLang="zh-CN" sz="1800" dirty="0"/>
              <a:t>LCD</a:t>
            </a:r>
            <a:r>
              <a:rPr lang="zh-CN" altLang="en-US" sz="1800" dirty="0"/>
              <a:t>（小型</a:t>
            </a:r>
            <a:r>
              <a:rPr lang="en-US" altLang="zh-CN" sz="1800" dirty="0"/>
              <a:t>CRT</a:t>
            </a:r>
            <a:r>
              <a:rPr lang="zh-CN" altLang="en-US" sz="1800" dirty="0"/>
              <a:t>）</a:t>
            </a:r>
            <a:endParaRPr lang="en-US" altLang="zh-CN" sz="1800" dirty="0"/>
          </a:p>
          <a:p>
            <a:pPr eaLnBrk="1" fontAlgn="auto" hangingPunct="1">
              <a:lnSpc>
                <a:spcPct val="90000"/>
              </a:lnSpc>
              <a:spcAft>
                <a:spcPts val="0"/>
              </a:spcAft>
              <a:defRPr/>
            </a:pPr>
            <a:r>
              <a:rPr lang="zh-CN" altLang="en-US" sz="2400" dirty="0"/>
              <a:t>重症监护系统：</a:t>
            </a:r>
            <a:endParaRPr lang="en-US" altLang="zh-CN" sz="2400" dirty="0"/>
          </a:p>
          <a:p>
            <a:pPr lvl="1" eaLnBrk="1" fontAlgn="auto" hangingPunct="1">
              <a:lnSpc>
                <a:spcPct val="90000"/>
              </a:lnSpc>
              <a:spcAft>
                <a:spcPts val="0"/>
              </a:spcAft>
              <a:defRPr/>
            </a:pPr>
            <a:r>
              <a:rPr lang="zh-CN" altLang="en-US" sz="1800" dirty="0"/>
              <a:t>集成方案：</a:t>
            </a:r>
            <a:r>
              <a:rPr lang="en-US" altLang="zh-CN" sz="1800" dirty="0"/>
              <a:t> </a:t>
            </a:r>
            <a:r>
              <a:rPr lang="en-US" altLang="zh-CN" sz="2000" dirty="0"/>
              <a:t>100M Ethernet</a:t>
            </a:r>
            <a:r>
              <a:rPr lang="en-US" altLang="zh-CN" sz="1800" dirty="0"/>
              <a:t> </a:t>
            </a:r>
            <a:r>
              <a:rPr lang="zh-CN" altLang="en-US" sz="1800" dirty="0"/>
              <a:t>（或</a:t>
            </a:r>
            <a:r>
              <a:rPr lang="en-US" altLang="zh-CN" sz="1800" dirty="0"/>
              <a:t>USB</a:t>
            </a:r>
            <a:r>
              <a:rPr lang="zh-CN" altLang="en-US" sz="1800" dirty="0"/>
              <a:t>，</a:t>
            </a:r>
            <a:r>
              <a:rPr lang="en-US" altLang="zh-CN" sz="1800" dirty="0"/>
              <a:t>CAN</a:t>
            </a:r>
            <a:r>
              <a:rPr lang="zh-CN" altLang="en-US" sz="1800" dirty="0"/>
              <a:t>），各种监护仪器接口，</a:t>
            </a:r>
            <a:r>
              <a:rPr lang="en-US" altLang="zh-CN" sz="1800" dirty="0"/>
              <a:t> </a:t>
            </a:r>
            <a:r>
              <a:rPr lang="en-US" altLang="zh-CN" sz="2000" dirty="0"/>
              <a:t>PVC</a:t>
            </a:r>
            <a:r>
              <a:rPr lang="zh-CN" altLang="en-US" sz="2000" dirty="0"/>
              <a:t>按键，</a:t>
            </a:r>
            <a:r>
              <a:rPr lang="en-US" altLang="zh-CN" sz="1800" dirty="0"/>
              <a:t> </a:t>
            </a:r>
            <a:r>
              <a:rPr lang="en-US" altLang="zh-CN" sz="2000" dirty="0"/>
              <a:t>LED</a:t>
            </a:r>
            <a:r>
              <a:rPr lang="zh-CN" altLang="en-US" sz="2000" dirty="0"/>
              <a:t>（数字</a:t>
            </a:r>
            <a:r>
              <a:rPr lang="en-US" altLang="zh-CN" sz="2000" dirty="0"/>
              <a:t>LCD</a:t>
            </a:r>
            <a:r>
              <a:rPr lang="zh-CN" altLang="en-US" sz="2000" dirty="0"/>
              <a:t>）</a:t>
            </a:r>
            <a:r>
              <a:rPr lang="en-US" altLang="zh-CN" sz="2000" dirty="0"/>
              <a:t>,</a:t>
            </a:r>
            <a:r>
              <a:rPr lang="zh-CN" altLang="en-US" sz="2000" dirty="0"/>
              <a:t>蜂鸣器</a:t>
            </a:r>
            <a:endParaRPr lang="en-US" altLang="zh-CN" sz="1800" dirty="0"/>
          </a:p>
          <a:p>
            <a:pPr lvl="1" eaLnBrk="1" fontAlgn="auto" hangingPunct="1">
              <a:lnSpc>
                <a:spcPct val="90000"/>
              </a:lnSpc>
              <a:spcAft>
                <a:spcPts val="0"/>
              </a:spcAft>
              <a:defRPr/>
            </a:pPr>
            <a:r>
              <a:rPr lang="zh-CN" altLang="en-US" sz="1800" dirty="0"/>
              <a:t>综合方案：</a:t>
            </a:r>
            <a:r>
              <a:rPr lang="en-US" altLang="zh-CN" sz="1800" dirty="0"/>
              <a:t> </a:t>
            </a:r>
            <a:r>
              <a:rPr lang="en-US" altLang="zh-CN" sz="2000" dirty="0"/>
              <a:t>ADC</a:t>
            </a:r>
            <a:r>
              <a:rPr lang="zh-CN" altLang="en-US" sz="2000" dirty="0"/>
              <a:t>接口</a:t>
            </a:r>
            <a:r>
              <a:rPr lang="en-US" altLang="zh-CN" sz="2000" dirty="0"/>
              <a:t>(I</a:t>
            </a:r>
            <a:r>
              <a:rPr lang="en-US" altLang="zh-CN" sz="2000" baseline="30000" dirty="0"/>
              <a:t>2</a:t>
            </a:r>
            <a:r>
              <a:rPr lang="en-US" altLang="zh-CN" sz="2000" dirty="0"/>
              <a:t>C)</a:t>
            </a:r>
            <a:r>
              <a:rPr lang="zh-CN" altLang="en-US" sz="2000" dirty="0"/>
              <a:t>，</a:t>
            </a:r>
            <a:r>
              <a:rPr lang="en-US" altLang="zh-CN" sz="2000" dirty="0"/>
              <a:t>UART</a:t>
            </a:r>
            <a:r>
              <a:rPr lang="zh-CN" altLang="en-US" sz="2000" dirty="0"/>
              <a:t>，</a:t>
            </a:r>
            <a:r>
              <a:rPr lang="en-US" altLang="zh-CN" sz="2000" dirty="0"/>
              <a:t>Watch dog</a:t>
            </a:r>
            <a:r>
              <a:rPr lang="zh-CN" altLang="en-US" sz="2000" dirty="0"/>
              <a:t>，</a:t>
            </a:r>
            <a:r>
              <a:rPr lang="en-US" altLang="zh-CN" sz="2000" dirty="0"/>
              <a:t>PVC</a:t>
            </a:r>
            <a:r>
              <a:rPr lang="zh-CN" altLang="en-US" sz="2000" dirty="0"/>
              <a:t>按键，</a:t>
            </a:r>
            <a:r>
              <a:rPr lang="zh-CN" altLang="en-US" sz="1800" dirty="0"/>
              <a:t>点阵</a:t>
            </a:r>
            <a:r>
              <a:rPr lang="en-US" altLang="zh-CN" sz="1800" dirty="0"/>
              <a:t>LCD</a:t>
            </a:r>
            <a:r>
              <a:rPr lang="zh-CN" altLang="en-US" sz="1800" dirty="0"/>
              <a:t>（小型</a:t>
            </a:r>
            <a:r>
              <a:rPr lang="en-US" altLang="zh-CN" sz="1800" dirty="0"/>
              <a:t>CRT</a:t>
            </a:r>
            <a:r>
              <a:rPr lang="zh-CN" altLang="en-US" sz="1800" dirty="0"/>
              <a:t>）</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rtlCol="0">
            <a:normAutofit/>
          </a:bodyPr>
          <a:lstStyle/>
          <a:p>
            <a:pPr eaLnBrk="1" fontAlgn="auto" hangingPunct="1">
              <a:spcAft>
                <a:spcPts val="0"/>
              </a:spcAft>
              <a:defRPr/>
            </a:pPr>
            <a:r>
              <a:rPr lang="zh-CN" sz="3200" dirty="0">
                <a:ea typeface="黑体" charset="0"/>
                <a:cs typeface="黑体" charset="0"/>
              </a:rPr>
              <a:t>确定硬件结构框架</a:t>
            </a:r>
            <a:r>
              <a:rPr lang="zh-CN" altLang="zh-CN" sz="2700" dirty="0">
                <a:ea typeface="黑体" charset="0"/>
                <a:cs typeface="黑体" charset="0"/>
              </a:rPr>
              <a:t>——</a:t>
            </a:r>
            <a:br>
              <a:rPr lang="en-US" altLang="zh-CN" sz="2700" dirty="0">
                <a:ea typeface="黑体" charset="0"/>
                <a:cs typeface="黑体" charset="0"/>
              </a:rPr>
            </a:br>
            <a:r>
              <a:rPr lang="zh-CN" altLang="en-US" sz="2700" dirty="0">
                <a:ea typeface="黑体" charset="0"/>
                <a:cs typeface="黑体" charset="0"/>
              </a:rPr>
              <a:t>心电参数监护报警系统</a:t>
            </a:r>
          </a:p>
        </p:txBody>
      </p:sp>
      <p:sp>
        <p:nvSpPr>
          <p:cNvPr id="81923"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lnSpc>
                <a:spcPct val="90000"/>
              </a:lnSpc>
              <a:spcAft>
                <a:spcPts val="0"/>
              </a:spcAft>
              <a:defRPr/>
            </a:pPr>
            <a:r>
              <a:rPr lang="zh-CN" altLang="en-US" sz="2800" dirty="0"/>
              <a:t>需求分析</a:t>
            </a:r>
            <a:endParaRPr lang="en-US" altLang="zh-CN" sz="2800" dirty="0"/>
          </a:p>
          <a:p>
            <a:pPr lvl="1" eaLnBrk="1" fontAlgn="auto" hangingPunct="1">
              <a:lnSpc>
                <a:spcPct val="90000"/>
              </a:lnSpc>
              <a:spcAft>
                <a:spcPts val="0"/>
              </a:spcAft>
              <a:defRPr/>
            </a:pPr>
            <a:r>
              <a:rPr lang="zh-CN" altLang="en-US" sz="2400" dirty="0"/>
              <a:t>心电（脉）生命监护报警，</a:t>
            </a:r>
            <a:r>
              <a:rPr lang="en-US" altLang="zh-CN" sz="2400" dirty="0"/>
              <a:t>GPS</a:t>
            </a:r>
            <a:r>
              <a:rPr lang="zh-CN" altLang="en-US" sz="2400" dirty="0"/>
              <a:t>定位，</a:t>
            </a:r>
            <a:r>
              <a:rPr lang="en-US" altLang="zh-CN" sz="2400" dirty="0"/>
              <a:t>GPRS</a:t>
            </a:r>
            <a:r>
              <a:rPr lang="zh-CN" altLang="en-US" sz="2400" dirty="0"/>
              <a:t>报警</a:t>
            </a:r>
            <a:endParaRPr lang="en-US" altLang="zh-CN" sz="2400" dirty="0"/>
          </a:p>
          <a:p>
            <a:pPr eaLnBrk="1" fontAlgn="auto" hangingPunct="1">
              <a:lnSpc>
                <a:spcPct val="90000"/>
              </a:lnSpc>
              <a:spcAft>
                <a:spcPts val="0"/>
              </a:spcAft>
              <a:defRPr/>
            </a:pPr>
            <a:r>
              <a:rPr lang="zh-CN" altLang="en-US" sz="2800" dirty="0"/>
              <a:t>软</a:t>
            </a:r>
            <a:r>
              <a:rPr lang="en-US" altLang="zh-CN" sz="2800" dirty="0"/>
              <a:t>/</a:t>
            </a:r>
            <a:r>
              <a:rPr lang="zh-CN" altLang="en-US" sz="2800" dirty="0"/>
              <a:t>硬件界面</a:t>
            </a:r>
            <a:endParaRPr lang="en-US" altLang="zh-CN" sz="2800" dirty="0"/>
          </a:p>
          <a:p>
            <a:pPr lvl="1" eaLnBrk="1" fontAlgn="auto" hangingPunct="1">
              <a:lnSpc>
                <a:spcPct val="90000"/>
              </a:lnSpc>
              <a:spcAft>
                <a:spcPts val="0"/>
              </a:spcAft>
              <a:defRPr/>
            </a:pPr>
            <a:r>
              <a:rPr lang="zh-CN" altLang="en-US" sz="2400" dirty="0"/>
              <a:t>硬件提供参数采样，软件计算、存储、数字显示；</a:t>
            </a:r>
            <a:r>
              <a:rPr lang="en-US" altLang="zh-CN" sz="2400" dirty="0" err="1"/>
              <a:t>μC</a:t>
            </a:r>
            <a:r>
              <a:rPr lang="en-US" altLang="zh-CN" sz="2400" dirty="0"/>
              <a:t>-OS</a:t>
            </a:r>
            <a:r>
              <a:rPr lang="zh-CN" altLang="en-US" sz="2400" dirty="0"/>
              <a:t>（</a:t>
            </a:r>
            <a:r>
              <a:rPr lang="en-US" altLang="zh-CN" sz="2400" dirty="0"/>
              <a:t> </a:t>
            </a:r>
            <a:r>
              <a:rPr lang="en-US" altLang="zh-CN" sz="2400" dirty="0" err="1"/>
              <a:t>linux</a:t>
            </a:r>
            <a:r>
              <a:rPr lang="en-US" altLang="zh-CN" sz="2400" dirty="0"/>
              <a:t> </a:t>
            </a:r>
            <a:r>
              <a:rPr lang="zh-CN" altLang="en-US" sz="2400" dirty="0"/>
              <a:t>）</a:t>
            </a:r>
            <a:endParaRPr lang="en-US" altLang="zh-CN" sz="2400" dirty="0"/>
          </a:p>
          <a:p>
            <a:pPr eaLnBrk="1" fontAlgn="auto" hangingPunct="1">
              <a:lnSpc>
                <a:spcPct val="90000"/>
              </a:lnSpc>
              <a:spcAft>
                <a:spcPts val="0"/>
              </a:spcAft>
              <a:defRPr/>
            </a:pPr>
            <a:r>
              <a:rPr lang="zh-CN" altLang="en-US" sz="2800" dirty="0"/>
              <a:t>处理器：</a:t>
            </a:r>
            <a:r>
              <a:rPr lang="en-US" altLang="zh-CN" sz="2800" dirty="0"/>
              <a:t> ARM7</a:t>
            </a:r>
            <a:r>
              <a:rPr lang="zh-CN" altLang="en-US" sz="2800" dirty="0"/>
              <a:t>：</a:t>
            </a:r>
            <a:r>
              <a:rPr lang="en-US" altLang="zh-CN" sz="2800" dirty="0"/>
              <a:t> </a:t>
            </a:r>
            <a:r>
              <a:rPr lang="en-US" altLang="zh-CN" sz="2400" dirty="0"/>
              <a:t>S3C44B0X</a:t>
            </a:r>
          </a:p>
          <a:p>
            <a:pPr eaLnBrk="1" fontAlgn="auto" hangingPunct="1">
              <a:lnSpc>
                <a:spcPct val="90000"/>
              </a:lnSpc>
              <a:spcAft>
                <a:spcPts val="0"/>
              </a:spcAft>
              <a:buFont typeface="Wingdings" charset="0"/>
              <a:buNone/>
              <a:defRPr/>
            </a:pPr>
            <a:endParaRPr lang="en-US" altLang="zh-CN" sz="2400" dirty="0"/>
          </a:p>
          <a:p>
            <a:pPr eaLnBrk="1" fontAlgn="auto" hangingPunct="1">
              <a:lnSpc>
                <a:spcPct val="90000"/>
              </a:lnSpc>
              <a:spcAft>
                <a:spcPts val="0"/>
              </a:spcAft>
              <a:defRPr/>
            </a:pPr>
            <a:r>
              <a:rPr lang="en-US" altLang="zh-CN" sz="2800" dirty="0"/>
              <a:t>I/O</a:t>
            </a:r>
            <a:r>
              <a:rPr lang="zh-CN" altLang="en-US" sz="2800" dirty="0"/>
              <a:t>接口与输入</a:t>
            </a:r>
            <a:r>
              <a:rPr lang="en-US" altLang="zh-CN" sz="2800" dirty="0"/>
              <a:t>/</a:t>
            </a:r>
            <a:r>
              <a:rPr lang="zh-CN" altLang="en-US" sz="2800" dirty="0"/>
              <a:t>输出设备</a:t>
            </a:r>
            <a:endParaRPr lang="en-US" altLang="zh-CN" sz="2800" dirty="0"/>
          </a:p>
          <a:p>
            <a:pPr lvl="1" eaLnBrk="1" fontAlgn="auto" hangingPunct="1">
              <a:lnSpc>
                <a:spcPct val="90000"/>
              </a:lnSpc>
              <a:spcAft>
                <a:spcPts val="0"/>
              </a:spcAft>
              <a:defRPr/>
            </a:pPr>
            <a:r>
              <a:rPr lang="en-US" altLang="zh-CN" sz="2000" dirty="0"/>
              <a:t>ADC</a:t>
            </a:r>
            <a:r>
              <a:rPr lang="zh-CN" altLang="en-US" sz="2000" dirty="0"/>
              <a:t>接口，</a:t>
            </a:r>
            <a:r>
              <a:rPr lang="en-US" altLang="zh-CN" sz="2000" dirty="0"/>
              <a:t>UART</a:t>
            </a:r>
            <a:r>
              <a:rPr lang="zh-CN" altLang="en-US" sz="2000" dirty="0"/>
              <a:t>，</a:t>
            </a:r>
            <a:r>
              <a:rPr lang="en-US" altLang="zh-CN" sz="2000" dirty="0"/>
              <a:t>Watch dog</a:t>
            </a:r>
            <a:r>
              <a:rPr lang="zh-CN" altLang="en-US" sz="2000" dirty="0"/>
              <a:t>，</a:t>
            </a:r>
            <a:r>
              <a:rPr lang="en-US" altLang="zh-CN" sz="2000" dirty="0"/>
              <a:t>PVC</a:t>
            </a:r>
            <a:r>
              <a:rPr lang="zh-CN" altLang="en-US" sz="2000" dirty="0"/>
              <a:t>按键，</a:t>
            </a:r>
            <a:r>
              <a:rPr lang="en-US" altLang="zh-CN" sz="2000" dirty="0"/>
              <a:t>GPS</a:t>
            </a:r>
            <a:r>
              <a:rPr lang="zh-CN" altLang="en-US" sz="2000" dirty="0"/>
              <a:t>，</a:t>
            </a:r>
            <a:r>
              <a:rPr lang="en-US" altLang="zh-CN" sz="2000" dirty="0"/>
              <a:t> </a:t>
            </a:r>
            <a:r>
              <a:rPr lang="zh-CN" altLang="en-US" sz="2000" dirty="0"/>
              <a:t>点阵</a:t>
            </a:r>
            <a:r>
              <a:rPr lang="en-US" altLang="zh-CN" sz="2000" dirty="0"/>
              <a:t>LCD ,GPRS</a:t>
            </a:r>
          </a:p>
          <a:p>
            <a:pPr lvl="1" eaLnBrk="1" fontAlgn="auto" hangingPunct="1">
              <a:lnSpc>
                <a:spcPct val="90000"/>
              </a:lnSpc>
              <a:spcAft>
                <a:spcPts val="0"/>
              </a:spcAft>
              <a:defRPr/>
            </a:pPr>
            <a:r>
              <a:rPr lang="zh-CN" altLang="en-US" sz="2000" dirty="0"/>
              <a:t>线性</a:t>
            </a:r>
            <a:r>
              <a:rPr lang="en-US" altLang="zh-CN" sz="2000" dirty="0"/>
              <a:t>Flash(</a:t>
            </a:r>
            <a:r>
              <a:rPr lang="en-US" altLang="zh-CN" sz="2000" dirty="0">
                <a:solidFill>
                  <a:srgbClr val="0000FF"/>
                </a:solidFill>
                <a:ea typeface="黑体" charset="0"/>
                <a:cs typeface="黑体" charset="0"/>
              </a:rPr>
              <a:t>NOR</a:t>
            </a:r>
            <a:r>
              <a:rPr lang="en-US" altLang="zh-CN" sz="2000" dirty="0"/>
              <a:t>)</a:t>
            </a:r>
            <a:r>
              <a:rPr lang="zh-CN" altLang="en-US" sz="2000" dirty="0"/>
              <a:t>，</a:t>
            </a:r>
            <a:r>
              <a:rPr lang="en-US" altLang="zh-CN" sz="2000" dirty="0"/>
              <a:t>SDRAM</a:t>
            </a:r>
            <a:r>
              <a:rPr lang="zh-CN" altLang="en-US" sz="2000" dirty="0"/>
              <a:t>，非线性</a:t>
            </a:r>
            <a:r>
              <a:rPr lang="en-US" altLang="zh-CN" sz="2000" dirty="0"/>
              <a:t>Flash(</a:t>
            </a:r>
            <a:r>
              <a:rPr lang="en-US" altLang="zh-CN" sz="2000" dirty="0">
                <a:solidFill>
                  <a:srgbClr val="0000FF"/>
                </a:solidFill>
                <a:ea typeface="黑体" charset="0"/>
                <a:cs typeface="黑体" charset="0"/>
              </a:rPr>
              <a:t>NAND</a:t>
            </a:r>
            <a:r>
              <a:rPr lang="en-US" altLang="zh-CN" sz="2000" dirty="0"/>
              <a:t>)</a:t>
            </a:r>
          </a:p>
          <a:p>
            <a:pPr eaLnBrk="1" fontAlgn="auto" hangingPunct="1">
              <a:lnSpc>
                <a:spcPct val="90000"/>
              </a:lnSpc>
              <a:spcAft>
                <a:spcPts val="0"/>
              </a:spcAft>
              <a:defRPr/>
            </a:pPr>
            <a:endParaRPr lang="zh-CN" altLang="en-US" sz="2000" dirty="0"/>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zh-CN" sz="2800" dirty="0">
                <a:ea typeface="黑体" pitchFamily="49" charset="-122"/>
              </a:rPr>
              <a:t>S3C44B0X</a:t>
            </a:r>
            <a:r>
              <a:rPr lang="zh-CN" altLang="en-US" sz="2800" dirty="0">
                <a:ea typeface="黑体" pitchFamily="49" charset="-122"/>
              </a:rPr>
              <a:t>功能</a:t>
            </a:r>
          </a:p>
        </p:txBody>
      </p:sp>
      <p:sp>
        <p:nvSpPr>
          <p:cNvPr id="80899"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algn="just" eaLnBrk="1" fontAlgn="auto" hangingPunct="1">
              <a:spcAft>
                <a:spcPts val="0"/>
              </a:spcAft>
              <a:defRPr/>
            </a:pPr>
            <a:r>
              <a:rPr lang="en-US" altLang="zh-CN" sz="2800" dirty="0">
                <a:latin typeface="宋体" charset="0"/>
              </a:rPr>
              <a:t>Samsung S3C44B0X</a:t>
            </a:r>
            <a:r>
              <a:rPr lang="zh-CN" altLang="en-US" sz="2800" dirty="0">
                <a:latin typeface="宋体" charset="0"/>
              </a:rPr>
              <a:t>微处理器是三星公司专为手持设备和一般应用提供的高性价比和高性能的微控制器解决方案，它使用</a:t>
            </a:r>
            <a:r>
              <a:rPr lang="en-US" altLang="zh-CN" sz="2800" dirty="0">
                <a:latin typeface="宋体" charset="0"/>
              </a:rPr>
              <a:t>ARM7TDMI</a:t>
            </a:r>
            <a:r>
              <a:rPr lang="zh-CN" altLang="en-US" sz="2800" dirty="0">
                <a:latin typeface="宋体" charset="0"/>
              </a:rPr>
              <a:t>核，工作在</a:t>
            </a:r>
            <a:r>
              <a:rPr lang="en-US" altLang="zh-CN" sz="2800" dirty="0">
                <a:latin typeface="宋体" charset="0"/>
              </a:rPr>
              <a:t>66MHZ</a:t>
            </a:r>
            <a:r>
              <a:rPr lang="zh-CN" altLang="en-US" sz="2800" dirty="0">
                <a:latin typeface="宋体" charset="0"/>
              </a:rPr>
              <a:t>。为了降低系统总成本和减少外围器件，这款芯片中还集成了下列部件：</a:t>
            </a:r>
            <a:endParaRPr lang="en-US" altLang="zh-CN" sz="2800" dirty="0">
              <a:latin typeface="宋体" charset="0"/>
            </a:endParaRPr>
          </a:p>
          <a:p>
            <a:pPr algn="just" eaLnBrk="1" fontAlgn="auto" hangingPunct="1">
              <a:spcAft>
                <a:spcPts val="0"/>
              </a:spcAft>
              <a:defRPr/>
            </a:pPr>
            <a:r>
              <a:rPr lang="en-US" altLang="zh-CN" sz="2800" dirty="0">
                <a:latin typeface="宋体" charset="0"/>
              </a:rPr>
              <a:t>8KB Cache</a:t>
            </a:r>
            <a:r>
              <a:rPr lang="zh-CN" altLang="en-US" sz="2800" dirty="0">
                <a:latin typeface="宋体" charset="0"/>
              </a:rPr>
              <a:t>、外部存储器控制器、</a:t>
            </a:r>
            <a:r>
              <a:rPr lang="en-US" altLang="zh-CN" sz="2800" dirty="0">
                <a:latin typeface="宋体" charset="0"/>
              </a:rPr>
              <a:t>LCD</a:t>
            </a:r>
            <a:r>
              <a:rPr lang="zh-CN" altLang="en-US" sz="2800" dirty="0">
                <a:latin typeface="宋体" charset="0"/>
              </a:rPr>
              <a:t>控制器、</a:t>
            </a:r>
            <a:r>
              <a:rPr lang="en-US" altLang="zh-CN" sz="2800" dirty="0">
                <a:latin typeface="宋体" charset="0"/>
              </a:rPr>
              <a:t>4</a:t>
            </a:r>
            <a:r>
              <a:rPr lang="zh-CN" altLang="en-US" sz="2800" dirty="0">
                <a:latin typeface="宋体" charset="0"/>
              </a:rPr>
              <a:t>个</a:t>
            </a:r>
            <a:r>
              <a:rPr lang="en-US" altLang="zh-CN" sz="2800" dirty="0">
                <a:latin typeface="宋体" charset="0"/>
              </a:rPr>
              <a:t>DMA</a:t>
            </a:r>
            <a:r>
              <a:rPr lang="zh-CN" altLang="en-US" sz="2800" dirty="0">
                <a:latin typeface="宋体" charset="0"/>
              </a:rPr>
              <a:t>通道、</a:t>
            </a:r>
            <a:r>
              <a:rPr lang="en-US" altLang="zh-CN" sz="2800" dirty="0">
                <a:latin typeface="宋体" charset="0"/>
              </a:rPr>
              <a:t>2</a:t>
            </a:r>
            <a:r>
              <a:rPr lang="zh-CN" altLang="en-US" sz="2800" dirty="0">
                <a:latin typeface="宋体" charset="0"/>
              </a:rPr>
              <a:t>通道</a:t>
            </a:r>
            <a:r>
              <a:rPr lang="en-US" altLang="zh-CN" sz="2800" dirty="0">
                <a:latin typeface="宋体" charset="0"/>
              </a:rPr>
              <a:t>UART</a:t>
            </a:r>
            <a:r>
              <a:rPr lang="zh-CN" altLang="en-US" sz="2800" dirty="0">
                <a:latin typeface="宋体" charset="0"/>
              </a:rPr>
              <a:t>、</a:t>
            </a:r>
            <a:r>
              <a:rPr lang="en-US" altLang="zh-CN" sz="2800" dirty="0">
                <a:latin typeface="宋体" charset="0"/>
              </a:rPr>
              <a:t>1</a:t>
            </a:r>
            <a:r>
              <a:rPr lang="zh-CN" altLang="en-US" sz="2800" dirty="0">
                <a:latin typeface="宋体" charset="0"/>
              </a:rPr>
              <a:t>个多主</a:t>
            </a:r>
            <a:r>
              <a:rPr lang="en-US" altLang="zh-CN" sz="2800" dirty="0">
                <a:latin typeface="宋体" charset="0"/>
              </a:rPr>
              <a:t>I</a:t>
            </a:r>
            <a:r>
              <a:rPr lang="en-US" altLang="zh-CN" sz="2800" baseline="30000" dirty="0">
                <a:latin typeface="宋体" charset="0"/>
              </a:rPr>
              <a:t>2</a:t>
            </a:r>
            <a:r>
              <a:rPr lang="en-US" altLang="zh-CN" sz="2800" dirty="0">
                <a:latin typeface="宋体" charset="0"/>
              </a:rPr>
              <a:t>C</a:t>
            </a:r>
            <a:r>
              <a:rPr lang="zh-CN" altLang="en-US" sz="2800" dirty="0">
                <a:latin typeface="宋体" charset="0"/>
              </a:rPr>
              <a:t>总线控制器、</a:t>
            </a:r>
            <a:r>
              <a:rPr lang="en-US" altLang="zh-CN" sz="2800" dirty="0">
                <a:latin typeface="宋体" charset="0"/>
              </a:rPr>
              <a:t>1</a:t>
            </a:r>
            <a:r>
              <a:rPr lang="zh-CN" altLang="en-US" sz="2800" dirty="0">
                <a:latin typeface="宋体" charset="0"/>
              </a:rPr>
              <a:t>个</a:t>
            </a:r>
            <a:r>
              <a:rPr lang="en-US" altLang="zh-CN" sz="2800" dirty="0">
                <a:latin typeface="宋体" charset="0"/>
              </a:rPr>
              <a:t>IIS</a:t>
            </a:r>
            <a:r>
              <a:rPr lang="zh-CN" altLang="en-US" sz="2800" dirty="0">
                <a:latin typeface="宋体" charset="0"/>
              </a:rPr>
              <a:t>总线控制器，</a:t>
            </a:r>
            <a:r>
              <a:rPr lang="en-US" altLang="zh-CN" sz="2800" dirty="0">
                <a:latin typeface="宋体" charset="0"/>
              </a:rPr>
              <a:t>5</a:t>
            </a:r>
            <a:r>
              <a:rPr lang="zh-CN" altLang="en-US" sz="2800" dirty="0">
                <a:latin typeface="宋体" charset="0"/>
              </a:rPr>
              <a:t>通道</a:t>
            </a:r>
            <a:r>
              <a:rPr lang="en-US" altLang="zh-CN" sz="2800" dirty="0">
                <a:latin typeface="宋体" charset="0"/>
              </a:rPr>
              <a:t>PWM</a:t>
            </a:r>
            <a:r>
              <a:rPr lang="zh-CN" altLang="en-US" sz="2800" dirty="0">
                <a:latin typeface="宋体" charset="0"/>
              </a:rPr>
              <a:t>定时器及一个内部定时器、</a:t>
            </a:r>
            <a:r>
              <a:rPr lang="en-US" altLang="zh-CN" sz="2800" dirty="0">
                <a:latin typeface="宋体" charset="0"/>
              </a:rPr>
              <a:t>71</a:t>
            </a:r>
            <a:r>
              <a:rPr lang="zh-CN" altLang="en-US" sz="2800" dirty="0">
                <a:latin typeface="宋体" charset="0"/>
              </a:rPr>
              <a:t>个通用</a:t>
            </a:r>
            <a:r>
              <a:rPr lang="en-US" altLang="zh-CN" sz="2800" dirty="0">
                <a:latin typeface="宋体" charset="0"/>
              </a:rPr>
              <a:t>I/O</a:t>
            </a:r>
            <a:r>
              <a:rPr lang="zh-CN" altLang="en-US" sz="2800" dirty="0">
                <a:latin typeface="宋体" charset="0"/>
              </a:rPr>
              <a:t>口、</a:t>
            </a:r>
            <a:r>
              <a:rPr lang="en-US" altLang="zh-CN" sz="2800" dirty="0">
                <a:latin typeface="宋体" charset="0"/>
              </a:rPr>
              <a:t>8</a:t>
            </a:r>
            <a:r>
              <a:rPr lang="zh-CN" altLang="en-US" sz="2800" dirty="0">
                <a:latin typeface="宋体" charset="0"/>
              </a:rPr>
              <a:t>个外部中断源、实时时钟、</a:t>
            </a:r>
            <a:r>
              <a:rPr lang="en-US" altLang="zh-CN" sz="2800" dirty="0">
                <a:latin typeface="宋体" charset="0"/>
              </a:rPr>
              <a:t>8</a:t>
            </a:r>
            <a:r>
              <a:rPr lang="zh-CN" altLang="en-US" sz="2800" dirty="0">
                <a:latin typeface="宋体" charset="0"/>
              </a:rPr>
              <a:t>通道</a:t>
            </a:r>
            <a:r>
              <a:rPr lang="en-US" altLang="zh-CN" sz="2800" dirty="0">
                <a:latin typeface="宋体" charset="0"/>
              </a:rPr>
              <a:t>10</a:t>
            </a:r>
            <a:r>
              <a:rPr lang="zh-CN" altLang="en-US" sz="2800" dirty="0">
                <a:latin typeface="宋体" charset="0"/>
              </a:rPr>
              <a:t>位</a:t>
            </a:r>
            <a:r>
              <a:rPr lang="en-US" altLang="zh-CN" sz="2800" dirty="0">
                <a:latin typeface="宋体" charset="0"/>
              </a:rPr>
              <a:t>ADC</a:t>
            </a:r>
            <a:r>
              <a:rPr lang="zh-CN" altLang="en-US" sz="2800" dirty="0">
                <a:latin typeface="宋体" charset="0"/>
              </a:rPr>
              <a:t>等。</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2800" dirty="0">
                <a:ea typeface="黑体" pitchFamily="49" charset="-122"/>
              </a:rPr>
              <a:t>S3C44B0X</a:t>
            </a:r>
            <a:r>
              <a:rPr lang="zh-CN" altLang="en-US" sz="2800" dirty="0">
                <a:ea typeface="黑体" pitchFamily="49" charset="-122"/>
              </a:rPr>
              <a:t>芯片体系结构</a:t>
            </a:r>
          </a:p>
        </p:txBody>
      </p:sp>
      <p:pic>
        <p:nvPicPr>
          <p:cNvPr id="30723" name="Picture 7"/>
          <p:cNvPicPr>
            <a:picLocks noChangeAspect="1" noChangeArrowheads="1"/>
          </p:cNvPicPr>
          <p:nvPr/>
        </p:nvPicPr>
        <p:blipFill>
          <a:blip r:embed="rId2">
            <a:lum bright="-48000" contrast="78000"/>
            <a:extLst>
              <a:ext uri="{28A0092B-C50C-407E-A947-70E740481C1C}">
                <a14:useLocalDpi xmlns:a14="http://schemas.microsoft.com/office/drawing/2010/main" val="0"/>
              </a:ext>
            </a:extLst>
          </a:blip>
          <a:srcRect/>
          <a:stretch>
            <a:fillRect/>
          </a:stretch>
        </p:blipFill>
        <p:spPr bwMode="auto">
          <a:xfrm>
            <a:off x="463550" y="1311275"/>
            <a:ext cx="7564438"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0" y="0"/>
            <a:ext cx="7005638" cy="954088"/>
          </a:xfrm>
        </p:spPr>
        <p:txBody>
          <a:bodyPr/>
          <a:lstStyle/>
          <a:p>
            <a:pPr eaLnBrk="1" hangingPunct="1"/>
            <a:r>
              <a:rPr lang="zh-CN" altLang="en-US" sz="3200" b="1">
                <a:solidFill>
                  <a:srgbClr val="0000FF"/>
                </a:solidFill>
                <a:ea typeface="黑体" pitchFamily="49" charset="-122"/>
              </a:rPr>
              <a:t>硬件结构框架</a:t>
            </a:r>
            <a:r>
              <a:rPr lang="en-US" altLang="zh-CN" sz="2800" b="1">
                <a:solidFill>
                  <a:srgbClr val="0000FF"/>
                </a:solidFill>
                <a:ea typeface="黑体" pitchFamily="49" charset="-122"/>
              </a:rPr>
              <a:t>----</a:t>
            </a:r>
            <a:r>
              <a:rPr lang="zh-CN" altLang="en-US" sz="2400" b="1">
                <a:solidFill>
                  <a:srgbClr val="0000FF"/>
                </a:solidFill>
                <a:ea typeface="黑体" pitchFamily="49" charset="-122"/>
              </a:rPr>
              <a:t>心脉生命监护报警</a:t>
            </a:r>
          </a:p>
        </p:txBody>
      </p:sp>
      <p:sp>
        <p:nvSpPr>
          <p:cNvPr id="31747" name="Rectangle 3" descr="Rectangle: Click to edit Master text styles&#10;Second level&#10;Third level&#10;Fourth level&#10;Fifth level"/>
          <p:cNvSpPr>
            <a:spLocks noGrp="1" noChangeArrowheads="1"/>
          </p:cNvSpPr>
          <p:nvPr>
            <p:ph idx="4294967295"/>
          </p:nvPr>
        </p:nvSpPr>
        <p:spPr>
          <a:xfrm>
            <a:off x="0" y="1341438"/>
            <a:ext cx="8229600" cy="4824412"/>
          </a:xfrm>
          <a:solidFill>
            <a:srgbClr val="A2B3FA"/>
          </a:solidFill>
          <a:ln>
            <a:solidFill>
              <a:schemeClr val="tx1"/>
            </a:solidFill>
            <a:miter lim="800000"/>
            <a:headEnd/>
            <a:tailEnd/>
          </a:ln>
        </p:spPr>
        <p:txBody>
          <a:bodyPr anchor="ctr" anchorCtr="1"/>
          <a:lstStyle/>
          <a:p>
            <a:pPr algn="ctr" eaLnBrk="1" hangingPunct="1">
              <a:lnSpc>
                <a:spcPct val="80000"/>
              </a:lnSpc>
              <a:buFont typeface="Wingdings" pitchFamily="2" charset="2"/>
              <a:buNone/>
            </a:pPr>
            <a:r>
              <a:rPr lang="en-US" altLang="zh-CN" sz="2400" b="1">
                <a:ea typeface="黑体" pitchFamily="49" charset="-122"/>
              </a:rPr>
              <a:t>PVC</a:t>
            </a:r>
            <a:r>
              <a:rPr lang="zh-CN" altLang="en-US" sz="2400" b="1">
                <a:ea typeface="黑体" pitchFamily="49" charset="-122"/>
              </a:rPr>
              <a:t>按键</a:t>
            </a:r>
          </a:p>
        </p:txBody>
      </p:sp>
      <p:sp>
        <p:nvSpPr>
          <p:cNvPr id="109572" name="Rectangle 4"/>
          <p:cNvSpPr>
            <a:spLocks noChangeArrowheads="1"/>
          </p:cNvSpPr>
          <p:nvPr/>
        </p:nvSpPr>
        <p:spPr bwMode="auto">
          <a:xfrm>
            <a:off x="2708275" y="1752600"/>
            <a:ext cx="4343400" cy="3810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b="1">
                <a:latin typeface="+mn-lt"/>
                <a:ea typeface="+mn-ea"/>
              </a:rPr>
              <a:t>S3C44B0X</a:t>
            </a:r>
          </a:p>
          <a:p>
            <a:pPr algn="ctr" fontAlgn="auto">
              <a:spcBef>
                <a:spcPts val="0"/>
              </a:spcBef>
              <a:spcAft>
                <a:spcPts val="0"/>
              </a:spcAft>
              <a:defRPr/>
            </a:pPr>
            <a:r>
              <a:rPr lang="en-US" altLang="zh-CN" b="1">
                <a:latin typeface="+mn-lt"/>
                <a:ea typeface="+mn-ea"/>
              </a:rPr>
              <a:t>ARM7TDMI</a:t>
            </a:r>
          </a:p>
        </p:txBody>
      </p:sp>
      <p:sp>
        <p:nvSpPr>
          <p:cNvPr id="109573" name="Rectangle 5"/>
          <p:cNvSpPr>
            <a:spLocks noChangeArrowheads="1"/>
          </p:cNvSpPr>
          <p:nvPr/>
        </p:nvSpPr>
        <p:spPr bwMode="auto">
          <a:xfrm>
            <a:off x="2708275" y="1752600"/>
            <a:ext cx="533400" cy="24384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lgn="ctr" fontAlgn="auto">
              <a:spcBef>
                <a:spcPts val="0"/>
              </a:spcBef>
              <a:spcAft>
                <a:spcPts val="0"/>
              </a:spcAft>
              <a:defRPr/>
            </a:pPr>
            <a:r>
              <a:rPr lang="en-US" altLang="zh-CN">
                <a:latin typeface="+mn-lt"/>
                <a:ea typeface="+mn-ea"/>
              </a:rPr>
              <a:t>ADC</a:t>
            </a:r>
          </a:p>
        </p:txBody>
      </p:sp>
      <p:sp>
        <p:nvSpPr>
          <p:cNvPr id="109574" name="Rectangle 6"/>
          <p:cNvSpPr>
            <a:spLocks noChangeArrowheads="1"/>
          </p:cNvSpPr>
          <p:nvPr/>
        </p:nvSpPr>
        <p:spPr bwMode="auto">
          <a:xfrm>
            <a:off x="1412875" y="1828800"/>
            <a:ext cx="9144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zh-CN" altLang="en-US" b="1">
                <a:latin typeface="+mn-lt"/>
                <a:ea typeface="+mn-ea"/>
              </a:rPr>
              <a:t>放大</a:t>
            </a:r>
          </a:p>
        </p:txBody>
      </p:sp>
      <p:sp>
        <p:nvSpPr>
          <p:cNvPr id="109575" name="Rectangle 7"/>
          <p:cNvSpPr>
            <a:spLocks noChangeArrowheads="1"/>
          </p:cNvSpPr>
          <p:nvPr/>
        </p:nvSpPr>
        <p:spPr bwMode="auto">
          <a:xfrm>
            <a:off x="1412875" y="2438400"/>
            <a:ext cx="9144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zh-CN" altLang="en-US" b="1">
                <a:latin typeface="+mn-lt"/>
                <a:ea typeface="+mn-ea"/>
              </a:rPr>
              <a:t>放大</a:t>
            </a:r>
          </a:p>
        </p:txBody>
      </p:sp>
      <p:sp>
        <p:nvSpPr>
          <p:cNvPr id="109576" name="Rectangle 8"/>
          <p:cNvSpPr>
            <a:spLocks noChangeArrowheads="1"/>
          </p:cNvSpPr>
          <p:nvPr/>
        </p:nvSpPr>
        <p:spPr bwMode="auto">
          <a:xfrm>
            <a:off x="1412875" y="3048000"/>
            <a:ext cx="9144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zh-CN" altLang="en-US" b="1">
                <a:latin typeface="+mn-lt"/>
                <a:ea typeface="+mn-ea"/>
              </a:rPr>
              <a:t>放大</a:t>
            </a:r>
          </a:p>
        </p:txBody>
      </p:sp>
      <p:sp>
        <p:nvSpPr>
          <p:cNvPr id="109577" name="Line 9"/>
          <p:cNvSpPr>
            <a:spLocks noChangeShapeType="1"/>
          </p:cNvSpPr>
          <p:nvPr/>
        </p:nvSpPr>
        <p:spPr bwMode="auto">
          <a:xfrm>
            <a:off x="2327275" y="2743200"/>
            <a:ext cx="3810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78" name="Line 10"/>
          <p:cNvSpPr>
            <a:spLocks noChangeShapeType="1"/>
          </p:cNvSpPr>
          <p:nvPr/>
        </p:nvSpPr>
        <p:spPr bwMode="auto">
          <a:xfrm>
            <a:off x="2327275" y="2133600"/>
            <a:ext cx="3810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79" name="Line 11"/>
          <p:cNvSpPr>
            <a:spLocks noChangeShapeType="1"/>
          </p:cNvSpPr>
          <p:nvPr/>
        </p:nvSpPr>
        <p:spPr bwMode="auto">
          <a:xfrm>
            <a:off x="2327275" y="3276600"/>
            <a:ext cx="3810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80" name="Rectangle 12"/>
          <p:cNvSpPr>
            <a:spLocks noChangeArrowheads="1"/>
          </p:cNvSpPr>
          <p:nvPr/>
        </p:nvSpPr>
        <p:spPr bwMode="auto">
          <a:xfrm>
            <a:off x="117475" y="251460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tLang="zh-CN" sz="2000" b="1">
                <a:solidFill>
                  <a:srgbClr val="131529"/>
                </a:solidFill>
                <a:latin typeface="+mn-lt"/>
                <a:ea typeface="+mn-ea"/>
              </a:rPr>
              <a:t>ECG2</a:t>
            </a:r>
          </a:p>
        </p:txBody>
      </p:sp>
      <p:sp>
        <p:nvSpPr>
          <p:cNvPr id="109581" name="Rectangle 13"/>
          <p:cNvSpPr>
            <a:spLocks noChangeArrowheads="1"/>
          </p:cNvSpPr>
          <p:nvPr/>
        </p:nvSpPr>
        <p:spPr bwMode="auto">
          <a:xfrm>
            <a:off x="117475" y="190500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tLang="zh-CN" sz="2000" b="1">
                <a:solidFill>
                  <a:srgbClr val="131529"/>
                </a:solidFill>
                <a:latin typeface="+mn-lt"/>
                <a:ea typeface="+mn-ea"/>
              </a:rPr>
              <a:t>ECG1</a:t>
            </a:r>
          </a:p>
        </p:txBody>
      </p:sp>
      <p:sp>
        <p:nvSpPr>
          <p:cNvPr id="109582" name="Rectangle 14"/>
          <p:cNvSpPr>
            <a:spLocks noChangeArrowheads="1"/>
          </p:cNvSpPr>
          <p:nvPr/>
        </p:nvSpPr>
        <p:spPr bwMode="auto">
          <a:xfrm>
            <a:off x="117475" y="3124200"/>
            <a:ext cx="860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en-US" altLang="zh-CN" sz="2000" b="1">
                <a:solidFill>
                  <a:srgbClr val="131529"/>
                </a:solidFill>
                <a:latin typeface="+mn-lt"/>
                <a:ea typeface="+mn-ea"/>
              </a:rPr>
              <a:t>ECG3</a:t>
            </a:r>
          </a:p>
        </p:txBody>
      </p:sp>
      <p:sp>
        <p:nvSpPr>
          <p:cNvPr id="109583" name="Line 15"/>
          <p:cNvSpPr>
            <a:spLocks noChangeShapeType="1"/>
          </p:cNvSpPr>
          <p:nvPr/>
        </p:nvSpPr>
        <p:spPr bwMode="auto">
          <a:xfrm>
            <a:off x="955675" y="2743200"/>
            <a:ext cx="381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84" name="Line 16"/>
          <p:cNvSpPr>
            <a:spLocks noChangeShapeType="1"/>
          </p:cNvSpPr>
          <p:nvPr/>
        </p:nvSpPr>
        <p:spPr bwMode="auto">
          <a:xfrm>
            <a:off x="955675" y="2133600"/>
            <a:ext cx="381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85" name="Line 17"/>
          <p:cNvSpPr>
            <a:spLocks noChangeShapeType="1"/>
          </p:cNvSpPr>
          <p:nvPr/>
        </p:nvSpPr>
        <p:spPr bwMode="auto">
          <a:xfrm>
            <a:off x="955675" y="3276600"/>
            <a:ext cx="381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86" name="Rectangle 18"/>
          <p:cNvSpPr>
            <a:spLocks noChangeArrowheads="1"/>
          </p:cNvSpPr>
          <p:nvPr/>
        </p:nvSpPr>
        <p:spPr bwMode="auto">
          <a:xfrm>
            <a:off x="5832475" y="4343400"/>
            <a:ext cx="1219200" cy="5334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JTAG</a:t>
            </a:r>
          </a:p>
        </p:txBody>
      </p:sp>
      <p:sp>
        <p:nvSpPr>
          <p:cNvPr id="109587" name="Rectangle 19"/>
          <p:cNvSpPr>
            <a:spLocks noChangeArrowheads="1"/>
          </p:cNvSpPr>
          <p:nvPr/>
        </p:nvSpPr>
        <p:spPr bwMode="auto">
          <a:xfrm>
            <a:off x="8050213" y="4251325"/>
            <a:ext cx="8302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fontAlgn="auto">
              <a:spcBef>
                <a:spcPts val="0"/>
              </a:spcBef>
              <a:spcAft>
                <a:spcPts val="0"/>
              </a:spcAft>
              <a:defRPr/>
            </a:pPr>
            <a:r>
              <a:rPr lang="en-US" altLang="zh-CN" sz="2000" b="1">
                <a:solidFill>
                  <a:srgbClr val="131529"/>
                </a:solidFill>
                <a:latin typeface="+mn-lt"/>
                <a:ea typeface="+mn-ea"/>
              </a:rPr>
              <a:t>JTAG</a:t>
            </a:r>
          </a:p>
          <a:p>
            <a:pPr algn="ctr" fontAlgn="auto">
              <a:spcBef>
                <a:spcPts val="0"/>
              </a:spcBef>
              <a:spcAft>
                <a:spcPts val="0"/>
              </a:spcAft>
              <a:defRPr/>
            </a:pPr>
            <a:r>
              <a:rPr lang="zh-CN" altLang="en-US" sz="2000" b="1">
                <a:solidFill>
                  <a:srgbClr val="131529"/>
                </a:solidFill>
                <a:latin typeface="+mn-lt"/>
                <a:ea typeface="+mn-ea"/>
              </a:rPr>
              <a:t>接口</a:t>
            </a:r>
          </a:p>
        </p:txBody>
      </p:sp>
      <p:sp>
        <p:nvSpPr>
          <p:cNvPr id="109588" name="Line 20"/>
          <p:cNvSpPr>
            <a:spLocks noChangeShapeType="1"/>
          </p:cNvSpPr>
          <p:nvPr/>
        </p:nvSpPr>
        <p:spPr bwMode="auto">
          <a:xfrm>
            <a:off x="7127875" y="4572000"/>
            <a:ext cx="9906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89" name="Rectangle 21"/>
          <p:cNvSpPr>
            <a:spLocks noChangeArrowheads="1"/>
          </p:cNvSpPr>
          <p:nvPr/>
        </p:nvSpPr>
        <p:spPr bwMode="auto">
          <a:xfrm>
            <a:off x="3470275" y="1752600"/>
            <a:ext cx="11430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UART0</a:t>
            </a:r>
          </a:p>
        </p:txBody>
      </p:sp>
      <p:sp>
        <p:nvSpPr>
          <p:cNvPr id="109590" name="Rectangle 22"/>
          <p:cNvSpPr>
            <a:spLocks noChangeArrowheads="1"/>
          </p:cNvSpPr>
          <p:nvPr/>
        </p:nvSpPr>
        <p:spPr bwMode="auto">
          <a:xfrm>
            <a:off x="3317875" y="838200"/>
            <a:ext cx="1295400" cy="4572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GPS</a:t>
            </a:r>
            <a:r>
              <a:rPr lang="zh-CN" altLang="en-US">
                <a:latin typeface="+mn-lt"/>
                <a:ea typeface="+mn-ea"/>
              </a:rPr>
              <a:t>模块</a:t>
            </a:r>
          </a:p>
        </p:txBody>
      </p:sp>
      <p:sp>
        <p:nvSpPr>
          <p:cNvPr id="109591" name="Line 23"/>
          <p:cNvSpPr>
            <a:spLocks noChangeShapeType="1"/>
          </p:cNvSpPr>
          <p:nvPr/>
        </p:nvSpPr>
        <p:spPr bwMode="auto">
          <a:xfrm>
            <a:off x="4079875" y="1371600"/>
            <a:ext cx="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92" name="Rectangle 24"/>
          <p:cNvSpPr>
            <a:spLocks noChangeArrowheads="1"/>
          </p:cNvSpPr>
          <p:nvPr/>
        </p:nvSpPr>
        <p:spPr bwMode="auto">
          <a:xfrm>
            <a:off x="5222875" y="1752600"/>
            <a:ext cx="11430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UART</a:t>
            </a:r>
          </a:p>
        </p:txBody>
      </p:sp>
      <p:sp>
        <p:nvSpPr>
          <p:cNvPr id="109593" name="Rectangle 25"/>
          <p:cNvSpPr>
            <a:spLocks noChangeArrowheads="1"/>
          </p:cNvSpPr>
          <p:nvPr/>
        </p:nvSpPr>
        <p:spPr bwMode="auto">
          <a:xfrm>
            <a:off x="5070475" y="838200"/>
            <a:ext cx="1447800" cy="4572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GPRS</a:t>
            </a:r>
            <a:r>
              <a:rPr lang="zh-CN" altLang="en-US">
                <a:latin typeface="+mn-lt"/>
                <a:ea typeface="+mn-ea"/>
              </a:rPr>
              <a:t>模块</a:t>
            </a:r>
          </a:p>
        </p:txBody>
      </p:sp>
      <p:sp>
        <p:nvSpPr>
          <p:cNvPr id="109594" name="Line 26"/>
          <p:cNvSpPr>
            <a:spLocks noChangeShapeType="1"/>
          </p:cNvSpPr>
          <p:nvPr/>
        </p:nvSpPr>
        <p:spPr bwMode="auto">
          <a:xfrm>
            <a:off x="5832475" y="1371600"/>
            <a:ext cx="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95" name="Rectangle 27"/>
          <p:cNvSpPr>
            <a:spLocks noChangeArrowheads="1"/>
          </p:cNvSpPr>
          <p:nvPr/>
        </p:nvSpPr>
        <p:spPr bwMode="auto">
          <a:xfrm>
            <a:off x="2784475" y="5105400"/>
            <a:ext cx="11430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GPIO</a:t>
            </a:r>
          </a:p>
        </p:txBody>
      </p:sp>
      <p:sp>
        <p:nvSpPr>
          <p:cNvPr id="109596" name="Line 28"/>
          <p:cNvSpPr>
            <a:spLocks noChangeShapeType="1"/>
          </p:cNvSpPr>
          <p:nvPr/>
        </p:nvSpPr>
        <p:spPr bwMode="auto">
          <a:xfrm flipV="1">
            <a:off x="3317875" y="5529263"/>
            <a:ext cx="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597" name="Rectangle 29" descr="Rectangle: Click to edit Master text styles&#10;Second level&#10;Third level&#10;Fourth level&#10;Fifth level"/>
          <p:cNvSpPr>
            <a:spLocks noChangeArrowheads="1"/>
          </p:cNvSpPr>
          <p:nvPr/>
        </p:nvSpPr>
        <p:spPr bwMode="auto">
          <a:xfrm>
            <a:off x="4232275" y="5943600"/>
            <a:ext cx="16002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nchorCtr="1"/>
          <a:lstStyle/>
          <a:p>
            <a:pPr marL="342900" indent="-342900" algn="ctr" fontAlgn="auto">
              <a:lnSpc>
                <a:spcPct val="80000"/>
              </a:lnSpc>
              <a:spcBef>
                <a:spcPct val="20000"/>
              </a:spcBef>
              <a:spcAft>
                <a:spcPts val="0"/>
              </a:spcAft>
              <a:buClr>
                <a:schemeClr val="hlink"/>
              </a:buClr>
              <a:buSzPct val="110000"/>
              <a:buFont typeface="Wingdings" charset="0"/>
              <a:buNone/>
              <a:defRPr/>
            </a:pPr>
            <a:r>
              <a:rPr lang="zh-CN" altLang="en-US" b="1" dirty="0">
                <a:latin typeface="+mn-lt"/>
                <a:ea typeface="+mn-ea"/>
              </a:rPr>
              <a:t>点阵</a:t>
            </a:r>
            <a:r>
              <a:rPr lang="en-US" altLang="zh-CN" b="1" dirty="0">
                <a:latin typeface="+mn-lt"/>
                <a:ea typeface="+mn-ea"/>
              </a:rPr>
              <a:t>LCD</a:t>
            </a:r>
          </a:p>
        </p:txBody>
      </p:sp>
      <p:sp>
        <p:nvSpPr>
          <p:cNvPr id="109598" name="Rectangle 30"/>
          <p:cNvSpPr>
            <a:spLocks noChangeArrowheads="1"/>
          </p:cNvSpPr>
          <p:nvPr/>
        </p:nvSpPr>
        <p:spPr bwMode="auto">
          <a:xfrm>
            <a:off x="4460875" y="5105400"/>
            <a:ext cx="11430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LCD</a:t>
            </a:r>
          </a:p>
        </p:txBody>
      </p:sp>
      <p:sp>
        <p:nvSpPr>
          <p:cNvPr id="109599" name="Line 31"/>
          <p:cNvSpPr>
            <a:spLocks noChangeShapeType="1"/>
          </p:cNvSpPr>
          <p:nvPr/>
        </p:nvSpPr>
        <p:spPr bwMode="auto">
          <a:xfrm flipV="1">
            <a:off x="4994275" y="5529263"/>
            <a:ext cx="0" cy="3810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00" name="Rectangle 32"/>
          <p:cNvSpPr>
            <a:spLocks noChangeArrowheads="1"/>
          </p:cNvSpPr>
          <p:nvPr/>
        </p:nvSpPr>
        <p:spPr bwMode="auto">
          <a:xfrm>
            <a:off x="6061075" y="5105400"/>
            <a:ext cx="9906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a:latin typeface="+mn-lt"/>
                <a:ea typeface="+mn-ea"/>
              </a:rPr>
              <a:t>PWM</a:t>
            </a:r>
          </a:p>
        </p:txBody>
      </p:sp>
      <p:sp>
        <p:nvSpPr>
          <p:cNvPr id="109601" name="Line 33"/>
          <p:cNvSpPr>
            <a:spLocks noChangeShapeType="1"/>
          </p:cNvSpPr>
          <p:nvPr/>
        </p:nvSpPr>
        <p:spPr bwMode="auto">
          <a:xfrm flipH="1">
            <a:off x="6659563" y="5589588"/>
            <a:ext cx="0" cy="287337"/>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02" name="Oval 34"/>
          <p:cNvSpPr>
            <a:spLocks noChangeArrowheads="1"/>
          </p:cNvSpPr>
          <p:nvPr/>
        </p:nvSpPr>
        <p:spPr bwMode="auto">
          <a:xfrm>
            <a:off x="6137275" y="6019800"/>
            <a:ext cx="762000" cy="762000"/>
          </a:xfrm>
          <a:prstGeom prst="ellipse">
            <a:avLst/>
          </a:prstGeom>
          <a:solidFill>
            <a:srgbClr val="A2B3FA"/>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A2B3FA"/>
            </a:extrusionClr>
          </a:sp3d>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flatTx/>
          </a:bodyPr>
          <a:lstStyle/>
          <a:p>
            <a:pPr algn="ctr" fontAlgn="auto">
              <a:spcBef>
                <a:spcPts val="0"/>
              </a:spcBef>
              <a:spcAft>
                <a:spcPts val="0"/>
              </a:spcAft>
              <a:defRPr/>
            </a:pPr>
            <a:r>
              <a:rPr lang="zh-CN" altLang="en-US" b="1">
                <a:latin typeface="+mn-lt"/>
                <a:ea typeface="+mn-ea"/>
              </a:rPr>
              <a:t>蜂鸣器</a:t>
            </a:r>
          </a:p>
        </p:txBody>
      </p:sp>
      <p:sp>
        <p:nvSpPr>
          <p:cNvPr id="109603" name="Rectangle 35"/>
          <p:cNvSpPr>
            <a:spLocks noChangeArrowheads="1"/>
          </p:cNvSpPr>
          <p:nvPr/>
        </p:nvSpPr>
        <p:spPr bwMode="auto">
          <a:xfrm>
            <a:off x="1412875" y="3733800"/>
            <a:ext cx="9144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zh-CN" altLang="en-US" b="1">
                <a:latin typeface="+mn-lt"/>
                <a:ea typeface="+mn-ea"/>
              </a:rPr>
              <a:t>放大</a:t>
            </a:r>
          </a:p>
        </p:txBody>
      </p:sp>
      <p:sp>
        <p:nvSpPr>
          <p:cNvPr id="109604" name="Line 36"/>
          <p:cNvSpPr>
            <a:spLocks noChangeShapeType="1"/>
          </p:cNvSpPr>
          <p:nvPr/>
        </p:nvSpPr>
        <p:spPr bwMode="auto">
          <a:xfrm>
            <a:off x="2327275" y="3962400"/>
            <a:ext cx="38100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05" name="Rectangle 37"/>
          <p:cNvSpPr>
            <a:spLocks noChangeArrowheads="1"/>
          </p:cNvSpPr>
          <p:nvPr/>
        </p:nvSpPr>
        <p:spPr bwMode="auto">
          <a:xfrm>
            <a:off x="184150" y="3794125"/>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fontAlgn="auto">
              <a:spcBef>
                <a:spcPts val="0"/>
              </a:spcBef>
              <a:spcAft>
                <a:spcPts val="0"/>
              </a:spcAft>
              <a:defRPr/>
            </a:pPr>
            <a:r>
              <a:rPr lang="zh-CN" altLang="en-US" sz="2000" b="1">
                <a:solidFill>
                  <a:srgbClr val="131529"/>
                </a:solidFill>
                <a:latin typeface="+mn-lt"/>
                <a:ea typeface="+mn-ea"/>
              </a:rPr>
              <a:t>脉搏</a:t>
            </a:r>
          </a:p>
        </p:txBody>
      </p:sp>
      <p:sp>
        <p:nvSpPr>
          <p:cNvPr id="109606" name="Line 38"/>
          <p:cNvSpPr>
            <a:spLocks noChangeShapeType="1"/>
          </p:cNvSpPr>
          <p:nvPr/>
        </p:nvSpPr>
        <p:spPr bwMode="auto">
          <a:xfrm>
            <a:off x="955675" y="3962400"/>
            <a:ext cx="3810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07" name="Rectangle 39"/>
          <p:cNvSpPr>
            <a:spLocks noChangeArrowheads="1"/>
          </p:cNvSpPr>
          <p:nvPr/>
        </p:nvSpPr>
        <p:spPr bwMode="auto">
          <a:xfrm>
            <a:off x="7737475" y="1828800"/>
            <a:ext cx="1219200" cy="6096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sz="2000" b="1">
                <a:latin typeface="+mn-lt"/>
                <a:ea typeface="+mn-ea"/>
              </a:rPr>
              <a:t>1MB</a:t>
            </a:r>
          </a:p>
          <a:p>
            <a:pPr algn="ctr" fontAlgn="auto">
              <a:spcBef>
                <a:spcPts val="0"/>
              </a:spcBef>
              <a:spcAft>
                <a:spcPts val="0"/>
              </a:spcAft>
              <a:defRPr/>
            </a:pPr>
            <a:r>
              <a:rPr lang="zh-CN" altLang="en-US" sz="2000" b="1">
                <a:latin typeface="+mn-lt"/>
                <a:ea typeface="+mn-ea"/>
              </a:rPr>
              <a:t>线性</a:t>
            </a:r>
            <a:r>
              <a:rPr lang="en-US" altLang="zh-CN" sz="2000" b="1">
                <a:latin typeface="+mn-lt"/>
                <a:ea typeface="+mn-ea"/>
              </a:rPr>
              <a:t>Flash</a:t>
            </a:r>
          </a:p>
        </p:txBody>
      </p:sp>
      <p:sp>
        <p:nvSpPr>
          <p:cNvPr id="109608" name="Rectangle 40"/>
          <p:cNvSpPr>
            <a:spLocks noChangeArrowheads="1"/>
          </p:cNvSpPr>
          <p:nvPr/>
        </p:nvSpPr>
        <p:spPr bwMode="auto">
          <a:xfrm>
            <a:off x="7737475" y="2590800"/>
            <a:ext cx="1219200" cy="5334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sz="2000" b="1">
                <a:latin typeface="+mn-lt"/>
                <a:ea typeface="+mn-ea"/>
              </a:rPr>
              <a:t>8MB</a:t>
            </a:r>
          </a:p>
          <a:p>
            <a:pPr algn="ctr" fontAlgn="auto">
              <a:spcBef>
                <a:spcPts val="0"/>
              </a:spcBef>
              <a:spcAft>
                <a:spcPts val="0"/>
              </a:spcAft>
              <a:defRPr/>
            </a:pPr>
            <a:r>
              <a:rPr lang="en-US" altLang="zh-CN" sz="2000" b="1">
                <a:latin typeface="+mn-lt"/>
                <a:ea typeface="+mn-ea"/>
              </a:rPr>
              <a:t>SDRAM</a:t>
            </a:r>
          </a:p>
        </p:txBody>
      </p:sp>
      <p:sp>
        <p:nvSpPr>
          <p:cNvPr id="109609" name="Rectangle 41"/>
          <p:cNvSpPr>
            <a:spLocks noChangeArrowheads="1"/>
          </p:cNvSpPr>
          <p:nvPr/>
        </p:nvSpPr>
        <p:spPr bwMode="auto">
          <a:xfrm>
            <a:off x="7737475" y="3352800"/>
            <a:ext cx="1371600" cy="685800"/>
          </a:xfrm>
          <a:prstGeom prst="rect">
            <a:avLst/>
          </a:prstGeom>
          <a:solidFill>
            <a:srgbClr val="A2B3FA"/>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sz="2000" b="1">
                <a:latin typeface="+mn-lt"/>
                <a:ea typeface="+mn-ea"/>
              </a:rPr>
              <a:t>16MB</a:t>
            </a:r>
            <a:r>
              <a:rPr lang="zh-CN" altLang="en-US" sz="2000" b="1">
                <a:latin typeface="+mn-lt"/>
                <a:ea typeface="+mn-ea"/>
              </a:rPr>
              <a:t>硬盘</a:t>
            </a:r>
            <a:endParaRPr lang="en-US" altLang="zh-CN" b="1">
              <a:latin typeface="+mn-lt"/>
              <a:ea typeface="+mn-ea"/>
            </a:endParaRPr>
          </a:p>
          <a:p>
            <a:pPr algn="ctr" fontAlgn="auto">
              <a:spcBef>
                <a:spcPts val="0"/>
              </a:spcBef>
              <a:spcAft>
                <a:spcPts val="0"/>
              </a:spcAft>
              <a:defRPr/>
            </a:pPr>
            <a:r>
              <a:rPr lang="zh-CN" altLang="en-US" b="1">
                <a:latin typeface="+mn-lt"/>
                <a:ea typeface="+mn-ea"/>
              </a:rPr>
              <a:t>非线性</a:t>
            </a:r>
            <a:r>
              <a:rPr lang="en-US" altLang="zh-CN" b="1">
                <a:latin typeface="+mn-lt"/>
                <a:ea typeface="+mn-ea"/>
              </a:rPr>
              <a:t>Flash</a:t>
            </a:r>
          </a:p>
        </p:txBody>
      </p:sp>
      <p:sp>
        <p:nvSpPr>
          <p:cNvPr id="109610" name="Line 42"/>
          <p:cNvSpPr>
            <a:spLocks noChangeShapeType="1"/>
          </p:cNvSpPr>
          <p:nvPr/>
        </p:nvSpPr>
        <p:spPr bwMode="auto">
          <a:xfrm>
            <a:off x="7051675" y="2209800"/>
            <a:ext cx="609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11" name="Line 43"/>
          <p:cNvSpPr>
            <a:spLocks noChangeShapeType="1"/>
          </p:cNvSpPr>
          <p:nvPr/>
        </p:nvSpPr>
        <p:spPr bwMode="auto">
          <a:xfrm>
            <a:off x="7051675" y="2895600"/>
            <a:ext cx="609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12" name="Line 44"/>
          <p:cNvSpPr>
            <a:spLocks noChangeShapeType="1"/>
          </p:cNvSpPr>
          <p:nvPr/>
        </p:nvSpPr>
        <p:spPr bwMode="auto">
          <a:xfrm>
            <a:off x="7051675" y="3810000"/>
            <a:ext cx="609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13" name="Rectangle 45"/>
          <p:cNvSpPr>
            <a:spLocks noChangeArrowheads="1"/>
          </p:cNvSpPr>
          <p:nvPr/>
        </p:nvSpPr>
        <p:spPr bwMode="auto">
          <a:xfrm>
            <a:off x="1184275" y="4724400"/>
            <a:ext cx="1219200" cy="5334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b="1">
                <a:latin typeface="+mn-lt"/>
                <a:ea typeface="+mn-ea"/>
              </a:rPr>
              <a:t>RESET</a:t>
            </a:r>
          </a:p>
        </p:txBody>
      </p:sp>
      <p:sp>
        <p:nvSpPr>
          <p:cNvPr id="109614" name="Line 46"/>
          <p:cNvSpPr>
            <a:spLocks noChangeShapeType="1"/>
          </p:cNvSpPr>
          <p:nvPr/>
        </p:nvSpPr>
        <p:spPr bwMode="auto">
          <a:xfrm>
            <a:off x="2403475" y="4953000"/>
            <a:ext cx="304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fontAlgn="auto">
              <a:spcBef>
                <a:spcPts val="0"/>
              </a:spcBef>
              <a:spcAft>
                <a:spcPts val="0"/>
              </a:spcAft>
              <a:defRPr/>
            </a:pPr>
            <a:endParaRPr lang="zh-CN" altLang="en-US">
              <a:latin typeface="+mn-lt"/>
              <a:ea typeface="+mn-ea"/>
            </a:endParaRPr>
          </a:p>
        </p:txBody>
      </p:sp>
      <p:sp>
        <p:nvSpPr>
          <p:cNvPr id="109615" name="Rectangle 47"/>
          <p:cNvSpPr>
            <a:spLocks noChangeArrowheads="1"/>
          </p:cNvSpPr>
          <p:nvPr/>
        </p:nvSpPr>
        <p:spPr bwMode="auto">
          <a:xfrm>
            <a:off x="2708275" y="4419600"/>
            <a:ext cx="1295400" cy="457200"/>
          </a:xfrm>
          <a:prstGeom prst="rect">
            <a:avLst/>
          </a:prstGeom>
          <a:solidFill>
            <a:srgbClr val="FF6565"/>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sz="2000">
                <a:latin typeface="+mn-lt"/>
                <a:ea typeface="+mn-ea"/>
              </a:rPr>
              <a:t>Watch Dog</a:t>
            </a:r>
          </a:p>
        </p:txBody>
      </p:sp>
      <p:sp>
        <p:nvSpPr>
          <p:cNvPr id="109616" name="Rectangle 48"/>
          <p:cNvSpPr>
            <a:spLocks noChangeArrowheads="1"/>
          </p:cNvSpPr>
          <p:nvPr/>
        </p:nvSpPr>
        <p:spPr bwMode="auto">
          <a:xfrm>
            <a:off x="7737475" y="914400"/>
            <a:ext cx="1219200"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zh-CN" altLang="en-US" sz="2000" b="1">
                <a:latin typeface="+mn-lt"/>
                <a:ea typeface="+mn-ea"/>
              </a:rPr>
              <a:t>电源</a:t>
            </a:r>
          </a:p>
        </p:txBody>
      </p:sp>
      <p:sp>
        <p:nvSpPr>
          <p:cNvPr id="109617" name="Rectangle 49"/>
          <p:cNvSpPr>
            <a:spLocks noChangeArrowheads="1"/>
          </p:cNvSpPr>
          <p:nvPr/>
        </p:nvSpPr>
        <p:spPr bwMode="auto">
          <a:xfrm>
            <a:off x="1184275" y="5791200"/>
            <a:ext cx="1219200"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fontAlgn="auto">
              <a:spcBef>
                <a:spcPts val="0"/>
              </a:spcBef>
              <a:spcAft>
                <a:spcPts val="0"/>
              </a:spcAft>
              <a:defRPr/>
            </a:pPr>
            <a:r>
              <a:rPr lang="en-US" altLang="zh-CN" sz="2000" b="1">
                <a:latin typeface="+mn-lt"/>
                <a:ea typeface="+mn-ea"/>
              </a:rPr>
              <a:t>CLK</a:t>
            </a:r>
            <a:r>
              <a:rPr lang="zh-CN" altLang="en-US" sz="2000" b="1">
                <a:latin typeface="+mn-lt"/>
                <a:ea typeface="+mn-ea"/>
              </a:rPr>
              <a:t>电路</a:t>
            </a:r>
          </a:p>
        </p:txBody>
      </p:sp>
      <p:sp>
        <p:nvSpPr>
          <p:cNvPr id="52" name="Rectangle 3" descr="Rectangle: Click to edit Master text styles&#10;Second level&#10;Third level&#10;Fourth level&#10;Fifth level"/>
          <p:cNvSpPr txBox="1">
            <a:spLocks noChangeArrowheads="1"/>
          </p:cNvSpPr>
          <p:nvPr/>
        </p:nvSpPr>
        <p:spPr>
          <a:xfrm>
            <a:off x="2555875" y="5949950"/>
            <a:ext cx="1600200" cy="533400"/>
          </a:xfrm>
          <a:prstGeom prst="rect">
            <a:avLst/>
          </a:prstGeom>
          <a:solidFill>
            <a:srgbClr val="A2B3FA"/>
          </a:solidFill>
          <a:ln>
            <a:solidFill>
              <a:schemeClr val="tx1"/>
            </a:solidFill>
            <a:miter lim="800000"/>
            <a:headEnd/>
            <a:tailEnd/>
          </a:ln>
        </p:spPr>
        <p:txBody>
          <a:bodyPr anchor="ctr" anchorCtr="1"/>
          <a:lstStyle>
            <a:lvl1pPr marL="342900" indent="-342900" algn="l" defTabSz="914400" rtl="0" eaLnBrk="1" latinLnBrk="0" hangingPunct="1">
              <a:spcBef>
                <a:spcPct val="20000"/>
              </a:spcBef>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lnSpc>
                <a:spcPct val="80000"/>
              </a:lnSpc>
              <a:spcAft>
                <a:spcPts val="0"/>
              </a:spcAft>
              <a:buFont typeface="Wingdings" charset="0"/>
              <a:buNone/>
              <a:defRPr/>
            </a:pPr>
            <a:r>
              <a:rPr lang="en-US" altLang="zh-CN" sz="1800" dirty="0">
                <a:latin typeface="+mn-lt"/>
                <a:ea typeface="+mn-ea"/>
              </a:rPr>
              <a:t>PVC</a:t>
            </a:r>
            <a:r>
              <a:rPr lang="zh-CN" altLang="en-US" sz="1800" dirty="0">
                <a:latin typeface="+mn-lt"/>
                <a:ea typeface="+mn-ea"/>
              </a:rPr>
              <a:t>按键</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idx="1"/>
          </p:nvPr>
        </p:nvSpPr>
        <p:spPr>
          <a:xfrm>
            <a:off x="457200" y="1700808"/>
            <a:ext cx="8229600" cy="4411662"/>
          </a:xfrm>
        </p:spPr>
        <p:txBody>
          <a:bodyPr/>
          <a:lstStyle/>
          <a:p>
            <a:r>
              <a:rPr lang="zh-CN" altLang="en-US" dirty="0"/>
              <a:t>参考前面的例子，尝试从硬件架构层面，设计一个简单的嵌入式系统。需要描述系统功能，硬件结构等。</a:t>
            </a:r>
            <a:endParaRPr lang="en-US" altLang="zh-CN" dirty="0"/>
          </a:p>
        </p:txBody>
      </p:sp>
    </p:spTree>
    <p:extLst>
      <p:ext uri="{BB962C8B-B14F-4D97-AF65-F5344CB8AC3E}">
        <p14:creationId xmlns:p14="http://schemas.microsoft.com/office/powerpoint/2010/main" val="151405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kumimoji="1" lang="en-US" altLang="zh-CN" dirty="0"/>
              <a:t>Layers of Computer System</a:t>
            </a:r>
            <a:endParaRPr kumimoji="1" lang="zh-CN" altLang="en-US" dirty="0"/>
          </a:p>
        </p:txBody>
      </p:sp>
      <p:sp>
        <p:nvSpPr>
          <p:cNvPr id="19461" name="Rectangle 5"/>
          <p:cNvSpPr>
            <a:spLocks noGrp="1" noChangeArrowheads="1"/>
          </p:cNvSpPr>
          <p:nvPr>
            <p:ph idx="1"/>
          </p:nvPr>
        </p:nvSpPr>
        <p:spPr>
          <a:xfrm>
            <a:off x="457200" y="1268413"/>
            <a:ext cx="8229600" cy="5113337"/>
          </a:xfrm>
        </p:spPr>
        <p:txBody>
          <a:bodyPr rtlCol="0">
            <a:normAutofit lnSpcReduction="10000"/>
          </a:bodyPr>
          <a:lstStyle/>
          <a:p>
            <a:pPr eaLnBrk="1" fontAlgn="auto" hangingPunct="1">
              <a:lnSpc>
                <a:spcPct val="110000"/>
              </a:lnSpc>
              <a:spcAft>
                <a:spcPts val="0"/>
              </a:spcAft>
              <a:defRPr/>
            </a:pPr>
            <a:r>
              <a:rPr lang="en-US" altLang="zh-CN" sz="2400" dirty="0">
                <a:ea typeface="宋体" pitchFamily="2" charset="-122"/>
              </a:rPr>
              <a:t>Component-based Software</a:t>
            </a:r>
          </a:p>
          <a:p>
            <a:pPr eaLnBrk="1" fontAlgn="auto" hangingPunct="1">
              <a:lnSpc>
                <a:spcPct val="110000"/>
              </a:lnSpc>
              <a:spcAft>
                <a:spcPts val="0"/>
              </a:spcAft>
              <a:defRPr/>
            </a:pPr>
            <a:r>
              <a:rPr lang="en-US" altLang="zh-CN" sz="2400" dirty="0">
                <a:ea typeface="宋体" pitchFamily="2" charset="-122"/>
              </a:rPr>
              <a:t>High-level language Programs</a:t>
            </a:r>
          </a:p>
          <a:p>
            <a:pPr eaLnBrk="1" fontAlgn="auto" hangingPunct="1">
              <a:lnSpc>
                <a:spcPct val="110000"/>
              </a:lnSpc>
              <a:spcAft>
                <a:spcPts val="0"/>
              </a:spcAft>
              <a:defRPr/>
            </a:pPr>
            <a:r>
              <a:rPr lang="en-US" altLang="zh-CN" sz="2400" dirty="0">
                <a:ea typeface="宋体" pitchFamily="2" charset="-122"/>
              </a:rPr>
              <a:t>Assembly Program</a:t>
            </a:r>
          </a:p>
          <a:p>
            <a:pPr eaLnBrk="1" fontAlgn="auto" hangingPunct="1">
              <a:lnSpc>
                <a:spcPct val="110000"/>
              </a:lnSpc>
              <a:spcAft>
                <a:spcPts val="0"/>
              </a:spcAft>
              <a:defRPr/>
            </a:pPr>
            <a:r>
              <a:rPr lang="en-US" altLang="zh-CN" sz="2400" dirty="0">
                <a:ea typeface="宋体" pitchFamily="2" charset="-122"/>
              </a:rPr>
              <a:t>Machine Code</a:t>
            </a:r>
          </a:p>
          <a:p>
            <a:pPr eaLnBrk="1" fontAlgn="auto" hangingPunct="1">
              <a:lnSpc>
                <a:spcPct val="110000"/>
              </a:lnSpc>
              <a:spcAft>
                <a:spcPts val="0"/>
              </a:spcAft>
              <a:defRPr/>
            </a:pPr>
            <a:r>
              <a:rPr lang="en-US" altLang="zh-CN" sz="2400" dirty="0">
                <a:ea typeface="宋体" pitchFamily="2" charset="-122"/>
              </a:rPr>
              <a:t>Instruction Set</a:t>
            </a:r>
          </a:p>
          <a:p>
            <a:pPr eaLnBrk="1" fontAlgn="auto" hangingPunct="1">
              <a:lnSpc>
                <a:spcPct val="110000"/>
              </a:lnSpc>
              <a:spcAft>
                <a:spcPts val="0"/>
              </a:spcAft>
              <a:defRPr/>
            </a:pPr>
            <a:r>
              <a:rPr lang="en-US" altLang="zh-CN" sz="2400" dirty="0">
                <a:ea typeface="宋体" pitchFamily="2" charset="-122"/>
              </a:rPr>
              <a:t>Module Layer </a:t>
            </a:r>
          </a:p>
          <a:p>
            <a:pPr eaLnBrk="1" fontAlgn="auto" hangingPunct="1">
              <a:lnSpc>
                <a:spcPct val="110000"/>
              </a:lnSpc>
              <a:spcAft>
                <a:spcPts val="0"/>
              </a:spcAft>
              <a:defRPr/>
            </a:pPr>
            <a:r>
              <a:rPr lang="en-US" altLang="zh-CN" sz="2400" dirty="0">
                <a:ea typeface="宋体" pitchFamily="2" charset="-122"/>
              </a:rPr>
              <a:t>Register-Transfer Layer (RTL) </a:t>
            </a:r>
          </a:p>
          <a:p>
            <a:pPr eaLnBrk="1" fontAlgn="auto" hangingPunct="1">
              <a:lnSpc>
                <a:spcPct val="110000"/>
              </a:lnSpc>
              <a:spcAft>
                <a:spcPts val="0"/>
              </a:spcAft>
              <a:defRPr/>
            </a:pPr>
            <a:r>
              <a:rPr lang="en-US" altLang="zh-CN" sz="2400" dirty="0">
                <a:ea typeface="宋体" pitchFamily="2" charset="-122"/>
              </a:rPr>
              <a:t>Logic Layer (gates)</a:t>
            </a:r>
          </a:p>
          <a:p>
            <a:pPr eaLnBrk="1" fontAlgn="auto" hangingPunct="1">
              <a:lnSpc>
                <a:spcPct val="110000"/>
              </a:lnSpc>
              <a:spcAft>
                <a:spcPts val="0"/>
              </a:spcAft>
              <a:defRPr/>
            </a:pPr>
            <a:r>
              <a:rPr lang="en-US" altLang="zh-CN" sz="2400" dirty="0">
                <a:ea typeface="宋体" pitchFamily="2" charset="-122"/>
              </a:rPr>
              <a:t>Circuit Layer (transistors)</a:t>
            </a:r>
          </a:p>
          <a:p>
            <a:pPr eaLnBrk="1" fontAlgn="auto" hangingPunct="1">
              <a:lnSpc>
                <a:spcPct val="110000"/>
              </a:lnSpc>
              <a:spcAft>
                <a:spcPts val="0"/>
              </a:spcAft>
              <a:defRPr/>
            </a:pPr>
            <a:r>
              <a:rPr lang="en-US" altLang="zh-CN" sz="2400" dirty="0">
                <a:ea typeface="宋体" pitchFamily="2" charset="-122"/>
              </a:rPr>
              <a:t>Semiconductor Layer </a:t>
            </a:r>
          </a:p>
          <a:p>
            <a:pPr eaLnBrk="1" fontAlgn="auto" hangingPunct="1">
              <a:lnSpc>
                <a:spcPct val="110000"/>
              </a:lnSpc>
              <a:spcAft>
                <a:spcPts val="0"/>
              </a:spcAft>
              <a:defRPr/>
            </a:pPr>
            <a:r>
              <a:rPr lang="en-US" altLang="zh-CN" sz="2400" dirty="0">
                <a:ea typeface="宋体" pitchFamily="2" charset="-122"/>
              </a:rPr>
              <a:t>…</a:t>
            </a:r>
          </a:p>
        </p:txBody>
      </p:sp>
      <p:sp>
        <p:nvSpPr>
          <p:cNvPr id="10244" name="Slide Number Placeholder 5"/>
          <p:cNvSpPr>
            <a:spLocks noGrp="1"/>
          </p:cNvSpPr>
          <p:nvPr>
            <p:ph type="sldNum" sz="quarter" idx="12"/>
          </p:nvPr>
        </p:nvSpPr>
        <p:spPr bwMode="auto">
          <a:xfrm>
            <a:off x="0" y="6324600"/>
            <a:ext cx="587375" cy="488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fontAlgn="base" hangingPunct="1">
              <a:spcBef>
                <a:spcPct val="0"/>
              </a:spcBef>
              <a:spcAft>
                <a:spcPct val="0"/>
              </a:spcAft>
              <a:buFontTx/>
              <a:buNone/>
            </a:pPr>
            <a:fld id="{FD82D3C3-9AAA-45FC-8FCC-670935AA7DB9}" type="slidenum">
              <a:rPr lang="en-US" altLang="zh-CN" sz="1200" smtClean="0">
                <a:solidFill>
                  <a:schemeClr val="bg1"/>
                </a:solidFill>
                <a:latin typeface="Arial" pitchFamily="34" charset="0"/>
              </a:rPr>
              <a:pPr eaLnBrk="1" fontAlgn="base" hangingPunct="1">
                <a:spcBef>
                  <a:spcPct val="0"/>
                </a:spcBef>
                <a:spcAft>
                  <a:spcPct val="0"/>
                </a:spcAft>
                <a:buFontTx/>
                <a:buNone/>
              </a:pPr>
              <a:t>3</a:t>
            </a:fld>
            <a:endParaRPr lang="en-US" altLang="zh-CN" sz="1200">
              <a:solidFill>
                <a:schemeClr val="bg1"/>
              </a:solidFill>
              <a:latin typeface="Arial" pitchFamily="34" charset="0"/>
            </a:endParaRPr>
          </a:p>
        </p:txBody>
      </p:sp>
      <p:sp>
        <p:nvSpPr>
          <p:cNvPr id="10245" name="Rectangle 7"/>
          <p:cNvSpPr>
            <a:spLocks noChangeArrowheads="1"/>
          </p:cNvSpPr>
          <p:nvPr/>
        </p:nvSpPr>
        <p:spPr bwMode="auto">
          <a:xfrm>
            <a:off x="5791200" y="2498725"/>
            <a:ext cx="23955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Architecture</a:t>
            </a:r>
          </a:p>
          <a:p>
            <a:pPr>
              <a:spcBef>
                <a:spcPct val="0"/>
              </a:spcBef>
              <a:buFontTx/>
              <a:buNone/>
            </a:pPr>
            <a:r>
              <a:rPr lang="en-US" altLang="zh-CN" sz="1800">
                <a:latin typeface="Times New Roman" pitchFamily="18" charset="0"/>
                <a:cs typeface="Times New Roman" pitchFamily="18" charset="0"/>
              </a:rPr>
              <a:t>(interface between hardware and software</a:t>
            </a:r>
          </a:p>
        </p:txBody>
      </p:sp>
      <p:sp>
        <p:nvSpPr>
          <p:cNvPr id="10246" name="Line 8"/>
          <p:cNvSpPr>
            <a:spLocks noChangeShapeType="1"/>
          </p:cNvSpPr>
          <p:nvPr/>
        </p:nvSpPr>
        <p:spPr bwMode="auto">
          <a:xfrm flipV="1">
            <a:off x="5257800" y="28797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7" name="Rectangle 11"/>
          <p:cNvSpPr>
            <a:spLocks noChangeArrowheads="1"/>
          </p:cNvSpPr>
          <p:nvPr/>
        </p:nvSpPr>
        <p:spPr bwMode="auto">
          <a:xfrm>
            <a:off x="5802313" y="3652838"/>
            <a:ext cx="1385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Organization</a:t>
            </a:r>
          </a:p>
        </p:txBody>
      </p:sp>
      <p:sp>
        <p:nvSpPr>
          <p:cNvPr id="10248" name="Line 12"/>
          <p:cNvSpPr>
            <a:spLocks noChangeShapeType="1"/>
          </p:cNvSpPr>
          <p:nvPr/>
        </p:nvSpPr>
        <p:spPr bwMode="auto">
          <a:xfrm>
            <a:off x="5257800" y="3870325"/>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49" name="Rectangle 15"/>
          <p:cNvSpPr>
            <a:spLocks noChangeArrowheads="1"/>
          </p:cNvSpPr>
          <p:nvPr/>
        </p:nvSpPr>
        <p:spPr bwMode="auto">
          <a:xfrm>
            <a:off x="6022975" y="4937125"/>
            <a:ext cx="1236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Realization</a:t>
            </a:r>
          </a:p>
        </p:txBody>
      </p:sp>
      <p:sp>
        <p:nvSpPr>
          <p:cNvPr id="10250" name="Line 16"/>
          <p:cNvSpPr>
            <a:spLocks noChangeShapeType="1"/>
          </p:cNvSpPr>
          <p:nvPr/>
        </p:nvSpPr>
        <p:spPr bwMode="auto">
          <a:xfrm>
            <a:off x="5257800" y="5099050"/>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1" name="Freeform 19"/>
          <p:cNvSpPr>
            <a:spLocks/>
          </p:cNvSpPr>
          <p:nvPr/>
        </p:nvSpPr>
        <p:spPr bwMode="auto">
          <a:xfrm>
            <a:off x="4572000" y="2651125"/>
            <a:ext cx="685800" cy="5334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2" name="Freeform 20"/>
          <p:cNvSpPr>
            <a:spLocks/>
          </p:cNvSpPr>
          <p:nvPr/>
        </p:nvSpPr>
        <p:spPr bwMode="auto">
          <a:xfrm>
            <a:off x="4572000" y="3260725"/>
            <a:ext cx="685800" cy="12192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3" name="Freeform 21"/>
          <p:cNvSpPr>
            <a:spLocks/>
          </p:cNvSpPr>
          <p:nvPr/>
        </p:nvSpPr>
        <p:spPr bwMode="auto">
          <a:xfrm>
            <a:off x="4572000" y="4556125"/>
            <a:ext cx="685800" cy="12954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4" name="Rectangle 22"/>
          <p:cNvSpPr>
            <a:spLocks noChangeArrowheads="1"/>
          </p:cNvSpPr>
          <p:nvPr/>
        </p:nvSpPr>
        <p:spPr bwMode="auto">
          <a:xfrm>
            <a:off x="5829300" y="1431925"/>
            <a:ext cx="2205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Software Engineering</a:t>
            </a:r>
          </a:p>
        </p:txBody>
      </p:sp>
      <p:sp>
        <p:nvSpPr>
          <p:cNvPr id="10255" name="Line 23"/>
          <p:cNvSpPr>
            <a:spLocks noChangeShapeType="1"/>
          </p:cNvSpPr>
          <p:nvPr/>
        </p:nvSpPr>
        <p:spPr bwMode="auto">
          <a:xfrm flipV="1">
            <a:off x="5638800" y="15843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Freeform 24"/>
          <p:cNvSpPr>
            <a:spLocks/>
          </p:cNvSpPr>
          <p:nvPr/>
        </p:nvSpPr>
        <p:spPr bwMode="auto">
          <a:xfrm>
            <a:off x="5229225" y="1355725"/>
            <a:ext cx="409575" cy="4572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7" name="Rectangle 25"/>
          <p:cNvSpPr>
            <a:spLocks noChangeArrowheads="1"/>
          </p:cNvSpPr>
          <p:nvPr/>
        </p:nvSpPr>
        <p:spPr bwMode="auto">
          <a:xfrm>
            <a:off x="5842000" y="1900238"/>
            <a:ext cx="2192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System Programming</a:t>
            </a:r>
          </a:p>
        </p:txBody>
      </p:sp>
      <p:sp>
        <p:nvSpPr>
          <p:cNvPr id="10258" name="Line 26"/>
          <p:cNvSpPr>
            <a:spLocks noChangeShapeType="1"/>
          </p:cNvSpPr>
          <p:nvPr/>
        </p:nvSpPr>
        <p:spPr bwMode="auto">
          <a:xfrm flipV="1">
            <a:off x="5643563" y="2117725"/>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9" name="Freeform 27"/>
          <p:cNvSpPr>
            <a:spLocks/>
          </p:cNvSpPr>
          <p:nvPr/>
        </p:nvSpPr>
        <p:spPr bwMode="auto">
          <a:xfrm>
            <a:off x="5233988" y="1889125"/>
            <a:ext cx="409575" cy="4572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0" name="Freeform 28"/>
          <p:cNvSpPr>
            <a:spLocks/>
          </p:cNvSpPr>
          <p:nvPr/>
        </p:nvSpPr>
        <p:spPr bwMode="auto">
          <a:xfrm>
            <a:off x="7653338" y="1279525"/>
            <a:ext cx="533400" cy="25908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1" name="Freeform 29"/>
          <p:cNvSpPr>
            <a:spLocks/>
          </p:cNvSpPr>
          <p:nvPr/>
        </p:nvSpPr>
        <p:spPr bwMode="auto">
          <a:xfrm>
            <a:off x="7653338" y="3946525"/>
            <a:ext cx="533400" cy="2362200"/>
          </a:xfrm>
          <a:custGeom>
            <a:avLst/>
            <a:gdLst>
              <a:gd name="T0" fmla="*/ 0 w 432"/>
              <a:gd name="T1" fmla="*/ 2147483647 h 288"/>
              <a:gd name="T2" fmla="*/ 2147483647 w 432"/>
              <a:gd name="T3" fmla="*/ 2147483647 h 288"/>
              <a:gd name="T4" fmla="*/ 2147483647 w 432"/>
              <a:gd name="T5" fmla="*/ 0 h 288"/>
              <a:gd name="T6" fmla="*/ 0 w 432"/>
              <a:gd name="T7" fmla="*/ 0 h 288"/>
              <a:gd name="T8" fmla="*/ 0 60000 65536"/>
              <a:gd name="T9" fmla="*/ 0 60000 65536"/>
              <a:gd name="T10" fmla="*/ 0 60000 65536"/>
              <a:gd name="T11" fmla="*/ 0 60000 65536"/>
              <a:gd name="T12" fmla="*/ 0 w 432"/>
              <a:gd name="T13" fmla="*/ 0 h 288"/>
              <a:gd name="T14" fmla="*/ 432 w 432"/>
              <a:gd name="T15" fmla="*/ 288 h 288"/>
            </a:gdLst>
            <a:ahLst/>
            <a:cxnLst>
              <a:cxn ang="T8">
                <a:pos x="T0" y="T1"/>
              </a:cxn>
              <a:cxn ang="T9">
                <a:pos x="T2" y="T3"/>
              </a:cxn>
              <a:cxn ang="T10">
                <a:pos x="T4" y="T5"/>
              </a:cxn>
              <a:cxn ang="T11">
                <a:pos x="T6" y="T7"/>
              </a:cxn>
            </a:cxnLst>
            <a:rect l="T12" t="T13" r="T14" b="T15"/>
            <a:pathLst>
              <a:path w="432" h="288">
                <a:moveTo>
                  <a:pt x="0" y="288"/>
                </a:moveTo>
                <a:lnTo>
                  <a:pt x="432" y="288"/>
                </a:lnTo>
                <a:lnTo>
                  <a:pt x="432" y="0"/>
                </a:lnTo>
                <a:lnTo>
                  <a:pt x="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2" name="Rectangle 30"/>
          <p:cNvSpPr>
            <a:spLocks noChangeArrowheads="1"/>
          </p:cNvSpPr>
          <p:nvPr/>
        </p:nvSpPr>
        <p:spPr bwMode="auto">
          <a:xfrm>
            <a:off x="8339138" y="1965325"/>
            <a:ext cx="742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CS</a:t>
            </a:r>
          </a:p>
          <a:p>
            <a:pPr>
              <a:spcBef>
                <a:spcPct val="0"/>
              </a:spcBef>
              <a:buFontTx/>
              <a:buNone/>
            </a:pPr>
            <a:r>
              <a:rPr lang="en-US" altLang="zh-CN" sz="1800">
                <a:latin typeface="Times New Roman" pitchFamily="18" charset="0"/>
                <a:cs typeface="Times New Roman" pitchFamily="18" charset="0"/>
              </a:rPr>
              <a:t>CSE</a:t>
            </a:r>
          </a:p>
        </p:txBody>
      </p:sp>
      <p:sp>
        <p:nvSpPr>
          <p:cNvPr id="10263" name="Rectangle 31"/>
          <p:cNvSpPr>
            <a:spLocks noChangeArrowheads="1"/>
          </p:cNvSpPr>
          <p:nvPr/>
        </p:nvSpPr>
        <p:spPr bwMode="auto">
          <a:xfrm>
            <a:off x="8415338" y="4556125"/>
            <a:ext cx="573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1800">
                <a:latin typeface="Times New Roman" pitchFamily="18" charset="0"/>
                <a:cs typeface="Times New Roman" pitchFamily="18" charset="0"/>
              </a:rPr>
              <a:t>CE</a:t>
            </a:r>
          </a:p>
          <a:p>
            <a:pPr>
              <a:spcBef>
                <a:spcPct val="0"/>
              </a:spcBef>
              <a:buFontTx/>
              <a:buNone/>
            </a:pPr>
            <a:r>
              <a:rPr lang="en-US" altLang="zh-CN" sz="1800">
                <a:latin typeface="Times New Roman" pitchFamily="18" charset="0"/>
                <a:cs typeface="Times New Roman" pitchFamily="18" charset="0"/>
              </a:rPr>
              <a:t>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628775"/>
            <a:ext cx="6016625"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eaLnBrk="1" fontAlgn="auto" hangingPunct="1">
              <a:spcAft>
                <a:spcPts val="0"/>
              </a:spcAft>
              <a:defRPr/>
            </a:pPr>
            <a:r>
              <a:rPr kumimoji="1" lang="zh-CN" altLang="en-US" dirty="0"/>
              <a:t>嵌入式系统的软硬件框架</a:t>
            </a:r>
          </a:p>
        </p:txBody>
      </p:sp>
      <p:sp>
        <p:nvSpPr>
          <p:cNvPr id="28" name="圆角矩形 27"/>
          <p:cNvSpPr/>
          <p:nvPr/>
        </p:nvSpPr>
        <p:spPr>
          <a:xfrm>
            <a:off x="5003800" y="2420938"/>
            <a:ext cx="3995738" cy="2592387"/>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kumimoji="1" lang="zh-CN" altLang="en-US"/>
          </a:p>
        </p:txBody>
      </p:sp>
      <p:sp>
        <p:nvSpPr>
          <p:cNvPr id="4" name="圆角矩形 3"/>
          <p:cNvSpPr/>
          <p:nvPr/>
        </p:nvSpPr>
        <p:spPr>
          <a:xfrm>
            <a:off x="323850" y="1557338"/>
            <a:ext cx="4392613" cy="417512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kumimoji="1" lang="zh-CN" altLang="en-US" dirty="0"/>
          </a:p>
        </p:txBody>
      </p:sp>
      <p:sp>
        <p:nvSpPr>
          <p:cNvPr id="5" name="文本框 4"/>
          <p:cNvSpPr txBox="1"/>
          <p:nvPr/>
        </p:nvSpPr>
        <p:spPr>
          <a:xfrm>
            <a:off x="755650" y="5084763"/>
            <a:ext cx="3600450" cy="36988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人机交互接口</a:t>
            </a:r>
          </a:p>
        </p:txBody>
      </p:sp>
      <p:sp>
        <p:nvSpPr>
          <p:cNvPr id="6" name="文本框 5"/>
          <p:cNvSpPr txBox="1"/>
          <p:nvPr/>
        </p:nvSpPr>
        <p:spPr>
          <a:xfrm>
            <a:off x="1908175" y="4005263"/>
            <a:ext cx="1295400" cy="10795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嵌入式</a:t>
            </a:r>
            <a:endParaRPr kumimoji="1" lang="en-US" altLang="zh-CN" dirty="0"/>
          </a:p>
          <a:p>
            <a:pPr algn="ctr" fontAlgn="auto">
              <a:spcBef>
                <a:spcPts val="0"/>
              </a:spcBef>
              <a:spcAft>
                <a:spcPts val="0"/>
              </a:spcAft>
              <a:defRPr/>
            </a:pPr>
            <a:r>
              <a:rPr kumimoji="1" lang="zh-CN" altLang="en-US" dirty="0"/>
              <a:t>微处理器</a:t>
            </a:r>
            <a:endParaRPr kumimoji="1" lang="en-US" altLang="zh-CN" dirty="0"/>
          </a:p>
        </p:txBody>
      </p:sp>
      <p:sp>
        <p:nvSpPr>
          <p:cNvPr id="7" name="文本框 6"/>
          <p:cNvSpPr txBox="1"/>
          <p:nvPr/>
        </p:nvSpPr>
        <p:spPr>
          <a:xfrm>
            <a:off x="755650" y="4724400"/>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en-US" altLang="zh-CN" dirty="0"/>
              <a:t>I/O</a:t>
            </a:r>
            <a:endParaRPr kumimoji="1" lang="zh-CN" altLang="en-US" dirty="0"/>
          </a:p>
        </p:txBody>
      </p:sp>
      <p:sp>
        <p:nvSpPr>
          <p:cNvPr id="8" name="文本框 7"/>
          <p:cNvSpPr txBox="1"/>
          <p:nvPr/>
        </p:nvSpPr>
        <p:spPr>
          <a:xfrm>
            <a:off x="755650" y="4365625"/>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en-US" altLang="zh-CN" dirty="0"/>
              <a:t>A/D</a:t>
            </a:r>
            <a:endParaRPr kumimoji="1" lang="zh-CN" altLang="en-US" dirty="0"/>
          </a:p>
        </p:txBody>
      </p:sp>
      <p:sp>
        <p:nvSpPr>
          <p:cNvPr id="9" name="文本框 8"/>
          <p:cNvSpPr txBox="1"/>
          <p:nvPr/>
        </p:nvSpPr>
        <p:spPr>
          <a:xfrm>
            <a:off x="755650" y="4005263"/>
            <a:ext cx="1152525" cy="36988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en-US" altLang="zh-CN" dirty="0"/>
              <a:t>D/A</a:t>
            </a:r>
            <a:endParaRPr kumimoji="1" lang="zh-CN" altLang="en-US" dirty="0"/>
          </a:p>
        </p:txBody>
      </p:sp>
      <p:sp>
        <p:nvSpPr>
          <p:cNvPr id="10" name="文本框 9"/>
          <p:cNvSpPr txBox="1"/>
          <p:nvPr/>
        </p:nvSpPr>
        <p:spPr>
          <a:xfrm>
            <a:off x="3203575" y="4724400"/>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en-US" altLang="zh-CN" dirty="0"/>
              <a:t>SDRAM</a:t>
            </a:r>
            <a:endParaRPr kumimoji="1" lang="zh-CN" altLang="en-US" dirty="0"/>
          </a:p>
        </p:txBody>
      </p:sp>
      <p:sp>
        <p:nvSpPr>
          <p:cNvPr id="11" name="文本框 10"/>
          <p:cNvSpPr txBox="1"/>
          <p:nvPr/>
        </p:nvSpPr>
        <p:spPr>
          <a:xfrm>
            <a:off x="3203575" y="4365625"/>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en-US" altLang="zh-CN" dirty="0"/>
              <a:t>ROM</a:t>
            </a:r>
            <a:endParaRPr kumimoji="1" lang="zh-CN" altLang="en-US" dirty="0"/>
          </a:p>
        </p:txBody>
      </p:sp>
      <p:sp>
        <p:nvSpPr>
          <p:cNvPr id="12" name="文本框 11"/>
          <p:cNvSpPr txBox="1"/>
          <p:nvPr/>
        </p:nvSpPr>
        <p:spPr>
          <a:xfrm>
            <a:off x="3203575" y="4005263"/>
            <a:ext cx="1152525" cy="36988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通用接口</a:t>
            </a:r>
          </a:p>
        </p:txBody>
      </p:sp>
      <p:sp>
        <p:nvSpPr>
          <p:cNvPr id="13" name="文本框 12"/>
          <p:cNvSpPr txBox="1"/>
          <p:nvPr/>
        </p:nvSpPr>
        <p:spPr>
          <a:xfrm>
            <a:off x="755650" y="3154363"/>
            <a:ext cx="3600450" cy="36988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人机交互接口</a:t>
            </a:r>
          </a:p>
        </p:txBody>
      </p:sp>
      <p:sp>
        <p:nvSpPr>
          <p:cNvPr id="14" name="文本框 13"/>
          <p:cNvSpPr txBox="1"/>
          <p:nvPr/>
        </p:nvSpPr>
        <p:spPr>
          <a:xfrm>
            <a:off x="6372225" y="3068638"/>
            <a:ext cx="1295400" cy="136842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机械装置</a:t>
            </a:r>
            <a:endParaRPr kumimoji="1" lang="en-US" altLang="zh-CN" dirty="0"/>
          </a:p>
        </p:txBody>
      </p:sp>
      <p:sp>
        <p:nvSpPr>
          <p:cNvPr id="15" name="文本框 14"/>
          <p:cNvSpPr txBox="1"/>
          <p:nvPr/>
        </p:nvSpPr>
        <p:spPr>
          <a:xfrm>
            <a:off x="755650" y="2276475"/>
            <a:ext cx="1152525" cy="8651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文件系统</a:t>
            </a:r>
            <a:endParaRPr kumimoji="1" lang="en-US" altLang="zh-CN" dirty="0"/>
          </a:p>
        </p:txBody>
      </p:sp>
      <p:sp>
        <p:nvSpPr>
          <p:cNvPr id="16" name="文本框 15"/>
          <p:cNvSpPr txBox="1"/>
          <p:nvPr/>
        </p:nvSpPr>
        <p:spPr>
          <a:xfrm>
            <a:off x="3203575" y="2276475"/>
            <a:ext cx="1152525" cy="8651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任务管理</a:t>
            </a:r>
            <a:endParaRPr kumimoji="1" lang="en-US" altLang="zh-CN" dirty="0"/>
          </a:p>
        </p:txBody>
      </p:sp>
      <p:sp>
        <p:nvSpPr>
          <p:cNvPr id="17" name="文本框 16"/>
          <p:cNvSpPr txBox="1">
            <a:spLocks noChangeArrowheads="1"/>
          </p:cNvSpPr>
          <p:nvPr/>
        </p:nvSpPr>
        <p:spPr bwMode="auto">
          <a:xfrm>
            <a:off x="755650" y="3573463"/>
            <a:ext cx="3600450" cy="36830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kumimoji="1" lang="en-US" altLang="zh-CN" sz="1800"/>
              <a:t>BSP/HAL</a:t>
            </a:r>
            <a:r>
              <a:rPr kumimoji="1" lang="zh-CN" altLang="en-US" sz="1800"/>
              <a:t>板级支持包／硬件抽象层</a:t>
            </a:r>
          </a:p>
        </p:txBody>
      </p:sp>
      <p:sp>
        <p:nvSpPr>
          <p:cNvPr id="18" name="文本框 17"/>
          <p:cNvSpPr txBox="1"/>
          <p:nvPr/>
        </p:nvSpPr>
        <p:spPr>
          <a:xfrm>
            <a:off x="755650" y="1911350"/>
            <a:ext cx="3600450"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应用程序</a:t>
            </a:r>
          </a:p>
        </p:txBody>
      </p:sp>
      <p:sp>
        <p:nvSpPr>
          <p:cNvPr id="19" name="文本框 18"/>
          <p:cNvSpPr txBox="1">
            <a:spLocks noChangeArrowheads="1"/>
          </p:cNvSpPr>
          <p:nvPr/>
        </p:nvSpPr>
        <p:spPr bwMode="auto">
          <a:xfrm>
            <a:off x="1042988" y="5876925"/>
            <a:ext cx="3168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kumimoji="1" lang="zh-CN" altLang="en-US" sz="1800" b="1">
                <a:latin typeface="黑体" pitchFamily="49" charset="-122"/>
                <a:ea typeface="黑体" pitchFamily="49" charset="-122"/>
              </a:rPr>
              <a:t>嵌入式计算机系统</a:t>
            </a:r>
          </a:p>
        </p:txBody>
      </p:sp>
      <p:sp>
        <p:nvSpPr>
          <p:cNvPr id="20" name="文本框 19"/>
          <p:cNvSpPr txBox="1"/>
          <p:nvPr/>
        </p:nvSpPr>
        <p:spPr>
          <a:xfrm>
            <a:off x="5200650" y="4105275"/>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驱动器</a:t>
            </a:r>
            <a:r>
              <a:rPr kumimoji="1" lang="en-US" altLang="zh-CN" dirty="0"/>
              <a:t>N</a:t>
            </a:r>
            <a:endParaRPr kumimoji="1" lang="zh-CN" altLang="en-US" dirty="0"/>
          </a:p>
        </p:txBody>
      </p:sp>
      <p:sp>
        <p:nvSpPr>
          <p:cNvPr id="21" name="文本框 20"/>
          <p:cNvSpPr txBox="1"/>
          <p:nvPr/>
        </p:nvSpPr>
        <p:spPr>
          <a:xfrm>
            <a:off x="5200650" y="3733800"/>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a:t>
            </a:r>
          </a:p>
        </p:txBody>
      </p:sp>
      <p:sp>
        <p:nvSpPr>
          <p:cNvPr id="22" name="文本框 21"/>
          <p:cNvSpPr txBox="1"/>
          <p:nvPr/>
        </p:nvSpPr>
        <p:spPr>
          <a:xfrm>
            <a:off x="5200650" y="3390900"/>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驱动器</a:t>
            </a:r>
            <a:r>
              <a:rPr kumimoji="1" lang="en-US" altLang="zh-CN" dirty="0"/>
              <a:t>2</a:t>
            </a:r>
            <a:endParaRPr kumimoji="1" lang="zh-CN" altLang="en-US" dirty="0"/>
          </a:p>
        </p:txBody>
      </p:sp>
      <p:sp>
        <p:nvSpPr>
          <p:cNvPr id="23" name="文本框 22"/>
          <p:cNvSpPr txBox="1"/>
          <p:nvPr/>
        </p:nvSpPr>
        <p:spPr>
          <a:xfrm>
            <a:off x="5200650" y="3006725"/>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驱动器</a:t>
            </a:r>
            <a:r>
              <a:rPr kumimoji="1" lang="zh-CN" altLang="zh-CN" dirty="0"/>
              <a:t>1</a:t>
            </a:r>
            <a:endParaRPr kumimoji="1" lang="zh-CN" altLang="en-US" dirty="0"/>
          </a:p>
        </p:txBody>
      </p:sp>
      <p:sp>
        <p:nvSpPr>
          <p:cNvPr id="24" name="文本框 23"/>
          <p:cNvSpPr txBox="1"/>
          <p:nvPr/>
        </p:nvSpPr>
        <p:spPr>
          <a:xfrm>
            <a:off x="7661275" y="4105275"/>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传感器</a:t>
            </a:r>
            <a:r>
              <a:rPr kumimoji="1" lang="en-US" altLang="zh-CN" dirty="0"/>
              <a:t>N</a:t>
            </a:r>
            <a:endParaRPr kumimoji="1" lang="zh-CN" altLang="en-US" dirty="0"/>
          </a:p>
        </p:txBody>
      </p:sp>
      <p:sp>
        <p:nvSpPr>
          <p:cNvPr id="25" name="文本框 24"/>
          <p:cNvSpPr txBox="1"/>
          <p:nvPr/>
        </p:nvSpPr>
        <p:spPr>
          <a:xfrm>
            <a:off x="7661275" y="3733800"/>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a:t>
            </a:r>
          </a:p>
        </p:txBody>
      </p:sp>
      <p:sp>
        <p:nvSpPr>
          <p:cNvPr id="26" name="文本框 25"/>
          <p:cNvSpPr txBox="1"/>
          <p:nvPr/>
        </p:nvSpPr>
        <p:spPr>
          <a:xfrm>
            <a:off x="7661275" y="3390900"/>
            <a:ext cx="1152525" cy="368300"/>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传感器</a:t>
            </a:r>
            <a:r>
              <a:rPr kumimoji="1" lang="en-US" altLang="zh-CN" dirty="0"/>
              <a:t>2</a:t>
            </a:r>
            <a:endParaRPr kumimoji="1" lang="zh-CN" altLang="en-US" dirty="0"/>
          </a:p>
        </p:txBody>
      </p:sp>
      <p:sp>
        <p:nvSpPr>
          <p:cNvPr id="27" name="文本框 26"/>
          <p:cNvSpPr txBox="1"/>
          <p:nvPr/>
        </p:nvSpPr>
        <p:spPr>
          <a:xfrm>
            <a:off x="7661275" y="3006725"/>
            <a:ext cx="1152525" cy="3698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spAutoFit/>
          </a:bodyPr>
          <a:lstStyle/>
          <a:p>
            <a:pPr algn="ctr" fontAlgn="auto">
              <a:spcBef>
                <a:spcPts val="0"/>
              </a:spcBef>
              <a:spcAft>
                <a:spcPts val="0"/>
              </a:spcAft>
              <a:defRPr/>
            </a:pPr>
            <a:r>
              <a:rPr kumimoji="1" lang="zh-CN" altLang="en-US" dirty="0"/>
              <a:t>传感器</a:t>
            </a:r>
            <a:r>
              <a:rPr kumimoji="1" lang="zh-CN" altLang="zh-CN" dirty="0"/>
              <a:t>1</a:t>
            </a:r>
            <a:endParaRPr kumimoji="1" lang="zh-CN" altLang="en-US" dirty="0"/>
          </a:p>
        </p:txBody>
      </p:sp>
      <p:sp>
        <p:nvSpPr>
          <p:cNvPr id="29" name="文本框 28"/>
          <p:cNvSpPr txBox="1">
            <a:spLocks noChangeArrowheads="1"/>
          </p:cNvSpPr>
          <p:nvPr/>
        </p:nvSpPr>
        <p:spPr bwMode="auto">
          <a:xfrm>
            <a:off x="5508625" y="5157788"/>
            <a:ext cx="31670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r>
              <a:rPr kumimoji="1" lang="zh-CN" altLang="en-US" sz="1800" b="1">
                <a:latin typeface="黑体" pitchFamily="49" charset="-122"/>
                <a:ea typeface="黑体" pitchFamily="49" charset="-122"/>
              </a:rPr>
              <a:t>被控对象</a:t>
            </a:r>
          </a:p>
        </p:txBody>
      </p:sp>
      <p:sp>
        <p:nvSpPr>
          <p:cNvPr id="30" name="右弧形箭头 29"/>
          <p:cNvSpPr/>
          <p:nvPr/>
        </p:nvSpPr>
        <p:spPr>
          <a:xfrm rot="14559581">
            <a:off x="4954588" y="4856163"/>
            <a:ext cx="684212" cy="1439862"/>
          </a:xfrm>
          <a:prstGeom prst="curvedRightArrow">
            <a:avLst/>
          </a:prstGeom>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solidFill>
                <a:schemeClr val="tx1"/>
              </a:solidFill>
            </a:endParaRPr>
          </a:p>
        </p:txBody>
      </p:sp>
      <p:sp>
        <p:nvSpPr>
          <p:cNvPr id="32" name="右弧形箭头 31"/>
          <p:cNvSpPr/>
          <p:nvPr/>
        </p:nvSpPr>
        <p:spPr>
          <a:xfrm rot="7114331">
            <a:off x="4831556" y="973932"/>
            <a:ext cx="720725" cy="1512888"/>
          </a:xfrm>
          <a:prstGeom prst="curvedRightArrow">
            <a:avLst/>
          </a:prstGeom>
          <a:ln>
            <a:solidFill>
              <a:srgbClr val="0070C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kumimoji="1" lang="zh-CN" altLang="en-US">
              <a:solidFill>
                <a:schemeClr val="tx1"/>
              </a:solidFill>
            </a:endParaRPr>
          </a:p>
        </p:txBody>
      </p:sp>
      <p:sp>
        <p:nvSpPr>
          <p:cNvPr id="34" name="文本框 33"/>
          <p:cNvSpPr txBox="1"/>
          <p:nvPr/>
        </p:nvSpPr>
        <p:spPr>
          <a:xfrm>
            <a:off x="1908175" y="2276475"/>
            <a:ext cx="1284288" cy="865188"/>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图形用户界面</a:t>
            </a:r>
            <a:endParaRPr kumimoji="1"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down)">
                                      <p:cBhvr>
                                        <p:cTn id="47" dur="500"/>
                                        <p:tgtEl>
                                          <p:spTgt spid="1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down)">
                                      <p:cBhvr>
                                        <p:cTn id="50" dur="500"/>
                                        <p:tgtEl>
                                          <p:spTgt spid="3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down)">
                                      <p:cBhvr>
                                        <p:cTn id="55" dur="500"/>
                                        <p:tgtEl>
                                          <p:spTgt spid="19"/>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wipe(down)">
                                      <p:cBhvr>
                                        <p:cTn id="58" dur="500"/>
                                        <p:tgtEl>
                                          <p:spTgt spid="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00"/>
                                        <p:tgtEl>
                                          <p:spTgt spid="14"/>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wipe(down)">
                                      <p:cBhvr>
                                        <p:cTn id="66" dur="500"/>
                                        <p:tgtEl>
                                          <p:spTgt spid="20"/>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wipe(down)">
                                      <p:cBhvr>
                                        <p:cTn id="69" dur="500"/>
                                        <p:tgtEl>
                                          <p:spTgt spid="21"/>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down)">
                                      <p:cBhvr>
                                        <p:cTn id="72" dur="500"/>
                                        <p:tgtEl>
                                          <p:spTgt spid="2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down)">
                                      <p:cBhvr>
                                        <p:cTn id="75" dur="500"/>
                                        <p:tgtEl>
                                          <p:spTgt spid="23"/>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down)">
                                      <p:cBhvr>
                                        <p:cTn id="78" dur="500"/>
                                        <p:tgtEl>
                                          <p:spTgt spid="24"/>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wipe(down)">
                                      <p:cBhvr>
                                        <p:cTn id="81" dur="500"/>
                                        <p:tgtEl>
                                          <p:spTgt spid="25"/>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Effect transition="in" filter="wipe(down)">
                                      <p:cBhvr>
                                        <p:cTn id="84" dur="500"/>
                                        <p:tgtEl>
                                          <p:spTgt spid="26"/>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down)">
                                      <p:cBhvr>
                                        <p:cTn id="87" dur="500"/>
                                        <p:tgtEl>
                                          <p:spTgt spid="2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down)">
                                      <p:cBhvr>
                                        <p:cTn id="92" dur="500"/>
                                        <p:tgtEl>
                                          <p:spTgt spid="29"/>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down)">
                                      <p:cBhvr>
                                        <p:cTn id="95" dur="500"/>
                                        <p:tgtEl>
                                          <p:spTgt spid="28"/>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wipe(down)">
                                      <p:cBhvr>
                                        <p:cTn id="10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animBg="1"/>
      <p:bldP spid="21" grpId="0" animBg="1"/>
      <p:bldP spid="22" grpId="0" animBg="1"/>
      <p:bldP spid="23" grpId="0" animBg="1"/>
      <p:bldP spid="24" grpId="0" animBg="1"/>
      <p:bldP spid="25" grpId="0" animBg="1"/>
      <p:bldP spid="26" grpId="0" animBg="1"/>
      <p:bldP spid="27" grpId="0" animBg="1"/>
      <p:bldP spid="29" grpId="0"/>
      <p:bldP spid="30"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4445000" y="6527800"/>
            <a:ext cx="2413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eaLnBrk="1" hangingPunct="1">
              <a:spcBef>
                <a:spcPct val="0"/>
              </a:spcBef>
              <a:buFontTx/>
              <a:buNone/>
            </a:pPr>
            <a:fld id="{4E112499-A33D-404F-B16F-09E4D478E17F}" type="slidenum">
              <a:rPr lang="en-US" altLang="zh-CN" sz="1200">
                <a:latin typeface="Gill Sans"/>
                <a:ea typeface="Gill Sans"/>
                <a:cs typeface="Gill Sans"/>
              </a:rPr>
              <a:pPr algn="ctr" eaLnBrk="1" hangingPunct="1">
                <a:spcBef>
                  <a:spcPct val="0"/>
                </a:spcBef>
                <a:buFontTx/>
                <a:buNone/>
              </a:pPr>
              <a:t>5</a:t>
            </a:fld>
            <a:endParaRPr lang="en-US" altLang="zh-CN" sz="1200">
              <a:latin typeface="Gill Sans"/>
              <a:ea typeface="Gill Sans"/>
              <a:cs typeface="Gill Sans"/>
            </a:endParaRPr>
          </a:p>
        </p:txBody>
      </p:sp>
      <p:grpSp>
        <p:nvGrpSpPr>
          <p:cNvPr id="12291" name="Group 18"/>
          <p:cNvGrpSpPr>
            <a:grpSpLocks/>
          </p:cNvGrpSpPr>
          <p:nvPr/>
        </p:nvGrpSpPr>
        <p:grpSpPr bwMode="auto">
          <a:xfrm>
            <a:off x="760413" y="1828800"/>
            <a:ext cx="7545387" cy="3576638"/>
            <a:chOff x="0" y="0"/>
            <a:chExt cx="4752" cy="2253"/>
          </a:xfrm>
        </p:grpSpPr>
        <p:sp>
          <p:nvSpPr>
            <p:cNvPr id="12298" name="Freeform 2"/>
            <p:cNvSpPr>
              <a:spLocks/>
            </p:cNvSpPr>
            <p:nvPr/>
          </p:nvSpPr>
          <p:spPr bwMode="auto">
            <a:xfrm>
              <a:off x="0" y="0"/>
              <a:ext cx="1623" cy="2253"/>
            </a:xfrm>
            <a:custGeom>
              <a:avLst/>
              <a:gdLst>
                <a:gd name="T0" fmla="*/ 1 w 21600"/>
                <a:gd name="T1" fmla="*/ 3 h 21575"/>
                <a:gd name="T2" fmla="*/ 2 w 21600"/>
                <a:gd name="T3" fmla="*/ 2 h 21575"/>
                <a:gd name="T4" fmla="*/ 2 w 21600"/>
                <a:gd name="T5" fmla="*/ 2 h 21575"/>
                <a:gd name="T6" fmla="*/ 3 w 21600"/>
                <a:gd name="T7" fmla="*/ 2 h 21575"/>
                <a:gd name="T8" fmla="*/ 3 w 21600"/>
                <a:gd name="T9" fmla="*/ 1 h 21575"/>
                <a:gd name="T10" fmla="*/ 3 w 21600"/>
                <a:gd name="T11" fmla="*/ 1 h 21575"/>
                <a:gd name="T12" fmla="*/ 3 w 21600"/>
                <a:gd name="T13" fmla="*/ 0 h 21575"/>
                <a:gd name="T14" fmla="*/ 4 w 21600"/>
                <a:gd name="T15" fmla="*/ 0 h 21575"/>
                <a:gd name="T16" fmla="*/ 4 w 21600"/>
                <a:gd name="T17" fmla="*/ 0 h 21575"/>
                <a:gd name="T18" fmla="*/ 5 w 21600"/>
                <a:gd name="T19" fmla="*/ 1 h 21575"/>
                <a:gd name="T20" fmla="*/ 5 w 21600"/>
                <a:gd name="T21" fmla="*/ 1 h 21575"/>
                <a:gd name="T22" fmla="*/ 6 w 21600"/>
                <a:gd name="T23" fmla="*/ 2 h 21575"/>
                <a:gd name="T24" fmla="*/ 7 w 21600"/>
                <a:gd name="T25" fmla="*/ 2 h 21575"/>
                <a:gd name="T26" fmla="*/ 7 w 21600"/>
                <a:gd name="T27" fmla="*/ 2 h 21575"/>
                <a:gd name="T28" fmla="*/ 7 w 21600"/>
                <a:gd name="T29" fmla="*/ 3 h 21575"/>
                <a:gd name="T30" fmla="*/ 8 w 21600"/>
                <a:gd name="T31" fmla="*/ 5 h 21575"/>
                <a:gd name="T32" fmla="*/ 8 w 21600"/>
                <a:gd name="T33" fmla="*/ 6 h 21575"/>
                <a:gd name="T34" fmla="*/ 9 w 21600"/>
                <a:gd name="T35" fmla="*/ 7 h 21575"/>
                <a:gd name="T36" fmla="*/ 9 w 21600"/>
                <a:gd name="T37" fmla="*/ 8 h 21575"/>
                <a:gd name="T38" fmla="*/ 9 w 21600"/>
                <a:gd name="T39" fmla="*/ 8 h 21575"/>
                <a:gd name="T40" fmla="*/ 9 w 21600"/>
                <a:gd name="T41" fmla="*/ 9 h 21575"/>
                <a:gd name="T42" fmla="*/ 9 w 21600"/>
                <a:gd name="T43" fmla="*/ 14 h 21575"/>
                <a:gd name="T44" fmla="*/ 9 w 21600"/>
                <a:gd name="T45" fmla="*/ 15 h 21575"/>
                <a:gd name="T46" fmla="*/ 9 w 21600"/>
                <a:gd name="T47" fmla="*/ 17 h 21575"/>
                <a:gd name="T48" fmla="*/ 8 w 21600"/>
                <a:gd name="T49" fmla="*/ 18 h 21575"/>
                <a:gd name="T50" fmla="*/ 8 w 21600"/>
                <a:gd name="T51" fmla="*/ 19 h 21575"/>
                <a:gd name="T52" fmla="*/ 8 w 21600"/>
                <a:gd name="T53" fmla="*/ 19 h 21575"/>
                <a:gd name="T54" fmla="*/ 8 w 21600"/>
                <a:gd name="T55" fmla="*/ 19 h 21575"/>
                <a:gd name="T56" fmla="*/ 8 w 21600"/>
                <a:gd name="T57" fmla="*/ 20 h 21575"/>
                <a:gd name="T58" fmla="*/ 8 w 21600"/>
                <a:gd name="T59" fmla="*/ 21 h 21575"/>
                <a:gd name="T60" fmla="*/ 7 w 21600"/>
                <a:gd name="T61" fmla="*/ 21 h 21575"/>
                <a:gd name="T62" fmla="*/ 7 w 21600"/>
                <a:gd name="T63" fmla="*/ 22 h 21575"/>
                <a:gd name="T64" fmla="*/ 7 w 21600"/>
                <a:gd name="T65" fmla="*/ 22 h 21575"/>
                <a:gd name="T66" fmla="*/ 6 w 21600"/>
                <a:gd name="T67" fmla="*/ 23 h 21575"/>
                <a:gd name="T68" fmla="*/ 6 w 21600"/>
                <a:gd name="T69" fmla="*/ 23 h 21575"/>
                <a:gd name="T70" fmla="*/ 5 w 21600"/>
                <a:gd name="T71" fmla="*/ 24 h 21575"/>
                <a:gd name="T72" fmla="*/ 5 w 21600"/>
                <a:gd name="T73" fmla="*/ 24 h 21575"/>
                <a:gd name="T74" fmla="*/ 4 w 21600"/>
                <a:gd name="T75" fmla="*/ 24 h 21575"/>
                <a:gd name="T76" fmla="*/ 4 w 21600"/>
                <a:gd name="T77" fmla="*/ 25 h 21575"/>
                <a:gd name="T78" fmla="*/ 2 w 21600"/>
                <a:gd name="T79" fmla="*/ 24 h 21575"/>
                <a:gd name="T80" fmla="*/ 2 w 21600"/>
                <a:gd name="T81" fmla="*/ 22 h 21575"/>
                <a:gd name="T82" fmla="*/ 2 w 21600"/>
                <a:gd name="T83" fmla="*/ 22 h 21575"/>
                <a:gd name="T84" fmla="*/ 2 w 21600"/>
                <a:gd name="T85" fmla="*/ 22 h 21575"/>
                <a:gd name="T86" fmla="*/ 1 w 21600"/>
                <a:gd name="T87" fmla="*/ 21 h 21575"/>
                <a:gd name="T88" fmla="*/ 1 w 21600"/>
                <a:gd name="T89" fmla="*/ 19 h 21575"/>
                <a:gd name="T90" fmla="*/ 0 w 21600"/>
                <a:gd name="T91" fmla="*/ 11 h 21575"/>
                <a:gd name="T92" fmla="*/ 0 w 21600"/>
                <a:gd name="T93" fmla="*/ 8 h 21575"/>
                <a:gd name="T94" fmla="*/ 1 w 21600"/>
                <a:gd name="T95" fmla="*/ 5 h 21575"/>
                <a:gd name="T96" fmla="*/ 1 w 21600"/>
                <a:gd name="T97" fmla="*/ 5 h 21575"/>
                <a:gd name="T98" fmla="*/ 2 w 21600"/>
                <a:gd name="T99" fmla="*/ 4 h 21575"/>
                <a:gd name="T100" fmla="*/ 1 w 21600"/>
                <a:gd name="T101" fmla="*/ 4 h 21575"/>
                <a:gd name="T102" fmla="*/ 1 w 21600"/>
                <a:gd name="T103" fmla="*/ 5 h 21575"/>
                <a:gd name="T104" fmla="*/ 1 w 21600"/>
                <a:gd name="T105" fmla="*/ 4 h 21575"/>
                <a:gd name="T106" fmla="*/ 1 w 21600"/>
                <a:gd name="T107" fmla="*/ 5 h 21575"/>
                <a:gd name="T108" fmla="*/ 2 w 21600"/>
                <a:gd name="T109" fmla="*/ 4 h 21575"/>
                <a:gd name="T110" fmla="*/ 2 w 21600"/>
                <a:gd name="T111" fmla="*/ 1 h 21575"/>
                <a:gd name="T112" fmla="*/ 2 w 21600"/>
                <a:gd name="T113" fmla="*/ 2 h 21575"/>
                <a:gd name="T114" fmla="*/ 2 w 21600"/>
                <a:gd name="T115" fmla="*/ 3 h 215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1600" h="21575">
                  <a:moveTo>
                    <a:pt x="3173" y="2634"/>
                  </a:moveTo>
                  <a:cubicBezTo>
                    <a:pt x="3620" y="2484"/>
                    <a:pt x="3685" y="2492"/>
                    <a:pt x="4149" y="2132"/>
                  </a:cubicBezTo>
                  <a:cubicBezTo>
                    <a:pt x="4287" y="2024"/>
                    <a:pt x="4361" y="1840"/>
                    <a:pt x="4515" y="1756"/>
                  </a:cubicBezTo>
                  <a:cubicBezTo>
                    <a:pt x="4930" y="1522"/>
                    <a:pt x="5524" y="1455"/>
                    <a:pt x="5980" y="1380"/>
                  </a:cubicBezTo>
                  <a:cubicBezTo>
                    <a:pt x="7062" y="544"/>
                    <a:pt x="5890" y="1346"/>
                    <a:pt x="6956" y="878"/>
                  </a:cubicBezTo>
                  <a:cubicBezTo>
                    <a:pt x="7094" y="820"/>
                    <a:pt x="7192" y="686"/>
                    <a:pt x="7322" y="627"/>
                  </a:cubicBezTo>
                  <a:cubicBezTo>
                    <a:pt x="7558" y="518"/>
                    <a:pt x="7810" y="460"/>
                    <a:pt x="8054" y="376"/>
                  </a:cubicBezTo>
                  <a:cubicBezTo>
                    <a:pt x="8298" y="293"/>
                    <a:pt x="8542" y="209"/>
                    <a:pt x="8786" y="125"/>
                  </a:cubicBezTo>
                  <a:cubicBezTo>
                    <a:pt x="8908" y="84"/>
                    <a:pt x="9153" y="0"/>
                    <a:pt x="9153" y="0"/>
                  </a:cubicBezTo>
                  <a:cubicBezTo>
                    <a:pt x="9925" y="268"/>
                    <a:pt x="10690" y="426"/>
                    <a:pt x="11471" y="627"/>
                  </a:cubicBezTo>
                  <a:cubicBezTo>
                    <a:pt x="11707" y="686"/>
                    <a:pt x="12317" y="778"/>
                    <a:pt x="12569" y="878"/>
                  </a:cubicBezTo>
                  <a:cubicBezTo>
                    <a:pt x="13074" y="1070"/>
                    <a:pt x="13619" y="1397"/>
                    <a:pt x="14156" y="1505"/>
                  </a:cubicBezTo>
                  <a:cubicBezTo>
                    <a:pt x="14555" y="1589"/>
                    <a:pt x="14969" y="1589"/>
                    <a:pt x="15376" y="1631"/>
                  </a:cubicBezTo>
                  <a:cubicBezTo>
                    <a:pt x="15840" y="1748"/>
                    <a:pt x="16149" y="1982"/>
                    <a:pt x="16597" y="2132"/>
                  </a:cubicBezTo>
                  <a:cubicBezTo>
                    <a:pt x="16922" y="2383"/>
                    <a:pt x="17345" y="2534"/>
                    <a:pt x="17573" y="2885"/>
                  </a:cubicBezTo>
                  <a:cubicBezTo>
                    <a:pt x="17915" y="3403"/>
                    <a:pt x="18338" y="4064"/>
                    <a:pt x="18915" y="4265"/>
                  </a:cubicBezTo>
                  <a:cubicBezTo>
                    <a:pt x="19298" y="4850"/>
                    <a:pt x="19607" y="4733"/>
                    <a:pt x="20014" y="5268"/>
                  </a:cubicBezTo>
                  <a:cubicBezTo>
                    <a:pt x="20315" y="5670"/>
                    <a:pt x="20567" y="6113"/>
                    <a:pt x="20868" y="6523"/>
                  </a:cubicBezTo>
                  <a:cubicBezTo>
                    <a:pt x="20908" y="6648"/>
                    <a:pt x="20908" y="6799"/>
                    <a:pt x="20990" y="6899"/>
                  </a:cubicBezTo>
                  <a:cubicBezTo>
                    <a:pt x="21079" y="7016"/>
                    <a:pt x="21275" y="7024"/>
                    <a:pt x="21356" y="7150"/>
                  </a:cubicBezTo>
                  <a:cubicBezTo>
                    <a:pt x="21494" y="7376"/>
                    <a:pt x="21600" y="7902"/>
                    <a:pt x="21600" y="7902"/>
                  </a:cubicBezTo>
                  <a:cubicBezTo>
                    <a:pt x="21470" y="9232"/>
                    <a:pt x="21445" y="10595"/>
                    <a:pt x="21234" y="11916"/>
                  </a:cubicBezTo>
                  <a:cubicBezTo>
                    <a:pt x="21161" y="12393"/>
                    <a:pt x="20925" y="12753"/>
                    <a:pt x="20746" y="13171"/>
                  </a:cubicBezTo>
                  <a:cubicBezTo>
                    <a:pt x="20542" y="13639"/>
                    <a:pt x="20412" y="14191"/>
                    <a:pt x="20258" y="14676"/>
                  </a:cubicBezTo>
                  <a:cubicBezTo>
                    <a:pt x="20095" y="15178"/>
                    <a:pt x="19932" y="15679"/>
                    <a:pt x="19769" y="16181"/>
                  </a:cubicBezTo>
                  <a:cubicBezTo>
                    <a:pt x="19729" y="16307"/>
                    <a:pt x="19769" y="16516"/>
                    <a:pt x="19647" y="16557"/>
                  </a:cubicBezTo>
                  <a:cubicBezTo>
                    <a:pt x="19525" y="16599"/>
                    <a:pt x="19403" y="16641"/>
                    <a:pt x="19281" y="16683"/>
                  </a:cubicBezTo>
                  <a:cubicBezTo>
                    <a:pt x="19241" y="16808"/>
                    <a:pt x="19241" y="16959"/>
                    <a:pt x="19159" y="17059"/>
                  </a:cubicBezTo>
                  <a:cubicBezTo>
                    <a:pt x="18980" y="17285"/>
                    <a:pt x="18216" y="17753"/>
                    <a:pt x="17939" y="17937"/>
                  </a:cubicBezTo>
                  <a:cubicBezTo>
                    <a:pt x="17858" y="18063"/>
                    <a:pt x="17760" y="18180"/>
                    <a:pt x="17695" y="18314"/>
                  </a:cubicBezTo>
                  <a:cubicBezTo>
                    <a:pt x="17638" y="18431"/>
                    <a:pt x="17654" y="18590"/>
                    <a:pt x="17573" y="18690"/>
                  </a:cubicBezTo>
                  <a:cubicBezTo>
                    <a:pt x="17288" y="19058"/>
                    <a:pt x="16735" y="19041"/>
                    <a:pt x="16353" y="19192"/>
                  </a:cubicBezTo>
                  <a:cubicBezTo>
                    <a:pt x="16182" y="19259"/>
                    <a:pt x="16035" y="19367"/>
                    <a:pt x="15864" y="19443"/>
                  </a:cubicBezTo>
                  <a:cubicBezTo>
                    <a:pt x="15327" y="19677"/>
                    <a:pt x="14709" y="19752"/>
                    <a:pt x="14156" y="19944"/>
                  </a:cubicBezTo>
                  <a:cubicBezTo>
                    <a:pt x="14018" y="19994"/>
                    <a:pt x="13920" y="20137"/>
                    <a:pt x="13790" y="20195"/>
                  </a:cubicBezTo>
                  <a:cubicBezTo>
                    <a:pt x="13098" y="20513"/>
                    <a:pt x="12309" y="20705"/>
                    <a:pt x="11593" y="20948"/>
                  </a:cubicBezTo>
                  <a:cubicBezTo>
                    <a:pt x="11349" y="21031"/>
                    <a:pt x="11105" y="21115"/>
                    <a:pt x="10861" y="21199"/>
                  </a:cubicBezTo>
                  <a:cubicBezTo>
                    <a:pt x="10723" y="21249"/>
                    <a:pt x="10633" y="21408"/>
                    <a:pt x="10495" y="21449"/>
                  </a:cubicBezTo>
                  <a:cubicBezTo>
                    <a:pt x="10178" y="21541"/>
                    <a:pt x="9844" y="21533"/>
                    <a:pt x="9519" y="21575"/>
                  </a:cubicBezTo>
                  <a:cubicBezTo>
                    <a:pt x="8282" y="21516"/>
                    <a:pt x="7037" y="21600"/>
                    <a:pt x="5858" y="21199"/>
                  </a:cubicBezTo>
                  <a:cubicBezTo>
                    <a:pt x="5736" y="20714"/>
                    <a:pt x="5671" y="19919"/>
                    <a:pt x="5247" y="19568"/>
                  </a:cubicBezTo>
                  <a:cubicBezTo>
                    <a:pt x="5150" y="19484"/>
                    <a:pt x="4995" y="19501"/>
                    <a:pt x="4881" y="19443"/>
                  </a:cubicBezTo>
                  <a:cubicBezTo>
                    <a:pt x="4035" y="19008"/>
                    <a:pt x="5044" y="19325"/>
                    <a:pt x="4027" y="19066"/>
                  </a:cubicBezTo>
                  <a:cubicBezTo>
                    <a:pt x="3148" y="19250"/>
                    <a:pt x="1692" y="19777"/>
                    <a:pt x="1342" y="18690"/>
                  </a:cubicBezTo>
                  <a:cubicBezTo>
                    <a:pt x="1586" y="17201"/>
                    <a:pt x="1407" y="18656"/>
                    <a:pt x="1342" y="16432"/>
                  </a:cubicBezTo>
                  <a:cubicBezTo>
                    <a:pt x="1131" y="9357"/>
                    <a:pt x="3384" y="10010"/>
                    <a:pt x="0" y="9659"/>
                  </a:cubicBezTo>
                  <a:cubicBezTo>
                    <a:pt x="33" y="9257"/>
                    <a:pt x="122" y="7827"/>
                    <a:pt x="244" y="7275"/>
                  </a:cubicBezTo>
                  <a:cubicBezTo>
                    <a:pt x="480" y="6213"/>
                    <a:pt x="887" y="5168"/>
                    <a:pt x="1220" y="4139"/>
                  </a:cubicBezTo>
                  <a:cubicBezTo>
                    <a:pt x="1261" y="4014"/>
                    <a:pt x="1456" y="4031"/>
                    <a:pt x="1586" y="4014"/>
                  </a:cubicBezTo>
                  <a:cubicBezTo>
                    <a:pt x="2278" y="3947"/>
                    <a:pt x="2969" y="3930"/>
                    <a:pt x="3661" y="3889"/>
                  </a:cubicBezTo>
                  <a:cubicBezTo>
                    <a:pt x="3539" y="3847"/>
                    <a:pt x="3425" y="3746"/>
                    <a:pt x="3295" y="3763"/>
                  </a:cubicBezTo>
                  <a:cubicBezTo>
                    <a:pt x="3043" y="3788"/>
                    <a:pt x="2563" y="4014"/>
                    <a:pt x="2563" y="4014"/>
                  </a:cubicBezTo>
                  <a:cubicBezTo>
                    <a:pt x="2563" y="4014"/>
                    <a:pt x="3051" y="3930"/>
                    <a:pt x="3295" y="3889"/>
                  </a:cubicBezTo>
                  <a:cubicBezTo>
                    <a:pt x="3336" y="4014"/>
                    <a:pt x="3352" y="4382"/>
                    <a:pt x="3417" y="4265"/>
                  </a:cubicBezTo>
                  <a:cubicBezTo>
                    <a:pt x="3588" y="3972"/>
                    <a:pt x="3661" y="3261"/>
                    <a:pt x="3661" y="3261"/>
                  </a:cubicBezTo>
                  <a:cubicBezTo>
                    <a:pt x="3563" y="2567"/>
                    <a:pt x="3352" y="1514"/>
                    <a:pt x="3661" y="878"/>
                  </a:cubicBezTo>
                  <a:cubicBezTo>
                    <a:pt x="3694" y="811"/>
                    <a:pt x="4011" y="2015"/>
                    <a:pt x="4027" y="2132"/>
                  </a:cubicBezTo>
                  <a:cubicBezTo>
                    <a:pt x="4052" y="2341"/>
                    <a:pt x="4027" y="2551"/>
                    <a:pt x="4027" y="2760"/>
                  </a:cubicBezTo>
                </a:path>
              </a:pathLst>
            </a:cu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zh-CN" altLang="en-US"/>
            </a:p>
          </p:txBody>
        </p:sp>
        <p:grpSp>
          <p:nvGrpSpPr>
            <p:cNvPr id="12299" name="Group 5"/>
            <p:cNvGrpSpPr>
              <a:grpSpLocks/>
            </p:cNvGrpSpPr>
            <p:nvPr/>
          </p:nvGrpSpPr>
          <p:grpSpPr bwMode="auto">
            <a:xfrm>
              <a:off x="309" y="314"/>
              <a:ext cx="1072" cy="1596"/>
              <a:chOff x="0" y="0"/>
              <a:chExt cx="1072" cy="1595"/>
            </a:xfrm>
          </p:grpSpPr>
          <p:sp>
            <p:nvSpPr>
              <p:cNvPr id="12312" name="Rectangle 3"/>
              <p:cNvSpPr>
                <a:spLocks/>
              </p:cNvSpPr>
              <p:nvPr/>
            </p:nvSpPr>
            <p:spPr bwMode="auto">
              <a:xfrm>
                <a:off x="0" y="0"/>
                <a:ext cx="1071" cy="1595"/>
              </a:xfrm>
              <a:prstGeom prst="rect">
                <a:avLst/>
              </a:prstGeom>
              <a:solidFill>
                <a:schemeClr val="accent1"/>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12313" name="Rectangle 4"/>
              <p:cNvSpPr>
                <a:spLocks/>
              </p:cNvSpPr>
              <p:nvPr/>
            </p:nvSpPr>
            <p:spPr bwMode="auto">
              <a:xfrm>
                <a:off x="0" y="116"/>
                <a:ext cx="1072" cy="1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en-US" sz="1800">
                    <a:solidFill>
                      <a:srgbClr val="FFFFFF"/>
                    </a:solidFill>
                    <a:latin typeface="华文行楷" pitchFamily="2" charset="-122"/>
                    <a:ea typeface="华文行楷" pitchFamily="2" charset="-122"/>
                    <a:sym typeface="华文行楷" pitchFamily="2" charset="-122"/>
                  </a:rPr>
                  <a:t>问题</a:t>
                </a:r>
                <a:r>
                  <a:rPr lang="zh-CN" altLang="en-US" sz="1800">
                    <a:solidFill>
                      <a:srgbClr val="FFFFFF"/>
                    </a:solidFill>
                    <a:latin typeface="宋体" pitchFamily="2" charset="-122"/>
                    <a:sym typeface="宋体" pitchFamily="2" charset="-122"/>
                  </a:rPr>
                  <a:t>：</a:t>
                </a:r>
                <a:endParaRPr lang="en-US" altLang="zh-CN" sz="1800">
                  <a:ea typeface="Gill Sans"/>
                  <a:cs typeface="Gill Sans"/>
                </a:endParaRPr>
              </a:p>
              <a:p>
                <a:pPr algn="just" eaLnBrk="1" hangingPunct="1">
                  <a:spcBef>
                    <a:spcPct val="0"/>
                  </a:spcBef>
                  <a:buFontTx/>
                  <a:buNone/>
                </a:pPr>
                <a:r>
                  <a:rPr lang="zh-CN" altLang="en-US" sz="2400">
                    <a:solidFill>
                      <a:srgbClr val="FFFFFF"/>
                    </a:solidFill>
                    <a:latin typeface="宋体" pitchFamily="2" charset="-122"/>
                    <a:sym typeface="宋体" pitchFamily="2" charset="-122"/>
                  </a:rPr>
                  <a:t>功能、性能要求、</a:t>
                </a:r>
                <a:endParaRPr lang="en-US" altLang="zh-CN" sz="2400">
                  <a:solidFill>
                    <a:srgbClr val="FFFFFF"/>
                  </a:solidFill>
                  <a:latin typeface="Times New Roman" pitchFamily="18" charset="0"/>
                  <a:cs typeface="Times New Roman" pitchFamily="18" charset="0"/>
                  <a:sym typeface="Times New Roman" pitchFamily="18" charset="0"/>
                </a:endParaRPr>
              </a:p>
              <a:p>
                <a:pPr algn="just" eaLnBrk="1" hangingPunct="1">
                  <a:spcBef>
                    <a:spcPct val="0"/>
                  </a:spcBef>
                  <a:buFontTx/>
                  <a:buNone/>
                </a:pPr>
                <a:r>
                  <a:rPr lang="zh-CN" altLang="en-US" sz="2400">
                    <a:solidFill>
                      <a:srgbClr val="FFFFFF"/>
                    </a:solidFill>
                    <a:latin typeface="宋体" pitchFamily="2" charset="-122"/>
                    <a:sym typeface="宋体" pitchFamily="2" charset="-122"/>
                  </a:rPr>
                  <a:t>价格、开发周期等约束</a:t>
                </a:r>
              </a:p>
            </p:txBody>
          </p:sp>
        </p:grpSp>
        <p:grpSp>
          <p:nvGrpSpPr>
            <p:cNvPr id="12300" name="Group 8"/>
            <p:cNvGrpSpPr>
              <a:grpSpLocks/>
            </p:cNvGrpSpPr>
            <p:nvPr/>
          </p:nvGrpSpPr>
          <p:grpSpPr bwMode="auto">
            <a:xfrm>
              <a:off x="2066" y="262"/>
              <a:ext cx="1033" cy="1784"/>
              <a:chOff x="0" y="0"/>
              <a:chExt cx="1033" cy="1783"/>
            </a:xfrm>
          </p:grpSpPr>
          <p:sp>
            <p:nvSpPr>
              <p:cNvPr id="12310" name="Rectangle 6"/>
              <p:cNvSpPr>
                <a:spLocks/>
              </p:cNvSpPr>
              <p:nvPr/>
            </p:nvSpPr>
            <p:spPr bwMode="auto">
              <a:xfrm>
                <a:off x="0" y="0"/>
                <a:ext cx="1033" cy="1783"/>
              </a:xfrm>
              <a:prstGeom prst="rect">
                <a:avLst/>
              </a:prstGeom>
              <a:solidFill>
                <a:srgbClr val="FF00FF"/>
              </a:solidFill>
              <a:ln w="9525">
                <a:solidFill>
                  <a:srgbClr val="CFDBFD"/>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12311" name="Rectangle 7"/>
              <p:cNvSpPr>
                <a:spLocks/>
              </p:cNvSpPr>
              <p:nvPr/>
            </p:nvSpPr>
            <p:spPr bwMode="auto">
              <a:xfrm>
                <a:off x="0" y="8"/>
                <a:ext cx="1032" cy="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en-US" sz="1800">
                    <a:solidFill>
                      <a:srgbClr val="FFFFFF"/>
                    </a:solidFill>
                    <a:latin typeface="华文新魏" pitchFamily="2" charset="-122"/>
                    <a:ea typeface="华文新魏" pitchFamily="2" charset="-122"/>
                    <a:sym typeface="华文新魏" pitchFamily="2" charset="-122"/>
                  </a:rPr>
                  <a:t>设计：</a:t>
                </a:r>
                <a:endParaRPr lang="en-US" altLang="zh-CN" sz="1800">
                  <a:solidFill>
                    <a:srgbClr val="FFFFFF"/>
                  </a:solidFill>
                  <a:latin typeface="Times New Roman Bold" pitchFamily="18" charset="0"/>
                  <a:cs typeface="Times New Roman Bold" pitchFamily="18" charset="0"/>
                  <a:sym typeface="Times New Roman Bold" pitchFamily="18" charset="0"/>
                </a:endParaRPr>
              </a:p>
              <a:p>
                <a:pPr algn="just" eaLnBrk="1" hangingPunct="1">
                  <a:spcBef>
                    <a:spcPct val="0"/>
                  </a:spcBef>
                  <a:buFontTx/>
                  <a:buNone/>
                </a:pPr>
                <a:r>
                  <a:rPr lang="en-US" altLang="zh-CN" sz="2000">
                    <a:solidFill>
                      <a:srgbClr val="FFFFFF"/>
                    </a:solidFill>
                    <a:latin typeface="Times New Roman" pitchFamily="18" charset="0"/>
                    <a:cs typeface="Times New Roman" pitchFamily="18" charset="0"/>
                    <a:sym typeface="Times New Roman" pitchFamily="18" charset="0"/>
                  </a:rPr>
                  <a:t> </a:t>
                </a:r>
                <a:r>
                  <a:rPr lang="zh-CN" altLang="en-US" sz="2400">
                    <a:solidFill>
                      <a:srgbClr val="FFFFFF"/>
                    </a:solidFill>
                    <a:latin typeface="宋体" pitchFamily="2" charset="-122"/>
                    <a:sym typeface="宋体" pitchFamily="2" charset="-122"/>
                  </a:rPr>
                  <a:t>选择</a:t>
                </a:r>
                <a:endParaRPr lang="en-US" altLang="zh-CN" sz="1800">
                  <a:ea typeface="Gill Sans"/>
                  <a:cs typeface="Gill Sans"/>
                </a:endParaRPr>
              </a:p>
              <a:p>
                <a:pPr algn="just" eaLnBrk="1" hangingPunct="1">
                  <a:spcBef>
                    <a:spcPct val="0"/>
                  </a:spcBef>
                  <a:buFontTx/>
                  <a:buNone/>
                </a:pPr>
                <a:r>
                  <a:rPr lang="en-US" altLang="zh-CN" sz="2400">
                    <a:solidFill>
                      <a:srgbClr val="FFFFFF"/>
                    </a:solidFill>
                    <a:latin typeface="Times New Roman" pitchFamily="18" charset="0"/>
                    <a:cs typeface="Times New Roman" pitchFamily="18" charset="0"/>
                    <a:sym typeface="Times New Roman" pitchFamily="18" charset="0"/>
                  </a:rPr>
                  <a:t> </a:t>
                </a:r>
                <a:r>
                  <a:rPr lang="zh-CN" altLang="en-US" sz="2400">
                    <a:solidFill>
                      <a:srgbClr val="FFFFFF"/>
                    </a:solidFill>
                    <a:latin typeface="宋体" pitchFamily="2" charset="-122"/>
                    <a:sym typeface="宋体" pitchFamily="2" charset="-122"/>
                  </a:rPr>
                  <a:t>折衷</a:t>
                </a:r>
                <a:endParaRPr lang="en-US" altLang="zh-CN" sz="2400">
                  <a:solidFill>
                    <a:srgbClr val="FFFFFF"/>
                  </a:solidFill>
                  <a:latin typeface="Times New Roman" pitchFamily="18" charset="0"/>
                  <a:cs typeface="Times New Roman" pitchFamily="18" charset="0"/>
                  <a:sym typeface="Times New Roman" pitchFamily="18" charset="0"/>
                </a:endParaRPr>
              </a:p>
              <a:p>
                <a:pPr algn="just" eaLnBrk="1" hangingPunct="1">
                  <a:spcBef>
                    <a:spcPct val="0"/>
                  </a:spcBef>
                  <a:buFontTx/>
                  <a:buNone/>
                </a:pPr>
                <a:r>
                  <a:rPr lang="en-US" altLang="zh-CN" sz="2400">
                    <a:solidFill>
                      <a:srgbClr val="FFFFFF"/>
                    </a:solidFill>
                    <a:latin typeface="Times New Roman" pitchFamily="18" charset="0"/>
                    <a:cs typeface="Times New Roman" pitchFamily="18" charset="0"/>
                    <a:sym typeface="Times New Roman" pitchFamily="18" charset="0"/>
                  </a:rPr>
                  <a:t> </a:t>
                </a:r>
                <a:r>
                  <a:rPr lang="zh-CN" altLang="en-US" sz="2400">
                    <a:solidFill>
                      <a:srgbClr val="FFFFFF"/>
                    </a:solidFill>
                    <a:latin typeface="宋体" pitchFamily="2" charset="-122"/>
                    <a:sym typeface="宋体" pitchFamily="2" charset="-122"/>
                  </a:rPr>
                  <a:t>分析比较</a:t>
                </a:r>
                <a:endParaRPr lang="en-US" altLang="zh-CN" sz="2400">
                  <a:solidFill>
                    <a:srgbClr val="FFFFFF"/>
                  </a:solidFill>
                  <a:latin typeface="Times New Roman" pitchFamily="18" charset="0"/>
                  <a:cs typeface="Times New Roman" pitchFamily="18" charset="0"/>
                  <a:sym typeface="Times New Roman" pitchFamily="18" charset="0"/>
                </a:endParaRPr>
              </a:p>
              <a:p>
                <a:pPr algn="just" eaLnBrk="1" hangingPunct="1">
                  <a:spcBef>
                    <a:spcPct val="0"/>
                  </a:spcBef>
                  <a:buFontTx/>
                  <a:buNone/>
                </a:pPr>
                <a:r>
                  <a:rPr lang="en-US" altLang="zh-CN" sz="2400">
                    <a:solidFill>
                      <a:srgbClr val="FFFFFF"/>
                    </a:solidFill>
                    <a:latin typeface="Times New Roman" pitchFamily="18" charset="0"/>
                    <a:cs typeface="Times New Roman" pitchFamily="18" charset="0"/>
                    <a:sym typeface="Times New Roman" pitchFamily="18" charset="0"/>
                  </a:rPr>
                  <a:t> </a:t>
                </a:r>
                <a:r>
                  <a:rPr lang="zh-CN" altLang="en-US" sz="2400">
                    <a:solidFill>
                      <a:srgbClr val="FFFFFF"/>
                    </a:solidFill>
                    <a:latin typeface="宋体" pitchFamily="2" charset="-122"/>
                    <a:sym typeface="宋体" pitchFamily="2" charset="-122"/>
                  </a:rPr>
                  <a:t>计算</a:t>
                </a:r>
                <a:endParaRPr lang="en-US" altLang="zh-CN" sz="2400">
                  <a:solidFill>
                    <a:srgbClr val="FFFFFF"/>
                  </a:solidFill>
                  <a:latin typeface="Times New Roman" pitchFamily="18" charset="0"/>
                  <a:cs typeface="Times New Roman" pitchFamily="18" charset="0"/>
                  <a:sym typeface="Times New Roman" pitchFamily="18" charset="0"/>
                </a:endParaRPr>
              </a:p>
              <a:p>
                <a:pPr algn="just" eaLnBrk="1" hangingPunct="1">
                  <a:spcBef>
                    <a:spcPct val="0"/>
                  </a:spcBef>
                  <a:buFontTx/>
                  <a:buNone/>
                </a:pPr>
                <a:r>
                  <a:rPr lang="en-US" altLang="zh-CN" sz="2400">
                    <a:solidFill>
                      <a:srgbClr val="FFFFFF"/>
                    </a:solidFill>
                    <a:latin typeface="Times New Roman" pitchFamily="18" charset="0"/>
                    <a:cs typeface="Times New Roman" pitchFamily="18" charset="0"/>
                    <a:sym typeface="Times New Roman" pitchFamily="18" charset="0"/>
                  </a:rPr>
                  <a:t> </a:t>
                </a:r>
                <a:r>
                  <a:rPr lang="zh-CN" altLang="en-US" sz="2400">
                    <a:solidFill>
                      <a:srgbClr val="FFFFFF"/>
                    </a:solidFill>
                    <a:latin typeface="宋体" pitchFamily="2" charset="-122"/>
                    <a:sym typeface="宋体" pitchFamily="2" charset="-122"/>
                  </a:rPr>
                  <a:t>评价</a:t>
                </a:r>
              </a:p>
            </p:txBody>
          </p:sp>
        </p:grpSp>
        <p:grpSp>
          <p:nvGrpSpPr>
            <p:cNvPr id="12301" name="Group 12"/>
            <p:cNvGrpSpPr>
              <a:grpSpLocks/>
            </p:cNvGrpSpPr>
            <p:nvPr/>
          </p:nvGrpSpPr>
          <p:grpSpPr bwMode="auto">
            <a:xfrm>
              <a:off x="3541" y="807"/>
              <a:ext cx="1091" cy="1253"/>
              <a:chOff x="0" y="0"/>
              <a:chExt cx="1090" cy="1252"/>
            </a:xfrm>
          </p:grpSpPr>
          <p:sp>
            <p:nvSpPr>
              <p:cNvPr id="12307" name="AutoShape 9"/>
              <p:cNvSpPr>
                <a:spLocks/>
              </p:cNvSpPr>
              <p:nvPr/>
            </p:nvSpPr>
            <p:spPr bwMode="auto">
              <a:xfrm>
                <a:off x="604" y="0"/>
                <a:ext cx="486" cy="573"/>
              </a:xfrm>
              <a:custGeom>
                <a:avLst/>
                <a:gdLst>
                  <a:gd name="T0" fmla="*/ 6 w 21600"/>
                  <a:gd name="T1" fmla="*/ 0 h 21600"/>
                  <a:gd name="T2" fmla="*/ 7 w 21600"/>
                  <a:gd name="T3" fmla="*/ 0 h 21600"/>
                  <a:gd name="T4" fmla="*/ 8 w 21600"/>
                  <a:gd name="T5" fmla="*/ 2 h 21600"/>
                  <a:gd name="T6" fmla="*/ 9 w 21600"/>
                  <a:gd name="T7" fmla="*/ 4 h 21600"/>
                  <a:gd name="T8" fmla="*/ 11 w 21600"/>
                  <a:gd name="T9" fmla="*/ 5 h 21600"/>
                  <a:gd name="T10" fmla="*/ 11 w 21600"/>
                  <a:gd name="T11" fmla="*/ 7 h 21600"/>
                  <a:gd name="T12" fmla="*/ 10 w 21600"/>
                  <a:gd name="T13" fmla="*/ 9 h 21600"/>
                  <a:gd name="T14" fmla="*/ 10 w 21600"/>
                  <a:gd name="T15" fmla="*/ 11 h 21600"/>
                  <a:gd name="T16" fmla="*/ 9 w 21600"/>
                  <a:gd name="T17" fmla="*/ 13 h 21600"/>
                  <a:gd name="T18" fmla="*/ 8 w 21600"/>
                  <a:gd name="T19" fmla="*/ 15 h 21600"/>
                  <a:gd name="T20" fmla="*/ 6 w 21600"/>
                  <a:gd name="T21" fmla="*/ 14 h 21600"/>
                  <a:gd name="T22" fmla="*/ 5 w 21600"/>
                  <a:gd name="T23" fmla="*/ 14 h 21600"/>
                  <a:gd name="T24" fmla="*/ 3 w 21600"/>
                  <a:gd name="T25" fmla="*/ 14 h 21600"/>
                  <a:gd name="T26" fmla="*/ 2 w 21600"/>
                  <a:gd name="T27" fmla="*/ 13 h 21600"/>
                  <a:gd name="T28" fmla="*/ 1 w 21600"/>
                  <a:gd name="T29" fmla="*/ 11 h 21600"/>
                  <a:gd name="T30" fmla="*/ 1 w 21600"/>
                  <a:gd name="T31" fmla="*/ 9 h 21600"/>
                  <a:gd name="T32" fmla="*/ 0 w 21600"/>
                  <a:gd name="T33" fmla="*/ 7 h 21600"/>
                  <a:gd name="T34" fmla="*/ 0 w 21600"/>
                  <a:gd name="T35" fmla="*/ 5 h 21600"/>
                  <a:gd name="T36" fmla="*/ 2 w 21600"/>
                  <a:gd name="T37" fmla="*/ 4 h 21600"/>
                  <a:gd name="T38" fmla="*/ 3 w 21600"/>
                  <a:gd name="T39" fmla="*/ 2 h 21600"/>
                  <a:gd name="T40" fmla="*/ 4 w 21600"/>
                  <a:gd name="T41" fmla="*/ 0 h 21600"/>
                  <a:gd name="T42" fmla="*/ 5 w 21600"/>
                  <a:gd name="T43" fmla="*/ 10 h 21600"/>
                  <a:gd name="T44" fmla="*/ 6 w 21600"/>
                  <a:gd name="T45" fmla="*/ 10 h 21600"/>
                  <a:gd name="T46" fmla="*/ 6 w 21600"/>
                  <a:gd name="T47" fmla="*/ 10 h 21600"/>
                  <a:gd name="T48" fmla="*/ 7 w 21600"/>
                  <a:gd name="T49" fmla="*/ 9 h 21600"/>
                  <a:gd name="T50" fmla="*/ 7 w 21600"/>
                  <a:gd name="T51" fmla="*/ 9 h 21600"/>
                  <a:gd name="T52" fmla="*/ 7 w 21600"/>
                  <a:gd name="T53" fmla="*/ 8 h 21600"/>
                  <a:gd name="T54" fmla="*/ 7 w 21600"/>
                  <a:gd name="T55" fmla="*/ 7 h 21600"/>
                  <a:gd name="T56" fmla="*/ 7 w 21600"/>
                  <a:gd name="T57" fmla="*/ 6 h 21600"/>
                  <a:gd name="T58" fmla="*/ 7 w 21600"/>
                  <a:gd name="T59" fmla="*/ 6 h 21600"/>
                  <a:gd name="T60" fmla="*/ 6 w 21600"/>
                  <a:gd name="T61" fmla="*/ 5 h 21600"/>
                  <a:gd name="T62" fmla="*/ 6 w 21600"/>
                  <a:gd name="T63" fmla="*/ 5 h 21600"/>
                  <a:gd name="T64" fmla="*/ 5 w 21600"/>
                  <a:gd name="T65" fmla="*/ 5 h 21600"/>
                  <a:gd name="T66" fmla="*/ 5 w 21600"/>
                  <a:gd name="T67" fmla="*/ 5 h 21600"/>
                  <a:gd name="T68" fmla="*/ 4 w 21600"/>
                  <a:gd name="T69" fmla="*/ 6 h 21600"/>
                  <a:gd name="T70" fmla="*/ 4 w 21600"/>
                  <a:gd name="T71" fmla="*/ 6 h 21600"/>
                  <a:gd name="T72" fmla="*/ 4 w 21600"/>
                  <a:gd name="T73" fmla="*/ 7 h 21600"/>
                  <a:gd name="T74" fmla="*/ 4 w 21600"/>
                  <a:gd name="T75" fmla="*/ 8 h 21600"/>
                  <a:gd name="T76" fmla="*/ 4 w 21600"/>
                  <a:gd name="T77" fmla="*/ 8 h 21600"/>
                  <a:gd name="T78" fmla="*/ 4 w 21600"/>
                  <a:gd name="T79" fmla="*/ 9 h 21600"/>
                  <a:gd name="T80" fmla="*/ 4 w 21600"/>
                  <a:gd name="T81" fmla="*/ 10 h 21600"/>
                  <a:gd name="T82" fmla="*/ 5 w 21600"/>
                  <a:gd name="T83" fmla="*/ 10 h 21600"/>
                  <a:gd name="T84" fmla="*/ 5 w 21600"/>
                  <a:gd name="T85" fmla="*/ 10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74" y="1641"/>
                    </a:moveTo>
                    <a:lnTo>
                      <a:pt x="10288" y="0"/>
                    </a:lnTo>
                    <a:lnTo>
                      <a:pt x="11619" y="0"/>
                    </a:lnTo>
                    <a:lnTo>
                      <a:pt x="12284" y="1693"/>
                    </a:lnTo>
                    <a:lnTo>
                      <a:pt x="13051" y="1847"/>
                    </a:lnTo>
                    <a:lnTo>
                      <a:pt x="14281" y="513"/>
                    </a:lnTo>
                    <a:lnTo>
                      <a:pt x="15509" y="1026"/>
                    </a:lnTo>
                    <a:lnTo>
                      <a:pt x="15560" y="2822"/>
                    </a:lnTo>
                    <a:lnTo>
                      <a:pt x="16379" y="3438"/>
                    </a:lnTo>
                    <a:lnTo>
                      <a:pt x="17863" y="2668"/>
                    </a:lnTo>
                    <a:lnTo>
                      <a:pt x="18887" y="3592"/>
                    </a:lnTo>
                    <a:lnTo>
                      <a:pt x="18170" y="5233"/>
                    </a:lnTo>
                    <a:lnTo>
                      <a:pt x="18734" y="6003"/>
                    </a:lnTo>
                    <a:lnTo>
                      <a:pt x="20371" y="5952"/>
                    </a:lnTo>
                    <a:lnTo>
                      <a:pt x="20832" y="7132"/>
                    </a:lnTo>
                    <a:lnTo>
                      <a:pt x="19706" y="8106"/>
                    </a:lnTo>
                    <a:lnTo>
                      <a:pt x="20064" y="9646"/>
                    </a:lnTo>
                    <a:lnTo>
                      <a:pt x="21600" y="10210"/>
                    </a:lnTo>
                    <a:lnTo>
                      <a:pt x="21548" y="11544"/>
                    </a:lnTo>
                    <a:lnTo>
                      <a:pt x="20115" y="12109"/>
                    </a:lnTo>
                    <a:lnTo>
                      <a:pt x="19911" y="13083"/>
                    </a:lnTo>
                    <a:lnTo>
                      <a:pt x="21037" y="14160"/>
                    </a:lnTo>
                    <a:lnTo>
                      <a:pt x="20576" y="15289"/>
                    </a:lnTo>
                    <a:lnTo>
                      <a:pt x="18989" y="15392"/>
                    </a:lnTo>
                    <a:lnTo>
                      <a:pt x="18375" y="16367"/>
                    </a:lnTo>
                    <a:lnTo>
                      <a:pt x="19092" y="17854"/>
                    </a:lnTo>
                    <a:lnTo>
                      <a:pt x="18068" y="18727"/>
                    </a:lnTo>
                    <a:lnTo>
                      <a:pt x="16737" y="18213"/>
                    </a:lnTo>
                    <a:lnTo>
                      <a:pt x="15407" y="18932"/>
                    </a:lnTo>
                    <a:lnTo>
                      <a:pt x="15253" y="20779"/>
                    </a:lnTo>
                    <a:lnTo>
                      <a:pt x="14127" y="21087"/>
                    </a:lnTo>
                    <a:lnTo>
                      <a:pt x="13001" y="19856"/>
                    </a:lnTo>
                    <a:lnTo>
                      <a:pt x="12233" y="20112"/>
                    </a:lnTo>
                    <a:lnTo>
                      <a:pt x="11721" y="21600"/>
                    </a:lnTo>
                    <a:lnTo>
                      <a:pt x="10185" y="21600"/>
                    </a:lnTo>
                    <a:lnTo>
                      <a:pt x="9725" y="20061"/>
                    </a:lnTo>
                    <a:lnTo>
                      <a:pt x="8240" y="19702"/>
                    </a:lnTo>
                    <a:lnTo>
                      <a:pt x="7114" y="20932"/>
                    </a:lnTo>
                    <a:lnTo>
                      <a:pt x="5886" y="20420"/>
                    </a:lnTo>
                    <a:lnTo>
                      <a:pt x="5937" y="18522"/>
                    </a:lnTo>
                    <a:lnTo>
                      <a:pt x="5169" y="18060"/>
                    </a:lnTo>
                    <a:lnTo>
                      <a:pt x="3378" y="18778"/>
                    </a:lnTo>
                    <a:lnTo>
                      <a:pt x="2610" y="17803"/>
                    </a:lnTo>
                    <a:lnTo>
                      <a:pt x="3378" y="16110"/>
                    </a:lnTo>
                    <a:lnTo>
                      <a:pt x="2917" y="15392"/>
                    </a:lnTo>
                    <a:lnTo>
                      <a:pt x="921" y="15443"/>
                    </a:lnTo>
                    <a:lnTo>
                      <a:pt x="511" y="14160"/>
                    </a:lnTo>
                    <a:lnTo>
                      <a:pt x="1945" y="12826"/>
                    </a:lnTo>
                    <a:lnTo>
                      <a:pt x="1893" y="12109"/>
                    </a:lnTo>
                    <a:lnTo>
                      <a:pt x="0" y="11339"/>
                    </a:lnTo>
                    <a:lnTo>
                      <a:pt x="51" y="9954"/>
                    </a:lnTo>
                    <a:lnTo>
                      <a:pt x="1945" y="9235"/>
                    </a:lnTo>
                    <a:lnTo>
                      <a:pt x="2098" y="8517"/>
                    </a:lnTo>
                    <a:lnTo>
                      <a:pt x="614" y="7081"/>
                    </a:lnTo>
                    <a:lnTo>
                      <a:pt x="1125" y="5798"/>
                    </a:lnTo>
                    <a:lnTo>
                      <a:pt x="3173" y="5901"/>
                    </a:lnTo>
                    <a:lnTo>
                      <a:pt x="3582" y="5336"/>
                    </a:lnTo>
                    <a:lnTo>
                      <a:pt x="2815" y="3438"/>
                    </a:lnTo>
                    <a:lnTo>
                      <a:pt x="3736" y="2514"/>
                    </a:lnTo>
                    <a:lnTo>
                      <a:pt x="5527" y="3335"/>
                    </a:lnTo>
                    <a:lnTo>
                      <a:pt x="6039" y="2975"/>
                    </a:lnTo>
                    <a:lnTo>
                      <a:pt x="6090" y="1180"/>
                    </a:lnTo>
                    <a:lnTo>
                      <a:pt x="7217" y="615"/>
                    </a:lnTo>
                    <a:lnTo>
                      <a:pt x="8497" y="1950"/>
                    </a:lnTo>
                    <a:lnTo>
                      <a:pt x="9674" y="1641"/>
                    </a:lnTo>
                    <a:close/>
                    <a:moveTo>
                      <a:pt x="10800" y="14348"/>
                    </a:moveTo>
                    <a:lnTo>
                      <a:pt x="11157" y="14314"/>
                    </a:lnTo>
                    <a:lnTo>
                      <a:pt x="11516" y="14280"/>
                    </a:lnTo>
                    <a:lnTo>
                      <a:pt x="11874" y="14194"/>
                    </a:lnTo>
                    <a:lnTo>
                      <a:pt x="12199" y="14092"/>
                    </a:lnTo>
                    <a:lnTo>
                      <a:pt x="12488" y="13921"/>
                    </a:lnTo>
                    <a:lnTo>
                      <a:pt x="12796" y="13733"/>
                    </a:lnTo>
                    <a:lnTo>
                      <a:pt x="13085" y="13528"/>
                    </a:lnTo>
                    <a:lnTo>
                      <a:pt x="13308" y="13305"/>
                    </a:lnTo>
                    <a:lnTo>
                      <a:pt x="13547" y="13031"/>
                    </a:lnTo>
                    <a:lnTo>
                      <a:pt x="13768" y="12775"/>
                    </a:lnTo>
                    <a:lnTo>
                      <a:pt x="13939" y="12485"/>
                    </a:lnTo>
                    <a:lnTo>
                      <a:pt x="14093" y="12194"/>
                    </a:lnTo>
                    <a:lnTo>
                      <a:pt x="14195" y="11851"/>
                    </a:lnTo>
                    <a:lnTo>
                      <a:pt x="14297" y="11492"/>
                    </a:lnTo>
                    <a:lnTo>
                      <a:pt x="14365" y="11134"/>
                    </a:lnTo>
                    <a:lnTo>
                      <a:pt x="14365" y="10774"/>
                    </a:lnTo>
                    <a:lnTo>
                      <a:pt x="14365" y="10415"/>
                    </a:lnTo>
                    <a:lnTo>
                      <a:pt x="14297" y="10056"/>
                    </a:lnTo>
                    <a:lnTo>
                      <a:pt x="14195" y="9731"/>
                    </a:lnTo>
                    <a:lnTo>
                      <a:pt x="14093" y="9389"/>
                    </a:lnTo>
                    <a:lnTo>
                      <a:pt x="13939" y="9064"/>
                    </a:lnTo>
                    <a:lnTo>
                      <a:pt x="13768" y="8773"/>
                    </a:lnTo>
                    <a:lnTo>
                      <a:pt x="13547" y="8517"/>
                    </a:lnTo>
                    <a:lnTo>
                      <a:pt x="13308" y="8243"/>
                    </a:lnTo>
                    <a:lnTo>
                      <a:pt x="13085" y="8021"/>
                    </a:lnTo>
                    <a:lnTo>
                      <a:pt x="12796" y="7815"/>
                    </a:lnTo>
                    <a:lnTo>
                      <a:pt x="12488" y="7662"/>
                    </a:lnTo>
                    <a:lnTo>
                      <a:pt x="12199" y="7491"/>
                    </a:lnTo>
                    <a:lnTo>
                      <a:pt x="11874" y="7354"/>
                    </a:lnTo>
                    <a:lnTo>
                      <a:pt x="11516" y="7303"/>
                    </a:lnTo>
                    <a:lnTo>
                      <a:pt x="11157" y="7234"/>
                    </a:lnTo>
                    <a:lnTo>
                      <a:pt x="10800" y="7234"/>
                    </a:lnTo>
                    <a:lnTo>
                      <a:pt x="10425" y="7234"/>
                    </a:lnTo>
                    <a:lnTo>
                      <a:pt x="10066" y="7303"/>
                    </a:lnTo>
                    <a:lnTo>
                      <a:pt x="9742" y="7354"/>
                    </a:lnTo>
                    <a:lnTo>
                      <a:pt x="9417" y="7491"/>
                    </a:lnTo>
                    <a:lnTo>
                      <a:pt x="9128" y="7662"/>
                    </a:lnTo>
                    <a:lnTo>
                      <a:pt x="8820" y="7815"/>
                    </a:lnTo>
                    <a:lnTo>
                      <a:pt x="8531" y="8021"/>
                    </a:lnTo>
                    <a:lnTo>
                      <a:pt x="8274" y="8243"/>
                    </a:lnTo>
                    <a:lnTo>
                      <a:pt x="8035" y="8517"/>
                    </a:lnTo>
                    <a:lnTo>
                      <a:pt x="7848" y="8773"/>
                    </a:lnTo>
                    <a:lnTo>
                      <a:pt x="7677" y="9064"/>
                    </a:lnTo>
                    <a:lnTo>
                      <a:pt x="7524" y="9389"/>
                    </a:lnTo>
                    <a:lnTo>
                      <a:pt x="7387" y="9731"/>
                    </a:lnTo>
                    <a:lnTo>
                      <a:pt x="7319" y="10056"/>
                    </a:lnTo>
                    <a:lnTo>
                      <a:pt x="7251" y="10415"/>
                    </a:lnTo>
                    <a:lnTo>
                      <a:pt x="7251" y="10774"/>
                    </a:lnTo>
                    <a:lnTo>
                      <a:pt x="7251" y="11134"/>
                    </a:lnTo>
                    <a:lnTo>
                      <a:pt x="7319" y="11492"/>
                    </a:lnTo>
                    <a:lnTo>
                      <a:pt x="7387" y="11851"/>
                    </a:lnTo>
                    <a:lnTo>
                      <a:pt x="7524" y="12194"/>
                    </a:lnTo>
                    <a:lnTo>
                      <a:pt x="7677" y="12485"/>
                    </a:lnTo>
                    <a:lnTo>
                      <a:pt x="7848" y="12775"/>
                    </a:lnTo>
                    <a:lnTo>
                      <a:pt x="8035" y="13031"/>
                    </a:lnTo>
                    <a:lnTo>
                      <a:pt x="8274" y="13305"/>
                    </a:lnTo>
                    <a:lnTo>
                      <a:pt x="8531" y="13528"/>
                    </a:lnTo>
                    <a:lnTo>
                      <a:pt x="8820" y="13733"/>
                    </a:lnTo>
                    <a:lnTo>
                      <a:pt x="9128" y="13921"/>
                    </a:lnTo>
                    <a:lnTo>
                      <a:pt x="9417" y="14092"/>
                    </a:lnTo>
                    <a:lnTo>
                      <a:pt x="9742" y="14194"/>
                    </a:lnTo>
                    <a:lnTo>
                      <a:pt x="10066" y="14280"/>
                    </a:lnTo>
                    <a:lnTo>
                      <a:pt x="10425" y="14314"/>
                    </a:lnTo>
                    <a:lnTo>
                      <a:pt x="10800" y="14348"/>
                    </a:lnTo>
                    <a:close/>
                    <a:moveTo>
                      <a:pt x="10800" y="14348"/>
                    </a:moveTo>
                  </a:path>
                </a:pathLst>
              </a:custGeom>
              <a:solidFill>
                <a:srgbClr val="C0C0C0"/>
              </a:solidFill>
              <a:ln w="9525" cap="flat">
                <a:solidFill>
                  <a:schemeClr val="tx1"/>
                </a:solidFill>
                <a:prstDash val="solid"/>
                <a:round/>
                <a:headEnd type="none" w="med" len="med"/>
                <a:tailEnd type="none" w="med" len="med"/>
              </a:ln>
            </p:spPr>
            <p:txBody>
              <a:bodyPr lIns="0" tIns="0" rIns="0" bIns="0"/>
              <a:lstStyle/>
              <a:p>
                <a:endParaRPr lang="zh-CN" altLang="en-US"/>
              </a:p>
            </p:txBody>
          </p:sp>
          <p:sp>
            <p:nvSpPr>
              <p:cNvPr id="12308" name="AutoShape 10"/>
              <p:cNvSpPr>
                <a:spLocks/>
              </p:cNvSpPr>
              <p:nvPr/>
            </p:nvSpPr>
            <p:spPr bwMode="auto">
              <a:xfrm>
                <a:off x="0" y="237"/>
                <a:ext cx="581" cy="686"/>
              </a:xfrm>
              <a:custGeom>
                <a:avLst/>
                <a:gdLst>
                  <a:gd name="T0" fmla="*/ 8 w 21600"/>
                  <a:gd name="T1" fmla="*/ 0 h 21600"/>
                  <a:gd name="T2" fmla="*/ 10 w 21600"/>
                  <a:gd name="T3" fmla="*/ 1 h 21600"/>
                  <a:gd name="T4" fmla="*/ 12 w 21600"/>
                  <a:gd name="T5" fmla="*/ 3 h 21600"/>
                  <a:gd name="T6" fmla="*/ 13 w 21600"/>
                  <a:gd name="T7" fmla="*/ 5 h 21600"/>
                  <a:gd name="T8" fmla="*/ 15 w 21600"/>
                  <a:gd name="T9" fmla="*/ 7 h 21600"/>
                  <a:gd name="T10" fmla="*/ 16 w 21600"/>
                  <a:gd name="T11" fmla="*/ 10 h 21600"/>
                  <a:gd name="T12" fmla="*/ 14 w 21600"/>
                  <a:gd name="T13" fmla="*/ 13 h 21600"/>
                  <a:gd name="T14" fmla="*/ 14 w 21600"/>
                  <a:gd name="T15" fmla="*/ 16 h 21600"/>
                  <a:gd name="T16" fmla="*/ 13 w 21600"/>
                  <a:gd name="T17" fmla="*/ 19 h 21600"/>
                  <a:gd name="T18" fmla="*/ 11 w 21600"/>
                  <a:gd name="T19" fmla="*/ 21 h 21600"/>
                  <a:gd name="T20" fmla="*/ 9 w 21600"/>
                  <a:gd name="T21" fmla="*/ 20 h 21600"/>
                  <a:gd name="T22" fmla="*/ 7 w 21600"/>
                  <a:gd name="T23" fmla="*/ 20 h 21600"/>
                  <a:gd name="T24" fmla="*/ 4 w 21600"/>
                  <a:gd name="T25" fmla="*/ 21 h 21600"/>
                  <a:gd name="T26" fmla="*/ 2 w 21600"/>
                  <a:gd name="T27" fmla="*/ 19 h 21600"/>
                  <a:gd name="T28" fmla="*/ 2 w 21600"/>
                  <a:gd name="T29" fmla="*/ 16 h 21600"/>
                  <a:gd name="T30" fmla="*/ 1 w 21600"/>
                  <a:gd name="T31" fmla="*/ 13 h 21600"/>
                  <a:gd name="T32" fmla="*/ 0 w 21600"/>
                  <a:gd name="T33" fmla="*/ 10 h 21600"/>
                  <a:gd name="T34" fmla="*/ 0 w 21600"/>
                  <a:gd name="T35" fmla="*/ 7 h 21600"/>
                  <a:gd name="T36" fmla="*/ 3 w 21600"/>
                  <a:gd name="T37" fmla="*/ 5 h 21600"/>
                  <a:gd name="T38" fmla="*/ 4 w 21600"/>
                  <a:gd name="T39" fmla="*/ 3 h 21600"/>
                  <a:gd name="T40" fmla="*/ 5 w 21600"/>
                  <a:gd name="T41" fmla="*/ 1 h 21600"/>
                  <a:gd name="T42" fmla="*/ 8 w 21600"/>
                  <a:gd name="T43" fmla="*/ 14 h 21600"/>
                  <a:gd name="T44" fmla="*/ 9 w 21600"/>
                  <a:gd name="T45" fmla="*/ 14 h 21600"/>
                  <a:gd name="T46" fmla="*/ 9 w 21600"/>
                  <a:gd name="T47" fmla="*/ 14 h 21600"/>
                  <a:gd name="T48" fmla="*/ 10 w 21600"/>
                  <a:gd name="T49" fmla="*/ 13 h 21600"/>
                  <a:gd name="T50" fmla="*/ 10 w 21600"/>
                  <a:gd name="T51" fmla="*/ 12 h 21600"/>
                  <a:gd name="T52" fmla="*/ 10 w 21600"/>
                  <a:gd name="T53" fmla="*/ 11 h 21600"/>
                  <a:gd name="T54" fmla="*/ 10 w 21600"/>
                  <a:gd name="T55" fmla="*/ 10 h 21600"/>
                  <a:gd name="T56" fmla="*/ 10 w 21600"/>
                  <a:gd name="T57" fmla="*/ 9 h 21600"/>
                  <a:gd name="T58" fmla="*/ 10 w 21600"/>
                  <a:gd name="T59" fmla="*/ 8 h 21600"/>
                  <a:gd name="T60" fmla="*/ 9 w 21600"/>
                  <a:gd name="T61" fmla="*/ 8 h 21600"/>
                  <a:gd name="T62" fmla="*/ 8 w 21600"/>
                  <a:gd name="T63" fmla="*/ 7 h 21600"/>
                  <a:gd name="T64" fmla="*/ 8 w 21600"/>
                  <a:gd name="T65" fmla="*/ 7 h 21600"/>
                  <a:gd name="T66" fmla="*/ 7 w 21600"/>
                  <a:gd name="T67" fmla="*/ 8 h 21600"/>
                  <a:gd name="T68" fmla="*/ 6 w 21600"/>
                  <a:gd name="T69" fmla="*/ 8 h 21600"/>
                  <a:gd name="T70" fmla="*/ 6 w 21600"/>
                  <a:gd name="T71" fmla="*/ 9 h 21600"/>
                  <a:gd name="T72" fmla="*/ 5 w 21600"/>
                  <a:gd name="T73" fmla="*/ 10 h 21600"/>
                  <a:gd name="T74" fmla="*/ 5 w 21600"/>
                  <a:gd name="T75" fmla="*/ 11 h 21600"/>
                  <a:gd name="T76" fmla="*/ 5 w 21600"/>
                  <a:gd name="T77" fmla="*/ 12 h 21600"/>
                  <a:gd name="T78" fmla="*/ 6 w 21600"/>
                  <a:gd name="T79" fmla="*/ 13 h 21600"/>
                  <a:gd name="T80" fmla="*/ 6 w 21600"/>
                  <a:gd name="T81" fmla="*/ 14 h 21600"/>
                  <a:gd name="T82" fmla="*/ 7 w 21600"/>
                  <a:gd name="T83" fmla="*/ 14 h 21600"/>
                  <a:gd name="T84" fmla="*/ 8 w 21600"/>
                  <a:gd name="T85" fmla="*/ 14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74" y="1641"/>
                    </a:moveTo>
                    <a:lnTo>
                      <a:pt x="10288" y="0"/>
                    </a:lnTo>
                    <a:lnTo>
                      <a:pt x="11619" y="0"/>
                    </a:lnTo>
                    <a:lnTo>
                      <a:pt x="12284" y="1693"/>
                    </a:lnTo>
                    <a:lnTo>
                      <a:pt x="13051" y="1847"/>
                    </a:lnTo>
                    <a:lnTo>
                      <a:pt x="14281" y="513"/>
                    </a:lnTo>
                    <a:lnTo>
                      <a:pt x="15509" y="1026"/>
                    </a:lnTo>
                    <a:lnTo>
                      <a:pt x="15560" y="2822"/>
                    </a:lnTo>
                    <a:lnTo>
                      <a:pt x="16379" y="3438"/>
                    </a:lnTo>
                    <a:lnTo>
                      <a:pt x="17863" y="2668"/>
                    </a:lnTo>
                    <a:lnTo>
                      <a:pt x="18887" y="3592"/>
                    </a:lnTo>
                    <a:lnTo>
                      <a:pt x="18170" y="5233"/>
                    </a:lnTo>
                    <a:lnTo>
                      <a:pt x="18734" y="6003"/>
                    </a:lnTo>
                    <a:lnTo>
                      <a:pt x="20371" y="5952"/>
                    </a:lnTo>
                    <a:lnTo>
                      <a:pt x="20832" y="7132"/>
                    </a:lnTo>
                    <a:lnTo>
                      <a:pt x="19706" y="8106"/>
                    </a:lnTo>
                    <a:lnTo>
                      <a:pt x="20064" y="9646"/>
                    </a:lnTo>
                    <a:lnTo>
                      <a:pt x="21600" y="10210"/>
                    </a:lnTo>
                    <a:lnTo>
                      <a:pt x="21548" y="11544"/>
                    </a:lnTo>
                    <a:lnTo>
                      <a:pt x="20115" y="12109"/>
                    </a:lnTo>
                    <a:lnTo>
                      <a:pt x="19911" y="13083"/>
                    </a:lnTo>
                    <a:lnTo>
                      <a:pt x="21037" y="14160"/>
                    </a:lnTo>
                    <a:lnTo>
                      <a:pt x="20576" y="15289"/>
                    </a:lnTo>
                    <a:lnTo>
                      <a:pt x="18989" y="15392"/>
                    </a:lnTo>
                    <a:lnTo>
                      <a:pt x="18375" y="16367"/>
                    </a:lnTo>
                    <a:lnTo>
                      <a:pt x="19092" y="17854"/>
                    </a:lnTo>
                    <a:lnTo>
                      <a:pt x="18068" y="18727"/>
                    </a:lnTo>
                    <a:lnTo>
                      <a:pt x="16737" y="18213"/>
                    </a:lnTo>
                    <a:lnTo>
                      <a:pt x="15407" y="18932"/>
                    </a:lnTo>
                    <a:lnTo>
                      <a:pt x="15253" y="20779"/>
                    </a:lnTo>
                    <a:lnTo>
                      <a:pt x="14127" y="21087"/>
                    </a:lnTo>
                    <a:lnTo>
                      <a:pt x="13001" y="19856"/>
                    </a:lnTo>
                    <a:lnTo>
                      <a:pt x="12233" y="20112"/>
                    </a:lnTo>
                    <a:lnTo>
                      <a:pt x="11721" y="21600"/>
                    </a:lnTo>
                    <a:lnTo>
                      <a:pt x="10185" y="21600"/>
                    </a:lnTo>
                    <a:lnTo>
                      <a:pt x="9725" y="20061"/>
                    </a:lnTo>
                    <a:lnTo>
                      <a:pt x="8240" y="19702"/>
                    </a:lnTo>
                    <a:lnTo>
                      <a:pt x="7114" y="20932"/>
                    </a:lnTo>
                    <a:lnTo>
                      <a:pt x="5886" y="20420"/>
                    </a:lnTo>
                    <a:lnTo>
                      <a:pt x="5937" y="18522"/>
                    </a:lnTo>
                    <a:lnTo>
                      <a:pt x="5169" y="18060"/>
                    </a:lnTo>
                    <a:lnTo>
                      <a:pt x="3378" y="18778"/>
                    </a:lnTo>
                    <a:lnTo>
                      <a:pt x="2610" y="17803"/>
                    </a:lnTo>
                    <a:lnTo>
                      <a:pt x="3378" y="16110"/>
                    </a:lnTo>
                    <a:lnTo>
                      <a:pt x="2917" y="15392"/>
                    </a:lnTo>
                    <a:lnTo>
                      <a:pt x="921" y="15443"/>
                    </a:lnTo>
                    <a:lnTo>
                      <a:pt x="511" y="14160"/>
                    </a:lnTo>
                    <a:lnTo>
                      <a:pt x="1945" y="12826"/>
                    </a:lnTo>
                    <a:lnTo>
                      <a:pt x="1893" y="12109"/>
                    </a:lnTo>
                    <a:lnTo>
                      <a:pt x="0" y="11339"/>
                    </a:lnTo>
                    <a:lnTo>
                      <a:pt x="51" y="9954"/>
                    </a:lnTo>
                    <a:lnTo>
                      <a:pt x="1945" y="9235"/>
                    </a:lnTo>
                    <a:lnTo>
                      <a:pt x="2098" y="8517"/>
                    </a:lnTo>
                    <a:lnTo>
                      <a:pt x="614" y="7081"/>
                    </a:lnTo>
                    <a:lnTo>
                      <a:pt x="1125" y="5798"/>
                    </a:lnTo>
                    <a:lnTo>
                      <a:pt x="3173" y="5901"/>
                    </a:lnTo>
                    <a:lnTo>
                      <a:pt x="3582" y="5336"/>
                    </a:lnTo>
                    <a:lnTo>
                      <a:pt x="2815" y="3438"/>
                    </a:lnTo>
                    <a:lnTo>
                      <a:pt x="3736" y="2514"/>
                    </a:lnTo>
                    <a:lnTo>
                      <a:pt x="5527" y="3335"/>
                    </a:lnTo>
                    <a:lnTo>
                      <a:pt x="6039" y="2975"/>
                    </a:lnTo>
                    <a:lnTo>
                      <a:pt x="6090" y="1180"/>
                    </a:lnTo>
                    <a:lnTo>
                      <a:pt x="7217" y="615"/>
                    </a:lnTo>
                    <a:lnTo>
                      <a:pt x="8497" y="1950"/>
                    </a:lnTo>
                    <a:lnTo>
                      <a:pt x="9674" y="1641"/>
                    </a:lnTo>
                    <a:close/>
                    <a:moveTo>
                      <a:pt x="10800" y="14348"/>
                    </a:moveTo>
                    <a:lnTo>
                      <a:pt x="11157" y="14314"/>
                    </a:lnTo>
                    <a:lnTo>
                      <a:pt x="11516" y="14280"/>
                    </a:lnTo>
                    <a:lnTo>
                      <a:pt x="11874" y="14194"/>
                    </a:lnTo>
                    <a:lnTo>
                      <a:pt x="12199" y="14092"/>
                    </a:lnTo>
                    <a:lnTo>
                      <a:pt x="12488" y="13921"/>
                    </a:lnTo>
                    <a:lnTo>
                      <a:pt x="12796" y="13733"/>
                    </a:lnTo>
                    <a:lnTo>
                      <a:pt x="13085" y="13528"/>
                    </a:lnTo>
                    <a:lnTo>
                      <a:pt x="13308" y="13305"/>
                    </a:lnTo>
                    <a:lnTo>
                      <a:pt x="13547" y="13031"/>
                    </a:lnTo>
                    <a:lnTo>
                      <a:pt x="13768" y="12775"/>
                    </a:lnTo>
                    <a:lnTo>
                      <a:pt x="13939" y="12485"/>
                    </a:lnTo>
                    <a:lnTo>
                      <a:pt x="14093" y="12194"/>
                    </a:lnTo>
                    <a:lnTo>
                      <a:pt x="14195" y="11851"/>
                    </a:lnTo>
                    <a:lnTo>
                      <a:pt x="14297" y="11492"/>
                    </a:lnTo>
                    <a:lnTo>
                      <a:pt x="14365" y="11134"/>
                    </a:lnTo>
                    <a:lnTo>
                      <a:pt x="14365" y="10774"/>
                    </a:lnTo>
                    <a:lnTo>
                      <a:pt x="14365" y="10415"/>
                    </a:lnTo>
                    <a:lnTo>
                      <a:pt x="14297" y="10056"/>
                    </a:lnTo>
                    <a:lnTo>
                      <a:pt x="14195" y="9731"/>
                    </a:lnTo>
                    <a:lnTo>
                      <a:pt x="14093" y="9389"/>
                    </a:lnTo>
                    <a:lnTo>
                      <a:pt x="13939" y="9064"/>
                    </a:lnTo>
                    <a:lnTo>
                      <a:pt x="13768" y="8773"/>
                    </a:lnTo>
                    <a:lnTo>
                      <a:pt x="13547" y="8517"/>
                    </a:lnTo>
                    <a:lnTo>
                      <a:pt x="13308" y="8243"/>
                    </a:lnTo>
                    <a:lnTo>
                      <a:pt x="13085" y="8021"/>
                    </a:lnTo>
                    <a:lnTo>
                      <a:pt x="12796" y="7815"/>
                    </a:lnTo>
                    <a:lnTo>
                      <a:pt x="12488" y="7662"/>
                    </a:lnTo>
                    <a:lnTo>
                      <a:pt x="12199" y="7491"/>
                    </a:lnTo>
                    <a:lnTo>
                      <a:pt x="11874" y="7354"/>
                    </a:lnTo>
                    <a:lnTo>
                      <a:pt x="11516" y="7303"/>
                    </a:lnTo>
                    <a:lnTo>
                      <a:pt x="11157" y="7234"/>
                    </a:lnTo>
                    <a:lnTo>
                      <a:pt x="10800" y="7234"/>
                    </a:lnTo>
                    <a:lnTo>
                      <a:pt x="10425" y="7234"/>
                    </a:lnTo>
                    <a:lnTo>
                      <a:pt x="10066" y="7303"/>
                    </a:lnTo>
                    <a:lnTo>
                      <a:pt x="9742" y="7354"/>
                    </a:lnTo>
                    <a:lnTo>
                      <a:pt x="9417" y="7491"/>
                    </a:lnTo>
                    <a:lnTo>
                      <a:pt x="9128" y="7662"/>
                    </a:lnTo>
                    <a:lnTo>
                      <a:pt x="8820" y="7815"/>
                    </a:lnTo>
                    <a:lnTo>
                      <a:pt x="8531" y="8021"/>
                    </a:lnTo>
                    <a:lnTo>
                      <a:pt x="8274" y="8243"/>
                    </a:lnTo>
                    <a:lnTo>
                      <a:pt x="8035" y="8517"/>
                    </a:lnTo>
                    <a:lnTo>
                      <a:pt x="7848" y="8773"/>
                    </a:lnTo>
                    <a:lnTo>
                      <a:pt x="7677" y="9064"/>
                    </a:lnTo>
                    <a:lnTo>
                      <a:pt x="7524" y="9389"/>
                    </a:lnTo>
                    <a:lnTo>
                      <a:pt x="7387" y="9731"/>
                    </a:lnTo>
                    <a:lnTo>
                      <a:pt x="7319" y="10056"/>
                    </a:lnTo>
                    <a:lnTo>
                      <a:pt x="7251" y="10415"/>
                    </a:lnTo>
                    <a:lnTo>
                      <a:pt x="7251" y="10774"/>
                    </a:lnTo>
                    <a:lnTo>
                      <a:pt x="7251" y="11134"/>
                    </a:lnTo>
                    <a:lnTo>
                      <a:pt x="7319" y="11492"/>
                    </a:lnTo>
                    <a:lnTo>
                      <a:pt x="7387" y="11851"/>
                    </a:lnTo>
                    <a:lnTo>
                      <a:pt x="7524" y="12194"/>
                    </a:lnTo>
                    <a:lnTo>
                      <a:pt x="7677" y="12485"/>
                    </a:lnTo>
                    <a:lnTo>
                      <a:pt x="7848" y="12775"/>
                    </a:lnTo>
                    <a:lnTo>
                      <a:pt x="8035" y="13031"/>
                    </a:lnTo>
                    <a:lnTo>
                      <a:pt x="8274" y="13305"/>
                    </a:lnTo>
                    <a:lnTo>
                      <a:pt x="8531" y="13528"/>
                    </a:lnTo>
                    <a:lnTo>
                      <a:pt x="8820" y="13733"/>
                    </a:lnTo>
                    <a:lnTo>
                      <a:pt x="9128" y="13921"/>
                    </a:lnTo>
                    <a:lnTo>
                      <a:pt x="9417" y="14092"/>
                    </a:lnTo>
                    <a:lnTo>
                      <a:pt x="9742" y="14194"/>
                    </a:lnTo>
                    <a:lnTo>
                      <a:pt x="10066" y="14280"/>
                    </a:lnTo>
                    <a:lnTo>
                      <a:pt x="10425" y="14314"/>
                    </a:lnTo>
                    <a:lnTo>
                      <a:pt x="10800" y="14348"/>
                    </a:lnTo>
                    <a:close/>
                    <a:moveTo>
                      <a:pt x="10800" y="14348"/>
                    </a:moveTo>
                  </a:path>
                </a:pathLst>
              </a:custGeom>
              <a:solidFill>
                <a:srgbClr val="C0C0C0"/>
              </a:solidFill>
              <a:ln w="9525" cap="flat">
                <a:solidFill>
                  <a:schemeClr val="tx1"/>
                </a:solidFill>
                <a:prstDash val="solid"/>
                <a:round/>
                <a:headEnd type="none" w="med" len="med"/>
                <a:tailEnd type="none" w="med" len="med"/>
              </a:ln>
            </p:spPr>
            <p:txBody>
              <a:bodyPr lIns="0" tIns="0" rIns="0" bIns="0"/>
              <a:lstStyle/>
              <a:p>
                <a:endParaRPr lang="zh-CN" altLang="en-US"/>
              </a:p>
            </p:txBody>
          </p:sp>
          <p:sp>
            <p:nvSpPr>
              <p:cNvPr id="12309" name="AutoShape 11"/>
              <p:cNvSpPr>
                <a:spLocks/>
              </p:cNvSpPr>
              <p:nvPr/>
            </p:nvSpPr>
            <p:spPr bwMode="auto">
              <a:xfrm>
                <a:off x="376" y="490"/>
                <a:ext cx="647" cy="762"/>
              </a:xfrm>
              <a:custGeom>
                <a:avLst/>
                <a:gdLst>
                  <a:gd name="T0" fmla="*/ 10 w 21600"/>
                  <a:gd name="T1" fmla="*/ 0 h 21600"/>
                  <a:gd name="T2" fmla="*/ 13 w 21600"/>
                  <a:gd name="T3" fmla="*/ 1 h 21600"/>
                  <a:gd name="T4" fmla="*/ 15 w 21600"/>
                  <a:gd name="T5" fmla="*/ 4 h 21600"/>
                  <a:gd name="T6" fmla="*/ 16 w 21600"/>
                  <a:gd name="T7" fmla="*/ 7 h 21600"/>
                  <a:gd name="T8" fmla="*/ 19 w 21600"/>
                  <a:gd name="T9" fmla="*/ 9 h 21600"/>
                  <a:gd name="T10" fmla="*/ 19 w 21600"/>
                  <a:gd name="T11" fmla="*/ 13 h 21600"/>
                  <a:gd name="T12" fmla="*/ 18 w 21600"/>
                  <a:gd name="T13" fmla="*/ 16 h 21600"/>
                  <a:gd name="T14" fmla="*/ 17 w 21600"/>
                  <a:gd name="T15" fmla="*/ 19 h 21600"/>
                  <a:gd name="T16" fmla="*/ 16 w 21600"/>
                  <a:gd name="T17" fmla="*/ 23 h 21600"/>
                  <a:gd name="T18" fmla="*/ 14 w 21600"/>
                  <a:gd name="T19" fmla="*/ 26 h 21600"/>
                  <a:gd name="T20" fmla="*/ 11 w 21600"/>
                  <a:gd name="T21" fmla="*/ 25 h 21600"/>
                  <a:gd name="T22" fmla="*/ 9 w 21600"/>
                  <a:gd name="T23" fmla="*/ 25 h 21600"/>
                  <a:gd name="T24" fmla="*/ 5 w 21600"/>
                  <a:gd name="T25" fmla="*/ 25 h 21600"/>
                  <a:gd name="T26" fmla="*/ 3 w 21600"/>
                  <a:gd name="T27" fmla="*/ 23 h 21600"/>
                  <a:gd name="T28" fmla="*/ 3 w 21600"/>
                  <a:gd name="T29" fmla="*/ 19 h 21600"/>
                  <a:gd name="T30" fmla="*/ 2 w 21600"/>
                  <a:gd name="T31" fmla="*/ 16 h 21600"/>
                  <a:gd name="T32" fmla="*/ 0 w 21600"/>
                  <a:gd name="T33" fmla="*/ 12 h 21600"/>
                  <a:gd name="T34" fmla="*/ 1 w 21600"/>
                  <a:gd name="T35" fmla="*/ 9 h 21600"/>
                  <a:gd name="T36" fmla="*/ 3 w 21600"/>
                  <a:gd name="T37" fmla="*/ 7 h 21600"/>
                  <a:gd name="T38" fmla="*/ 5 w 21600"/>
                  <a:gd name="T39" fmla="*/ 4 h 21600"/>
                  <a:gd name="T40" fmla="*/ 6 w 21600"/>
                  <a:gd name="T41" fmla="*/ 1 h 21600"/>
                  <a:gd name="T42" fmla="*/ 10 w 21600"/>
                  <a:gd name="T43" fmla="*/ 18 h 21600"/>
                  <a:gd name="T44" fmla="*/ 11 w 21600"/>
                  <a:gd name="T45" fmla="*/ 18 h 21600"/>
                  <a:gd name="T46" fmla="*/ 11 w 21600"/>
                  <a:gd name="T47" fmla="*/ 17 h 21600"/>
                  <a:gd name="T48" fmla="*/ 12 w 21600"/>
                  <a:gd name="T49" fmla="*/ 16 h 21600"/>
                  <a:gd name="T50" fmla="*/ 13 w 21600"/>
                  <a:gd name="T51" fmla="*/ 15 h 21600"/>
                  <a:gd name="T52" fmla="*/ 13 w 21600"/>
                  <a:gd name="T53" fmla="*/ 14 h 21600"/>
                  <a:gd name="T54" fmla="*/ 13 w 21600"/>
                  <a:gd name="T55" fmla="*/ 13 h 21600"/>
                  <a:gd name="T56" fmla="*/ 13 w 21600"/>
                  <a:gd name="T57" fmla="*/ 11 h 21600"/>
                  <a:gd name="T58" fmla="*/ 12 w 21600"/>
                  <a:gd name="T59" fmla="*/ 10 h 21600"/>
                  <a:gd name="T60" fmla="*/ 11 w 21600"/>
                  <a:gd name="T61" fmla="*/ 10 h 21600"/>
                  <a:gd name="T62" fmla="*/ 10 w 21600"/>
                  <a:gd name="T63" fmla="*/ 9 h 21600"/>
                  <a:gd name="T64" fmla="*/ 9 w 21600"/>
                  <a:gd name="T65" fmla="*/ 9 h 21600"/>
                  <a:gd name="T66" fmla="*/ 8 w 21600"/>
                  <a:gd name="T67" fmla="*/ 9 h 21600"/>
                  <a:gd name="T68" fmla="*/ 8 w 21600"/>
                  <a:gd name="T69" fmla="*/ 10 h 21600"/>
                  <a:gd name="T70" fmla="*/ 7 w 21600"/>
                  <a:gd name="T71" fmla="*/ 11 h 21600"/>
                  <a:gd name="T72" fmla="*/ 7 w 21600"/>
                  <a:gd name="T73" fmla="*/ 12 h 21600"/>
                  <a:gd name="T74" fmla="*/ 6 w 21600"/>
                  <a:gd name="T75" fmla="*/ 13 h 21600"/>
                  <a:gd name="T76" fmla="*/ 7 w 21600"/>
                  <a:gd name="T77" fmla="*/ 15 h 21600"/>
                  <a:gd name="T78" fmla="*/ 7 w 21600"/>
                  <a:gd name="T79" fmla="*/ 16 h 21600"/>
                  <a:gd name="T80" fmla="*/ 8 w 21600"/>
                  <a:gd name="T81" fmla="*/ 17 h 21600"/>
                  <a:gd name="T82" fmla="*/ 8 w 21600"/>
                  <a:gd name="T83" fmla="*/ 18 h 21600"/>
                  <a:gd name="T84" fmla="*/ 9 w 21600"/>
                  <a:gd name="T85" fmla="*/ 18 h 2160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1600" h="21600">
                    <a:moveTo>
                      <a:pt x="9674" y="1641"/>
                    </a:moveTo>
                    <a:lnTo>
                      <a:pt x="10288" y="0"/>
                    </a:lnTo>
                    <a:lnTo>
                      <a:pt x="11619" y="0"/>
                    </a:lnTo>
                    <a:lnTo>
                      <a:pt x="12284" y="1693"/>
                    </a:lnTo>
                    <a:lnTo>
                      <a:pt x="13051" y="1847"/>
                    </a:lnTo>
                    <a:lnTo>
                      <a:pt x="14281" y="513"/>
                    </a:lnTo>
                    <a:lnTo>
                      <a:pt x="15509" y="1026"/>
                    </a:lnTo>
                    <a:lnTo>
                      <a:pt x="15560" y="2822"/>
                    </a:lnTo>
                    <a:lnTo>
                      <a:pt x="16379" y="3438"/>
                    </a:lnTo>
                    <a:lnTo>
                      <a:pt x="17863" y="2668"/>
                    </a:lnTo>
                    <a:lnTo>
                      <a:pt x="18887" y="3592"/>
                    </a:lnTo>
                    <a:lnTo>
                      <a:pt x="18170" y="5233"/>
                    </a:lnTo>
                    <a:lnTo>
                      <a:pt x="18734" y="6003"/>
                    </a:lnTo>
                    <a:lnTo>
                      <a:pt x="20371" y="5952"/>
                    </a:lnTo>
                    <a:lnTo>
                      <a:pt x="20832" y="7132"/>
                    </a:lnTo>
                    <a:lnTo>
                      <a:pt x="19706" y="8106"/>
                    </a:lnTo>
                    <a:lnTo>
                      <a:pt x="20064" y="9646"/>
                    </a:lnTo>
                    <a:lnTo>
                      <a:pt x="21600" y="10210"/>
                    </a:lnTo>
                    <a:lnTo>
                      <a:pt x="21548" y="11544"/>
                    </a:lnTo>
                    <a:lnTo>
                      <a:pt x="20115" y="12109"/>
                    </a:lnTo>
                    <a:lnTo>
                      <a:pt x="19911" y="13083"/>
                    </a:lnTo>
                    <a:lnTo>
                      <a:pt x="21037" y="14160"/>
                    </a:lnTo>
                    <a:lnTo>
                      <a:pt x="20576" y="15289"/>
                    </a:lnTo>
                    <a:lnTo>
                      <a:pt x="18989" y="15392"/>
                    </a:lnTo>
                    <a:lnTo>
                      <a:pt x="18375" y="16367"/>
                    </a:lnTo>
                    <a:lnTo>
                      <a:pt x="19092" y="17854"/>
                    </a:lnTo>
                    <a:lnTo>
                      <a:pt x="18068" y="18727"/>
                    </a:lnTo>
                    <a:lnTo>
                      <a:pt x="16737" y="18213"/>
                    </a:lnTo>
                    <a:lnTo>
                      <a:pt x="15407" y="18932"/>
                    </a:lnTo>
                    <a:lnTo>
                      <a:pt x="15253" y="20779"/>
                    </a:lnTo>
                    <a:lnTo>
                      <a:pt x="14127" y="21087"/>
                    </a:lnTo>
                    <a:lnTo>
                      <a:pt x="13001" y="19856"/>
                    </a:lnTo>
                    <a:lnTo>
                      <a:pt x="12233" y="20112"/>
                    </a:lnTo>
                    <a:lnTo>
                      <a:pt x="11721" y="21600"/>
                    </a:lnTo>
                    <a:lnTo>
                      <a:pt x="10185" y="21600"/>
                    </a:lnTo>
                    <a:lnTo>
                      <a:pt x="9725" y="20061"/>
                    </a:lnTo>
                    <a:lnTo>
                      <a:pt x="8240" y="19702"/>
                    </a:lnTo>
                    <a:lnTo>
                      <a:pt x="7114" y="20932"/>
                    </a:lnTo>
                    <a:lnTo>
                      <a:pt x="5886" y="20420"/>
                    </a:lnTo>
                    <a:lnTo>
                      <a:pt x="5937" y="18522"/>
                    </a:lnTo>
                    <a:lnTo>
                      <a:pt x="5169" y="18060"/>
                    </a:lnTo>
                    <a:lnTo>
                      <a:pt x="3378" y="18778"/>
                    </a:lnTo>
                    <a:lnTo>
                      <a:pt x="2610" y="17803"/>
                    </a:lnTo>
                    <a:lnTo>
                      <a:pt x="3378" y="16110"/>
                    </a:lnTo>
                    <a:lnTo>
                      <a:pt x="2917" y="15392"/>
                    </a:lnTo>
                    <a:lnTo>
                      <a:pt x="921" y="15443"/>
                    </a:lnTo>
                    <a:lnTo>
                      <a:pt x="511" y="14160"/>
                    </a:lnTo>
                    <a:lnTo>
                      <a:pt x="1945" y="12826"/>
                    </a:lnTo>
                    <a:lnTo>
                      <a:pt x="1893" y="12109"/>
                    </a:lnTo>
                    <a:lnTo>
                      <a:pt x="0" y="11339"/>
                    </a:lnTo>
                    <a:lnTo>
                      <a:pt x="51" y="9954"/>
                    </a:lnTo>
                    <a:lnTo>
                      <a:pt x="1945" y="9235"/>
                    </a:lnTo>
                    <a:lnTo>
                      <a:pt x="2098" y="8517"/>
                    </a:lnTo>
                    <a:lnTo>
                      <a:pt x="614" y="7081"/>
                    </a:lnTo>
                    <a:lnTo>
                      <a:pt x="1125" y="5798"/>
                    </a:lnTo>
                    <a:lnTo>
                      <a:pt x="3173" y="5901"/>
                    </a:lnTo>
                    <a:lnTo>
                      <a:pt x="3582" y="5336"/>
                    </a:lnTo>
                    <a:lnTo>
                      <a:pt x="2815" y="3438"/>
                    </a:lnTo>
                    <a:lnTo>
                      <a:pt x="3736" y="2514"/>
                    </a:lnTo>
                    <a:lnTo>
                      <a:pt x="5527" y="3335"/>
                    </a:lnTo>
                    <a:lnTo>
                      <a:pt x="6039" y="2975"/>
                    </a:lnTo>
                    <a:lnTo>
                      <a:pt x="6090" y="1180"/>
                    </a:lnTo>
                    <a:lnTo>
                      <a:pt x="7217" y="615"/>
                    </a:lnTo>
                    <a:lnTo>
                      <a:pt x="8497" y="1950"/>
                    </a:lnTo>
                    <a:lnTo>
                      <a:pt x="9674" y="1641"/>
                    </a:lnTo>
                    <a:close/>
                    <a:moveTo>
                      <a:pt x="10800" y="14348"/>
                    </a:moveTo>
                    <a:lnTo>
                      <a:pt x="11157" y="14314"/>
                    </a:lnTo>
                    <a:lnTo>
                      <a:pt x="11516" y="14280"/>
                    </a:lnTo>
                    <a:lnTo>
                      <a:pt x="11874" y="14194"/>
                    </a:lnTo>
                    <a:lnTo>
                      <a:pt x="12199" y="14092"/>
                    </a:lnTo>
                    <a:lnTo>
                      <a:pt x="12488" y="13921"/>
                    </a:lnTo>
                    <a:lnTo>
                      <a:pt x="12796" y="13733"/>
                    </a:lnTo>
                    <a:lnTo>
                      <a:pt x="13085" y="13528"/>
                    </a:lnTo>
                    <a:lnTo>
                      <a:pt x="13308" y="13305"/>
                    </a:lnTo>
                    <a:lnTo>
                      <a:pt x="13547" y="13031"/>
                    </a:lnTo>
                    <a:lnTo>
                      <a:pt x="13768" y="12775"/>
                    </a:lnTo>
                    <a:lnTo>
                      <a:pt x="13939" y="12485"/>
                    </a:lnTo>
                    <a:lnTo>
                      <a:pt x="14093" y="12194"/>
                    </a:lnTo>
                    <a:lnTo>
                      <a:pt x="14195" y="11851"/>
                    </a:lnTo>
                    <a:lnTo>
                      <a:pt x="14297" y="11492"/>
                    </a:lnTo>
                    <a:lnTo>
                      <a:pt x="14365" y="11134"/>
                    </a:lnTo>
                    <a:lnTo>
                      <a:pt x="14365" y="10774"/>
                    </a:lnTo>
                    <a:lnTo>
                      <a:pt x="14365" y="10415"/>
                    </a:lnTo>
                    <a:lnTo>
                      <a:pt x="14297" y="10056"/>
                    </a:lnTo>
                    <a:lnTo>
                      <a:pt x="14195" y="9731"/>
                    </a:lnTo>
                    <a:lnTo>
                      <a:pt x="14093" y="9389"/>
                    </a:lnTo>
                    <a:lnTo>
                      <a:pt x="13939" y="9064"/>
                    </a:lnTo>
                    <a:lnTo>
                      <a:pt x="13768" y="8773"/>
                    </a:lnTo>
                    <a:lnTo>
                      <a:pt x="13547" y="8517"/>
                    </a:lnTo>
                    <a:lnTo>
                      <a:pt x="13308" y="8243"/>
                    </a:lnTo>
                    <a:lnTo>
                      <a:pt x="13085" y="8021"/>
                    </a:lnTo>
                    <a:lnTo>
                      <a:pt x="12796" y="7815"/>
                    </a:lnTo>
                    <a:lnTo>
                      <a:pt x="12488" y="7662"/>
                    </a:lnTo>
                    <a:lnTo>
                      <a:pt x="12199" y="7491"/>
                    </a:lnTo>
                    <a:lnTo>
                      <a:pt x="11874" y="7354"/>
                    </a:lnTo>
                    <a:lnTo>
                      <a:pt x="11516" y="7303"/>
                    </a:lnTo>
                    <a:lnTo>
                      <a:pt x="11157" y="7234"/>
                    </a:lnTo>
                    <a:lnTo>
                      <a:pt x="10800" y="7234"/>
                    </a:lnTo>
                    <a:lnTo>
                      <a:pt x="10425" y="7234"/>
                    </a:lnTo>
                    <a:lnTo>
                      <a:pt x="10066" y="7303"/>
                    </a:lnTo>
                    <a:lnTo>
                      <a:pt x="9742" y="7354"/>
                    </a:lnTo>
                    <a:lnTo>
                      <a:pt x="9417" y="7491"/>
                    </a:lnTo>
                    <a:lnTo>
                      <a:pt x="9128" y="7662"/>
                    </a:lnTo>
                    <a:lnTo>
                      <a:pt x="8820" y="7815"/>
                    </a:lnTo>
                    <a:lnTo>
                      <a:pt x="8531" y="8021"/>
                    </a:lnTo>
                    <a:lnTo>
                      <a:pt x="8274" y="8243"/>
                    </a:lnTo>
                    <a:lnTo>
                      <a:pt x="8035" y="8517"/>
                    </a:lnTo>
                    <a:lnTo>
                      <a:pt x="7848" y="8773"/>
                    </a:lnTo>
                    <a:lnTo>
                      <a:pt x="7677" y="9064"/>
                    </a:lnTo>
                    <a:lnTo>
                      <a:pt x="7524" y="9389"/>
                    </a:lnTo>
                    <a:lnTo>
                      <a:pt x="7387" y="9731"/>
                    </a:lnTo>
                    <a:lnTo>
                      <a:pt x="7319" y="10056"/>
                    </a:lnTo>
                    <a:lnTo>
                      <a:pt x="7251" y="10415"/>
                    </a:lnTo>
                    <a:lnTo>
                      <a:pt x="7251" y="10774"/>
                    </a:lnTo>
                    <a:lnTo>
                      <a:pt x="7251" y="11134"/>
                    </a:lnTo>
                    <a:lnTo>
                      <a:pt x="7319" y="11492"/>
                    </a:lnTo>
                    <a:lnTo>
                      <a:pt x="7387" y="11851"/>
                    </a:lnTo>
                    <a:lnTo>
                      <a:pt x="7524" y="12194"/>
                    </a:lnTo>
                    <a:lnTo>
                      <a:pt x="7677" y="12485"/>
                    </a:lnTo>
                    <a:lnTo>
                      <a:pt x="7848" y="12775"/>
                    </a:lnTo>
                    <a:lnTo>
                      <a:pt x="8035" y="13031"/>
                    </a:lnTo>
                    <a:lnTo>
                      <a:pt x="8274" y="13305"/>
                    </a:lnTo>
                    <a:lnTo>
                      <a:pt x="8531" y="13528"/>
                    </a:lnTo>
                    <a:lnTo>
                      <a:pt x="8820" y="13733"/>
                    </a:lnTo>
                    <a:lnTo>
                      <a:pt x="9128" y="13921"/>
                    </a:lnTo>
                    <a:lnTo>
                      <a:pt x="9417" y="14092"/>
                    </a:lnTo>
                    <a:lnTo>
                      <a:pt x="9742" y="14194"/>
                    </a:lnTo>
                    <a:lnTo>
                      <a:pt x="10066" y="14280"/>
                    </a:lnTo>
                    <a:lnTo>
                      <a:pt x="10425" y="14314"/>
                    </a:lnTo>
                    <a:lnTo>
                      <a:pt x="10800" y="14348"/>
                    </a:lnTo>
                    <a:close/>
                    <a:moveTo>
                      <a:pt x="10800" y="14348"/>
                    </a:moveTo>
                  </a:path>
                </a:pathLst>
              </a:custGeom>
              <a:solidFill>
                <a:srgbClr val="C0C0C0"/>
              </a:solidFill>
              <a:ln w="9525" cap="flat">
                <a:solidFill>
                  <a:schemeClr val="tx1"/>
                </a:solidFill>
                <a:prstDash val="solid"/>
                <a:round/>
                <a:headEnd type="none" w="med" len="med"/>
                <a:tailEnd type="none" w="med" len="med"/>
              </a:ln>
            </p:spPr>
            <p:txBody>
              <a:bodyPr lIns="0" tIns="0" rIns="0" bIns="0"/>
              <a:lstStyle/>
              <a:p>
                <a:endParaRPr lang="zh-CN" altLang="en-US"/>
              </a:p>
            </p:txBody>
          </p:sp>
        </p:grpSp>
        <p:grpSp>
          <p:nvGrpSpPr>
            <p:cNvPr id="12302" name="Group 15"/>
            <p:cNvGrpSpPr>
              <a:grpSpLocks/>
            </p:cNvGrpSpPr>
            <p:nvPr/>
          </p:nvGrpSpPr>
          <p:grpSpPr bwMode="auto">
            <a:xfrm>
              <a:off x="3420" y="430"/>
              <a:ext cx="1332" cy="375"/>
              <a:chOff x="0" y="0"/>
              <a:chExt cx="1331" cy="374"/>
            </a:xfrm>
          </p:grpSpPr>
          <p:sp>
            <p:nvSpPr>
              <p:cNvPr id="12305" name="Rectangle 13"/>
              <p:cNvSpPr>
                <a:spLocks/>
              </p:cNvSpPr>
              <p:nvPr/>
            </p:nvSpPr>
            <p:spPr bwMode="auto">
              <a:xfrm>
                <a:off x="0" y="0"/>
                <a:ext cx="1331" cy="374"/>
              </a:xfrm>
              <a:prstGeom prst="rect">
                <a:avLst/>
              </a:prstGeom>
              <a:solidFill>
                <a:srgbClr val="000066"/>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12306" name="Rectangle 14"/>
              <p:cNvSpPr>
                <a:spLocks/>
              </p:cNvSpPr>
              <p:nvPr/>
            </p:nvSpPr>
            <p:spPr bwMode="auto">
              <a:xfrm>
                <a:off x="0" y="8"/>
                <a:ext cx="1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just" eaLnBrk="1" hangingPunct="1">
                  <a:spcBef>
                    <a:spcPct val="0"/>
                  </a:spcBef>
                  <a:buFontTx/>
                  <a:buNone/>
                </a:pPr>
                <a:r>
                  <a:rPr lang="zh-CN" altLang="en-US" sz="2400">
                    <a:solidFill>
                      <a:srgbClr val="FFFFFF"/>
                    </a:solidFill>
                    <a:latin typeface="华文新魏" pitchFamily="2" charset="-122"/>
                    <a:ea typeface="华文新魏" pitchFamily="2" charset="-122"/>
                    <a:sym typeface="华文新魏" pitchFamily="2" charset="-122"/>
                  </a:rPr>
                  <a:t>嵌入式系统</a:t>
                </a:r>
              </a:p>
            </p:txBody>
          </p:sp>
        </p:grpSp>
        <p:sp>
          <p:nvSpPr>
            <p:cNvPr id="12303" name="AutoShape 16"/>
            <p:cNvSpPr>
              <a:spLocks/>
            </p:cNvSpPr>
            <p:nvPr/>
          </p:nvSpPr>
          <p:spPr bwMode="auto">
            <a:xfrm>
              <a:off x="1549" y="944"/>
              <a:ext cx="465" cy="577"/>
            </a:xfrm>
            <a:prstGeom prst="rightArrow">
              <a:avLst>
                <a:gd name="adj1" fmla="val 50000"/>
                <a:gd name="adj2" fmla="val 25000"/>
              </a:avLst>
            </a:prstGeom>
            <a:solidFill>
              <a:srgbClr val="FFFFFF"/>
            </a:solidFill>
            <a:ln w="9525">
              <a:solidFill>
                <a:schemeClr val="tx1"/>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sp>
          <p:nvSpPr>
            <p:cNvPr id="12304" name="AutoShape 17"/>
            <p:cNvSpPr>
              <a:spLocks/>
            </p:cNvSpPr>
            <p:nvPr/>
          </p:nvSpPr>
          <p:spPr bwMode="auto">
            <a:xfrm>
              <a:off x="3099" y="891"/>
              <a:ext cx="465" cy="682"/>
            </a:xfrm>
            <a:prstGeom prst="rightArrow">
              <a:avLst>
                <a:gd name="adj1" fmla="val 50000"/>
                <a:gd name="adj2" fmla="val 25000"/>
              </a:avLst>
            </a:prstGeom>
            <a:solidFill>
              <a:srgbClr val="FFFFFF"/>
            </a:solidFill>
            <a:ln w="9525">
              <a:solidFill>
                <a:schemeClr val="tx1"/>
              </a:solidFill>
              <a:miter lim="800000"/>
              <a:headEnd/>
              <a:tailEnd/>
            </a:ln>
          </p:spPr>
          <p:txBody>
            <a:bodyPr lIns="0" tIns="0" rIns="0" bIns="0"/>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endParaRPr lang="zh-CN" altLang="en-US" sz="1800"/>
            </a:p>
          </p:txBody>
        </p:sp>
      </p:grpSp>
      <p:sp>
        <p:nvSpPr>
          <p:cNvPr id="12292" name="Rectangle 19"/>
          <p:cNvSpPr>
            <a:spLocks/>
          </p:cNvSpPr>
          <p:nvPr/>
        </p:nvSpPr>
        <p:spPr bwMode="auto">
          <a:xfrm>
            <a:off x="3079750" y="5575300"/>
            <a:ext cx="901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a:solidFill>
                  <a:srgbClr val="CC3300"/>
                </a:solidFill>
                <a:latin typeface="华文新魏" pitchFamily="2" charset="-122"/>
                <a:ea typeface="华文新魏" pitchFamily="2" charset="-122"/>
                <a:sym typeface="华文新魏" pitchFamily="2" charset="-122"/>
              </a:rPr>
              <a:t>方法</a:t>
            </a:r>
          </a:p>
        </p:txBody>
      </p:sp>
      <p:sp>
        <p:nvSpPr>
          <p:cNvPr id="12293" name="Rectangle 20"/>
          <p:cNvSpPr>
            <a:spLocks/>
          </p:cNvSpPr>
          <p:nvPr/>
        </p:nvSpPr>
        <p:spPr bwMode="auto">
          <a:xfrm>
            <a:off x="5441950" y="5575300"/>
            <a:ext cx="8001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zh-CN" altLang="en-US" sz="1800">
                <a:solidFill>
                  <a:srgbClr val="CC3300"/>
                </a:solidFill>
                <a:latin typeface="华文新魏" pitchFamily="2" charset="-122"/>
                <a:ea typeface="华文新魏" pitchFamily="2" charset="-122"/>
                <a:sym typeface="华文新魏" pitchFamily="2" charset="-122"/>
              </a:rPr>
              <a:t>工具</a:t>
            </a:r>
          </a:p>
        </p:txBody>
      </p:sp>
      <p:sp>
        <p:nvSpPr>
          <p:cNvPr id="12294" name="Line 21"/>
          <p:cNvSpPr>
            <a:spLocks noChangeShapeType="1"/>
          </p:cNvSpPr>
          <p:nvPr/>
        </p:nvSpPr>
        <p:spPr bwMode="auto">
          <a:xfrm rot="10800000" flipH="1">
            <a:off x="3657600" y="5105400"/>
            <a:ext cx="381000" cy="381000"/>
          </a:xfrm>
          <a:prstGeom prst="line">
            <a:avLst/>
          </a:prstGeom>
          <a:noFill/>
          <a:ln w="38100">
            <a:solidFill>
              <a:srgbClr val="40458C"/>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295" name="Line 22"/>
          <p:cNvSpPr>
            <a:spLocks noChangeShapeType="1"/>
          </p:cNvSpPr>
          <p:nvPr/>
        </p:nvSpPr>
        <p:spPr bwMode="auto">
          <a:xfrm>
            <a:off x="4267200" y="5867400"/>
            <a:ext cx="914400" cy="1588"/>
          </a:xfrm>
          <a:prstGeom prst="line">
            <a:avLst/>
          </a:prstGeom>
          <a:noFill/>
          <a:ln w="38100">
            <a:solidFill>
              <a:srgbClr val="40458C"/>
            </a:solidFill>
            <a:prstDash val="dash"/>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296" name="Line 23"/>
          <p:cNvSpPr>
            <a:spLocks noChangeShapeType="1"/>
          </p:cNvSpPr>
          <p:nvPr/>
        </p:nvSpPr>
        <p:spPr bwMode="auto">
          <a:xfrm rot="10800000">
            <a:off x="5410200" y="5105400"/>
            <a:ext cx="381000" cy="533400"/>
          </a:xfrm>
          <a:prstGeom prst="line">
            <a:avLst/>
          </a:prstGeom>
          <a:noFill/>
          <a:ln w="38100">
            <a:solidFill>
              <a:srgbClr val="40458C"/>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2297" name="Rectangle 24"/>
          <p:cNvSpPr>
            <a:spLocks noGrp="1" noChangeArrowheads="1"/>
          </p:cNvSpPr>
          <p:nvPr>
            <p:ph type="title"/>
          </p:nvPr>
        </p:nvSpPr>
        <p:spPr>
          <a:xfrm>
            <a:off x="615950" y="0"/>
            <a:ext cx="7772400" cy="1311275"/>
          </a:xfrm>
        </p:spPr>
        <p:txBody>
          <a:bodyPr/>
          <a:lstStyle/>
          <a:p>
            <a:pPr eaLnBrk="1" hangingPunct="1"/>
            <a:r>
              <a:rPr lang="zh-CN" altLang="en-US" dirty="0">
                <a:sym typeface="黑体" pitchFamily="49" charset="-122"/>
              </a:rPr>
              <a:t>嵌入式系统的设计</a:t>
            </a:r>
          </a:p>
        </p:txBody>
      </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eaLnBrk="1" fontAlgn="auto" hangingPunct="1">
              <a:spcAft>
                <a:spcPts val="0"/>
              </a:spcAft>
              <a:defRPr/>
            </a:pPr>
            <a:r>
              <a:rPr kumimoji="1" lang="zh-CN" altLang="en-US"/>
              <a:t>嵌入式系统的设计过程</a:t>
            </a:r>
            <a:endParaRPr kumimoji="1" lang="zh-CN" altLang="en-US" dirty="0"/>
          </a:p>
        </p:txBody>
      </p:sp>
      <p:sp>
        <p:nvSpPr>
          <p:cNvPr id="4" name="圆角矩形 3"/>
          <p:cNvSpPr/>
          <p:nvPr/>
        </p:nvSpPr>
        <p:spPr>
          <a:xfrm>
            <a:off x="3276600" y="1413024"/>
            <a:ext cx="1943100" cy="647700"/>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系统需求分析</a:t>
            </a:r>
            <a:endParaRPr kumimoji="1" lang="en-US" altLang="zh-CN" dirty="0"/>
          </a:p>
          <a:p>
            <a:pPr algn="ctr" fontAlgn="auto">
              <a:spcBef>
                <a:spcPts val="0"/>
              </a:spcBef>
              <a:spcAft>
                <a:spcPts val="0"/>
              </a:spcAft>
              <a:defRPr/>
            </a:pPr>
            <a:r>
              <a:rPr kumimoji="1" lang="zh-CN" altLang="en-US" dirty="0"/>
              <a:t>规格说明书</a:t>
            </a:r>
          </a:p>
        </p:txBody>
      </p:sp>
      <p:sp>
        <p:nvSpPr>
          <p:cNvPr id="5" name="圆角矩形 4"/>
          <p:cNvSpPr/>
          <p:nvPr/>
        </p:nvSpPr>
        <p:spPr>
          <a:xfrm>
            <a:off x="3276600" y="2278211"/>
            <a:ext cx="1943100" cy="57467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体系结构设计</a:t>
            </a:r>
          </a:p>
        </p:txBody>
      </p:sp>
      <p:sp>
        <p:nvSpPr>
          <p:cNvPr id="6" name="圆角矩形 5"/>
          <p:cNvSpPr/>
          <p:nvPr/>
        </p:nvSpPr>
        <p:spPr>
          <a:xfrm>
            <a:off x="3276600" y="3213249"/>
            <a:ext cx="1943100" cy="57626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硬件设计</a:t>
            </a:r>
          </a:p>
        </p:txBody>
      </p:sp>
      <p:sp>
        <p:nvSpPr>
          <p:cNvPr id="7" name="圆角矩形 6"/>
          <p:cNvSpPr/>
          <p:nvPr/>
        </p:nvSpPr>
        <p:spPr>
          <a:xfrm>
            <a:off x="3276600" y="4149874"/>
            <a:ext cx="1943100" cy="57626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系统集成</a:t>
            </a:r>
          </a:p>
        </p:txBody>
      </p:sp>
      <p:sp>
        <p:nvSpPr>
          <p:cNvPr id="8" name="圆角矩形 7"/>
          <p:cNvSpPr/>
          <p:nvPr/>
        </p:nvSpPr>
        <p:spPr>
          <a:xfrm>
            <a:off x="3276600" y="5086499"/>
            <a:ext cx="1943100" cy="574675"/>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系统测试</a:t>
            </a:r>
          </a:p>
        </p:txBody>
      </p:sp>
      <p:sp>
        <p:nvSpPr>
          <p:cNvPr id="9" name="椭圆 8"/>
          <p:cNvSpPr/>
          <p:nvPr/>
        </p:nvSpPr>
        <p:spPr>
          <a:xfrm>
            <a:off x="3276600" y="5877074"/>
            <a:ext cx="1943100" cy="576262"/>
          </a:xfrm>
          <a:prstGeom prst="ellipse">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产品</a:t>
            </a:r>
          </a:p>
        </p:txBody>
      </p:sp>
      <p:sp>
        <p:nvSpPr>
          <p:cNvPr id="10" name="圆角矩形 9"/>
          <p:cNvSpPr/>
          <p:nvPr/>
        </p:nvSpPr>
        <p:spPr>
          <a:xfrm>
            <a:off x="776288" y="3213249"/>
            <a:ext cx="1943100" cy="57626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机械系统设计</a:t>
            </a:r>
          </a:p>
        </p:txBody>
      </p:sp>
      <p:sp>
        <p:nvSpPr>
          <p:cNvPr id="11" name="圆角矩形 10"/>
          <p:cNvSpPr/>
          <p:nvPr/>
        </p:nvSpPr>
        <p:spPr>
          <a:xfrm>
            <a:off x="5815013" y="3213249"/>
            <a:ext cx="1944687" cy="576262"/>
          </a:xfrm>
          <a:prstGeom prst="round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kumimoji="1" lang="zh-CN" altLang="en-US" dirty="0"/>
              <a:t>软件设计</a:t>
            </a:r>
          </a:p>
        </p:txBody>
      </p:sp>
      <p:cxnSp>
        <p:nvCxnSpPr>
          <p:cNvPr id="13" name="直线箭头连接符 12"/>
          <p:cNvCxnSpPr>
            <a:stCxn id="4" idx="2"/>
            <a:endCxn id="5" idx="0"/>
          </p:cNvCxnSpPr>
          <p:nvPr/>
        </p:nvCxnSpPr>
        <p:spPr>
          <a:xfrm>
            <a:off x="4248150" y="2060724"/>
            <a:ext cx="0" cy="217487"/>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线箭头连接符 13"/>
          <p:cNvCxnSpPr>
            <a:stCxn id="5" idx="2"/>
            <a:endCxn id="6" idx="0"/>
          </p:cNvCxnSpPr>
          <p:nvPr/>
        </p:nvCxnSpPr>
        <p:spPr>
          <a:xfrm>
            <a:off x="4248150" y="2852886"/>
            <a:ext cx="0" cy="360363"/>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17" name="直线箭头连接符 16"/>
          <p:cNvCxnSpPr>
            <a:stCxn id="6" idx="2"/>
            <a:endCxn id="7" idx="0"/>
          </p:cNvCxnSpPr>
          <p:nvPr/>
        </p:nvCxnSpPr>
        <p:spPr>
          <a:xfrm>
            <a:off x="4248150" y="3789511"/>
            <a:ext cx="0" cy="360363"/>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20" name="直线箭头连接符 19"/>
          <p:cNvCxnSpPr>
            <a:stCxn id="7" idx="2"/>
            <a:endCxn id="8" idx="0"/>
          </p:cNvCxnSpPr>
          <p:nvPr/>
        </p:nvCxnSpPr>
        <p:spPr>
          <a:xfrm>
            <a:off x="4248150" y="4726136"/>
            <a:ext cx="0" cy="360363"/>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线箭头连接符 22"/>
          <p:cNvCxnSpPr>
            <a:stCxn id="8" idx="2"/>
            <a:endCxn id="9" idx="0"/>
          </p:cNvCxnSpPr>
          <p:nvPr/>
        </p:nvCxnSpPr>
        <p:spPr>
          <a:xfrm>
            <a:off x="4248150" y="5661174"/>
            <a:ext cx="0" cy="215900"/>
          </a:xfrm>
          <a:prstGeom prst="straightConnector1">
            <a:avLst/>
          </a:prstGeom>
          <a:ln>
            <a:solidFill>
              <a:srgbClr val="0070C0"/>
            </a:solidFill>
            <a:tailEnd type="arrow"/>
          </a:ln>
        </p:spPr>
        <p:style>
          <a:lnRef idx="2">
            <a:schemeClr val="accent1"/>
          </a:lnRef>
          <a:fillRef idx="0">
            <a:schemeClr val="accent1"/>
          </a:fillRef>
          <a:effectRef idx="1">
            <a:schemeClr val="accent1"/>
          </a:effectRef>
          <a:fontRef idx="minor">
            <a:schemeClr val="tx1"/>
          </a:fontRef>
        </p:style>
      </p:cxnSp>
      <p:cxnSp>
        <p:nvCxnSpPr>
          <p:cNvPr id="75" name="肘形连接符 74"/>
          <p:cNvCxnSpPr/>
          <p:nvPr/>
        </p:nvCxnSpPr>
        <p:spPr>
          <a:xfrm rot="16200000" flipH="1">
            <a:off x="4277519" y="1263005"/>
            <a:ext cx="12700" cy="5040312"/>
          </a:xfrm>
          <a:prstGeom prst="bentConnector3">
            <a:avLst>
              <a:gd name="adj1" fmla="val 1383315"/>
            </a:avLst>
          </a:prstGeom>
          <a:ln>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82" name="肘形连接符 81"/>
          <p:cNvCxnSpPr>
            <a:stCxn id="10" idx="0"/>
            <a:endCxn id="11" idx="0"/>
          </p:cNvCxnSpPr>
          <p:nvPr/>
        </p:nvCxnSpPr>
        <p:spPr>
          <a:xfrm rot="5400000" flipH="1" flipV="1">
            <a:off x="4267994" y="693093"/>
            <a:ext cx="12700" cy="5040312"/>
          </a:xfrm>
          <a:prstGeom prst="bentConnector3">
            <a:avLst>
              <a:gd name="adj1" fmla="val 1800000"/>
            </a:avLst>
          </a:prstGeom>
          <a:ln>
            <a:solidFill>
              <a:srgbClr val="0070C0"/>
            </a:solidFill>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up)">
                                      <p:cBhvr>
                                        <p:cTn id="20" dur="500"/>
                                        <p:tgtEl>
                                          <p:spTgt spid="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up)">
                                      <p:cBhvr>
                                        <p:cTn id="29" dur="500"/>
                                        <p:tgtEl>
                                          <p:spTgt spid="14"/>
                                        </p:tgtEl>
                                      </p:cBhvr>
                                    </p:animEffect>
                                  </p:childTnLst>
                                </p:cTn>
                              </p:par>
                              <p:par>
                                <p:cTn id="30" presetID="22" presetClass="entr" presetSubtype="1" fill="hold" nodeType="with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wipe(up)">
                                      <p:cBhvr>
                                        <p:cTn id="32" dur="500"/>
                                        <p:tgtEl>
                                          <p:spTgt spid="75"/>
                                        </p:tgtEl>
                                      </p:cBhvr>
                                    </p:animEffect>
                                  </p:childTnLst>
                                </p:cTn>
                              </p:par>
                              <p:par>
                                <p:cTn id="33" presetID="22" presetClass="entr" presetSubtype="1"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wipe(up)">
                                      <p:cBhvr>
                                        <p:cTn id="35" dur="500"/>
                                        <p:tgtEl>
                                          <p:spTgt spid="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500"/>
                                        <p:tgtEl>
                                          <p:spTgt spid="7"/>
                                        </p:tgtEl>
                                      </p:cBhvr>
                                    </p:animEffect>
                                  </p:childTnLst>
                                </p:cTn>
                              </p:par>
                              <p:par>
                                <p:cTn id="41" presetID="22" presetClass="entr" presetSubtype="1"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up)">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up)">
                                      <p:cBhvr>
                                        <p:cTn id="48" dur="500"/>
                                        <p:tgtEl>
                                          <p:spTgt spid="8"/>
                                        </p:tgtEl>
                                      </p:cBhvr>
                                    </p:animEffect>
                                  </p:childTnLst>
                                </p:cTn>
                              </p:par>
                              <p:par>
                                <p:cTn id="49" presetID="22" presetClass="entr" presetSubtype="1"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up)">
                                      <p:cBhvr>
                                        <p:cTn id="51" dur="500"/>
                                        <p:tgtEl>
                                          <p:spTgt spid="2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par>
                                <p:cTn id="57" presetID="22" presetClass="entr" presetSubtype="1"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up)">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ea typeface="黑体" pitchFamily="49" charset="-122"/>
              </a:rPr>
              <a:t>嵌入式硬件与软件协同设计</a:t>
            </a:r>
          </a:p>
        </p:txBody>
      </p:sp>
      <p:sp>
        <p:nvSpPr>
          <p:cNvPr id="71683" name="Rectangle 3" descr="Rectangle: Click to edit Master text styles&#10;Second level&#10;Third level&#10;Fourth level&#10;Fifth level"/>
          <p:cNvSpPr>
            <a:spLocks noGrp="1" noChangeArrowheads="1"/>
          </p:cNvSpPr>
          <p:nvPr>
            <p:ph idx="1"/>
          </p:nvPr>
        </p:nvSpPr>
        <p:spPr/>
        <p:txBody>
          <a:bodyPr rtlCol="0">
            <a:normAutofit lnSpcReduction="10000"/>
          </a:bodyPr>
          <a:lstStyle/>
          <a:p>
            <a:pPr eaLnBrk="1" fontAlgn="auto" hangingPunct="1">
              <a:spcAft>
                <a:spcPts val="0"/>
              </a:spcAft>
              <a:defRPr/>
            </a:pPr>
            <a:r>
              <a:rPr lang="zh-CN" altLang="en-US" sz="2800" dirty="0">
                <a:solidFill>
                  <a:srgbClr val="0B0C17"/>
                </a:solidFill>
              </a:rPr>
              <a:t>任务确定</a:t>
            </a:r>
            <a:endParaRPr lang="en-US" altLang="zh-CN" sz="2800" dirty="0">
              <a:solidFill>
                <a:srgbClr val="0B0C17"/>
              </a:solidFill>
            </a:endParaRPr>
          </a:p>
          <a:p>
            <a:pPr eaLnBrk="1" fontAlgn="auto" hangingPunct="1">
              <a:spcAft>
                <a:spcPts val="0"/>
              </a:spcAft>
              <a:defRPr/>
            </a:pPr>
            <a:r>
              <a:rPr lang="zh-CN" altLang="en-US" sz="2800" dirty="0">
                <a:solidFill>
                  <a:srgbClr val="0B0C17"/>
                </a:solidFill>
              </a:rPr>
              <a:t>需求分析</a:t>
            </a:r>
            <a:endParaRPr lang="en-US" altLang="zh-CN" sz="2800" dirty="0">
              <a:solidFill>
                <a:srgbClr val="0B0C17"/>
              </a:solidFill>
            </a:endParaRPr>
          </a:p>
          <a:p>
            <a:pPr eaLnBrk="1" fontAlgn="auto" hangingPunct="1">
              <a:spcAft>
                <a:spcPts val="0"/>
              </a:spcAft>
              <a:defRPr/>
            </a:pPr>
            <a:r>
              <a:rPr lang="zh-CN" altLang="en-US" sz="2800" dirty="0">
                <a:solidFill>
                  <a:srgbClr val="0B0C17"/>
                </a:solidFill>
              </a:rPr>
              <a:t>确定软</a:t>
            </a:r>
            <a:r>
              <a:rPr lang="en-US" altLang="zh-CN" sz="2800" dirty="0">
                <a:solidFill>
                  <a:srgbClr val="0B0C17"/>
                </a:solidFill>
              </a:rPr>
              <a:t>/</a:t>
            </a:r>
            <a:r>
              <a:rPr lang="zh-CN" altLang="en-US" sz="2800" dirty="0">
                <a:solidFill>
                  <a:srgbClr val="0B0C17"/>
                </a:solidFill>
              </a:rPr>
              <a:t>硬件界面</a:t>
            </a:r>
            <a:endParaRPr lang="en-US" altLang="zh-CN" sz="2800" dirty="0">
              <a:solidFill>
                <a:srgbClr val="0B0C17"/>
              </a:solidFill>
            </a:endParaRPr>
          </a:p>
          <a:p>
            <a:pPr eaLnBrk="1" fontAlgn="auto" hangingPunct="1">
              <a:spcAft>
                <a:spcPts val="0"/>
              </a:spcAft>
              <a:defRPr/>
            </a:pPr>
            <a:r>
              <a:rPr lang="zh-CN" altLang="en-US" sz="2800" dirty="0">
                <a:solidFill>
                  <a:srgbClr val="0B0C17"/>
                </a:solidFill>
              </a:rPr>
              <a:t>硬件裁剪</a:t>
            </a:r>
            <a:endParaRPr lang="en-US" altLang="zh-CN" sz="2800" dirty="0">
              <a:solidFill>
                <a:srgbClr val="0B0C17"/>
              </a:solidFill>
            </a:endParaRPr>
          </a:p>
          <a:p>
            <a:pPr eaLnBrk="1" fontAlgn="auto" hangingPunct="1">
              <a:spcAft>
                <a:spcPts val="0"/>
              </a:spcAft>
              <a:defRPr/>
            </a:pPr>
            <a:r>
              <a:rPr lang="zh-CN" altLang="en-US" sz="2800" dirty="0">
                <a:solidFill>
                  <a:srgbClr val="0B0C17"/>
                </a:solidFill>
              </a:rPr>
              <a:t>确定硬件结构框架</a:t>
            </a:r>
            <a:endParaRPr lang="en-US" altLang="zh-CN" sz="2800" dirty="0">
              <a:solidFill>
                <a:srgbClr val="0B0C17"/>
              </a:solidFill>
            </a:endParaRPr>
          </a:p>
          <a:p>
            <a:pPr eaLnBrk="1" fontAlgn="auto" hangingPunct="1">
              <a:spcAft>
                <a:spcPts val="0"/>
              </a:spcAft>
              <a:defRPr/>
            </a:pPr>
            <a:r>
              <a:rPr lang="zh-CN" altLang="en-US" sz="2800" dirty="0">
                <a:solidFill>
                  <a:srgbClr val="A2B3FA"/>
                </a:solidFill>
              </a:rPr>
              <a:t>电路实现</a:t>
            </a:r>
            <a:r>
              <a:rPr lang="en-US" altLang="zh-CN" sz="2800" dirty="0">
                <a:solidFill>
                  <a:srgbClr val="A2B3FA"/>
                </a:solidFill>
              </a:rPr>
              <a:t>/</a:t>
            </a:r>
            <a:r>
              <a:rPr lang="zh-CN" altLang="en-US" sz="2800" dirty="0">
                <a:solidFill>
                  <a:srgbClr val="A2B3FA"/>
                </a:solidFill>
              </a:rPr>
              <a:t>制作</a:t>
            </a:r>
            <a:endParaRPr lang="en-US" altLang="zh-CN" sz="2800" dirty="0">
              <a:solidFill>
                <a:srgbClr val="A2B3FA"/>
              </a:solidFill>
            </a:endParaRPr>
          </a:p>
          <a:p>
            <a:pPr eaLnBrk="1" fontAlgn="auto" hangingPunct="1">
              <a:spcAft>
                <a:spcPts val="0"/>
              </a:spcAft>
              <a:defRPr/>
            </a:pPr>
            <a:r>
              <a:rPr lang="zh-CN" altLang="en-US" sz="2800" dirty="0">
                <a:solidFill>
                  <a:srgbClr val="A2B3FA"/>
                </a:solidFill>
              </a:rPr>
              <a:t>硬件调试</a:t>
            </a:r>
            <a:endParaRPr lang="en-US" altLang="zh-CN" sz="2800" dirty="0">
              <a:solidFill>
                <a:srgbClr val="A2B3FA"/>
              </a:solidFill>
            </a:endParaRPr>
          </a:p>
          <a:p>
            <a:pPr eaLnBrk="1" fontAlgn="auto" hangingPunct="1">
              <a:spcAft>
                <a:spcPts val="0"/>
              </a:spcAft>
              <a:defRPr/>
            </a:pPr>
            <a:r>
              <a:rPr lang="zh-CN" altLang="en-US" sz="2800" dirty="0">
                <a:solidFill>
                  <a:srgbClr val="A2B3FA"/>
                </a:solidFill>
              </a:rPr>
              <a:t>软硬件集成</a:t>
            </a:r>
            <a:endParaRPr lang="en-US" altLang="zh-CN" sz="2800" dirty="0">
              <a:solidFill>
                <a:srgbClr val="A2B3FA"/>
              </a:solidFill>
            </a:endParaRPr>
          </a:p>
          <a:p>
            <a:pPr eaLnBrk="1" fontAlgn="auto" hangingPunct="1">
              <a:spcAft>
                <a:spcPts val="0"/>
              </a:spcAft>
              <a:defRPr/>
            </a:pPr>
            <a:r>
              <a:rPr lang="zh-CN" altLang="en-US" sz="2800" dirty="0">
                <a:solidFill>
                  <a:srgbClr val="A2B3FA"/>
                </a:solidFill>
              </a:rPr>
              <a:t>系统总调试</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200" dirty="0">
                <a:ea typeface="黑体" pitchFamily="49" charset="-122"/>
              </a:rPr>
              <a:t>任务确定</a:t>
            </a:r>
          </a:p>
        </p:txBody>
      </p:sp>
      <p:sp>
        <p:nvSpPr>
          <p:cNvPr id="72707" name="Rectangle 3" descr="Rectangle: Click to edit Master text styles&#10;Second level&#10;Third level&#10;Fourth level&#10;Fifth level"/>
          <p:cNvSpPr>
            <a:spLocks noGrp="1" noChangeArrowheads="1"/>
          </p:cNvSpPr>
          <p:nvPr>
            <p:ph idx="1"/>
          </p:nvPr>
        </p:nvSpPr>
        <p:spPr/>
        <p:txBody>
          <a:bodyPr rtlCol="0">
            <a:normAutofit/>
          </a:bodyPr>
          <a:lstStyle/>
          <a:p>
            <a:pPr eaLnBrk="1" fontAlgn="auto" hangingPunct="1">
              <a:spcAft>
                <a:spcPts val="0"/>
              </a:spcAft>
              <a:defRPr/>
            </a:pPr>
            <a:r>
              <a:rPr lang="zh-CN" altLang="en-US" dirty="0"/>
              <a:t>医疗实时监护系统</a:t>
            </a:r>
            <a:endParaRPr lang="en-US" altLang="zh-CN" dirty="0"/>
          </a:p>
          <a:p>
            <a:pPr lvl="1" eaLnBrk="1" fontAlgn="auto" hangingPunct="1">
              <a:spcAft>
                <a:spcPts val="0"/>
              </a:spcAft>
              <a:defRPr/>
            </a:pPr>
            <a:r>
              <a:rPr lang="zh-CN" altLang="en-US" dirty="0"/>
              <a:t>单参数监护：</a:t>
            </a:r>
            <a:r>
              <a:rPr lang="zh-CN" altLang="en-US" sz="2400" dirty="0"/>
              <a:t>单一生命体征监控</a:t>
            </a:r>
            <a:endParaRPr lang="en-US" altLang="zh-CN" sz="2400" dirty="0"/>
          </a:p>
          <a:p>
            <a:pPr lvl="2" eaLnBrk="1" fontAlgn="auto" hangingPunct="1">
              <a:spcAft>
                <a:spcPts val="0"/>
              </a:spcAft>
              <a:defRPr/>
            </a:pPr>
            <a:r>
              <a:rPr lang="zh-CN" altLang="en-US" sz="1800" dirty="0"/>
              <a:t>心电（</a:t>
            </a:r>
            <a:r>
              <a:rPr lang="en-US" altLang="zh-CN" sz="1800" dirty="0"/>
              <a:t>ECG</a:t>
            </a:r>
            <a:r>
              <a:rPr lang="zh-CN" altLang="en-US" sz="1800" dirty="0"/>
              <a:t>）、血压（</a:t>
            </a:r>
            <a:r>
              <a:rPr lang="en-US" altLang="zh-CN" sz="1800" dirty="0"/>
              <a:t>NIBP</a:t>
            </a:r>
            <a:r>
              <a:rPr lang="zh-CN" altLang="en-US" sz="1800" dirty="0"/>
              <a:t>）、体温（</a:t>
            </a:r>
            <a:r>
              <a:rPr lang="en-US" altLang="zh-CN" sz="1800" dirty="0"/>
              <a:t>TEMP</a:t>
            </a:r>
            <a:r>
              <a:rPr lang="zh-CN" altLang="en-US" sz="1800" dirty="0"/>
              <a:t>）、血氧饱和度（</a:t>
            </a:r>
            <a:r>
              <a:rPr lang="en-US" altLang="zh-CN" sz="1800" dirty="0"/>
              <a:t>SPO2</a:t>
            </a:r>
            <a:r>
              <a:rPr lang="zh-CN" altLang="en-US" sz="1800" dirty="0"/>
              <a:t>）</a:t>
            </a:r>
            <a:endParaRPr lang="en-US" altLang="zh-CN" sz="1800" dirty="0"/>
          </a:p>
          <a:p>
            <a:pPr lvl="2" eaLnBrk="1" fontAlgn="auto" hangingPunct="1">
              <a:spcAft>
                <a:spcPts val="0"/>
              </a:spcAft>
              <a:defRPr/>
            </a:pPr>
            <a:endParaRPr lang="en-US" altLang="zh-CN" sz="1800" dirty="0"/>
          </a:p>
          <a:p>
            <a:pPr lvl="1" eaLnBrk="1" fontAlgn="auto" hangingPunct="1">
              <a:spcAft>
                <a:spcPts val="0"/>
              </a:spcAft>
              <a:defRPr/>
            </a:pPr>
            <a:r>
              <a:rPr lang="zh-CN" altLang="en-US" dirty="0"/>
              <a:t>综合监护：</a:t>
            </a:r>
            <a:r>
              <a:rPr lang="zh-CN" altLang="en-US" sz="2400" dirty="0">
                <a:solidFill>
                  <a:srgbClr val="222222"/>
                </a:solidFill>
                <a:cs typeface="Tahoma" charset="0"/>
              </a:rPr>
              <a:t>社区服务、现场紧急救护</a:t>
            </a:r>
            <a:r>
              <a:rPr lang="en-US" altLang="zh-CN" dirty="0"/>
              <a:t> </a:t>
            </a:r>
          </a:p>
          <a:p>
            <a:pPr lvl="1" eaLnBrk="1" fontAlgn="auto" hangingPunct="1">
              <a:spcAft>
                <a:spcPts val="0"/>
              </a:spcAft>
              <a:defRPr/>
            </a:pPr>
            <a:endParaRPr lang="en-US" altLang="zh-CN" dirty="0"/>
          </a:p>
          <a:p>
            <a:pPr lvl="1" eaLnBrk="1" fontAlgn="auto" hangingPunct="1">
              <a:spcAft>
                <a:spcPts val="0"/>
              </a:spcAft>
              <a:defRPr/>
            </a:pPr>
            <a:r>
              <a:rPr lang="zh-CN" altLang="en-US" dirty="0"/>
              <a:t>重症监护系统：</a:t>
            </a:r>
            <a:r>
              <a:rPr lang="en-US" altLang="zh-CN" dirty="0"/>
              <a:t>ICU</a:t>
            </a:r>
            <a:r>
              <a:rPr lang="zh-CN" altLang="en-US" dirty="0"/>
              <a:t>（</a:t>
            </a:r>
            <a:r>
              <a:rPr lang="en-US" altLang="zh-CN" dirty="0"/>
              <a:t>Intensive Care Unit</a:t>
            </a:r>
            <a:r>
              <a:rPr lang="zh-CN" altLang="en-US" dirty="0"/>
              <a:t>）</a:t>
            </a:r>
            <a:endParaRPr lang="en-US" altLang="zh-CN"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ICU</a:t>
            </a:r>
            <a:endParaRPr lang="zh-CN" altLang="en-US" dirty="0"/>
          </a:p>
        </p:txBody>
      </p:sp>
      <p:pic>
        <p:nvPicPr>
          <p:cNvPr id="1026" name="Picture 2" descr="https://timgsa.baidu.com/timg?image&amp;quality=80&amp;size=b9999_10000&amp;sec=1568807949059&amp;di=9dffd16793040f8b44ee2171b0321aa1&amp;imgtype=0&amp;src=http%3A%2F%2Fjiemi.att.hudong.com%2Fupload%2Fimages%2Farticle%2F07%2Fc1%2F2c9a390cf6392ab164c481e40228.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712" y="1719263"/>
            <a:ext cx="6738576" cy="441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23940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909</TotalTime>
  <Words>1875</Words>
  <Application>Microsoft Macintosh PowerPoint</Application>
  <PresentationFormat>全屏显示(4:3)</PresentationFormat>
  <Paragraphs>292</Paragraphs>
  <Slides>30</Slides>
  <Notes>4</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30</vt:i4>
      </vt:variant>
    </vt:vector>
  </HeadingPairs>
  <TitlesOfParts>
    <vt:vector size="51" baseType="lpstr">
      <vt:lpstr>黑体</vt:lpstr>
      <vt:lpstr>华文仿宋</vt:lpstr>
      <vt:lpstr>华文细黑</vt:lpstr>
      <vt:lpstr>华文新魏</vt:lpstr>
      <vt:lpstr>华文行楷</vt:lpstr>
      <vt:lpstr>楷体</vt:lpstr>
      <vt:lpstr>楷体_GB2312</vt:lpstr>
      <vt:lpstr>宋体</vt:lpstr>
      <vt:lpstr>微软雅黑</vt:lpstr>
      <vt:lpstr>Tahoma Bold</vt:lpstr>
      <vt:lpstr>Arial</vt:lpstr>
      <vt:lpstr>Calibri</vt:lpstr>
      <vt:lpstr>Gill Sans</vt:lpstr>
      <vt:lpstr>Tahoma</vt:lpstr>
      <vt:lpstr>Times New Roman</vt:lpstr>
      <vt:lpstr>Times New Roman Bold</vt:lpstr>
      <vt:lpstr>Wingdings</vt:lpstr>
      <vt:lpstr>自定义设计方案</vt:lpstr>
      <vt:lpstr>实验室PPT模版2013 beta1</vt:lpstr>
      <vt:lpstr>1_自定义设计方案</vt:lpstr>
      <vt:lpstr>Network</vt:lpstr>
      <vt:lpstr>嵌入式系统设计方法</vt:lpstr>
      <vt:lpstr>通用的工程设计过程</vt:lpstr>
      <vt:lpstr>Layers of Computer System</vt:lpstr>
      <vt:lpstr>嵌入式系统的软硬件框架</vt:lpstr>
      <vt:lpstr>嵌入式系统的设计</vt:lpstr>
      <vt:lpstr>嵌入式系统的设计过程</vt:lpstr>
      <vt:lpstr>嵌入式硬件与软件协同设计</vt:lpstr>
      <vt:lpstr>任务确定</vt:lpstr>
      <vt:lpstr>ICU</vt:lpstr>
      <vt:lpstr>需求分析-1</vt:lpstr>
      <vt:lpstr>需求分析-2</vt:lpstr>
      <vt:lpstr>需求分析-3</vt:lpstr>
      <vt:lpstr>系统结构设计</vt:lpstr>
      <vt:lpstr>软硬件的划分</vt:lpstr>
      <vt:lpstr>通常由软件实现的部分</vt:lpstr>
      <vt:lpstr>双重性部分</vt:lpstr>
      <vt:lpstr>软硬协同设计对比</vt:lpstr>
      <vt:lpstr>软硬协同设计对比</vt:lpstr>
      <vt:lpstr>软硬协同设计的驱动因素</vt:lpstr>
      <vt:lpstr>软/硬件协同设计的空间</vt:lpstr>
      <vt:lpstr>软硬件设计的二重性</vt:lpstr>
      <vt:lpstr>确定软/硬件界面</vt:lpstr>
      <vt:lpstr>硬件裁剪—处理器</vt:lpstr>
      <vt:lpstr>硬件裁剪—I/O接口与输入/输出设备</vt:lpstr>
      <vt:lpstr>确定硬件结构框架—— 心电参数监护报警系统</vt:lpstr>
      <vt:lpstr>S3C44B0X功能</vt:lpstr>
      <vt:lpstr>S3C44B0X芯片体系结构</vt:lpstr>
      <vt:lpstr>硬件结构框架----心脉生命监护报警</vt:lpstr>
      <vt:lpstr>作业</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Microsoft Office User</cp:lastModifiedBy>
  <cp:revision>169</cp:revision>
  <dcterms:created xsi:type="dcterms:W3CDTF">2011-08-03T07:44:17Z</dcterms:created>
  <dcterms:modified xsi:type="dcterms:W3CDTF">2020-10-10T07:23:53Z</dcterms:modified>
</cp:coreProperties>
</file>