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5"/>
  </p:notesMasterIdLst>
  <p:handoutMasterIdLst>
    <p:handoutMasterId r:id="rId46"/>
  </p:handoutMasterIdLst>
  <p:sldIdLst>
    <p:sldId id="656" r:id="rId2"/>
    <p:sldId id="659" r:id="rId3"/>
    <p:sldId id="660" r:id="rId4"/>
    <p:sldId id="698" r:id="rId5"/>
    <p:sldId id="699" r:id="rId6"/>
    <p:sldId id="665" r:id="rId7"/>
    <p:sldId id="661" r:id="rId8"/>
    <p:sldId id="666" r:id="rId9"/>
    <p:sldId id="667" r:id="rId10"/>
    <p:sldId id="668" r:id="rId11"/>
    <p:sldId id="669" r:id="rId12"/>
    <p:sldId id="670" r:id="rId13"/>
    <p:sldId id="671" r:id="rId14"/>
    <p:sldId id="672" r:id="rId15"/>
    <p:sldId id="673" r:id="rId16"/>
    <p:sldId id="674" r:id="rId17"/>
    <p:sldId id="675" r:id="rId18"/>
    <p:sldId id="676" r:id="rId19"/>
    <p:sldId id="677" r:id="rId20"/>
    <p:sldId id="678" r:id="rId21"/>
    <p:sldId id="679" r:id="rId22"/>
    <p:sldId id="680" r:id="rId23"/>
    <p:sldId id="681" r:id="rId24"/>
    <p:sldId id="682" r:id="rId25"/>
    <p:sldId id="683" r:id="rId26"/>
    <p:sldId id="684" r:id="rId27"/>
    <p:sldId id="686" r:id="rId28"/>
    <p:sldId id="687" r:id="rId29"/>
    <p:sldId id="688" r:id="rId30"/>
    <p:sldId id="689" r:id="rId31"/>
    <p:sldId id="690" r:id="rId32"/>
    <p:sldId id="701" r:id="rId33"/>
    <p:sldId id="704" r:id="rId34"/>
    <p:sldId id="703" r:id="rId35"/>
    <p:sldId id="705" r:id="rId36"/>
    <p:sldId id="700" r:id="rId37"/>
    <p:sldId id="706" r:id="rId38"/>
    <p:sldId id="692" r:id="rId39"/>
    <p:sldId id="693" r:id="rId40"/>
    <p:sldId id="694" r:id="rId41"/>
    <p:sldId id="695" r:id="rId42"/>
    <p:sldId id="696" r:id="rId43"/>
    <p:sldId id="707" r:id="rId4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FF99"/>
    <a:srgbClr val="FF7C80"/>
    <a:srgbClr val="FFCC99"/>
    <a:srgbClr val="CCCC00"/>
    <a:srgbClr val="0000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0" autoAdjust="0"/>
    <p:restoredTop sz="84891" autoAdjust="0"/>
  </p:normalViewPr>
  <p:slideViewPr>
    <p:cSldViewPr>
      <p:cViewPr varScale="1">
        <p:scale>
          <a:sx n="86" d="100"/>
          <a:sy n="86" d="100"/>
        </p:scale>
        <p:origin x="1872" y="20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1866" y="-90"/>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kumimoji="1" sz="1200">
                <a:latin typeface="Times New Roman" pitchFamily="18" charset="0"/>
              </a:defRPr>
            </a:lvl1pPr>
          </a:lstStyle>
          <a:p>
            <a:pPr>
              <a:defRPr/>
            </a:pPr>
            <a:endParaRPr lang="en-US" altLang="zh-CN"/>
          </a:p>
        </p:txBody>
      </p:sp>
      <p:sp>
        <p:nvSpPr>
          <p:cNvPr id="614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kumimoji="1" sz="1200">
                <a:latin typeface="Times New Roman" pitchFamily="18" charset="0"/>
              </a:defRPr>
            </a:lvl1pPr>
          </a:lstStyle>
          <a:p>
            <a:pPr>
              <a:defRPr/>
            </a:pPr>
            <a:endParaRPr lang="en-US" altLang="zh-CN"/>
          </a:p>
        </p:txBody>
      </p:sp>
      <p:sp>
        <p:nvSpPr>
          <p:cNvPr id="614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kumimoji="1" sz="1200">
                <a:latin typeface="Times New Roman" pitchFamily="18" charset="0"/>
              </a:defRPr>
            </a:lvl1pPr>
          </a:lstStyle>
          <a:p>
            <a:pPr>
              <a:defRPr/>
            </a:pPr>
            <a:endParaRPr lang="en-US" altLang="zh-CN"/>
          </a:p>
        </p:txBody>
      </p:sp>
      <p:sp>
        <p:nvSpPr>
          <p:cNvPr id="614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kumimoji="1" sz="1200">
                <a:latin typeface="Times New Roman" panose="02020603050405020304" pitchFamily="18" charset="0"/>
              </a:defRPr>
            </a:lvl1pPr>
          </a:lstStyle>
          <a:p>
            <a:pPr>
              <a:defRPr/>
            </a:pPr>
            <a:fld id="{1C4879F7-AB82-4808-BC4C-487BDEE7A8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6F014CAE-4DE1-4A3F-B592-898ABE70667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Times New Roman" pitchFamily="18" charset="0"/>
                <a:ea typeface="宋体" pitchFamily="2" charset="-122"/>
                <a:cs typeface="+mn-cs"/>
              </a:rPr>
              <a:t>NRE</a:t>
            </a:r>
            <a:r>
              <a:rPr lang="zh-CN" altLang="en-US" sz="1200" b="0" i="0" u="none" strike="noStrike" kern="1200" dirty="0">
                <a:solidFill>
                  <a:schemeClr val="tx1"/>
                </a:solidFill>
                <a:effectLst/>
                <a:latin typeface="Times New Roman" pitchFamily="18" charset="0"/>
                <a:ea typeface="宋体" pitchFamily="2" charset="-122"/>
                <a:cs typeface="+mn-cs"/>
              </a:rPr>
              <a:t>费用即一次性工程费用</a:t>
            </a:r>
            <a:endParaRPr lang="zh-CN" altLang="en-US" dirty="0"/>
          </a:p>
        </p:txBody>
      </p:sp>
      <p:sp>
        <p:nvSpPr>
          <p:cNvPr id="4" name="灯片编号占位符 3"/>
          <p:cNvSpPr>
            <a:spLocks noGrp="1"/>
          </p:cNvSpPr>
          <p:nvPr>
            <p:ph type="sldNum" sz="quarter" idx="10"/>
          </p:nvPr>
        </p:nvSpPr>
        <p:spPr/>
        <p:txBody>
          <a:bodyPr/>
          <a:lstStyle/>
          <a:p>
            <a:pPr>
              <a:defRPr/>
            </a:pPr>
            <a:fld id="{6F014CAE-4DE1-4A3F-B592-898ABE706672}" type="slidenum">
              <a:rPr lang="en-US" altLang="zh-CN" smtClean="0"/>
              <a:pPr>
                <a:defRPr/>
              </a:pPr>
              <a:t>21</a:t>
            </a:fld>
            <a:endParaRPr lang="en-US" altLang="zh-CN"/>
          </a:p>
        </p:txBody>
      </p:sp>
    </p:spTree>
    <p:extLst>
      <p:ext uri="{BB962C8B-B14F-4D97-AF65-F5344CB8AC3E}">
        <p14:creationId xmlns:p14="http://schemas.microsoft.com/office/powerpoint/2010/main" val="182722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4514" name="Rectangle 2"/>
          <p:cNvSpPr>
            <a:spLocks noGrp="1" noChangeArrowheads="1"/>
          </p:cNvSpPr>
          <p:nvPr>
            <p:ph type="body" idx="1"/>
          </p:nvPr>
        </p:nvSpPr>
        <p:spPr bwMode="auto">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41275" eaLnBrk="1" fontAlgn="auto" hangingPunct="1">
              <a:lnSpc>
                <a:spcPct val="90000"/>
              </a:lnSpc>
              <a:spcBef>
                <a:spcPts val="413"/>
              </a:spcBef>
              <a:spcAft>
                <a:spcPts val="0"/>
              </a:spcAft>
              <a:defRPr/>
            </a:pPr>
            <a:r>
              <a:rPr lang="en-US" altLang="zh-CN">
                <a:solidFill>
                  <a:srgbClr val="000000"/>
                </a:solidFill>
                <a:latin typeface="Arial" charset="0"/>
                <a:cs typeface="Arial" charset="0"/>
                <a:sym typeface="Arial" charset="0"/>
              </a:rPr>
              <a:t>In software, problems found in development testing are at least one order of magnitude more costly to fix than those found during requirements specifications. Therefore, it is important that the system be able to be validated as the design progresses. The most common way to perform this validation is through simulation.</a:t>
            </a:r>
          </a:p>
          <a:p>
            <a:pPr marL="41275" eaLnBrk="1" fontAlgn="auto" hangingPunct="1">
              <a:lnSpc>
                <a:spcPct val="90000"/>
              </a:lnSpc>
              <a:spcBef>
                <a:spcPts val="413"/>
              </a:spcBef>
              <a:spcAft>
                <a:spcPts val="0"/>
              </a:spcAft>
              <a:defRPr/>
            </a:pPr>
            <a:endParaRPr lang="en-US" altLang="zh-CN">
              <a:solidFill>
                <a:srgbClr val="000000"/>
              </a:solidFill>
              <a:latin typeface="Arial" charset="0"/>
              <a:cs typeface="Arial" charset="0"/>
              <a:sym typeface="Arial" charset="0"/>
            </a:endParaRPr>
          </a:p>
          <a:p>
            <a:pPr marL="41275" eaLnBrk="1" fontAlgn="auto" hangingPunct="1">
              <a:lnSpc>
                <a:spcPct val="90000"/>
              </a:lnSpc>
              <a:spcBef>
                <a:spcPts val="413"/>
              </a:spcBef>
              <a:spcAft>
                <a:spcPts val="0"/>
              </a:spcAft>
              <a:defRPr/>
            </a:pPr>
            <a:r>
              <a:rPr lang="en-US" altLang="zh-CN">
                <a:solidFill>
                  <a:srgbClr val="000000"/>
                </a:solidFill>
                <a:latin typeface="Arial" charset="0"/>
                <a:cs typeface="Arial" charset="0"/>
                <a:sym typeface="Arial" charset="0"/>
              </a:rPr>
              <a:t>[Boehm73], [Terry90], [Thimbleby88], [Turn78]</a:t>
            </a:r>
          </a:p>
        </p:txBody>
      </p:sp>
    </p:spTree>
    <p:extLst>
      <p:ext uri="{BB962C8B-B14F-4D97-AF65-F5344CB8AC3E}">
        <p14:creationId xmlns:p14="http://schemas.microsoft.com/office/powerpoint/2010/main" val="190042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586" name="Rectangle 2"/>
          <p:cNvSpPr>
            <a:spLocks noGrp="1" noChangeArrowheads="1"/>
          </p:cNvSpPr>
          <p:nvPr>
            <p:ph type="body" idx="1"/>
          </p:nvPr>
        </p:nvSpPr>
        <p:spPr bwMode="auto">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41275" eaLnBrk="1" fontAlgn="auto" hangingPunct="1">
              <a:lnSpc>
                <a:spcPct val="90000"/>
              </a:lnSpc>
              <a:spcBef>
                <a:spcPts val="413"/>
              </a:spcBef>
              <a:spcAft>
                <a:spcPts val="0"/>
              </a:spcAft>
              <a:defRPr/>
            </a:pPr>
            <a:r>
              <a:rPr lang="en-US" altLang="zh-CN">
                <a:solidFill>
                  <a:srgbClr val="000000"/>
                </a:solidFill>
                <a:latin typeface="Arial" charset="0"/>
                <a:cs typeface="Arial" charset="0"/>
                <a:sym typeface="Arial" charset="0"/>
              </a:rPr>
              <a:t>In software, problems found in development testing are at least one order of magnitude more costly to fix than those found during requirements specifications. Therefore, it is important that the system be able to be validated as the design progresses. The most common way to perform this validation is through simulation.</a:t>
            </a:r>
          </a:p>
          <a:p>
            <a:pPr marL="41275" eaLnBrk="1" fontAlgn="auto" hangingPunct="1">
              <a:lnSpc>
                <a:spcPct val="90000"/>
              </a:lnSpc>
              <a:spcBef>
                <a:spcPts val="413"/>
              </a:spcBef>
              <a:spcAft>
                <a:spcPts val="0"/>
              </a:spcAft>
              <a:defRPr/>
            </a:pPr>
            <a:endParaRPr lang="en-US" altLang="zh-CN">
              <a:solidFill>
                <a:srgbClr val="000000"/>
              </a:solidFill>
              <a:latin typeface="Arial" charset="0"/>
              <a:cs typeface="Arial" charset="0"/>
              <a:sym typeface="Arial" charset="0"/>
            </a:endParaRPr>
          </a:p>
          <a:p>
            <a:pPr marL="41275" eaLnBrk="1" fontAlgn="auto" hangingPunct="1">
              <a:lnSpc>
                <a:spcPct val="90000"/>
              </a:lnSpc>
              <a:spcBef>
                <a:spcPts val="413"/>
              </a:spcBef>
              <a:spcAft>
                <a:spcPts val="0"/>
              </a:spcAft>
              <a:defRPr/>
            </a:pPr>
            <a:r>
              <a:rPr lang="en-US" altLang="zh-CN">
                <a:solidFill>
                  <a:srgbClr val="000000"/>
                </a:solidFill>
                <a:latin typeface="Arial" charset="0"/>
                <a:cs typeface="Arial" charset="0"/>
                <a:sym typeface="Arial" charset="0"/>
              </a:rPr>
              <a:t>[Boehm73], [Terry90], [Thimbleby88], [Turn78]</a:t>
            </a:r>
          </a:p>
        </p:txBody>
      </p:sp>
    </p:spTree>
    <p:extLst>
      <p:ext uri="{BB962C8B-B14F-4D97-AF65-F5344CB8AC3E}">
        <p14:creationId xmlns:p14="http://schemas.microsoft.com/office/powerpoint/2010/main" val="57505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9634" name="Rectangle 2"/>
          <p:cNvSpPr>
            <a:spLocks noGrp="1" noChangeArrowheads="1"/>
          </p:cNvSpPr>
          <p:nvPr>
            <p:ph type="body" idx="1"/>
          </p:nvPr>
        </p:nvSpPr>
        <p:spPr bwMode="auto">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41275" eaLnBrk="1" fontAlgn="auto" hangingPunct="1">
              <a:lnSpc>
                <a:spcPct val="90000"/>
              </a:lnSpc>
              <a:spcBef>
                <a:spcPts val="413"/>
              </a:spcBef>
              <a:spcAft>
                <a:spcPts val="0"/>
              </a:spcAft>
              <a:defRPr/>
            </a:pPr>
            <a:r>
              <a:rPr lang="en-US" altLang="zh-CN">
                <a:solidFill>
                  <a:srgbClr val="000000"/>
                </a:solidFill>
                <a:latin typeface="Arial" charset="0"/>
                <a:cs typeface="Arial" charset="0"/>
                <a:sym typeface="Arial" charset="0"/>
              </a:rPr>
              <a:t>This figure shows one of the requirements for an efficient codesign process - an integrated substrate for modeling both the hardware and software and their interactions. The integrated modeling substrate allows for incremental review throughout the design process, with interaction between hardware and software.</a:t>
            </a:r>
          </a:p>
        </p:txBody>
      </p:sp>
    </p:spTree>
    <p:extLst>
      <p:ext uri="{BB962C8B-B14F-4D97-AF65-F5344CB8AC3E}">
        <p14:creationId xmlns:p14="http://schemas.microsoft.com/office/powerpoint/2010/main" val="10548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F014CAE-4DE1-4A3F-B592-898ABE706672}" type="slidenum">
              <a:rPr lang="en-US" altLang="zh-CN" smtClean="0"/>
              <a:pPr>
                <a:defRPr/>
              </a:pPr>
              <a:t>29</a:t>
            </a:fld>
            <a:endParaRPr lang="en-US" altLang="zh-CN"/>
          </a:p>
        </p:txBody>
      </p:sp>
    </p:spTree>
    <p:extLst>
      <p:ext uri="{BB962C8B-B14F-4D97-AF65-F5344CB8AC3E}">
        <p14:creationId xmlns:p14="http://schemas.microsoft.com/office/powerpoint/2010/main" val="34409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F014CAE-4DE1-4A3F-B592-898ABE706672}" type="slidenum">
              <a:rPr lang="en-US" altLang="zh-CN" smtClean="0"/>
              <a:pPr>
                <a:defRPr/>
              </a:pPr>
              <a:t>36</a:t>
            </a:fld>
            <a:endParaRPr lang="en-US" altLang="zh-CN"/>
          </a:p>
        </p:txBody>
      </p:sp>
    </p:spTree>
    <p:extLst>
      <p:ext uri="{BB962C8B-B14F-4D97-AF65-F5344CB8AC3E}">
        <p14:creationId xmlns:p14="http://schemas.microsoft.com/office/powerpoint/2010/main" val="339926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71491D72-A7F4-4A75-8580-0B077ABDCF91}" type="datetime1">
              <a:rPr lang="zh-CN" altLang="en-US"/>
              <a:pPr>
                <a:defRPr/>
              </a:pPr>
              <a:t>2020/10/22</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F58B60A-EE67-4BA9-8870-944BE9DA8244}" type="slidenum">
              <a:rPr lang="en-US" altLang="zh-CN"/>
              <a:pPr>
                <a:defRPr/>
              </a:pPr>
              <a:t>‹#›</a:t>
            </a:fld>
            <a:endParaRPr lang="en-US" altLang="zh-CN"/>
          </a:p>
        </p:txBody>
      </p:sp>
    </p:spTree>
    <p:extLst>
      <p:ext uri="{BB962C8B-B14F-4D97-AF65-F5344CB8AC3E}">
        <p14:creationId xmlns:p14="http://schemas.microsoft.com/office/powerpoint/2010/main" val="304851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9EBA14AA-3E13-4DA6-A2C5-2CA9EB10E186}" type="datetime1">
              <a:rPr lang="zh-CN" altLang="en-US"/>
              <a:pPr>
                <a:defRPr/>
              </a:pPr>
              <a:t>2020/10/22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E3D7716-A659-4054-9F51-9123EED5A80A}" type="slidenum">
              <a:rPr lang="en-US" altLang="zh-CN"/>
              <a:pPr>
                <a:defRPr/>
              </a:pPr>
              <a:t>‹#›</a:t>
            </a:fld>
            <a:endParaRPr lang="en-US" altLang="zh-CN"/>
          </a:p>
        </p:txBody>
      </p:sp>
    </p:spTree>
    <p:extLst>
      <p:ext uri="{BB962C8B-B14F-4D97-AF65-F5344CB8AC3E}">
        <p14:creationId xmlns:p14="http://schemas.microsoft.com/office/powerpoint/2010/main" val="369147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2245A661-1ECE-4675-8C2E-B52DC3403413}" type="datetime1">
              <a:rPr lang="zh-CN" altLang="en-US"/>
              <a:pPr>
                <a:defRPr/>
              </a:pPr>
              <a:t>2020/10/22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C8F4F7E-E08C-44EC-B702-5A30BA045857}" type="slidenum">
              <a:rPr lang="en-US" altLang="zh-CN"/>
              <a:pPr>
                <a:defRPr/>
              </a:pPr>
              <a:t>‹#›</a:t>
            </a:fld>
            <a:endParaRPr lang="en-US" altLang="zh-CN"/>
          </a:p>
        </p:txBody>
      </p:sp>
    </p:spTree>
    <p:extLst>
      <p:ext uri="{BB962C8B-B14F-4D97-AF65-F5344CB8AC3E}">
        <p14:creationId xmlns:p14="http://schemas.microsoft.com/office/powerpoint/2010/main" val="2454795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0D0FF435-D205-4D88-8FF5-FC60784115E9}" type="datetime1">
              <a:rPr lang="zh-CN" altLang="en-US"/>
              <a:pPr>
                <a:defRPr/>
              </a:pPr>
              <a:t>2020/10/22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5A3E96EF-7BBD-466F-8E17-D54E1CC7D301}" type="slidenum">
              <a:rPr lang="en-US" altLang="zh-CN"/>
              <a:pPr>
                <a:defRPr/>
              </a:pPr>
              <a:t>‹#›</a:t>
            </a:fld>
            <a:endParaRPr lang="en-US" altLang="zh-CN"/>
          </a:p>
        </p:txBody>
      </p:sp>
    </p:spTree>
    <p:extLst>
      <p:ext uri="{BB962C8B-B14F-4D97-AF65-F5344CB8AC3E}">
        <p14:creationId xmlns:p14="http://schemas.microsoft.com/office/powerpoint/2010/main" val="43183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90F77502-890F-4DA1-A229-7D7734C17EA3}" type="datetime1">
              <a:rPr lang="zh-CN" altLang="en-US"/>
              <a:pPr>
                <a:defRPr/>
              </a:pPr>
              <a:t>2020/10/22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916C7D7-3947-4ED4-959D-A99EB7C92E48}" type="slidenum">
              <a:rPr lang="en-US" altLang="zh-CN"/>
              <a:pPr>
                <a:defRPr/>
              </a:pPr>
              <a:t>‹#›</a:t>
            </a:fld>
            <a:endParaRPr lang="en-US" altLang="zh-CN"/>
          </a:p>
        </p:txBody>
      </p:sp>
    </p:spTree>
    <p:extLst>
      <p:ext uri="{BB962C8B-B14F-4D97-AF65-F5344CB8AC3E}">
        <p14:creationId xmlns:p14="http://schemas.microsoft.com/office/powerpoint/2010/main" val="14899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5816FA4F-F2BC-4B7B-80AB-F26D970FBABB}" type="datetime1">
              <a:rPr lang="zh-CN" altLang="en-US"/>
              <a:pPr>
                <a:defRPr/>
              </a:pPr>
              <a:t>2020/10/22</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78E8401-38DD-424F-AD54-A9009DAA3AF7}" type="slidenum">
              <a:rPr lang="en-US" altLang="zh-CN"/>
              <a:pPr>
                <a:defRPr/>
              </a:pPr>
              <a:t>‹#›</a:t>
            </a:fld>
            <a:endParaRPr lang="en-US" altLang="zh-CN"/>
          </a:p>
        </p:txBody>
      </p:sp>
    </p:spTree>
    <p:extLst>
      <p:ext uri="{BB962C8B-B14F-4D97-AF65-F5344CB8AC3E}">
        <p14:creationId xmlns:p14="http://schemas.microsoft.com/office/powerpoint/2010/main" val="219039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F1BF4520-712C-4D21-8DF4-B9FA49650B7A}" type="datetime1">
              <a:rPr lang="zh-CN" altLang="en-US"/>
              <a:pPr>
                <a:defRPr/>
              </a:pPr>
              <a:t>2020/10/22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00AD58B-9E1B-4616-9874-1B3DCD509D05}" type="slidenum">
              <a:rPr lang="en-US" altLang="zh-CN"/>
              <a:pPr>
                <a:defRPr/>
              </a:pPr>
              <a:t>‹#›</a:t>
            </a:fld>
            <a:endParaRPr lang="en-US" altLang="zh-CN"/>
          </a:p>
        </p:txBody>
      </p:sp>
    </p:spTree>
    <p:extLst>
      <p:ext uri="{BB962C8B-B14F-4D97-AF65-F5344CB8AC3E}">
        <p14:creationId xmlns:p14="http://schemas.microsoft.com/office/powerpoint/2010/main" val="47154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82866AC2-237C-4BF7-8CF2-845372367C3A}" type="datetime1">
              <a:rPr lang="zh-CN" altLang="en-US"/>
              <a:pPr>
                <a:defRPr/>
              </a:pPr>
              <a:t>2020/10/22</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66968D2E-5F7A-42EF-AC1B-3EB4D8F863CC}" type="slidenum">
              <a:rPr lang="en-US" altLang="zh-CN"/>
              <a:pPr>
                <a:defRPr/>
              </a:pPr>
              <a:t>‹#›</a:t>
            </a:fld>
            <a:endParaRPr lang="en-US" altLang="zh-CN"/>
          </a:p>
        </p:txBody>
      </p:sp>
    </p:spTree>
    <p:extLst>
      <p:ext uri="{BB962C8B-B14F-4D97-AF65-F5344CB8AC3E}">
        <p14:creationId xmlns:p14="http://schemas.microsoft.com/office/powerpoint/2010/main" val="216786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660EFEA7-F40B-4143-BC88-8A402B6C5F90}" type="datetime1">
              <a:rPr lang="zh-CN" altLang="en-US"/>
              <a:pPr>
                <a:defRPr/>
              </a:pPr>
              <a:t>2020/10/22</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CD2E32C-3868-468B-8F91-340E6A48B33B}" type="slidenum">
              <a:rPr lang="en-US" altLang="zh-CN"/>
              <a:pPr>
                <a:defRPr/>
              </a:pPr>
              <a:t>‹#›</a:t>
            </a:fld>
            <a:endParaRPr lang="en-US" altLang="zh-CN"/>
          </a:p>
        </p:txBody>
      </p:sp>
    </p:spTree>
    <p:extLst>
      <p:ext uri="{BB962C8B-B14F-4D97-AF65-F5344CB8AC3E}">
        <p14:creationId xmlns:p14="http://schemas.microsoft.com/office/powerpoint/2010/main" val="18562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F2FA8D84-ACA0-4161-8ED9-FAA38139C121}" type="datetime1">
              <a:rPr lang="zh-CN" altLang="en-US"/>
              <a:pPr>
                <a:defRPr/>
              </a:pPr>
              <a:t>2020/10/22</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C9C06E27-4F63-49D5-9E80-000C878D5A48}" type="slidenum">
              <a:rPr lang="en-US" altLang="zh-CN"/>
              <a:pPr>
                <a:defRPr/>
              </a:pPr>
              <a:t>‹#›</a:t>
            </a:fld>
            <a:endParaRPr lang="en-US" altLang="zh-CN"/>
          </a:p>
        </p:txBody>
      </p:sp>
    </p:spTree>
    <p:extLst>
      <p:ext uri="{BB962C8B-B14F-4D97-AF65-F5344CB8AC3E}">
        <p14:creationId xmlns:p14="http://schemas.microsoft.com/office/powerpoint/2010/main" val="231675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3FAC43BD-CB1B-4D53-9B58-CD36A5CE53B9}" type="datetime1">
              <a:rPr lang="zh-CN" altLang="en-US"/>
              <a:pPr>
                <a:defRPr/>
              </a:pPr>
              <a:t>2020/10/22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A2EF1EB-FD19-4DE1-979D-C3219F6F074A}" type="slidenum">
              <a:rPr lang="en-US" altLang="zh-CN"/>
              <a:pPr>
                <a:defRPr/>
              </a:pPr>
              <a:t>‹#›</a:t>
            </a:fld>
            <a:endParaRPr lang="en-US" altLang="zh-CN"/>
          </a:p>
        </p:txBody>
      </p:sp>
    </p:spTree>
    <p:extLst>
      <p:ext uri="{BB962C8B-B14F-4D97-AF65-F5344CB8AC3E}">
        <p14:creationId xmlns:p14="http://schemas.microsoft.com/office/powerpoint/2010/main" val="30961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1AC9A757-51E4-4FEA-B6C9-68AC25D8F0D4}" type="datetime1">
              <a:rPr lang="zh-CN" altLang="en-US"/>
              <a:pPr>
                <a:defRPr/>
              </a:pPr>
              <a:t>2020/10/22</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9E6C08D-B811-44A1-8018-BD6A66E08D55}" type="slidenum">
              <a:rPr lang="en-US" altLang="zh-CN"/>
              <a:pPr>
                <a:defRPr/>
              </a:pPr>
              <a:t>‹#›</a:t>
            </a:fld>
            <a:endParaRPr lang="en-US" altLang="zh-CN"/>
          </a:p>
        </p:txBody>
      </p:sp>
    </p:spTree>
    <p:extLst>
      <p:ext uri="{BB962C8B-B14F-4D97-AF65-F5344CB8AC3E}">
        <p14:creationId xmlns:p14="http://schemas.microsoft.com/office/powerpoint/2010/main" val="302546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17FE6254-92D0-433F-8F59-5E7F5C54DD47}" type="datetime1">
              <a:rPr lang="zh-CN" altLang="en-US"/>
              <a:pPr>
                <a:defRPr/>
              </a:pPr>
              <a:t>2020/10/22</a:t>
            </a:fld>
            <a:endParaRPr lang="en-US" altLang="zh-CN"/>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C88C5F6F-8FA5-4273-88C8-1AD6C5DEDDFC}"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p:txStyles>
    <p:titleStyle>
      <a:lvl1pPr algn="l" rtl="0" eaLnBrk="0" fontAlgn="base" hangingPunct="0">
        <a:spcBef>
          <a:spcPct val="0"/>
        </a:spcBef>
        <a:spcAft>
          <a:spcPct val="0"/>
        </a:spcAft>
        <a:defRPr sz="3900" b="1">
          <a:solidFill>
            <a:schemeClr val="tx1"/>
          </a:solidFill>
          <a:latin typeface="+mj-lt"/>
          <a:ea typeface="+mj-ea"/>
          <a:cs typeface="+mj-cs"/>
        </a:defRPr>
      </a:lvl1pPr>
      <a:lvl2pPr algn="l" rtl="0" eaLnBrk="0" fontAlgn="base" hangingPunct="0">
        <a:spcBef>
          <a:spcPct val="0"/>
        </a:spcBef>
        <a:spcAft>
          <a:spcPct val="0"/>
        </a:spcAft>
        <a:defRPr sz="3900" b="1">
          <a:solidFill>
            <a:schemeClr val="tx1"/>
          </a:solidFill>
          <a:latin typeface="Times New Roman" pitchFamily="18" charset="0"/>
          <a:ea typeface="楷体_GB2312" pitchFamily="49" charset="-122"/>
        </a:defRPr>
      </a:lvl2pPr>
      <a:lvl3pPr algn="l" rtl="0" eaLnBrk="0" fontAlgn="base" hangingPunct="0">
        <a:spcBef>
          <a:spcPct val="0"/>
        </a:spcBef>
        <a:spcAft>
          <a:spcPct val="0"/>
        </a:spcAft>
        <a:defRPr sz="3900" b="1">
          <a:solidFill>
            <a:schemeClr val="tx1"/>
          </a:solidFill>
          <a:latin typeface="Times New Roman" pitchFamily="18" charset="0"/>
          <a:ea typeface="楷体_GB2312" pitchFamily="49" charset="-122"/>
        </a:defRPr>
      </a:lvl3pPr>
      <a:lvl4pPr algn="l" rtl="0" eaLnBrk="0" fontAlgn="base" hangingPunct="0">
        <a:spcBef>
          <a:spcPct val="0"/>
        </a:spcBef>
        <a:spcAft>
          <a:spcPct val="0"/>
        </a:spcAft>
        <a:defRPr sz="3900" b="1">
          <a:solidFill>
            <a:schemeClr val="tx1"/>
          </a:solidFill>
          <a:latin typeface="Times New Roman" pitchFamily="18" charset="0"/>
          <a:ea typeface="楷体_GB2312" pitchFamily="49" charset="-122"/>
        </a:defRPr>
      </a:lvl4pPr>
      <a:lvl5pPr algn="l" rtl="0" eaLnBrk="0" fontAlgn="base" hangingPunct="0">
        <a:spcBef>
          <a:spcPct val="0"/>
        </a:spcBef>
        <a:spcAft>
          <a:spcPct val="0"/>
        </a:spcAft>
        <a:defRPr sz="3900" b="1">
          <a:solidFill>
            <a:schemeClr val="tx1"/>
          </a:solidFill>
          <a:latin typeface="Times New Roman" pitchFamily="18" charset="0"/>
          <a:ea typeface="楷体_GB2312" pitchFamily="49" charset="-122"/>
        </a:defRPr>
      </a:lvl5pPr>
      <a:lvl6pPr marL="457200" algn="l" rtl="0" fontAlgn="base">
        <a:spcBef>
          <a:spcPct val="0"/>
        </a:spcBef>
        <a:spcAft>
          <a:spcPct val="0"/>
        </a:spcAft>
        <a:defRPr sz="3900" b="1">
          <a:solidFill>
            <a:schemeClr val="tx1"/>
          </a:solidFill>
          <a:latin typeface="Times New Roman" pitchFamily="18" charset="0"/>
          <a:ea typeface="楷体_GB2312" pitchFamily="49" charset="-122"/>
        </a:defRPr>
      </a:lvl6pPr>
      <a:lvl7pPr marL="914400" algn="l" rtl="0" fontAlgn="base">
        <a:spcBef>
          <a:spcPct val="0"/>
        </a:spcBef>
        <a:spcAft>
          <a:spcPct val="0"/>
        </a:spcAft>
        <a:defRPr sz="3900" b="1">
          <a:solidFill>
            <a:schemeClr val="tx1"/>
          </a:solidFill>
          <a:latin typeface="Times New Roman" pitchFamily="18" charset="0"/>
          <a:ea typeface="楷体_GB2312" pitchFamily="49" charset="-122"/>
        </a:defRPr>
      </a:lvl7pPr>
      <a:lvl8pPr marL="1371600" algn="l" rtl="0" fontAlgn="base">
        <a:spcBef>
          <a:spcPct val="0"/>
        </a:spcBef>
        <a:spcAft>
          <a:spcPct val="0"/>
        </a:spcAft>
        <a:defRPr sz="3900" b="1">
          <a:solidFill>
            <a:schemeClr val="tx1"/>
          </a:solidFill>
          <a:latin typeface="Times New Roman" pitchFamily="18" charset="0"/>
          <a:ea typeface="楷体_GB2312" pitchFamily="49" charset="-122"/>
        </a:defRPr>
      </a:lvl8pPr>
      <a:lvl9pPr marL="1828800" algn="l" rtl="0" fontAlgn="base">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an.baidu.com/s/1kCs4NzQ_tq7O3Y3SZWqC1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zh-CN" altLang="en-US" dirty="0"/>
              <a:t>嵌入式系统设计方法</a:t>
            </a:r>
          </a:p>
        </p:txBody>
      </p:sp>
      <p:sp>
        <p:nvSpPr>
          <p:cNvPr id="6147" name="副标题 6"/>
          <p:cNvSpPr>
            <a:spLocks noGrp="1"/>
          </p:cNvSpPr>
          <p:nvPr>
            <p:ph type="subTitle" idx="1"/>
          </p:nvPr>
        </p:nvSpPr>
        <p:spPr/>
        <p:txBody>
          <a:bodyPr/>
          <a:lstStyle/>
          <a:p>
            <a:r>
              <a:rPr lang="en-US" altLang="zh-CN" b="1" dirty="0">
                <a:solidFill>
                  <a:schemeClr val="accent5">
                    <a:lumMod val="75000"/>
                  </a:schemeClr>
                </a:solidFill>
                <a:latin typeface="楷体"/>
                <a:ea typeface="楷体"/>
                <a:cs typeface="楷体"/>
              </a:rPr>
              <a:t>3 </a:t>
            </a:r>
            <a:r>
              <a:rPr lang="zh-CN" altLang="en-US" b="1" dirty="0">
                <a:solidFill>
                  <a:schemeClr val="accent5">
                    <a:lumMod val="75000"/>
                  </a:schemeClr>
                </a:solidFill>
                <a:latin typeface="楷体"/>
                <a:ea typeface="楷体"/>
                <a:cs typeface="楷体"/>
              </a:rPr>
              <a:t>嵌入式系统设计续</a:t>
            </a:r>
            <a:endParaRPr lang="en-US" altLang="zh-CN" b="1" dirty="0">
              <a:solidFill>
                <a:schemeClr val="accent5">
                  <a:lumMod val="75000"/>
                </a:schemeClr>
              </a:solidFill>
              <a:latin typeface="楷体"/>
              <a:ea typeface="楷体"/>
              <a:cs typeface="楷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0188" y="242888"/>
            <a:ext cx="7005637" cy="954087"/>
          </a:xfrm>
        </p:spPr>
        <p:txBody>
          <a:bodyPr/>
          <a:lstStyle/>
          <a:p>
            <a:pPr eaLnBrk="1" hangingPunct="1"/>
            <a:r>
              <a:rPr lang="en-US" altLang="zh-CN" sz="3600">
                <a:solidFill>
                  <a:srgbClr val="4BACC6"/>
                </a:solidFill>
                <a:ea typeface="黑体" panose="02010609060101010101" pitchFamily="49" charset="-122"/>
              </a:rPr>
              <a:t>S3C44B0X</a:t>
            </a:r>
            <a:r>
              <a:rPr lang="zh-CN" altLang="en-US" sz="3600">
                <a:solidFill>
                  <a:srgbClr val="4BACC6"/>
                </a:solidFill>
                <a:ea typeface="黑体" panose="02010609060101010101" pitchFamily="49" charset="-122"/>
              </a:rPr>
              <a:t>与文件</a:t>
            </a:r>
            <a:r>
              <a:rPr lang="en-US" altLang="zh-CN" sz="3600">
                <a:solidFill>
                  <a:srgbClr val="4BACC6"/>
                </a:solidFill>
                <a:ea typeface="黑体" panose="02010609060101010101" pitchFamily="49" charset="-122"/>
              </a:rPr>
              <a:t>FLASH</a:t>
            </a:r>
            <a:r>
              <a:rPr lang="zh-CN" altLang="en-US" sz="3600">
                <a:solidFill>
                  <a:srgbClr val="4BACC6"/>
                </a:solidFill>
                <a:ea typeface="黑体" panose="02010609060101010101" pitchFamily="49" charset="-122"/>
              </a:rPr>
              <a:t>的连接</a:t>
            </a:r>
          </a:p>
        </p:txBody>
      </p:sp>
      <p:pic>
        <p:nvPicPr>
          <p:cNvPr id="101383" name="Picture 7"/>
          <p:cNvPicPr>
            <a:picLocks noChangeAspect="1" noChangeArrowheads="1"/>
          </p:cNvPicPr>
          <p:nvPr/>
        </p:nvPicPr>
        <p:blipFill>
          <a:blip r:embed="rId2"/>
          <a:srcRect/>
          <a:stretch>
            <a:fillRect/>
          </a:stretch>
        </p:blipFill>
        <p:spPr bwMode="auto">
          <a:xfrm>
            <a:off x="684213" y="1268413"/>
            <a:ext cx="7469187" cy="497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9966075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0188" y="242888"/>
            <a:ext cx="7005637" cy="954087"/>
          </a:xfrm>
        </p:spPr>
        <p:txBody>
          <a:bodyPr/>
          <a:lstStyle/>
          <a:p>
            <a:pPr eaLnBrk="1" hangingPunct="1"/>
            <a:r>
              <a:rPr lang="zh-CN" altLang="en-US">
                <a:solidFill>
                  <a:srgbClr val="4BACC6"/>
                </a:solidFill>
                <a:ea typeface="黑体" panose="02010609060101010101" pitchFamily="49" charset="-122"/>
              </a:rPr>
              <a:t>主存</a:t>
            </a:r>
            <a:r>
              <a:rPr lang="en-US" altLang="zh-CN">
                <a:solidFill>
                  <a:srgbClr val="4BACC6"/>
                </a:solidFill>
                <a:ea typeface="黑体" panose="02010609060101010101" pitchFamily="49" charset="-122"/>
              </a:rPr>
              <a:t>DRAM--HY57V641620</a:t>
            </a:r>
          </a:p>
        </p:txBody>
      </p:sp>
      <p:sp>
        <p:nvSpPr>
          <p:cNvPr id="108547"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en-US" altLang="zh-CN" sz="2400" dirty="0"/>
              <a:t>Bank6</a:t>
            </a:r>
            <a:r>
              <a:rPr lang="zh-CN" altLang="en-US" sz="2400" dirty="0"/>
              <a:t>：</a:t>
            </a:r>
            <a:r>
              <a:rPr lang="en-US" altLang="zh-CN" sz="2400" dirty="0"/>
              <a:t>SDRAM</a:t>
            </a:r>
            <a:r>
              <a:rPr lang="zh-CN" altLang="en-US" sz="2400" dirty="0"/>
              <a:t>，起始地址为</a:t>
            </a:r>
            <a:r>
              <a:rPr lang="en-US" altLang="zh-CN" sz="2400" dirty="0"/>
              <a:t>0x0C00_0000</a:t>
            </a:r>
            <a:r>
              <a:rPr lang="zh-CN" altLang="en-US" sz="2400" dirty="0"/>
              <a:t>。在</a:t>
            </a:r>
            <a:r>
              <a:rPr lang="en-US" altLang="zh-CN" sz="2400" dirty="0"/>
              <a:t>SDRAM</a:t>
            </a:r>
            <a:r>
              <a:rPr lang="zh-CN" altLang="en-US" sz="2400" dirty="0"/>
              <a:t>中，前</a:t>
            </a:r>
            <a:r>
              <a:rPr lang="en-US" altLang="zh-CN" sz="2400" dirty="0"/>
              <a:t>512Kbyte</a:t>
            </a:r>
            <a:r>
              <a:rPr lang="zh-CN" altLang="en-US" sz="2400" dirty="0"/>
              <a:t>的空间划分出来，作为系统的</a:t>
            </a:r>
            <a:r>
              <a:rPr lang="en-US" altLang="zh-CN" sz="2400" dirty="0"/>
              <a:t>LCD</a:t>
            </a:r>
            <a:r>
              <a:rPr lang="zh-CN" altLang="en-US" sz="2400" dirty="0"/>
              <a:t>显示缓冲区使用（更新其中的数据，就可以更新</a:t>
            </a:r>
            <a:r>
              <a:rPr lang="en-US" altLang="zh-CN" sz="2400" dirty="0"/>
              <a:t>LCD</a:t>
            </a:r>
            <a:r>
              <a:rPr lang="zh-CN" altLang="en-US" sz="2400" dirty="0"/>
              <a:t>的显示）。系统的程序存储空间从</a:t>
            </a:r>
            <a:r>
              <a:rPr lang="en-US" altLang="zh-CN" sz="2400" dirty="0"/>
              <a:t>0x0C08_0000</a:t>
            </a:r>
            <a:r>
              <a:rPr lang="zh-CN" altLang="en-US" sz="2400" dirty="0"/>
              <a:t>开始。也就是，引导系统的时候，需要把</a:t>
            </a:r>
            <a:r>
              <a:rPr lang="en-US" altLang="zh-CN" sz="2400" dirty="0" err="1"/>
              <a:t>system.bin</a:t>
            </a:r>
            <a:r>
              <a:rPr lang="zh-CN" altLang="en-US" sz="2400" dirty="0"/>
              <a:t>文件复制到</a:t>
            </a:r>
            <a:r>
              <a:rPr lang="en-US" altLang="zh-CN" sz="2400" dirty="0"/>
              <a:t>0xC080000</a:t>
            </a:r>
            <a:r>
              <a:rPr lang="zh-CN" altLang="en-US" sz="2400" dirty="0"/>
              <a:t>开始的地址空间，把</a:t>
            </a:r>
            <a:r>
              <a:rPr lang="en-US" altLang="zh-CN" sz="2400" dirty="0"/>
              <a:t>PC</a:t>
            </a:r>
            <a:r>
              <a:rPr lang="zh-CN" altLang="en-US" sz="2400" dirty="0"/>
              <a:t>指针指向</a:t>
            </a:r>
            <a:r>
              <a:rPr lang="en-US" altLang="zh-CN" sz="2400" dirty="0"/>
              <a:t>0xC080000</a:t>
            </a:r>
            <a:r>
              <a:rPr lang="zh-CN" altLang="en-US" sz="2400" dirty="0"/>
              <a:t>。</a:t>
            </a:r>
            <a:endParaRPr lang="en-US" altLang="zh-CN" sz="2400" dirty="0"/>
          </a:p>
          <a:p>
            <a:pPr eaLnBrk="1" fontAlgn="auto" hangingPunct="1">
              <a:spcAft>
                <a:spcPts val="0"/>
              </a:spcAft>
              <a:defRPr/>
            </a:pPr>
            <a:r>
              <a:rPr lang="zh-CN" altLang="en-US" sz="2400" dirty="0"/>
              <a:t>系统接了</a:t>
            </a:r>
            <a:r>
              <a:rPr lang="en-US" altLang="zh-CN" sz="2400" dirty="0"/>
              <a:t>HY57V641620----8MB. HY57V641620</a:t>
            </a:r>
            <a:r>
              <a:rPr lang="zh-CN" altLang="en-US" sz="2400" dirty="0"/>
              <a:t>是</a:t>
            </a:r>
            <a:r>
              <a:rPr lang="en-US" altLang="zh-CN" sz="2400" dirty="0"/>
              <a:t>Hynix</a:t>
            </a:r>
            <a:r>
              <a:rPr lang="zh-CN" altLang="en-US" sz="2400" dirty="0"/>
              <a:t>公司生产的</a:t>
            </a:r>
            <a:r>
              <a:rPr lang="en-US" altLang="zh-CN" sz="2400" dirty="0"/>
              <a:t>4 Banks×1M×16</a:t>
            </a:r>
            <a:r>
              <a:rPr lang="zh-CN" altLang="en-US" sz="2400" dirty="0"/>
              <a:t>位的</a:t>
            </a:r>
            <a:r>
              <a:rPr lang="en-US" altLang="zh-CN" sz="2400" dirty="0"/>
              <a:t>SDRAM</a:t>
            </a:r>
            <a:r>
              <a:rPr lang="zh-CN" altLang="en-US" sz="2400" dirty="0"/>
              <a:t>芯片</a:t>
            </a:r>
            <a:r>
              <a:rPr lang="en-US" altLang="zh-CN" sz="2400" dirty="0"/>
              <a:t>,</a:t>
            </a:r>
            <a:r>
              <a:rPr lang="zh-CN" altLang="en-US" sz="2400" dirty="0"/>
              <a:t>单片</a:t>
            </a:r>
            <a:r>
              <a:rPr lang="en-US" altLang="zh-CN" sz="2400" dirty="0"/>
              <a:t>HY57V641620</a:t>
            </a:r>
            <a:r>
              <a:rPr lang="zh-CN" altLang="en-US" sz="2400" dirty="0"/>
              <a:t>存储容量为</a:t>
            </a:r>
            <a:r>
              <a:rPr lang="en-US" altLang="zh-CN" sz="2400" dirty="0"/>
              <a:t>4</a:t>
            </a:r>
            <a:r>
              <a:rPr lang="zh-CN" altLang="en-US" sz="2400" dirty="0"/>
              <a:t>组</a:t>
            </a:r>
            <a:r>
              <a:rPr lang="en-US" altLang="zh-CN" sz="2400" dirty="0"/>
              <a:t>×16 M</a:t>
            </a:r>
            <a:r>
              <a:rPr lang="zh-CN" altLang="en-US" sz="2400" dirty="0"/>
              <a:t>位（</a:t>
            </a:r>
            <a:r>
              <a:rPr lang="en-US" altLang="zh-CN" sz="2400" dirty="0"/>
              <a:t>8 MB</a:t>
            </a:r>
            <a:r>
              <a:rPr lang="zh-CN" altLang="en-US" sz="2400" dirty="0"/>
              <a:t>）</a:t>
            </a:r>
            <a:r>
              <a:rPr lang="en-US" altLang="zh-CN" sz="2400" dirty="0"/>
              <a:t> </a:t>
            </a:r>
          </a:p>
        </p:txBody>
      </p:sp>
    </p:spTree>
    <p:extLst>
      <p:ext uri="{BB962C8B-B14F-4D97-AF65-F5344CB8AC3E}">
        <p14:creationId xmlns:p14="http://schemas.microsoft.com/office/powerpoint/2010/main" val="89869269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30188" y="242888"/>
            <a:ext cx="7005637" cy="954087"/>
          </a:xfrm>
        </p:spPr>
        <p:txBody>
          <a:bodyPr rtlCol="0">
            <a:normAutofit fontScale="90000"/>
          </a:bodyPr>
          <a:lstStyle/>
          <a:p>
            <a:pPr eaLnBrk="1" fontAlgn="auto" hangingPunct="1">
              <a:spcAft>
                <a:spcPts val="0"/>
              </a:spcAft>
              <a:defRPr/>
            </a:pPr>
            <a:r>
              <a:rPr lang="en-US" altLang="zh-CN" dirty="0">
                <a:solidFill>
                  <a:srgbClr val="4BACC6"/>
                </a:solidFill>
                <a:ea typeface="黑体" charset="0"/>
                <a:cs typeface="黑体" charset="0"/>
              </a:rPr>
              <a:t>S3C44B0X</a:t>
            </a:r>
            <a:r>
              <a:rPr lang="zh-CN" altLang="en-US" dirty="0">
                <a:solidFill>
                  <a:srgbClr val="4BACC6"/>
                </a:solidFill>
                <a:ea typeface="黑体" charset="0"/>
                <a:cs typeface="黑体" charset="0"/>
              </a:rPr>
              <a:t>与主存</a:t>
            </a:r>
            <a:r>
              <a:rPr lang="en-US" altLang="zh-CN" dirty="0">
                <a:solidFill>
                  <a:srgbClr val="4BACC6"/>
                </a:solidFill>
                <a:ea typeface="黑体" charset="0"/>
                <a:cs typeface="黑体" charset="0"/>
              </a:rPr>
              <a:t>SDRAM</a:t>
            </a:r>
            <a:r>
              <a:rPr lang="zh-CN" altLang="en-US" dirty="0">
                <a:solidFill>
                  <a:srgbClr val="4BACC6"/>
                </a:solidFill>
                <a:ea typeface="黑体" charset="0"/>
                <a:cs typeface="黑体" charset="0"/>
              </a:rPr>
              <a:t>的连接</a:t>
            </a:r>
          </a:p>
        </p:txBody>
      </p:sp>
      <p:pic>
        <p:nvPicPr>
          <p:cNvPr id="106503" name="Picture 7"/>
          <p:cNvPicPr>
            <a:picLocks noChangeAspect="1" noChangeArrowheads="1"/>
          </p:cNvPicPr>
          <p:nvPr/>
        </p:nvPicPr>
        <p:blipFill>
          <a:blip r:embed="rId2"/>
          <a:srcRect/>
          <a:stretch>
            <a:fillRect/>
          </a:stretch>
        </p:blipFill>
        <p:spPr bwMode="auto">
          <a:xfrm>
            <a:off x="1331913" y="1252538"/>
            <a:ext cx="6453187" cy="51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1473929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30188" y="242888"/>
            <a:ext cx="7654925" cy="954087"/>
          </a:xfrm>
        </p:spPr>
        <p:txBody>
          <a:bodyPr>
            <a:normAutofit/>
          </a:bodyPr>
          <a:lstStyle/>
          <a:p>
            <a:pPr eaLnBrk="1" hangingPunct="1">
              <a:defRPr/>
            </a:pPr>
            <a:r>
              <a:rPr lang="zh-CN" altLang="en-US">
                <a:solidFill>
                  <a:srgbClr val="4BACC6"/>
                </a:solidFill>
                <a:ea typeface="黑体" pitchFamily="49" charset="-122"/>
              </a:rPr>
              <a:t>触摸屏芯片</a:t>
            </a:r>
            <a:r>
              <a:rPr lang="en-US" altLang="zh-CN">
                <a:solidFill>
                  <a:srgbClr val="4BACC6"/>
                </a:solidFill>
                <a:ea typeface="黑体" pitchFamily="49" charset="-122"/>
              </a:rPr>
              <a:t>FM(ADS)7843</a:t>
            </a:r>
            <a:r>
              <a:rPr lang="zh-CN" altLang="en-US">
                <a:solidFill>
                  <a:srgbClr val="4BACC6"/>
                </a:solidFill>
                <a:ea typeface="黑体" pitchFamily="49" charset="-122"/>
              </a:rPr>
              <a:t>的特点</a:t>
            </a:r>
          </a:p>
        </p:txBody>
      </p:sp>
      <p:sp>
        <p:nvSpPr>
          <p:cNvPr id="113667" name="Rectangle 3" descr="Rectangle: Click to edit Master text styles&#10;Second level&#10;Third level&#10;Fourth level&#10;Fifth level"/>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dirty="0">
                <a:latin typeface="Times New Roman" pitchFamily="18" charset="0"/>
                <a:ea typeface="宋体" panose="02010600030101010101" pitchFamily="2" charset="-122"/>
              </a:rPr>
              <a:t>实现触摸屏的驱动选择控制（</a:t>
            </a:r>
            <a:r>
              <a:rPr lang="en-US" altLang="zh-CN" sz="2000" kern="1200" dirty="0">
                <a:latin typeface="Times New Roman" pitchFamily="18" charset="0"/>
                <a:ea typeface="宋体" panose="02010600030101010101" pitchFamily="2" charset="-122"/>
              </a:rPr>
              <a:t>X</a:t>
            </a:r>
            <a:r>
              <a:rPr lang="zh-CN" altLang="en-US" sz="2000" kern="1200" dirty="0">
                <a:latin typeface="Times New Roman" pitchFamily="18" charset="0"/>
                <a:ea typeface="宋体" panose="02010600030101010101" pitchFamily="2" charset="-122"/>
              </a:rPr>
              <a:t>、</a:t>
            </a:r>
            <a:r>
              <a:rPr lang="en-US" altLang="zh-CN" sz="2000" kern="1200" dirty="0">
                <a:latin typeface="Times New Roman" pitchFamily="18" charset="0"/>
                <a:ea typeface="宋体" panose="02010600030101010101" pitchFamily="2" charset="-122"/>
              </a:rPr>
              <a:t>Y</a:t>
            </a:r>
            <a:r>
              <a:rPr lang="zh-CN" altLang="en-US" sz="2000" kern="1200" dirty="0">
                <a:latin typeface="Times New Roman" pitchFamily="18" charset="0"/>
                <a:ea typeface="宋体" panose="02010600030101010101" pitchFamily="2" charset="-122"/>
              </a:rPr>
              <a:t>通道）</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对于输入电压或附加电压进行</a:t>
            </a:r>
            <a:r>
              <a:rPr lang="en-US" altLang="zh-CN" sz="2000" kern="1200" dirty="0">
                <a:latin typeface="Times New Roman" pitchFamily="18" charset="0"/>
                <a:ea typeface="宋体" panose="02010600030101010101" pitchFamily="2" charset="-122"/>
              </a:rPr>
              <a:t>AD</a:t>
            </a:r>
            <a:r>
              <a:rPr lang="zh-CN" altLang="en-US" sz="2000" kern="1200" dirty="0">
                <a:latin typeface="Times New Roman" pitchFamily="18" charset="0"/>
                <a:ea typeface="宋体" panose="02010600030101010101" pitchFamily="2" charset="-122"/>
              </a:rPr>
              <a:t>转换</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同步串行接口</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最大转换速率</a:t>
            </a:r>
            <a:r>
              <a:rPr lang="en-US" altLang="zh-CN" sz="2000" kern="1200" dirty="0">
                <a:latin typeface="Times New Roman" pitchFamily="18" charset="0"/>
                <a:ea typeface="宋体" panose="02010600030101010101" pitchFamily="2" charset="-122"/>
              </a:rPr>
              <a:t>125KHz</a:t>
            </a:r>
          </a:p>
          <a:p>
            <a:r>
              <a:rPr lang="zh-CN" altLang="en-US" sz="2000" kern="1200" dirty="0">
                <a:latin typeface="Times New Roman" pitchFamily="18" charset="0"/>
                <a:ea typeface="宋体" panose="02010600030101010101" pitchFamily="2" charset="-122"/>
              </a:rPr>
              <a:t>可编程控制</a:t>
            </a:r>
            <a:r>
              <a:rPr lang="en-US" altLang="zh-CN" sz="2000" kern="1200" dirty="0">
                <a:latin typeface="Times New Roman" pitchFamily="18" charset="0"/>
                <a:ea typeface="宋体" panose="02010600030101010101" pitchFamily="2" charset="-122"/>
              </a:rPr>
              <a:t>8</a:t>
            </a:r>
            <a:r>
              <a:rPr lang="zh-CN" altLang="en-US" sz="2000" kern="1200" dirty="0">
                <a:latin typeface="Times New Roman" pitchFamily="18" charset="0"/>
                <a:ea typeface="宋体" panose="02010600030101010101" pitchFamily="2" charset="-122"/>
              </a:rPr>
              <a:t>位或者</a:t>
            </a:r>
            <a:r>
              <a:rPr lang="en-US" altLang="zh-CN" sz="2000" kern="1200" dirty="0">
                <a:latin typeface="Times New Roman" pitchFamily="18" charset="0"/>
                <a:ea typeface="宋体" panose="02010600030101010101" pitchFamily="2" charset="-122"/>
              </a:rPr>
              <a:t>12</a:t>
            </a:r>
            <a:r>
              <a:rPr lang="zh-CN" altLang="en-US" sz="2000" kern="1200" dirty="0">
                <a:latin typeface="Times New Roman" pitchFamily="18" charset="0"/>
                <a:ea typeface="宋体" panose="02010600030101010101" pitchFamily="2" charset="-122"/>
              </a:rPr>
              <a:t>位转换模式</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工作电压</a:t>
            </a:r>
            <a:r>
              <a:rPr lang="en-US" altLang="zh-CN" sz="2000" kern="1200" dirty="0">
                <a:latin typeface="Times New Roman" pitchFamily="18" charset="0"/>
                <a:ea typeface="宋体" panose="02010600030101010101" pitchFamily="2" charset="-122"/>
              </a:rPr>
              <a:t>2.7V-5.0V</a:t>
            </a:r>
          </a:p>
          <a:p>
            <a:r>
              <a:rPr lang="zh-CN" altLang="en-US" sz="2000" kern="1200" dirty="0">
                <a:latin typeface="Times New Roman" pitchFamily="18" charset="0"/>
                <a:ea typeface="宋体" panose="02010600030101010101" pitchFamily="2" charset="-122"/>
              </a:rPr>
              <a:t>两个附加的输入端口</a:t>
            </a:r>
          </a:p>
        </p:txBody>
      </p:sp>
    </p:spTree>
    <p:extLst>
      <p:ext uri="{BB962C8B-B14F-4D97-AF65-F5344CB8AC3E}">
        <p14:creationId xmlns:p14="http://schemas.microsoft.com/office/powerpoint/2010/main" val="234803731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0188" y="242888"/>
            <a:ext cx="7150100" cy="954087"/>
          </a:xfrm>
        </p:spPr>
        <p:txBody>
          <a:bodyPr>
            <a:normAutofit/>
          </a:bodyPr>
          <a:lstStyle/>
          <a:p>
            <a:pPr eaLnBrk="1" hangingPunct="1">
              <a:defRPr/>
            </a:pPr>
            <a:r>
              <a:rPr lang="en-US" altLang="zh-CN">
                <a:solidFill>
                  <a:srgbClr val="4BACC6"/>
                </a:solidFill>
                <a:ea typeface="黑体" pitchFamily="49" charset="-122"/>
              </a:rPr>
              <a:t>S3C44B0X</a:t>
            </a:r>
            <a:r>
              <a:rPr lang="zh-CN" altLang="en-US">
                <a:solidFill>
                  <a:srgbClr val="4BACC6"/>
                </a:solidFill>
                <a:ea typeface="黑体" pitchFamily="49" charset="-122"/>
              </a:rPr>
              <a:t>与</a:t>
            </a:r>
            <a:r>
              <a:rPr lang="en-US" altLang="zh-CN" sz="4400">
                <a:solidFill>
                  <a:srgbClr val="4BACC6"/>
                </a:solidFill>
                <a:ea typeface="黑体" pitchFamily="49" charset="-122"/>
              </a:rPr>
              <a:t>FM(ADS)7843</a:t>
            </a:r>
          </a:p>
        </p:txBody>
      </p:sp>
      <p:pic>
        <p:nvPicPr>
          <p:cNvPr id="111623" name="Picture 7"/>
          <p:cNvPicPr>
            <a:picLocks noChangeAspect="1" noChangeArrowheads="1"/>
          </p:cNvPicPr>
          <p:nvPr/>
        </p:nvPicPr>
        <p:blipFill>
          <a:blip r:embed="rId2"/>
          <a:srcRect/>
          <a:stretch>
            <a:fillRect/>
          </a:stretch>
        </p:blipFill>
        <p:spPr bwMode="auto">
          <a:xfrm>
            <a:off x="827088" y="1339850"/>
            <a:ext cx="7391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35343049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a:xfrm>
            <a:off x="230188" y="242888"/>
            <a:ext cx="7005637" cy="954087"/>
          </a:xfrm>
        </p:spPr>
        <p:txBody>
          <a:bodyPr/>
          <a:lstStyle/>
          <a:p>
            <a:pPr eaLnBrk="1" hangingPunct="1"/>
            <a:r>
              <a:rPr lang="zh-CN" altLang="en-US">
                <a:solidFill>
                  <a:srgbClr val="4BACC6"/>
                </a:solidFill>
                <a:ea typeface="黑体" panose="02010609060101010101" pitchFamily="49" charset="-122"/>
              </a:rPr>
              <a:t>处理器核心电路图</a:t>
            </a:r>
          </a:p>
        </p:txBody>
      </p:sp>
      <p:pic>
        <p:nvPicPr>
          <p:cNvPr id="2355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060" b="4060"/>
          <a:stretch>
            <a:fillRect/>
          </a:stretch>
        </p:blipFill>
        <p:spPr/>
      </p:pic>
    </p:spTree>
    <p:extLst>
      <p:ext uri="{BB962C8B-B14F-4D97-AF65-F5344CB8AC3E}">
        <p14:creationId xmlns:p14="http://schemas.microsoft.com/office/powerpoint/2010/main" val="1604700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0188" y="242888"/>
            <a:ext cx="7005637" cy="954087"/>
          </a:xfrm>
        </p:spPr>
        <p:txBody>
          <a:bodyPr/>
          <a:lstStyle/>
          <a:p>
            <a:pPr eaLnBrk="1" hangingPunct="1"/>
            <a:r>
              <a:rPr lang="zh-CN" altLang="en-US" dirty="0">
                <a:solidFill>
                  <a:srgbClr val="4BACC6"/>
                </a:solidFill>
                <a:ea typeface="黑体" panose="02010609060101010101" pitchFamily="49" charset="-122"/>
              </a:rPr>
              <a:t>存储器、</a:t>
            </a:r>
            <a:r>
              <a:rPr lang="en-US" altLang="zh-CN" dirty="0">
                <a:solidFill>
                  <a:srgbClr val="4BACC6"/>
                </a:solidFill>
                <a:ea typeface="黑体" panose="02010609060101010101" pitchFamily="49" charset="-122"/>
              </a:rPr>
              <a:t>LCD</a:t>
            </a:r>
            <a:r>
              <a:rPr lang="zh-CN" altLang="en-US" dirty="0">
                <a:solidFill>
                  <a:srgbClr val="4BACC6"/>
                </a:solidFill>
                <a:ea typeface="黑体" panose="02010609060101010101" pitchFamily="49" charset="-122"/>
              </a:rPr>
              <a:t>等接口电路图</a:t>
            </a:r>
          </a:p>
        </p:txBody>
      </p:sp>
      <p:pic>
        <p:nvPicPr>
          <p:cNvPr id="93191" name="Picture 7"/>
          <p:cNvPicPr>
            <a:picLocks noChangeAspect="1" noChangeArrowheads="1"/>
          </p:cNvPicPr>
          <p:nvPr/>
        </p:nvPicPr>
        <p:blipFill>
          <a:blip r:embed="rId2"/>
          <a:srcRect/>
          <a:stretch>
            <a:fillRect/>
          </a:stretch>
        </p:blipFill>
        <p:spPr bwMode="auto">
          <a:xfrm>
            <a:off x="539750" y="1268413"/>
            <a:ext cx="80264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3271637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0188" y="242888"/>
            <a:ext cx="7005637" cy="954087"/>
          </a:xfrm>
        </p:spPr>
        <p:txBody>
          <a:bodyPr/>
          <a:lstStyle/>
          <a:p>
            <a:pPr eaLnBrk="1" hangingPunct="1"/>
            <a:r>
              <a:rPr lang="zh-CN" altLang="en-US" dirty="0">
                <a:solidFill>
                  <a:srgbClr val="4BACC6"/>
                </a:solidFill>
                <a:ea typeface="黑体" panose="02010609060101010101" pitchFamily="49" charset="-122"/>
              </a:rPr>
              <a:t>电源、键盘、系统自检指示路</a:t>
            </a:r>
          </a:p>
        </p:txBody>
      </p:sp>
      <p:sp>
        <p:nvSpPr>
          <p:cNvPr id="2" name="内容占位符 1"/>
          <p:cNvSpPr>
            <a:spLocks noGrp="1"/>
          </p:cNvSpPr>
          <p:nvPr>
            <p:ph idx="1"/>
          </p:nvPr>
        </p:nvSpPr>
        <p:spPr/>
        <p:txBody>
          <a:bodyPr rtlCol="0">
            <a:normAutofit/>
          </a:bodyPr>
          <a:lstStyle/>
          <a:p>
            <a:pPr eaLnBrk="1" fontAlgn="auto" hangingPunct="1">
              <a:spcAft>
                <a:spcPts val="0"/>
              </a:spcAft>
              <a:defRPr/>
            </a:pPr>
            <a:endParaRPr kumimoji="1" lang="zh-CN" altLang="en-US"/>
          </a:p>
        </p:txBody>
      </p:sp>
      <p:graphicFrame>
        <p:nvGraphicFramePr>
          <p:cNvPr id="25604" name="Object 15"/>
          <p:cNvGraphicFramePr>
            <a:graphicFrameLocks noChangeAspect="1"/>
          </p:cNvGraphicFramePr>
          <p:nvPr/>
        </p:nvGraphicFramePr>
        <p:xfrm>
          <a:off x="457200" y="1341438"/>
          <a:ext cx="8229600" cy="5035550"/>
        </p:xfrm>
        <a:graphic>
          <a:graphicData uri="http://schemas.openxmlformats.org/presentationml/2006/ole">
            <mc:AlternateContent xmlns:mc="http://schemas.openxmlformats.org/markup-compatibility/2006">
              <mc:Choice xmlns:v="urn:schemas-microsoft-com:vml" Requires="v">
                <p:oleObj spid="_x0000_s45093" name="位图图像" r:id="rId3" imgW="6973273" imgH="4800000" progId="Paint.Picture">
                  <p:embed/>
                </p:oleObj>
              </mc:Choice>
              <mc:Fallback>
                <p:oleObj name="位图图像" r:id="rId3" imgW="6973273" imgH="4800000" progId="Paint.Picture">
                  <p:embed/>
                  <p:pic>
                    <p:nvPicPr>
                      <p:cNvPr id="2560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1438"/>
                        <a:ext cx="82296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3733425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dirty="0">
                <a:solidFill>
                  <a:srgbClr val="4BACC6"/>
                </a:solidFill>
                <a:ea typeface="黑体" panose="02010609060101010101" pitchFamily="49" charset="-122"/>
              </a:rPr>
              <a:t>选择芯片的考虑因素</a:t>
            </a:r>
          </a:p>
        </p:txBody>
      </p:sp>
      <p:sp>
        <p:nvSpPr>
          <p:cNvPr id="3" name="内容占位符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dirty="0">
                <a:latin typeface="Times New Roman" pitchFamily="18" charset="0"/>
                <a:ea typeface="宋体" panose="02010600030101010101" pitchFamily="2" charset="-122"/>
              </a:rPr>
              <a:t>技术先进性是最后的考虑因素</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成本是最主要的</a:t>
            </a:r>
            <a:endParaRPr lang="en-US" altLang="zh-CN" sz="2000" kern="1200" dirty="0">
              <a:latin typeface="Times New Roman" pitchFamily="18" charset="0"/>
              <a:ea typeface="宋体" panose="02010600030101010101" pitchFamily="2" charset="-122"/>
            </a:endParaRPr>
          </a:p>
          <a:p>
            <a:pPr lvl="1"/>
            <a:r>
              <a:rPr lang="zh-CN" altLang="en-US" sz="1600" kern="1200" dirty="0">
                <a:latin typeface="Times New Roman" pitchFamily="18" charset="0"/>
                <a:ea typeface="宋体" panose="02010600030101010101" pitchFamily="2" charset="-122"/>
                <a:cs typeface="+mn-cs"/>
              </a:rPr>
              <a:t>研发成本</a:t>
            </a:r>
            <a:endParaRPr lang="en-US" altLang="zh-CN" sz="1600" kern="1200" dirty="0">
              <a:latin typeface="Times New Roman" pitchFamily="18" charset="0"/>
              <a:ea typeface="宋体" panose="02010600030101010101" pitchFamily="2" charset="-122"/>
              <a:cs typeface="+mn-cs"/>
            </a:endParaRPr>
          </a:p>
          <a:p>
            <a:pPr lvl="2"/>
            <a:r>
              <a:rPr lang="zh-CN" altLang="en-US" kern="1200" dirty="0">
                <a:cs typeface="+mn-cs"/>
              </a:rPr>
              <a:t>技术成熟度</a:t>
            </a:r>
            <a:endParaRPr lang="en-US" altLang="zh-CN" kern="1200" dirty="0">
              <a:cs typeface="+mn-cs"/>
            </a:endParaRPr>
          </a:p>
          <a:p>
            <a:pPr lvl="2"/>
            <a:r>
              <a:rPr lang="zh-CN" altLang="en-US" kern="1200" dirty="0">
                <a:cs typeface="+mn-cs"/>
              </a:rPr>
              <a:t>技术服务</a:t>
            </a:r>
            <a:endParaRPr lang="en-US" altLang="zh-CN" kern="1200" dirty="0">
              <a:cs typeface="+mn-cs"/>
            </a:endParaRPr>
          </a:p>
          <a:p>
            <a:pPr lvl="1"/>
            <a:r>
              <a:rPr lang="zh-CN" altLang="en-US" sz="1600" kern="1200" dirty="0">
                <a:latin typeface="Times New Roman" pitchFamily="18" charset="0"/>
                <a:ea typeface="宋体" panose="02010600030101010101" pitchFamily="2" charset="-122"/>
                <a:cs typeface="+mn-cs"/>
              </a:rPr>
              <a:t>产品成本</a:t>
            </a:r>
            <a:endParaRPr lang="en-US" altLang="zh-CN" sz="1600" kern="1200" dirty="0">
              <a:latin typeface="Times New Roman" pitchFamily="18" charset="0"/>
              <a:ea typeface="宋体" panose="02010600030101010101" pitchFamily="2" charset="-122"/>
              <a:cs typeface="+mn-cs"/>
            </a:endParaRPr>
          </a:p>
          <a:p>
            <a:pPr lvl="2"/>
            <a:r>
              <a:rPr lang="zh-CN" altLang="en-US" kern="1200" dirty="0">
                <a:cs typeface="+mn-cs"/>
              </a:rPr>
              <a:t>器件成本</a:t>
            </a:r>
            <a:endParaRPr lang="en-US" altLang="zh-CN" kern="1200" dirty="0">
              <a:cs typeface="+mn-cs"/>
            </a:endParaRPr>
          </a:p>
          <a:p>
            <a:pPr lvl="2"/>
            <a:r>
              <a:rPr lang="zh-CN" altLang="en-US" kern="1200" dirty="0">
                <a:cs typeface="+mn-cs"/>
              </a:rPr>
              <a:t>生产成本</a:t>
            </a:r>
          </a:p>
        </p:txBody>
      </p:sp>
    </p:spTree>
    <p:extLst>
      <p:ext uri="{BB962C8B-B14F-4D97-AF65-F5344CB8AC3E}">
        <p14:creationId xmlns:p14="http://schemas.microsoft.com/office/powerpoint/2010/main" val="237144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en-US" altLang="zh-CN" dirty="0">
                <a:solidFill>
                  <a:srgbClr val="4BACC6"/>
                </a:solidFill>
                <a:ea typeface="黑体" panose="02010609060101010101" pitchFamily="49" charset="-122"/>
              </a:rPr>
              <a:t>2013</a:t>
            </a:r>
            <a:r>
              <a:rPr lang="zh-CN" altLang="en-US" dirty="0">
                <a:solidFill>
                  <a:srgbClr val="4BACC6"/>
                </a:solidFill>
                <a:ea typeface="黑体" panose="02010609060101010101" pitchFamily="49" charset="-122"/>
              </a:rPr>
              <a:t>年的选择</a:t>
            </a:r>
          </a:p>
        </p:txBody>
      </p:sp>
      <p:sp>
        <p:nvSpPr>
          <p:cNvPr id="3" name="内容占位符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dirty="0">
                <a:latin typeface="Times New Roman" pitchFamily="18" charset="0"/>
                <a:ea typeface="宋体" panose="02010600030101010101" pitchFamily="2" charset="-122"/>
              </a:rPr>
              <a:t>没有界面</a:t>
            </a:r>
            <a:endParaRPr lang="en-US" altLang="zh-CN" sz="2000" kern="1200" dirty="0">
              <a:latin typeface="Times New Roman" pitchFamily="18" charset="0"/>
              <a:ea typeface="宋体" panose="02010600030101010101" pitchFamily="2" charset="-122"/>
            </a:endParaRPr>
          </a:p>
          <a:p>
            <a:pPr lvl="1"/>
            <a:r>
              <a:rPr lang="zh-CN" altLang="en-US" sz="1600" kern="1200" dirty="0">
                <a:latin typeface="Times New Roman" pitchFamily="18" charset="0"/>
                <a:ea typeface="宋体" panose="02010600030101010101" pitchFamily="2" charset="-122"/>
                <a:cs typeface="+mn-cs"/>
              </a:rPr>
              <a:t>低端处理器：</a:t>
            </a:r>
            <a:r>
              <a:rPr lang="en-US" altLang="zh-CN" sz="1600" kern="1200" dirty="0">
                <a:latin typeface="Times New Roman" pitchFamily="18" charset="0"/>
                <a:ea typeface="宋体" panose="02010600030101010101" pitchFamily="2" charset="-122"/>
                <a:cs typeface="+mn-cs"/>
              </a:rPr>
              <a:t>51</a:t>
            </a:r>
            <a:r>
              <a:rPr lang="zh-CN" altLang="en-US" sz="1600" kern="1200" dirty="0">
                <a:latin typeface="Times New Roman" pitchFamily="18" charset="0"/>
                <a:ea typeface="宋体" panose="02010600030101010101" pitchFamily="2" charset="-122"/>
                <a:cs typeface="+mn-cs"/>
              </a:rPr>
              <a:t>、</a:t>
            </a:r>
            <a:r>
              <a:rPr lang="en-US" altLang="zh-CN" sz="1600" kern="1200" dirty="0">
                <a:latin typeface="Times New Roman" pitchFamily="18" charset="0"/>
                <a:ea typeface="宋体" panose="02010600030101010101" pitchFamily="2" charset="-122"/>
                <a:cs typeface="+mn-cs"/>
              </a:rPr>
              <a:t>430</a:t>
            </a:r>
            <a:r>
              <a:rPr lang="zh-CN" altLang="en-US" sz="1600" kern="1200" dirty="0">
                <a:latin typeface="Times New Roman" pitchFamily="18" charset="0"/>
                <a:ea typeface="宋体" panose="02010600030101010101" pitchFamily="2" charset="-122"/>
                <a:cs typeface="+mn-cs"/>
              </a:rPr>
              <a:t>、</a:t>
            </a:r>
            <a:r>
              <a:rPr lang="en-US" altLang="zh-CN" sz="1600" kern="1200" dirty="0">
                <a:latin typeface="Times New Roman" pitchFamily="18" charset="0"/>
                <a:ea typeface="宋体" panose="02010600030101010101" pitchFamily="2" charset="-122"/>
                <a:cs typeface="+mn-cs"/>
              </a:rPr>
              <a:t>AVR</a:t>
            </a:r>
            <a:r>
              <a:rPr lang="zh-CN" altLang="en-US" sz="1600" kern="1200" dirty="0">
                <a:latin typeface="Times New Roman" pitchFamily="18" charset="0"/>
                <a:ea typeface="宋体" panose="02010600030101010101" pitchFamily="2" charset="-122"/>
                <a:cs typeface="+mn-cs"/>
              </a:rPr>
              <a:t>、</a:t>
            </a:r>
            <a:r>
              <a:rPr lang="en-US" altLang="zh-CN" sz="1600" kern="1200" dirty="0">
                <a:latin typeface="Times New Roman" pitchFamily="18" charset="0"/>
                <a:ea typeface="宋体" panose="02010600030101010101" pitchFamily="2" charset="-122"/>
                <a:cs typeface="+mn-cs"/>
              </a:rPr>
              <a:t>PIC</a:t>
            </a:r>
            <a:r>
              <a:rPr lang="zh-CN" altLang="en-US" sz="1600" kern="1200" dirty="0">
                <a:latin typeface="Times New Roman" pitchFamily="18" charset="0"/>
                <a:ea typeface="宋体" panose="02010600030101010101" pitchFamily="2" charset="-122"/>
                <a:cs typeface="+mn-cs"/>
              </a:rPr>
              <a:t>、</a:t>
            </a:r>
            <a:r>
              <a:rPr lang="en-US" altLang="zh-CN" sz="1600" kern="1200" dirty="0">
                <a:latin typeface="Times New Roman" pitchFamily="18" charset="0"/>
                <a:ea typeface="宋体" panose="02010600030101010101" pitchFamily="2" charset="-122"/>
                <a:cs typeface="+mn-cs"/>
              </a:rPr>
              <a:t>Cortex-M</a:t>
            </a:r>
          </a:p>
          <a:p>
            <a:r>
              <a:rPr lang="zh-CN" altLang="en-US" sz="2000" kern="1200" dirty="0">
                <a:latin typeface="Times New Roman" pitchFamily="18" charset="0"/>
                <a:ea typeface="宋体" panose="02010600030101010101" pitchFamily="2" charset="-122"/>
              </a:rPr>
              <a:t>以太网</a:t>
            </a:r>
            <a:endParaRPr lang="en-US" altLang="zh-CN" sz="2000" kern="1200" dirty="0">
              <a:latin typeface="Times New Roman" pitchFamily="18" charset="0"/>
              <a:ea typeface="宋体" panose="02010600030101010101" pitchFamily="2" charset="-122"/>
            </a:endParaRPr>
          </a:p>
          <a:p>
            <a:pPr lvl="1"/>
            <a:r>
              <a:rPr lang="zh-CN" altLang="en-US" sz="1600" kern="1200" dirty="0">
                <a:latin typeface="Times New Roman" pitchFamily="18" charset="0"/>
                <a:ea typeface="宋体" panose="02010600030101010101" pitchFamily="2" charset="-122"/>
                <a:cs typeface="+mn-cs"/>
              </a:rPr>
              <a:t>用专门以太网芯片：</a:t>
            </a:r>
            <a:r>
              <a:rPr lang="en-US" altLang="zh-CN" sz="1600" kern="1200" dirty="0" err="1">
                <a:latin typeface="Times New Roman" pitchFamily="18" charset="0"/>
                <a:ea typeface="宋体" panose="02010600030101010101" pitchFamily="2" charset="-122"/>
                <a:cs typeface="+mn-cs"/>
              </a:rPr>
              <a:t>WizNet</a:t>
            </a:r>
            <a:endParaRPr lang="en-US" altLang="zh-CN" sz="1600" kern="1200" dirty="0">
              <a:latin typeface="Times New Roman" pitchFamily="18" charset="0"/>
              <a:ea typeface="宋体" panose="02010600030101010101" pitchFamily="2" charset="-122"/>
              <a:cs typeface="+mn-cs"/>
            </a:endParaRPr>
          </a:p>
          <a:p>
            <a:pPr lvl="1"/>
            <a:r>
              <a:rPr lang="zh-CN" altLang="en-US" sz="1600" kern="1200" dirty="0">
                <a:latin typeface="Times New Roman" pitchFamily="18" charset="0"/>
                <a:ea typeface="宋体" panose="02010600030101010101" pitchFamily="2" charset="-122"/>
                <a:cs typeface="+mn-cs"/>
              </a:rPr>
              <a:t>串口网络</a:t>
            </a:r>
            <a:endParaRPr lang="en-US" altLang="zh-CN" sz="1600" kern="1200" dirty="0">
              <a:latin typeface="Times New Roman" pitchFamily="18" charset="0"/>
              <a:ea typeface="宋体" panose="02010600030101010101" pitchFamily="2" charset="-122"/>
              <a:cs typeface="+mn-cs"/>
            </a:endParaRPr>
          </a:p>
          <a:p>
            <a:r>
              <a:rPr lang="zh-CN" altLang="en-US" sz="2000" kern="1200" dirty="0">
                <a:latin typeface="Times New Roman" pitchFamily="18" charset="0"/>
                <a:ea typeface="宋体" panose="02010600030101010101" pitchFamily="2" charset="-122"/>
              </a:rPr>
              <a:t>人机界面</a:t>
            </a:r>
            <a:endParaRPr lang="en-US" altLang="zh-CN" sz="2000" kern="1200" dirty="0">
              <a:latin typeface="Times New Roman" pitchFamily="18" charset="0"/>
              <a:ea typeface="宋体" panose="02010600030101010101" pitchFamily="2" charset="-122"/>
            </a:endParaRPr>
          </a:p>
          <a:p>
            <a:pPr lvl="1"/>
            <a:r>
              <a:rPr lang="en-US" altLang="zh-CN" sz="1600" kern="1200" dirty="0">
                <a:latin typeface="Times New Roman" pitchFamily="18" charset="0"/>
                <a:ea typeface="宋体" panose="02010600030101010101" pitchFamily="2" charset="-122"/>
                <a:cs typeface="+mn-cs"/>
              </a:rPr>
              <a:t>Android</a:t>
            </a:r>
          </a:p>
          <a:p>
            <a:pPr lvl="1"/>
            <a:r>
              <a:rPr lang="en-US" altLang="zh-CN" sz="1600" kern="1200" dirty="0" err="1">
                <a:latin typeface="Times New Roman" pitchFamily="18" charset="0"/>
                <a:ea typeface="宋体" panose="02010600030101010101" pitchFamily="2" charset="-122"/>
                <a:cs typeface="+mn-cs"/>
              </a:rPr>
              <a:t>pcDuino</a:t>
            </a:r>
            <a:r>
              <a:rPr lang="zh-CN" altLang="en-US" sz="1600" kern="1200" dirty="0">
                <a:latin typeface="Times New Roman" pitchFamily="18" charset="0"/>
                <a:ea typeface="宋体" panose="02010600030101010101" pitchFamily="2" charset="-122"/>
                <a:cs typeface="+mn-cs"/>
              </a:rPr>
              <a:t>、</a:t>
            </a:r>
            <a:r>
              <a:rPr lang="en-US" altLang="zh-CN" sz="1600" kern="1200" dirty="0" err="1">
                <a:latin typeface="Times New Roman" pitchFamily="18" charset="0"/>
                <a:ea typeface="宋体" panose="02010600030101010101" pitchFamily="2" charset="-122"/>
                <a:cs typeface="+mn-cs"/>
              </a:rPr>
              <a:t>cubieboard</a:t>
            </a:r>
            <a:r>
              <a:rPr lang="zh-CN" altLang="en-US" sz="1600" kern="1200" dirty="0">
                <a:latin typeface="Times New Roman" pitchFamily="18" charset="0"/>
                <a:ea typeface="宋体" panose="02010600030101010101" pitchFamily="2" charset="-122"/>
                <a:cs typeface="+mn-cs"/>
              </a:rPr>
              <a:t>：安志</a:t>
            </a:r>
            <a:r>
              <a:rPr lang="en-US" altLang="zh-CN" sz="1600" kern="1200" dirty="0">
                <a:latin typeface="Times New Roman" pitchFamily="18" charset="0"/>
                <a:ea typeface="宋体" panose="02010600030101010101" pitchFamily="2" charset="-122"/>
                <a:cs typeface="+mn-cs"/>
              </a:rPr>
              <a:t>A10</a:t>
            </a:r>
            <a:endParaRPr lang="zh-CN" altLang="en-US" sz="1600" kern="1200" dirty="0">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555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30188" y="242888"/>
            <a:ext cx="7005637" cy="954087"/>
          </a:xfrm>
        </p:spPr>
        <p:txBody>
          <a:bodyPr/>
          <a:lstStyle/>
          <a:p>
            <a:pPr eaLnBrk="1" hangingPunct="1"/>
            <a:r>
              <a:rPr lang="zh-CN" altLang="en-US">
                <a:solidFill>
                  <a:srgbClr val="4BACC6"/>
                </a:solidFill>
                <a:ea typeface="黑体" panose="02010609060101010101" pitchFamily="49" charset="-122"/>
              </a:rPr>
              <a:t>电路实现</a:t>
            </a:r>
            <a:r>
              <a:rPr lang="en-US" altLang="zh-CN">
                <a:solidFill>
                  <a:srgbClr val="4BACC6"/>
                </a:solidFill>
                <a:ea typeface="黑体" panose="02010609060101010101" pitchFamily="49" charset="-122"/>
              </a:rPr>
              <a:t>/</a:t>
            </a:r>
            <a:r>
              <a:rPr lang="zh-CN" altLang="en-US">
                <a:solidFill>
                  <a:srgbClr val="4BACC6"/>
                </a:solidFill>
                <a:ea typeface="黑体" panose="02010609060101010101" pitchFamily="49" charset="-122"/>
              </a:rPr>
              <a:t>制作（</a:t>
            </a:r>
            <a:r>
              <a:rPr lang="en-US" altLang="zh-CN">
                <a:solidFill>
                  <a:srgbClr val="4BACC6"/>
                </a:solidFill>
                <a:ea typeface="黑体" panose="02010609060101010101" pitchFamily="49" charset="-122"/>
              </a:rPr>
              <a:t>protel DXP</a:t>
            </a:r>
            <a:r>
              <a:rPr lang="zh-CN" altLang="en-US">
                <a:solidFill>
                  <a:srgbClr val="4BACC6"/>
                </a:solidFill>
                <a:ea typeface="黑体" panose="02010609060101010101" pitchFamily="49" charset="-122"/>
              </a:rPr>
              <a:t>）</a:t>
            </a:r>
          </a:p>
        </p:txBody>
      </p:sp>
      <p:sp>
        <p:nvSpPr>
          <p:cNvPr id="90115"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zh-CN" altLang="en-US" dirty="0"/>
              <a:t>根据确定的硬件结构框架收集硬件资料</a:t>
            </a:r>
            <a:endParaRPr lang="en-US" altLang="zh-CN" dirty="0"/>
          </a:p>
          <a:p>
            <a:pPr eaLnBrk="1" fontAlgn="auto" hangingPunct="1">
              <a:spcAft>
                <a:spcPts val="0"/>
              </a:spcAft>
              <a:defRPr/>
            </a:pPr>
            <a:r>
              <a:rPr lang="zh-CN" altLang="en-US" dirty="0"/>
              <a:t>用</a:t>
            </a:r>
            <a:r>
              <a:rPr lang="en-US" altLang="zh-CN" dirty="0"/>
              <a:t>EDA</a:t>
            </a:r>
            <a:r>
              <a:rPr lang="zh-CN" altLang="en-US" dirty="0"/>
              <a:t>工具设计电原理图和</a:t>
            </a:r>
            <a:r>
              <a:rPr lang="en-US" altLang="zh-CN" dirty="0"/>
              <a:t>PCB</a:t>
            </a:r>
            <a:r>
              <a:rPr lang="zh-CN" altLang="en-US" dirty="0"/>
              <a:t>图</a:t>
            </a:r>
            <a:endParaRPr lang="en-US" altLang="zh-CN" dirty="0"/>
          </a:p>
          <a:p>
            <a:pPr eaLnBrk="1" fontAlgn="auto" hangingPunct="1">
              <a:spcAft>
                <a:spcPts val="0"/>
              </a:spcAft>
              <a:defRPr/>
            </a:pPr>
            <a:r>
              <a:rPr lang="zh-CN" altLang="en-US" dirty="0"/>
              <a:t>加工</a:t>
            </a:r>
            <a:r>
              <a:rPr lang="en-US" altLang="zh-CN" dirty="0"/>
              <a:t>PCB</a:t>
            </a:r>
            <a:r>
              <a:rPr lang="zh-CN" altLang="en-US" dirty="0"/>
              <a:t>电路板</a:t>
            </a:r>
            <a:endParaRPr lang="en-US" altLang="zh-CN" dirty="0"/>
          </a:p>
          <a:p>
            <a:pPr eaLnBrk="1" fontAlgn="auto" hangingPunct="1">
              <a:spcAft>
                <a:spcPts val="0"/>
              </a:spcAft>
              <a:defRPr/>
            </a:pPr>
            <a:r>
              <a:rPr lang="zh-CN" altLang="en-US" dirty="0"/>
              <a:t>采购元件、器件、配件</a:t>
            </a:r>
            <a:endParaRPr lang="en-US" altLang="zh-CN" dirty="0"/>
          </a:p>
          <a:p>
            <a:pPr eaLnBrk="1" fontAlgn="auto" hangingPunct="1">
              <a:spcAft>
                <a:spcPts val="0"/>
              </a:spcAft>
              <a:defRPr/>
            </a:pPr>
            <a:r>
              <a:rPr lang="zh-CN" altLang="en-US" dirty="0"/>
              <a:t>加工协作件：</a:t>
            </a:r>
            <a:r>
              <a:rPr lang="en-US" altLang="zh-CN" dirty="0"/>
              <a:t>PVC</a:t>
            </a:r>
            <a:r>
              <a:rPr lang="zh-CN" altLang="en-US" dirty="0"/>
              <a:t>键盘、机壳等</a:t>
            </a:r>
            <a:endParaRPr lang="en-US" altLang="zh-CN" dirty="0"/>
          </a:p>
          <a:p>
            <a:pPr eaLnBrk="1" fontAlgn="auto" hangingPunct="1">
              <a:spcAft>
                <a:spcPts val="0"/>
              </a:spcAft>
              <a:defRPr/>
            </a:pPr>
            <a:r>
              <a:rPr lang="zh-CN" altLang="en-US" dirty="0"/>
              <a:t>装配</a:t>
            </a:r>
            <a:r>
              <a:rPr lang="en-US" altLang="zh-CN" dirty="0"/>
              <a:t>PCB</a:t>
            </a:r>
            <a:r>
              <a:rPr lang="zh-CN" altLang="en-US" dirty="0"/>
              <a:t>电路板</a:t>
            </a:r>
          </a:p>
        </p:txBody>
      </p:sp>
    </p:spTree>
    <p:extLst>
      <p:ext uri="{BB962C8B-B14F-4D97-AF65-F5344CB8AC3E}">
        <p14:creationId xmlns:p14="http://schemas.microsoft.com/office/powerpoint/2010/main" val="373849838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fld id="{D22C7590-26DA-47B4-8391-ACFB202CE423}" type="slidenum">
              <a:rPr lang="en-US" altLang="zh-CN" sz="1200">
                <a:latin typeface="Gill Sans"/>
                <a:ea typeface="Gill Sans"/>
                <a:cs typeface="Gill Sans"/>
              </a:rPr>
              <a:pPr algn="ctr" eaLnBrk="1" hangingPunct="1">
                <a:spcBef>
                  <a:spcPct val="0"/>
                </a:spcBef>
                <a:buFontTx/>
                <a:buNone/>
              </a:pPr>
              <a:t>20</a:t>
            </a:fld>
            <a:endParaRPr lang="en-US" altLang="zh-CN" sz="1200">
              <a:latin typeface="Gill Sans"/>
              <a:ea typeface="Gill Sans"/>
              <a:cs typeface="Gill Sans"/>
            </a:endParaRPr>
          </a:p>
        </p:txBody>
      </p:sp>
      <p:grpSp>
        <p:nvGrpSpPr>
          <p:cNvPr id="28675" name="Group 4"/>
          <p:cNvGrpSpPr>
            <a:grpSpLocks/>
          </p:cNvGrpSpPr>
          <p:nvPr/>
        </p:nvGrpSpPr>
        <p:grpSpPr bwMode="auto">
          <a:xfrm>
            <a:off x="749300" y="3770313"/>
            <a:ext cx="976313" cy="660400"/>
            <a:chOff x="0" y="0"/>
            <a:chExt cx="615" cy="416"/>
          </a:xfrm>
        </p:grpSpPr>
        <p:sp>
          <p:nvSpPr>
            <p:cNvPr id="28733" name="Rectangle 2"/>
            <p:cNvSpPr>
              <a:spLocks/>
            </p:cNvSpPr>
            <p:nvPr/>
          </p:nvSpPr>
          <p:spPr bwMode="auto">
            <a:xfrm>
              <a:off x="8" y="0"/>
              <a:ext cx="562"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34" name="Rectangle 3"/>
            <p:cNvSpPr>
              <a:spLocks/>
            </p:cNvSpPr>
            <p:nvPr/>
          </p:nvSpPr>
          <p:spPr bwMode="auto">
            <a:xfrm>
              <a:off x="0" y="62"/>
              <a:ext cx="6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System</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Concepts</a:t>
              </a:r>
            </a:p>
          </p:txBody>
        </p:sp>
      </p:grpSp>
      <p:grpSp>
        <p:nvGrpSpPr>
          <p:cNvPr id="28676" name="Group 11"/>
          <p:cNvGrpSpPr>
            <a:grpSpLocks/>
          </p:cNvGrpSpPr>
          <p:nvPr/>
        </p:nvGrpSpPr>
        <p:grpSpPr bwMode="auto">
          <a:xfrm>
            <a:off x="1735138" y="3313113"/>
            <a:ext cx="903287" cy="1660525"/>
            <a:chOff x="0" y="0"/>
            <a:chExt cx="569" cy="1046"/>
          </a:xfrm>
        </p:grpSpPr>
        <p:grpSp>
          <p:nvGrpSpPr>
            <p:cNvPr id="28727" name="Group 7"/>
            <p:cNvGrpSpPr>
              <a:grpSpLocks/>
            </p:cNvGrpSpPr>
            <p:nvPr/>
          </p:nvGrpSpPr>
          <p:grpSpPr bwMode="auto">
            <a:xfrm>
              <a:off x="0" y="0"/>
              <a:ext cx="569" cy="470"/>
              <a:chOff x="0" y="0"/>
              <a:chExt cx="569" cy="470"/>
            </a:xfrm>
          </p:grpSpPr>
          <p:sp>
            <p:nvSpPr>
              <p:cNvPr id="28731" name="Rectangle 5"/>
              <p:cNvSpPr>
                <a:spLocks/>
              </p:cNvSpPr>
              <p:nvPr/>
            </p:nvSpPr>
            <p:spPr bwMode="auto">
              <a:xfrm>
                <a:off x="8"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32" name="Rectangle 6"/>
              <p:cNvSpPr>
                <a:spLocks/>
              </p:cNvSpPr>
              <p:nvPr/>
            </p:nvSpPr>
            <p:spPr bwMode="auto">
              <a:xfrm>
                <a:off x="0" y="14"/>
                <a:ext cx="56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Sys/HW</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Analysis</a:t>
                </a:r>
              </a:p>
            </p:txBody>
          </p:sp>
        </p:grpSp>
        <p:grpSp>
          <p:nvGrpSpPr>
            <p:cNvPr id="28728" name="Group 10"/>
            <p:cNvGrpSpPr>
              <a:grpSpLocks/>
            </p:cNvGrpSpPr>
            <p:nvPr/>
          </p:nvGrpSpPr>
          <p:grpSpPr bwMode="auto">
            <a:xfrm>
              <a:off x="0" y="576"/>
              <a:ext cx="569" cy="470"/>
              <a:chOff x="0" y="0"/>
              <a:chExt cx="569" cy="470"/>
            </a:xfrm>
          </p:grpSpPr>
          <p:sp>
            <p:nvSpPr>
              <p:cNvPr id="28729" name="Rectangle 8"/>
              <p:cNvSpPr>
                <a:spLocks/>
              </p:cNvSpPr>
              <p:nvPr/>
            </p:nvSpPr>
            <p:spPr bwMode="auto">
              <a:xfrm>
                <a:off x="8"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30" name="Rectangle 9"/>
              <p:cNvSpPr>
                <a:spLocks/>
              </p:cNvSpPr>
              <p:nvPr/>
            </p:nvSpPr>
            <p:spPr bwMode="auto">
              <a:xfrm>
                <a:off x="0" y="14"/>
                <a:ext cx="56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Sys/SW</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Analysis</a:t>
                </a:r>
              </a:p>
            </p:txBody>
          </p:sp>
        </p:grpSp>
      </p:grpSp>
      <p:grpSp>
        <p:nvGrpSpPr>
          <p:cNvPr id="28677" name="Group 14"/>
          <p:cNvGrpSpPr>
            <a:grpSpLocks/>
          </p:cNvGrpSpPr>
          <p:nvPr/>
        </p:nvGrpSpPr>
        <p:grpSpPr bwMode="auto">
          <a:xfrm>
            <a:off x="7704138" y="3846513"/>
            <a:ext cx="1274762" cy="746126"/>
            <a:chOff x="0" y="0"/>
            <a:chExt cx="802" cy="470"/>
          </a:xfrm>
        </p:grpSpPr>
        <p:sp>
          <p:nvSpPr>
            <p:cNvPr id="28725" name="Rectangle 12"/>
            <p:cNvSpPr>
              <a:spLocks/>
            </p:cNvSpPr>
            <p:nvPr/>
          </p:nvSpPr>
          <p:spPr bwMode="auto">
            <a:xfrm>
              <a:off x="65" y="0"/>
              <a:ext cx="664" cy="400"/>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6" name="Rectangle 13"/>
            <p:cNvSpPr>
              <a:spLocks/>
            </p:cNvSpPr>
            <p:nvPr/>
          </p:nvSpPr>
          <p:spPr bwMode="auto">
            <a:xfrm>
              <a:off x="0" y="14"/>
              <a:ext cx="80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Operation.</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 and </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Eval.</a:t>
              </a:r>
            </a:p>
          </p:txBody>
        </p:sp>
      </p:grpSp>
      <p:grpSp>
        <p:nvGrpSpPr>
          <p:cNvPr id="28678" name="Group 30"/>
          <p:cNvGrpSpPr>
            <a:grpSpLocks/>
          </p:cNvGrpSpPr>
          <p:nvPr/>
        </p:nvGrpSpPr>
        <p:grpSpPr bwMode="auto">
          <a:xfrm>
            <a:off x="1808163" y="4608513"/>
            <a:ext cx="4913312" cy="1816100"/>
            <a:chOff x="0" y="0"/>
            <a:chExt cx="3095" cy="1144"/>
          </a:xfrm>
        </p:grpSpPr>
        <p:grpSp>
          <p:nvGrpSpPr>
            <p:cNvPr id="28710" name="Group 17"/>
            <p:cNvGrpSpPr>
              <a:grpSpLocks/>
            </p:cNvGrpSpPr>
            <p:nvPr/>
          </p:nvGrpSpPr>
          <p:grpSpPr bwMode="auto">
            <a:xfrm>
              <a:off x="573" y="0"/>
              <a:ext cx="589" cy="470"/>
              <a:chOff x="0" y="0"/>
              <a:chExt cx="588" cy="470"/>
            </a:xfrm>
          </p:grpSpPr>
          <p:sp>
            <p:nvSpPr>
              <p:cNvPr id="28723" name="Rectangle 15"/>
              <p:cNvSpPr>
                <a:spLocks/>
              </p:cNvSpPr>
              <p:nvPr/>
            </p:nvSpPr>
            <p:spPr bwMode="auto">
              <a:xfrm>
                <a:off x="8"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4" name="Rectangle 16"/>
              <p:cNvSpPr>
                <a:spLocks/>
              </p:cNvSpPr>
              <p:nvPr/>
            </p:nvSpPr>
            <p:spPr bwMode="auto">
              <a:xfrm>
                <a:off x="0" y="14"/>
                <a:ext cx="58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Software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Analysis</a:t>
                </a:r>
              </a:p>
            </p:txBody>
          </p:sp>
        </p:grpSp>
        <p:grpSp>
          <p:nvGrpSpPr>
            <p:cNvPr id="28711" name="Group 20"/>
            <p:cNvGrpSpPr>
              <a:grpSpLocks/>
            </p:cNvGrpSpPr>
            <p:nvPr/>
          </p:nvGrpSpPr>
          <p:grpSpPr bwMode="auto">
            <a:xfrm>
              <a:off x="1202" y="192"/>
              <a:ext cx="562" cy="416"/>
              <a:chOff x="0" y="0"/>
              <a:chExt cx="561" cy="416"/>
            </a:xfrm>
          </p:grpSpPr>
          <p:sp>
            <p:nvSpPr>
              <p:cNvPr id="28721" name="Rectangle 18"/>
              <p:cNvSpPr>
                <a:spLocks/>
              </p:cNvSpPr>
              <p:nvPr/>
            </p:nvSpPr>
            <p:spPr bwMode="auto">
              <a:xfrm>
                <a:off x="0"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2" name="Rectangle 19"/>
              <p:cNvSpPr>
                <a:spLocks/>
              </p:cNvSpPr>
              <p:nvPr/>
            </p:nvSpPr>
            <p:spPr bwMode="auto">
              <a:xfrm>
                <a:off x="35" y="62"/>
                <a:ext cx="4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Prelim.</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grpSp>
          <p:nvGrpSpPr>
            <p:cNvPr id="28712" name="Group 23"/>
            <p:cNvGrpSpPr>
              <a:grpSpLocks/>
            </p:cNvGrpSpPr>
            <p:nvPr/>
          </p:nvGrpSpPr>
          <p:grpSpPr bwMode="auto">
            <a:xfrm>
              <a:off x="1823" y="384"/>
              <a:ext cx="596" cy="416"/>
              <a:chOff x="0" y="0"/>
              <a:chExt cx="596" cy="416"/>
            </a:xfrm>
          </p:grpSpPr>
          <p:sp>
            <p:nvSpPr>
              <p:cNvPr id="28719" name="Rectangle 21"/>
              <p:cNvSpPr>
                <a:spLocks/>
              </p:cNvSpPr>
              <p:nvPr/>
            </p:nvSpPr>
            <p:spPr bwMode="auto">
              <a:xfrm>
                <a:off x="0"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20" name="Rectangle 22"/>
              <p:cNvSpPr>
                <a:spLocks/>
              </p:cNvSpPr>
              <p:nvPr/>
            </p:nvSpPr>
            <p:spPr bwMode="auto">
              <a:xfrm>
                <a:off x="35" y="62"/>
                <a:ext cx="5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Detailed</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grpSp>
          <p:nvGrpSpPr>
            <p:cNvPr id="28713" name="Group 26"/>
            <p:cNvGrpSpPr>
              <a:grpSpLocks/>
            </p:cNvGrpSpPr>
            <p:nvPr/>
          </p:nvGrpSpPr>
          <p:grpSpPr bwMode="auto">
            <a:xfrm>
              <a:off x="2435" y="624"/>
              <a:ext cx="660" cy="470"/>
              <a:chOff x="0" y="0"/>
              <a:chExt cx="660" cy="470"/>
            </a:xfrm>
          </p:grpSpPr>
          <p:sp>
            <p:nvSpPr>
              <p:cNvPr id="28717" name="Rectangle 24"/>
              <p:cNvSpPr>
                <a:spLocks/>
              </p:cNvSpPr>
              <p:nvPr/>
            </p:nvSpPr>
            <p:spPr bwMode="auto">
              <a:xfrm>
                <a:off x="8"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18" name="Rectangle 25"/>
              <p:cNvSpPr>
                <a:spLocks/>
              </p:cNvSpPr>
              <p:nvPr/>
            </p:nvSpPr>
            <p:spPr bwMode="auto">
              <a:xfrm>
                <a:off x="0" y="14"/>
                <a:ext cx="66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Coding,</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Unit test.,</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Integ. test</a:t>
                </a:r>
              </a:p>
            </p:txBody>
          </p:sp>
        </p:grpSp>
        <p:grpSp>
          <p:nvGrpSpPr>
            <p:cNvPr id="28714" name="Group 29"/>
            <p:cNvGrpSpPr>
              <a:grpSpLocks/>
            </p:cNvGrpSpPr>
            <p:nvPr/>
          </p:nvGrpSpPr>
          <p:grpSpPr bwMode="auto">
            <a:xfrm>
              <a:off x="0" y="377"/>
              <a:ext cx="2303" cy="767"/>
              <a:chOff x="0" y="0"/>
              <a:chExt cx="2303" cy="767"/>
            </a:xfrm>
          </p:grpSpPr>
          <p:sp>
            <p:nvSpPr>
              <p:cNvPr id="28715" name="Line 27"/>
              <p:cNvSpPr>
                <a:spLocks noChangeShapeType="1"/>
              </p:cNvSpPr>
              <p:nvPr/>
            </p:nvSpPr>
            <p:spPr bwMode="auto">
              <a:xfrm>
                <a:off x="0" y="0"/>
                <a:ext cx="2303"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716" name="Rectangle 28"/>
              <p:cNvSpPr>
                <a:spLocks/>
              </p:cNvSpPr>
              <p:nvPr/>
            </p:nvSpPr>
            <p:spPr bwMode="auto">
              <a:xfrm>
                <a:off x="175" y="501"/>
                <a:ext cx="10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SW Development</a:t>
                </a:r>
              </a:p>
            </p:txBody>
          </p:sp>
        </p:grpSp>
      </p:grpSp>
      <p:grpSp>
        <p:nvGrpSpPr>
          <p:cNvPr id="28679" name="Group 43"/>
          <p:cNvGrpSpPr>
            <a:grpSpLocks/>
          </p:cNvGrpSpPr>
          <p:nvPr/>
        </p:nvGrpSpPr>
        <p:grpSpPr bwMode="auto">
          <a:xfrm>
            <a:off x="6589713" y="1636713"/>
            <a:ext cx="1096962" cy="4927600"/>
            <a:chOff x="0" y="0"/>
            <a:chExt cx="691" cy="3104"/>
          </a:xfrm>
        </p:grpSpPr>
        <p:grpSp>
          <p:nvGrpSpPr>
            <p:cNvPr id="28698" name="Group 33"/>
            <p:cNvGrpSpPr>
              <a:grpSpLocks/>
            </p:cNvGrpSpPr>
            <p:nvPr/>
          </p:nvGrpSpPr>
          <p:grpSpPr bwMode="auto">
            <a:xfrm>
              <a:off x="130" y="0"/>
              <a:ext cx="561" cy="416"/>
              <a:chOff x="0" y="0"/>
              <a:chExt cx="560" cy="416"/>
            </a:xfrm>
          </p:grpSpPr>
          <p:sp>
            <p:nvSpPr>
              <p:cNvPr id="28708" name="Rectangle 31"/>
              <p:cNvSpPr>
                <a:spLocks/>
              </p:cNvSpPr>
              <p:nvPr/>
            </p:nvSpPr>
            <p:spPr bwMode="auto">
              <a:xfrm>
                <a:off x="0" y="0"/>
                <a:ext cx="560"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09" name="Rectangle 32"/>
              <p:cNvSpPr>
                <a:spLocks/>
              </p:cNvSpPr>
              <p:nvPr/>
            </p:nvSpPr>
            <p:spPr bwMode="auto">
              <a:xfrm>
                <a:off x="26" y="53"/>
                <a:ext cx="51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HWCI</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a:t>
                </a:r>
              </a:p>
            </p:txBody>
          </p:sp>
        </p:grpSp>
        <p:grpSp>
          <p:nvGrpSpPr>
            <p:cNvPr id="28699" name="Group 36"/>
            <p:cNvGrpSpPr>
              <a:grpSpLocks/>
            </p:cNvGrpSpPr>
            <p:nvPr/>
          </p:nvGrpSpPr>
          <p:grpSpPr bwMode="auto">
            <a:xfrm>
              <a:off x="46" y="2688"/>
              <a:ext cx="569" cy="416"/>
              <a:chOff x="0" y="0"/>
              <a:chExt cx="568" cy="416"/>
            </a:xfrm>
          </p:grpSpPr>
          <p:sp>
            <p:nvSpPr>
              <p:cNvPr id="28706" name="Rectangle 34"/>
              <p:cNvSpPr>
                <a:spLocks/>
              </p:cNvSpPr>
              <p:nvPr/>
            </p:nvSpPr>
            <p:spPr bwMode="auto">
              <a:xfrm>
                <a:off x="0" y="0"/>
                <a:ext cx="560"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07" name="Rectangle 35"/>
              <p:cNvSpPr>
                <a:spLocks/>
              </p:cNvSpPr>
              <p:nvPr/>
            </p:nvSpPr>
            <p:spPr bwMode="auto">
              <a:xfrm>
                <a:off x="51" y="53"/>
                <a:ext cx="51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CSCI</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a:t>
                </a:r>
              </a:p>
            </p:txBody>
          </p:sp>
        </p:grpSp>
        <p:grpSp>
          <p:nvGrpSpPr>
            <p:cNvPr id="28700" name="Group 42"/>
            <p:cNvGrpSpPr>
              <a:grpSpLocks/>
            </p:cNvGrpSpPr>
            <p:nvPr/>
          </p:nvGrpSpPr>
          <p:grpSpPr bwMode="auto">
            <a:xfrm>
              <a:off x="0" y="473"/>
              <a:ext cx="690" cy="2159"/>
              <a:chOff x="0" y="0"/>
              <a:chExt cx="690" cy="2159"/>
            </a:xfrm>
          </p:grpSpPr>
          <p:grpSp>
            <p:nvGrpSpPr>
              <p:cNvPr id="28701" name="Group 39"/>
              <p:cNvGrpSpPr>
                <a:grpSpLocks/>
              </p:cNvGrpSpPr>
              <p:nvPr/>
            </p:nvGrpSpPr>
            <p:grpSpPr bwMode="auto">
              <a:xfrm>
                <a:off x="0" y="919"/>
                <a:ext cx="690" cy="470"/>
                <a:chOff x="0" y="0"/>
                <a:chExt cx="690" cy="470"/>
              </a:xfrm>
            </p:grpSpPr>
            <p:sp>
              <p:nvSpPr>
                <p:cNvPr id="28704" name="Rectangle 37"/>
                <p:cNvSpPr>
                  <a:spLocks/>
                </p:cNvSpPr>
                <p:nvPr/>
              </p:nvSpPr>
              <p:spPr bwMode="auto">
                <a:xfrm>
                  <a:off x="12" y="0"/>
                  <a:ext cx="657" cy="42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05" name="Rectangle 38"/>
                <p:cNvSpPr>
                  <a:spLocks/>
                </p:cNvSpPr>
                <p:nvPr/>
              </p:nvSpPr>
              <p:spPr bwMode="auto">
                <a:xfrm>
                  <a:off x="0" y="14"/>
                  <a:ext cx="69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System</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Integ. and </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a:t>
                  </a:r>
                </a:p>
              </p:txBody>
            </p:sp>
          </p:grpSp>
          <p:sp>
            <p:nvSpPr>
              <p:cNvPr id="28702" name="Line 40"/>
              <p:cNvSpPr>
                <a:spLocks noChangeShapeType="1"/>
              </p:cNvSpPr>
              <p:nvPr/>
            </p:nvSpPr>
            <p:spPr bwMode="auto">
              <a:xfrm>
                <a:off x="442" y="0"/>
                <a:ext cx="1" cy="863"/>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703" name="Line 41"/>
              <p:cNvSpPr>
                <a:spLocks noChangeShapeType="1"/>
              </p:cNvSpPr>
              <p:nvPr/>
            </p:nvSpPr>
            <p:spPr bwMode="auto">
              <a:xfrm rot="10800000" flipH="1">
                <a:off x="442" y="1392"/>
                <a:ext cx="1"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grpSp>
        <p:nvGrpSpPr>
          <p:cNvPr id="28680" name="Group 60"/>
          <p:cNvGrpSpPr>
            <a:grpSpLocks/>
          </p:cNvGrpSpPr>
          <p:nvPr/>
        </p:nvGrpSpPr>
        <p:grpSpPr bwMode="auto">
          <a:xfrm>
            <a:off x="1738313" y="1460500"/>
            <a:ext cx="4938712" cy="2208213"/>
            <a:chOff x="0" y="0"/>
            <a:chExt cx="3111" cy="1391"/>
          </a:xfrm>
        </p:grpSpPr>
        <p:grpSp>
          <p:nvGrpSpPr>
            <p:cNvPr id="28682" name="Group 46"/>
            <p:cNvGrpSpPr>
              <a:grpSpLocks/>
            </p:cNvGrpSpPr>
            <p:nvPr/>
          </p:nvGrpSpPr>
          <p:grpSpPr bwMode="auto">
            <a:xfrm>
              <a:off x="610" y="975"/>
              <a:ext cx="578" cy="416"/>
              <a:chOff x="0" y="0"/>
              <a:chExt cx="577" cy="416"/>
            </a:xfrm>
          </p:grpSpPr>
          <p:sp>
            <p:nvSpPr>
              <p:cNvPr id="28696" name="Rectangle 44"/>
              <p:cNvSpPr>
                <a:spLocks/>
              </p:cNvSpPr>
              <p:nvPr/>
            </p:nvSpPr>
            <p:spPr bwMode="auto">
              <a:xfrm>
                <a:off x="16"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7" name="Rectangle 45"/>
              <p:cNvSpPr>
                <a:spLocks/>
              </p:cNvSpPr>
              <p:nvPr/>
            </p:nvSpPr>
            <p:spPr bwMode="auto">
              <a:xfrm>
                <a:off x="0" y="6"/>
                <a:ext cx="56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Hardware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Analysis</a:t>
                </a:r>
              </a:p>
            </p:txBody>
          </p:sp>
        </p:grpSp>
        <p:grpSp>
          <p:nvGrpSpPr>
            <p:cNvPr id="28683" name="Group 49"/>
            <p:cNvGrpSpPr>
              <a:grpSpLocks/>
            </p:cNvGrpSpPr>
            <p:nvPr/>
          </p:nvGrpSpPr>
          <p:grpSpPr bwMode="auto">
            <a:xfrm>
              <a:off x="1247" y="735"/>
              <a:ext cx="561" cy="416"/>
              <a:chOff x="0" y="0"/>
              <a:chExt cx="561" cy="416"/>
            </a:xfrm>
          </p:grpSpPr>
          <p:sp>
            <p:nvSpPr>
              <p:cNvPr id="28694" name="Rectangle 47"/>
              <p:cNvSpPr>
                <a:spLocks/>
              </p:cNvSpPr>
              <p:nvPr/>
            </p:nvSpPr>
            <p:spPr bwMode="auto">
              <a:xfrm>
                <a:off x="0"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5" name="Rectangle 48"/>
              <p:cNvSpPr>
                <a:spLocks/>
              </p:cNvSpPr>
              <p:nvPr/>
            </p:nvSpPr>
            <p:spPr bwMode="auto">
              <a:xfrm>
                <a:off x="35" y="62"/>
                <a:ext cx="4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Prelim.</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Design</a:t>
                </a:r>
              </a:p>
            </p:txBody>
          </p:sp>
        </p:grpSp>
        <p:grpSp>
          <p:nvGrpSpPr>
            <p:cNvPr id="28684" name="Group 52"/>
            <p:cNvGrpSpPr>
              <a:grpSpLocks/>
            </p:cNvGrpSpPr>
            <p:nvPr/>
          </p:nvGrpSpPr>
          <p:grpSpPr bwMode="auto">
            <a:xfrm>
              <a:off x="1867" y="543"/>
              <a:ext cx="596" cy="416"/>
              <a:chOff x="0" y="0"/>
              <a:chExt cx="596" cy="416"/>
            </a:xfrm>
          </p:grpSpPr>
          <p:sp>
            <p:nvSpPr>
              <p:cNvPr id="28692" name="Rectangle 50"/>
              <p:cNvSpPr>
                <a:spLocks/>
              </p:cNvSpPr>
              <p:nvPr/>
            </p:nvSpPr>
            <p:spPr bwMode="auto">
              <a:xfrm>
                <a:off x="0"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3" name="Rectangle 51"/>
              <p:cNvSpPr>
                <a:spLocks/>
              </p:cNvSpPr>
              <p:nvPr/>
            </p:nvSpPr>
            <p:spPr bwMode="auto">
              <a:xfrm>
                <a:off x="35" y="62"/>
                <a:ext cx="5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Detailed</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grpSp>
          <p:nvGrpSpPr>
            <p:cNvPr id="28685" name="Group 55"/>
            <p:cNvGrpSpPr>
              <a:grpSpLocks/>
            </p:cNvGrpSpPr>
            <p:nvPr/>
          </p:nvGrpSpPr>
          <p:grpSpPr bwMode="auto">
            <a:xfrm>
              <a:off x="2549" y="351"/>
              <a:ext cx="562" cy="416"/>
              <a:chOff x="0" y="0"/>
              <a:chExt cx="561" cy="416"/>
            </a:xfrm>
          </p:grpSpPr>
          <p:sp>
            <p:nvSpPr>
              <p:cNvPr id="28690" name="Rectangle 53"/>
              <p:cNvSpPr>
                <a:spLocks/>
              </p:cNvSpPr>
              <p:nvPr/>
            </p:nvSpPr>
            <p:spPr bwMode="auto">
              <a:xfrm>
                <a:off x="0" y="0"/>
                <a:ext cx="561"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691" name="Rectangle 54"/>
              <p:cNvSpPr>
                <a:spLocks/>
              </p:cNvSpPr>
              <p:nvPr/>
            </p:nvSpPr>
            <p:spPr bwMode="auto">
              <a:xfrm>
                <a:off x="66" y="120"/>
                <a:ext cx="46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Fabric.</a:t>
                </a:r>
              </a:p>
            </p:txBody>
          </p:sp>
        </p:grpSp>
        <p:grpSp>
          <p:nvGrpSpPr>
            <p:cNvPr id="28686" name="Group 58"/>
            <p:cNvGrpSpPr>
              <a:grpSpLocks/>
            </p:cNvGrpSpPr>
            <p:nvPr/>
          </p:nvGrpSpPr>
          <p:grpSpPr bwMode="auto">
            <a:xfrm>
              <a:off x="0" y="248"/>
              <a:ext cx="2303" cy="767"/>
              <a:chOff x="0" y="0"/>
              <a:chExt cx="2303" cy="767"/>
            </a:xfrm>
          </p:grpSpPr>
          <p:sp>
            <p:nvSpPr>
              <p:cNvPr id="28688" name="Line 56"/>
              <p:cNvSpPr>
                <a:spLocks noChangeShapeType="1"/>
              </p:cNvSpPr>
              <p:nvPr/>
            </p:nvSpPr>
            <p:spPr bwMode="auto">
              <a:xfrm rot="10800000" flipH="1">
                <a:off x="0" y="0"/>
                <a:ext cx="2303"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8689" name="Rectangle 57"/>
              <p:cNvSpPr>
                <a:spLocks/>
              </p:cNvSpPr>
              <p:nvPr/>
            </p:nvSpPr>
            <p:spPr bwMode="auto">
              <a:xfrm>
                <a:off x="175" y="69"/>
                <a:ext cx="106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HW Development</a:t>
                </a:r>
              </a:p>
            </p:txBody>
          </p:sp>
        </p:grpSp>
        <p:sp>
          <p:nvSpPr>
            <p:cNvPr id="28687" name="Rectangle 59"/>
            <p:cNvSpPr>
              <a:spLocks/>
            </p:cNvSpPr>
            <p:nvPr/>
          </p:nvSpPr>
          <p:spPr bwMode="auto">
            <a:xfrm>
              <a:off x="839" y="0"/>
              <a:ext cx="13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Tx/>
                <a:buNone/>
              </a:pPr>
              <a:r>
                <a:rPr lang="en-US" altLang="zh-CN" sz="2000">
                  <a:solidFill>
                    <a:srgbClr val="FF0000"/>
                  </a:solidFill>
                  <a:latin typeface="Arial Bold" panose="020B0704020202020204" pitchFamily="34" charset="0"/>
                  <a:cs typeface="Arial Bold" panose="020B0704020202020204" pitchFamily="34" charset="0"/>
                  <a:sym typeface="Arial Bold" panose="020B0704020202020204" pitchFamily="34" charset="0"/>
                </a:rPr>
                <a:t>DOD-STD-2167A</a:t>
              </a:r>
            </a:p>
          </p:txBody>
        </p:sp>
      </p:grpSp>
      <p:sp>
        <p:nvSpPr>
          <p:cNvPr id="28681" name="Rectangle 61"/>
          <p:cNvSpPr>
            <a:spLocks noGrp="1" noChangeArrowheads="1"/>
          </p:cNvSpPr>
          <p:nvPr>
            <p:ph type="title"/>
          </p:nvPr>
        </p:nvSpPr>
        <p:spPr>
          <a:xfrm>
            <a:off x="809625" y="0"/>
            <a:ext cx="7362825" cy="1341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a:solidFill>
                  <a:srgbClr val="4BACC6"/>
                </a:solidFill>
                <a:ea typeface="黑体" panose="02010609060101010101" pitchFamily="49" charset="-122"/>
                <a:sym typeface="黑体" panose="02010609060101010101" pitchFamily="49" charset="-122"/>
              </a:rPr>
              <a:t>传统的嵌入式系统设计模型</a:t>
            </a:r>
          </a:p>
        </p:txBody>
      </p:sp>
    </p:spTree>
    <p:extLst>
      <p:ext uri="{BB962C8B-B14F-4D97-AF65-F5344CB8AC3E}">
        <p14:creationId xmlns:p14="http://schemas.microsoft.com/office/powerpoint/2010/main" val="200964358"/>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fld id="{ECC96BA5-1569-465C-9B7F-32E768087101}" type="slidenum">
              <a:rPr lang="en-US" altLang="zh-CN" sz="1200">
                <a:latin typeface="Gill Sans"/>
                <a:ea typeface="Gill Sans"/>
                <a:cs typeface="Gill Sans"/>
              </a:rPr>
              <a:pPr algn="ctr" eaLnBrk="1" hangingPunct="1">
                <a:spcBef>
                  <a:spcPct val="0"/>
                </a:spcBef>
                <a:buFontTx/>
                <a:buNone/>
              </a:pPr>
              <a:t>21</a:t>
            </a:fld>
            <a:endParaRPr lang="en-US" altLang="zh-CN" sz="1200">
              <a:latin typeface="Gill Sans"/>
              <a:ea typeface="Gill Sans"/>
              <a:cs typeface="Gill Sans"/>
            </a:endParaRPr>
          </a:p>
        </p:txBody>
      </p:sp>
      <p:sp>
        <p:nvSpPr>
          <p:cNvPr id="29699" name="Rectangle 2"/>
          <p:cNvSpPr>
            <a:spLocks noGrp="1" noChangeArrowheads="1"/>
          </p:cNvSpPr>
          <p:nvPr>
            <p:ph type="body" idx="1"/>
          </p:nvPr>
        </p:nvSpPr>
        <p:spPr>
          <a:xfrm>
            <a:off x="603250" y="1258888"/>
            <a:ext cx="7772400" cy="52054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dirty="0">
                <a:latin typeface="Times New Roman" pitchFamily="18" charset="0"/>
                <a:ea typeface="宋体" panose="02010600030101010101" pitchFamily="2" charset="-122"/>
                <a:sym typeface="宋体" panose="02010600030101010101" pitchFamily="2" charset="-122"/>
              </a:rPr>
              <a:t>传统软硬件设计过程的基本特征：</a:t>
            </a:r>
            <a:endParaRPr lang="en-US" altLang="zh-CN" sz="2000" kern="1200" dirty="0">
              <a:latin typeface="Times New Roman" pitchFamily="18" charset="0"/>
              <a:ea typeface="宋体" panose="02010600030101010101" pitchFamily="2" charset="-122"/>
              <a:sym typeface="Tahoma Bold" panose="020B0804030504040204" pitchFamily="34" charset="0"/>
            </a:endParaRPr>
          </a:p>
          <a:p>
            <a:pPr lvl="1"/>
            <a:r>
              <a:rPr lang="zh-CN" altLang="en-US" sz="1600" kern="1200" dirty="0">
                <a:latin typeface="Times New Roman" pitchFamily="18" charset="0"/>
                <a:ea typeface="宋体" panose="02010600030101010101" pitchFamily="2" charset="-122"/>
                <a:cs typeface="+mn-cs"/>
                <a:sym typeface="宋体" panose="02010600030101010101" pitchFamily="2" charset="-122"/>
              </a:rPr>
              <a:t>系统在设计一开始就被划分为软件和硬件两大部分</a:t>
            </a:r>
            <a:endParaRPr lang="en-US" altLang="zh-CN" sz="1600" kern="1200" dirty="0">
              <a:latin typeface="Times New Roman" pitchFamily="18" charset="0"/>
              <a:ea typeface="宋体" panose="02010600030101010101" pitchFamily="2" charset="-122"/>
              <a:cs typeface="+mn-cs"/>
              <a:sym typeface="Tahoma Bold" panose="020B0804030504040204" pitchFamily="34" charset="0"/>
            </a:endParaRPr>
          </a:p>
          <a:p>
            <a:pPr lvl="1"/>
            <a:r>
              <a:rPr lang="zh-CN" altLang="en-US" sz="1600" kern="1200" dirty="0">
                <a:latin typeface="Times New Roman" pitchFamily="18" charset="0"/>
                <a:ea typeface="宋体" panose="02010600030101010101" pitchFamily="2" charset="-122"/>
                <a:cs typeface="+mn-cs"/>
                <a:sym typeface="宋体" panose="02010600030101010101" pitchFamily="2" charset="-122"/>
              </a:rPr>
              <a:t>软件和硬件独立进行开发设计</a:t>
            </a:r>
            <a:endParaRPr lang="en-US" altLang="zh-CN" sz="1600" kern="1200" dirty="0">
              <a:latin typeface="Times New Roman" pitchFamily="18" charset="0"/>
              <a:ea typeface="宋体" panose="02010600030101010101" pitchFamily="2" charset="-122"/>
              <a:cs typeface="+mn-cs"/>
              <a:sym typeface="Tahoma Bold" panose="020B0804030504040204" pitchFamily="34" charset="0"/>
            </a:endParaRPr>
          </a:p>
          <a:p>
            <a:pPr lvl="1"/>
            <a:r>
              <a:rPr lang="zh-CN" altLang="en-US" sz="1600" kern="1200" dirty="0">
                <a:latin typeface="Times New Roman" pitchFamily="18" charset="0"/>
                <a:ea typeface="宋体" panose="02010600030101010101" pitchFamily="2" charset="-122"/>
                <a:cs typeface="+mn-cs"/>
                <a:sym typeface="Tahoma Bold" panose="020B0804030504040204" pitchFamily="34" charset="0"/>
              </a:rPr>
              <a:t>“</a:t>
            </a:r>
            <a:r>
              <a:rPr lang="en-US" altLang="zh-CN" sz="1600" kern="1200" dirty="0">
                <a:latin typeface="Times New Roman" pitchFamily="18" charset="0"/>
                <a:ea typeface="宋体" panose="02010600030101010101" pitchFamily="2" charset="-122"/>
                <a:cs typeface="+mn-cs"/>
                <a:sym typeface="Tahoma Bold" panose="020B0804030504040204" pitchFamily="34" charset="0"/>
              </a:rPr>
              <a:t>Hardware first</a:t>
            </a:r>
            <a:r>
              <a:rPr lang="zh-CN" altLang="en-US" sz="1600" kern="1200" dirty="0">
                <a:latin typeface="Times New Roman" pitchFamily="18" charset="0"/>
                <a:ea typeface="宋体" panose="02010600030101010101" pitchFamily="2" charset="-122"/>
                <a:cs typeface="+mn-cs"/>
                <a:sym typeface="Tahoma Bold" panose="020B0804030504040204" pitchFamily="34" charset="0"/>
              </a:rPr>
              <a:t>”</a:t>
            </a:r>
            <a:r>
              <a:rPr lang="en-US" altLang="zh-CN" sz="1600" kern="1200" dirty="0">
                <a:latin typeface="Times New Roman" pitchFamily="18" charset="0"/>
                <a:ea typeface="宋体" panose="02010600030101010101" pitchFamily="2" charset="-122"/>
                <a:cs typeface="+mn-cs"/>
                <a:sym typeface="Tahoma Bold" panose="020B0804030504040204" pitchFamily="34" charset="0"/>
              </a:rPr>
              <a:t> approach often adopted</a:t>
            </a:r>
          </a:p>
          <a:p>
            <a:r>
              <a:rPr lang="zh-CN" altLang="en-US" sz="2000" kern="1200" dirty="0">
                <a:latin typeface="Times New Roman" pitchFamily="18" charset="0"/>
                <a:ea typeface="宋体" panose="02010600030101010101" pitchFamily="2" charset="-122"/>
                <a:sym typeface="宋体" panose="02010600030101010101" pitchFamily="2" charset="-122"/>
              </a:rPr>
              <a:t>隐含的一些问题</a:t>
            </a:r>
            <a:r>
              <a:rPr lang="zh-CN" altLang="en-US" sz="2000" kern="1200" dirty="0">
                <a:latin typeface="Times New Roman" pitchFamily="18" charset="0"/>
                <a:ea typeface="宋体" panose="02010600030101010101" pitchFamily="2" charset="-122"/>
                <a:sym typeface="PMingLiU" pitchFamily="18" charset="-120"/>
              </a:rPr>
              <a:t>：</a:t>
            </a:r>
            <a:endParaRPr lang="en-US" altLang="zh-CN" sz="2000" kern="1200" dirty="0">
              <a:latin typeface="Times New Roman" pitchFamily="18" charset="0"/>
              <a:ea typeface="宋体" panose="02010600030101010101" pitchFamily="2" charset="-122"/>
            </a:endParaRPr>
          </a:p>
          <a:p>
            <a:pPr lvl="1"/>
            <a:r>
              <a:rPr lang="zh-CN" altLang="en-US" sz="1600" kern="1200" dirty="0">
                <a:latin typeface="Times New Roman" pitchFamily="18" charset="0"/>
                <a:ea typeface="宋体" panose="02010600030101010101" pitchFamily="2" charset="-122"/>
                <a:cs typeface="+mn-cs"/>
                <a:sym typeface="宋体" panose="02010600030101010101" pitchFamily="2" charset="-122"/>
              </a:rPr>
              <a:t>软硬件之间的交互受到很大限制，软硬件之间的相互性能影响很难评估</a:t>
            </a:r>
            <a:endParaRPr lang="en-US" altLang="zh-CN" sz="1600" kern="1200" dirty="0">
              <a:latin typeface="Times New Roman" pitchFamily="18" charset="0"/>
              <a:ea typeface="宋体" panose="02010600030101010101" pitchFamily="2" charset="-122"/>
              <a:cs typeface="+mn-cs"/>
            </a:endParaRPr>
          </a:p>
          <a:p>
            <a:pPr lvl="1"/>
            <a:r>
              <a:rPr lang="zh-CN" altLang="en-US" sz="1600" kern="1200" dirty="0">
                <a:latin typeface="Times New Roman" pitchFamily="18" charset="0"/>
                <a:ea typeface="宋体" panose="02010600030101010101" pitchFamily="2" charset="-122"/>
                <a:cs typeface="+mn-cs"/>
                <a:sym typeface="宋体" panose="02010600030101010101" pitchFamily="2" charset="-122"/>
              </a:rPr>
              <a:t>系统集成相对滞后，</a:t>
            </a:r>
            <a:r>
              <a:rPr lang="en-US" altLang="zh-CN" sz="1600" kern="1200" dirty="0">
                <a:latin typeface="Times New Roman" pitchFamily="18" charset="0"/>
                <a:ea typeface="宋体" panose="02010600030101010101" pitchFamily="2" charset="-122"/>
                <a:cs typeface="+mn-cs"/>
                <a:sym typeface="Tahoma Bold" panose="020B0804030504040204" pitchFamily="34" charset="0"/>
              </a:rPr>
              <a:t>NRE</a:t>
            </a:r>
            <a:r>
              <a:rPr lang="zh-CN" altLang="en-US" sz="1600" kern="1200" dirty="0">
                <a:latin typeface="Times New Roman" pitchFamily="18" charset="0"/>
                <a:ea typeface="宋体" panose="02010600030101010101" pitchFamily="2" charset="-122"/>
                <a:cs typeface="+mn-cs"/>
                <a:sym typeface="宋体" panose="02010600030101010101" pitchFamily="2" charset="-122"/>
              </a:rPr>
              <a:t>（</a:t>
            </a:r>
            <a:r>
              <a:rPr lang="en-US" altLang="zh-CN" sz="1600" kern="1200" dirty="0">
                <a:latin typeface="Times New Roman" pitchFamily="18" charset="0"/>
                <a:ea typeface="宋体" panose="02010600030101010101" pitchFamily="2" charset="-122"/>
                <a:cs typeface="+mn-cs"/>
                <a:sym typeface="Tahoma Bold" panose="020B0804030504040204" pitchFamily="34" charset="0"/>
              </a:rPr>
              <a:t>Non-Recurring Engineering cost</a:t>
            </a:r>
            <a:r>
              <a:rPr lang="zh-CN" altLang="en-US" sz="1600" kern="1200" dirty="0">
                <a:latin typeface="Times New Roman" pitchFamily="18" charset="0"/>
                <a:ea typeface="宋体" panose="02010600030101010101" pitchFamily="2" charset="-122"/>
                <a:cs typeface="+mn-cs"/>
                <a:sym typeface="宋体" panose="02010600030101010101" pitchFamily="2" charset="-122"/>
              </a:rPr>
              <a:t>）大</a:t>
            </a:r>
            <a:endParaRPr lang="en-US" altLang="zh-CN" sz="1600" kern="1200" dirty="0">
              <a:latin typeface="Times New Roman" pitchFamily="18" charset="0"/>
              <a:ea typeface="宋体" panose="02010600030101010101" pitchFamily="2" charset="-122"/>
              <a:cs typeface="+mn-cs"/>
            </a:endParaRPr>
          </a:p>
          <a:p>
            <a:r>
              <a:rPr lang="zh-CN" altLang="en-US" sz="2000" kern="1200" dirty="0">
                <a:latin typeface="Times New Roman" pitchFamily="18" charset="0"/>
                <a:ea typeface="宋体" panose="02010600030101010101" pitchFamily="2" charset="-122"/>
                <a:sym typeface="宋体" panose="02010600030101010101" pitchFamily="2" charset="-122"/>
              </a:rPr>
              <a:t>因此：</a:t>
            </a:r>
            <a:endParaRPr lang="en-US" altLang="zh-CN" sz="2000" kern="1200" dirty="0">
              <a:latin typeface="Times New Roman" pitchFamily="18" charset="0"/>
              <a:ea typeface="宋体" panose="02010600030101010101" pitchFamily="2" charset="-122"/>
              <a:sym typeface="Tahoma Bold" panose="020B0804030504040204" pitchFamily="34" charset="0"/>
            </a:endParaRPr>
          </a:p>
          <a:p>
            <a:pPr lvl="1"/>
            <a:r>
              <a:rPr lang="zh-CN" altLang="en-US" sz="1600" kern="1200" dirty="0">
                <a:latin typeface="Times New Roman" pitchFamily="18" charset="0"/>
                <a:ea typeface="宋体" panose="02010600030101010101" pitchFamily="2" charset="-122"/>
                <a:cs typeface="+mn-cs"/>
                <a:sym typeface="宋体" panose="02010600030101010101" pitchFamily="2" charset="-122"/>
              </a:rPr>
              <a:t>设计修改困难、研制周期无法有效保障</a:t>
            </a:r>
          </a:p>
        </p:txBody>
      </p:sp>
      <p:sp>
        <p:nvSpPr>
          <p:cNvPr id="29700" name="Rectangle 3"/>
          <p:cNvSpPr>
            <a:spLocks noGrp="1" noChangeArrowheads="1"/>
          </p:cNvSpPr>
          <p:nvPr>
            <p:ph type="title"/>
          </p:nvPr>
        </p:nvSpPr>
        <p:spPr>
          <a:xfrm>
            <a:off x="611188" y="0"/>
            <a:ext cx="7756525" cy="1206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a:solidFill>
                  <a:srgbClr val="4BACC6"/>
                </a:solidFill>
                <a:ea typeface="黑体" panose="02010609060101010101" pitchFamily="49" charset="-122"/>
                <a:sym typeface="黑体" panose="02010609060101010101" pitchFamily="49" charset="-122"/>
              </a:rPr>
              <a:t>传统的嵌入式系统设计过程</a:t>
            </a:r>
          </a:p>
        </p:txBody>
      </p:sp>
    </p:spTree>
    <p:extLst>
      <p:ext uri="{BB962C8B-B14F-4D97-AF65-F5344CB8AC3E}">
        <p14:creationId xmlns:p14="http://schemas.microsoft.com/office/powerpoint/2010/main" val="51423000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body" idx="1"/>
          </p:nvPr>
        </p:nvSpPr>
        <p:spPr>
          <a:xfrm>
            <a:off x="725488" y="1658938"/>
            <a:ext cx="8023225" cy="45640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a:latin typeface="Times New Roman" pitchFamily="18" charset="0"/>
                <a:ea typeface="宋体" panose="02010600030101010101" pitchFamily="2" charset="-122"/>
                <a:sym typeface="宋体" charset="0"/>
              </a:rPr>
              <a:t>随着设计复杂程度的提高，软硬件设计中的一些错误将使开发过程付出昂贵的代价</a:t>
            </a:r>
            <a:r>
              <a:rPr lang="en-US" altLang="zh-CN" sz="2000" kern="1200">
                <a:latin typeface="Times New Roman" pitchFamily="18" charset="0"/>
                <a:ea typeface="宋体" panose="02010600030101010101" pitchFamily="2" charset="-122"/>
              </a:rPr>
              <a:t> </a:t>
            </a:r>
          </a:p>
          <a:p>
            <a:r>
              <a:rPr lang="zh-CN" altLang="en-US" sz="2000" kern="1200">
                <a:latin typeface="Times New Roman" pitchFamily="18" charset="0"/>
                <a:ea typeface="宋体" panose="02010600030101010101" pitchFamily="2" charset="-122"/>
              </a:rPr>
              <a:t>“</a:t>
            </a:r>
            <a:r>
              <a:rPr lang="en-US" altLang="zh-CN" sz="2000" kern="1200">
                <a:latin typeface="Times New Roman" pitchFamily="18" charset="0"/>
                <a:ea typeface="宋体" panose="02010600030101010101" pitchFamily="2" charset="-122"/>
              </a:rPr>
              <a:t>Hardware first</a:t>
            </a:r>
            <a:r>
              <a:rPr lang="zh-CN" altLang="en-US" sz="2000" kern="1200">
                <a:latin typeface="Times New Roman" pitchFamily="18" charset="0"/>
                <a:ea typeface="宋体" panose="02010600030101010101" pitchFamily="2" charset="-122"/>
              </a:rPr>
              <a:t>”</a:t>
            </a:r>
            <a:r>
              <a:rPr lang="en-US" altLang="zh-CN" sz="2000" kern="1200">
                <a:latin typeface="Times New Roman" pitchFamily="18" charset="0"/>
                <a:ea typeface="宋体" panose="02010600030101010101" pitchFamily="2" charset="-122"/>
              </a:rPr>
              <a:t> approach often compounds</a:t>
            </a:r>
            <a:r>
              <a:rPr lang="zh-CN" altLang="en-US" sz="2000" kern="1200">
                <a:latin typeface="Times New Roman" pitchFamily="18" charset="0"/>
                <a:ea typeface="宋体" panose="02010600030101010101" pitchFamily="2" charset="-122"/>
                <a:sym typeface="宋体" charset="0"/>
              </a:rPr>
              <a:t>（混合）</a:t>
            </a:r>
            <a:r>
              <a:rPr lang="en-US" altLang="zh-CN" sz="2000" kern="1200">
                <a:latin typeface="Times New Roman" pitchFamily="18" charset="0"/>
                <a:ea typeface="宋体" panose="02010600030101010101" pitchFamily="2" charset="-122"/>
              </a:rPr>
              <a:t> software cost because software must compensate for</a:t>
            </a:r>
            <a:r>
              <a:rPr lang="zh-CN" altLang="en-US" sz="2000" kern="1200">
                <a:latin typeface="Times New Roman" pitchFamily="18" charset="0"/>
                <a:ea typeface="宋体" panose="02010600030101010101" pitchFamily="2" charset="-122"/>
                <a:sym typeface="宋体" charset="0"/>
              </a:rPr>
              <a:t>（补偿）</a:t>
            </a:r>
            <a:r>
              <a:rPr lang="en-US" altLang="zh-CN" sz="2000" kern="1200">
                <a:latin typeface="Times New Roman" pitchFamily="18" charset="0"/>
                <a:ea typeface="宋体" panose="02010600030101010101" pitchFamily="2" charset="-122"/>
              </a:rPr>
              <a:t> hardware inadequacies</a:t>
            </a:r>
            <a:r>
              <a:rPr lang="zh-CN" altLang="en-US" sz="2000" kern="1200">
                <a:latin typeface="Times New Roman" pitchFamily="18" charset="0"/>
                <a:ea typeface="宋体" panose="02010600030101010101" pitchFamily="2" charset="-122"/>
                <a:sym typeface="宋体" charset="0"/>
              </a:rPr>
              <a:t>（不充分）</a:t>
            </a:r>
          </a:p>
        </p:txBody>
      </p:sp>
      <p:sp>
        <p:nvSpPr>
          <p:cNvPr id="30723" name="Rectangle 2"/>
          <p:cNvSpPr>
            <a:spLocks noGrp="1" noChangeArrowheads="1"/>
          </p:cNvSpPr>
          <p:nvPr>
            <p:ph type="title"/>
          </p:nvPr>
        </p:nvSpPr>
        <p:spPr>
          <a:xfrm>
            <a:off x="609600" y="93663"/>
            <a:ext cx="7400925" cy="1565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a:solidFill>
                  <a:srgbClr val="4BACC6"/>
                </a:solidFill>
                <a:ea typeface="黑体" panose="02010609060101010101" pitchFamily="49" charset="-122"/>
                <a:sym typeface="黑体" panose="02010609060101010101" pitchFamily="49" charset="-122"/>
              </a:rPr>
              <a:t>传统设计过程中的尖锐矛盾</a:t>
            </a:r>
          </a:p>
        </p:txBody>
      </p:sp>
    </p:spTree>
    <p:extLst>
      <p:ext uri="{BB962C8B-B14F-4D97-AF65-F5344CB8AC3E}">
        <p14:creationId xmlns:p14="http://schemas.microsoft.com/office/powerpoint/2010/main" val="86620589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fld id="{C1AA270B-BABD-48A0-A64C-06750D54FB45}" type="slidenum">
              <a:rPr lang="en-US" altLang="zh-CN" sz="1200">
                <a:latin typeface="Gill Sans"/>
                <a:ea typeface="Gill Sans"/>
                <a:cs typeface="Gill Sans"/>
              </a:rPr>
              <a:pPr algn="ctr" eaLnBrk="1" hangingPunct="1">
                <a:spcBef>
                  <a:spcPct val="0"/>
                </a:spcBef>
                <a:buFontTx/>
                <a:buNone/>
              </a:pPr>
              <a:t>23</a:t>
            </a:fld>
            <a:endParaRPr lang="en-US" altLang="zh-CN" sz="1200">
              <a:latin typeface="Gill Sans"/>
              <a:ea typeface="Gill Sans"/>
              <a:cs typeface="Gill Sans"/>
            </a:endParaRPr>
          </a:p>
        </p:txBody>
      </p:sp>
      <p:sp>
        <p:nvSpPr>
          <p:cNvPr id="65538" name="Rectangle 2"/>
          <p:cNvSpPr>
            <a:spLocks noGrp="1" noChangeArrowheads="1"/>
          </p:cNvSpPr>
          <p:nvPr>
            <p:ph type="body" idx="1"/>
          </p:nvPr>
        </p:nvSpPr>
        <p:spPr>
          <a:xfrm>
            <a:off x="684213" y="1666875"/>
            <a:ext cx="6324600" cy="5191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a:latin typeface="Times New Roman" pitchFamily="18" charset="0"/>
                <a:ea typeface="宋体" panose="02010600030101010101" pitchFamily="2" charset="-122"/>
                <a:sym typeface="华文仿宋" charset="0"/>
              </a:rPr>
              <a:t>硬软件设计的趋势</a:t>
            </a:r>
            <a:r>
              <a:rPr lang="en-US" altLang="zh-CN" sz="2000" kern="1200">
                <a:latin typeface="Times New Roman" pitchFamily="18" charset="0"/>
                <a:ea typeface="宋体" panose="02010600030101010101" pitchFamily="2" charset="-122"/>
                <a:sym typeface="华文仿宋" charset="0"/>
              </a:rPr>
              <a:t>——</a:t>
            </a:r>
            <a:r>
              <a:rPr lang="zh-CN" altLang="en-US" sz="2000" kern="1200">
                <a:latin typeface="Times New Roman" pitchFamily="18" charset="0"/>
                <a:ea typeface="宋体" panose="02010600030101010101" pitchFamily="2" charset="-122"/>
                <a:sym typeface="华文仿宋" charset="0"/>
              </a:rPr>
              <a:t>融合、渗透</a:t>
            </a:r>
            <a:endParaRPr lang="en-US" altLang="zh-CN" sz="2000" kern="1200">
              <a:latin typeface="Times New Roman" pitchFamily="18" charset="0"/>
              <a:ea typeface="宋体" panose="02010600030101010101" pitchFamily="2" charset="-122"/>
              <a:sym typeface="华文仿宋" charset="0"/>
            </a:endParaRPr>
          </a:p>
          <a:p>
            <a:pPr lvl="1"/>
            <a:r>
              <a:rPr lang="zh-CN" altLang="en-US" sz="1600" kern="1200">
                <a:latin typeface="Times New Roman" pitchFamily="18" charset="0"/>
                <a:ea typeface="宋体" panose="02010600030101010101" pitchFamily="2" charset="-122"/>
                <a:cs typeface="+mn-cs"/>
                <a:sym typeface="华文仿宋" charset="0"/>
              </a:rPr>
              <a:t>硬件设计的软件化</a:t>
            </a:r>
            <a:endParaRPr lang="en-US" altLang="zh-CN" sz="1600" kern="1200">
              <a:latin typeface="Times New Roman" pitchFamily="18" charset="0"/>
              <a:ea typeface="宋体" panose="02010600030101010101" pitchFamily="2" charset="-122"/>
              <a:cs typeface="+mn-cs"/>
              <a:sym typeface="华文仿宋" charset="0"/>
            </a:endParaRPr>
          </a:p>
          <a:p>
            <a:pPr lvl="2"/>
            <a:r>
              <a:rPr lang="en-US" altLang="zh-CN" kern="1200">
                <a:cs typeface="+mn-cs"/>
                <a:sym typeface="华文仿宋" charset="0"/>
              </a:rPr>
              <a:t>VHDL, Verilog</a:t>
            </a:r>
          </a:p>
          <a:p>
            <a:pPr lvl="2"/>
            <a:r>
              <a:rPr lang="en-US" altLang="zh-CN" kern="1200">
                <a:cs typeface="+mn-cs"/>
                <a:sym typeface="华文仿宋" charset="0"/>
              </a:rPr>
              <a:t>HANDL-C</a:t>
            </a:r>
          </a:p>
          <a:p>
            <a:pPr lvl="1"/>
            <a:r>
              <a:rPr lang="zh-CN" altLang="en-US" sz="1600" kern="1200">
                <a:latin typeface="Times New Roman" pitchFamily="18" charset="0"/>
                <a:ea typeface="宋体" panose="02010600030101010101" pitchFamily="2" charset="-122"/>
                <a:cs typeface="+mn-cs"/>
                <a:sym typeface="华文仿宋" charset="0"/>
              </a:rPr>
              <a:t>软件实现的硬件化</a:t>
            </a:r>
            <a:endParaRPr lang="en-US" altLang="zh-CN" sz="1600" kern="1200">
              <a:latin typeface="Times New Roman" pitchFamily="18" charset="0"/>
              <a:ea typeface="宋体" panose="02010600030101010101" pitchFamily="2" charset="-122"/>
              <a:cs typeface="+mn-cs"/>
              <a:sym typeface="华文仿宋" charset="0"/>
            </a:endParaRPr>
          </a:p>
          <a:p>
            <a:pPr lvl="2"/>
            <a:r>
              <a:rPr lang="zh-CN" altLang="en-US" kern="1200">
                <a:cs typeface="+mn-cs"/>
                <a:sym typeface="华文仿宋" charset="0"/>
              </a:rPr>
              <a:t>各种算法的</a:t>
            </a:r>
            <a:r>
              <a:rPr lang="en-US" altLang="zh-CN" kern="1200">
                <a:cs typeface="+mn-cs"/>
                <a:sym typeface="华文仿宋" charset="0"/>
              </a:rPr>
              <a:t>ASIC</a:t>
            </a:r>
          </a:p>
          <a:p>
            <a:r>
              <a:rPr lang="zh-CN" altLang="en-US" sz="2000" kern="1200">
                <a:latin typeface="Times New Roman" pitchFamily="18" charset="0"/>
                <a:ea typeface="宋体" panose="02010600030101010101" pitchFamily="2" charset="-122"/>
                <a:sym typeface="华文仿宋" charset="0"/>
              </a:rPr>
              <a:t>对系统设计的影响</a:t>
            </a:r>
            <a:r>
              <a:rPr lang="en-US" altLang="zh-CN" sz="2000" kern="1200">
                <a:latin typeface="Times New Roman" pitchFamily="18" charset="0"/>
                <a:ea typeface="宋体" panose="02010600030101010101" pitchFamily="2" charset="-122"/>
                <a:sym typeface="华文仿宋" charset="0"/>
              </a:rPr>
              <a:t>——</a:t>
            </a:r>
            <a:r>
              <a:rPr lang="zh-CN" altLang="en-US" sz="2000" kern="1200">
                <a:latin typeface="Times New Roman" pitchFamily="18" charset="0"/>
                <a:ea typeface="宋体" panose="02010600030101010101" pitchFamily="2" charset="-122"/>
                <a:sym typeface="华文仿宋" charset="0"/>
              </a:rPr>
              <a:t>协同设计</a:t>
            </a:r>
            <a:endParaRPr lang="en-US" altLang="zh-CN" sz="2000" kern="1200">
              <a:latin typeface="Times New Roman" pitchFamily="18" charset="0"/>
              <a:ea typeface="宋体" panose="02010600030101010101" pitchFamily="2" charset="-122"/>
              <a:sym typeface="华文仿宋" charset="0"/>
            </a:endParaRPr>
          </a:p>
          <a:p>
            <a:pPr lvl="1"/>
            <a:r>
              <a:rPr lang="zh-CN" altLang="en-US" sz="1600" kern="1200">
                <a:latin typeface="Times New Roman" pitchFamily="18" charset="0"/>
                <a:ea typeface="宋体" panose="02010600030101010101" pitchFamily="2" charset="-122"/>
                <a:cs typeface="+mn-cs"/>
                <a:sym typeface="华文仿宋" charset="0"/>
              </a:rPr>
              <a:t>增加灵活性</a:t>
            </a:r>
            <a:endParaRPr lang="en-US" altLang="zh-CN" sz="1600" kern="1200">
              <a:latin typeface="Times New Roman" pitchFamily="18" charset="0"/>
              <a:ea typeface="宋体" panose="02010600030101010101" pitchFamily="2" charset="-122"/>
              <a:cs typeface="+mn-cs"/>
              <a:sym typeface="华文仿宋" charset="0"/>
            </a:endParaRPr>
          </a:p>
          <a:p>
            <a:pPr lvl="1"/>
            <a:r>
              <a:rPr lang="zh-CN" altLang="en-US" sz="1600" kern="1200">
                <a:latin typeface="Times New Roman" pitchFamily="18" charset="0"/>
                <a:ea typeface="宋体" panose="02010600030101010101" pitchFamily="2" charset="-122"/>
                <a:cs typeface="+mn-cs"/>
                <a:sym typeface="华文仿宋" charset="0"/>
              </a:rPr>
              <a:t>增加了风险</a:t>
            </a:r>
          </a:p>
        </p:txBody>
      </p:sp>
      <p:sp>
        <p:nvSpPr>
          <p:cNvPr id="31748" name="Rectangle 3"/>
          <p:cNvSpPr>
            <a:spLocks noGrp="1" noChangeArrowheads="1"/>
          </p:cNvSpPr>
          <p:nvPr>
            <p:ph type="title"/>
          </p:nvPr>
        </p:nvSpPr>
        <p:spPr>
          <a:xfrm>
            <a:off x="395288" y="0"/>
            <a:ext cx="8640762" cy="12938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dirty="0">
                <a:solidFill>
                  <a:srgbClr val="4BACC6"/>
                </a:solidFill>
                <a:ea typeface="黑体" panose="02010609060101010101" pitchFamily="49" charset="-122"/>
                <a:sym typeface="黑体" panose="02010609060101010101" pitchFamily="49" charset="-122"/>
              </a:rPr>
              <a:t>软硬件技术发展</a:t>
            </a:r>
            <a:br>
              <a:rPr lang="en-US" altLang="zh-CN" dirty="0">
                <a:solidFill>
                  <a:srgbClr val="4BACC6"/>
                </a:solidFill>
                <a:ea typeface="黑体" panose="02010609060101010101" pitchFamily="49" charset="-122"/>
                <a:sym typeface="黑体" panose="02010609060101010101" pitchFamily="49" charset="-122"/>
              </a:rPr>
            </a:br>
            <a:r>
              <a:rPr lang="zh-CN" altLang="en-US" dirty="0">
                <a:solidFill>
                  <a:srgbClr val="4BACC6"/>
                </a:solidFill>
                <a:ea typeface="黑体" panose="02010609060101010101" pitchFamily="49" charset="-122"/>
                <a:sym typeface="黑体" panose="02010609060101010101" pitchFamily="49" charset="-122"/>
              </a:rPr>
              <a:t>对嵌入式系统设计的影响</a:t>
            </a:r>
          </a:p>
        </p:txBody>
      </p:sp>
    </p:spTree>
    <p:extLst>
      <p:ext uri="{BB962C8B-B14F-4D97-AF65-F5344CB8AC3E}">
        <p14:creationId xmlns:p14="http://schemas.microsoft.com/office/powerpoint/2010/main" val="3638899417"/>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body" idx="1"/>
          </p:nvPr>
        </p:nvSpPr>
        <p:spPr>
          <a:xfrm>
            <a:off x="836613" y="1905000"/>
            <a:ext cx="3913187" cy="4953000"/>
          </a:xfrm>
          <a:extLst>
            <a:ext uri="{91240B29-F687-4F45-9708-019B960494DF}">
              <a14:hiddenLine xmlns:a14="http://schemas.microsoft.com/office/drawing/2010/main" w="9525">
                <a:solidFill>
                  <a:srgbClr val="40458C"/>
                </a:solidFill>
                <a:miter lim="800000"/>
                <a:headEnd/>
                <a:tailEnd/>
              </a14:hiddenLine>
            </a:ext>
          </a:extLst>
        </p:spPr>
        <p:txBody>
          <a:bodyPr rtlCol="0">
            <a:normAutofit/>
          </a:bodyPr>
          <a:lstStyle/>
          <a:p>
            <a:pPr marL="382588" eaLnBrk="1" fontAlgn="auto" hangingPunct="1">
              <a:spcAft>
                <a:spcPts val="0"/>
              </a:spcAft>
              <a:buFont typeface="Gill Sans" charset="0"/>
              <a:buNone/>
              <a:defRPr/>
            </a:pPr>
            <a:r>
              <a:rPr lang="zh-CN" altLang="en-US">
                <a:latin typeface="宋体" charset="0"/>
                <a:ea typeface="宋体" charset="0"/>
                <a:cs typeface="宋体" charset="0"/>
                <a:sym typeface="宋体" charset="0"/>
              </a:rPr>
              <a:t>传统设计流程</a:t>
            </a:r>
            <a:endParaRPr lang="en-US" altLang="zh-CN">
              <a:latin typeface="Tahoma Bold" charset="0"/>
              <a:ea typeface="Heiti SC Medium" charset="0"/>
              <a:cs typeface="Heiti SC Medium" charset="0"/>
              <a:sym typeface="Tahoma Bold" charset="0"/>
            </a:endParaRPr>
          </a:p>
          <a:p>
            <a:pPr marL="382588" eaLnBrk="1" fontAlgn="auto" hangingPunct="1">
              <a:spcAft>
                <a:spcPts val="0"/>
              </a:spcAft>
              <a:buFont typeface="Gill Sans" charset="0"/>
              <a:buNone/>
              <a:defRPr/>
            </a:pPr>
            <a:r>
              <a:rPr lang="en-US" altLang="zh-CN"/>
              <a:t>    </a:t>
            </a:r>
          </a:p>
        </p:txBody>
      </p:sp>
      <p:sp>
        <p:nvSpPr>
          <p:cNvPr id="32771" name="Rectangle 2"/>
          <p:cNvSpPr>
            <a:spLocks/>
          </p:cNvSpPr>
          <p:nvPr/>
        </p:nvSpPr>
        <p:spPr bwMode="auto">
          <a:xfrm>
            <a:off x="4722813" y="1917700"/>
            <a:ext cx="4038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382588" indent="-382588"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75"/>
              </a:spcBef>
              <a:buFontTx/>
              <a:buNone/>
            </a:pPr>
            <a:r>
              <a:rPr lang="en-US" altLang="zh-CN" sz="1800">
                <a:solidFill>
                  <a:srgbClr val="40458C"/>
                </a:solidFill>
                <a:latin typeface="Tahoma Bold" panose="020B0804030504040204" pitchFamily="34" charset="0"/>
                <a:cs typeface="Tahoma Bold" panose="020B0804030504040204" pitchFamily="34" charset="0"/>
                <a:sym typeface="Tahoma Bold" panose="020B0804030504040204" pitchFamily="34" charset="0"/>
              </a:rPr>
              <a:t>  </a:t>
            </a:r>
            <a:r>
              <a:rPr lang="zh-CN" altLang="en-US" sz="1800">
                <a:solidFill>
                  <a:srgbClr val="40458C"/>
                </a:solidFill>
                <a:latin typeface="宋体" panose="02010600030101010101" pitchFamily="2" charset="-122"/>
                <a:sym typeface="宋体" panose="02010600030101010101" pitchFamily="2" charset="-122"/>
              </a:rPr>
              <a:t>协同设计流程</a:t>
            </a:r>
          </a:p>
        </p:txBody>
      </p:sp>
      <p:sp>
        <p:nvSpPr>
          <p:cNvPr id="32772" name="Line 3"/>
          <p:cNvSpPr>
            <a:spLocks noChangeShapeType="1"/>
          </p:cNvSpPr>
          <p:nvPr/>
        </p:nvSpPr>
        <p:spPr bwMode="auto">
          <a:xfrm flipH="1">
            <a:off x="2055813" y="2895600"/>
            <a:ext cx="228600" cy="685800"/>
          </a:xfrm>
          <a:prstGeom prst="line">
            <a:avLst/>
          </a:prstGeom>
          <a:noFill/>
          <a:ln w="57150">
            <a:solidFill>
              <a:srgbClr val="40458C"/>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3" name="Line 4"/>
          <p:cNvSpPr>
            <a:spLocks noChangeShapeType="1"/>
          </p:cNvSpPr>
          <p:nvPr/>
        </p:nvSpPr>
        <p:spPr bwMode="auto">
          <a:xfrm>
            <a:off x="2284413" y="2895600"/>
            <a:ext cx="304800" cy="685800"/>
          </a:xfrm>
          <a:prstGeom prst="line">
            <a:avLst/>
          </a:prstGeom>
          <a:noFill/>
          <a:ln w="57150">
            <a:solidFill>
              <a:srgbClr val="40458C"/>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4" name="Line 5"/>
          <p:cNvSpPr>
            <a:spLocks noChangeShapeType="1"/>
          </p:cNvSpPr>
          <p:nvPr/>
        </p:nvSpPr>
        <p:spPr bwMode="auto">
          <a:xfrm>
            <a:off x="2055813" y="3581400"/>
            <a:ext cx="1587" cy="1295400"/>
          </a:xfrm>
          <a:prstGeom prst="line">
            <a:avLst/>
          </a:prstGeom>
          <a:noFill/>
          <a:ln w="57150">
            <a:solidFill>
              <a:srgbClr val="40458C"/>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5" name="Line 6"/>
          <p:cNvSpPr>
            <a:spLocks noChangeShapeType="1"/>
          </p:cNvSpPr>
          <p:nvPr/>
        </p:nvSpPr>
        <p:spPr bwMode="auto">
          <a:xfrm>
            <a:off x="2589213" y="3581400"/>
            <a:ext cx="1587" cy="1295400"/>
          </a:xfrm>
          <a:prstGeom prst="line">
            <a:avLst/>
          </a:prstGeom>
          <a:noFill/>
          <a:ln w="57150">
            <a:solidFill>
              <a:srgbClr val="40458C"/>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6" name="Line 7"/>
          <p:cNvSpPr>
            <a:spLocks noChangeShapeType="1"/>
          </p:cNvSpPr>
          <p:nvPr/>
        </p:nvSpPr>
        <p:spPr bwMode="auto">
          <a:xfrm flipH="1">
            <a:off x="6323013" y="4572000"/>
            <a:ext cx="228600" cy="381000"/>
          </a:xfrm>
          <a:prstGeom prst="line">
            <a:avLst/>
          </a:prstGeom>
          <a:noFill/>
          <a:ln w="38100">
            <a:solidFill>
              <a:srgbClr val="40458C"/>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7" name="Line 8"/>
          <p:cNvSpPr>
            <a:spLocks noChangeShapeType="1"/>
          </p:cNvSpPr>
          <p:nvPr/>
        </p:nvSpPr>
        <p:spPr bwMode="auto">
          <a:xfrm>
            <a:off x="6551613" y="4572000"/>
            <a:ext cx="228600" cy="381000"/>
          </a:xfrm>
          <a:prstGeom prst="line">
            <a:avLst/>
          </a:prstGeom>
          <a:noFill/>
          <a:ln w="38100">
            <a:solidFill>
              <a:srgbClr val="40458C"/>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78" name="Rectangle 9"/>
          <p:cNvSpPr>
            <a:spLocks/>
          </p:cNvSpPr>
          <p:nvPr/>
        </p:nvSpPr>
        <p:spPr bwMode="auto">
          <a:xfrm>
            <a:off x="1293813" y="3898900"/>
            <a:ext cx="6350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lIns="0" tIns="0" rIns="0" bIns="0"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FF0000"/>
                </a:solidFill>
                <a:latin typeface="Times New Roman Bold" panose="02020803070505020304" pitchFamily="18" charset="0"/>
                <a:cs typeface="Times New Roman Bold" panose="02020803070505020304" pitchFamily="18" charset="0"/>
                <a:sym typeface="Times New Roman Bold" panose="02020803070505020304" pitchFamily="18" charset="0"/>
              </a:rPr>
              <a:t>HW</a:t>
            </a:r>
          </a:p>
        </p:txBody>
      </p:sp>
      <p:sp>
        <p:nvSpPr>
          <p:cNvPr id="32779" name="Rectangle 10"/>
          <p:cNvSpPr>
            <a:spLocks/>
          </p:cNvSpPr>
          <p:nvPr/>
        </p:nvSpPr>
        <p:spPr bwMode="auto">
          <a:xfrm>
            <a:off x="2681288" y="3884613"/>
            <a:ext cx="4048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FF00FF"/>
                </a:solidFill>
                <a:latin typeface="Times New Roman Bold" panose="02020803070505020304" pitchFamily="18" charset="0"/>
                <a:cs typeface="Times New Roman Bold" panose="02020803070505020304" pitchFamily="18" charset="0"/>
                <a:sym typeface="Times New Roman Bold" panose="02020803070505020304" pitchFamily="18" charset="0"/>
              </a:rPr>
              <a:t>SW</a:t>
            </a:r>
          </a:p>
        </p:txBody>
      </p:sp>
      <p:sp>
        <p:nvSpPr>
          <p:cNvPr id="32780" name="Rectangle 11"/>
          <p:cNvSpPr>
            <a:spLocks/>
          </p:cNvSpPr>
          <p:nvPr/>
        </p:nvSpPr>
        <p:spPr bwMode="auto">
          <a:xfrm>
            <a:off x="1995488" y="2541588"/>
            <a:ext cx="639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Start</a:t>
            </a:r>
          </a:p>
        </p:txBody>
      </p:sp>
      <p:sp>
        <p:nvSpPr>
          <p:cNvPr id="32781" name="Rectangle 12"/>
          <p:cNvSpPr>
            <a:spLocks/>
          </p:cNvSpPr>
          <p:nvPr/>
        </p:nvSpPr>
        <p:spPr bwMode="auto">
          <a:xfrm>
            <a:off x="6202363" y="2603500"/>
            <a:ext cx="6397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Start</a:t>
            </a:r>
          </a:p>
        </p:txBody>
      </p:sp>
      <p:sp>
        <p:nvSpPr>
          <p:cNvPr id="32782" name="Rectangle 13"/>
          <p:cNvSpPr>
            <a:spLocks/>
          </p:cNvSpPr>
          <p:nvPr/>
        </p:nvSpPr>
        <p:spPr bwMode="auto">
          <a:xfrm>
            <a:off x="5897563" y="5041900"/>
            <a:ext cx="501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a:solidFill>
                  <a:srgbClr val="FF0000"/>
                </a:solidFill>
                <a:latin typeface="Times New Roman Bold" panose="02020803070505020304" pitchFamily="18" charset="0"/>
                <a:cs typeface="Times New Roman Bold" panose="02020803070505020304" pitchFamily="18" charset="0"/>
                <a:sym typeface="Times New Roman Bold" panose="02020803070505020304" pitchFamily="18" charset="0"/>
              </a:rPr>
              <a:t>HW</a:t>
            </a:r>
          </a:p>
        </p:txBody>
      </p:sp>
      <p:sp>
        <p:nvSpPr>
          <p:cNvPr id="32783" name="Rectangle 14"/>
          <p:cNvSpPr>
            <a:spLocks/>
          </p:cNvSpPr>
          <p:nvPr/>
        </p:nvSpPr>
        <p:spPr bwMode="auto">
          <a:xfrm>
            <a:off x="6735763" y="5041900"/>
            <a:ext cx="4048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a:solidFill>
                  <a:srgbClr val="FF00FF"/>
                </a:solidFill>
                <a:latin typeface="Times New Roman Bold" panose="02020803070505020304" pitchFamily="18" charset="0"/>
                <a:cs typeface="Times New Roman Bold" panose="02020803070505020304" pitchFamily="18" charset="0"/>
                <a:sym typeface="Times New Roman Bold" panose="02020803070505020304" pitchFamily="18" charset="0"/>
              </a:rPr>
              <a:t>SW</a:t>
            </a:r>
          </a:p>
        </p:txBody>
      </p:sp>
      <p:sp>
        <p:nvSpPr>
          <p:cNvPr id="32784" name="Rectangle 15"/>
          <p:cNvSpPr>
            <a:spLocks/>
          </p:cNvSpPr>
          <p:nvPr/>
        </p:nvSpPr>
        <p:spPr bwMode="auto">
          <a:xfrm>
            <a:off x="1249363" y="5375275"/>
            <a:ext cx="2876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Designed by  independent</a:t>
            </a:r>
          </a:p>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 groups of experts</a:t>
            </a:r>
          </a:p>
        </p:txBody>
      </p:sp>
      <p:sp>
        <p:nvSpPr>
          <p:cNvPr id="32785" name="Rectangle 16"/>
          <p:cNvSpPr>
            <a:spLocks/>
          </p:cNvSpPr>
          <p:nvPr/>
        </p:nvSpPr>
        <p:spPr bwMode="auto">
          <a:xfrm>
            <a:off x="5500688" y="5437188"/>
            <a:ext cx="317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40458C"/>
                </a:solidFill>
                <a:miter lim="800000"/>
                <a:headEnd/>
                <a:tailEnd/>
              </a14:hiddenLine>
            </a:ext>
          </a:extLst>
        </p:spPr>
        <p:txBody>
          <a:bodyPr wrap="none" lIns="0" tIns="0" rIns="0" bIns="0"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Designed  by Same group of </a:t>
            </a:r>
          </a:p>
          <a:p>
            <a:pPr eaLnBrk="1" hangingPunct="1">
              <a:spcBef>
                <a:spcPct val="0"/>
              </a:spcBef>
              <a:buFontTx/>
              <a:buNone/>
            </a:pPr>
            <a:r>
              <a:rPr lang="en-US" altLang="zh-CN" sz="2000">
                <a:latin typeface="Times New Roman Bold" panose="02020803070505020304" pitchFamily="18" charset="0"/>
                <a:cs typeface="Times New Roman Bold" panose="02020803070505020304" pitchFamily="18" charset="0"/>
                <a:sym typeface="Times New Roman Bold" panose="02020803070505020304" pitchFamily="18" charset="0"/>
              </a:rPr>
              <a:t>experts with cooperation</a:t>
            </a:r>
          </a:p>
        </p:txBody>
      </p:sp>
      <p:sp>
        <p:nvSpPr>
          <p:cNvPr id="32786" name="Line 17"/>
          <p:cNvSpPr>
            <a:spLocks noChangeShapeType="1"/>
          </p:cNvSpPr>
          <p:nvPr/>
        </p:nvSpPr>
        <p:spPr bwMode="auto">
          <a:xfrm rot="10800000" flipH="1">
            <a:off x="6551613" y="3048000"/>
            <a:ext cx="1587" cy="1524000"/>
          </a:xfrm>
          <a:prstGeom prst="line">
            <a:avLst/>
          </a:prstGeom>
          <a:noFill/>
          <a:ln w="76200">
            <a:solidFill>
              <a:srgbClr val="40458C"/>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2787" name="Rectangle 18"/>
          <p:cNvSpPr>
            <a:spLocks noGrp="1" noChangeArrowheads="1"/>
          </p:cNvSpPr>
          <p:nvPr>
            <p:ph type="title"/>
          </p:nvPr>
        </p:nvSpPr>
        <p:spPr>
          <a:xfrm>
            <a:off x="539750" y="0"/>
            <a:ext cx="7994650" cy="1763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dirty="0">
                <a:solidFill>
                  <a:srgbClr val="4BACC6"/>
                </a:solidFill>
                <a:ea typeface="黑体" panose="02010609060101010101" pitchFamily="49" charset="-122"/>
                <a:sym typeface="黑体" panose="02010609060101010101" pitchFamily="49" charset="-122"/>
              </a:rPr>
              <a:t>软硬件设计过程发展方向</a:t>
            </a:r>
            <a:br>
              <a:rPr lang="en-US" altLang="zh-CN" dirty="0">
                <a:solidFill>
                  <a:srgbClr val="4BACC6"/>
                </a:solidFill>
                <a:ea typeface="黑体" panose="02010609060101010101" pitchFamily="49" charset="-122"/>
                <a:sym typeface="黑体" panose="02010609060101010101" pitchFamily="49" charset="-122"/>
              </a:rPr>
            </a:br>
            <a:r>
              <a:rPr lang="en-US" altLang="zh-CN" dirty="0">
                <a:solidFill>
                  <a:srgbClr val="4BACC6"/>
                </a:solidFill>
                <a:ea typeface="黑体" panose="02010609060101010101" pitchFamily="49" charset="-122"/>
                <a:sym typeface="黑体" panose="02010609060101010101" pitchFamily="49" charset="-122"/>
              </a:rPr>
              <a:t>			</a:t>
            </a:r>
            <a:r>
              <a:rPr lang="zh-CN" altLang="en-US" dirty="0">
                <a:solidFill>
                  <a:srgbClr val="4BACC6"/>
                </a:solidFill>
                <a:ea typeface="黑体" panose="02010609060101010101" pitchFamily="49" charset="-122"/>
                <a:sym typeface="黑体" panose="02010609060101010101" pitchFamily="49" charset="-122"/>
              </a:rPr>
              <a:t>－协同设计</a:t>
            </a:r>
          </a:p>
        </p:txBody>
      </p:sp>
    </p:spTree>
    <p:extLst>
      <p:ext uri="{BB962C8B-B14F-4D97-AF65-F5344CB8AC3E}">
        <p14:creationId xmlns:p14="http://schemas.microsoft.com/office/powerpoint/2010/main" val="226336785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23813" y="4008438"/>
            <a:ext cx="981076" cy="660400"/>
            <a:chOff x="0" y="0"/>
            <a:chExt cx="618" cy="416"/>
          </a:xfrm>
        </p:grpSpPr>
        <p:sp>
          <p:nvSpPr>
            <p:cNvPr id="33871" name="Rectangle 1"/>
            <p:cNvSpPr>
              <a:spLocks/>
            </p:cNvSpPr>
            <p:nvPr/>
          </p:nvSpPr>
          <p:spPr bwMode="auto">
            <a:xfrm>
              <a:off x="1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72" name="Rectangle 2"/>
            <p:cNvSpPr>
              <a:spLocks/>
            </p:cNvSpPr>
            <p:nvPr/>
          </p:nvSpPr>
          <p:spPr bwMode="auto">
            <a:xfrm>
              <a:off x="0" y="62"/>
              <a:ext cx="6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System</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Concepts</a:t>
              </a:r>
            </a:p>
          </p:txBody>
        </p:sp>
      </p:grpSp>
      <p:grpSp>
        <p:nvGrpSpPr>
          <p:cNvPr id="33795" name="Group 8"/>
          <p:cNvGrpSpPr>
            <a:grpSpLocks/>
          </p:cNvGrpSpPr>
          <p:nvPr/>
        </p:nvGrpSpPr>
        <p:grpSpPr bwMode="auto">
          <a:xfrm>
            <a:off x="1042988" y="3551238"/>
            <a:ext cx="981075" cy="1660525"/>
            <a:chOff x="0" y="0"/>
            <a:chExt cx="618" cy="1046"/>
          </a:xfrm>
        </p:grpSpPr>
        <p:sp>
          <p:nvSpPr>
            <p:cNvPr id="33867" name="Rectangle 4"/>
            <p:cNvSpPr>
              <a:spLocks/>
            </p:cNvSpPr>
            <p:nvPr/>
          </p:nvSpPr>
          <p:spPr bwMode="auto">
            <a:xfrm>
              <a:off x="10" y="576"/>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68" name="Rectangle 5"/>
            <p:cNvSpPr>
              <a:spLocks/>
            </p:cNvSpPr>
            <p:nvPr/>
          </p:nvSpPr>
          <p:spPr bwMode="auto">
            <a:xfrm>
              <a:off x="1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69" name="Rectangle 6"/>
            <p:cNvSpPr>
              <a:spLocks/>
            </p:cNvSpPr>
            <p:nvPr/>
          </p:nvSpPr>
          <p:spPr bwMode="auto">
            <a:xfrm>
              <a:off x="0" y="14"/>
              <a:ext cx="56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Sys/HW</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Analysis</a:t>
              </a:r>
            </a:p>
          </p:txBody>
        </p:sp>
        <p:sp>
          <p:nvSpPr>
            <p:cNvPr id="33870" name="Rectangle 7"/>
            <p:cNvSpPr>
              <a:spLocks/>
            </p:cNvSpPr>
            <p:nvPr/>
          </p:nvSpPr>
          <p:spPr bwMode="auto">
            <a:xfrm>
              <a:off x="0" y="590"/>
              <a:ext cx="56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Sys/SW</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Analysis</a:t>
              </a:r>
            </a:p>
          </p:txBody>
        </p:sp>
      </p:grpSp>
      <p:grpSp>
        <p:nvGrpSpPr>
          <p:cNvPr id="33796" name="Group 15"/>
          <p:cNvGrpSpPr>
            <a:grpSpLocks/>
          </p:cNvGrpSpPr>
          <p:nvPr/>
        </p:nvGrpSpPr>
        <p:grpSpPr bwMode="auto">
          <a:xfrm>
            <a:off x="2109788" y="3246438"/>
            <a:ext cx="1014412" cy="2346325"/>
            <a:chOff x="0" y="0"/>
            <a:chExt cx="639" cy="1478"/>
          </a:xfrm>
        </p:grpSpPr>
        <p:grpSp>
          <p:nvGrpSpPr>
            <p:cNvPr id="33861" name="Group 11"/>
            <p:cNvGrpSpPr>
              <a:grpSpLocks/>
            </p:cNvGrpSpPr>
            <p:nvPr/>
          </p:nvGrpSpPr>
          <p:grpSpPr bwMode="auto">
            <a:xfrm>
              <a:off x="0" y="0"/>
              <a:ext cx="639" cy="470"/>
              <a:chOff x="0" y="0"/>
              <a:chExt cx="639" cy="470"/>
            </a:xfrm>
          </p:grpSpPr>
          <p:sp>
            <p:nvSpPr>
              <p:cNvPr id="33865" name="Rectangle 9"/>
              <p:cNvSpPr>
                <a:spLocks/>
              </p:cNvSpPr>
              <p:nvPr/>
            </p:nvSpPr>
            <p:spPr bwMode="auto">
              <a:xfrm>
                <a:off x="1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66" name="Rectangle 10"/>
              <p:cNvSpPr>
                <a:spLocks/>
              </p:cNvSpPr>
              <p:nvPr/>
            </p:nvSpPr>
            <p:spPr bwMode="auto">
              <a:xfrm>
                <a:off x="0" y="14"/>
                <a:ext cx="63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Hardware</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Analysis</a:t>
                </a:r>
              </a:p>
            </p:txBody>
          </p:sp>
        </p:grpSp>
        <p:grpSp>
          <p:nvGrpSpPr>
            <p:cNvPr id="33862" name="Group 14"/>
            <p:cNvGrpSpPr>
              <a:grpSpLocks/>
            </p:cNvGrpSpPr>
            <p:nvPr/>
          </p:nvGrpSpPr>
          <p:grpSpPr bwMode="auto">
            <a:xfrm>
              <a:off x="0" y="1008"/>
              <a:ext cx="618" cy="470"/>
              <a:chOff x="0" y="0"/>
              <a:chExt cx="618" cy="470"/>
            </a:xfrm>
          </p:grpSpPr>
          <p:sp>
            <p:nvSpPr>
              <p:cNvPr id="33863" name="Rectangle 12"/>
              <p:cNvSpPr>
                <a:spLocks/>
              </p:cNvSpPr>
              <p:nvPr/>
            </p:nvSpPr>
            <p:spPr bwMode="auto">
              <a:xfrm>
                <a:off x="1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64" name="Rectangle 13"/>
              <p:cNvSpPr>
                <a:spLocks/>
              </p:cNvSpPr>
              <p:nvPr/>
            </p:nvSpPr>
            <p:spPr bwMode="auto">
              <a:xfrm>
                <a:off x="0" y="14"/>
                <a:ext cx="58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Software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Require.</a:t>
                </a:r>
              </a:p>
              <a:p>
                <a:pPr eaLnBrk="1" hangingPunct="1">
                  <a:spcBef>
                    <a:spcPct val="0"/>
                  </a:spcBef>
                  <a:buFontTx/>
                  <a:buNone/>
                </a:pPr>
                <a:r>
                  <a:rPr lang="en-US" altLang="zh-CN" sz="1400" b="1" dirty="0">
                    <a:latin typeface="Lucida Sans" panose="020B0602030504020204" pitchFamily="34" charset="0"/>
                    <a:sym typeface="Lucida Sans" panose="020B0602030504020204" pitchFamily="34" charset="0"/>
                  </a:rPr>
                  <a:t>Analysis</a:t>
                </a:r>
              </a:p>
            </p:txBody>
          </p:sp>
        </p:grpSp>
      </p:grpSp>
      <p:grpSp>
        <p:nvGrpSpPr>
          <p:cNvPr id="33797" name="Group 18"/>
          <p:cNvGrpSpPr>
            <a:grpSpLocks/>
          </p:cNvGrpSpPr>
          <p:nvPr/>
        </p:nvGrpSpPr>
        <p:grpSpPr bwMode="auto">
          <a:xfrm>
            <a:off x="7888288" y="4084638"/>
            <a:ext cx="1257300" cy="833437"/>
            <a:chOff x="0" y="0"/>
            <a:chExt cx="792" cy="525"/>
          </a:xfrm>
        </p:grpSpPr>
        <p:sp>
          <p:nvSpPr>
            <p:cNvPr id="33859" name="Rectangle 16"/>
            <p:cNvSpPr>
              <a:spLocks/>
            </p:cNvSpPr>
            <p:nvPr/>
          </p:nvSpPr>
          <p:spPr bwMode="auto">
            <a:xfrm>
              <a:off x="18" y="0"/>
              <a:ext cx="694" cy="400"/>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60" name="Rectangle 17"/>
            <p:cNvSpPr>
              <a:spLocks/>
            </p:cNvSpPr>
            <p:nvPr/>
          </p:nvSpPr>
          <p:spPr bwMode="auto">
            <a:xfrm>
              <a:off x="0" y="69"/>
              <a:ext cx="79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1275" bIns="0" anchor="ct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Operation.</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 and </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Evaluation</a:t>
              </a:r>
            </a:p>
          </p:txBody>
        </p:sp>
      </p:grpSp>
      <p:grpSp>
        <p:nvGrpSpPr>
          <p:cNvPr id="33798" name="Group 25"/>
          <p:cNvGrpSpPr>
            <a:grpSpLocks/>
          </p:cNvGrpSpPr>
          <p:nvPr/>
        </p:nvGrpSpPr>
        <p:grpSpPr bwMode="auto">
          <a:xfrm>
            <a:off x="1047750" y="2092325"/>
            <a:ext cx="4037013" cy="4570413"/>
            <a:chOff x="0" y="0"/>
            <a:chExt cx="2543" cy="2879"/>
          </a:xfrm>
        </p:grpSpPr>
        <p:grpSp>
          <p:nvGrpSpPr>
            <p:cNvPr id="33853" name="Group 21"/>
            <p:cNvGrpSpPr>
              <a:grpSpLocks/>
            </p:cNvGrpSpPr>
            <p:nvPr/>
          </p:nvGrpSpPr>
          <p:grpSpPr bwMode="auto">
            <a:xfrm>
              <a:off x="48" y="2112"/>
              <a:ext cx="2495" cy="767"/>
              <a:chOff x="0" y="0"/>
              <a:chExt cx="2495" cy="767"/>
            </a:xfrm>
          </p:grpSpPr>
          <p:sp>
            <p:nvSpPr>
              <p:cNvPr id="33857" name="Line 19"/>
              <p:cNvSpPr>
                <a:spLocks noChangeShapeType="1"/>
              </p:cNvSpPr>
              <p:nvPr/>
            </p:nvSpPr>
            <p:spPr bwMode="auto">
              <a:xfrm>
                <a:off x="0" y="0"/>
                <a:ext cx="2495"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58" name="Rectangle 20"/>
              <p:cNvSpPr>
                <a:spLocks/>
              </p:cNvSpPr>
              <p:nvPr/>
            </p:nvSpPr>
            <p:spPr bwMode="auto">
              <a:xfrm>
                <a:off x="189" y="501"/>
                <a:ext cx="10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SW Development</a:t>
                </a:r>
              </a:p>
            </p:txBody>
          </p:sp>
        </p:grpSp>
        <p:grpSp>
          <p:nvGrpSpPr>
            <p:cNvPr id="33854" name="Group 24"/>
            <p:cNvGrpSpPr>
              <a:grpSpLocks/>
            </p:cNvGrpSpPr>
            <p:nvPr/>
          </p:nvGrpSpPr>
          <p:grpSpPr bwMode="auto">
            <a:xfrm>
              <a:off x="0" y="0"/>
              <a:ext cx="2495" cy="767"/>
              <a:chOff x="0" y="0"/>
              <a:chExt cx="2495" cy="767"/>
            </a:xfrm>
          </p:grpSpPr>
          <p:sp>
            <p:nvSpPr>
              <p:cNvPr id="33855" name="Line 22"/>
              <p:cNvSpPr>
                <a:spLocks noChangeShapeType="1"/>
              </p:cNvSpPr>
              <p:nvPr/>
            </p:nvSpPr>
            <p:spPr bwMode="auto">
              <a:xfrm rot="10800000" flipH="1">
                <a:off x="0" y="0"/>
                <a:ext cx="2495"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3856" name="Rectangle 23"/>
              <p:cNvSpPr>
                <a:spLocks/>
              </p:cNvSpPr>
              <p:nvPr/>
            </p:nvSpPr>
            <p:spPr bwMode="auto">
              <a:xfrm>
                <a:off x="189" y="69"/>
                <a:ext cx="106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HW Development</a:t>
                </a:r>
              </a:p>
            </p:txBody>
          </p:sp>
        </p:grpSp>
      </p:grpSp>
      <p:grpSp>
        <p:nvGrpSpPr>
          <p:cNvPr id="33799" name="Group 39"/>
          <p:cNvGrpSpPr>
            <a:grpSpLocks/>
          </p:cNvGrpSpPr>
          <p:nvPr/>
        </p:nvGrpSpPr>
        <p:grpSpPr bwMode="auto">
          <a:xfrm>
            <a:off x="6384925" y="1874838"/>
            <a:ext cx="1524000" cy="4927600"/>
            <a:chOff x="0" y="0"/>
            <a:chExt cx="960" cy="3104"/>
          </a:xfrm>
        </p:grpSpPr>
        <p:grpSp>
          <p:nvGrpSpPr>
            <p:cNvPr id="33840" name="Group 28"/>
            <p:cNvGrpSpPr>
              <a:grpSpLocks/>
            </p:cNvGrpSpPr>
            <p:nvPr/>
          </p:nvGrpSpPr>
          <p:grpSpPr bwMode="auto">
            <a:xfrm>
              <a:off x="270" y="1392"/>
              <a:ext cx="690" cy="470"/>
              <a:chOff x="0" y="0"/>
              <a:chExt cx="690" cy="470"/>
            </a:xfrm>
          </p:grpSpPr>
          <p:sp>
            <p:nvSpPr>
              <p:cNvPr id="33851" name="Rectangle 26"/>
              <p:cNvSpPr>
                <a:spLocks/>
              </p:cNvSpPr>
              <p:nvPr/>
            </p:nvSpPr>
            <p:spPr bwMode="auto">
              <a:xfrm>
                <a:off x="10" y="0"/>
                <a:ext cx="635" cy="413"/>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52" name="Rectangle 27"/>
              <p:cNvSpPr>
                <a:spLocks/>
              </p:cNvSpPr>
              <p:nvPr/>
            </p:nvSpPr>
            <p:spPr bwMode="auto">
              <a:xfrm>
                <a:off x="0" y="14"/>
                <a:ext cx="69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System</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Integ. and </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a:t>
                </a:r>
              </a:p>
            </p:txBody>
          </p:sp>
        </p:grpSp>
        <p:grpSp>
          <p:nvGrpSpPr>
            <p:cNvPr id="33841" name="Group 33"/>
            <p:cNvGrpSpPr>
              <a:grpSpLocks/>
            </p:cNvGrpSpPr>
            <p:nvPr/>
          </p:nvGrpSpPr>
          <p:grpSpPr bwMode="auto">
            <a:xfrm>
              <a:off x="130" y="0"/>
              <a:ext cx="608" cy="1336"/>
              <a:chOff x="0" y="0"/>
              <a:chExt cx="608" cy="1336"/>
            </a:xfrm>
          </p:grpSpPr>
          <p:grpSp>
            <p:nvGrpSpPr>
              <p:cNvPr id="33847" name="Group 31"/>
              <p:cNvGrpSpPr>
                <a:grpSpLocks/>
              </p:cNvGrpSpPr>
              <p:nvPr/>
            </p:nvGrpSpPr>
            <p:grpSpPr bwMode="auto">
              <a:xfrm>
                <a:off x="0" y="0"/>
                <a:ext cx="608" cy="416"/>
                <a:chOff x="0" y="0"/>
                <a:chExt cx="608" cy="416"/>
              </a:xfrm>
            </p:grpSpPr>
            <p:sp>
              <p:nvSpPr>
                <p:cNvPr id="33849" name="Rectangle 29"/>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50" name="Rectangle 30"/>
                <p:cNvSpPr>
                  <a:spLocks/>
                </p:cNvSpPr>
                <p:nvPr/>
              </p:nvSpPr>
              <p:spPr bwMode="auto">
                <a:xfrm>
                  <a:off x="55" y="53"/>
                  <a:ext cx="51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HWCI</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a:t>
                  </a:r>
                </a:p>
              </p:txBody>
            </p:sp>
          </p:grpSp>
          <p:sp>
            <p:nvSpPr>
              <p:cNvPr id="33848" name="Line 32"/>
              <p:cNvSpPr>
                <a:spLocks noChangeShapeType="1"/>
              </p:cNvSpPr>
              <p:nvPr/>
            </p:nvSpPr>
            <p:spPr bwMode="auto">
              <a:xfrm>
                <a:off x="299" y="473"/>
                <a:ext cx="1" cy="863"/>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3842" name="Group 38"/>
            <p:cNvGrpSpPr>
              <a:grpSpLocks/>
            </p:cNvGrpSpPr>
            <p:nvPr/>
          </p:nvGrpSpPr>
          <p:grpSpPr bwMode="auto">
            <a:xfrm>
              <a:off x="0" y="1865"/>
              <a:ext cx="608" cy="1239"/>
              <a:chOff x="0" y="0"/>
              <a:chExt cx="608" cy="1239"/>
            </a:xfrm>
          </p:grpSpPr>
          <p:grpSp>
            <p:nvGrpSpPr>
              <p:cNvPr id="33843" name="Group 36"/>
              <p:cNvGrpSpPr>
                <a:grpSpLocks/>
              </p:cNvGrpSpPr>
              <p:nvPr/>
            </p:nvGrpSpPr>
            <p:grpSpPr bwMode="auto">
              <a:xfrm>
                <a:off x="0" y="823"/>
                <a:ext cx="608" cy="416"/>
                <a:chOff x="0" y="0"/>
                <a:chExt cx="608" cy="416"/>
              </a:xfrm>
            </p:grpSpPr>
            <p:sp>
              <p:nvSpPr>
                <p:cNvPr id="33845" name="Rectangle 34"/>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46" name="Rectangle 35"/>
                <p:cNvSpPr>
                  <a:spLocks/>
                </p:cNvSpPr>
                <p:nvPr/>
              </p:nvSpPr>
              <p:spPr bwMode="auto">
                <a:xfrm>
                  <a:off x="55" y="53"/>
                  <a:ext cx="51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CSCI</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Testing</a:t>
                  </a:r>
                </a:p>
              </p:txBody>
            </p:sp>
          </p:grpSp>
          <p:sp>
            <p:nvSpPr>
              <p:cNvPr id="33844" name="Line 37"/>
              <p:cNvSpPr>
                <a:spLocks noChangeShapeType="1"/>
              </p:cNvSpPr>
              <p:nvPr/>
            </p:nvSpPr>
            <p:spPr bwMode="auto">
              <a:xfrm rot="10800000" flipH="1">
                <a:off x="429" y="0"/>
                <a:ext cx="1" cy="7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grpSp>
        <p:nvGrpSpPr>
          <p:cNvPr id="33800" name="Group 44"/>
          <p:cNvGrpSpPr>
            <a:grpSpLocks/>
          </p:cNvGrpSpPr>
          <p:nvPr/>
        </p:nvGrpSpPr>
        <p:grpSpPr bwMode="auto">
          <a:xfrm>
            <a:off x="2125663" y="3883025"/>
            <a:ext cx="4622800" cy="876300"/>
            <a:chOff x="0" y="0"/>
            <a:chExt cx="2912" cy="552"/>
          </a:xfrm>
        </p:grpSpPr>
        <p:grpSp>
          <p:nvGrpSpPr>
            <p:cNvPr id="33836" name="Group 42"/>
            <p:cNvGrpSpPr>
              <a:grpSpLocks/>
            </p:cNvGrpSpPr>
            <p:nvPr/>
          </p:nvGrpSpPr>
          <p:grpSpPr bwMode="auto">
            <a:xfrm>
              <a:off x="0" y="70"/>
              <a:ext cx="2912" cy="433"/>
              <a:chOff x="0" y="0"/>
              <a:chExt cx="2912" cy="433"/>
            </a:xfrm>
          </p:grpSpPr>
          <p:sp>
            <p:nvSpPr>
              <p:cNvPr id="33838" name="Rectangle 40"/>
              <p:cNvSpPr>
                <a:spLocks/>
              </p:cNvSpPr>
              <p:nvPr/>
            </p:nvSpPr>
            <p:spPr bwMode="auto">
              <a:xfrm>
                <a:off x="0" y="0"/>
                <a:ext cx="2912" cy="433"/>
              </a:xfrm>
              <a:prstGeom prst="rect">
                <a:avLst/>
              </a:prstGeom>
              <a:blipFill dpi="0" rotWithShape="0">
                <a:blip r:embed="rId3"/>
                <a:srcRect/>
                <a:tile tx="0" ty="0" sx="100000" sy="100000" flip="none" algn="tl"/>
              </a:blipFill>
              <a:ln w="25400">
                <a:solidFill>
                  <a:srgbClr val="40458C"/>
                </a:solidFill>
                <a:miter lim="800000"/>
                <a:headEnd/>
                <a:tailEnd/>
              </a:ln>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39" name="Rectangle 41"/>
              <p:cNvSpPr>
                <a:spLocks/>
              </p:cNvSpPr>
              <p:nvPr/>
            </p:nvSpPr>
            <p:spPr bwMode="auto">
              <a:xfrm>
                <a:off x="1428" y="128"/>
                <a:ext cx="5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3837" name="Rectangle 43"/>
            <p:cNvSpPr>
              <a:spLocks/>
            </p:cNvSpPr>
            <p:nvPr/>
          </p:nvSpPr>
          <p:spPr bwMode="auto">
            <a:xfrm>
              <a:off x="145" y="0"/>
              <a:ext cx="2360"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1275" bIns="0" anchor="ct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FFFF"/>
                  </a:solidFill>
                  <a:latin typeface="Arial Bold" panose="020B0704020202020204" pitchFamily="34" charset="0"/>
                  <a:cs typeface="Arial Bold" panose="020B0704020202020204" pitchFamily="34" charset="0"/>
                  <a:sym typeface="Arial Bold" panose="020B0704020202020204" pitchFamily="34" charset="0"/>
                </a:rPr>
                <a:t>Integrated  Modeling  Substrate</a:t>
              </a:r>
            </a:p>
          </p:txBody>
        </p:sp>
      </p:grpSp>
      <p:sp>
        <p:nvSpPr>
          <p:cNvPr id="33801" name="Rectangle 45"/>
          <p:cNvSpPr>
            <a:spLocks/>
          </p:cNvSpPr>
          <p:nvPr/>
        </p:nvSpPr>
        <p:spPr bwMode="auto">
          <a:xfrm>
            <a:off x="1000125" y="1519238"/>
            <a:ext cx="6210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1275" bIns="0" anchor="ct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Tx/>
              <a:buNone/>
            </a:pPr>
            <a:r>
              <a:rPr lang="en-US" altLang="zh-CN" sz="2000">
                <a:solidFill>
                  <a:srgbClr val="660066"/>
                </a:solidFill>
                <a:latin typeface="Arial Bold" panose="020B0704020202020204" pitchFamily="34" charset="0"/>
                <a:cs typeface="Arial Bold" panose="020B0704020202020204" pitchFamily="34" charset="0"/>
                <a:sym typeface="Arial Bold" panose="020B0704020202020204" pitchFamily="34" charset="0"/>
              </a:rPr>
              <a:t>Integrated Modeling Substrate</a:t>
            </a:r>
            <a:r>
              <a:rPr lang="zh-CN" altLang="en-US" sz="2000">
                <a:solidFill>
                  <a:srgbClr val="660066"/>
                </a:solidFill>
                <a:latin typeface="宋体" panose="02010600030101010101" pitchFamily="2" charset="-122"/>
                <a:sym typeface="宋体" panose="02010600030101010101" pitchFamily="2" charset="-122"/>
              </a:rPr>
              <a:t>（一体化建模底层）</a:t>
            </a:r>
          </a:p>
        </p:txBody>
      </p:sp>
      <p:grpSp>
        <p:nvGrpSpPr>
          <p:cNvPr id="33802" name="Group 56"/>
          <p:cNvGrpSpPr>
            <a:grpSpLocks/>
          </p:cNvGrpSpPr>
          <p:nvPr/>
        </p:nvGrpSpPr>
        <p:grpSpPr bwMode="auto">
          <a:xfrm>
            <a:off x="3192463" y="2865438"/>
            <a:ext cx="965200" cy="2946400"/>
            <a:chOff x="0" y="0"/>
            <a:chExt cx="608" cy="1856"/>
          </a:xfrm>
        </p:grpSpPr>
        <p:grpSp>
          <p:nvGrpSpPr>
            <p:cNvPr id="33826" name="Group 50"/>
            <p:cNvGrpSpPr>
              <a:grpSpLocks/>
            </p:cNvGrpSpPr>
            <p:nvPr/>
          </p:nvGrpSpPr>
          <p:grpSpPr bwMode="auto">
            <a:xfrm>
              <a:off x="0" y="0"/>
              <a:ext cx="608" cy="715"/>
              <a:chOff x="0" y="0"/>
              <a:chExt cx="608" cy="715"/>
            </a:xfrm>
          </p:grpSpPr>
          <p:grpSp>
            <p:nvGrpSpPr>
              <p:cNvPr id="33832" name="Group 48"/>
              <p:cNvGrpSpPr>
                <a:grpSpLocks/>
              </p:cNvGrpSpPr>
              <p:nvPr/>
            </p:nvGrpSpPr>
            <p:grpSpPr bwMode="auto">
              <a:xfrm>
                <a:off x="0" y="0"/>
                <a:ext cx="608" cy="416"/>
                <a:chOff x="0" y="0"/>
                <a:chExt cx="608" cy="416"/>
              </a:xfrm>
            </p:grpSpPr>
            <p:sp>
              <p:nvSpPr>
                <p:cNvPr id="33834" name="Rectangle 46"/>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35" name="Rectangle 47"/>
                <p:cNvSpPr>
                  <a:spLocks/>
                </p:cNvSpPr>
                <p:nvPr/>
              </p:nvSpPr>
              <p:spPr bwMode="auto">
                <a:xfrm>
                  <a:off x="38" y="62"/>
                  <a:ext cx="48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Prelim.</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sp>
            <p:nvSpPr>
              <p:cNvPr id="33833" name="Line 49"/>
              <p:cNvSpPr>
                <a:spLocks noChangeShapeType="1"/>
              </p:cNvSpPr>
              <p:nvPr/>
            </p:nvSpPr>
            <p:spPr bwMode="auto">
              <a:xfrm>
                <a:off x="286" y="410"/>
                <a:ext cx="1" cy="305"/>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3827" name="Group 55"/>
            <p:cNvGrpSpPr>
              <a:grpSpLocks/>
            </p:cNvGrpSpPr>
            <p:nvPr/>
          </p:nvGrpSpPr>
          <p:grpSpPr bwMode="auto">
            <a:xfrm>
              <a:off x="0" y="1148"/>
              <a:ext cx="608" cy="708"/>
              <a:chOff x="0" y="0"/>
              <a:chExt cx="608" cy="708"/>
            </a:xfrm>
          </p:grpSpPr>
          <p:grpSp>
            <p:nvGrpSpPr>
              <p:cNvPr id="33828" name="Group 53"/>
              <p:cNvGrpSpPr>
                <a:grpSpLocks/>
              </p:cNvGrpSpPr>
              <p:nvPr/>
            </p:nvGrpSpPr>
            <p:grpSpPr bwMode="auto">
              <a:xfrm>
                <a:off x="0" y="292"/>
                <a:ext cx="608" cy="416"/>
                <a:chOff x="0" y="0"/>
                <a:chExt cx="608" cy="416"/>
              </a:xfrm>
            </p:grpSpPr>
            <p:sp>
              <p:nvSpPr>
                <p:cNvPr id="33830" name="Rectangle 51"/>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31" name="Rectangle 52"/>
                <p:cNvSpPr>
                  <a:spLocks/>
                </p:cNvSpPr>
                <p:nvPr/>
              </p:nvSpPr>
              <p:spPr bwMode="auto">
                <a:xfrm>
                  <a:off x="38" y="62"/>
                  <a:ext cx="48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Prelim.</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sp>
            <p:nvSpPr>
              <p:cNvPr id="33829" name="Line 54"/>
              <p:cNvSpPr>
                <a:spLocks noChangeShapeType="1"/>
              </p:cNvSpPr>
              <p:nvPr/>
            </p:nvSpPr>
            <p:spPr bwMode="auto">
              <a:xfrm rot="10800000" flipH="1">
                <a:off x="286" y="0"/>
                <a:ext cx="1" cy="28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grpSp>
        <p:nvGrpSpPr>
          <p:cNvPr id="33803" name="Group 67"/>
          <p:cNvGrpSpPr>
            <a:grpSpLocks/>
          </p:cNvGrpSpPr>
          <p:nvPr/>
        </p:nvGrpSpPr>
        <p:grpSpPr bwMode="auto">
          <a:xfrm>
            <a:off x="4259263" y="2560638"/>
            <a:ext cx="965200" cy="3556000"/>
            <a:chOff x="0" y="0"/>
            <a:chExt cx="608" cy="2240"/>
          </a:xfrm>
        </p:grpSpPr>
        <p:grpSp>
          <p:nvGrpSpPr>
            <p:cNvPr id="33816" name="Group 61"/>
            <p:cNvGrpSpPr>
              <a:grpSpLocks/>
            </p:cNvGrpSpPr>
            <p:nvPr/>
          </p:nvGrpSpPr>
          <p:grpSpPr bwMode="auto">
            <a:xfrm>
              <a:off x="0" y="0"/>
              <a:ext cx="608" cy="898"/>
              <a:chOff x="0" y="0"/>
              <a:chExt cx="608" cy="898"/>
            </a:xfrm>
          </p:grpSpPr>
          <p:grpSp>
            <p:nvGrpSpPr>
              <p:cNvPr id="33822" name="Group 59"/>
              <p:cNvGrpSpPr>
                <a:grpSpLocks/>
              </p:cNvGrpSpPr>
              <p:nvPr/>
            </p:nvGrpSpPr>
            <p:grpSpPr bwMode="auto">
              <a:xfrm>
                <a:off x="0" y="0"/>
                <a:ext cx="608" cy="416"/>
                <a:chOff x="0" y="0"/>
                <a:chExt cx="608" cy="416"/>
              </a:xfrm>
            </p:grpSpPr>
            <p:sp>
              <p:nvSpPr>
                <p:cNvPr id="33824" name="Rectangle 57"/>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5" name="Rectangle 58"/>
                <p:cNvSpPr>
                  <a:spLocks/>
                </p:cNvSpPr>
                <p:nvPr/>
              </p:nvSpPr>
              <p:spPr bwMode="auto">
                <a:xfrm>
                  <a:off x="38" y="62"/>
                  <a:ext cx="5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Detailed</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sp>
            <p:nvSpPr>
              <p:cNvPr id="33823" name="Line 60"/>
              <p:cNvSpPr>
                <a:spLocks noChangeShapeType="1"/>
              </p:cNvSpPr>
              <p:nvPr/>
            </p:nvSpPr>
            <p:spPr bwMode="auto">
              <a:xfrm>
                <a:off x="307" y="422"/>
                <a:ext cx="1" cy="476"/>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3817" name="Group 66"/>
            <p:cNvGrpSpPr>
              <a:grpSpLocks/>
            </p:cNvGrpSpPr>
            <p:nvPr/>
          </p:nvGrpSpPr>
          <p:grpSpPr bwMode="auto">
            <a:xfrm>
              <a:off x="0" y="1349"/>
              <a:ext cx="608" cy="891"/>
              <a:chOff x="0" y="0"/>
              <a:chExt cx="608" cy="891"/>
            </a:xfrm>
          </p:grpSpPr>
          <p:grpSp>
            <p:nvGrpSpPr>
              <p:cNvPr id="33818" name="Group 64"/>
              <p:cNvGrpSpPr>
                <a:grpSpLocks/>
              </p:cNvGrpSpPr>
              <p:nvPr/>
            </p:nvGrpSpPr>
            <p:grpSpPr bwMode="auto">
              <a:xfrm>
                <a:off x="0" y="475"/>
                <a:ext cx="608" cy="416"/>
                <a:chOff x="0" y="0"/>
                <a:chExt cx="608" cy="416"/>
              </a:xfrm>
            </p:grpSpPr>
            <p:sp>
              <p:nvSpPr>
                <p:cNvPr id="33820" name="Rectangle 62"/>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21" name="Rectangle 63"/>
                <p:cNvSpPr>
                  <a:spLocks/>
                </p:cNvSpPr>
                <p:nvPr/>
              </p:nvSpPr>
              <p:spPr bwMode="auto">
                <a:xfrm>
                  <a:off x="38" y="62"/>
                  <a:ext cx="5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Detailed</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Design</a:t>
                  </a:r>
                </a:p>
              </p:txBody>
            </p:sp>
          </p:grpSp>
          <p:sp>
            <p:nvSpPr>
              <p:cNvPr id="33819" name="Line 65"/>
              <p:cNvSpPr>
                <a:spLocks noChangeShapeType="1"/>
              </p:cNvSpPr>
              <p:nvPr/>
            </p:nvSpPr>
            <p:spPr bwMode="auto">
              <a:xfrm rot="10800000" flipH="1">
                <a:off x="298" y="0"/>
                <a:ext cx="1" cy="467"/>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grpSp>
        <p:nvGrpSpPr>
          <p:cNvPr id="33804" name="Group 78"/>
          <p:cNvGrpSpPr>
            <a:grpSpLocks/>
          </p:cNvGrpSpPr>
          <p:nvPr/>
        </p:nvGrpSpPr>
        <p:grpSpPr bwMode="auto">
          <a:xfrm>
            <a:off x="5310188" y="2255838"/>
            <a:ext cx="1087437" cy="4327525"/>
            <a:chOff x="0" y="0"/>
            <a:chExt cx="685" cy="2726"/>
          </a:xfrm>
        </p:grpSpPr>
        <p:grpSp>
          <p:nvGrpSpPr>
            <p:cNvPr id="33806" name="Group 72"/>
            <p:cNvGrpSpPr>
              <a:grpSpLocks/>
            </p:cNvGrpSpPr>
            <p:nvPr/>
          </p:nvGrpSpPr>
          <p:grpSpPr bwMode="auto">
            <a:xfrm>
              <a:off x="77" y="0"/>
              <a:ext cx="608" cy="1081"/>
              <a:chOff x="0" y="0"/>
              <a:chExt cx="608" cy="1081"/>
            </a:xfrm>
          </p:grpSpPr>
          <p:grpSp>
            <p:nvGrpSpPr>
              <p:cNvPr id="33812" name="Group 70"/>
              <p:cNvGrpSpPr>
                <a:grpSpLocks/>
              </p:cNvGrpSpPr>
              <p:nvPr/>
            </p:nvGrpSpPr>
            <p:grpSpPr bwMode="auto">
              <a:xfrm>
                <a:off x="0" y="0"/>
                <a:ext cx="608" cy="416"/>
                <a:chOff x="0" y="0"/>
                <a:chExt cx="608" cy="416"/>
              </a:xfrm>
            </p:grpSpPr>
            <p:sp>
              <p:nvSpPr>
                <p:cNvPr id="33814" name="Rectangle 68"/>
                <p:cNvSpPr>
                  <a:spLocks/>
                </p:cNvSpPr>
                <p:nvPr/>
              </p:nvSpPr>
              <p:spPr bwMode="auto">
                <a:xfrm>
                  <a:off x="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15" name="Rectangle 69"/>
                <p:cNvSpPr>
                  <a:spLocks/>
                </p:cNvSpPr>
                <p:nvPr/>
              </p:nvSpPr>
              <p:spPr bwMode="auto">
                <a:xfrm>
                  <a:off x="71" y="120"/>
                  <a:ext cx="4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Fabric.</a:t>
                  </a:r>
                </a:p>
              </p:txBody>
            </p:sp>
          </p:grpSp>
          <p:sp>
            <p:nvSpPr>
              <p:cNvPr id="33813" name="Line 71"/>
              <p:cNvSpPr>
                <a:spLocks noChangeShapeType="1"/>
              </p:cNvSpPr>
              <p:nvPr/>
            </p:nvSpPr>
            <p:spPr bwMode="auto">
              <a:xfrm>
                <a:off x="297" y="416"/>
                <a:ext cx="1" cy="665"/>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nvGrpSpPr>
            <p:cNvPr id="33807" name="Group 77"/>
            <p:cNvGrpSpPr>
              <a:grpSpLocks/>
            </p:cNvGrpSpPr>
            <p:nvPr/>
          </p:nvGrpSpPr>
          <p:grpSpPr bwMode="auto">
            <a:xfrm>
              <a:off x="0" y="1549"/>
              <a:ext cx="660" cy="1177"/>
              <a:chOff x="0" y="0"/>
              <a:chExt cx="660" cy="1177"/>
            </a:xfrm>
          </p:grpSpPr>
          <p:grpSp>
            <p:nvGrpSpPr>
              <p:cNvPr id="33808" name="Group 75"/>
              <p:cNvGrpSpPr>
                <a:grpSpLocks/>
              </p:cNvGrpSpPr>
              <p:nvPr/>
            </p:nvGrpSpPr>
            <p:grpSpPr bwMode="auto">
              <a:xfrm>
                <a:off x="0" y="707"/>
                <a:ext cx="660" cy="470"/>
                <a:chOff x="0" y="0"/>
                <a:chExt cx="660" cy="470"/>
              </a:xfrm>
            </p:grpSpPr>
            <p:sp>
              <p:nvSpPr>
                <p:cNvPr id="33810" name="Rectangle 73"/>
                <p:cNvSpPr>
                  <a:spLocks/>
                </p:cNvSpPr>
                <p:nvPr/>
              </p:nvSpPr>
              <p:spPr bwMode="auto">
                <a:xfrm>
                  <a:off x="10" y="0"/>
                  <a:ext cx="608" cy="416"/>
                </a:xfrm>
                <a:prstGeom prst="rect">
                  <a:avLst/>
                </a:prstGeom>
                <a:noFill/>
                <a:ln w="25400">
                  <a:solidFill>
                    <a:srgbClr val="40458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11" name="Rectangle 74"/>
                <p:cNvSpPr>
                  <a:spLocks/>
                </p:cNvSpPr>
                <p:nvPr/>
              </p:nvSpPr>
              <p:spPr bwMode="auto">
                <a:xfrm>
                  <a:off x="0" y="14"/>
                  <a:ext cx="660"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1275" bIns="0" anchor="ctr">
                  <a:spAutoFit/>
                </a:bodyPr>
                <a:lstStyle>
                  <a:lvl1pPr marL="41275"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Coding,</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Unit test.,</a:t>
                  </a:r>
                </a:p>
                <a:p>
                  <a:pPr eaLnBrk="1" hangingPunct="1">
                    <a:spcBef>
                      <a:spcPct val="0"/>
                    </a:spcBef>
                    <a:buFontTx/>
                    <a:buNone/>
                  </a:pPr>
                  <a:r>
                    <a:rPr lang="en-US" altLang="zh-CN" sz="1400" b="1">
                      <a:latin typeface="Lucida Sans" panose="020B0602030504020204" pitchFamily="34" charset="0"/>
                      <a:sym typeface="Lucida Sans" panose="020B0602030504020204" pitchFamily="34" charset="0"/>
                    </a:rPr>
                    <a:t>Integ. test</a:t>
                  </a:r>
                </a:p>
              </p:txBody>
            </p:sp>
          </p:grpSp>
          <p:sp>
            <p:nvSpPr>
              <p:cNvPr id="33809" name="Line 76"/>
              <p:cNvSpPr>
                <a:spLocks noChangeShapeType="1"/>
              </p:cNvSpPr>
              <p:nvPr/>
            </p:nvSpPr>
            <p:spPr bwMode="auto">
              <a:xfrm rot="10800000" flipH="1">
                <a:off x="293" y="0"/>
                <a:ext cx="1" cy="710"/>
              </a:xfrm>
              <a:prstGeom prst="line">
                <a:avLst/>
              </a:prstGeom>
              <a:noFill/>
              <a:ln w="25400">
                <a:solidFill>
                  <a:srgbClr val="40458C"/>
                </a:solidFill>
                <a:round/>
                <a:headEnd/>
                <a:tailEnd type="stealth" w="med" len="lg"/>
              </a:ln>
              <a:extLst>
                <a:ext uri="{909E8E84-426E-40DD-AFC4-6F175D3DCCD1}">
                  <a14:hiddenFill xmlns:a14="http://schemas.microsoft.com/office/drawing/2010/main">
                    <a:noFill/>
                  </a14:hiddenFill>
                </a:ext>
              </a:extLst>
            </p:spPr>
            <p:txBody>
              <a:bodyPr lIns="0" tIns="0" rIns="0" bIns="0"/>
              <a:lstStyle/>
              <a:p>
                <a:endParaRPr lang="zh-CN" altLang="en-US"/>
              </a:p>
            </p:txBody>
          </p:sp>
        </p:grpSp>
      </p:grpSp>
      <p:sp>
        <p:nvSpPr>
          <p:cNvPr id="33805" name="Rectangle 79"/>
          <p:cNvSpPr>
            <a:spLocks noGrp="1" noChangeArrowheads="1"/>
          </p:cNvSpPr>
          <p:nvPr>
            <p:ph type="title"/>
          </p:nvPr>
        </p:nvSpPr>
        <p:spPr>
          <a:xfrm>
            <a:off x="539750" y="0"/>
            <a:ext cx="7994650" cy="17637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dirty="0">
                <a:solidFill>
                  <a:srgbClr val="4BACC6"/>
                </a:solidFill>
                <a:ea typeface="黑体" panose="02010609060101010101" pitchFamily="49" charset="-122"/>
                <a:sym typeface="黑体" panose="02010609060101010101" pitchFamily="49" charset="-122"/>
              </a:rPr>
              <a:t>软硬件设计过程发展方向</a:t>
            </a:r>
            <a:br>
              <a:rPr lang="en-US" altLang="zh-CN" dirty="0">
                <a:solidFill>
                  <a:srgbClr val="4BACC6"/>
                </a:solidFill>
                <a:ea typeface="黑体" panose="02010609060101010101" pitchFamily="49" charset="-122"/>
                <a:sym typeface="黑体" panose="02010609060101010101" pitchFamily="49" charset="-122"/>
              </a:rPr>
            </a:br>
            <a:r>
              <a:rPr lang="en-US" altLang="zh-CN" dirty="0">
                <a:solidFill>
                  <a:srgbClr val="4BACC6"/>
                </a:solidFill>
                <a:ea typeface="黑体" panose="02010609060101010101" pitchFamily="49" charset="-122"/>
                <a:sym typeface="黑体" panose="02010609060101010101" pitchFamily="49" charset="-122"/>
              </a:rPr>
              <a:t>				</a:t>
            </a:r>
            <a:r>
              <a:rPr lang="zh-CN" altLang="en-US" dirty="0">
                <a:solidFill>
                  <a:srgbClr val="4BACC6"/>
                </a:solidFill>
                <a:ea typeface="黑体" panose="02010609060101010101" pitchFamily="49" charset="-122"/>
                <a:sym typeface="黑体" panose="02010609060101010101" pitchFamily="49" charset="-122"/>
              </a:rPr>
              <a:t>－协同设计</a:t>
            </a:r>
          </a:p>
        </p:txBody>
      </p:sp>
    </p:spTree>
    <p:extLst>
      <p:ext uri="{BB962C8B-B14F-4D97-AF65-F5344CB8AC3E}">
        <p14:creationId xmlns:p14="http://schemas.microsoft.com/office/powerpoint/2010/main" val="3073028963"/>
      </p:ext>
    </p:extLst>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fld id="{B8D39F65-F4D5-4CC5-A7F7-DE2FE383C5C3}" type="slidenum">
              <a:rPr lang="en-US" altLang="zh-CN" sz="1200">
                <a:latin typeface="Gill Sans"/>
                <a:ea typeface="Gill Sans"/>
                <a:cs typeface="Gill Sans"/>
              </a:rPr>
              <a:pPr algn="ctr" eaLnBrk="1" hangingPunct="1">
                <a:spcBef>
                  <a:spcPct val="0"/>
                </a:spcBef>
                <a:buFontTx/>
                <a:buNone/>
              </a:pPr>
              <a:t>26</a:t>
            </a:fld>
            <a:endParaRPr lang="en-US" altLang="zh-CN" sz="1200">
              <a:latin typeface="Gill Sans"/>
              <a:ea typeface="Gill Sans"/>
              <a:cs typeface="Gill Sans"/>
            </a:endParaRPr>
          </a:p>
        </p:txBody>
      </p:sp>
      <p:sp>
        <p:nvSpPr>
          <p:cNvPr id="70658" name="Rectangle 2"/>
          <p:cNvSpPr>
            <a:spLocks noGrp="1" noChangeArrowheads="1"/>
          </p:cNvSpPr>
          <p:nvPr>
            <p:ph type="body" idx="1"/>
          </p:nvPr>
        </p:nvSpPr>
        <p:spPr>
          <a:xfrm>
            <a:off x="755650" y="1557338"/>
            <a:ext cx="8208963" cy="53006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000" kern="1200">
                <a:latin typeface="Times New Roman" pitchFamily="18" charset="0"/>
                <a:ea typeface="宋体" panose="02010600030101010101" pitchFamily="2" charset="-122"/>
                <a:sym typeface="宋体" charset="0"/>
              </a:rPr>
              <a:t>用</a:t>
            </a:r>
            <a:r>
              <a:rPr lang="en-US" altLang="zh-CN" sz="2000" kern="1200">
                <a:latin typeface="Times New Roman" pitchFamily="18" charset="0"/>
                <a:ea typeface="宋体" panose="02010600030101010101" pitchFamily="2" charset="-122"/>
                <a:sym typeface="宋体" charset="0"/>
              </a:rPr>
              <a:t>HDL</a:t>
            </a:r>
            <a:r>
              <a:rPr lang="zh-CN" altLang="en-US" sz="2000" kern="1200">
                <a:latin typeface="Times New Roman" pitchFamily="18" charset="0"/>
                <a:ea typeface="宋体" panose="02010600030101010101" pitchFamily="2" charset="-122"/>
                <a:sym typeface="宋体" charset="0"/>
              </a:rPr>
              <a:t>语言和</a:t>
            </a:r>
            <a:r>
              <a:rPr lang="en-US" altLang="zh-CN" sz="2000" kern="1200">
                <a:latin typeface="Times New Roman" pitchFamily="18" charset="0"/>
                <a:ea typeface="宋体" panose="02010600030101010101" pitchFamily="2" charset="-122"/>
                <a:sym typeface="宋体" charset="0"/>
              </a:rPr>
              <a:t>C</a:t>
            </a:r>
            <a:r>
              <a:rPr lang="zh-CN" altLang="en-US" sz="2000" kern="1200">
                <a:latin typeface="Times New Roman" pitchFamily="18" charset="0"/>
                <a:ea typeface="宋体" panose="02010600030101010101" pitchFamily="2" charset="-122"/>
                <a:sym typeface="宋体" charset="0"/>
              </a:rPr>
              <a:t>语言进行系统描述并进行模拟仿真和系统功能验证；</a:t>
            </a:r>
            <a:endParaRPr lang="en-US" altLang="zh-CN" sz="2000" kern="1200">
              <a:latin typeface="Times New Roman" pitchFamily="18" charset="0"/>
              <a:ea typeface="宋体" panose="02010600030101010101" pitchFamily="2" charset="-122"/>
              <a:sym typeface="宋体" charset="0"/>
            </a:endParaRPr>
          </a:p>
          <a:p>
            <a:r>
              <a:rPr lang="zh-CN" altLang="en-US" sz="2000" kern="1200">
                <a:latin typeface="Times New Roman" pitchFamily="18" charset="0"/>
                <a:ea typeface="宋体" panose="02010600030101010101" pitchFamily="2" charset="-122"/>
                <a:sym typeface="宋体" charset="0"/>
              </a:rPr>
              <a:t>对软硬件实现进行功能划分，分别用语言进行设计并将其综合起来进行功能验证和性能预测等仿真确认</a:t>
            </a:r>
            <a:r>
              <a:rPr lang="en-US" altLang="zh-CN" sz="2000" kern="1200">
                <a:latin typeface="Times New Roman" pitchFamily="18" charset="0"/>
                <a:ea typeface="宋体" panose="02010600030101010101" pitchFamily="2" charset="-122"/>
                <a:sym typeface="宋体" charset="0"/>
              </a:rPr>
              <a:t>(</a:t>
            </a:r>
            <a:r>
              <a:rPr lang="zh-CN" altLang="en-US" sz="2000" kern="1200">
                <a:latin typeface="Times New Roman" pitchFamily="18" charset="0"/>
                <a:ea typeface="宋体" panose="02010600030101010101" pitchFamily="2" charset="-122"/>
                <a:sym typeface="宋体" charset="0"/>
              </a:rPr>
              <a:t>协调模拟仿真</a:t>
            </a:r>
            <a:r>
              <a:rPr lang="en-US" altLang="zh-CN" sz="2000" kern="1200">
                <a:latin typeface="Times New Roman" pitchFamily="18" charset="0"/>
                <a:ea typeface="宋体" panose="02010600030101010101" pitchFamily="2" charset="-122"/>
                <a:sym typeface="宋体" charset="0"/>
              </a:rPr>
              <a:t>)</a:t>
            </a:r>
            <a:r>
              <a:rPr lang="zh-CN" altLang="en-US" sz="2000" kern="1200">
                <a:latin typeface="Times New Roman" pitchFamily="18" charset="0"/>
                <a:ea typeface="宋体" panose="02010600030101010101" pitchFamily="2" charset="-122"/>
                <a:sym typeface="宋体" charset="0"/>
              </a:rPr>
              <a:t>；</a:t>
            </a:r>
            <a:endParaRPr lang="en-US" altLang="zh-CN" sz="2000" kern="1200">
              <a:latin typeface="Times New Roman" pitchFamily="18" charset="0"/>
              <a:ea typeface="宋体" panose="02010600030101010101" pitchFamily="2" charset="-122"/>
              <a:sym typeface="宋体" charset="0"/>
            </a:endParaRPr>
          </a:p>
          <a:p>
            <a:r>
              <a:rPr lang="zh-CN" altLang="en-US" sz="2000" kern="1200">
                <a:latin typeface="Times New Roman" pitchFamily="18" charset="0"/>
                <a:ea typeface="宋体" panose="02010600030101010101" pitchFamily="2" charset="-122"/>
                <a:sym typeface="宋体" charset="0"/>
              </a:rPr>
              <a:t>如无问题则进行软件和硬件详细设计；</a:t>
            </a:r>
            <a:endParaRPr lang="en-US" altLang="zh-CN" sz="2000" kern="1200">
              <a:latin typeface="Times New Roman" pitchFamily="18" charset="0"/>
              <a:ea typeface="宋体" panose="02010600030101010101" pitchFamily="2" charset="-122"/>
              <a:sym typeface="宋体" charset="0"/>
            </a:endParaRPr>
          </a:p>
          <a:p>
            <a:r>
              <a:rPr lang="zh-CN" altLang="en-US" sz="2000" kern="1200">
                <a:latin typeface="Times New Roman" pitchFamily="18" charset="0"/>
                <a:ea typeface="宋体" panose="02010600030101010101" pitchFamily="2" charset="-122"/>
                <a:sym typeface="宋体" charset="0"/>
              </a:rPr>
              <a:t>最后进行系统测试。</a:t>
            </a:r>
          </a:p>
        </p:txBody>
      </p:sp>
      <p:sp>
        <p:nvSpPr>
          <p:cNvPr id="34820" name="Rectangle 4"/>
          <p:cNvSpPr>
            <a:spLocks noGrp="1" noChangeArrowheads="1"/>
          </p:cNvSpPr>
          <p:nvPr>
            <p:ph type="title"/>
          </p:nvPr>
        </p:nvSpPr>
        <p:spPr>
          <a:xfrm>
            <a:off x="687388" y="0"/>
            <a:ext cx="6980237" cy="1484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a:solidFill>
                  <a:srgbClr val="4BACC6"/>
                </a:solidFill>
                <a:ea typeface="黑体" panose="02010609060101010101" pitchFamily="49" charset="-122"/>
                <a:sym typeface="黑体" panose="02010609060101010101" pitchFamily="49" charset="-122"/>
              </a:rPr>
              <a:t>软件硬件协同设计的设计流程</a:t>
            </a:r>
            <a:r>
              <a:rPr lang="en-US" altLang="zh-CN">
                <a:solidFill>
                  <a:srgbClr val="4BACC6"/>
                </a:solidFill>
                <a:ea typeface="黑体" panose="02010609060101010101" pitchFamily="49" charset="-122"/>
              </a:rPr>
              <a:t> </a:t>
            </a:r>
          </a:p>
        </p:txBody>
      </p:sp>
    </p:spTree>
    <p:extLst>
      <p:ext uri="{BB962C8B-B14F-4D97-AF65-F5344CB8AC3E}">
        <p14:creationId xmlns:p14="http://schemas.microsoft.com/office/powerpoint/2010/main" val="3756284570"/>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30188" y="242888"/>
            <a:ext cx="7005637" cy="954087"/>
          </a:xfrm>
        </p:spPr>
        <p:txBody>
          <a:bodyPr/>
          <a:lstStyle/>
          <a:p>
            <a:pPr eaLnBrk="1" hangingPunct="1"/>
            <a:r>
              <a:rPr lang="zh-CN" altLang="en-US">
                <a:solidFill>
                  <a:srgbClr val="4BACC6"/>
                </a:solidFill>
                <a:ea typeface="黑体" panose="02010609060101010101" pitchFamily="49" charset="-122"/>
              </a:rPr>
              <a:t>嵌入式系统硬件调试手段</a:t>
            </a:r>
          </a:p>
        </p:txBody>
      </p:sp>
      <p:sp>
        <p:nvSpPr>
          <p:cNvPr id="160771"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en-US" altLang="zh-CN" dirty="0"/>
              <a:t>Instruction Set Simulator (ISS)</a:t>
            </a:r>
          </a:p>
          <a:p>
            <a:pPr eaLnBrk="1" fontAlgn="auto" hangingPunct="1">
              <a:spcAft>
                <a:spcPts val="0"/>
              </a:spcAft>
              <a:defRPr/>
            </a:pPr>
            <a:r>
              <a:rPr lang="en-US" altLang="zh-CN" dirty="0"/>
              <a:t>ROM Monitor</a:t>
            </a:r>
          </a:p>
          <a:p>
            <a:pPr eaLnBrk="1" fontAlgn="auto" hangingPunct="1">
              <a:spcAft>
                <a:spcPts val="0"/>
              </a:spcAft>
              <a:defRPr/>
            </a:pPr>
            <a:r>
              <a:rPr lang="en-US" altLang="zh-CN" dirty="0"/>
              <a:t>ROM Emulator</a:t>
            </a:r>
          </a:p>
          <a:p>
            <a:pPr eaLnBrk="1" fontAlgn="auto" hangingPunct="1">
              <a:spcAft>
                <a:spcPts val="0"/>
              </a:spcAft>
              <a:defRPr/>
            </a:pPr>
            <a:r>
              <a:rPr lang="en-US" altLang="zh-CN" dirty="0"/>
              <a:t>Logic Analyzer</a:t>
            </a:r>
          </a:p>
          <a:p>
            <a:pPr eaLnBrk="1" fontAlgn="auto" hangingPunct="1">
              <a:spcAft>
                <a:spcPts val="0"/>
              </a:spcAft>
              <a:defRPr/>
            </a:pPr>
            <a:r>
              <a:rPr lang="en-US" altLang="zh-CN" dirty="0"/>
              <a:t>In-Circuit Emulator (ICE)</a:t>
            </a:r>
          </a:p>
          <a:p>
            <a:pPr eaLnBrk="1" fontAlgn="auto" hangingPunct="1">
              <a:spcAft>
                <a:spcPts val="0"/>
              </a:spcAft>
              <a:defRPr/>
            </a:pPr>
            <a:r>
              <a:rPr lang="en-US" altLang="zh-CN" dirty="0"/>
              <a:t>In-Circuit Debugger (ICD)</a:t>
            </a:r>
          </a:p>
          <a:p>
            <a:pPr eaLnBrk="1" fontAlgn="auto" hangingPunct="1">
              <a:spcAft>
                <a:spcPts val="0"/>
              </a:spcAft>
              <a:defRPr/>
            </a:pPr>
            <a:r>
              <a:rPr lang="en-US" altLang="zh-CN" dirty="0"/>
              <a:t>Joint Test Action Group (JTAG)</a:t>
            </a:r>
          </a:p>
        </p:txBody>
      </p:sp>
    </p:spTree>
    <p:extLst>
      <p:ext uri="{BB962C8B-B14F-4D97-AF65-F5344CB8AC3E}">
        <p14:creationId xmlns:p14="http://schemas.microsoft.com/office/powerpoint/2010/main" val="61807302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0188" y="242888"/>
            <a:ext cx="7005637" cy="954087"/>
          </a:xfrm>
        </p:spPr>
        <p:txBody>
          <a:bodyPr/>
          <a:lstStyle/>
          <a:p>
            <a:pPr eaLnBrk="1" hangingPunct="1"/>
            <a:r>
              <a:rPr lang="en-US" altLang="zh-CN" dirty="0">
                <a:solidFill>
                  <a:srgbClr val="4BACC6"/>
                </a:solidFill>
                <a:ea typeface="黑体" panose="02010609060101010101" pitchFamily="49" charset="-122"/>
              </a:rPr>
              <a:t>ROM Monitor</a:t>
            </a:r>
          </a:p>
        </p:txBody>
      </p:sp>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142" b="3142"/>
          <a:stretch>
            <a:fillRect/>
          </a:stretch>
        </p:blipFill>
        <p:spPr>
          <a:xfrm>
            <a:off x="1619590" y="1268700"/>
            <a:ext cx="5482990" cy="2939280"/>
          </a:xfrm>
        </p:spPr>
      </p:pic>
      <p:sp>
        <p:nvSpPr>
          <p:cNvPr id="2" name="文本框 1"/>
          <p:cNvSpPr txBox="1"/>
          <p:nvPr/>
        </p:nvSpPr>
        <p:spPr>
          <a:xfrm>
            <a:off x="323410" y="3933070"/>
            <a:ext cx="8086332"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zh-CN" altLang="en-US" sz="1600" dirty="0"/>
              <a:t>采用</a:t>
            </a:r>
            <a:r>
              <a:rPr lang="en-US" altLang="zh-CN" sz="1600" dirty="0"/>
              <a:t>ROM Monitor</a:t>
            </a:r>
            <a:r>
              <a:rPr lang="zh-CN" altLang="en-US" sz="1600" dirty="0"/>
              <a:t>方式进行交叉调试需要在宿主机上运行调试器，在目标机上运行</a:t>
            </a:r>
            <a:r>
              <a:rPr lang="en-US" altLang="zh-CN" sz="1600" dirty="0"/>
              <a:t>ROM</a:t>
            </a:r>
            <a:r>
              <a:rPr lang="zh-CN" altLang="en-US" sz="1600" dirty="0"/>
              <a:t>监视器（</a:t>
            </a:r>
            <a:r>
              <a:rPr lang="en-US" altLang="zh-CN" sz="1600" dirty="0"/>
              <a:t>ROM Monitor</a:t>
            </a:r>
            <a:r>
              <a:rPr lang="zh-CN" altLang="en-US" sz="1600" dirty="0"/>
              <a:t>）和被调试程序，宿主机通过调试器与目标机上的</a:t>
            </a:r>
            <a:r>
              <a:rPr lang="en-US" altLang="zh-CN" sz="1600" dirty="0"/>
              <a:t>ROM</a:t>
            </a:r>
            <a:r>
              <a:rPr lang="zh-CN" altLang="en-US" sz="1600" dirty="0"/>
              <a:t>监视器建立通信连接，它们之间的通信遵循远程调试协议。</a:t>
            </a:r>
            <a:endParaRPr lang="en-US" altLang="zh-CN" sz="1600" dirty="0"/>
          </a:p>
          <a:p>
            <a:r>
              <a:rPr lang="en-US" altLang="zh-CN" sz="1600" dirty="0"/>
              <a:t>ROM</a:t>
            </a:r>
            <a:r>
              <a:rPr lang="zh-CN" altLang="en-US" sz="1600" dirty="0"/>
              <a:t>监视器可以是一段运行在目标机</a:t>
            </a:r>
            <a:r>
              <a:rPr lang="en-US" altLang="zh-CN" sz="1600" dirty="0"/>
              <a:t>ROM</a:t>
            </a:r>
            <a:r>
              <a:rPr lang="zh-CN" altLang="en-US" sz="1600" dirty="0"/>
              <a:t>上的可执行程序，也可以是一个专门的硬件调试设备，它负责监控目标机上被调试程序的运行情况，能够与宿主机端的调试器一同完成对应用程序的调试。</a:t>
            </a:r>
            <a:endParaRPr lang="en-US" altLang="zh-CN" sz="1600" dirty="0"/>
          </a:p>
          <a:p>
            <a:r>
              <a:rPr lang="zh-CN" altLang="en-US" sz="1600" dirty="0"/>
              <a:t>在使用这种调试方式时，被调试程序首先通过</a:t>
            </a:r>
            <a:r>
              <a:rPr lang="en-US" altLang="zh-CN" sz="1600" dirty="0"/>
              <a:t>ROM</a:t>
            </a:r>
            <a:r>
              <a:rPr lang="zh-CN" altLang="en-US" sz="1600" dirty="0"/>
              <a:t>监视器下载到目标机，然后在</a:t>
            </a:r>
            <a:r>
              <a:rPr lang="en-US" altLang="zh-CN" sz="1600" dirty="0"/>
              <a:t>ROM</a:t>
            </a:r>
            <a:r>
              <a:rPr lang="zh-CN" altLang="en-US" sz="1600" dirty="0"/>
              <a:t>监视器的监控下完成调试，目前使用的绝大部分</a:t>
            </a:r>
            <a:r>
              <a:rPr lang="en-US" altLang="zh-CN" sz="1600" dirty="0"/>
              <a:t>ROM</a:t>
            </a:r>
            <a:r>
              <a:rPr lang="zh-CN" altLang="en-US" sz="1600" dirty="0"/>
              <a:t>监视器能够完成设置断点、单步执行、查看寄存器、修改内存空间等各项调试功能。</a:t>
            </a:r>
          </a:p>
        </p:txBody>
      </p:sp>
    </p:spTree>
    <p:extLst>
      <p:ext uri="{BB962C8B-B14F-4D97-AF65-F5344CB8AC3E}">
        <p14:creationId xmlns:p14="http://schemas.microsoft.com/office/powerpoint/2010/main" val="207707692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solidFill>
                  <a:srgbClr val="4BACC6"/>
                </a:solidFill>
                <a:ea typeface="黑体" panose="02010609060101010101" pitchFamily="49" charset="-122"/>
              </a:rPr>
              <a:t>ROM Emulator</a:t>
            </a:r>
          </a:p>
        </p:txBody>
      </p:sp>
      <p:pic>
        <p:nvPicPr>
          <p:cNvPr id="38915"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755470" y="1458871"/>
            <a:ext cx="7543800" cy="3178509"/>
          </a:xfrm>
        </p:spPr>
      </p:pic>
      <p:sp>
        <p:nvSpPr>
          <p:cNvPr id="2" name="内容占位符 1"/>
          <p:cNvSpPr>
            <a:spLocks noGrp="1"/>
          </p:cNvSpPr>
          <p:nvPr>
            <p:ph sz="half" idx="2"/>
          </p:nvPr>
        </p:nvSpPr>
        <p:spPr>
          <a:xfrm>
            <a:off x="539440" y="4637380"/>
            <a:ext cx="7787310" cy="1549765"/>
          </a:xfrm>
        </p:spPr>
        <p:txBody>
          <a:bodyPr/>
          <a:lstStyle/>
          <a:p>
            <a:r>
              <a:rPr lang="zh-CN" altLang="en-US" sz="1600" kern="1200" dirty="0">
                <a:latin typeface="Times New Roman" pitchFamily="18" charset="0"/>
                <a:ea typeface="宋体" pitchFamily="2" charset="-122"/>
              </a:rPr>
              <a:t>采用</a:t>
            </a:r>
            <a:r>
              <a:rPr lang="en-US" altLang="zh-CN" sz="1600" kern="1200" dirty="0">
                <a:latin typeface="Times New Roman" pitchFamily="18" charset="0"/>
                <a:ea typeface="宋体" pitchFamily="2" charset="-122"/>
              </a:rPr>
              <a:t>ROM Emulator</a:t>
            </a:r>
            <a:r>
              <a:rPr lang="zh-CN" altLang="en-US" sz="1600" kern="1200" dirty="0">
                <a:latin typeface="Times New Roman" pitchFamily="18" charset="0"/>
                <a:ea typeface="宋体" pitchFamily="2" charset="-122"/>
              </a:rPr>
              <a:t>方式进行交叉调试时需要使用</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仿真器，它通常被插入到目标机上的</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插槽中，专门用于仿真目标机上的</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芯片。</a:t>
            </a:r>
            <a:endParaRPr lang="en-US" altLang="zh-CN" sz="1600" kern="1200" dirty="0">
              <a:latin typeface="Times New Roman" pitchFamily="18" charset="0"/>
              <a:ea typeface="宋体" pitchFamily="2" charset="-122"/>
            </a:endParaRPr>
          </a:p>
          <a:p>
            <a:r>
              <a:rPr lang="zh-CN" altLang="en-US" sz="1600" kern="1200" dirty="0">
                <a:latin typeface="Times New Roman" pitchFamily="18" charset="0"/>
                <a:ea typeface="宋体" pitchFamily="2" charset="-122"/>
              </a:rPr>
              <a:t>在使用这种调试方式时，被调试程序首先下载到</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仿真器中，它等效于下载到目标机的</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芯片上，然后在</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仿真器中完成对目标程序的调试。</a:t>
            </a:r>
            <a:endParaRPr lang="en-US" altLang="zh-CN" sz="1600" kern="1200" dirty="0">
              <a:latin typeface="Times New Roman" pitchFamily="18" charset="0"/>
              <a:ea typeface="宋体" pitchFamily="2" charset="-122"/>
            </a:endParaRPr>
          </a:p>
          <a:p>
            <a:r>
              <a:rPr lang="en-US" altLang="zh-CN" sz="1600" kern="1200" dirty="0">
                <a:latin typeface="Times New Roman" pitchFamily="18" charset="0"/>
                <a:ea typeface="宋体" pitchFamily="2" charset="-122"/>
              </a:rPr>
              <a:t>ROM Emulator</a:t>
            </a:r>
            <a:r>
              <a:rPr lang="zh-CN" altLang="en-US" sz="1600" kern="1200" dirty="0">
                <a:latin typeface="Times New Roman" pitchFamily="18" charset="0"/>
                <a:ea typeface="宋体" pitchFamily="2" charset="-122"/>
              </a:rPr>
              <a:t>调试方式通过使用一个</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仿真器，虽然避免了每次修改程序后都必须重新烧写到目标机</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中这一费时费力的操作，但由于</a:t>
            </a:r>
            <a:r>
              <a:rPr lang="en-US" altLang="zh-CN" sz="1600" kern="1200" dirty="0">
                <a:latin typeface="Times New Roman" pitchFamily="18" charset="0"/>
                <a:ea typeface="宋体" pitchFamily="2" charset="-122"/>
              </a:rPr>
              <a:t>ROM</a:t>
            </a:r>
            <a:r>
              <a:rPr lang="zh-CN" altLang="en-US" sz="1600" kern="1200" dirty="0">
                <a:latin typeface="Times New Roman" pitchFamily="18" charset="0"/>
                <a:ea typeface="宋体" pitchFamily="2" charset="-122"/>
              </a:rPr>
              <a:t>仿真器本身比较昂贵，功能相对来讲又比较单一，因此只适应于某些特定场合。</a:t>
            </a:r>
            <a:endParaRPr lang="zh-CN" altLang="en-US" sz="1600" dirty="0"/>
          </a:p>
          <a:p>
            <a:endParaRPr lang="zh-CN" altLang="en-US" sz="1600" dirty="0"/>
          </a:p>
        </p:txBody>
      </p:sp>
    </p:spTree>
    <p:extLst>
      <p:ext uri="{BB962C8B-B14F-4D97-AF65-F5344CB8AC3E}">
        <p14:creationId xmlns:p14="http://schemas.microsoft.com/office/powerpoint/2010/main" val="355002486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solidFill>
                  <a:srgbClr val="4BACC6"/>
                </a:solidFill>
                <a:ea typeface="黑体" panose="02010609060101010101" pitchFamily="49" charset="-122"/>
              </a:rPr>
              <a:t>S3C44B0X</a:t>
            </a:r>
            <a:r>
              <a:rPr lang="zh-CN" altLang="en-US" dirty="0">
                <a:solidFill>
                  <a:srgbClr val="4BACC6"/>
                </a:solidFill>
                <a:ea typeface="黑体" panose="02010609060101010101" pitchFamily="49" charset="-122"/>
              </a:rPr>
              <a:t>体系结构</a:t>
            </a:r>
          </a:p>
        </p:txBody>
      </p:sp>
      <p:pic>
        <p:nvPicPr>
          <p:cNvPr id="4" name="内容占位符 3"/>
          <p:cNvPicPr>
            <a:picLocks noGrp="1" noChangeAspect="1"/>
          </p:cNvPicPr>
          <p:nvPr>
            <p:ph idx="1"/>
          </p:nvPr>
        </p:nvPicPr>
        <p:blipFill>
          <a:blip r:embed="rId2"/>
          <a:stretch>
            <a:fillRect/>
          </a:stretch>
        </p:blipFill>
        <p:spPr>
          <a:xfrm>
            <a:off x="457200" y="1417638"/>
            <a:ext cx="8219370" cy="5035781"/>
          </a:xfrm>
          <a:prstGeom prst="rect">
            <a:avLst/>
          </a:prstGeom>
        </p:spPr>
      </p:pic>
    </p:spTree>
    <p:extLst>
      <p:ext uri="{BB962C8B-B14F-4D97-AF65-F5344CB8AC3E}">
        <p14:creationId xmlns:p14="http://schemas.microsoft.com/office/powerpoint/2010/main" val="424508682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30188" y="242888"/>
            <a:ext cx="7005637" cy="954087"/>
          </a:xfrm>
        </p:spPr>
        <p:txBody>
          <a:bodyPr/>
          <a:lstStyle/>
          <a:p>
            <a:pPr eaLnBrk="1" hangingPunct="1"/>
            <a:r>
              <a:rPr lang="en-US" altLang="zh-CN">
                <a:solidFill>
                  <a:srgbClr val="4BACC6"/>
                </a:solidFill>
                <a:ea typeface="黑体" panose="02010609060101010101" pitchFamily="49" charset="-122"/>
              </a:rPr>
              <a:t>Logic Analyzer</a:t>
            </a:r>
          </a:p>
        </p:txBody>
      </p:sp>
      <p:pic>
        <p:nvPicPr>
          <p:cNvPr id="399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2332" r="12332"/>
          <a:stretch>
            <a:fillRect/>
          </a:stretch>
        </p:blipFill>
        <p:spPr/>
      </p:pic>
    </p:spTree>
    <p:extLst>
      <p:ext uri="{BB962C8B-B14F-4D97-AF65-F5344CB8AC3E}">
        <p14:creationId xmlns:p14="http://schemas.microsoft.com/office/powerpoint/2010/main" val="296730080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0188" y="242888"/>
            <a:ext cx="7005637" cy="954087"/>
          </a:xfrm>
        </p:spPr>
        <p:txBody>
          <a:bodyPr/>
          <a:lstStyle/>
          <a:p>
            <a:pPr eaLnBrk="1" hangingPunct="1"/>
            <a:r>
              <a:rPr lang="en-US" altLang="zh-CN">
                <a:solidFill>
                  <a:srgbClr val="4BACC6"/>
                </a:solidFill>
                <a:ea typeface="黑体" panose="02010609060101010101" pitchFamily="49" charset="-122"/>
              </a:rPr>
              <a:t>In-circuit emulators (ICE)</a:t>
            </a:r>
          </a:p>
        </p:txBody>
      </p:sp>
      <p:pic>
        <p:nvPicPr>
          <p:cNvPr id="4096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157" r="3157"/>
          <a:stretch>
            <a:fillRect/>
          </a:stretch>
        </p:blipFill>
        <p:spPr>
          <a:xfrm>
            <a:off x="2051650" y="1196975"/>
            <a:ext cx="4978920" cy="2669062"/>
          </a:xfrm>
        </p:spPr>
      </p:pic>
      <p:sp>
        <p:nvSpPr>
          <p:cNvPr id="2" name="文本框 1"/>
          <p:cNvSpPr txBox="1"/>
          <p:nvPr/>
        </p:nvSpPr>
        <p:spPr>
          <a:xfrm>
            <a:off x="467430" y="3853857"/>
            <a:ext cx="806512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zh-CN" altLang="en-US" sz="1600" dirty="0"/>
              <a:t>采用</a:t>
            </a:r>
            <a:r>
              <a:rPr lang="en-US" altLang="zh-CN" sz="1600" dirty="0"/>
              <a:t>In-Circuit Emulator</a:t>
            </a:r>
            <a:r>
              <a:rPr lang="zh-CN" altLang="en-US" sz="1600" dirty="0"/>
              <a:t>（</a:t>
            </a:r>
            <a:r>
              <a:rPr lang="en-US" altLang="zh-CN" sz="1600" dirty="0"/>
              <a:t>ICE</a:t>
            </a:r>
            <a:r>
              <a:rPr lang="zh-CN" altLang="en-US" sz="1600" dirty="0"/>
              <a:t>）方式进行交叉调试时需要使用在线仿真器，它是仿照目标机上的</a:t>
            </a:r>
            <a:r>
              <a:rPr lang="en-US" altLang="zh-CN" sz="1600" dirty="0"/>
              <a:t>CPU</a:t>
            </a:r>
            <a:r>
              <a:rPr lang="zh-CN" altLang="en-US" sz="1600" dirty="0"/>
              <a:t>而专门设计的硬件，可以完全仿真处理器芯片的行为，并且提供了非常丰富的调试功能。</a:t>
            </a:r>
            <a:endParaRPr lang="en-US" altLang="zh-CN" sz="1600" dirty="0"/>
          </a:p>
          <a:p>
            <a:r>
              <a:rPr lang="zh-CN" altLang="en-US" sz="1600" dirty="0"/>
              <a:t>在使用在线仿真器进行调试的过程中，可以按顺序单步执行，也可以倒退执行，还可以实时查看所有需要的数据，从而给调试过程带来了很多的便利。</a:t>
            </a:r>
            <a:endParaRPr lang="en-US" altLang="zh-CN" sz="1600" dirty="0"/>
          </a:p>
          <a:p>
            <a:r>
              <a:rPr lang="zh-CN" altLang="en-US" sz="1600" dirty="0"/>
              <a:t>嵌入式系统应用的一个显著特点是与现实世界中的硬件直接相关，存在各种异变和事先未知的变化，从而给微处理器的指令执行带来各种不确定因素，这种不确定性在目前情况下只有通过在线仿真器才有可能发现，因此尽管在线仿真器的价格非常昂贵，但仍然得到了非常广泛的应用。</a:t>
            </a:r>
          </a:p>
        </p:txBody>
      </p:sp>
    </p:spTree>
    <p:extLst>
      <p:ext uri="{BB962C8B-B14F-4D97-AF65-F5344CB8AC3E}">
        <p14:creationId xmlns:p14="http://schemas.microsoft.com/office/powerpoint/2010/main" val="345039402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0188" y="242888"/>
            <a:ext cx="7005637" cy="954087"/>
          </a:xfrm>
        </p:spPr>
        <p:txBody>
          <a:bodyPr/>
          <a:lstStyle/>
          <a:p>
            <a:pPr eaLnBrk="1" hangingPunct="1"/>
            <a:r>
              <a:rPr lang="en-US" altLang="zh-CN" dirty="0">
                <a:solidFill>
                  <a:srgbClr val="4BACC6"/>
                </a:solidFill>
                <a:ea typeface="黑体" panose="02010609060101010101" pitchFamily="49" charset="-122"/>
              </a:rPr>
              <a:t>In-circuit Debugger (ICD)</a:t>
            </a:r>
          </a:p>
        </p:txBody>
      </p:sp>
      <p:sp>
        <p:nvSpPr>
          <p:cNvPr id="2" name="文本框 1"/>
          <p:cNvSpPr txBox="1"/>
          <p:nvPr/>
        </p:nvSpPr>
        <p:spPr>
          <a:xfrm>
            <a:off x="395420" y="1988800"/>
            <a:ext cx="806512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zh-CN" altLang="en-US" dirty="0"/>
              <a:t>采用</a:t>
            </a:r>
            <a:r>
              <a:rPr lang="en-US" altLang="zh-CN" dirty="0"/>
              <a:t>In-Circuit Debugger</a:t>
            </a:r>
            <a:r>
              <a:rPr lang="zh-CN" altLang="en-US" dirty="0"/>
              <a:t>（</a:t>
            </a:r>
            <a:r>
              <a:rPr lang="en-US" altLang="zh-CN" dirty="0"/>
              <a:t>ICD</a:t>
            </a:r>
            <a:r>
              <a:rPr lang="zh-CN" altLang="en-US" dirty="0"/>
              <a:t>）方式进行交叉调试时需要使用在线调试器。</a:t>
            </a:r>
            <a:endParaRPr lang="en-US" altLang="zh-CN" dirty="0"/>
          </a:p>
          <a:p>
            <a:r>
              <a:rPr lang="zh-CN" altLang="en-US" dirty="0"/>
              <a:t>由于</a:t>
            </a:r>
            <a:r>
              <a:rPr lang="en-US" altLang="zh-CN" dirty="0"/>
              <a:t>ICE</a:t>
            </a:r>
            <a:r>
              <a:rPr lang="zh-CN" altLang="en-US" dirty="0"/>
              <a:t>的价格非常昂贵，并且每种</a:t>
            </a:r>
            <a:r>
              <a:rPr lang="en-US" altLang="zh-CN" dirty="0"/>
              <a:t>CPU</a:t>
            </a:r>
            <a:r>
              <a:rPr lang="zh-CN" altLang="en-US" dirty="0"/>
              <a:t>都需要一种与之对应的</a:t>
            </a:r>
            <a:r>
              <a:rPr lang="en-US" altLang="zh-CN" dirty="0"/>
              <a:t>ICE</a:t>
            </a:r>
            <a:r>
              <a:rPr lang="zh-CN" altLang="en-US" dirty="0"/>
              <a:t>，使得开发成本非常高，一个比较好的解决办法是让</a:t>
            </a:r>
            <a:r>
              <a:rPr lang="en-US" altLang="zh-CN" dirty="0"/>
              <a:t>CPU</a:t>
            </a:r>
            <a:r>
              <a:rPr lang="zh-CN" altLang="en-US" dirty="0"/>
              <a:t>直接在其内部实现调试功能，并通过在开发板上引出的调试端口，发送调试命令和接收调试信息，完成调试过程。</a:t>
            </a:r>
            <a:endParaRPr lang="en-US" altLang="zh-CN" dirty="0"/>
          </a:p>
          <a:p>
            <a:r>
              <a:rPr lang="zh-CN" altLang="en-US" dirty="0"/>
              <a:t>目前</a:t>
            </a:r>
            <a:r>
              <a:rPr lang="en-US" altLang="zh-CN" dirty="0"/>
              <a:t>Motorola</a:t>
            </a:r>
            <a:r>
              <a:rPr lang="zh-CN" altLang="en-US" dirty="0"/>
              <a:t>公司提供的开发板上使用的是</a:t>
            </a:r>
            <a:r>
              <a:rPr lang="en-US" altLang="zh-CN" dirty="0"/>
              <a:t>DBM</a:t>
            </a:r>
            <a:r>
              <a:rPr lang="zh-CN" altLang="en-US" dirty="0"/>
              <a:t>调试端口，而</a:t>
            </a:r>
            <a:r>
              <a:rPr lang="en-US" altLang="zh-CN" dirty="0"/>
              <a:t>ARM</a:t>
            </a:r>
            <a:r>
              <a:rPr lang="zh-CN" altLang="en-US" dirty="0"/>
              <a:t>公司提供的开发板上使用的则是</a:t>
            </a:r>
            <a:r>
              <a:rPr lang="en-US" altLang="zh-CN" dirty="0"/>
              <a:t>JTAG</a:t>
            </a:r>
            <a:r>
              <a:rPr lang="zh-CN" altLang="en-US" dirty="0"/>
              <a:t>调试端口，使用合适的软件工具与这些调试端口进行连接，可以获得与</a:t>
            </a:r>
            <a:r>
              <a:rPr lang="en-US" altLang="zh-CN" dirty="0"/>
              <a:t>ICE</a:t>
            </a:r>
            <a:r>
              <a:rPr lang="zh-CN" altLang="en-US" dirty="0"/>
              <a:t>类似的调试效果。</a:t>
            </a:r>
          </a:p>
        </p:txBody>
      </p:sp>
    </p:spTree>
    <p:extLst>
      <p:ext uri="{BB962C8B-B14F-4D97-AF65-F5344CB8AC3E}">
        <p14:creationId xmlns:p14="http://schemas.microsoft.com/office/powerpoint/2010/main" val="407361946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0188" y="242888"/>
            <a:ext cx="7005637" cy="954087"/>
          </a:xfrm>
        </p:spPr>
        <p:txBody>
          <a:bodyPr/>
          <a:lstStyle/>
          <a:p>
            <a:pPr eaLnBrk="1" hangingPunct="1"/>
            <a:r>
              <a:rPr lang="en-US" altLang="zh-CN" dirty="0" err="1">
                <a:solidFill>
                  <a:srgbClr val="4BACC6"/>
                </a:solidFill>
                <a:ea typeface="黑体" panose="02010609060101010101" pitchFamily="49" charset="-122"/>
              </a:rPr>
              <a:t>EmbeddedICE</a:t>
            </a:r>
            <a:r>
              <a:rPr lang="en-US" altLang="zh-CN" dirty="0">
                <a:solidFill>
                  <a:srgbClr val="4BACC6"/>
                </a:solidFill>
                <a:ea typeface="黑体" panose="02010609060101010101" pitchFamily="49" charset="-122"/>
              </a:rPr>
              <a:t>-RT</a:t>
            </a:r>
          </a:p>
        </p:txBody>
      </p:sp>
      <p:sp>
        <p:nvSpPr>
          <p:cNvPr id="2" name="文本框 1"/>
          <p:cNvSpPr txBox="1"/>
          <p:nvPr/>
        </p:nvSpPr>
        <p:spPr>
          <a:xfrm>
            <a:off x="395420" y="1988800"/>
            <a:ext cx="806512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en-US" altLang="zh-CN" dirty="0" err="1"/>
              <a:t>EmbeddedICE</a:t>
            </a:r>
            <a:r>
              <a:rPr lang="zh-CN" altLang="en-US" dirty="0"/>
              <a:t>是一个面向</a:t>
            </a:r>
            <a:r>
              <a:rPr lang="en-US" altLang="zh-CN" dirty="0"/>
              <a:t>ARM</a:t>
            </a:r>
            <a:r>
              <a:rPr lang="zh-CN" altLang="en-US" dirty="0"/>
              <a:t>微处理器的</a:t>
            </a:r>
            <a:r>
              <a:rPr lang="en-US" altLang="zh-CN" dirty="0"/>
              <a:t>JTAG</a:t>
            </a:r>
            <a:r>
              <a:rPr lang="zh-CN" altLang="en-US" dirty="0"/>
              <a:t>的调试通道。它为</a:t>
            </a:r>
            <a:r>
              <a:rPr lang="en-US" altLang="zh-CN" dirty="0"/>
              <a:t>ARM </a:t>
            </a:r>
            <a:r>
              <a:rPr lang="zh-CN" altLang="en-US" dirty="0"/>
              <a:t>的</a:t>
            </a:r>
            <a:r>
              <a:rPr lang="en-US" altLang="zh-CN" dirty="0"/>
              <a:t>Windows</a:t>
            </a:r>
            <a:r>
              <a:rPr lang="zh-CN" altLang="en-US" dirty="0"/>
              <a:t>工具包和嵌于</a:t>
            </a:r>
            <a:r>
              <a:rPr lang="en-US" altLang="zh-CN" dirty="0"/>
              <a:t>ASIC</a:t>
            </a:r>
            <a:r>
              <a:rPr lang="zh-CN" altLang="en-US" dirty="0"/>
              <a:t>中的</a:t>
            </a:r>
            <a:r>
              <a:rPr lang="en-US" altLang="zh-CN" dirty="0"/>
              <a:t>ARM</a:t>
            </a:r>
            <a:r>
              <a:rPr lang="zh-CN" altLang="en-US" dirty="0"/>
              <a:t>微处理器提供一个接口。 </a:t>
            </a:r>
            <a:endParaRPr lang="en-US" altLang="zh-CN" dirty="0"/>
          </a:p>
          <a:p>
            <a:r>
              <a:rPr lang="en-US" altLang="zh-CN" dirty="0" err="1"/>
              <a:t>EmbeddedICE</a:t>
            </a:r>
            <a:r>
              <a:rPr lang="zh-CN" altLang="en-US" dirty="0"/>
              <a:t>具有诸多</a:t>
            </a:r>
            <a:r>
              <a:rPr lang="en-US" altLang="zh-CN" dirty="0"/>
              <a:t>ICE</a:t>
            </a:r>
            <a:r>
              <a:rPr lang="zh-CN" altLang="en-US" dirty="0"/>
              <a:t>功能，例如实时寻址、断点、单步、对</a:t>
            </a:r>
            <a:r>
              <a:rPr lang="en-US" altLang="zh-CN" dirty="0"/>
              <a:t>ARM CPU</a:t>
            </a:r>
            <a:r>
              <a:rPr lang="zh-CN" altLang="en-US" dirty="0"/>
              <a:t>的完全控制、对</a:t>
            </a:r>
            <a:r>
              <a:rPr lang="en-US" altLang="zh-CN" dirty="0"/>
              <a:t>ASIC</a:t>
            </a:r>
            <a:r>
              <a:rPr lang="zh-CN" altLang="en-US" dirty="0"/>
              <a:t>系统其余部分的访问，以及对主机显示器外设的访问、键盘输入和磁盘存储。</a:t>
            </a:r>
            <a:endParaRPr lang="en-US" altLang="zh-CN" dirty="0"/>
          </a:p>
          <a:p>
            <a:r>
              <a:rPr lang="zh-CN" altLang="en-US" dirty="0"/>
              <a:t>后三者保证了开发人员能够从目标向主机发送调试信息，并显示在主机屏幕上。</a:t>
            </a:r>
            <a:br>
              <a:rPr lang="zh-CN" altLang="en-US" dirty="0"/>
            </a:br>
            <a:r>
              <a:rPr lang="zh-CN" altLang="en-US" dirty="0"/>
              <a:t> </a:t>
            </a:r>
          </a:p>
        </p:txBody>
      </p:sp>
    </p:spTree>
    <p:extLst>
      <p:ext uri="{BB962C8B-B14F-4D97-AF65-F5344CB8AC3E}">
        <p14:creationId xmlns:p14="http://schemas.microsoft.com/office/powerpoint/2010/main" val="73267673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0188" y="242888"/>
            <a:ext cx="7005637" cy="954087"/>
          </a:xfrm>
        </p:spPr>
        <p:txBody>
          <a:bodyPr/>
          <a:lstStyle/>
          <a:p>
            <a:pPr eaLnBrk="1" hangingPunct="1"/>
            <a:r>
              <a:rPr lang="en-US" altLang="zh-CN" dirty="0" err="1">
                <a:solidFill>
                  <a:srgbClr val="4BACC6"/>
                </a:solidFill>
                <a:ea typeface="黑体" panose="02010609060101010101" pitchFamily="49" charset="-122"/>
              </a:rPr>
              <a:t>EmbeddedICE</a:t>
            </a:r>
            <a:r>
              <a:rPr lang="en-US" altLang="zh-CN" dirty="0">
                <a:solidFill>
                  <a:srgbClr val="4BACC6"/>
                </a:solidFill>
                <a:ea typeface="黑体" panose="02010609060101010101" pitchFamily="49" charset="-122"/>
              </a:rPr>
              <a:t>-RT</a:t>
            </a:r>
          </a:p>
        </p:txBody>
      </p:sp>
      <p:sp>
        <p:nvSpPr>
          <p:cNvPr id="2" name="文本框 1"/>
          <p:cNvSpPr txBox="1"/>
          <p:nvPr/>
        </p:nvSpPr>
        <p:spPr>
          <a:xfrm>
            <a:off x="395420" y="1988800"/>
            <a:ext cx="8065120"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en-US" altLang="zh-CN" dirty="0" err="1"/>
              <a:t>EmbeddedICE</a:t>
            </a:r>
            <a:r>
              <a:rPr lang="zh-CN" altLang="en-US" dirty="0"/>
              <a:t>是</a:t>
            </a:r>
            <a:r>
              <a:rPr lang="en-US" altLang="zh-CN" dirty="0"/>
              <a:t>ARM</a:t>
            </a:r>
            <a:r>
              <a:rPr lang="zh-CN" altLang="en-US" dirty="0"/>
              <a:t>公司提出的一种面向系统的解决方案，其关键技术是在处理器芯片内部加入一个</a:t>
            </a:r>
            <a:r>
              <a:rPr lang="en-US" altLang="zh-CN" dirty="0" err="1"/>
              <a:t>EmbeddedICE</a:t>
            </a:r>
            <a:r>
              <a:rPr lang="zh-CN" altLang="en-US" dirty="0"/>
              <a:t>宏单元；</a:t>
            </a:r>
            <a:r>
              <a:rPr lang="en-US" altLang="zh-CN" dirty="0" err="1"/>
              <a:t>EmbeddedICE</a:t>
            </a:r>
            <a:r>
              <a:rPr lang="zh-CN" altLang="en-US" dirty="0"/>
              <a:t>－</a:t>
            </a:r>
            <a:r>
              <a:rPr lang="en-US" altLang="zh-CN" dirty="0"/>
              <a:t>RT</a:t>
            </a:r>
            <a:r>
              <a:rPr lang="zh-CN" altLang="en-US" dirty="0"/>
              <a:t>是</a:t>
            </a:r>
            <a:r>
              <a:rPr lang="en-US" altLang="zh-CN" dirty="0"/>
              <a:t>ARM7</a:t>
            </a:r>
            <a:r>
              <a:rPr lang="zh-CN" altLang="en-US" dirty="0"/>
              <a:t>以上</a:t>
            </a:r>
            <a:r>
              <a:rPr lang="en-US" altLang="zh-CN" dirty="0"/>
              <a:t>CPU</a:t>
            </a:r>
            <a:r>
              <a:rPr lang="zh-CN" altLang="en-US" dirty="0"/>
              <a:t>中的一种调试标准。</a:t>
            </a:r>
            <a:r>
              <a:rPr lang="en-US" altLang="zh-CN" dirty="0" err="1"/>
              <a:t>EmbeddedICE</a:t>
            </a:r>
            <a:r>
              <a:rPr lang="en-US" altLang="zh-CN" dirty="0"/>
              <a:t>-RT</a:t>
            </a:r>
            <a:r>
              <a:rPr lang="zh-CN" altLang="en-US" dirty="0"/>
              <a:t>接口使能断点和观察点；当前台任务使用片内</a:t>
            </a:r>
            <a:r>
              <a:rPr lang="en-US" altLang="zh-CN" dirty="0" err="1"/>
              <a:t>RealMonitor</a:t>
            </a:r>
            <a:r>
              <a:rPr lang="zh-CN" altLang="en-US" dirty="0"/>
              <a:t>软件调试时，中断服务程序可继续执行。</a:t>
            </a:r>
            <a:endParaRPr lang="en-US" altLang="zh-CN" dirty="0"/>
          </a:p>
          <a:p>
            <a:r>
              <a:rPr lang="en-US" altLang="zh-CN" dirty="0" err="1"/>
              <a:t>EmbeddedICE</a:t>
            </a:r>
            <a:r>
              <a:rPr lang="zh-CN" altLang="en-US" dirty="0"/>
              <a:t>结构体系包括：</a:t>
            </a:r>
            <a:endParaRPr lang="en-US" altLang="zh-CN" dirty="0"/>
          </a:p>
          <a:p>
            <a:pPr lvl="1"/>
            <a:r>
              <a:rPr lang="zh-CN" altLang="en-US" dirty="0"/>
              <a:t>一个与</a:t>
            </a:r>
            <a:r>
              <a:rPr lang="en-US" altLang="zh-CN" dirty="0" err="1"/>
              <a:t>EmbeddedICE</a:t>
            </a:r>
            <a:r>
              <a:rPr lang="zh-CN" altLang="en-US" dirty="0"/>
              <a:t>兼容的</a:t>
            </a:r>
            <a:r>
              <a:rPr lang="en-US" altLang="zh-CN" dirty="0"/>
              <a:t>ARM</a:t>
            </a:r>
            <a:r>
              <a:rPr lang="zh-CN" altLang="en-US" dirty="0"/>
              <a:t>核</a:t>
            </a:r>
            <a:r>
              <a:rPr lang="en-US" altLang="zh-CN" dirty="0"/>
              <a:t>(</a:t>
            </a:r>
            <a:r>
              <a:rPr lang="zh-CN" altLang="en-US" dirty="0"/>
              <a:t>如：</a:t>
            </a:r>
            <a:r>
              <a:rPr lang="en-US" altLang="zh-CN" dirty="0"/>
              <a:t>ARM7DI)</a:t>
            </a:r>
            <a:r>
              <a:rPr lang="zh-CN" altLang="en-US" dirty="0"/>
              <a:t>，带有边界扫描接口和调试功能增强； </a:t>
            </a:r>
            <a:endParaRPr lang="en-US" altLang="zh-CN" dirty="0"/>
          </a:p>
          <a:p>
            <a:pPr lvl="1"/>
            <a:r>
              <a:rPr lang="zh-CN" altLang="en-US" dirty="0"/>
              <a:t>一个外部</a:t>
            </a:r>
            <a:r>
              <a:rPr lang="en-US" altLang="zh-CN" dirty="0" err="1"/>
              <a:t>EmbeddedICE</a:t>
            </a:r>
            <a:r>
              <a:rPr lang="zh-CN" altLang="en-US" dirty="0"/>
              <a:t>接口盒，连接开发主机和</a:t>
            </a:r>
            <a:r>
              <a:rPr lang="en-US" altLang="zh-CN" dirty="0"/>
              <a:t>ARM</a:t>
            </a:r>
            <a:r>
              <a:rPr lang="zh-CN" altLang="en-US" dirty="0"/>
              <a:t>内核； </a:t>
            </a:r>
            <a:endParaRPr lang="en-US" altLang="zh-CN" dirty="0"/>
          </a:p>
          <a:p>
            <a:pPr lvl="1"/>
            <a:r>
              <a:rPr lang="en-US" altLang="zh-CN" dirty="0"/>
              <a:t>ARM SDT2.01</a:t>
            </a:r>
            <a:r>
              <a:rPr lang="zh-CN" altLang="en-US" dirty="0"/>
              <a:t>主机软件开发和调试工具。</a:t>
            </a:r>
            <a:br>
              <a:rPr lang="zh-CN" altLang="en-US" dirty="0"/>
            </a:br>
            <a:r>
              <a:rPr lang="zh-CN" altLang="en-US" dirty="0"/>
              <a:t> </a:t>
            </a:r>
          </a:p>
        </p:txBody>
      </p:sp>
    </p:spTree>
    <p:extLst>
      <p:ext uri="{BB962C8B-B14F-4D97-AF65-F5344CB8AC3E}">
        <p14:creationId xmlns:p14="http://schemas.microsoft.com/office/powerpoint/2010/main" val="400377967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4BACC6"/>
                </a:solidFill>
                <a:ea typeface="黑体" panose="02010609060101010101" pitchFamily="49" charset="-122"/>
              </a:rPr>
              <a:t>EmbeddedICE</a:t>
            </a:r>
            <a:r>
              <a:rPr lang="en-US" altLang="zh-CN" dirty="0">
                <a:solidFill>
                  <a:srgbClr val="4BACC6"/>
                </a:solidFill>
                <a:ea typeface="黑体" panose="02010609060101010101" pitchFamily="49" charset="-122"/>
              </a:rPr>
              <a:t>-RT</a:t>
            </a:r>
            <a:endParaRPr lang="zh-CN" altLang="en-US" dirty="0"/>
          </a:p>
        </p:txBody>
      </p:sp>
      <p:sp>
        <p:nvSpPr>
          <p:cNvPr id="4" name="日期占位符 3"/>
          <p:cNvSpPr>
            <a:spLocks noGrp="1"/>
          </p:cNvSpPr>
          <p:nvPr>
            <p:ph type="dt" sz="half" idx="10"/>
          </p:nvPr>
        </p:nvSpPr>
        <p:spPr/>
        <p:txBody>
          <a:bodyPr/>
          <a:lstStyle/>
          <a:p>
            <a:pPr>
              <a:defRPr/>
            </a:pPr>
            <a:fld id="{90F77502-890F-4DA1-A229-7D7734C17EA3}" type="datetime1">
              <a:rPr lang="zh-CN" altLang="en-US" smtClean="0"/>
              <a:pPr>
                <a:defRPr/>
              </a:pPr>
              <a:t>2020/10/22</a:t>
            </a:fld>
            <a:endParaRPr lang="en-US" altLang="zh-CN"/>
          </a:p>
        </p:txBody>
      </p:sp>
      <p:sp>
        <p:nvSpPr>
          <p:cNvPr id="5" name="灯片编号占位符 4"/>
          <p:cNvSpPr>
            <a:spLocks noGrp="1"/>
          </p:cNvSpPr>
          <p:nvPr>
            <p:ph type="sldNum" sz="quarter" idx="12"/>
          </p:nvPr>
        </p:nvSpPr>
        <p:spPr/>
        <p:txBody>
          <a:bodyPr/>
          <a:lstStyle/>
          <a:p>
            <a:pPr>
              <a:defRPr/>
            </a:pPr>
            <a:fld id="{9916C7D7-3947-4ED4-959D-A99EB7C92E48}" type="slidenum">
              <a:rPr lang="en-US" altLang="zh-CN" smtClean="0"/>
              <a:pPr>
                <a:defRPr/>
              </a:pPr>
              <a:t>35</a:t>
            </a:fld>
            <a:endParaRPr lang="en-US" altLang="zh-CN"/>
          </a:p>
        </p:txBody>
      </p:sp>
      <p:sp>
        <p:nvSpPr>
          <p:cNvPr id="7" name="文本框 6"/>
          <p:cNvSpPr txBox="1"/>
          <p:nvPr/>
        </p:nvSpPr>
        <p:spPr>
          <a:xfrm>
            <a:off x="755470" y="1988800"/>
            <a:ext cx="7561050" cy="37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latinLnBrk="0">
              <a:spcBef>
                <a:spcPct val="20000"/>
              </a:spcBef>
              <a:buClr>
                <a:schemeClr val="tx2"/>
              </a:buClr>
              <a:buSzPct val="70000"/>
              <a:buFont typeface="Wingdings" panose="05000000000000000000" pitchFamily="2" charset="2"/>
              <a:buChar char="l"/>
              <a:defRPr sz="2000">
                <a:latin typeface="Times New Roman" pitchFamily="18" charset="0"/>
              </a:defRPr>
            </a:lvl1pPr>
            <a:lvl2pPr marL="692150" lvl="1" indent="-347663">
              <a:spcBef>
                <a:spcPct val="20000"/>
              </a:spcBef>
              <a:buClr>
                <a:schemeClr val="accent2"/>
              </a:buClr>
              <a:buSzPct val="70000"/>
              <a:buFont typeface="Wingdings" panose="05000000000000000000" pitchFamily="2" charset="2"/>
              <a:buChar char="l"/>
              <a:defRPr sz="1600">
                <a:latin typeface="Times New Roman" pitchFamily="18" charset="0"/>
              </a:defRPr>
            </a:lvl2pPr>
            <a:lvl3pPr marL="987425" indent="-293688">
              <a:spcBef>
                <a:spcPct val="20000"/>
              </a:spcBef>
              <a:buClr>
                <a:schemeClr val="accent1"/>
              </a:buClr>
              <a:buSzPct val="70000"/>
              <a:buFont typeface="Wingdings" panose="05000000000000000000" pitchFamily="2" charset="2"/>
              <a:buChar char="l"/>
              <a:defRPr sz="2300">
                <a:latin typeface="+mn-lt"/>
                <a:ea typeface="+mn-ea"/>
              </a:defRPr>
            </a:lvl3pPr>
            <a:lvl4pPr marL="1281113" indent="-292100">
              <a:spcBef>
                <a:spcPct val="20000"/>
              </a:spcBef>
              <a:buClr>
                <a:schemeClr val="tx2"/>
              </a:buClr>
              <a:buSzPct val="75000"/>
              <a:buFont typeface="Wingdings" panose="05000000000000000000" pitchFamily="2" charset="2"/>
              <a:buChar char="§"/>
              <a:defRPr sz="2000">
                <a:latin typeface="+mn-lt"/>
                <a:ea typeface="+mn-ea"/>
              </a:defRPr>
            </a:lvl4pPr>
            <a:lvl5pPr marL="1598613" indent="-315913">
              <a:spcBef>
                <a:spcPct val="20000"/>
              </a:spcBef>
              <a:buClr>
                <a:schemeClr val="folHlink"/>
              </a:buClr>
              <a:buSzPct val="80000"/>
              <a:buFont typeface="Wingdings" panose="05000000000000000000" pitchFamily="2" charset="2"/>
              <a:buChar char="§"/>
              <a:defRPr sz="2000">
                <a:latin typeface="+mn-lt"/>
                <a:ea typeface="+mn-ea"/>
              </a:defRPr>
            </a:lvl5pPr>
            <a:lvl6pPr marL="2055813" indent="-315913" fontAlgn="base">
              <a:spcBef>
                <a:spcPct val="20000"/>
              </a:spcBef>
              <a:spcAft>
                <a:spcPct val="0"/>
              </a:spcAft>
              <a:buClr>
                <a:schemeClr val="folHlink"/>
              </a:buClr>
              <a:buSzPct val="80000"/>
              <a:buFont typeface="Wingdings" pitchFamily="2" charset="2"/>
              <a:buChar char="§"/>
              <a:defRPr sz="2000">
                <a:latin typeface="+mn-lt"/>
                <a:ea typeface="+mn-ea"/>
              </a:defRPr>
            </a:lvl6pPr>
            <a:lvl7pPr marL="2513013" indent="-315913" fontAlgn="base">
              <a:spcBef>
                <a:spcPct val="20000"/>
              </a:spcBef>
              <a:spcAft>
                <a:spcPct val="0"/>
              </a:spcAft>
              <a:buClr>
                <a:schemeClr val="folHlink"/>
              </a:buClr>
              <a:buSzPct val="80000"/>
              <a:buFont typeface="Wingdings" pitchFamily="2" charset="2"/>
              <a:buChar char="§"/>
              <a:defRPr sz="2000">
                <a:latin typeface="+mn-lt"/>
                <a:ea typeface="+mn-ea"/>
              </a:defRPr>
            </a:lvl7pPr>
            <a:lvl8pPr marL="2970213" indent="-315913" fontAlgn="base">
              <a:spcBef>
                <a:spcPct val="20000"/>
              </a:spcBef>
              <a:spcAft>
                <a:spcPct val="0"/>
              </a:spcAft>
              <a:buClr>
                <a:schemeClr val="folHlink"/>
              </a:buClr>
              <a:buSzPct val="80000"/>
              <a:buFont typeface="Wingdings" pitchFamily="2" charset="2"/>
              <a:buChar char="§"/>
              <a:defRPr sz="2000">
                <a:latin typeface="+mn-lt"/>
                <a:ea typeface="+mn-ea"/>
              </a:defRPr>
            </a:lvl8pPr>
            <a:lvl9pPr marL="3427413" indent="-315913" fontAlgn="base">
              <a:spcBef>
                <a:spcPct val="20000"/>
              </a:spcBef>
              <a:spcAft>
                <a:spcPct val="0"/>
              </a:spcAft>
              <a:buClr>
                <a:schemeClr val="folHlink"/>
              </a:buClr>
              <a:buSzPct val="80000"/>
              <a:buFont typeface="Wingdings" pitchFamily="2" charset="2"/>
              <a:buChar char="§"/>
              <a:defRPr sz="2000">
                <a:latin typeface="+mn-lt"/>
                <a:ea typeface="+mn-ea"/>
              </a:defRPr>
            </a:lvl9pPr>
          </a:lstStyle>
          <a:p>
            <a:r>
              <a:rPr lang="en-US" altLang="zh-CN" dirty="0"/>
              <a:t>ARM </a:t>
            </a:r>
            <a:r>
              <a:rPr lang="en-US" altLang="zh-CN" dirty="0" err="1"/>
              <a:t>EmbeddedICE</a:t>
            </a:r>
            <a:r>
              <a:rPr lang="zh-CN" altLang="en-US" dirty="0"/>
              <a:t>解决方案的优势在于： </a:t>
            </a:r>
          </a:p>
          <a:p>
            <a:pPr lvl="1"/>
            <a:r>
              <a:rPr lang="zh-CN" altLang="en-US" dirty="0"/>
              <a:t>无需</a:t>
            </a:r>
            <a:r>
              <a:rPr lang="en-US" altLang="zh-CN" dirty="0"/>
              <a:t>ICE </a:t>
            </a:r>
            <a:r>
              <a:rPr lang="zh-CN" altLang="en-US" dirty="0"/>
              <a:t>接点或串行接口等目标资源或特殊硬件。在目标系统中无需专门用于调试的</a:t>
            </a:r>
            <a:r>
              <a:rPr lang="en-US" altLang="zh-CN" dirty="0"/>
              <a:t>RAM</a:t>
            </a:r>
            <a:r>
              <a:rPr lang="zh-CN" altLang="en-US" dirty="0"/>
              <a:t>、</a:t>
            </a:r>
            <a:r>
              <a:rPr lang="en-US" altLang="zh-CN" dirty="0"/>
              <a:t>ROM</a:t>
            </a:r>
            <a:r>
              <a:rPr lang="zh-CN" altLang="en-US" dirty="0"/>
              <a:t>和特殊软件</a:t>
            </a:r>
            <a:r>
              <a:rPr lang="en-US" altLang="zh-CN" dirty="0"/>
              <a:t>(</a:t>
            </a:r>
            <a:r>
              <a:rPr lang="zh-CN" altLang="en-US" dirty="0"/>
              <a:t>因此，目标系统中的软件不必修改，可直接与</a:t>
            </a:r>
            <a:r>
              <a:rPr lang="en-US" altLang="zh-CN" dirty="0"/>
              <a:t>ARM </a:t>
            </a:r>
            <a:r>
              <a:rPr lang="en-US" altLang="zh-CN" dirty="0" err="1"/>
              <a:t>EmbeddedICE</a:t>
            </a:r>
            <a:r>
              <a:rPr lang="zh-CN" altLang="en-US" dirty="0"/>
              <a:t>体系兼容</a:t>
            </a:r>
            <a:r>
              <a:rPr lang="en-US" altLang="zh-CN" dirty="0"/>
              <a:t>)</a:t>
            </a:r>
            <a:r>
              <a:rPr lang="zh-CN" altLang="en-US" dirty="0"/>
              <a:t>； </a:t>
            </a:r>
          </a:p>
          <a:p>
            <a:pPr lvl="1"/>
            <a:r>
              <a:rPr lang="zh-CN" altLang="en-US" dirty="0"/>
              <a:t>边界扫描引脚可复用，不用增加引脚数量； </a:t>
            </a:r>
          </a:p>
          <a:p>
            <a:pPr lvl="1"/>
            <a:r>
              <a:rPr lang="zh-CN" altLang="en-US" dirty="0"/>
              <a:t>成本低廉，不需要专门的</a:t>
            </a:r>
            <a:r>
              <a:rPr lang="en-US" altLang="zh-CN" dirty="0"/>
              <a:t>ICE</a:t>
            </a:r>
            <a:r>
              <a:rPr lang="zh-CN" altLang="en-US" dirty="0"/>
              <a:t>芯片； </a:t>
            </a:r>
          </a:p>
          <a:p>
            <a:pPr lvl="1"/>
            <a:r>
              <a:rPr lang="zh-CN" altLang="en-US" dirty="0"/>
              <a:t>可以在系统最高速度下进行调试； </a:t>
            </a:r>
          </a:p>
          <a:p>
            <a:pPr lvl="1"/>
            <a:r>
              <a:rPr lang="zh-CN" altLang="en-US" dirty="0"/>
              <a:t>完全的主机系统访问，包括屏幕、键盘、目标存储等； </a:t>
            </a:r>
          </a:p>
          <a:p>
            <a:pPr lvl="1"/>
            <a:r>
              <a:rPr lang="zh-CN" altLang="en-US" dirty="0"/>
              <a:t>无需移动处理器 。这解决了许多问题，例如昂贵的接点、性能不稳定和电路电气特性的改变等等； </a:t>
            </a:r>
          </a:p>
          <a:p>
            <a:pPr lvl="1"/>
            <a:r>
              <a:rPr lang="zh-CN" altLang="en-US" dirty="0"/>
              <a:t>调试无需另外的通信通道； </a:t>
            </a:r>
          </a:p>
          <a:p>
            <a:pPr lvl="1"/>
            <a:r>
              <a:rPr lang="zh-CN" altLang="en-US" dirty="0"/>
              <a:t>与任何嵌入式</a:t>
            </a:r>
            <a:r>
              <a:rPr lang="en-US" altLang="zh-CN" dirty="0"/>
              <a:t>ARM</a:t>
            </a:r>
            <a:r>
              <a:rPr lang="zh-CN" altLang="en-US" dirty="0"/>
              <a:t>系统兼容； </a:t>
            </a:r>
          </a:p>
          <a:p>
            <a:pPr lvl="1"/>
            <a:r>
              <a:rPr lang="zh-CN" altLang="en-US" dirty="0"/>
              <a:t>支持多处理器的调试。</a:t>
            </a:r>
          </a:p>
        </p:txBody>
      </p:sp>
    </p:spTree>
    <p:extLst>
      <p:ext uri="{BB962C8B-B14F-4D97-AF65-F5344CB8AC3E}">
        <p14:creationId xmlns:p14="http://schemas.microsoft.com/office/powerpoint/2010/main" val="738213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en-US" altLang="zh-CN" dirty="0" err="1">
                <a:solidFill>
                  <a:srgbClr val="4BACC6"/>
                </a:solidFill>
                <a:ea typeface="黑体" panose="02010609060101010101" pitchFamily="49" charset="-122"/>
              </a:rPr>
              <a:t>EmbeddedICE</a:t>
            </a:r>
            <a:r>
              <a:rPr lang="zh-CN" altLang="en-US" dirty="0">
                <a:solidFill>
                  <a:srgbClr val="4BACC6"/>
                </a:solidFill>
                <a:ea typeface="黑体" panose="02010609060101010101" pitchFamily="49" charset="-122"/>
              </a:rPr>
              <a:t>的结构</a:t>
            </a:r>
          </a:p>
        </p:txBody>
      </p:sp>
      <p:pic>
        <p:nvPicPr>
          <p:cNvPr id="3" name="内容占位符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982154"/>
            <a:ext cx="4038600" cy="3885879"/>
          </a:xfrm>
        </p:spPr>
      </p:pic>
      <p:sp>
        <p:nvSpPr>
          <p:cNvPr id="4" name="内容占位符 3"/>
          <p:cNvSpPr>
            <a:spLocks noGrp="1"/>
          </p:cNvSpPr>
          <p:nvPr>
            <p:ph sz="half" idx="2"/>
          </p:nvPr>
        </p:nvSpPr>
        <p:spPr/>
        <p:txBody>
          <a:bodyPr/>
          <a:lstStyle/>
          <a:p>
            <a:r>
              <a:rPr lang="en-US" altLang="zh-CN" sz="2400" dirty="0" err="1"/>
              <a:t>EmbeddedICE</a:t>
            </a:r>
            <a:r>
              <a:rPr lang="zh-CN" altLang="en-US" sz="2400" dirty="0"/>
              <a:t>兼容的</a:t>
            </a:r>
            <a:r>
              <a:rPr lang="en-US" altLang="zh-CN" sz="2400" dirty="0"/>
              <a:t>ARM7DI</a:t>
            </a:r>
            <a:r>
              <a:rPr lang="zh-CN" altLang="en-US" sz="2400" dirty="0"/>
              <a:t>宏单元包括</a:t>
            </a:r>
            <a:endParaRPr lang="en-US" altLang="zh-CN" sz="2400" dirty="0"/>
          </a:p>
          <a:p>
            <a:pPr lvl="1"/>
            <a:r>
              <a:rPr lang="zh-CN" altLang="en-US" sz="2000" dirty="0"/>
              <a:t>一个</a:t>
            </a:r>
            <a:r>
              <a:rPr lang="en-US" altLang="zh-CN" sz="2000" dirty="0"/>
              <a:t>ARM7</a:t>
            </a:r>
            <a:r>
              <a:rPr lang="zh-CN" altLang="en-US" sz="2000" dirty="0"/>
              <a:t>内核、</a:t>
            </a:r>
            <a:endParaRPr lang="en-US" altLang="zh-CN" sz="2000" dirty="0"/>
          </a:p>
          <a:p>
            <a:pPr lvl="1"/>
            <a:r>
              <a:rPr lang="zh-CN" altLang="en-US" sz="2000" dirty="0"/>
              <a:t>少量的内核调试逻辑、</a:t>
            </a:r>
            <a:endParaRPr lang="en-US" altLang="zh-CN" sz="2000" dirty="0"/>
          </a:p>
          <a:p>
            <a:pPr lvl="1"/>
            <a:r>
              <a:rPr lang="zh-CN" altLang="en-US" sz="2000" dirty="0"/>
              <a:t>一个</a:t>
            </a:r>
            <a:r>
              <a:rPr lang="en-US" altLang="zh-CN" sz="2000" dirty="0"/>
              <a:t>JTAG</a:t>
            </a:r>
            <a:r>
              <a:rPr lang="zh-CN" altLang="en-US" sz="2000" dirty="0"/>
              <a:t>测试端口</a:t>
            </a:r>
            <a:r>
              <a:rPr lang="en-US" altLang="zh-CN" sz="2000" dirty="0"/>
              <a:t>( TAP)</a:t>
            </a:r>
            <a:r>
              <a:rPr lang="zh-CN" altLang="en-US" sz="2000" dirty="0"/>
              <a:t>控制器</a:t>
            </a:r>
            <a:endParaRPr lang="en-US" altLang="zh-CN" sz="2000" dirty="0"/>
          </a:p>
          <a:p>
            <a:pPr lvl="1"/>
            <a:r>
              <a:rPr lang="zh-CN" altLang="en-US" sz="2000" dirty="0"/>
              <a:t>和</a:t>
            </a:r>
            <a:r>
              <a:rPr lang="en-US" altLang="zh-CN" sz="2000" dirty="0" err="1"/>
              <a:t>EmbeddedICE</a:t>
            </a:r>
            <a:r>
              <a:rPr lang="zh-CN" altLang="en-US" sz="2000" dirty="0"/>
              <a:t>宏单元。</a:t>
            </a:r>
          </a:p>
        </p:txBody>
      </p:sp>
    </p:spTree>
    <p:extLst>
      <p:ext uri="{BB962C8B-B14F-4D97-AF65-F5344CB8AC3E}">
        <p14:creationId xmlns:p14="http://schemas.microsoft.com/office/powerpoint/2010/main" val="163310964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en-US" altLang="zh-CN" dirty="0" err="1">
                <a:solidFill>
                  <a:srgbClr val="4BACC6"/>
                </a:solidFill>
                <a:ea typeface="黑体" panose="02010609060101010101" pitchFamily="49" charset="-122"/>
              </a:rPr>
              <a:t>EmbeddedICE</a:t>
            </a:r>
            <a:r>
              <a:rPr lang="zh-CN" altLang="en-US" dirty="0">
                <a:solidFill>
                  <a:srgbClr val="4BACC6"/>
                </a:solidFill>
                <a:ea typeface="黑体" panose="02010609060101010101" pitchFamily="49" charset="-122"/>
              </a:rPr>
              <a:t>调试</a:t>
            </a:r>
          </a:p>
        </p:txBody>
      </p:sp>
      <p:sp>
        <p:nvSpPr>
          <p:cNvPr id="8" name="内容占位符 7"/>
          <p:cNvSpPr>
            <a:spLocks noGrp="1"/>
          </p:cNvSpPr>
          <p:nvPr>
            <p:ph idx="1"/>
          </p:nvPr>
        </p:nvSpPr>
        <p:spPr/>
        <p:txBody>
          <a:bodyPr/>
          <a:lstStyle/>
          <a:p>
            <a:pPr latinLnBrk="0"/>
            <a:r>
              <a:rPr lang="en-US" altLang="zh-CN" sz="2000" kern="1200" dirty="0" err="1">
                <a:latin typeface="Times New Roman" pitchFamily="18" charset="0"/>
                <a:ea typeface="宋体" pitchFamily="2" charset="-122"/>
              </a:rPr>
              <a:t>EmbeddedICE</a:t>
            </a:r>
            <a:r>
              <a:rPr lang="zh-CN" altLang="en-US" sz="2000" kern="1200" dirty="0">
                <a:latin typeface="Times New Roman" pitchFamily="18" charset="0"/>
                <a:ea typeface="宋体" pitchFamily="2" charset="-122"/>
              </a:rPr>
              <a:t>宏单元包括</a:t>
            </a:r>
            <a:r>
              <a:rPr lang="zh-CN" altLang="en-US" sz="2000" kern="1200" dirty="0">
                <a:solidFill>
                  <a:srgbClr val="FF0000"/>
                </a:solidFill>
                <a:latin typeface="Times New Roman" pitchFamily="18" charset="0"/>
                <a:ea typeface="宋体" pitchFamily="2" charset="-122"/>
              </a:rPr>
              <a:t>断点寄存器</a:t>
            </a:r>
            <a:r>
              <a:rPr lang="zh-CN" altLang="en-US" sz="2000" kern="1200" dirty="0">
                <a:latin typeface="Times New Roman" pitchFamily="18" charset="0"/>
                <a:ea typeface="宋体" pitchFamily="2" charset="-122"/>
              </a:rPr>
              <a:t>，后者能够比较地址、数据和控制总线同</a:t>
            </a:r>
            <a:r>
              <a:rPr lang="zh-CN" altLang="en-US" sz="2000" kern="1200" dirty="0">
                <a:solidFill>
                  <a:srgbClr val="FF0000"/>
                </a:solidFill>
                <a:latin typeface="Times New Roman" pitchFamily="18" charset="0"/>
                <a:ea typeface="宋体" pitchFamily="2" charset="-122"/>
              </a:rPr>
              <a:t>寄存器内</a:t>
            </a:r>
            <a:r>
              <a:rPr lang="zh-CN" altLang="en-US" sz="2000" kern="1200" dirty="0">
                <a:latin typeface="Times New Roman" pitchFamily="18" charset="0"/>
                <a:ea typeface="宋体" pitchFamily="2" charset="-122"/>
              </a:rPr>
              <a:t>的设置值。若两者匹配，会产生一个断点信号，该信号将被传送到处理器。</a:t>
            </a:r>
            <a:endParaRPr lang="en-US" altLang="zh-CN" sz="2000" kern="1200" dirty="0">
              <a:latin typeface="Times New Roman" pitchFamily="18" charset="0"/>
              <a:ea typeface="宋体" pitchFamily="2" charset="-122"/>
            </a:endParaRPr>
          </a:p>
          <a:p>
            <a:pPr lvl="1"/>
            <a:r>
              <a:rPr lang="zh-CN" altLang="en-US" sz="1600" kern="1200" dirty="0">
                <a:latin typeface="Times New Roman" pitchFamily="18" charset="0"/>
                <a:ea typeface="宋体" pitchFamily="2" charset="-122"/>
              </a:rPr>
              <a:t>举个例子来说，当一个特定地址的指令或一个特定的数据值被加载入指定的位置，宏单元就会产生一个断点。 </a:t>
            </a:r>
          </a:p>
          <a:p>
            <a:pPr latinLnBrk="0"/>
            <a:r>
              <a:rPr lang="zh-CN" altLang="en-US" sz="2000" kern="1200" dirty="0">
                <a:latin typeface="Times New Roman" pitchFamily="18" charset="0"/>
                <a:ea typeface="宋体" pitchFamily="2" charset="-122"/>
              </a:rPr>
              <a:t>如果在一条指令上设置了断点，当指令到达流水线的执行级时，指令的执行将被中断，处理器进入调试状态。然后，处理器和存储系统通过</a:t>
            </a:r>
            <a:r>
              <a:rPr lang="en-US" altLang="zh-CN" sz="2000" kern="1200" dirty="0">
                <a:latin typeface="Times New Roman" pitchFamily="18" charset="0"/>
                <a:ea typeface="宋体" pitchFamily="2" charset="-122"/>
              </a:rPr>
              <a:t>TAP</a:t>
            </a:r>
            <a:r>
              <a:rPr lang="zh-CN" altLang="en-US" sz="2000" kern="1200" dirty="0">
                <a:latin typeface="Times New Roman" pitchFamily="18" charset="0"/>
                <a:ea typeface="宋体" pitchFamily="2" charset="-122"/>
              </a:rPr>
              <a:t>控制器由</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进行状态检测。</a:t>
            </a:r>
          </a:p>
          <a:p>
            <a:pPr lvl="1"/>
            <a:r>
              <a:rPr lang="zh-CN" altLang="en-US" sz="1600" kern="1200" dirty="0">
                <a:latin typeface="Times New Roman" pitchFamily="18" charset="0"/>
                <a:ea typeface="宋体" pitchFamily="2" charset="-122"/>
              </a:rPr>
              <a:t>一旦处理器进入调试状态，它就会停止从数据总线读取指令，并且与存储系统隔离。</a:t>
            </a:r>
            <a:endParaRPr lang="en-US" altLang="zh-CN" sz="1600" kern="1200" dirty="0">
              <a:latin typeface="Times New Roman" pitchFamily="18" charset="0"/>
              <a:ea typeface="宋体" pitchFamily="2" charset="-122"/>
            </a:endParaRPr>
          </a:p>
          <a:p>
            <a:pPr lvl="1"/>
            <a:r>
              <a:rPr lang="en-US" altLang="zh-CN" sz="1600" kern="1200" dirty="0" err="1">
                <a:latin typeface="Times New Roman" pitchFamily="18" charset="0"/>
                <a:ea typeface="宋体" pitchFamily="2" charset="-122"/>
              </a:rPr>
              <a:t>EmbeddedICE</a:t>
            </a:r>
            <a:r>
              <a:rPr lang="zh-CN" altLang="en-US" sz="1600" kern="1200" dirty="0">
                <a:latin typeface="Times New Roman" pitchFamily="18" charset="0"/>
                <a:ea typeface="宋体" pitchFamily="2" charset="-122"/>
              </a:rPr>
              <a:t>此时就可以通过扫描链</a:t>
            </a:r>
            <a:r>
              <a:rPr lang="en-US" altLang="zh-CN" sz="1600" kern="1200" dirty="0">
                <a:latin typeface="Times New Roman" pitchFamily="18" charset="0"/>
                <a:ea typeface="宋体" pitchFamily="2" charset="-122"/>
              </a:rPr>
              <a:t>1</a:t>
            </a:r>
            <a:r>
              <a:rPr lang="zh-CN" altLang="en-US" sz="1600" kern="1200" dirty="0">
                <a:latin typeface="Times New Roman" pitchFamily="18" charset="0"/>
                <a:ea typeface="宋体" pitchFamily="2" charset="-122"/>
              </a:rPr>
              <a:t>将指令读入流水线、驱动处理器。</a:t>
            </a:r>
            <a:endParaRPr lang="en-US" altLang="zh-CN" sz="1600" kern="1200" dirty="0">
              <a:latin typeface="Times New Roman" pitchFamily="18" charset="0"/>
              <a:ea typeface="宋体" pitchFamily="2" charset="-122"/>
            </a:endParaRPr>
          </a:p>
          <a:p>
            <a:pPr lvl="1"/>
            <a:r>
              <a:rPr lang="zh-CN" altLang="en-US" sz="1600" kern="1200" dirty="0">
                <a:latin typeface="Times New Roman" pitchFamily="18" charset="0"/>
                <a:ea typeface="宋体" pitchFamily="2" charset="-122"/>
              </a:rPr>
              <a:t>寄存器和存储内容在调试状态下仍可以进行访问。</a:t>
            </a:r>
            <a:endParaRPr lang="en-US" altLang="zh-CN" sz="1600" kern="1200" dirty="0">
              <a:latin typeface="Times New Roman" pitchFamily="18" charset="0"/>
              <a:ea typeface="宋体" pitchFamily="2" charset="-122"/>
            </a:endParaRPr>
          </a:p>
          <a:p>
            <a:pPr lvl="1"/>
            <a:r>
              <a:rPr lang="zh-CN" altLang="en-US" sz="1600" kern="1200" dirty="0">
                <a:latin typeface="Times New Roman" pitchFamily="18" charset="0"/>
                <a:ea typeface="宋体" pitchFamily="2" charset="-122"/>
              </a:rPr>
              <a:t>这个过程是可逆的，用户可以在调试器下把代码下载进存储器，避免了烧写</a:t>
            </a:r>
            <a:r>
              <a:rPr lang="en-US" altLang="zh-CN" sz="1600" kern="1200" dirty="0">
                <a:latin typeface="Times New Roman" pitchFamily="18" charset="0"/>
                <a:ea typeface="宋体" pitchFamily="2" charset="-122"/>
              </a:rPr>
              <a:t>EPROM</a:t>
            </a:r>
            <a:r>
              <a:rPr lang="zh-CN" altLang="en-US" sz="1600" kern="1200" dirty="0">
                <a:latin typeface="Times New Roman" pitchFamily="18" charset="0"/>
                <a:ea typeface="宋体" pitchFamily="2" charset="-122"/>
              </a:rPr>
              <a:t>的不便。</a:t>
            </a:r>
          </a:p>
          <a:p>
            <a:endParaRPr lang="zh-CN" altLang="en-US" sz="1800" dirty="0"/>
          </a:p>
        </p:txBody>
      </p:sp>
      <p:sp>
        <p:nvSpPr>
          <p:cNvPr id="5" name="日期占位符 4"/>
          <p:cNvSpPr>
            <a:spLocks noGrp="1"/>
          </p:cNvSpPr>
          <p:nvPr>
            <p:ph type="dt" sz="half" idx="10"/>
          </p:nvPr>
        </p:nvSpPr>
        <p:spPr/>
        <p:txBody>
          <a:bodyPr/>
          <a:lstStyle/>
          <a:p>
            <a:pPr>
              <a:defRPr/>
            </a:pPr>
            <a:fld id="{F1BF4520-712C-4D21-8DF4-B9FA49650B7A}" type="datetime1">
              <a:rPr lang="zh-CN" altLang="en-US" smtClean="0"/>
              <a:pPr>
                <a:defRPr/>
              </a:pPr>
              <a:t>2020/10/22</a:t>
            </a:fld>
            <a:endParaRPr lang="en-US" altLang="zh-CN"/>
          </a:p>
        </p:txBody>
      </p:sp>
      <p:sp>
        <p:nvSpPr>
          <p:cNvPr id="6" name="灯片编号占位符 5"/>
          <p:cNvSpPr>
            <a:spLocks noGrp="1"/>
          </p:cNvSpPr>
          <p:nvPr>
            <p:ph type="sldNum" sz="quarter" idx="12"/>
          </p:nvPr>
        </p:nvSpPr>
        <p:spPr/>
        <p:txBody>
          <a:bodyPr/>
          <a:lstStyle/>
          <a:p>
            <a:pPr>
              <a:defRPr/>
            </a:pPr>
            <a:fld id="{000AD58B-9E1B-4616-9874-1B3DCD509D05}" type="slidenum">
              <a:rPr lang="en-US" altLang="zh-CN" smtClean="0"/>
              <a:pPr>
                <a:defRPr/>
              </a:pPr>
              <a:t>37</a:t>
            </a:fld>
            <a:endParaRPr lang="en-US" altLang="zh-CN"/>
          </a:p>
        </p:txBody>
      </p:sp>
    </p:spTree>
    <p:extLst>
      <p:ext uri="{BB962C8B-B14F-4D97-AF65-F5344CB8AC3E}">
        <p14:creationId xmlns:p14="http://schemas.microsoft.com/office/powerpoint/2010/main" val="4057676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0188" y="242888"/>
            <a:ext cx="7797800" cy="954087"/>
          </a:xfrm>
        </p:spPr>
        <p:txBody>
          <a:bodyPr/>
          <a:lstStyle/>
          <a:p>
            <a:pPr eaLnBrk="1" hangingPunct="1"/>
            <a:r>
              <a:rPr lang="en-US" altLang="zh-CN">
                <a:solidFill>
                  <a:srgbClr val="4BACC6"/>
                </a:solidFill>
                <a:ea typeface="黑体" panose="02010609060101010101" pitchFamily="49" charset="-122"/>
              </a:rPr>
              <a:t>Joint Test Action Group (JTAG)</a:t>
            </a:r>
          </a:p>
        </p:txBody>
      </p:sp>
      <p:pic>
        <p:nvPicPr>
          <p:cNvPr id="430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6473" b="6473"/>
          <a:stretch>
            <a:fillRect/>
          </a:stretch>
        </p:blipFill>
        <p:spPr/>
      </p:pic>
    </p:spTree>
    <p:extLst>
      <p:ext uri="{BB962C8B-B14F-4D97-AF65-F5344CB8AC3E}">
        <p14:creationId xmlns:p14="http://schemas.microsoft.com/office/powerpoint/2010/main" val="299313790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230188" y="242888"/>
            <a:ext cx="7005637" cy="954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zh-CN" altLang="en-US">
                <a:solidFill>
                  <a:srgbClr val="4BACC6"/>
                </a:solidFill>
                <a:ea typeface="黑体" panose="02010609060101010101" pitchFamily="49" charset="-122"/>
              </a:rPr>
              <a:t>什么是</a:t>
            </a:r>
            <a:r>
              <a:rPr lang="en-US" altLang="zh-CN">
                <a:solidFill>
                  <a:srgbClr val="4BACC6"/>
                </a:solidFill>
                <a:ea typeface="黑体" panose="02010609060101010101" pitchFamily="49" charset="-122"/>
              </a:rPr>
              <a:t>JTAG</a:t>
            </a:r>
            <a:r>
              <a:rPr lang="zh-CN" altLang="en-US">
                <a:solidFill>
                  <a:srgbClr val="4BACC6"/>
                </a:solidFill>
                <a:ea typeface="黑体" panose="02010609060101010101" pitchFamily="49" charset="-122"/>
              </a:rPr>
              <a:t>？</a:t>
            </a:r>
          </a:p>
        </p:txBody>
      </p:sp>
      <p:sp>
        <p:nvSpPr>
          <p:cNvPr id="637955" name="Rectangle 3" descr="Rectangle: Click to edit Master text styles&#10;Second level&#10;Third level&#10;Fourth level&#10;Fifth level"/>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是</a:t>
            </a:r>
            <a:r>
              <a:rPr lang="en-US" altLang="zh-CN" sz="2000" kern="1200" dirty="0">
                <a:latin typeface="Times New Roman" pitchFamily="18" charset="0"/>
                <a:ea typeface="宋体" pitchFamily="2" charset="-122"/>
              </a:rPr>
              <a:t>Joint Test Action Group</a:t>
            </a:r>
            <a:r>
              <a:rPr lang="zh-CN" altLang="en-US" sz="2000" kern="1200" dirty="0">
                <a:latin typeface="Times New Roman" pitchFamily="18" charset="0"/>
                <a:ea typeface="宋体" pitchFamily="2" charset="-122"/>
              </a:rPr>
              <a:t>的缩写；</a:t>
            </a:r>
            <a:br>
              <a:rPr lang="en-US" altLang="zh-CN" sz="2000" kern="1200" dirty="0">
                <a:latin typeface="Times New Roman" pitchFamily="18" charset="0"/>
                <a:ea typeface="宋体" pitchFamily="2" charset="-122"/>
              </a:rPr>
            </a:br>
            <a:r>
              <a:rPr lang="zh-CN" altLang="en-US" sz="2000" kern="1200" dirty="0">
                <a:latin typeface="Times New Roman" pitchFamily="18" charset="0"/>
                <a:ea typeface="宋体" pitchFamily="2" charset="-122"/>
              </a:rPr>
              <a:t>是</a:t>
            </a:r>
            <a:r>
              <a:rPr lang="en-US" altLang="zh-CN" sz="2000" kern="1200" dirty="0">
                <a:latin typeface="Times New Roman" pitchFamily="18" charset="0"/>
                <a:ea typeface="宋体" pitchFamily="2" charset="-122"/>
              </a:rPr>
              <a:t>IEEE1149.1</a:t>
            </a:r>
            <a:r>
              <a:rPr lang="zh-CN" altLang="en-US" sz="2000" kern="1200" dirty="0">
                <a:latin typeface="Times New Roman" pitchFamily="18" charset="0"/>
                <a:ea typeface="宋体" pitchFamily="2" charset="-122"/>
              </a:rPr>
              <a:t>标准</a:t>
            </a:r>
            <a:endParaRPr lang="en-US" altLang="zh-CN" sz="2000" kern="1200" dirty="0">
              <a:latin typeface="Times New Roman" pitchFamily="18" charset="0"/>
              <a:ea typeface="宋体" pitchFamily="2" charset="-122"/>
            </a:endParaRPr>
          </a:p>
          <a:p>
            <a:endParaRPr lang="en-US" altLang="zh-CN" sz="2000" kern="1200" dirty="0">
              <a:latin typeface="Times New Roman" pitchFamily="18" charset="0"/>
              <a:ea typeface="宋体" pitchFamily="2" charset="-122"/>
            </a:endParaRPr>
          </a:p>
          <a:p>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的建立使得集成电路固定在</a:t>
            </a:r>
            <a:r>
              <a:rPr lang="en-US" altLang="zh-CN" sz="2000" kern="1200" dirty="0">
                <a:latin typeface="Times New Roman" pitchFamily="18" charset="0"/>
                <a:ea typeface="宋体" pitchFamily="2" charset="-122"/>
              </a:rPr>
              <a:t>PCB</a:t>
            </a:r>
            <a:r>
              <a:rPr lang="zh-CN" altLang="en-US" sz="2000" kern="1200" dirty="0">
                <a:latin typeface="Times New Roman" pitchFamily="18" charset="0"/>
                <a:ea typeface="宋体" pitchFamily="2" charset="-122"/>
              </a:rPr>
              <a:t>上，只通过边界扫描便可以被测试</a:t>
            </a:r>
            <a:endParaRPr lang="en-US" altLang="zh-CN" sz="2000" kern="1200" dirty="0">
              <a:latin typeface="Times New Roman" pitchFamily="18" charset="0"/>
              <a:ea typeface="宋体" pitchFamily="2" charset="-122"/>
            </a:endParaRPr>
          </a:p>
          <a:p>
            <a:endParaRPr lang="en-US" altLang="zh-CN" sz="2000" kern="1200" dirty="0">
              <a:latin typeface="Times New Roman" pitchFamily="18" charset="0"/>
              <a:ea typeface="宋体" pitchFamily="2" charset="-122"/>
            </a:endParaRPr>
          </a:p>
          <a:p>
            <a:r>
              <a:rPr lang="zh-CN" altLang="en-US" sz="2000" kern="1200" dirty="0">
                <a:latin typeface="Times New Roman" pitchFamily="18" charset="0"/>
                <a:ea typeface="宋体" pitchFamily="2" charset="-122"/>
              </a:rPr>
              <a:t>在</a:t>
            </a:r>
            <a:r>
              <a:rPr lang="en-US" altLang="zh-CN" sz="2000" kern="1200" dirty="0">
                <a:latin typeface="Times New Roman" pitchFamily="18" charset="0"/>
                <a:ea typeface="宋体" pitchFamily="2" charset="-122"/>
              </a:rPr>
              <a:t>ARM7TDMI</a:t>
            </a:r>
            <a:r>
              <a:rPr lang="zh-CN" altLang="en-US" sz="2000" kern="1200" dirty="0">
                <a:latin typeface="Times New Roman" pitchFamily="18" charset="0"/>
                <a:ea typeface="宋体" pitchFamily="2" charset="-122"/>
              </a:rPr>
              <a:t>处理器中，可以通过</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直接控制</a:t>
            </a:r>
            <a:r>
              <a:rPr lang="en-US" altLang="zh-CN" sz="2000" kern="1200" dirty="0">
                <a:latin typeface="Times New Roman" pitchFamily="18" charset="0"/>
                <a:ea typeface="宋体" pitchFamily="2" charset="-122"/>
              </a:rPr>
              <a:t>ARM</a:t>
            </a:r>
            <a:r>
              <a:rPr lang="zh-CN" altLang="en-US" sz="2000" kern="1200" dirty="0">
                <a:latin typeface="Times New Roman" pitchFamily="18" charset="0"/>
                <a:ea typeface="宋体" pitchFamily="2" charset="-122"/>
              </a:rPr>
              <a:t>的内部总线，</a:t>
            </a:r>
            <a:r>
              <a:rPr lang="en-US" altLang="zh-CN" sz="2000" kern="1200" dirty="0">
                <a:latin typeface="Times New Roman" pitchFamily="18" charset="0"/>
                <a:ea typeface="宋体" pitchFamily="2" charset="-122"/>
              </a:rPr>
              <a:t>IO</a:t>
            </a:r>
            <a:r>
              <a:rPr lang="zh-CN" altLang="en-US" sz="2000" kern="1200" dirty="0">
                <a:latin typeface="Times New Roman" pitchFamily="18" charset="0"/>
                <a:ea typeface="宋体" pitchFamily="2" charset="-122"/>
              </a:rPr>
              <a:t>口等信息，从而达到调试的目的</a:t>
            </a:r>
          </a:p>
        </p:txBody>
      </p:sp>
    </p:spTree>
    <p:extLst>
      <p:ext uri="{BB962C8B-B14F-4D97-AF65-F5344CB8AC3E}">
        <p14:creationId xmlns:p14="http://schemas.microsoft.com/office/powerpoint/2010/main" val="262870060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0188" y="242888"/>
            <a:ext cx="7005637" cy="954087"/>
          </a:xfrm>
        </p:spPr>
        <p:txBody>
          <a:bodyPr/>
          <a:lstStyle/>
          <a:p>
            <a:pPr eaLnBrk="1" hangingPunct="1"/>
            <a:r>
              <a:rPr lang="en-US" altLang="zh-CN" dirty="0">
                <a:solidFill>
                  <a:srgbClr val="4BACC6"/>
                </a:solidFill>
                <a:ea typeface="黑体" panose="02010609060101010101" pitchFamily="49" charset="-122"/>
              </a:rPr>
              <a:t>S3C44B0X</a:t>
            </a:r>
            <a:r>
              <a:rPr lang="zh-CN" altLang="en-US" dirty="0">
                <a:solidFill>
                  <a:srgbClr val="4BACC6"/>
                </a:solidFill>
                <a:ea typeface="黑体" panose="02010609060101010101" pitchFamily="49" charset="-122"/>
              </a:rPr>
              <a:t>存储系统的特征</a:t>
            </a:r>
          </a:p>
        </p:txBody>
      </p:sp>
      <p:sp>
        <p:nvSpPr>
          <p:cNvPr id="84995" name="Rectangle 3" descr="Rectangle: Click to edit Master text styles&#10;Second level&#10;Third level&#10;Fourth level&#10;Fifth level"/>
          <p:cNvSpPr>
            <a:spLocks noGrp="1" noChangeArrowheads="1"/>
          </p:cNvSpPr>
          <p:nvPr>
            <p:ph idx="1"/>
          </p:nvPr>
        </p:nvSpPr>
        <p:spPr>
          <a:xfrm>
            <a:off x="457200" y="1341438"/>
            <a:ext cx="4114800" cy="4824412"/>
          </a:xfrm>
        </p:spPr>
        <p:txBody>
          <a:bodyPr rtlCol="0">
            <a:normAutofit/>
          </a:bodyPr>
          <a:lstStyle/>
          <a:p>
            <a:pPr eaLnBrk="1" fontAlgn="auto" hangingPunct="1">
              <a:spcAft>
                <a:spcPts val="0"/>
              </a:spcAft>
              <a:defRPr/>
            </a:pPr>
            <a:r>
              <a:rPr lang="zh-CN" altLang="en-US" sz="2000" dirty="0">
                <a:latin typeface="宋体" charset="0"/>
              </a:rPr>
              <a:t>支持数据存储的大</a:t>
            </a:r>
            <a:r>
              <a:rPr lang="en-US" altLang="zh-CN" sz="2000" dirty="0">
                <a:latin typeface="宋体" charset="0"/>
              </a:rPr>
              <a:t>/</a:t>
            </a:r>
            <a:r>
              <a:rPr lang="zh-CN" altLang="en-US" sz="2000" dirty="0">
                <a:latin typeface="宋体" charset="0"/>
              </a:rPr>
              <a:t>小端选择</a:t>
            </a:r>
            <a:r>
              <a:rPr lang="en-US" altLang="zh-CN" sz="2000" dirty="0">
                <a:latin typeface="宋体" charset="0"/>
              </a:rPr>
              <a:t>(</a:t>
            </a:r>
            <a:r>
              <a:rPr lang="zh-CN" altLang="en-US" sz="2000" dirty="0">
                <a:latin typeface="宋体" charset="0"/>
              </a:rPr>
              <a:t>通过外部引脚进行选择</a:t>
            </a:r>
            <a:r>
              <a:rPr lang="en-US" altLang="zh-CN" sz="2000" dirty="0">
                <a:latin typeface="宋体" charset="0"/>
              </a:rPr>
              <a:t>)</a:t>
            </a:r>
          </a:p>
          <a:p>
            <a:pPr eaLnBrk="1" fontAlgn="auto" hangingPunct="1">
              <a:spcAft>
                <a:spcPts val="0"/>
              </a:spcAft>
              <a:defRPr/>
            </a:pPr>
            <a:r>
              <a:rPr lang="zh-CN" altLang="en-US" sz="2000" dirty="0">
                <a:latin typeface="宋体" charset="0"/>
              </a:rPr>
              <a:t>地址空间：具有</a:t>
            </a:r>
            <a:r>
              <a:rPr lang="en-US" altLang="zh-CN" sz="2000" dirty="0">
                <a:latin typeface="宋体" charset="0"/>
              </a:rPr>
              <a:t>8</a:t>
            </a:r>
            <a:r>
              <a:rPr lang="zh-CN" altLang="en-US" sz="2000" dirty="0">
                <a:latin typeface="宋体" charset="0"/>
              </a:rPr>
              <a:t>个存储体，每个存储体可达</a:t>
            </a:r>
            <a:r>
              <a:rPr lang="en-US" altLang="zh-CN" sz="2000" dirty="0">
                <a:latin typeface="宋体" charset="0"/>
              </a:rPr>
              <a:t>32Mb</a:t>
            </a:r>
            <a:r>
              <a:rPr lang="zh-CN" altLang="en-US" sz="2000" dirty="0">
                <a:latin typeface="宋体" charset="0"/>
              </a:rPr>
              <a:t>，总共可达</a:t>
            </a:r>
            <a:r>
              <a:rPr lang="en-US" altLang="zh-CN" sz="2000" dirty="0">
                <a:latin typeface="宋体" charset="0"/>
              </a:rPr>
              <a:t>256Mb</a:t>
            </a:r>
            <a:r>
              <a:rPr lang="zh-CN" altLang="en-US" sz="2000" dirty="0">
                <a:latin typeface="宋体" charset="0"/>
              </a:rPr>
              <a:t>。</a:t>
            </a:r>
            <a:endParaRPr lang="en-US" altLang="zh-CN" sz="2000" dirty="0">
              <a:latin typeface="宋体" charset="0"/>
            </a:endParaRPr>
          </a:p>
          <a:p>
            <a:pPr eaLnBrk="1" fontAlgn="auto" hangingPunct="1">
              <a:spcAft>
                <a:spcPts val="0"/>
              </a:spcAft>
              <a:defRPr/>
            </a:pPr>
            <a:r>
              <a:rPr lang="zh-CN" altLang="en-US" sz="2000" dirty="0">
                <a:latin typeface="宋体" charset="0"/>
              </a:rPr>
              <a:t>对所有存储体的访问大小均可进行改变（</a:t>
            </a:r>
            <a:r>
              <a:rPr lang="en-US" altLang="zh-CN" sz="2000" dirty="0">
                <a:latin typeface="宋体" charset="0"/>
              </a:rPr>
              <a:t>8</a:t>
            </a:r>
            <a:r>
              <a:rPr lang="zh-CN" altLang="en-US" sz="2000" dirty="0">
                <a:latin typeface="宋体" charset="0"/>
              </a:rPr>
              <a:t>位／</a:t>
            </a:r>
            <a:r>
              <a:rPr lang="en-US" altLang="zh-CN" sz="2000" dirty="0">
                <a:latin typeface="宋体" charset="0"/>
              </a:rPr>
              <a:t>16</a:t>
            </a:r>
            <a:r>
              <a:rPr lang="zh-CN" altLang="en-US" sz="2000" dirty="0">
                <a:latin typeface="宋体" charset="0"/>
              </a:rPr>
              <a:t>位／</a:t>
            </a:r>
            <a:r>
              <a:rPr lang="en-US" altLang="zh-CN" sz="2000" dirty="0">
                <a:latin typeface="宋体" charset="0"/>
              </a:rPr>
              <a:t>32</a:t>
            </a:r>
            <a:r>
              <a:rPr lang="zh-CN" altLang="en-US" sz="2000" dirty="0">
                <a:latin typeface="宋体" charset="0"/>
              </a:rPr>
              <a:t>位）</a:t>
            </a:r>
            <a:endParaRPr lang="en-US" altLang="zh-CN" sz="2000" dirty="0">
              <a:latin typeface="宋体" charset="0"/>
            </a:endParaRPr>
          </a:p>
          <a:p>
            <a:pPr eaLnBrk="1" fontAlgn="auto" hangingPunct="1">
              <a:spcAft>
                <a:spcPts val="0"/>
              </a:spcAft>
              <a:defRPr/>
            </a:pPr>
            <a:r>
              <a:rPr lang="en-US" altLang="zh-CN" sz="2000" dirty="0">
                <a:latin typeface="宋体" charset="0"/>
              </a:rPr>
              <a:t>8</a:t>
            </a:r>
            <a:r>
              <a:rPr lang="zh-CN" altLang="en-US" sz="2000" dirty="0">
                <a:latin typeface="宋体" charset="0"/>
              </a:rPr>
              <a:t>个存储体中，</a:t>
            </a:r>
            <a:r>
              <a:rPr lang="en-US" altLang="zh-CN" sz="2000" dirty="0">
                <a:latin typeface="宋体" charset="0"/>
              </a:rPr>
              <a:t>Bank0</a:t>
            </a:r>
            <a:r>
              <a:rPr lang="zh-CN" altLang="en-US" sz="2000" dirty="0">
                <a:latin typeface="宋体" charset="0"/>
              </a:rPr>
              <a:t>－</a:t>
            </a:r>
            <a:r>
              <a:rPr lang="en-US" altLang="zh-CN" sz="2000" dirty="0">
                <a:latin typeface="宋体" charset="0"/>
              </a:rPr>
              <a:t>Bank5</a:t>
            </a:r>
            <a:r>
              <a:rPr lang="zh-CN" altLang="en-US" sz="2000" dirty="0">
                <a:latin typeface="宋体" charset="0"/>
              </a:rPr>
              <a:t>可支持</a:t>
            </a:r>
            <a:r>
              <a:rPr lang="en-US" altLang="zh-CN" sz="2000" dirty="0">
                <a:latin typeface="宋体" charset="0"/>
              </a:rPr>
              <a:t>ROM</a:t>
            </a:r>
            <a:r>
              <a:rPr lang="zh-CN" altLang="en-US" sz="2000" dirty="0">
                <a:latin typeface="宋体" charset="0"/>
              </a:rPr>
              <a:t>、</a:t>
            </a:r>
            <a:r>
              <a:rPr lang="en-US" altLang="zh-CN" sz="2000" dirty="0">
                <a:latin typeface="宋体" charset="0"/>
              </a:rPr>
              <a:t>SRAM</a:t>
            </a:r>
            <a:r>
              <a:rPr lang="zh-CN" altLang="en-US" sz="2000" dirty="0">
                <a:latin typeface="宋体" charset="0"/>
              </a:rPr>
              <a:t>；</a:t>
            </a:r>
            <a:br>
              <a:rPr lang="en-US" altLang="zh-CN" sz="2000" dirty="0">
                <a:latin typeface="宋体" charset="0"/>
              </a:rPr>
            </a:br>
            <a:r>
              <a:rPr lang="en-US" altLang="zh-CN" sz="2000" dirty="0">
                <a:latin typeface="宋体" charset="0"/>
              </a:rPr>
              <a:t>Bank6</a:t>
            </a:r>
            <a:r>
              <a:rPr lang="zh-CN" altLang="en-US" sz="2000" dirty="0">
                <a:latin typeface="宋体" charset="0"/>
              </a:rPr>
              <a:t>、</a:t>
            </a:r>
            <a:r>
              <a:rPr lang="en-US" altLang="zh-CN" sz="2000" dirty="0">
                <a:latin typeface="宋体" charset="0"/>
              </a:rPr>
              <a:t>Bank7</a:t>
            </a:r>
            <a:r>
              <a:rPr lang="zh-CN" altLang="en-US" sz="2000" dirty="0">
                <a:latin typeface="宋体" charset="0"/>
              </a:rPr>
              <a:t>可支持</a:t>
            </a:r>
            <a:r>
              <a:rPr lang="en-US" altLang="zh-CN" sz="2000" dirty="0">
                <a:latin typeface="宋体" charset="0"/>
              </a:rPr>
              <a:t>ROM</a:t>
            </a:r>
            <a:r>
              <a:rPr lang="zh-CN" altLang="en-US" sz="2000" dirty="0">
                <a:latin typeface="宋体" charset="0"/>
              </a:rPr>
              <a:t>、</a:t>
            </a:r>
            <a:r>
              <a:rPr lang="en-US" altLang="zh-CN" sz="2000" dirty="0">
                <a:latin typeface="宋体" charset="0"/>
              </a:rPr>
              <a:t>SRAM</a:t>
            </a:r>
            <a:r>
              <a:rPr lang="zh-CN" altLang="en-US" sz="2000" dirty="0">
                <a:latin typeface="宋体" charset="0"/>
              </a:rPr>
              <a:t>和</a:t>
            </a:r>
            <a:r>
              <a:rPr lang="en-US" altLang="zh-CN" sz="2000" dirty="0">
                <a:latin typeface="宋体" charset="0"/>
              </a:rPr>
              <a:t>FP</a:t>
            </a:r>
            <a:r>
              <a:rPr lang="zh-CN" altLang="en-US" sz="2000" dirty="0">
                <a:latin typeface="宋体" charset="0"/>
              </a:rPr>
              <a:t>／</a:t>
            </a:r>
            <a:r>
              <a:rPr lang="en-US" altLang="zh-CN" sz="2000" dirty="0">
                <a:latin typeface="宋体" charset="0"/>
              </a:rPr>
              <a:t>EDO</a:t>
            </a:r>
            <a:r>
              <a:rPr lang="zh-CN" altLang="en-US" sz="2000" dirty="0">
                <a:latin typeface="宋体" charset="0"/>
              </a:rPr>
              <a:t>／</a:t>
            </a:r>
            <a:r>
              <a:rPr lang="en-US" altLang="zh-CN" sz="2000" dirty="0">
                <a:latin typeface="宋体" charset="0"/>
              </a:rPr>
              <a:t>SDRAM</a:t>
            </a:r>
            <a:r>
              <a:rPr lang="zh-CN" altLang="en-US" sz="2000" dirty="0">
                <a:latin typeface="宋体" charset="0"/>
              </a:rPr>
              <a:t>等。</a:t>
            </a:r>
            <a:endParaRPr lang="en-US" altLang="zh-CN" sz="2000" dirty="0">
              <a:latin typeface="宋体" charset="0"/>
            </a:endParaRPr>
          </a:p>
          <a:p>
            <a:pPr eaLnBrk="1" fontAlgn="auto" hangingPunct="1">
              <a:spcAft>
                <a:spcPts val="0"/>
              </a:spcAft>
              <a:defRPr/>
            </a:pPr>
            <a:r>
              <a:rPr lang="en-US" altLang="zh-CN" sz="2000" dirty="0">
                <a:latin typeface="宋体" charset="0"/>
              </a:rPr>
              <a:t>7</a:t>
            </a:r>
            <a:r>
              <a:rPr lang="zh-CN" altLang="en-US" sz="2000" dirty="0">
                <a:latin typeface="宋体" charset="0"/>
              </a:rPr>
              <a:t>个存储体的起始地址固定，</a:t>
            </a:r>
            <a:r>
              <a:rPr lang="en-US" altLang="zh-CN" sz="2000" dirty="0">
                <a:latin typeface="宋体" charset="0"/>
              </a:rPr>
              <a:t>1</a:t>
            </a:r>
            <a:r>
              <a:rPr lang="zh-CN" altLang="en-US" sz="2000" dirty="0">
                <a:latin typeface="宋体" charset="0"/>
              </a:rPr>
              <a:t>个存储体的起始地址可变。</a:t>
            </a:r>
            <a:r>
              <a:rPr lang="en-US" altLang="zh-CN" sz="2000" dirty="0">
                <a:latin typeface="宋体" charset="0"/>
              </a:rPr>
              <a:t> </a:t>
            </a:r>
            <a:endParaRPr lang="en-US" altLang="zh-CN" sz="2400" dirty="0">
              <a:latin typeface="宋体" charset="0"/>
            </a:endParaRPr>
          </a:p>
        </p:txBody>
      </p:sp>
      <p:grpSp>
        <p:nvGrpSpPr>
          <p:cNvPr id="10244" name="Group 64"/>
          <p:cNvGrpSpPr>
            <a:grpSpLocks/>
          </p:cNvGrpSpPr>
          <p:nvPr/>
        </p:nvGrpSpPr>
        <p:grpSpPr bwMode="auto">
          <a:xfrm>
            <a:off x="4795838" y="1268413"/>
            <a:ext cx="3808412" cy="4997450"/>
            <a:chOff x="3024" y="720"/>
            <a:chExt cx="2736" cy="3600"/>
          </a:xfrm>
        </p:grpSpPr>
        <p:grpSp>
          <p:nvGrpSpPr>
            <p:cNvPr id="10245" name="Group 9"/>
            <p:cNvGrpSpPr>
              <a:grpSpLocks/>
            </p:cNvGrpSpPr>
            <p:nvPr/>
          </p:nvGrpSpPr>
          <p:grpSpPr bwMode="auto">
            <a:xfrm>
              <a:off x="3028" y="723"/>
              <a:ext cx="1100" cy="443"/>
              <a:chOff x="0" y="0"/>
              <a:chExt cx="932" cy="518"/>
            </a:xfrm>
          </p:grpSpPr>
          <p:sp>
            <p:nvSpPr>
              <p:cNvPr id="85002" name="Rectangle 10"/>
              <p:cNvSpPr>
                <a:spLocks noChangeArrowheads="1"/>
              </p:cNvSpPr>
              <p:nvPr/>
            </p:nvSpPr>
            <p:spPr bwMode="auto">
              <a:xfrm>
                <a:off x="43" y="2"/>
                <a:ext cx="84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存储体</a:t>
                </a:r>
              </a:p>
            </p:txBody>
          </p:sp>
          <p:sp>
            <p:nvSpPr>
              <p:cNvPr id="85003" name="Rectangle 11"/>
              <p:cNvSpPr>
                <a:spLocks noChangeArrowheads="1"/>
              </p:cNvSpPr>
              <p:nvPr/>
            </p:nvSpPr>
            <p:spPr bwMode="auto">
              <a:xfrm>
                <a:off x="0" y="2"/>
                <a:ext cx="932" cy="51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46" name="Group 12"/>
            <p:cNvGrpSpPr>
              <a:grpSpLocks/>
            </p:cNvGrpSpPr>
            <p:nvPr/>
          </p:nvGrpSpPr>
          <p:grpSpPr bwMode="auto">
            <a:xfrm>
              <a:off x="4128" y="723"/>
              <a:ext cx="1628" cy="443"/>
              <a:chOff x="932" y="0"/>
              <a:chExt cx="920" cy="518"/>
            </a:xfrm>
          </p:grpSpPr>
          <p:sp>
            <p:nvSpPr>
              <p:cNvPr id="85005" name="Rectangle 13"/>
              <p:cNvSpPr>
                <a:spLocks noChangeArrowheads="1"/>
              </p:cNvSpPr>
              <p:nvPr/>
            </p:nvSpPr>
            <p:spPr bwMode="auto">
              <a:xfrm>
                <a:off x="975" y="2"/>
                <a:ext cx="83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与存储体的接口</a:t>
                </a:r>
              </a:p>
            </p:txBody>
          </p:sp>
          <p:sp>
            <p:nvSpPr>
              <p:cNvPr id="85006" name="Rectangle 14"/>
              <p:cNvSpPr>
                <a:spLocks noChangeArrowheads="1"/>
              </p:cNvSpPr>
              <p:nvPr/>
            </p:nvSpPr>
            <p:spPr bwMode="auto">
              <a:xfrm>
                <a:off x="932" y="2"/>
                <a:ext cx="920" cy="51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47" name="Group 15"/>
            <p:cNvGrpSpPr>
              <a:grpSpLocks/>
            </p:cNvGrpSpPr>
            <p:nvPr/>
          </p:nvGrpSpPr>
          <p:grpSpPr bwMode="auto">
            <a:xfrm>
              <a:off x="3028" y="1166"/>
              <a:ext cx="1100" cy="443"/>
              <a:chOff x="0" y="518"/>
              <a:chExt cx="932" cy="518"/>
            </a:xfrm>
          </p:grpSpPr>
          <p:sp>
            <p:nvSpPr>
              <p:cNvPr id="85008" name="Rectangle 16"/>
              <p:cNvSpPr>
                <a:spLocks noChangeArrowheads="1"/>
              </p:cNvSpPr>
              <p:nvPr/>
            </p:nvSpPr>
            <p:spPr bwMode="auto">
              <a:xfrm>
                <a:off x="43" y="518"/>
                <a:ext cx="84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Bank0</a:t>
                </a:r>
              </a:p>
            </p:txBody>
          </p:sp>
          <p:sp>
            <p:nvSpPr>
              <p:cNvPr id="85009" name="Rectangle 17"/>
              <p:cNvSpPr>
                <a:spLocks noChangeArrowheads="1"/>
              </p:cNvSpPr>
              <p:nvPr/>
            </p:nvSpPr>
            <p:spPr bwMode="auto">
              <a:xfrm>
                <a:off x="0" y="518"/>
                <a:ext cx="932" cy="51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48" name="Group 18"/>
            <p:cNvGrpSpPr>
              <a:grpSpLocks/>
            </p:cNvGrpSpPr>
            <p:nvPr/>
          </p:nvGrpSpPr>
          <p:grpSpPr bwMode="auto">
            <a:xfrm>
              <a:off x="4128" y="1166"/>
              <a:ext cx="1628" cy="443"/>
              <a:chOff x="932" y="518"/>
              <a:chExt cx="920" cy="518"/>
            </a:xfrm>
          </p:grpSpPr>
          <p:sp>
            <p:nvSpPr>
              <p:cNvPr id="85011" name="Rectangle 19"/>
              <p:cNvSpPr>
                <a:spLocks noChangeArrowheads="1"/>
              </p:cNvSpPr>
              <p:nvPr/>
            </p:nvSpPr>
            <p:spPr bwMode="auto">
              <a:xfrm>
                <a:off x="975" y="518"/>
                <a:ext cx="83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BIOS 512K×2Flash</a:t>
                </a:r>
              </a:p>
            </p:txBody>
          </p:sp>
          <p:sp>
            <p:nvSpPr>
              <p:cNvPr id="85012" name="Rectangle 20"/>
              <p:cNvSpPr>
                <a:spLocks noChangeArrowheads="1"/>
              </p:cNvSpPr>
              <p:nvPr/>
            </p:nvSpPr>
            <p:spPr bwMode="auto">
              <a:xfrm>
                <a:off x="932" y="518"/>
                <a:ext cx="920" cy="51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49" name="Group 21"/>
            <p:cNvGrpSpPr>
              <a:grpSpLocks/>
            </p:cNvGrpSpPr>
            <p:nvPr/>
          </p:nvGrpSpPr>
          <p:grpSpPr bwMode="auto">
            <a:xfrm>
              <a:off x="3028" y="1609"/>
              <a:ext cx="1100" cy="443"/>
              <a:chOff x="0" y="1036"/>
              <a:chExt cx="932" cy="518"/>
            </a:xfrm>
          </p:grpSpPr>
          <p:sp>
            <p:nvSpPr>
              <p:cNvPr id="85014" name="Rectangle 22"/>
              <p:cNvSpPr>
                <a:spLocks noChangeArrowheads="1"/>
              </p:cNvSpPr>
              <p:nvPr/>
            </p:nvSpPr>
            <p:spPr bwMode="auto">
              <a:xfrm>
                <a:off x="43" y="1034"/>
                <a:ext cx="84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Bank1</a:t>
                </a:r>
              </a:p>
            </p:txBody>
          </p:sp>
          <p:sp>
            <p:nvSpPr>
              <p:cNvPr id="85015" name="Rectangle 23"/>
              <p:cNvSpPr>
                <a:spLocks noChangeArrowheads="1"/>
              </p:cNvSpPr>
              <p:nvPr/>
            </p:nvSpPr>
            <p:spPr bwMode="auto">
              <a:xfrm>
                <a:off x="0" y="1034"/>
                <a:ext cx="932"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0" name="Group 24"/>
            <p:cNvGrpSpPr>
              <a:grpSpLocks/>
            </p:cNvGrpSpPr>
            <p:nvPr/>
          </p:nvGrpSpPr>
          <p:grpSpPr bwMode="auto">
            <a:xfrm>
              <a:off x="4128" y="1609"/>
              <a:ext cx="1628" cy="443"/>
              <a:chOff x="932" y="1036"/>
              <a:chExt cx="920" cy="518"/>
            </a:xfrm>
          </p:grpSpPr>
          <p:sp>
            <p:nvSpPr>
              <p:cNvPr id="85017" name="Rectangle 25"/>
              <p:cNvSpPr>
                <a:spLocks noChangeArrowheads="1"/>
              </p:cNvSpPr>
              <p:nvPr/>
            </p:nvSpPr>
            <p:spPr bwMode="auto">
              <a:xfrm>
                <a:off x="975" y="1034"/>
                <a:ext cx="83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lnSpc>
                    <a:spcPct val="80000"/>
                  </a:lnSpc>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16M Flash </a:t>
                </a:r>
                <a:r>
                  <a:rPr lang="zh-CN" altLang="en-US" sz="2000" b="1">
                    <a:solidFill>
                      <a:srgbClr val="131529"/>
                    </a:solidFill>
                    <a:latin typeface="楷体_GB2312" charset="0"/>
                    <a:ea typeface="楷体_GB2312" charset="0"/>
                    <a:cs typeface="楷体_GB2312" charset="0"/>
                  </a:rPr>
                  <a:t>硬盘</a:t>
                </a:r>
              </a:p>
            </p:txBody>
          </p:sp>
          <p:sp>
            <p:nvSpPr>
              <p:cNvPr id="85018" name="Rectangle 26"/>
              <p:cNvSpPr>
                <a:spLocks noChangeArrowheads="1"/>
              </p:cNvSpPr>
              <p:nvPr/>
            </p:nvSpPr>
            <p:spPr bwMode="auto">
              <a:xfrm>
                <a:off x="932" y="1034"/>
                <a:ext cx="920"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1" name="Group 27"/>
            <p:cNvGrpSpPr>
              <a:grpSpLocks/>
            </p:cNvGrpSpPr>
            <p:nvPr/>
          </p:nvGrpSpPr>
          <p:grpSpPr bwMode="auto">
            <a:xfrm>
              <a:off x="3028" y="2052"/>
              <a:ext cx="1100" cy="345"/>
              <a:chOff x="0" y="1554"/>
              <a:chExt cx="932" cy="403"/>
            </a:xfrm>
          </p:grpSpPr>
          <p:sp>
            <p:nvSpPr>
              <p:cNvPr id="85020" name="Rectangle 28"/>
              <p:cNvSpPr>
                <a:spLocks noChangeArrowheads="1"/>
              </p:cNvSpPr>
              <p:nvPr/>
            </p:nvSpPr>
            <p:spPr bwMode="auto">
              <a:xfrm>
                <a:off x="43" y="1554"/>
                <a:ext cx="84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Bank2</a:t>
                </a:r>
              </a:p>
            </p:txBody>
          </p:sp>
          <p:sp>
            <p:nvSpPr>
              <p:cNvPr id="85021" name="Rectangle 29"/>
              <p:cNvSpPr>
                <a:spLocks noChangeArrowheads="1"/>
              </p:cNvSpPr>
              <p:nvPr/>
            </p:nvSpPr>
            <p:spPr bwMode="auto">
              <a:xfrm>
                <a:off x="0" y="1554"/>
                <a:ext cx="932"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2" name="Group 30"/>
            <p:cNvGrpSpPr>
              <a:grpSpLocks/>
            </p:cNvGrpSpPr>
            <p:nvPr/>
          </p:nvGrpSpPr>
          <p:grpSpPr bwMode="auto">
            <a:xfrm>
              <a:off x="4128" y="2052"/>
              <a:ext cx="1628" cy="345"/>
              <a:chOff x="932" y="1554"/>
              <a:chExt cx="920" cy="403"/>
            </a:xfrm>
          </p:grpSpPr>
          <p:sp>
            <p:nvSpPr>
              <p:cNvPr id="85023" name="Rectangle 31"/>
              <p:cNvSpPr>
                <a:spLocks noChangeArrowheads="1"/>
              </p:cNvSpPr>
              <p:nvPr/>
            </p:nvSpPr>
            <p:spPr bwMode="auto">
              <a:xfrm>
                <a:off x="975" y="1554"/>
                <a:ext cx="83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USB</a:t>
                </a:r>
                <a:r>
                  <a:rPr lang="zh-CN" altLang="en-US" sz="2000" b="1">
                    <a:solidFill>
                      <a:srgbClr val="131529"/>
                    </a:solidFill>
                    <a:latin typeface="楷体_GB2312" charset="0"/>
                    <a:ea typeface="楷体_GB2312" charset="0"/>
                    <a:cs typeface="楷体_GB2312" charset="0"/>
                  </a:rPr>
                  <a:t>接口</a:t>
                </a:r>
                <a:r>
                  <a:rPr lang="en-US" altLang="zh-CN" sz="2000" b="1">
                    <a:solidFill>
                      <a:srgbClr val="131529"/>
                    </a:solidFill>
                    <a:latin typeface="楷体_GB2312" charset="0"/>
                    <a:ea typeface="楷体_GB2312" charset="0"/>
                    <a:cs typeface="楷体_GB2312" charset="0"/>
                  </a:rPr>
                  <a:t>(</a:t>
                </a:r>
                <a:r>
                  <a:rPr lang="zh-CN" altLang="en-US" sz="2000" b="1">
                    <a:solidFill>
                      <a:srgbClr val="131529"/>
                    </a:solidFill>
                    <a:latin typeface="楷体_GB2312" charset="0"/>
                    <a:ea typeface="楷体_GB2312" charset="0"/>
                    <a:cs typeface="楷体_GB2312" charset="0"/>
                  </a:rPr>
                  <a:t>备用</a:t>
                </a:r>
                <a:r>
                  <a:rPr lang="en-US" altLang="zh-CN" sz="2000" b="1">
                    <a:solidFill>
                      <a:srgbClr val="131529"/>
                    </a:solidFill>
                    <a:latin typeface="楷体_GB2312" charset="0"/>
                    <a:ea typeface="楷体_GB2312" charset="0"/>
                    <a:cs typeface="楷体_GB2312" charset="0"/>
                  </a:rPr>
                  <a:t>)</a:t>
                </a:r>
              </a:p>
            </p:txBody>
          </p:sp>
          <p:sp>
            <p:nvSpPr>
              <p:cNvPr id="85024" name="Rectangle 32"/>
              <p:cNvSpPr>
                <a:spLocks noChangeArrowheads="1"/>
              </p:cNvSpPr>
              <p:nvPr/>
            </p:nvSpPr>
            <p:spPr bwMode="auto">
              <a:xfrm>
                <a:off x="932" y="1554"/>
                <a:ext cx="920"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3" name="Group 33"/>
            <p:cNvGrpSpPr>
              <a:grpSpLocks/>
            </p:cNvGrpSpPr>
            <p:nvPr/>
          </p:nvGrpSpPr>
          <p:grpSpPr bwMode="auto">
            <a:xfrm>
              <a:off x="3028" y="2397"/>
              <a:ext cx="1100" cy="443"/>
              <a:chOff x="0" y="1957"/>
              <a:chExt cx="932" cy="518"/>
            </a:xfrm>
          </p:grpSpPr>
          <p:sp>
            <p:nvSpPr>
              <p:cNvPr id="85026" name="Rectangle 34"/>
              <p:cNvSpPr>
                <a:spLocks noChangeArrowheads="1"/>
              </p:cNvSpPr>
              <p:nvPr/>
            </p:nvSpPr>
            <p:spPr bwMode="auto">
              <a:xfrm>
                <a:off x="43" y="1955"/>
                <a:ext cx="84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Bank3</a:t>
                </a:r>
              </a:p>
            </p:txBody>
          </p:sp>
          <p:sp>
            <p:nvSpPr>
              <p:cNvPr id="85027" name="Rectangle 35"/>
              <p:cNvSpPr>
                <a:spLocks noChangeArrowheads="1"/>
              </p:cNvSpPr>
              <p:nvPr/>
            </p:nvSpPr>
            <p:spPr bwMode="auto">
              <a:xfrm>
                <a:off x="0" y="1955"/>
                <a:ext cx="932"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4" name="Group 36"/>
            <p:cNvGrpSpPr>
              <a:grpSpLocks/>
            </p:cNvGrpSpPr>
            <p:nvPr/>
          </p:nvGrpSpPr>
          <p:grpSpPr bwMode="auto">
            <a:xfrm>
              <a:off x="4128" y="2397"/>
              <a:ext cx="1628" cy="443"/>
              <a:chOff x="932" y="1957"/>
              <a:chExt cx="920" cy="518"/>
            </a:xfrm>
          </p:grpSpPr>
          <p:sp>
            <p:nvSpPr>
              <p:cNvPr id="85029" name="Rectangle 37"/>
              <p:cNvSpPr>
                <a:spLocks noChangeArrowheads="1"/>
              </p:cNvSpPr>
              <p:nvPr/>
            </p:nvSpPr>
            <p:spPr bwMode="auto">
              <a:xfrm>
                <a:off x="975" y="1955"/>
                <a:ext cx="83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LCD</a:t>
                </a:r>
                <a:r>
                  <a:rPr lang="zh-CN" altLang="en-US" sz="2000" b="1">
                    <a:solidFill>
                      <a:srgbClr val="131529"/>
                    </a:solidFill>
                    <a:latin typeface="楷体_GB2312" charset="0"/>
                    <a:ea typeface="楷体_GB2312" charset="0"/>
                    <a:cs typeface="楷体_GB2312" charset="0"/>
                  </a:rPr>
                  <a:t>显示模块</a:t>
                </a:r>
              </a:p>
            </p:txBody>
          </p:sp>
          <p:sp>
            <p:nvSpPr>
              <p:cNvPr id="85030" name="Rectangle 38"/>
              <p:cNvSpPr>
                <a:spLocks noChangeArrowheads="1"/>
              </p:cNvSpPr>
              <p:nvPr/>
            </p:nvSpPr>
            <p:spPr bwMode="auto">
              <a:xfrm>
                <a:off x="932" y="1955"/>
                <a:ext cx="920"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5" name="Group 39"/>
            <p:cNvGrpSpPr>
              <a:grpSpLocks/>
            </p:cNvGrpSpPr>
            <p:nvPr/>
          </p:nvGrpSpPr>
          <p:grpSpPr bwMode="auto">
            <a:xfrm>
              <a:off x="3028" y="2840"/>
              <a:ext cx="1100" cy="345"/>
              <a:chOff x="0" y="2475"/>
              <a:chExt cx="932" cy="403"/>
            </a:xfrm>
          </p:grpSpPr>
          <p:sp>
            <p:nvSpPr>
              <p:cNvPr id="85032" name="Rectangle 40"/>
              <p:cNvSpPr>
                <a:spLocks noChangeArrowheads="1"/>
              </p:cNvSpPr>
              <p:nvPr/>
            </p:nvSpPr>
            <p:spPr bwMode="auto">
              <a:xfrm>
                <a:off x="43" y="2475"/>
                <a:ext cx="84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Bank4</a:t>
                </a:r>
              </a:p>
            </p:txBody>
          </p:sp>
          <p:sp>
            <p:nvSpPr>
              <p:cNvPr id="85033" name="Rectangle 41"/>
              <p:cNvSpPr>
                <a:spLocks noChangeArrowheads="1"/>
              </p:cNvSpPr>
              <p:nvPr/>
            </p:nvSpPr>
            <p:spPr bwMode="auto">
              <a:xfrm>
                <a:off x="0" y="2475"/>
                <a:ext cx="93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6" name="Group 42"/>
            <p:cNvGrpSpPr>
              <a:grpSpLocks/>
            </p:cNvGrpSpPr>
            <p:nvPr/>
          </p:nvGrpSpPr>
          <p:grpSpPr bwMode="auto">
            <a:xfrm>
              <a:off x="4128" y="2840"/>
              <a:ext cx="1628" cy="345"/>
              <a:chOff x="932" y="2475"/>
              <a:chExt cx="920" cy="403"/>
            </a:xfrm>
          </p:grpSpPr>
          <p:sp>
            <p:nvSpPr>
              <p:cNvPr id="85035" name="Rectangle 43"/>
              <p:cNvSpPr>
                <a:spLocks noChangeArrowheads="1"/>
              </p:cNvSpPr>
              <p:nvPr/>
            </p:nvSpPr>
            <p:spPr bwMode="auto">
              <a:xfrm>
                <a:off x="975" y="2475"/>
                <a:ext cx="83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保留</a:t>
                </a:r>
              </a:p>
            </p:txBody>
          </p:sp>
          <p:sp>
            <p:nvSpPr>
              <p:cNvPr id="85036" name="Rectangle 44"/>
              <p:cNvSpPr>
                <a:spLocks noChangeArrowheads="1"/>
              </p:cNvSpPr>
              <p:nvPr/>
            </p:nvSpPr>
            <p:spPr bwMode="auto">
              <a:xfrm>
                <a:off x="932" y="2475"/>
                <a:ext cx="920"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7" name="Group 45"/>
            <p:cNvGrpSpPr>
              <a:grpSpLocks/>
            </p:cNvGrpSpPr>
            <p:nvPr/>
          </p:nvGrpSpPr>
          <p:grpSpPr bwMode="auto">
            <a:xfrm>
              <a:off x="3028" y="3185"/>
              <a:ext cx="1100" cy="344"/>
              <a:chOff x="0" y="2878"/>
              <a:chExt cx="932" cy="403"/>
            </a:xfrm>
          </p:grpSpPr>
          <p:sp>
            <p:nvSpPr>
              <p:cNvPr id="85038" name="Rectangle 46"/>
              <p:cNvSpPr>
                <a:spLocks noChangeArrowheads="1"/>
              </p:cNvSpPr>
              <p:nvPr/>
            </p:nvSpPr>
            <p:spPr bwMode="auto">
              <a:xfrm>
                <a:off x="43" y="2880"/>
                <a:ext cx="84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Bank5</a:t>
                </a:r>
              </a:p>
            </p:txBody>
          </p:sp>
          <p:sp>
            <p:nvSpPr>
              <p:cNvPr id="85039" name="Rectangle 47"/>
              <p:cNvSpPr>
                <a:spLocks noChangeArrowheads="1"/>
              </p:cNvSpPr>
              <p:nvPr/>
            </p:nvSpPr>
            <p:spPr bwMode="auto">
              <a:xfrm>
                <a:off x="0" y="2880"/>
                <a:ext cx="932"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8" name="Group 48"/>
            <p:cNvGrpSpPr>
              <a:grpSpLocks/>
            </p:cNvGrpSpPr>
            <p:nvPr/>
          </p:nvGrpSpPr>
          <p:grpSpPr bwMode="auto">
            <a:xfrm>
              <a:off x="4128" y="3185"/>
              <a:ext cx="1628" cy="344"/>
              <a:chOff x="932" y="2878"/>
              <a:chExt cx="920" cy="403"/>
            </a:xfrm>
          </p:grpSpPr>
          <p:sp>
            <p:nvSpPr>
              <p:cNvPr id="85041" name="Rectangle 49"/>
              <p:cNvSpPr>
                <a:spLocks noChangeArrowheads="1"/>
              </p:cNvSpPr>
              <p:nvPr/>
            </p:nvSpPr>
            <p:spPr bwMode="auto">
              <a:xfrm>
                <a:off x="975" y="2880"/>
                <a:ext cx="83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保留</a:t>
                </a:r>
              </a:p>
            </p:txBody>
          </p:sp>
          <p:sp>
            <p:nvSpPr>
              <p:cNvPr id="85042" name="Rectangle 50"/>
              <p:cNvSpPr>
                <a:spLocks noChangeArrowheads="1"/>
              </p:cNvSpPr>
              <p:nvPr/>
            </p:nvSpPr>
            <p:spPr bwMode="auto">
              <a:xfrm>
                <a:off x="932" y="2880"/>
                <a:ext cx="920"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59" name="Group 51"/>
            <p:cNvGrpSpPr>
              <a:grpSpLocks/>
            </p:cNvGrpSpPr>
            <p:nvPr/>
          </p:nvGrpSpPr>
          <p:grpSpPr bwMode="auto">
            <a:xfrm>
              <a:off x="3028" y="3529"/>
              <a:ext cx="1100" cy="443"/>
              <a:chOff x="0" y="3281"/>
              <a:chExt cx="932" cy="518"/>
            </a:xfrm>
          </p:grpSpPr>
          <p:sp>
            <p:nvSpPr>
              <p:cNvPr id="85044" name="Rectangle 52"/>
              <p:cNvSpPr>
                <a:spLocks noChangeArrowheads="1"/>
              </p:cNvSpPr>
              <p:nvPr/>
            </p:nvSpPr>
            <p:spPr bwMode="auto">
              <a:xfrm>
                <a:off x="43" y="3281"/>
                <a:ext cx="84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Bank6</a:t>
                </a:r>
              </a:p>
            </p:txBody>
          </p:sp>
          <p:sp>
            <p:nvSpPr>
              <p:cNvPr id="85045" name="Rectangle 53"/>
              <p:cNvSpPr>
                <a:spLocks noChangeArrowheads="1"/>
              </p:cNvSpPr>
              <p:nvPr/>
            </p:nvSpPr>
            <p:spPr bwMode="auto">
              <a:xfrm>
                <a:off x="0" y="3281"/>
                <a:ext cx="932"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60" name="Group 54"/>
            <p:cNvGrpSpPr>
              <a:grpSpLocks/>
            </p:cNvGrpSpPr>
            <p:nvPr/>
          </p:nvGrpSpPr>
          <p:grpSpPr bwMode="auto">
            <a:xfrm>
              <a:off x="4128" y="3529"/>
              <a:ext cx="1628" cy="443"/>
              <a:chOff x="932" y="3281"/>
              <a:chExt cx="920" cy="518"/>
            </a:xfrm>
          </p:grpSpPr>
          <p:sp>
            <p:nvSpPr>
              <p:cNvPr id="85047" name="Rectangle 55"/>
              <p:cNvSpPr>
                <a:spLocks noChangeArrowheads="1"/>
              </p:cNvSpPr>
              <p:nvPr/>
            </p:nvSpPr>
            <p:spPr bwMode="auto">
              <a:xfrm>
                <a:off x="975" y="3281"/>
                <a:ext cx="83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系统内存</a:t>
                </a:r>
                <a:r>
                  <a:rPr lang="en-US" altLang="zh-CN" sz="2000" b="1">
                    <a:solidFill>
                      <a:srgbClr val="131529"/>
                    </a:solidFill>
                    <a:latin typeface="楷体_GB2312" charset="0"/>
                    <a:ea typeface="楷体_GB2312" charset="0"/>
                    <a:cs typeface="楷体_GB2312" charset="0"/>
                  </a:rPr>
                  <a:t>SDRAM</a:t>
                </a:r>
              </a:p>
            </p:txBody>
          </p:sp>
          <p:sp>
            <p:nvSpPr>
              <p:cNvPr id="85048" name="Rectangle 56"/>
              <p:cNvSpPr>
                <a:spLocks noChangeArrowheads="1"/>
              </p:cNvSpPr>
              <p:nvPr/>
            </p:nvSpPr>
            <p:spPr bwMode="auto">
              <a:xfrm>
                <a:off x="932" y="3281"/>
                <a:ext cx="920" cy="5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61" name="Group 57"/>
            <p:cNvGrpSpPr>
              <a:grpSpLocks/>
            </p:cNvGrpSpPr>
            <p:nvPr/>
          </p:nvGrpSpPr>
          <p:grpSpPr bwMode="auto">
            <a:xfrm>
              <a:off x="3028" y="3972"/>
              <a:ext cx="1100" cy="345"/>
              <a:chOff x="0" y="3799"/>
              <a:chExt cx="932" cy="403"/>
            </a:xfrm>
          </p:grpSpPr>
          <p:sp>
            <p:nvSpPr>
              <p:cNvPr id="85050" name="Rectangle 58"/>
              <p:cNvSpPr>
                <a:spLocks noChangeArrowheads="1"/>
              </p:cNvSpPr>
              <p:nvPr/>
            </p:nvSpPr>
            <p:spPr bwMode="auto">
              <a:xfrm>
                <a:off x="43" y="3799"/>
                <a:ext cx="846"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en-US" altLang="zh-CN" sz="2000" b="1">
                    <a:solidFill>
                      <a:srgbClr val="131529"/>
                    </a:solidFill>
                    <a:latin typeface="楷体_GB2312" charset="0"/>
                    <a:ea typeface="楷体_GB2312" charset="0"/>
                    <a:cs typeface="楷体_GB2312" charset="0"/>
                  </a:rPr>
                  <a:t>Bank7</a:t>
                </a:r>
              </a:p>
            </p:txBody>
          </p:sp>
          <p:sp>
            <p:nvSpPr>
              <p:cNvPr id="85051" name="Rectangle 59"/>
              <p:cNvSpPr>
                <a:spLocks noChangeArrowheads="1"/>
              </p:cNvSpPr>
              <p:nvPr/>
            </p:nvSpPr>
            <p:spPr bwMode="auto">
              <a:xfrm>
                <a:off x="0" y="3799"/>
                <a:ext cx="932"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grpSp>
          <p:nvGrpSpPr>
            <p:cNvPr id="10262" name="Group 60"/>
            <p:cNvGrpSpPr>
              <a:grpSpLocks/>
            </p:cNvGrpSpPr>
            <p:nvPr/>
          </p:nvGrpSpPr>
          <p:grpSpPr bwMode="auto">
            <a:xfrm>
              <a:off x="4128" y="3972"/>
              <a:ext cx="1628" cy="345"/>
              <a:chOff x="932" y="3799"/>
              <a:chExt cx="920" cy="403"/>
            </a:xfrm>
          </p:grpSpPr>
          <p:sp>
            <p:nvSpPr>
              <p:cNvPr id="85053" name="Rectangle 61"/>
              <p:cNvSpPr>
                <a:spLocks noChangeArrowheads="1"/>
              </p:cNvSpPr>
              <p:nvPr/>
            </p:nvSpPr>
            <p:spPr bwMode="auto">
              <a:xfrm>
                <a:off x="975" y="3799"/>
                <a:ext cx="83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algn="ctr" fontAlgn="auto">
                  <a:spcBef>
                    <a:spcPts val="0"/>
                  </a:spcBef>
                  <a:spcAft>
                    <a:spcPts val="0"/>
                  </a:spcAft>
                  <a:tabLst>
                    <a:tab pos="266700" algn="l"/>
                  </a:tabLst>
                  <a:defRPr/>
                </a:pPr>
                <a:r>
                  <a:rPr lang="zh-CN" altLang="en-US" sz="2000" b="1">
                    <a:solidFill>
                      <a:srgbClr val="131529"/>
                    </a:solidFill>
                    <a:latin typeface="楷体_GB2312" charset="0"/>
                    <a:ea typeface="楷体_GB2312" charset="0"/>
                    <a:cs typeface="楷体_GB2312" charset="0"/>
                  </a:rPr>
                  <a:t>保留</a:t>
                </a:r>
              </a:p>
            </p:txBody>
          </p:sp>
          <p:sp>
            <p:nvSpPr>
              <p:cNvPr id="85054" name="Rectangle 62"/>
              <p:cNvSpPr>
                <a:spLocks noChangeArrowheads="1"/>
              </p:cNvSpPr>
              <p:nvPr/>
            </p:nvSpPr>
            <p:spPr bwMode="auto">
              <a:xfrm>
                <a:off x="932" y="3799"/>
                <a:ext cx="920" cy="40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sp>
          <p:nvSpPr>
            <p:cNvPr id="85055" name="Rectangle 63"/>
            <p:cNvSpPr>
              <a:spLocks noChangeArrowheads="1"/>
            </p:cNvSpPr>
            <p:nvPr/>
          </p:nvSpPr>
          <p:spPr bwMode="auto">
            <a:xfrm>
              <a:off x="3024" y="720"/>
              <a:ext cx="2736" cy="360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fontAlgn="auto">
                <a:spcBef>
                  <a:spcPts val="0"/>
                </a:spcBef>
                <a:spcAft>
                  <a:spcPts val="0"/>
                </a:spcAft>
                <a:defRPr/>
              </a:pPr>
              <a:endParaRPr lang="zh-CN" altLang="en-US">
                <a:latin typeface="+mn-lt"/>
                <a:ea typeface="+mn-ea"/>
              </a:endParaRPr>
            </a:p>
          </p:txBody>
        </p:sp>
      </p:grpSp>
    </p:spTree>
    <p:extLst>
      <p:ext uri="{BB962C8B-B14F-4D97-AF65-F5344CB8AC3E}">
        <p14:creationId xmlns:p14="http://schemas.microsoft.com/office/powerpoint/2010/main" val="2355763487"/>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68313" y="333375"/>
            <a:ext cx="7004050" cy="954088"/>
          </a:xfrm>
        </p:spPr>
        <p:txBody>
          <a:bodyPr/>
          <a:lstStyle/>
          <a:p>
            <a:pPr eaLnBrk="1" hangingPunct="1"/>
            <a:endParaRPr kumimoji="1" lang="zh-CN" altLang="en-US"/>
          </a:p>
        </p:txBody>
      </p:sp>
      <p:pic>
        <p:nvPicPr>
          <p:cNvPr id="4" name="Picture 3"/>
          <p:cNvPicPr>
            <a:picLocks noChangeAspect="1" noChangeArrowheads="1"/>
          </p:cNvPicPr>
          <p:nvPr/>
        </p:nvPicPr>
        <p:blipFill>
          <a:blip r:embed="rId2"/>
          <a:srcRect/>
          <a:stretch>
            <a:fillRect/>
          </a:stretch>
        </p:blipFill>
        <p:spPr>
          <a:xfrm>
            <a:off x="842963" y="1743075"/>
            <a:ext cx="7305675" cy="428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527832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230188" y="242888"/>
            <a:ext cx="7005637" cy="954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en-US" altLang="zh-CN">
                <a:solidFill>
                  <a:srgbClr val="4BACC6"/>
                </a:solidFill>
                <a:ea typeface="黑体" panose="02010609060101010101" pitchFamily="49" charset="-122"/>
              </a:rPr>
              <a:t>JTAG</a:t>
            </a:r>
            <a:r>
              <a:rPr lang="zh-CN" altLang="en-US">
                <a:solidFill>
                  <a:srgbClr val="4BACC6"/>
                </a:solidFill>
                <a:ea typeface="黑体" panose="02010609060101010101" pitchFamily="49" charset="-122"/>
              </a:rPr>
              <a:t>的典型接口</a:t>
            </a:r>
          </a:p>
        </p:txBody>
      </p:sp>
      <p:sp>
        <p:nvSpPr>
          <p:cNvPr id="638979" name="Rectangle 3" descr="Rectangle: Click to edit Master text styles&#10;Second level&#10;Third level&#10;Fourth level&#10;Fifth level"/>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000" kern="1200" dirty="0">
                <a:latin typeface="Times New Roman" pitchFamily="18" charset="0"/>
                <a:ea typeface="宋体" pitchFamily="2" charset="-122"/>
              </a:rPr>
              <a:t>TMS</a:t>
            </a:r>
            <a:r>
              <a:rPr lang="zh-CN" altLang="en-US" sz="2000" kern="1200" dirty="0">
                <a:latin typeface="Times New Roman" pitchFamily="18" charset="0"/>
                <a:ea typeface="宋体" pitchFamily="2" charset="-122"/>
              </a:rPr>
              <a:t>：</a:t>
            </a:r>
            <a:r>
              <a:rPr lang="en-US" altLang="zh-CN" sz="2000" kern="1200" dirty="0">
                <a:latin typeface="Times New Roman" pitchFamily="18" charset="0"/>
                <a:ea typeface="宋体" pitchFamily="2" charset="-122"/>
              </a:rPr>
              <a:t> </a:t>
            </a:r>
            <a:r>
              <a:rPr lang="zh-CN" altLang="en-US" sz="2000" kern="1200" dirty="0">
                <a:latin typeface="Times New Roman" pitchFamily="18" charset="0"/>
                <a:ea typeface="宋体" pitchFamily="2" charset="-122"/>
              </a:rPr>
              <a:t>测试模式选择（</a:t>
            </a:r>
            <a:r>
              <a:rPr lang="en-US" altLang="zh-CN" sz="2000" kern="1200" dirty="0">
                <a:latin typeface="Times New Roman" pitchFamily="18" charset="0"/>
                <a:ea typeface="宋体" pitchFamily="2" charset="-122"/>
              </a:rPr>
              <a:t>Test Mode Select</a:t>
            </a:r>
            <a:r>
              <a:rPr lang="zh-CN" altLang="en-US" sz="2000" kern="1200" dirty="0">
                <a:latin typeface="Times New Roman" pitchFamily="18" charset="0"/>
                <a:ea typeface="宋体" pitchFamily="2" charset="-122"/>
              </a:rPr>
              <a:t>），通过</a:t>
            </a:r>
            <a:r>
              <a:rPr lang="en-US" altLang="zh-CN" sz="2000" kern="1200" dirty="0">
                <a:latin typeface="Times New Roman" pitchFamily="18" charset="0"/>
                <a:ea typeface="宋体" pitchFamily="2" charset="-122"/>
              </a:rPr>
              <a:t>TMS</a:t>
            </a:r>
            <a:r>
              <a:rPr lang="zh-CN" altLang="en-US" sz="2000" kern="1200" dirty="0">
                <a:latin typeface="Times New Roman" pitchFamily="18" charset="0"/>
                <a:ea typeface="宋体" pitchFamily="2" charset="-122"/>
              </a:rPr>
              <a:t>信号控制</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状态机的状态</a:t>
            </a:r>
            <a:endParaRPr lang="en-US" altLang="zh-CN" sz="2000" kern="1200" dirty="0">
              <a:latin typeface="Times New Roman" pitchFamily="18" charset="0"/>
              <a:ea typeface="宋体" pitchFamily="2" charset="-122"/>
            </a:endParaRPr>
          </a:p>
          <a:p>
            <a:r>
              <a:rPr lang="en-US" altLang="zh-CN" sz="2000" kern="1200" dirty="0">
                <a:latin typeface="Times New Roman" pitchFamily="18" charset="0"/>
                <a:ea typeface="宋体" pitchFamily="2" charset="-122"/>
              </a:rPr>
              <a:t>TCK </a:t>
            </a:r>
            <a:r>
              <a:rPr lang="zh-CN" altLang="en-US" sz="2000" kern="1200" dirty="0">
                <a:latin typeface="Times New Roman" pitchFamily="18" charset="0"/>
                <a:ea typeface="宋体" pitchFamily="2" charset="-122"/>
              </a:rPr>
              <a:t>：</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的时钟信号</a:t>
            </a:r>
            <a:endParaRPr lang="en-US" altLang="zh-CN" sz="2000" kern="1200" dirty="0">
              <a:latin typeface="Times New Roman" pitchFamily="18" charset="0"/>
              <a:ea typeface="宋体" pitchFamily="2" charset="-122"/>
            </a:endParaRPr>
          </a:p>
          <a:p>
            <a:r>
              <a:rPr lang="en-US" altLang="zh-CN" sz="2000" kern="1200" dirty="0">
                <a:latin typeface="Times New Roman" pitchFamily="18" charset="0"/>
                <a:ea typeface="宋体" pitchFamily="2" charset="-122"/>
              </a:rPr>
              <a:t>TDI</a:t>
            </a:r>
            <a:r>
              <a:rPr lang="zh-CN" altLang="en-US" sz="2000" kern="1200" dirty="0">
                <a:latin typeface="Times New Roman" pitchFamily="18" charset="0"/>
                <a:ea typeface="宋体" pitchFamily="2" charset="-122"/>
              </a:rPr>
              <a:t>：数据输入信号</a:t>
            </a:r>
            <a:endParaRPr lang="en-US" altLang="zh-CN" sz="2000" kern="1200" dirty="0">
              <a:latin typeface="Times New Roman" pitchFamily="18" charset="0"/>
              <a:ea typeface="宋体" pitchFamily="2" charset="-122"/>
            </a:endParaRPr>
          </a:p>
          <a:p>
            <a:r>
              <a:rPr lang="en-US" altLang="zh-CN" sz="2000" kern="1200" dirty="0">
                <a:latin typeface="Times New Roman" pitchFamily="18" charset="0"/>
                <a:ea typeface="宋体" pitchFamily="2" charset="-122"/>
              </a:rPr>
              <a:t>TDO </a:t>
            </a:r>
            <a:r>
              <a:rPr lang="zh-CN" altLang="en-US" sz="2000" kern="1200" dirty="0">
                <a:latin typeface="Times New Roman" pitchFamily="18" charset="0"/>
                <a:ea typeface="宋体" pitchFamily="2" charset="-122"/>
              </a:rPr>
              <a:t>：数据输出信号</a:t>
            </a:r>
            <a:endParaRPr lang="en-US" altLang="zh-CN" sz="2000" kern="1200" dirty="0">
              <a:latin typeface="Times New Roman" pitchFamily="18" charset="0"/>
              <a:ea typeface="宋体" pitchFamily="2" charset="-122"/>
            </a:endParaRPr>
          </a:p>
          <a:p>
            <a:r>
              <a:rPr lang="en-US" altLang="zh-CN" sz="2000" kern="1200" dirty="0" err="1">
                <a:latin typeface="Times New Roman" pitchFamily="18" charset="0"/>
                <a:ea typeface="宋体" pitchFamily="2" charset="-122"/>
              </a:rPr>
              <a:t>nTRST</a:t>
            </a:r>
            <a:r>
              <a:rPr lang="zh-CN" altLang="en-US" sz="2000" kern="1200" dirty="0">
                <a:latin typeface="Times New Roman" pitchFamily="18" charset="0"/>
                <a:ea typeface="宋体" pitchFamily="2" charset="-122"/>
              </a:rPr>
              <a:t>：</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复位信号，复位</a:t>
            </a:r>
            <a:r>
              <a:rPr lang="en-US" altLang="zh-CN" sz="2000" kern="1200" dirty="0">
                <a:latin typeface="Times New Roman" pitchFamily="18" charset="0"/>
                <a:ea typeface="宋体" pitchFamily="2" charset="-122"/>
              </a:rPr>
              <a:t>JTAG</a:t>
            </a:r>
            <a:r>
              <a:rPr lang="zh-CN" altLang="en-US" sz="2000" kern="1200" dirty="0">
                <a:latin typeface="Times New Roman" pitchFamily="18" charset="0"/>
                <a:ea typeface="宋体" pitchFamily="2" charset="-122"/>
              </a:rPr>
              <a:t>的状态机和内部的宏单元（</a:t>
            </a:r>
            <a:r>
              <a:rPr lang="en-US" altLang="zh-CN" sz="2000" kern="1200" dirty="0" err="1">
                <a:latin typeface="Times New Roman" pitchFamily="18" charset="0"/>
                <a:ea typeface="宋体" pitchFamily="2" charset="-122"/>
              </a:rPr>
              <a:t>Macrocell</a:t>
            </a:r>
            <a:r>
              <a:rPr lang="zh-CN" altLang="en-US" sz="2000" kern="1200" dirty="0">
                <a:latin typeface="Times New Roman" pitchFamily="18" charset="0"/>
                <a:ea typeface="宋体" pitchFamily="2" charset="-122"/>
              </a:rPr>
              <a:t>）</a:t>
            </a:r>
            <a:endParaRPr lang="en-US" altLang="zh-CN" sz="2000" kern="1200" dirty="0">
              <a:latin typeface="Times New Roman" pitchFamily="18" charset="0"/>
              <a:ea typeface="宋体" pitchFamily="2" charset="-122"/>
            </a:endParaRPr>
          </a:p>
          <a:p>
            <a:endParaRPr lang="zh-CN" altLang="en-US" sz="2000" kern="1200" dirty="0">
              <a:latin typeface="Times New Roman" pitchFamily="18" charset="0"/>
              <a:ea typeface="宋体" pitchFamily="2" charset="-122"/>
            </a:endParaRPr>
          </a:p>
        </p:txBody>
      </p:sp>
    </p:spTree>
    <p:extLst>
      <p:ext uri="{BB962C8B-B14F-4D97-AF65-F5344CB8AC3E}">
        <p14:creationId xmlns:p14="http://schemas.microsoft.com/office/powerpoint/2010/main" val="148711704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230188" y="242888"/>
            <a:ext cx="7005637" cy="9540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eaLnBrk="1" hangingPunct="1"/>
            <a:r>
              <a:rPr lang="en-US" altLang="zh-CN" dirty="0">
                <a:solidFill>
                  <a:srgbClr val="4BACC6"/>
                </a:solidFill>
                <a:ea typeface="黑体" panose="02010609060101010101" pitchFamily="49" charset="-122"/>
              </a:rPr>
              <a:t>ARM7TDMI</a:t>
            </a:r>
            <a:r>
              <a:rPr lang="zh-CN" altLang="en-US" dirty="0">
                <a:solidFill>
                  <a:srgbClr val="4BACC6"/>
                </a:solidFill>
                <a:ea typeface="黑体" panose="02010609060101010101" pitchFamily="49" charset="-122"/>
              </a:rPr>
              <a:t>的</a:t>
            </a:r>
            <a:r>
              <a:rPr lang="en-US" altLang="zh-CN" dirty="0">
                <a:solidFill>
                  <a:srgbClr val="4BACC6"/>
                </a:solidFill>
                <a:ea typeface="黑体" panose="02010609060101010101" pitchFamily="49" charset="-122"/>
              </a:rPr>
              <a:t>JTAG</a:t>
            </a:r>
            <a:r>
              <a:rPr lang="zh-CN" altLang="en-US" dirty="0">
                <a:solidFill>
                  <a:srgbClr val="4BACC6"/>
                </a:solidFill>
                <a:ea typeface="黑体" panose="02010609060101010101" pitchFamily="49" charset="-122"/>
              </a:rPr>
              <a:t>标准链</a:t>
            </a:r>
            <a:endParaRPr lang="en-US" altLang="zh-CN" dirty="0">
              <a:solidFill>
                <a:srgbClr val="4BACC6"/>
              </a:solidFill>
              <a:ea typeface="黑体" panose="02010609060101010101" pitchFamily="49" charset="-122"/>
            </a:endParaRPr>
          </a:p>
        </p:txBody>
      </p:sp>
      <p:sp>
        <p:nvSpPr>
          <p:cNvPr id="643075" name="Rectangle 3" descr="Rectangle: Click to edit Master text styles&#10;Second level&#10;Third level&#10;Fourth level&#10;Fifth level"/>
          <p:cNvSpPr>
            <a:spLocks noGrp="1" noChangeArrowheads="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000" kern="1200">
                <a:latin typeface="Times New Roman" pitchFamily="18" charset="0"/>
                <a:ea typeface="宋体" pitchFamily="2" charset="-122"/>
              </a:rPr>
              <a:t>Scan Chain 0</a:t>
            </a:r>
            <a:r>
              <a:rPr lang="zh-CN" altLang="en-US" sz="2000" kern="1200">
                <a:latin typeface="Times New Roman" pitchFamily="18" charset="0"/>
                <a:ea typeface="宋体" pitchFamily="2" charset="-122"/>
              </a:rPr>
              <a:t>：包括</a:t>
            </a:r>
            <a:r>
              <a:rPr lang="en-US" altLang="zh-CN" sz="2000" kern="1200">
                <a:latin typeface="Times New Roman" pitchFamily="18" charset="0"/>
                <a:ea typeface="宋体" pitchFamily="2" charset="-122"/>
              </a:rPr>
              <a:t>ARM</a:t>
            </a:r>
            <a:r>
              <a:rPr lang="zh-CN" altLang="en-US" sz="2000" kern="1200">
                <a:latin typeface="Times New Roman" pitchFamily="18" charset="0"/>
                <a:ea typeface="宋体" pitchFamily="2" charset="-122"/>
              </a:rPr>
              <a:t>核的所有的</a:t>
            </a:r>
            <a:r>
              <a:rPr lang="en-US" altLang="zh-CN" sz="2000" kern="1200">
                <a:latin typeface="Times New Roman" pitchFamily="18" charset="0"/>
                <a:ea typeface="宋体" pitchFamily="2" charset="-122"/>
              </a:rPr>
              <a:t>IO</a:t>
            </a:r>
            <a:r>
              <a:rPr lang="zh-CN" altLang="en-US" sz="2000" kern="1200">
                <a:latin typeface="Times New Roman" pitchFamily="18" charset="0"/>
                <a:ea typeface="宋体" pitchFamily="2" charset="-122"/>
              </a:rPr>
              <a:t>和总线的输入输出控制信号</a:t>
            </a:r>
            <a:endParaRPr lang="en-US" altLang="zh-CN" sz="2000" kern="1200">
              <a:latin typeface="Times New Roman" pitchFamily="18" charset="0"/>
              <a:ea typeface="宋体" pitchFamily="2" charset="-122"/>
            </a:endParaRPr>
          </a:p>
          <a:p>
            <a:r>
              <a:rPr lang="en-US" altLang="zh-CN" sz="2000" kern="1200">
                <a:latin typeface="Times New Roman" pitchFamily="18" charset="0"/>
                <a:ea typeface="宋体" pitchFamily="2" charset="-122"/>
              </a:rPr>
              <a:t>Scan Chain 1</a:t>
            </a:r>
            <a:r>
              <a:rPr lang="zh-CN" altLang="en-US" sz="2000" kern="1200">
                <a:latin typeface="Times New Roman" pitchFamily="18" charset="0"/>
                <a:ea typeface="宋体" pitchFamily="2" charset="-122"/>
              </a:rPr>
              <a:t>：包括</a:t>
            </a:r>
            <a:r>
              <a:rPr lang="en-US" altLang="zh-CN" sz="2000" kern="1200">
                <a:latin typeface="Times New Roman" pitchFamily="18" charset="0"/>
                <a:ea typeface="宋体" pitchFamily="2" charset="-122"/>
              </a:rPr>
              <a:t>ARM</a:t>
            </a:r>
            <a:r>
              <a:rPr lang="zh-CN" altLang="en-US" sz="2000" kern="1200">
                <a:latin typeface="Times New Roman" pitchFamily="18" charset="0"/>
                <a:ea typeface="宋体" pitchFamily="2" charset="-122"/>
              </a:rPr>
              <a:t>核的数据总线和一个断点控制信号。通过控制这个条链，可以控制</a:t>
            </a:r>
            <a:r>
              <a:rPr lang="en-US" altLang="zh-CN" sz="2000" kern="1200">
                <a:latin typeface="Times New Roman" pitchFamily="18" charset="0"/>
                <a:ea typeface="宋体" pitchFamily="2" charset="-122"/>
              </a:rPr>
              <a:t>ARM</a:t>
            </a:r>
            <a:r>
              <a:rPr lang="zh-CN" altLang="en-US" sz="2000" kern="1200">
                <a:latin typeface="Times New Roman" pitchFamily="18" charset="0"/>
                <a:ea typeface="宋体" pitchFamily="2" charset="-122"/>
              </a:rPr>
              <a:t>核执行指定的指令。</a:t>
            </a:r>
            <a:endParaRPr lang="en-US" altLang="zh-CN" sz="2000" kern="1200">
              <a:latin typeface="Times New Roman" pitchFamily="18" charset="0"/>
              <a:ea typeface="宋体" pitchFamily="2" charset="-122"/>
            </a:endParaRPr>
          </a:p>
          <a:p>
            <a:r>
              <a:rPr lang="en-US" altLang="zh-CN" sz="2000" kern="1200">
                <a:latin typeface="Times New Roman" pitchFamily="18" charset="0"/>
                <a:ea typeface="宋体" pitchFamily="2" charset="-122"/>
              </a:rPr>
              <a:t>Scan Chain 2</a:t>
            </a:r>
            <a:r>
              <a:rPr lang="zh-CN" altLang="en-US" sz="2000" kern="1200">
                <a:latin typeface="Times New Roman" pitchFamily="18" charset="0"/>
                <a:ea typeface="宋体" pitchFamily="2" charset="-122"/>
              </a:rPr>
              <a:t>：通过控制</a:t>
            </a:r>
            <a:r>
              <a:rPr lang="en-US" altLang="zh-CN" sz="2000" kern="1200">
                <a:latin typeface="Times New Roman" pitchFamily="18" charset="0"/>
                <a:ea typeface="宋体" pitchFamily="2" charset="-122"/>
              </a:rPr>
              <a:t>EmbeddedICE</a:t>
            </a:r>
            <a:r>
              <a:rPr lang="zh-CN" altLang="en-US" sz="2000" kern="1200">
                <a:latin typeface="Times New Roman" pitchFamily="18" charset="0"/>
                <a:ea typeface="宋体" pitchFamily="2" charset="-122"/>
              </a:rPr>
              <a:t>宏单元，实现对</a:t>
            </a:r>
            <a:r>
              <a:rPr lang="en-US" altLang="zh-CN" sz="2000" kern="1200">
                <a:latin typeface="Times New Roman" pitchFamily="18" charset="0"/>
                <a:ea typeface="宋体" pitchFamily="2" charset="-122"/>
              </a:rPr>
              <a:t>ARM</a:t>
            </a:r>
            <a:r>
              <a:rPr lang="zh-CN" altLang="en-US" sz="2000" kern="1200">
                <a:latin typeface="Times New Roman" pitchFamily="18" charset="0"/>
                <a:ea typeface="宋体" pitchFamily="2" charset="-122"/>
              </a:rPr>
              <a:t>执行指令的断点、观察点的控制</a:t>
            </a:r>
          </a:p>
        </p:txBody>
      </p:sp>
    </p:spTree>
    <p:extLst>
      <p:ext uri="{BB962C8B-B14F-4D97-AF65-F5344CB8AC3E}">
        <p14:creationId xmlns:p14="http://schemas.microsoft.com/office/powerpoint/2010/main" val="64068540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zh-CN" altLang="en-US" sz="1800" dirty="0"/>
              <a:t>调研所提供的开发板，回答以下问题：</a:t>
            </a:r>
            <a:endParaRPr lang="en-US" altLang="zh-CN" sz="1800" dirty="0"/>
          </a:p>
          <a:p>
            <a:pPr lvl="1"/>
            <a:r>
              <a:rPr lang="zh-CN" altLang="en-US" sz="1400" dirty="0"/>
              <a:t>开发板附带了哪些外部设备和接口设备，具体型号是什么，有什么特点，与处理器通过哪种方式交互</a:t>
            </a:r>
            <a:r>
              <a:rPr lang="en-US" altLang="zh-CN" sz="1400" dirty="0"/>
              <a:t>/</a:t>
            </a:r>
            <a:r>
              <a:rPr lang="zh-CN" altLang="en-US" sz="1400" dirty="0"/>
              <a:t>或哪些引脚连接？（请至少给出</a:t>
            </a:r>
            <a:r>
              <a:rPr lang="en-US" altLang="zh-CN" sz="1400" dirty="0"/>
              <a:t>3</a:t>
            </a:r>
            <a:r>
              <a:rPr lang="zh-CN" altLang="en-US" sz="1400" dirty="0"/>
              <a:t>种）</a:t>
            </a:r>
            <a:endParaRPr lang="en-US" altLang="zh-CN" sz="1100" dirty="0"/>
          </a:p>
          <a:p>
            <a:pPr lvl="1"/>
            <a:r>
              <a:rPr lang="zh-CN" altLang="en-US" sz="1400" dirty="0"/>
              <a:t>参考资料：</a:t>
            </a:r>
            <a:r>
              <a:rPr lang="en-US" altLang="zh-CN" sz="1400" dirty="0">
                <a:hlinkClick r:id="rId2"/>
              </a:rPr>
              <a:t>https://pan.baidu.com/s/1kCs4NzQ_tq7O3Y3SZWqC1Q</a:t>
            </a:r>
            <a:r>
              <a:rPr lang="en-US" altLang="zh-CN" sz="1400" dirty="0"/>
              <a:t> </a:t>
            </a:r>
            <a:r>
              <a:rPr lang="zh-CN" altLang="en-US" sz="1400" dirty="0"/>
              <a:t>提取码：</a:t>
            </a:r>
            <a:r>
              <a:rPr lang="en-US" altLang="zh-CN" sz="1400" dirty="0"/>
              <a:t>v4bk </a:t>
            </a:r>
          </a:p>
          <a:p>
            <a:r>
              <a:rPr lang="zh-CN" altLang="en-US" sz="1800" dirty="0"/>
              <a:t>比较</a:t>
            </a:r>
            <a:r>
              <a:rPr lang="en-US" altLang="zh-CN" sz="1800" dirty="0"/>
              <a:t>NAND</a:t>
            </a:r>
            <a:r>
              <a:rPr lang="zh-CN" altLang="en-US" sz="1800" dirty="0"/>
              <a:t>与</a:t>
            </a:r>
            <a:r>
              <a:rPr lang="en-US" altLang="zh-CN" sz="1800" dirty="0"/>
              <a:t>NOR flash</a:t>
            </a:r>
            <a:r>
              <a:rPr lang="zh-CN" altLang="en-US" sz="1800" dirty="0"/>
              <a:t>的特性，什么原因导致它们在读写性能上面有明显的区别？</a:t>
            </a:r>
            <a:endParaRPr lang="en-US" altLang="zh-CN" sz="1800" dirty="0"/>
          </a:p>
        </p:txBody>
      </p:sp>
      <p:sp>
        <p:nvSpPr>
          <p:cNvPr id="4" name="日期占位符 3"/>
          <p:cNvSpPr>
            <a:spLocks noGrp="1"/>
          </p:cNvSpPr>
          <p:nvPr>
            <p:ph type="dt" sz="half" idx="10"/>
          </p:nvPr>
        </p:nvSpPr>
        <p:spPr/>
        <p:txBody>
          <a:bodyPr/>
          <a:lstStyle/>
          <a:p>
            <a:pPr>
              <a:defRPr/>
            </a:pPr>
            <a:fld id="{90F77502-890F-4DA1-A229-7D7734C17EA3}" type="datetime1">
              <a:rPr lang="zh-CN" altLang="en-US" smtClean="0"/>
              <a:pPr>
                <a:defRPr/>
              </a:pPr>
              <a:t>2020/10/22</a:t>
            </a:fld>
            <a:endParaRPr lang="en-US" altLang="zh-CN"/>
          </a:p>
        </p:txBody>
      </p:sp>
      <p:sp>
        <p:nvSpPr>
          <p:cNvPr id="5" name="灯片编号占位符 4"/>
          <p:cNvSpPr>
            <a:spLocks noGrp="1"/>
          </p:cNvSpPr>
          <p:nvPr>
            <p:ph type="sldNum" sz="quarter" idx="12"/>
          </p:nvPr>
        </p:nvSpPr>
        <p:spPr/>
        <p:txBody>
          <a:bodyPr/>
          <a:lstStyle/>
          <a:p>
            <a:pPr>
              <a:defRPr/>
            </a:pPr>
            <a:fld id="{9916C7D7-3947-4ED4-959D-A99EB7C92E48}" type="slidenum">
              <a:rPr lang="en-US" altLang="zh-CN" smtClean="0"/>
              <a:pPr>
                <a:defRPr/>
              </a:pPr>
              <a:t>43</a:t>
            </a:fld>
            <a:endParaRPr lang="en-US" altLang="zh-CN"/>
          </a:p>
        </p:txBody>
      </p:sp>
    </p:spTree>
    <p:extLst>
      <p:ext uri="{BB962C8B-B14F-4D97-AF65-F5344CB8AC3E}">
        <p14:creationId xmlns:p14="http://schemas.microsoft.com/office/powerpoint/2010/main" val="75959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4BACC6"/>
                </a:solidFill>
                <a:ea typeface="黑体" panose="02010609060101010101" pitchFamily="49" charset="-122"/>
              </a:rPr>
              <a:t>S3C44B0X</a:t>
            </a:r>
            <a:r>
              <a:rPr lang="zh-CN" altLang="en-US" dirty="0">
                <a:solidFill>
                  <a:srgbClr val="4BACC6"/>
                </a:solidFill>
                <a:ea typeface="黑体" panose="02010609060101010101" pitchFamily="49" charset="-122"/>
              </a:rPr>
              <a:t>存储系统的特征</a:t>
            </a:r>
            <a:endParaRPr lang="zh-CN" altLang="en-US" dirty="0"/>
          </a:p>
        </p:txBody>
      </p:sp>
      <p:pic>
        <p:nvPicPr>
          <p:cNvPr id="6" name="内容占位符 5"/>
          <p:cNvPicPr>
            <a:picLocks noGrp="1" noChangeAspect="1"/>
          </p:cNvPicPr>
          <p:nvPr>
            <p:ph idx="1"/>
          </p:nvPr>
        </p:nvPicPr>
        <p:blipFill>
          <a:blip r:embed="rId2"/>
          <a:stretch>
            <a:fillRect/>
          </a:stretch>
        </p:blipFill>
        <p:spPr>
          <a:xfrm>
            <a:off x="827480" y="1556740"/>
            <a:ext cx="7489039" cy="4691659"/>
          </a:xfrm>
          <a:prstGeom prst="rect">
            <a:avLst/>
          </a:prstGeom>
        </p:spPr>
      </p:pic>
      <p:sp>
        <p:nvSpPr>
          <p:cNvPr id="4" name="日期占位符 3"/>
          <p:cNvSpPr>
            <a:spLocks noGrp="1"/>
          </p:cNvSpPr>
          <p:nvPr>
            <p:ph type="dt" sz="half" idx="10"/>
          </p:nvPr>
        </p:nvSpPr>
        <p:spPr/>
        <p:txBody>
          <a:bodyPr/>
          <a:lstStyle/>
          <a:p>
            <a:pPr>
              <a:defRPr/>
            </a:pPr>
            <a:fld id="{90F77502-890F-4DA1-A229-7D7734C17EA3}" type="datetime1">
              <a:rPr lang="zh-CN" altLang="en-US" smtClean="0"/>
              <a:pPr>
                <a:defRPr/>
              </a:pPr>
              <a:t>2020/10/22</a:t>
            </a:fld>
            <a:endParaRPr lang="en-US" altLang="zh-CN"/>
          </a:p>
        </p:txBody>
      </p:sp>
      <p:sp>
        <p:nvSpPr>
          <p:cNvPr id="5" name="灯片编号占位符 4"/>
          <p:cNvSpPr>
            <a:spLocks noGrp="1"/>
          </p:cNvSpPr>
          <p:nvPr>
            <p:ph type="sldNum" sz="quarter" idx="12"/>
          </p:nvPr>
        </p:nvSpPr>
        <p:spPr/>
        <p:txBody>
          <a:bodyPr/>
          <a:lstStyle/>
          <a:p>
            <a:pPr>
              <a:defRPr/>
            </a:pPr>
            <a:fld id="{9916C7D7-3947-4ED4-959D-A99EB7C92E48}" type="slidenum">
              <a:rPr lang="en-US" altLang="zh-CN" smtClean="0"/>
              <a:pPr>
                <a:defRPr/>
              </a:pPr>
              <a:t>5</a:t>
            </a:fld>
            <a:endParaRPr lang="en-US" altLang="zh-CN"/>
          </a:p>
        </p:txBody>
      </p:sp>
    </p:spTree>
    <p:extLst>
      <p:ext uri="{BB962C8B-B14F-4D97-AF65-F5344CB8AC3E}">
        <p14:creationId xmlns:p14="http://schemas.microsoft.com/office/powerpoint/2010/main" val="134976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a:normAutofit/>
          </a:bodyPr>
          <a:lstStyle/>
          <a:p>
            <a:pPr>
              <a:defRPr/>
            </a:pPr>
            <a:r>
              <a:rPr lang="zh-CN" altLang="en-US" dirty="0">
                <a:solidFill>
                  <a:srgbClr val="4BACC6"/>
                </a:solidFill>
              </a:rPr>
              <a:t>系统存储器</a:t>
            </a:r>
            <a:r>
              <a:rPr lang="en-US" altLang="zh-CN" dirty="0">
                <a:solidFill>
                  <a:srgbClr val="4BACC6"/>
                </a:solidFill>
              </a:rPr>
              <a:t>:29F040-- NOR</a:t>
            </a:r>
            <a:r>
              <a:rPr lang="zh-CN" altLang="en-US" dirty="0">
                <a:solidFill>
                  <a:srgbClr val="4BACC6"/>
                </a:solidFill>
              </a:rPr>
              <a:t>技术</a:t>
            </a:r>
            <a:endParaRPr lang="zh-CN" altLang="en-US" dirty="0"/>
          </a:p>
        </p:txBody>
      </p:sp>
      <p:sp>
        <p:nvSpPr>
          <p:cNvPr id="3" name="内容占位符 2"/>
          <p:cNvSpPr>
            <a:spLocks noGrp="1"/>
          </p:cNvSpPr>
          <p:nvPr>
            <p:ph idx="1"/>
          </p:nvPr>
        </p:nvSpPr>
        <p:spPr/>
        <p:txBody>
          <a:bodyPr/>
          <a:lstStyle/>
          <a:p>
            <a:pPr>
              <a:defRPr/>
            </a:pPr>
            <a:r>
              <a:rPr lang="en-US" altLang="zh-CN" dirty="0">
                <a:solidFill>
                  <a:schemeClr val="tx2"/>
                </a:solidFill>
                <a:latin typeface="宋体" charset="0"/>
                <a:ea typeface="宋体" charset="0"/>
                <a:cs typeface="宋体" charset="0"/>
              </a:rPr>
              <a:t>Bank0</a:t>
            </a:r>
            <a:r>
              <a:rPr lang="zh-CN" altLang="en-US" dirty="0">
                <a:solidFill>
                  <a:schemeClr val="tx2"/>
                </a:solidFill>
                <a:latin typeface="宋体" charset="0"/>
                <a:ea typeface="宋体" charset="0"/>
                <a:cs typeface="宋体" charset="0"/>
              </a:rPr>
              <a:t>：系统的启动</a:t>
            </a:r>
            <a:r>
              <a:rPr lang="en-US" altLang="zh-CN" dirty="0">
                <a:solidFill>
                  <a:schemeClr val="tx2"/>
                </a:solidFill>
                <a:latin typeface="宋体" charset="0"/>
                <a:ea typeface="宋体" charset="0"/>
                <a:cs typeface="宋体" charset="0"/>
              </a:rPr>
              <a:t>ROM</a:t>
            </a:r>
            <a:r>
              <a:rPr lang="zh-CN" altLang="en-US" dirty="0">
                <a:solidFill>
                  <a:schemeClr val="tx2"/>
                </a:solidFill>
                <a:latin typeface="宋体" charset="0"/>
                <a:ea typeface="宋体" charset="0"/>
                <a:cs typeface="宋体" charset="0"/>
              </a:rPr>
              <a:t>（</a:t>
            </a:r>
            <a:r>
              <a:rPr lang="en-US" altLang="zh-CN" dirty="0">
                <a:solidFill>
                  <a:schemeClr val="tx2"/>
                </a:solidFill>
                <a:latin typeface="宋体" charset="0"/>
                <a:ea typeface="宋体" charset="0"/>
                <a:cs typeface="宋体" charset="0"/>
              </a:rPr>
              <a:t>29F040,4Mb ,512K×8B</a:t>
            </a:r>
            <a:r>
              <a:rPr lang="zh-CN" altLang="en-US" dirty="0">
                <a:solidFill>
                  <a:schemeClr val="tx2"/>
                </a:solidFill>
                <a:latin typeface="宋体" charset="0"/>
                <a:ea typeface="宋体" charset="0"/>
                <a:cs typeface="宋体" charset="0"/>
              </a:rPr>
              <a:t>）。在系统复位的时候，处理器的</a:t>
            </a:r>
            <a:r>
              <a:rPr lang="en-US" altLang="zh-CN" dirty="0">
                <a:solidFill>
                  <a:schemeClr val="tx2"/>
                </a:solidFill>
                <a:latin typeface="宋体" charset="0"/>
                <a:ea typeface="宋体" charset="0"/>
                <a:cs typeface="宋体" charset="0"/>
              </a:rPr>
              <a:t>PC</a:t>
            </a:r>
            <a:r>
              <a:rPr lang="zh-CN" altLang="en-US" dirty="0">
                <a:solidFill>
                  <a:schemeClr val="tx2"/>
                </a:solidFill>
                <a:latin typeface="宋体" charset="0"/>
                <a:ea typeface="宋体" charset="0"/>
                <a:cs typeface="宋体" charset="0"/>
              </a:rPr>
              <a:t>（程序计数器）指针指向</a:t>
            </a:r>
            <a:r>
              <a:rPr lang="en-US" altLang="zh-CN" dirty="0">
                <a:solidFill>
                  <a:schemeClr val="tx2"/>
                </a:solidFill>
                <a:latin typeface="宋体" charset="0"/>
                <a:ea typeface="宋体" charset="0"/>
                <a:cs typeface="宋体" charset="0"/>
              </a:rPr>
              <a:t>0x0</a:t>
            </a:r>
            <a:r>
              <a:rPr lang="zh-CN" altLang="en-US" dirty="0">
                <a:solidFill>
                  <a:schemeClr val="tx2"/>
                </a:solidFill>
                <a:latin typeface="宋体" charset="0"/>
                <a:ea typeface="宋体" charset="0"/>
                <a:cs typeface="宋体" charset="0"/>
              </a:rPr>
              <a:t>地址。在</a:t>
            </a:r>
            <a:r>
              <a:rPr lang="en-US" altLang="zh-CN" dirty="0">
                <a:solidFill>
                  <a:schemeClr val="tx2"/>
                </a:solidFill>
                <a:latin typeface="宋体" charset="0"/>
                <a:ea typeface="宋体" charset="0"/>
                <a:cs typeface="宋体" charset="0"/>
              </a:rPr>
              <a:t>Bank0</a:t>
            </a:r>
            <a:r>
              <a:rPr lang="zh-CN" altLang="en-US" dirty="0">
                <a:solidFill>
                  <a:schemeClr val="tx2"/>
                </a:solidFill>
                <a:latin typeface="宋体" charset="0"/>
                <a:ea typeface="宋体" charset="0"/>
                <a:cs typeface="宋体" charset="0"/>
              </a:rPr>
              <a:t>的起始地址的程序，就是系统的初始化程序。</a:t>
            </a:r>
          </a:p>
          <a:p>
            <a:pPr>
              <a:defRPr/>
            </a:pPr>
            <a:endParaRPr lang="zh-CN" altLang="en-US" dirty="0"/>
          </a:p>
        </p:txBody>
      </p:sp>
    </p:spTree>
    <p:extLst>
      <p:ext uri="{BB962C8B-B14F-4D97-AF65-F5344CB8AC3E}">
        <p14:creationId xmlns:p14="http://schemas.microsoft.com/office/powerpoint/2010/main" val="231232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title"/>
          </p:nvPr>
        </p:nvSpPr>
        <p:spPr>
          <a:xfrm>
            <a:off x="230188" y="242888"/>
            <a:ext cx="7366000" cy="954087"/>
          </a:xfrm>
        </p:spPr>
        <p:txBody>
          <a:bodyPr>
            <a:normAutofit/>
          </a:bodyPr>
          <a:lstStyle/>
          <a:p>
            <a:pPr eaLnBrk="1" hangingPunct="1">
              <a:defRPr/>
            </a:pPr>
            <a:r>
              <a:rPr lang="zh-CN" altLang="en-US" dirty="0">
                <a:solidFill>
                  <a:srgbClr val="4BACC6"/>
                </a:solidFill>
              </a:rPr>
              <a:t>系统存储器</a:t>
            </a:r>
            <a:r>
              <a:rPr lang="en-US" altLang="zh-CN" dirty="0">
                <a:solidFill>
                  <a:srgbClr val="4BACC6"/>
                </a:solidFill>
              </a:rPr>
              <a:t>:29F040-- NOR</a:t>
            </a:r>
            <a:r>
              <a:rPr lang="zh-CN" altLang="en-US" dirty="0">
                <a:solidFill>
                  <a:srgbClr val="4BACC6"/>
                </a:solidFill>
              </a:rPr>
              <a:t>技术</a:t>
            </a:r>
            <a:endParaRPr kumimoji="1" lang="zh-CN" altLang="en-US" dirty="0">
              <a:solidFill>
                <a:srgbClr val="4BACC6"/>
              </a:solidFill>
            </a:endParaRPr>
          </a:p>
        </p:txBody>
      </p:sp>
      <p:sp>
        <p:nvSpPr>
          <p:cNvPr id="5" name="内容占位符 4"/>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000" kern="1200" dirty="0">
                <a:latin typeface="Times New Roman" pitchFamily="18" charset="0"/>
                <a:ea typeface="宋体" panose="02010600030101010101" pitchFamily="2" charset="-122"/>
              </a:rPr>
              <a:t>NOR</a:t>
            </a:r>
            <a:r>
              <a:rPr lang="zh-CN" altLang="en-US" sz="2000" kern="1200" dirty="0">
                <a:latin typeface="Times New Roman" pitchFamily="18" charset="0"/>
                <a:ea typeface="宋体" panose="02010600030101010101" pitchFamily="2" charset="-122"/>
              </a:rPr>
              <a:t>技术闪速存储器是最早出现的</a:t>
            </a:r>
            <a:r>
              <a:rPr lang="en-US" altLang="zh-CN" sz="2000" kern="1200" dirty="0">
                <a:latin typeface="Times New Roman" pitchFamily="18" charset="0"/>
                <a:ea typeface="宋体" panose="02010600030101010101" pitchFamily="2" charset="-122"/>
              </a:rPr>
              <a:t>Flash Memory</a:t>
            </a:r>
            <a:r>
              <a:rPr lang="zh-CN" altLang="en-US" sz="2000" kern="1200" dirty="0">
                <a:latin typeface="Times New Roman" pitchFamily="18" charset="0"/>
                <a:ea typeface="宋体" panose="02010600030101010101" pitchFamily="2" charset="-122"/>
              </a:rPr>
              <a:t>，它源于传统的</a:t>
            </a:r>
            <a:r>
              <a:rPr lang="en-US" altLang="zh-CN" sz="2000" kern="1200" dirty="0">
                <a:latin typeface="Times New Roman" pitchFamily="18" charset="0"/>
                <a:ea typeface="宋体" panose="02010600030101010101" pitchFamily="2" charset="-122"/>
              </a:rPr>
              <a:t>EPROM</a:t>
            </a:r>
            <a:r>
              <a:rPr lang="zh-CN" altLang="en-US" sz="2000" kern="1200" dirty="0">
                <a:latin typeface="Times New Roman" pitchFamily="18" charset="0"/>
                <a:ea typeface="宋体" panose="02010600030101010101" pitchFamily="2" charset="-122"/>
              </a:rPr>
              <a:t>器件，具有可靠性高、随机读取速度快的优势，在擦除和编程操作较少而直接执行代码的场合，尤其是纯代码存储的应用中广泛使用，如</a:t>
            </a:r>
            <a:r>
              <a:rPr lang="en-US" altLang="zh-CN" sz="2000" kern="1200" dirty="0">
                <a:latin typeface="Times New Roman" pitchFamily="18" charset="0"/>
                <a:ea typeface="宋体" panose="02010600030101010101" pitchFamily="2" charset="-122"/>
              </a:rPr>
              <a:t>PC</a:t>
            </a:r>
            <a:r>
              <a:rPr lang="zh-CN" altLang="en-US" sz="2000" kern="1200" dirty="0">
                <a:latin typeface="Times New Roman" pitchFamily="18" charset="0"/>
                <a:ea typeface="宋体" panose="02010600030101010101" pitchFamily="2" charset="-122"/>
              </a:rPr>
              <a:t>的</a:t>
            </a:r>
            <a:r>
              <a:rPr lang="en-US" altLang="zh-CN" sz="2000" kern="1200" dirty="0">
                <a:latin typeface="Times New Roman" pitchFamily="18" charset="0"/>
                <a:ea typeface="宋体" panose="02010600030101010101" pitchFamily="2" charset="-122"/>
              </a:rPr>
              <a:t>BIOS</a:t>
            </a:r>
            <a:r>
              <a:rPr lang="zh-CN" altLang="en-US" sz="2000" kern="1200" dirty="0">
                <a:latin typeface="Times New Roman" pitchFamily="18" charset="0"/>
                <a:ea typeface="宋体" panose="02010600030101010101" pitchFamily="2" charset="-122"/>
              </a:rPr>
              <a:t>固件、移动电话、硬盘驱动器的控制存储器等。</a:t>
            </a:r>
            <a:endParaRPr lang="en-US" altLang="zh-CN" sz="2000" kern="1200" dirty="0">
              <a:latin typeface="Times New Roman" pitchFamily="18" charset="0"/>
              <a:ea typeface="宋体" panose="02010600030101010101" pitchFamily="2" charset="-122"/>
            </a:endParaRPr>
          </a:p>
          <a:p>
            <a:r>
              <a:rPr lang="zh-CN" altLang="en-US" sz="2000" kern="1200" dirty="0">
                <a:latin typeface="Times New Roman" pitchFamily="18" charset="0"/>
                <a:ea typeface="宋体" panose="02010600030101010101" pitchFamily="2" charset="-122"/>
              </a:rPr>
              <a:t>由于</a:t>
            </a:r>
            <a:r>
              <a:rPr lang="en-US" altLang="zh-CN" sz="2000" kern="1200" dirty="0">
                <a:latin typeface="Times New Roman" pitchFamily="18" charset="0"/>
                <a:ea typeface="宋体" panose="02010600030101010101" pitchFamily="2" charset="-122"/>
              </a:rPr>
              <a:t>NOR</a:t>
            </a:r>
            <a:r>
              <a:rPr lang="zh-CN" altLang="en-US" sz="2000" kern="1200" dirty="0">
                <a:latin typeface="Times New Roman" pitchFamily="18" charset="0"/>
                <a:ea typeface="宋体" panose="02010600030101010101" pitchFamily="2" charset="-122"/>
              </a:rPr>
              <a:t>技术</a:t>
            </a:r>
            <a:r>
              <a:rPr lang="en-US" altLang="zh-CN" sz="2000" kern="1200" dirty="0">
                <a:latin typeface="Times New Roman" pitchFamily="18" charset="0"/>
                <a:ea typeface="宋体" panose="02010600030101010101" pitchFamily="2" charset="-122"/>
              </a:rPr>
              <a:t>Flash Memory</a:t>
            </a:r>
            <a:r>
              <a:rPr lang="zh-CN" altLang="en-US" sz="2000" kern="1200" dirty="0">
                <a:latin typeface="Times New Roman" pitchFamily="18" charset="0"/>
                <a:ea typeface="宋体" panose="02010600030101010101" pitchFamily="2" charset="-122"/>
              </a:rPr>
              <a:t>的擦除和编程速度较慢，而块尺寸又较大，因此擦除和编程操作所花费的时间很长，在纯数据存储和文件存储的应用中，</a:t>
            </a:r>
            <a:r>
              <a:rPr lang="en-US" altLang="zh-CN" sz="2000" kern="1200" dirty="0">
                <a:latin typeface="Times New Roman" pitchFamily="18" charset="0"/>
                <a:ea typeface="宋体" panose="02010600030101010101" pitchFamily="2" charset="-122"/>
              </a:rPr>
              <a:t>NOR</a:t>
            </a:r>
            <a:r>
              <a:rPr lang="zh-CN" altLang="en-US" sz="2000" kern="1200" dirty="0">
                <a:latin typeface="Times New Roman" pitchFamily="18" charset="0"/>
                <a:ea typeface="宋体" panose="02010600030101010101" pitchFamily="2" charset="-122"/>
              </a:rPr>
              <a:t>技术显得力不从心。</a:t>
            </a:r>
            <a:endParaRPr lang="en-US" altLang="zh-CN" sz="2000" kern="1200" dirty="0">
              <a:latin typeface="Times New Roman" pitchFamily="18" charset="0"/>
              <a:ea typeface="宋体" panose="02010600030101010101" pitchFamily="2" charset="-122"/>
            </a:endParaRPr>
          </a:p>
        </p:txBody>
      </p:sp>
      <p:sp>
        <p:nvSpPr>
          <p:cNvPr id="99330" name="Rectangle 2"/>
          <p:cNvSpPr>
            <a:spLocks noChangeArrowheads="1"/>
          </p:cNvSpPr>
          <p:nvPr/>
        </p:nvSpPr>
        <p:spPr bwMode="auto">
          <a:xfrm>
            <a:off x="685800" y="762000"/>
            <a:ext cx="7772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fontAlgn="auto">
              <a:spcBef>
                <a:spcPts val="0"/>
              </a:spcBef>
              <a:spcAft>
                <a:spcPts val="0"/>
              </a:spcAft>
              <a:defRPr/>
            </a:pPr>
            <a:endParaRPr lang="zh-CN" altLang="en-US" sz="2800" b="1" dirty="0">
              <a:solidFill>
                <a:srgbClr val="0000FF"/>
              </a:solidFill>
              <a:latin typeface="+mn-lt"/>
              <a:ea typeface="+mn-ea"/>
            </a:endParaRPr>
          </a:p>
        </p:txBody>
      </p:sp>
    </p:spTree>
    <p:extLst>
      <p:ext uri="{BB962C8B-B14F-4D97-AF65-F5344CB8AC3E}">
        <p14:creationId xmlns:p14="http://schemas.microsoft.com/office/powerpoint/2010/main" val="59528503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0188" y="242888"/>
            <a:ext cx="7726362" cy="954087"/>
          </a:xfrm>
        </p:spPr>
        <p:txBody>
          <a:bodyPr>
            <a:normAutofit fontScale="90000"/>
          </a:bodyPr>
          <a:lstStyle/>
          <a:p>
            <a:pPr eaLnBrk="1" hangingPunct="1">
              <a:defRPr/>
            </a:pPr>
            <a:r>
              <a:rPr lang="en-US" altLang="zh-CN" sz="3200">
                <a:solidFill>
                  <a:srgbClr val="4BACC6"/>
                </a:solidFill>
                <a:ea typeface="黑体" pitchFamily="49" charset="-122"/>
              </a:rPr>
              <a:t>S3C44B0X</a:t>
            </a:r>
            <a:r>
              <a:rPr lang="zh-CN" altLang="en-US" sz="3200">
                <a:solidFill>
                  <a:srgbClr val="4BACC6"/>
                </a:solidFill>
                <a:ea typeface="黑体" pitchFamily="49" charset="-122"/>
              </a:rPr>
              <a:t>与线性</a:t>
            </a:r>
            <a:r>
              <a:rPr lang="en-US" altLang="zh-CN" sz="3200">
                <a:solidFill>
                  <a:srgbClr val="4BACC6"/>
                </a:solidFill>
                <a:ea typeface="黑体" pitchFamily="49" charset="-122"/>
              </a:rPr>
              <a:t>FLASH</a:t>
            </a:r>
            <a:r>
              <a:rPr lang="zh-CN" altLang="en-US" sz="3200">
                <a:solidFill>
                  <a:srgbClr val="4BACC6"/>
                </a:solidFill>
                <a:ea typeface="黑体" pitchFamily="49" charset="-122"/>
              </a:rPr>
              <a:t>的连接（</a:t>
            </a:r>
            <a:r>
              <a:rPr lang="en-US" altLang="zh-CN" sz="3200">
                <a:solidFill>
                  <a:srgbClr val="4BACC6"/>
                </a:solidFill>
                <a:ea typeface="黑体" pitchFamily="49" charset="-122"/>
              </a:rPr>
              <a:t>Half</a:t>
            </a:r>
            <a:r>
              <a:rPr lang="en-US" altLang="zh-CN" sz="3600">
                <a:solidFill>
                  <a:srgbClr val="4BACC6"/>
                </a:solidFill>
                <a:ea typeface="黑体" pitchFamily="49" charset="-122"/>
              </a:rPr>
              <a:t> </a:t>
            </a:r>
            <a:r>
              <a:rPr lang="en-US" altLang="zh-CN" sz="3200">
                <a:solidFill>
                  <a:srgbClr val="4BACC6"/>
                </a:solidFill>
                <a:ea typeface="黑体" pitchFamily="49" charset="-122"/>
              </a:rPr>
              <a:t>Word)</a:t>
            </a:r>
          </a:p>
        </p:txBody>
      </p:sp>
      <p:graphicFrame>
        <p:nvGraphicFramePr>
          <p:cNvPr id="16387" name="Object 11"/>
          <p:cNvGraphicFramePr>
            <a:graphicFrameLocks noChangeAspect="1"/>
          </p:cNvGraphicFramePr>
          <p:nvPr/>
        </p:nvGraphicFramePr>
        <p:xfrm>
          <a:off x="0" y="1412875"/>
          <a:ext cx="9144000" cy="4800600"/>
        </p:xfrm>
        <a:graphic>
          <a:graphicData uri="http://schemas.openxmlformats.org/presentationml/2006/ole">
            <mc:AlternateContent xmlns:mc="http://schemas.openxmlformats.org/markup-compatibility/2006">
              <mc:Choice xmlns:v="urn:schemas-microsoft-com:vml" Requires="v">
                <p:oleObj spid="_x0000_s44068" name="位图图像" r:id="rId3" imgW="6761905" imgH="2924583" progId="Paint.Picture">
                  <p:embed/>
                </p:oleObj>
              </mc:Choice>
              <mc:Fallback>
                <p:oleObj name="位图图像" r:id="rId3" imgW="6761905" imgH="2924583" progId="Paint.Picture">
                  <p:embed/>
                  <p:pic>
                    <p:nvPicPr>
                      <p:cNvPr id="1638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2875"/>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21222620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30188" y="242888"/>
            <a:ext cx="8734425" cy="954087"/>
          </a:xfrm>
        </p:spPr>
        <p:txBody>
          <a:bodyPr>
            <a:normAutofit fontScale="90000"/>
          </a:bodyPr>
          <a:lstStyle/>
          <a:p>
            <a:pPr eaLnBrk="1" hangingPunct="1">
              <a:defRPr/>
            </a:pPr>
            <a:r>
              <a:rPr lang="en-US" altLang="zh-CN" sz="3600">
                <a:solidFill>
                  <a:srgbClr val="4BACC6"/>
                </a:solidFill>
              </a:rPr>
              <a:t>K29F2808</a:t>
            </a:r>
            <a:r>
              <a:rPr lang="en-US" altLang="zh-CN" sz="3200">
                <a:solidFill>
                  <a:srgbClr val="4BACC6"/>
                </a:solidFill>
              </a:rPr>
              <a:t>（三星 16Mbyte Flash）--</a:t>
            </a:r>
            <a:r>
              <a:rPr lang="en-US" altLang="zh-CN" sz="3600">
                <a:solidFill>
                  <a:srgbClr val="4BACC6"/>
                </a:solidFill>
              </a:rPr>
              <a:t>NAND</a:t>
            </a:r>
            <a:r>
              <a:rPr lang="zh-CN" altLang="en-US" sz="3600">
                <a:solidFill>
                  <a:srgbClr val="4BACC6"/>
                </a:solidFill>
              </a:rPr>
              <a:t>技术</a:t>
            </a:r>
            <a:endParaRPr kumimoji="1" lang="zh-CN" altLang="en-US" sz="3200">
              <a:solidFill>
                <a:srgbClr val="4BACC6"/>
              </a:solidFill>
            </a:endParaRPr>
          </a:p>
        </p:txBody>
      </p:sp>
      <p:sp>
        <p:nvSpPr>
          <p:cNvPr id="17411" name="内容占位符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000" dirty="0">
                <a:solidFill>
                  <a:schemeClr val="tx2"/>
                </a:solidFill>
                <a:latin typeface="宋体" charset="0"/>
                <a:ea typeface="宋体" charset="0"/>
                <a:cs typeface="宋体" charset="0"/>
              </a:rPr>
              <a:t>NAND</a:t>
            </a:r>
            <a:r>
              <a:rPr lang="zh-CN" altLang="en-US" sz="2000" dirty="0">
                <a:solidFill>
                  <a:schemeClr val="tx2"/>
                </a:solidFill>
                <a:latin typeface="宋体" charset="0"/>
                <a:ea typeface="宋体" charset="0"/>
                <a:cs typeface="宋体" charset="0"/>
              </a:rPr>
              <a:t>技术</a:t>
            </a:r>
            <a:r>
              <a:rPr lang="en-US" altLang="zh-CN" sz="2000" dirty="0">
                <a:solidFill>
                  <a:schemeClr val="tx2"/>
                </a:solidFill>
                <a:latin typeface="宋体" charset="0"/>
                <a:ea typeface="宋体" charset="0"/>
                <a:cs typeface="宋体" charset="0"/>
              </a:rPr>
              <a:t>Flash Memory</a:t>
            </a:r>
            <a:r>
              <a:rPr lang="zh-CN" altLang="en-US" sz="2000" dirty="0">
                <a:solidFill>
                  <a:schemeClr val="tx2"/>
                </a:solidFill>
                <a:latin typeface="宋体" charset="0"/>
                <a:ea typeface="宋体" charset="0"/>
                <a:cs typeface="宋体" charset="0"/>
              </a:rPr>
              <a:t>具有以下特点：</a:t>
            </a:r>
            <a:endParaRPr lang="en-US" altLang="zh-CN" sz="2000" dirty="0">
              <a:solidFill>
                <a:schemeClr val="tx2"/>
              </a:solidFill>
              <a:latin typeface="宋体" charset="0"/>
              <a:ea typeface="宋体" charset="0"/>
              <a:cs typeface="宋体" charset="0"/>
            </a:endParaRPr>
          </a:p>
          <a:p>
            <a:pPr lvl="1"/>
            <a:r>
              <a:rPr lang="zh-CN" altLang="en-US" sz="1800" dirty="0"/>
              <a:t>以页为单位进行读和编程操作，具有快编程和快擦除的功能，其块擦除时间是</a:t>
            </a:r>
            <a:r>
              <a:rPr lang="en-US" altLang="zh-CN" sz="1800" dirty="0"/>
              <a:t>2ms</a:t>
            </a:r>
            <a:r>
              <a:rPr lang="zh-CN" altLang="en-US" sz="1800" dirty="0"/>
              <a:t>；而</a:t>
            </a:r>
            <a:r>
              <a:rPr lang="en-US" altLang="zh-CN" sz="1800" dirty="0"/>
              <a:t>NOR</a:t>
            </a:r>
            <a:r>
              <a:rPr lang="zh-CN" altLang="en-US" sz="1800" dirty="0"/>
              <a:t>技术的块擦除时间达到几百</a:t>
            </a:r>
            <a:r>
              <a:rPr lang="en-US" altLang="zh-CN" sz="1800" dirty="0" err="1"/>
              <a:t>ms</a:t>
            </a:r>
            <a:r>
              <a:rPr lang="zh-CN" altLang="en-US" sz="1800" dirty="0"/>
              <a:t>。</a:t>
            </a:r>
            <a:endParaRPr lang="en-US" altLang="zh-CN" sz="1800" dirty="0"/>
          </a:p>
          <a:p>
            <a:pPr lvl="1"/>
            <a:r>
              <a:rPr lang="zh-CN" altLang="en-US" sz="1800" dirty="0"/>
              <a:t>数据、地址采用同一总线，实现串行读取。随机读取速度慢且不能按字节随机编程。</a:t>
            </a:r>
            <a:endParaRPr lang="en-US" altLang="zh-CN" sz="1800" dirty="0"/>
          </a:p>
          <a:p>
            <a:pPr lvl="1"/>
            <a:r>
              <a:rPr lang="zh-CN" altLang="en-US" sz="1800" dirty="0"/>
              <a:t>芯片尺寸小，引脚少，是位成本</a:t>
            </a:r>
            <a:r>
              <a:rPr lang="en-US" altLang="zh-CN" sz="1800" dirty="0"/>
              <a:t>(bit cost)</a:t>
            </a:r>
            <a:r>
              <a:rPr lang="zh-CN" altLang="en-US" sz="1800" dirty="0"/>
              <a:t>最低的固态存储器，将很快突破每兆字节</a:t>
            </a:r>
            <a:r>
              <a:rPr lang="en-US" altLang="zh-CN" sz="1800" dirty="0"/>
              <a:t>1</a:t>
            </a:r>
            <a:r>
              <a:rPr lang="zh-CN" altLang="en-US" sz="1800" dirty="0"/>
              <a:t>美元的价格限制。</a:t>
            </a:r>
            <a:endParaRPr lang="en-US" altLang="zh-CN" sz="1800" dirty="0"/>
          </a:p>
          <a:p>
            <a:pPr lvl="1"/>
            <a:r>
              <a:rPr lang="zh-CN" altLang="en-US" sz="1800" dirty="0"/>
              <a:t>芯片包含有失效块，其数目最大可达到</a:t>
            </a:r>
            <a:r>
              <a:rPr lang="en-US" altLang="zh-CN" sz="1800" dirty="0"/>
              <a:t>3~35</a:t>
            </a:r>
            <a:r>
              <a:rPr lang="zh-CN" altLang="en-US" sz="1800" dirty="0"/>
              <a:t>块。失效块不会影响有效块的性能。</a:t>
            </a:r>
            <a:endParaRPr lang="en-US" altLang="zh-CN" sz="1800" dirty="0"/>
          </a:p>
          <a:p>
            <a:r>
              <a:rPr lang="en-US" altLang="zh-CN" sz="2000" dirty="0">
                <a:solidFill>
                  <a:schemeClr val="tx2"/>
                </a:solidFill>
                <a:latin typeface="宋体" charset="0"/>
                <a:ea typeface="宋体" charset="0"/>
                <a:cs typeface="宋体" charset="0"/>
              </a:rPr>
              <a:t>Bank1</a:t>
            </a:r>
            <a:r>
              <a:rPr lang="zh-CN" altLang="en-US" sz="2000" dirty="0">
                <a:solidFill>
                  <a:schemeClr val="tx2"/>
                </a:solidFill>
                <a:latin typeface="宋体" charset="0"/>
                <a:ea typeface="宋体" charset="0"/>
                <a:cs typeface="宋体" charset="0"/>
              </a:rPr>
              <a:t>：</a:t>
            </a:r>
            <a:r>
              <a:rPr lang="en-US" altLang="zh-CN" sz="2000" dirty="0">
                <a:solidFill>
                  <a:schemeClr val="tx2"/>
                </a:solidFill>
                <a:latin typeface="宋体" charset="0"/>
                <a:ea typeface="宋体" charset="0"/>
                <a:cs typeface="宋体" charset="0"/>
              </a:rPr>
              <a:t>K29F2808(16MB),</a:t>
            </a:r>
            <a:r>
              <a:rPr lang="zh-CN" altLang="en-US" sz="2000" dirty="0">
                <a:solidFill>
                  <a:schemeClr val="tx2"/>
                </a:solidFill>
                <a:latin typeface="宋体" charset="0"/>
                <a:ea typeface="宋体" charset="0"/>
                <a:cs typeface="宋体" charset="0"/>
              </a:rPr>
              <a:t>非线性寻址，每次寻址需要</a:t>
            </a:r>
            <a:r>
              <a:rPr lang="en-US" altLang="zh-CN" sz="2000" dirty="0">
                <a:solidFill>
                  <a:schemeClr val="tx2"/>
                </a:solidFill>
                <a:latin typeface="宋体" charset="0"/>
                <a:ea typeface="宋体" charset="0"/>
                <a:cs typeface="宋体" charset="0"/>
              </a:rPr>
              <a:t>3</a:t>
            </a:r>
            <a:r>
              <a:rPr lang="zh-CN" altLang="en-US" sz="2000" dirty="0">
                <a:solidFill>
                  <a:schemeClr val="tx2"/>
                </a:solidFill>
                <a:latin typeface="宋体" charset="0"/>
                <a:ea typeface="宋体" charset="0"/>
                <a:cs typeface="宋体" charset="0"/>
              </a:rPr>
              <a:t>次写入</a:t>
            </a:r>
            <a:r>
              <a:rPr lang="en-US" altLang="zh-CN" sz="2000" dirty="0">
                <a:solidFill>
                  <a:schemeClr val="tx2"/>
                </a:solidFill>
                <a:latin typeface="宋体" charset="0"/>
                <a:ea typeface="宋体" charset="0"/>
                <a:cs typeface="宋体" charset="0"/>
              </a:rPr>
              <a:t>8</a:t>
            </a:r>
            <a:r>
              <a:rPr lang="zh-CN" altLang="en-US" sz="2000" dirty="0">
                <a:solidFill>
                  <a:schemeClr val="tx2"/>
                </a:solidFill>
                <a:latin typeface="宋体" charset="0"/>
                <a:ea typeface="宋体" charset="0"/>
                <a:cs typeface="宋体" charset="0"/>
              </a:rPr>
              <a:t>位地址线。具体的时序可以参考</a:t>
            </a:r>
            <a:r>
              <a:rPr lang="en-US" altLang="zh-CN" sz="2000" dirty="0">
                <a:solidFill>
                  <a:schemeClr val="tx2"/>
                </a:solidFill>
                <a:latin typeface="宋体" charset="0"/>
                <a:ea typeface="宋体" charset="0"/>
                <a:cs typeface="宋体" charset="0"/>
              </a:rPr>
              <a:t>K29F2808</a:t>
            </a:r>
            <a:r>
              <a:rPr lang="zh-CN" altLang="en-US" sz="2000" dirty="0">
                <a:solidFill>
                  <a:schemeClr val="tx2"/>
                </a:solidFill>
                <a:latin typeface="宋体" charset="0"/>
                <a:ea typeface="宋体" charset="0"/>
                <a:cs typeface="宋体" charset="0"/>
              </a:rPr>
              <a:t>的</a:t>
            </a:r>
            <a:r>
              <a:rPr lang="en-US" altLang="zh-CN" sz="2000" dirty="0">
                <a:solidFill>
                  <a:schemeClr val="tx2"/>
                </a:solidFill>
                <a:latin typeface="宋体" charset="0"/>
                <a:ea typeface="宋体" charset="0"/>
                <a:cs typeface="宋体" charset="0"/>
              </a:rPr>
              <a:t>datasheet</a:t>
            </a:r>
          </a:p>
          <a:p>
            <a:r>
              <a:rPr lang="zh-CN" altLang="en-US" sz="2000" dirty="0">
                <a:solidFill>
                  <a:schemeClr val="tx2"/>
                </a:solidFill>
                <a:latin typeface="宋体" charset="0"/>
                <a:ea typeface="宋体" charset="0"/>
                <a:cs typeface="宋体" charset="0"/>
              </a:rPr>
              <a:t>基于</a:t>
            </a:r>
            <a:r>
              <a:rPr lang="en-US" altLang="zh-CN" sz="2000" dirty="0">
                <a:solidFill>
                  <a:schemeClr val="tx2"/>
                </a:solidFill>
                <a:latin typeface="宋体" charset="0"/>
                <a:ea typeface="宋体" charset="0"/>
                <a:cs typeface="宋体" charset="0"/>
              </a:rPr>
              <a:t>NAND</a:t>
            </a:r>
            <a:r>
              <a:rPr lang="zh-CN" altLang="en-US" sz="2000" dirty="0">
                <a:solidFill>
                  <a:schemeClr val="tx2"/>
                </a:solidFill>
                <a:latin typeface="宋体" charset="0"/>
                <a:ea typeface="宋体" charset="0"/>
                <a:cs typeface="宋体" charset="0"/>
              </a:rPr>
              <a:t>的存储器可以取代硬盘或其他块设备。</a:t>
            </a:r>
          </a:p>
        </p:txBody>
      </p:sp>
    </p:spTree>
    <p:extLst>
      <p:ext uri="{BB962C8B-B14F-4D97-AF65-F5344CB8AC3E}">
        <p14:creationId xmlns:p14="http://schemas.microsoft.com/office/powerpoint/2010/main" val="2268163608"/>
      </p:ext>
    </p:extLst>
  </p:cSld>
  <p:clrMapOvr>
    <a:masterClrMapping/>
  </p:clrMapOvr>
  <p:transition spd="slow"/>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6195</TotalTime>
  <Words>3120</Words>
  <Application>Microsoft Macintosh PowerPoint</Application>
  <PresentationFormat>全屏显示(4:3)</PresentationFormat>
  <Paragraphs>312</Paragraphs>
  <Slides>43</Slides>
  <Notes>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61" baseType="lpstr">
      <vt:lpstr>黑体</vt:lpstr>
      <vt:lpstr>华文仿宋</vt:lpstr>
      <vt:lpstr>楷体</vt:lpstr>
      <vt:lpstr>楷体_GB2312</vt:lpstr>
      <vt:lpstr>宋体</vt:lpstr>
      <vt:lpstr>Arial Bold</vt:lpstr>
      <vt:lpstr>Heiti SC Medium</vt:lpstr>
      <vt:lpstr>PMingLiU</vt:lpstr>
      <vt:lpstr>Tahoma Bold</vt:lpstr>
      <vt:lpstr>Arial</vt:lpstr>
      <vt:lpstr>Calibri</vt:lpstr>
      <vt:lpstr>Gill Sans</vt:lpstr>
      <vt:lpstr>Lucida Sans</vt:lpstr>
      <vt:lpstr>Times New Roman</vt:lpstr>
      <vt:lpstr>Times New Roman Bold</vt:lpstr>
      <vt:lpstr>Wingdings</vt:lpstr>
      <vt:lpstr>Network</vt:lpstr>
      <vt:lpstr>位图图像</vt:lpstr>
      <vt:lpstr>嵌入式系统设计方法</vt:lpstr>
      <vt:lpstr>电路实现/制作（protel DXP）</vt:lpstr>
      <vt:lpstr>S3C44B0X体系结构</vt:lpstr>
      <vt:lpstr>S3C44B0X存储系统的特征</vt:lpstr>
      <vt:lpstr>S3C44B0X存储系统的特征</vt:lpstr>
      <vt:lpstr>系统存储器:29F040-- NOR技术</vt:lpstr>
      <vt:lpstr>系统存储器:29F040-- NOR技术</vt:lpstr>
      <vt:lpstr>S3C44B0X与线性FLASH的连接（Half Word)</vt:lpstr>
      <vt:lpstr>K29F2808（三星 16Mbyte Flash）--NAND技术</vt:lpstr>
      <vt:lpstr>S3C44B0X与文件FLASH的连接</vt:lpstr>
      <vt:lpstr>主存DRAM--HY57V641620</vt:lpstr>
      <vt:lpstr>S3C44B0X与主存SDRAM的连接</vt:lpstr>
      <vt:lpstr>触摸屏芯片FM(ADS)7843的特点</vt:lpstr>
      <vt:lpstr>S3C44B0X与FM(ADS)7843</vt:lpstr>
      <vt:lpstr>处理器核心电路图</vt:lpstr>
      <vt:lpstr>存储器、LCD等接口电路图</vt:lpstr>
      <vt:lpstr>电源、键盘、系统自检指示路</vt:lpstr>
      <vt:lpstr>选择芯片的考虑因素</vt:lpstr>
      <vt:lpstr>2013年的选择</vt:lpstr>
      <vt:lpstr>传统的嵌入式系统设计模型</vt:lpstr>
      <vt:lpstr>传统的嵌入式系统设计过程</vt:lpstr>
      <vt:lpstr>传统设计过程中的尖锐矛盾</vt:lpstr>
      <vt:lpstr>软硬件技术发展 对嵌入式系统设计的影响</vt:lpstr>
      <vt:lpstr>软硬件设计过程发展方向    －协同设计</vt:lpstr>
      <vt:lpstr>软硬件设计过程发展方向     －协同设计</vt:lpstr>
      <vt:lpstr>软件硬件协同设计的设计流程 </vt:lpstr>
      <vt:lpstr>嵌入式系统硬件调试手段</vt:lpstr>
      <vt:lpstr>ROM Monitor</vt:lpstr>
      <vt:lpstr>ROM Emulator</vt:lpstr>
      <vt:lpstr>Logic Analyzer</vt:lpstr>
      <vt:lpstr>In-circuit emulators (ICE)</vt:lpstr>
      <vt:lpstr>In-circuit Debugger (ICD)</vt:lpstr>
      <vt:lpstr>EmbeddedICE-RT</vt:lpstr>
      <vt:lpstr>EmbeddedICE-RT</vt:lpstr>
      <vt:lpstr>EmbeddedICE-RT</vt:lpstr>
      <vt:lpstr>EmbeddedICE的结构</vt:lpstr>
      <vt:lpstr>EmbeddedICE调试</vt:lpstr>
      <vt:lpstr>Joint Test Action Group (JTAG)</vt:lpstr>
      <vt:lpstr>什么是JTAG？</vt:lpstr>
      <vt:lpstr>PowerPoint 演示文稿</vt:lpstr>
      <vt:lpstr>JTAG的典型接口</vt:lpstr>
      <vt:lpstr>ARM7TDMI的JTAG标准链</vt:lpstr>
      <vt:lpstr>作业</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YJX</dc:creator>
  <cp:lastModifiedBy>Microsoft Office User</cp:lastModifiedBy>
  <cp:revision>1037</cp:revision>
  <dcterms:created xsi:type="dcterms:W3CDTF">2003-07-17T11:59:53Z</dcterms:created>
  <dcterms:modified xsi:type="dcterms:W3CDTF">2020-10-22T07:16:46Z</dcterms:modified>
</cp:coreProperties>
</file>