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54"/>
  </p:notesMasterIdLst>
  <p:sldIdLst>
    <p:sldId id="257" r:id="rId2"/>
    <p:sldId id="351" r:id="rId3"/>
    <p:sldId id="607" r:id="rId4"/>
    <p:sldId id="608" r:id="rId5"/>
    <p:sldId id="670" r:id="rId6"/>
    <p:sldId id="397" r:id="rId7"/>
    <p:sldId id="609" r:id="rId8"/>
    <p:sldId id="610" r:id="rId9"/>
    <p:sldId id="497" r:id="rId10"/>
    <p:sldId id="611" r:id="rId11"/>
    <p:sldId id="498" r:id="rId12"/>
    <p:sldId id="499" r:id="rId13"/>
    <p:sldId id="500" r:id="rId14"/>
    <p:sldId id="617" r:id="rId15"/>
    <p:sldId id="510" r:id="rId16"/>
    <p:sldId id="618" r:id="rId17"/>
    <p:sldId id="653" r:id="rId18"/>
    <p:sldId id="663" r:id="rId19"/>
    <p:sldId id="664" r:id="rId20"/>
    <p:sldId id="665" r:id="rId21"/>
    <p:sldId id="666" r:id="rId22"/>
    <p:sldId id="667" r:id="rId23"/>
    <p:sldId id="668" r:id="rId24"/>
    <p:sldId id="622" r:id="rId25"/>
    <p:sldId id="623" r:id="rId26"/>
    <p:sldId id="671" r:id="rId27"/>
    <p:sldId id="619" r:id="rId28"/>
    <p:sldId id="620" r:id="rId29"/>
    <p:sldId id="621" r:id="rId30"/>
    <p:sldId id="624"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8" r:id="rId44"/>
    <p:sldId id="649" r:id="rId45"/>
    <p:sldId id="662" r:id="rId46"/>
    <p:sldId id="657" r:id="rId47"/>
    <p:sldId id="658" r:id="rId48"/>
    <p:sldId id="659" r:id="rId49"/>
    <p:sldId id="660" r:id="rId50"/>
    <p:sldId id="661" r:id="rId51"/>
    <p:sldId id="672" r:id="rId52"/>
    <p:sldId id="673" r:id="rId53"/>
  </p:sldIdLst>
  <p:sldSz cx="9144000" cy="6858000" type="screen4x3"/>
  <p:notesSz cx="6648450" cy="978058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6600FF"/>
    <a:srgbClr val="FF00FF"/>
    <a:srgbClr val="040408"/>
    <a:srgbClr val="FEE8F7"/>
    <a:srgbClr val="FFE8F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89649" autoAdjust="0"/>
  </p:normalViewPr>
  <p:slideViewPr>
    <p:cSldViewPr>
      <p:cViewPr>
        <p:scale>
          <a:sx n="105" d="100"/>
          <a:sy n="105" d="100"/>
        </p:scale>
        <p:origin x="1576"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23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6.xml"/><Relationship Id="rId7" Type="http://schemas.openxmlformats.org/officeDocument/2006/relationships/slide" Target="slides/slide17.xml"/><Relationship Id="rId12" Type="http://schemas.openxmlformats.org/officeDocument/2006/relationships/slide" Target="slides/slide31.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0.xml"/><Relationship Id="rId11" Type="http://schemas.openxmlformats.org/officeDocument/2006/relationships/slide" Target="slides/slide21.xml"/><Relationship Id="rId5" Type="http://schemas.openxmlformats.org/officeDocument/2006/relationships/slide" Target="slides/slide8.xml"/><Relationship Id="rId10" Type="http://schemas.openxmlformats.org/officeDocument/2006/relationships/slide" Target="slides/slide20.xml"/><Relationship Id="rId4" Type="http://schemas.openxmlformats.org/officeDocument/2006/relationships/slide" Target="slides/slide7.xml"/><Relationship Id="rId9"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791F5-7092-482A-8D05-D9C7102EC88E}" type="doc">
      <dgm:prSet loTypeId="urn:microsoft.com/office/officeart/2005/8/layout/hProcess4" loCatId="process" qsTypeId="urn:microsoft.com/office/officeart/2005/8/quickstyle/3d9" qsCatId="3D" csTypeId="urn:microsoft.com/office/officeart/2005/8/colors/accent1_2" csCatId="accent1" phldr="1"/>
      <dgm:spPr/>
      <dgm:t>
        <a:bodyPr/>
        <a:lstStyle/>
        <a:p>
          <a:endParaRPr lang="zh-CN" altLang="en-US"/>
        </a:p>
      </dgm:t>
    </dgm:pt>
    <dgm:pt modelId="{5F3B58AF-E986-40DE-A2B3-E5F271BA1381}">
      <dgm:prSet phldrT="[Text]"/>
      <dgm:spPr/>
      <dgm:t>
        <a:bodyPr/>
        <a:lstStyle/>
        <a:p>
          <a:pPr algn="l"/>
          <a:r>
            <a:rPr lang="zh-CN" altLang="en-US" dirty="0"/>
            <a:t>第一次选型</a:t>
          </a:r>
        </a:p>
      </dgm:t>
    </dgm:pt>
    <dgm:pt modelId="{09CCBCFF-7FEA-4FE0-BA3C-A3943952185D}" type="parTrans" cxnId="{CC482FC8-4B0D-4C42-A6A4-F7F7CDEF066F}">
      <dgm:prSet/>
      <dgm:spPr/>
      <dgm:t>
        <a:bodyPr/>
        <a:lstStyle/>
        <a:p>
          <a:pPr algn="l"/>
          <a:endParaRPr lang="zh-CN" altLang="en-US"/>
        </a:p>
      </dgm:t>
    </dgm:pt>
    <dgm:pt modelId="{B34A2D45-315A-4F81-851E-6A2827F54527}" type="sibTrans" cxnId="{CC482FC8-4B0D-4C42-A6A4-F7F7CDEF066F}">
      <dgm:prSet/>
      <dgm:spPr/>
      <dgm:t>
        <a:bodyPr/>
        <a:lstStyle/>
        <a:p>
          <a:pPr algn="l"/>
          <a:endParaRPr lang="zh-CN" altLang="en-US"/>
        </a:p>
      </dgm:t>
    </dgm:pt>
    <dgm:pt modelId="{941FD1FA-74DE-4E77-B4D5-A18BC585945E}">
      <dgm:prSet phldrT="[Text]"/>
      <dgm:spPr/>
      <dgm:t>
        <a:bodyPr/>
        <a:lstStyle/>
        <a:p>
          <a:pPr algn="l"/>
          <a:r>
            <a:rPr lang="en-US" altLang="zh-CN" dirty="0"/>
            <a:t>Windows</a:t>
          </a:r>
          <a:endParaRPr lang="zh-CN" altLang="en-US" dirty="0"/>
        </a:p>
      </dgm:t>
    </dgm:pt>
    <dgm:pt modelId="{4991DD15-4373-449E-AC0B-18289B168436}" type="parTrans" cxnId="{A821B99C-4B97-4D0B-8C08-2B102E3BEB4D}">
      <dgm:prSet/>
      <dgm:spPr/>
      <dgm:t>
        <a:bodyPr/>
        <a:lstStyle/>
        <a:p>
          <a:pPr algn="l"/>
          <a:endParaRPr lang="zh-CN" altLang="en-US"/>
        </a:p>
      </dgm:t>
    </dgm:pt>
    <dgm:pt modelId="{DD16B090-962B-47BA-8952-84D6E8069721}" type="sibTrans" cxnId="{A821B99C-4B97-4D0B-8C08-2B102E3BEB4D}">
      <dgm:prSet/>
      <dgm:spPr/>
      <dgm:t>
        <a:bodyPr/>
        <a:lstStyle/>
        <a:p>
          <a:pPr algn="l"/>
          <a:endParaRPr lang="zh-CN" altLang="en-US"/>
        </a:p>
      </dgm:t>
    </dgm:pt>
    <dgm:pt modelId="{2B60ECAF-2015-4027-B444-B20568488F9F}">
      <dgm:prSet phldrT="[Text]"/>
      <dgm:spPr/>
      <dgm:t>
        <a:bodyPr/>
        <a:lstStyle/>
        <a:p>
          <a:pPr algn="l"/>
          <a:r>
            <a:rPr lang="en-US" altLang="zh-CN" dirty="0"/>
            <a:t>Cygwin+redhat9.0</a:t>
          </a:r>
          <a:endParaRPr lang="zh-CN" altLang="en-US" dirty="0"/>
        </a:p>
      </dgm:t>
    </dgm:pt>
    <dgm:pt modelId="{3D59B785-5B7E-48DB-8422-2850C95BAD2B}" type="parTrans" cxnId="{B9B43628-3323-4FED-865E-22B2F1113AA6}">
      <dgm:prSet/>
      <dgm:spPr/>
      <dgm:t>
        <a:bodyPr/>
        <a:lstStyle/>
        <a:p>
          <a:pPr algn="l"/>
          <a:endParaRPr lang="zh-CN" altLang="en-US"/>
        </a:p>
      </dgm:t>
    </dgm:pt>
    <dgm:pt modelId="{BBE74644-34AD-4BFC-BD1A-F338BE7ED42D}" type="sibTrans" cxnId="{B9B43628-3323-4FED-865E-22B2F1113AA6}">
      <dgm:prSet/>
      <dgm:spPr/>
      <dgm:t>
        <a:bodyPr/>
        <a:lstStyle/>
        <a:p>
          <a:pPr algn="l"/>
          <a:endParaRPr lang="zh-CN" altLang="en-US"/>
        </a:p>
      </dgm:t>
    </dgm:pt>
    <dgm:pt modelId="{3A2887FA-3DA7-4ED1-AF6E-924BAF85BED9}">
      <dgm:prSet phldrT="[Text]"/>
      <dgm:spPr/>
      <dgm:t>
        <a:bodyPr/>
        <a:lstStyle/>
        <a:p>
          <a:pPr algn="l"/>
          <a:r>
            <a:rPr lang="zh-CN" altLang="en-US" dirty="0"/>
            <a:t>第二次选型</a:t>
          </a:r>
        </a:p>
      </dgm:t>
    </dgm:pt>
    <dgm:pt modelId="{E34E8E99-71E2-4C0A-9584-E5C72FB44F12}" type="parTrans" cxnId="{A5EDBEE2-ABF5-41C8-8152-1A4140172119}">
      <dgm:prSet/>
      <dgm:spPr/>
      <dgm:t>
        <a:bodyPr/>
        <a:lstStyle/>
        <a:p>
          <a:pPr algn="l"/>
          <a:endParaRPr lang="zh-CN" altLang="en-US"/>
        </a:p>
      </dgm:t>
    </dgm:pt>
    <dgm:pt modelId="{823C5011-46BB-4820-8094-E05B5B8F45BE}" type="sibTrans" cxnId="{A5EDBEE2-ABF5-41C8-8152-1A4140172119}">
      <dgm:prSet/>
      <dgm:spPr/>
      <dgm:t>
        <a:bodyPr/>
        <a:lstStyle/>
        <a:p>
          <a:pPr algn="l"/>
          <a:endParaRPr lang="zh-CN" altLang="en-US"/>
        </a:p>
      </dgm:t>
    </dgm:pt>
    <dgm:pt modelId="{69E0CB8D-CFF1-4E89-ACC6-4AD1C46AB8B8}">
      <dgm:prSet phldrT="[Text]"/>
      <dgm:spPr/>
      <dgm:t>
        <a:bodyPr/>
        <a:lstStyle/>
        <a:p>
          <a:pPr algn="l"/>
          <a:r>
            <a:rPr lang="en-US" altLang="zh-CN" dirty="0"/>
            <a:t>Windows</a:t>
          </a:r>
          <a:endParaRPr lang="zh-CN" altLang="en-US" dirty="0"/>
        </a:p>
      </dgm:t>
    </dgm:pt>
    <dgm:pt modelId="{3E483FAC-BFBB-450B-89DC-E8DB6EFC83FE}" type="parTrans" cxnId="{3BEC82CC-9639-4370-8D5B-A3C3095AE06F}">
      <dgm:prSet/>
      <dgm:spPr/>
      <dgm:t>
        <a:bodyPr/>
        <a:lstStyle/>
        <a:p>
          <a:pPr algn="l"/>
          <a:endParaRPr lang="zh-CN" altLang="en-US"/>
        </a:p>
      </dgm:t>
    </dgm:pt>
    <dgm:pt modelId="{6BD833A7-FB17-4B6E-8C97-7EA1AFF1BA00}" type="sibTrans" cxnId="{3BEC82CC-9639-4370-8D5B-A3C3095AE06F}">
      <dgm:prSet/>
      <dgm:spPr/>
      <dgm:t>
        <a:bodyPr/>
        <a:lstStyle/>
        <a:p>
          <a:pPr algn="l"/>
          <a:endParaRPr lang="zh-CN" altLang="en-US"/>
        </a:p>
      </dgm:t>
    </dgm:pt>
    <dgm:pt modelId="{3BAD135F-CF17-4A66-8FBE-72F7663D2745}">
      <dgm:prSet phldrT="[Text]"/>
      <dgm:spPr/>
      <dgm:t>
        <a:bodyPr/>
        <a:lstStyle/>
        <a:p>
          <a:pPr algn="l"/>
          <a:r>
            <a:rPr lang="en-US" altLang="zh-CN" dirty="0"/>
            <a:t>Microsoft Virtual PC2004</a:t>
          </a:r>
          <a:endParaRPr lang="zh-CN" altLang="en-US" dirty="0"/>
        </a:p>
      </dgm:t>
    </dgm:pt>
    <dgm:pt modelId="{CC51E8ED-C21F-455C-A536-32C12017A50B}" type="parTrans" cxnId="{50D772E2-67AB-49B9-B170-68FBCD4E71A3}">
      <dgm:prSet/>
      <dgm:spPr/>
      <dgm:t>
        <a:bodyPr/>
        <a:lstStyle/>
        <a:p>
          <a:pPr algn="l"/>
          <a:endParaRPr lang="zh-CN" altLang="en-US"/>
        </a:p>
      </dgm:t>
    </dgm:pt>
    <dgm:pt modelId="{79FCD771-270A-4D4B-B3A3-50611D74B4B6}" type="sibTrans" cxnId="{50D772E2-67AB-49B9-B170-68FBCD4E71A3}">
      <dgm:prSet/>
      <dgm:spPr/>
      <dgm:t>
        <a:bodyPr/>
        <a:lstStyle/>
        <a:p>
          <a:pPr algn="l"/>
          <a:endParaRPr lang="zh-CN" altLang="en-US"/>
        </a:p>
      </dgm:t>
    </dgm:pt>
    <dgm:pt modelId="{45D54629-C21F-42B4-982C-C8DE1E5689FF}">
      <dgm:prSet phldrT="[Text]"/>
      <dgm:spPr/>
      <dgm:t>
        <a:bodyPr/>
        <a:lstStyle/>
        <a:p>
          <a:pPr algn="l"/>
          <a:r>
            <a:rPr lang="zh-CN" altLang="en-US"/>
            <a:t>第三次选型</a:t>
          </a:r>
          <a:endParaRPr lang="zh-CN" altLang="en-US" dirty="0"/>
        </a:p>
      </dgm:t>
    </dgm:pt>
    <dgm:pt modelId="{3DD4D059-858C-4B6A-A08F-71C81F46AFB6}" type="parTrans" cxnId="{8F29EF8C-8FA2-44E6-AA26-5483844A8A19}">
      <dgm:prSet/>
      <dgm:spPr/>
      <dgm:t>
        <a:bodyPr/>
        <a:lstStyle/>
        <a:p>
          <a:pPr algn="l"/>
          <a:endParaRPr lang="zh-CN" altLang="en-US"/>
        </a:p>
      </dgm:t>
    </dgm:pt>
    <dgm:pt modelId="{0B26C066-B65E-4D02-A5D8-D92C1E8E048D}" type="sibTrans" cxnId="{8F29EF8C-8FA2-44E6-AA26-5483844A8A19}">
      <dgm:prSet/>
      <dgm:spPr/>
      <dgm:t>
        <a:bodyPr/>
        <a:lstStyle/>
        <a:p>
          <a:pPr algn="l"/>
          <a:endParaRPr lang="zh-CN" altLang="en-US"/>
        </a:p>
      </dgm:t>
    </dgm:pt>
    <dgm:pt modelId="{CB23E9FA-5494-4119-B3DB-4CA6C7895D24}">
      <dgm:prSet phldrT="[Text]"/>
      <dgm:spPr/>
      <dgm:t>
        <a:bodyPr/>
        <a:lstStyle/>
        <a:p>
          <a:pPr algn="l"/>
          <a:r>
            <a:rPr lang="en-US" altLang="zh-CN" dirty="0" err="1"/>
            <a:t>Redhat</a:t>
          </a:r>
          <a:r>
            <a:rPr lang="en-US" altLang="zh-CN" dirty="0"/>
            <a:t> 9.0</a:t>
          </a:r>
          <a:endParaRPr lang="zh-CN" altLang="en-US" dirty="0"/>
        </a:p>
      </dgm:t>
    </dgm:pt>
    <dgm:pt modelId="{F738F858-CA2D-438A-8231-C3EDBB19F54B}" type="parTrans" cxnId="{3362408C-4274-4DC0-850F-55CBB7F7DA99}">
      <dgm:prSet/>
      <dgm:spPr/>
      <dgm:t>
        <a:bodyPr/>
        <a:lstStyle/>
        <a:p>
          <a:pPr algn="l"/>
          <a:endParaRPr lang="zh-CN" altLang="en-US"/>
        </a:p>
      </dgm:t>
    </dgm:pt>
    <dgm:pt modelId="{4C5C691B-5C82-420B-B345-C2B7F3084940}" type="sibTrans" cxnId="{3362408C-4274-4DC0-850F-55CBB7F7DA99}">
      <dgm:prSet/>
      <dgm:spPr/>
      <dgm:t>
        <a:bodyPr/>
        <a:lstStyle/>
        <a:p>
          <a:pPr algn="l"/>
          <a:endParaRPr lang="zh-CN" altLang="en-US"/>
        </a:p>
      </dgm:t>
    </dgm:pt>
    <dgm:pt modelId="{332852C4-D4A8-4F3A-B9AE-ACD90E6965BD}">
      <dgm:prSet phldrT="[Text]"/>
      <dgm:spPr/>
      <dgm:t>
        <a:bodyPr/>
        <a:lstStyle/>
        <a:p>
          <a:pPr algn="l"/>
          <a:r>
            <a:rPr lang="en-US" altLang="zh-CN" dirty="0" err="1"/>
            <a:t>Redhat</a:t>
          </a:r>
          <a:r>
            <a:rPr lang="en-US" altLang="zh-CN" dirty="0"/>
            <a:t> 9.0</a:t>
          </a:r>
          <a:endParaRPr lang="zh-CN" altLang="en-US" dirty="0"/>
        </a:p>
      </dgm:t>
    </dgm:pt>
    <dgm:pt modelId="{B3A85FBC-A9BB-49D2-8DBE-B8E5AAC7302E}" type="parTrans" cxnId="{2C007E17-0D78-4542-B69A-0855380F62A9}">
      <dgm:prSet/>
      <dgm:spPr/>
      <dgm:t>
        <a:bodyPr/>
        <a:lstStyle/>
        <a:p>
          <a:endParaRPr lang="zh-CN" altLang="en-US"/>
        </a:p>
      </dgm:t>
    </dgm:pt>
    <dgm:pt modelId="{DEB9F0E6-1FBB-4F91-9668-24AD40D96B5A}" type="sibTrans" cxnId="{2C007E17-0D78-4542-B69A-0855380F62A9}">
      <dgm:prSet/>
      <dgm:spPr/>
      <dgm:t>
        <a:bodyPr/>
        <a:lstStyle/>
        <a:p>
          <a:endParaRPr lang="zh-CN" altLang="en-US"/>
        </a:p>
      </dgm:t>
    </dgm:pt>
    <dgm:pt modelId="{E7DCAE31-A26F-464C-9F67-443D09453334}" type="pres">
      <dgm:prSet presAssocID="{D89791F5-7092-482A-8D05-D9C7102EC88E}" presName="Name0" presStyleCnt="0">
        <dgm:presLayoutVars>
          <dgm:dir/>
          <dgm:animLvl val="lvl"/>
          <dgm:resizeHandles val="exact"/>
        </dgm:presLayoutVars>
      </dgm:prSet>
      <dgm:spPr/>
    </dgm:pt>
    <dgm:pt modelId="{AAF61542-F26C-4559-96D5-92576E57A40C}" type="pres">
      <dgm:prSet presAssocID="{D89791F5-7092-482A-8D05-D9C7102EC88E}" presName="tSp" presStyleCnt="0"/>
      <dgm:spPr/>
    </dgm:pt>
    <dgm:pt modelId="{DE316AAE-BAF1-45DF-8047-FF77E20DB78A}" type="pres">
      <dgm:prSet presAssocID="{D89791F5-7092-482A-8D05-D9C7102EC88E}" presName="bSp" presStyleCnt="0"/>
      <dgm:spPr/>
    </dgm:pt>
    <dgm:pt modelId="{18B0B8EC-4647-467F-A6AA-EF82C843997A}" type="pres">
      <dgm:prSet presAssocID="{D89791F5-7092-482A-8D05-D9C7102EC88E}" presName="process" presStyleCnt="0"/>
      <dgm:spPr/>
    </dgm:pt>
    <dgm:pt modelId="{DADCC998-13B6-4FB6-AA94-1129C84E3FC4}" type="pres">
      <dgm:prSet presAssocID="{5F3B58AF-E986-40DE-A2B3-E5F271BA1381}" presName="composite1" presStyleCnt="0"/>
      <dgm:spPr/>
    </dgm:pt>
    <dgm:pt modelId="{0F1B1CB6-22D7-40C2-8B0B-754116877EC0}" type="pres">
      <dgm:prSet presAssocID="{5F3B58AF-E986-40DE-A2B3-E5F271BA1381}" presName="dummyNode1" presStyleLbl="node1" presStyleIdx="0" presStyleCnt="3"/>
      <dgm:spPr/>
    </dgm:pt>
    <dgm:pt modelId="{5415B149-EE84-4327-A5CD-A2C54B60FBC7}" type="pres">
      <dgm:prSet presAssocID="{5F3B58AF-E986-40DE-A2B3-E5F271BA1381}" presName="childNode1" presStyleLbl="bgAcc1" presStyleIdx="0" presStyleCnt="3">
        <dgm:presLayoutVars>
          <dgm:bulletEnabled val="1"/>
        </dgm:presLayoutVars>
      </dgm:prSet>
      <dgm:spPr/>
    </dgm:pt>
    <dgm:pt modelId="{21E7642E-6483-443F-AC9C-37D481B002C0}" type="pres">
      <dgm:prSet presAssocID="{5F3B58AF-E986-40DE-A2B3-E5F271BA1381}" presName="childNode1tx" presStyleLbl="bgAcc1" presStyleIdx="0" presStyleCnt="3">
        <dgm:presLayoutVars>
          <dgm:bulletEnabled val="1"/>
        </dgm:presLayoutVars>
      </dgm:prSet>
      <dgm:spPr/>
    </dgm:pt>
    <dgm:pt modelId="{81D240C5-330F-4461-8A2B-0D585A29C728}" type="pres">
      <dgm:prSet presAssocID="{5F3B58AF-E986-40DE-A2B3-E5F271BA1381}" presName="parentNode1" presStyleLbl="node1" presStyleIdx="0" presStyleCnt="3">
        <dgm:presLayoutVars>
          <dgm:chMax val="1"/>
          <dgm:bulletEnabled val="1"/>
        </dgm:presLayoutVars>
      </dgm:prSet>
      <dgm:spPr/>
    </dgm:pt>
    <dgm:pt modelId="{FBCF1E59-B294-415F-AB25-F4B595415E59}" type="pres">
      <dgm:prSet presAssocID="{5F3B58AF-E986-40DE-A2B3-E5F271BA1381}" presName="connSite1" presStyleCnt="0"/>
      <dgm:spPr/>
    </dgm:pt>
    <dgm:pt modelId="{1E565AAF-A1AB-4BD2-89B6-747E2FAF3422}" type="pres">
      <dgm:prSet presAssocID="{B34A2D45-315A-4F81-851E-6A2827F54527}" presName="Name9" presStyleLbl="sibTrans2D1" presStyleIdx="0" presStyleCnt="2"/>
      <dgm:spPr/>
    </dgm:pt>
    <dgm:pt modelId="{55049847-5651-4BA6-8B62-B5E618C67A6C}" type="pres">
      <dgm:prSet presAssocID="{3A2887FA-3DA7-4ED1-AF6E-924BAF85BED9}" presName="composite2" presStyleCnt="0"/>
      <dgm:spPr/>
    </dgm:pt>
    <dgm:pt modelId="{040CF2B9-AB2E-490E-86BD-48690B40CCCE}" type="pres">
      <dgm:prSet presAssocID="{3A2887FA-3DA7-4ED1-AF6E-924BAF85BED9}" presName="dummyNode2" presStyleLbl="node1" presStyleIdx="0" presStyleCnt="3"/>
      <dgm:spPr/>
    </dgm:pt>
    <dgm:pt modelId="{C211C3B8-B40E-43C8-8087-7B2628F91758}" type="pres">
      <dgm:prSet presAssocID="{3A2887FA-3DA7-4ED1-AF6E-924BAF85BED9}" presName="childNode2" presStyleLbl="bgAcc1" presStyleIdx="1" presStyleCnt="3">
        <dgm:presLayoutVars>
          <dgm:bulletEnabled val="1"/>
        </dgm:presLayoutVars>
      </dgm:prSet>
      <dgm:spPr/>
    </dgm:pt>
    <dgm:pt modelId="{1EE64843-A951-41C1-9D59-E299E8CF22E6}" type="pres">
      <dgm:prSet presAssocID="{3A2887FA-3DA7-4ED1-AF6E-924BAF85BED9}" presName="childNode2tx" presStyleLbl="bgAcc1" presStyleIdx="1" presStyleCnt="3">
        <dgm:presLayoutVars>
          <dgm:bulletEnabled val="1"/>
        </dgm:presLayoutVars>
      </dgm:prSet>
      <dgm:spPr/>
    </dgm:pt>
    <dgm:pt modelId="{1DF17C4A-7B43-4A38-9F39-51F6B5FD23E9}" type="pres">
      <dgm:prSet presAssocID="{3A2887FA-3DA7-4ED1-AF6E-924BAF85BED9}" presName="parentNode2" presStyleLbl="node1" presStyleIdx="1" presStyleCnt="3">
        <dgm:presLayoutVars>
          <dgm:chMax val="0"/>
          <dgm:bulletEnabled val="1"/>
        </dgm:presLayoutVars>
      </dgm:prSet>
      <dgm:spPr/>
    </dgm:pt>
    <dgm:pt modelId="{814F8CC7-FA50-402E-80FC-8A2C3E66C26E}" type="pres">
      <dgm:prSet presAssocID="{3A2887FA-3DA7-4ED1-AF6E-924BAF85BED9}" presName="connSite2" presStyleCnt="0"/>
      <dgm:spPr/>
    </dgm:pt>
    <dgm:pt modelId="{7D984FF3-0BD5-4208-9387-DBD8C1824CCA}" type="pres">
      <dgm:prSet presAssocID="{823C5011-46BB-4820-8094-E05B5B8F45BE}" presName="Name18" presStyleLbl="sibTrans2D1" presStyleIdx="1" presStyleCnt="2"/>
      <dgm:spPr/>
    </dgm:pt>
    <dgm:pt modelId="{A0286F5A-9CC2-4E93-9F8D-2A00EF1B4782}" type="pres">
      <dgm:prSet presAssocID="{45D54629-C21F-42B4-982C-C8DE1E5689FF}" presName="composite1" presStyleCnt="0"/>
      <dgm:spPr/>
    </dgm:pt>
    <dgm:pt modelId="{DE622184-4E37-4908-9893-919FCCFFB278}" type="pres">
      <dgm:prSet presAssocID="{45D54629-C21F-42B4-982C-C8DE1E5689FF}" presName="dummyNode1" presStyleLbl="node1" presStyleIdx="1" presStyleCnt="3"/>
      <dgm:spPr/>
    </dgm:pt>
    <dgm:pt modelId="{CC106C77-6B1D-4118-8EAB-F101C383268C}" type="pres">
      <dgm:prSet presAssocID="{45D54629-C21F-42B4-982C-C8DE1E5689FF}" presName="childNode1" presStyleLbl="bgAcc1" presStyleIdx="2" presStyleCnt="3">
        <dgm:presLayoutVars>
          <dgm:bulletEnabled val="1"/>
        </dgm:presLayoutVars>
      </dgm:prSet>
      <dgm:spPr/>
    </dgm:pt>
    <dgm:pt modelId="{4690D6AA-E2EB-4FA4-A6D8-96BAABB5453E}" type="pres">
      <dgm:prSet presAssocID="{45D54629-C21F-42B4-982C-C8DE1E5689FF}" presName="childNode1tx" presStyleLbl="bgAcc1" presStyleIdx="2" presStyleCnt="3">
        <dgm:presLayoutVars>
          <dgm:bulletEnabled val="1"/>
        </dgm:presLayoutVars>
      </dgm:prSet>
      <dgm:spPr/>
    </dgm:pt>
    <dgm:pt modelId="{C5C97B9A-2073-4BAA-9CF4-69D0ADB1924F}" type="pres">
      <dgm:prSet presAssocID="{45D54629-C21F-42B4-982C-C8DE1E5689FF}" presName="parentNode1" presStyleLbl="node1" presStyleIdx="2" presStyleCnt="3">
        <dgm:presLayoutVars>
          <dgm:chMax val="1"/>
          <dgm:bulletEnabled val="1"/>
        </dgm:presLayoutVars>
      </dgm:prSet>
      <dgm:spPr/>
    </dgm:pt>
    <dgm:pt modelId="{2B0028C1-724D-4798-90C0-D187836C8FEF}" type="pres">
      <dgm:prSet presAssocID="{45D54629-C21F-42B4-982C-C8DE1E5689FF}" presName="connSite1" presStyleCnt="0"/>
      <dgm:spPr/>
    </dgm:pt>
  </dgm:ptLst>
  <dgm:cxnLst>
    <dgm:cxn modelId="{547A3108-3AC5-4FD6-A039-0997EF99E611}" type="presOf" srcId="{69E0CB8D-CFF1-4E89-ACC6-4AD1C46AB8B8}" destId="{1EE64843-A951-41C1-9D59-E299E8CF22E6}" srcOrd="1" destOrd="0" presId="urn:microsoft.com/office/officeart/2005/8/layout/hProcess4"/>
    <dgm:cxn modelId="{DB845D15-57D6-4EC8-8256-0740BB36600B}" type="presOf" srcId="{3A2887FA-3DA7-4ED1-AF6E-924BAF85BED9}" destId="{1DF17C4A-7B43-4A38-9F39-51F6B5FD23E9}" srcOrd="0" destOrd="0" presId="urn:microsoft.com/office/officeart/2005/8/layout/hProcess4"/>
    <dgm:cxn modelId="{2C007E17-0D78-4542-B69A-0855380F62A9}" srcId="{3A2887FA-3DA7-4ED1-AF6E-924BAF85BED9}" destId="{332852C4-D4A8-4F3A-B9AE-ACD90E6965BD}" srcOrd="2" destOrd="0" parTransId="{B3A85FBC-A9BB-49D2-8DBE-B8E5AAC7302E}" sibTransId="{DEB9F0E6-1FBB-4F91-9668-24AD40D96B5A}"/>
    <dgm:cxn modelId="{DD1A0A1C-FCD4-4513-8364-9F9CD7AFEDE3}" type="presOf" srcId="{CB23E9FA-5494-4119-B3DB-4CA6C7895D24}" destId="{CC106C77-6B1D-4118-8EAB-F101C383268C}" srcOrd="0" destOrd="0" presId="urn:microsoft.com/office/officeart/2005/8/layout/hProcess4"/>
    <dgm:cxn modelId="{E0FF5B24-75C2-41EA-9EF6-0EBE7344E297}" type="presOf" srcId="{941FD1FA-74DE-4E77-B4D5-A18BC585945E}" destId="{21E7642E-6483-443F-AC9C-37D481B002C0}" srcOrd="1" destOrd="0" presId="urn:microsoft.com/office/officeart/2005/8/layout/hProcess4"/>
    <dgm:cxn modelId="{B9B43628-3323-4FED-865E-22B2F1113AA6}" srcId="{5F3B58AF-E986-40DE-A2B3-E5F271BA1381}" destId="{2B60ECAF-2015-4027-B444-B20568488F9F}" srcOrd="1" destOrd="0" parTransId="{3D59B785-5B7E-48DB-8422-2850C95BAD2B}" sibTransId="{BBE74644-34AD-4BFC-BD1A-F338BE7ED42D}"/>
    <dgm:cxn modelId="{F20DDD2C-76E0-4807-BE5E-C24048FE7708}" type="presOf" srcId="{3BAD135F-CF17-4A66-8FBE-72F7663D2745}" destId="{C211C3B8-B40E-43C8-8087-7B2628F91758}" srcOrd="0" destOrd="1" presId="urn:microsoft.com/office/officeart/2005/8/layout/hProcess4"/>
    <dgm:cxn modelId="{CF22BF4F-F3B3-47DF-807D-3F8966E4013A}" type="presOf" srcId="{823C5011-46BB-4820-8094-E05B5B8F45BE}" destId="{7D984FF3-0BD5-4208-9387-DBD8C1824CCA}" srcOrd="0" destOrd="0" presId="urn:microsoft.com/office/officeart/2005/8/layout/hProcess4"/>
    <dgm:cxn modelId="{E909FB51-F827-46EC-8EB1-014D316D54AD}" type="presOf" srcId="{5F3B58AF-E986-40DE-A2B3-E5F271BA1381}" destId="{81D240C5-330F-4461-8A2B-0D585A29C728}" srcOrd="0" destOrd="0" presId="urn:microsoft.com/office/officeart/2005/8/layout/hProcess4"/>
    <dgm:cxn modelId="{16BD2B5B-C282-4786-A553-C9B4F92C24A0}" type="presOf" srcId="{2B60ECAF-2015-4027-B444-B20568488F9F}" destId="{21E7642E-6483-443F-AC9C-37D481B002C0}" srcOrd="1" destOrd="1" presId="urn:microsoft.com/office/officeart/2005/8/layout/hProcess4"/>
    <dgm:cxn modelId="{60035B65-A206-42A6-BD44-73C772B5AC77}" type="presOf" srcId="{2B60ECAF-2015-4027-B444-B20568488F9F}" destId="{5415B149-EE84-4327-A5CD-A2C54B60FBC7}" srcOrd="0" destOrd="1" presId="urn:microsoft.com/office/officeart/2005/8/layout/hProcess4"/>
    <dgm:cxn modelId="{19283267-2CBD-4291-BE84-C75119F7E434}" type="presOf" srcId="{45D54629-C21F-42B4-982C-C8DE1E5689FF}" destId="{C5C97B9A-2073-4BAA-9CF4-69D0ADB1924F}" srcOrd="0" destOrd="0" presId="urn:microsoft.com/office/officeart/2005/8/layout/hProcess4"/>
    <dgm:cxn modelId="{E8FFCA67-F2ED-409A-B650-11C948520CD3}" type="presOf" srcId="{941FD1FA-74DE-4E77-B4D5-A18BC585945E}" destId="{5415B149-EE84-4327-A5CD-A2C54B60FBC7}" srcOrd="0" destOrd="0" presId="urn:microsoft.com/office/officeart/2005/8/layout/hProcess4"/>
    <dgm:cxn modelId="{3362408C-4274-4DC0-850F-55CBB7F7DA99}" srcId="{45D54629-C21F-42B4-982C-C8DE1E5689FF}" destId="{CB23E9FA-5494-4119-B3DB-4CA6C7895D24}" srcOrd="0" destOrd="0" parTransId="{F738F858-CA2D-438A-8231-C3EDBB19F54B}" sibTransId="{4C5C691B-5C82-420B-B345-C2B7F3084940}"/>
    <dgm:cxn modelId="{8F29EF8C-8FA2-44E6-AA26-5483844A8A19}" srcId="{D89791F5-7092-482A-8D05-D9C7102EC88E}" destId="{45D54629-C21F-42B4-982C-C8DE1E5689FF}" srcOrd="2" destOrd="0" parTransId="{3DD4D059-858C-4B6A-A08F-71C81F46AFB6}" sibTransId="{0B26C066-B65E-4D02-A5D8-D92C1E8E048D}"/>
    <dgm:cxn modelId="{BD416A94-74D5-4AAD-8E4D-882BBCC155B8}" type="presOf" srcId="{D89791F5-7092-482A-8D05-D9C7102EC88E}" destId="{E7DCAE31-A26F-464C-9F67-443D09453334}" srcOrd="0" destOrd="0" presId="urn:microsoft.com/office/officeart/2005/8/layout/hProcess4"/>
    <dgm:cxn modelId="{A821B99C-4B97-4D0B-8C08-2B102E3BEB4D}" srcId="{5F3B58AF-E986-40DE-A2B3-E5F271BA1381}" destId="{941FD1FA-74DE-4E77-B4D5-A18BC585945E}" srcOrd="0" destOrd="0" parTransId="{4991DD15-4373-449E-AC0B-18289B168436}" sibTransId="{DD16B090-962B-47BA-8952-84D6E8069721}"/>
    <dgm:cxn modelId="{283FE9AA-E85C-41AB-850E-F21DBB4850D5}" type="presOf" srcId="{69E0CB8D-CFF1-4E89-ACC6-4AD1C46AB8B8}" destId="{C211C3B8-B40E-43C8-8087-7B2628F91758}" srcOrd="0" destOrd="0" presId="urn:microsoft.com/office/officeart/2005/8/layout/hProcess4"/>
    <dgm:cxn modelId="{B1BB8DBB-CF2D-49F0-8CB4-0320FB1CD922}" type="presOf" srcId="{332852C4-D4A8-4F3A-B9AE-ACD90E6965BD}" destId="{1EE64843-A951-41C1-9D59-E299E8CF22E6}" srcOrd="1" destOrd="2" presId="urn:microsoft.com/office/officeart/2005/8/layout/hProcess4"/>
    <dgm:cxn modelId="{790F86C3-3501-4D05-9827-802B0E386EBB}" type="presOf" srcId="{332852C4-D4A8-4F3A-B9AE-ACD90E6965BD}" destId="{C211C3B8-B40E-43C8-8087-7B2628F91758}" srcOrd="0" destOrd="2" presId="urn:microsoft.com/office/officeart/2005/8/layout/hProcess4"/>
    <dgm:cxn modelId="{CC482FC8-4B0D-4C42-A6A4-F7F7CDEF066F}" srcId="{D89791F5-7092-482A-8D05-D9C7102EC88E}" destId="{5F3B58AF-E986-40DE-A2B3-E5F271BA1381}" srcOrd="0" destOrd="0" parTransId="{09CCBCFF-7FEA-4FE0-BA3C-A3943952185D}" sibTransId="{B34A2D45-315A-4F81-851E-6A2827F54527}"/>
    <dgm:cxn modelId="{3BEC82CC-9639-4370-8D5B-A3C3095AE06F}" srcId="{3A2887FA-3DA7-4ED1-AF6E-924BAF85BED9}" destId="{69E0CB8D-CFF1-4E89-ACC6-4AD1C46AB8B8}" srcOrd="0" destOrd="0" parTransId="{3E483FAC-BFBB-450B-89DC-E8DB6EFC83FE}" sibTransId="{6BD833A7-FB17-4B6E-8C97-7EA1AFF1BA00}"/>
    <dgm:cxn modelId="{2A9125D3-360F-463F-8F6A-D7A4B1C5EBD5}" type="presOf" srcId="{CB23E9FA-5494-4119-B3DB-4CA6C7895D24}" destId="{4690D6AA-E2EB-4FA4-A6D8-96BAABB5453E}" srcOrd="1" destOrd="0" presId="urn:microsoft.com/office/officeart/2005/8/layout/hProcess4"/>
    <dgm:cxn modelId="{50D772E2-67AB-49B9-B170-68FBCD4E71A3}" srcId="{3A2887FA-3DA7-4ED1-AF6E-924BAF85BED9}" destId="{3BAD135F-CF17-4A66-8FBE-72F7663D2745}" srcOrd="1" destOrd="0" parTransId="{CC51E8ED-C21F-455C-A536-32C12017A50B}" sibTransId="{79FCD771-270A-4D4B-B3A3-50611D74B4B6}"/>
    <dgm:cxn modelId="{A5EDBEE2-ABF5-41C8-8152-1A4140172119}" srcId="{D89791F5-7092-482A-8D05-D9C7102EC88E}" destId="{3A2887FA-3DA7-4ED1-AF6E-924BAF85BED9}" srcOrd="1" destOrd="0" parTransId="{E34E8E99-71E2-4C0A-9584-E5C72FB44F12}" sibTransId="{823C5011-46BB-4820-8094-E05B5B8F45BE}"/>
    <dgm:cxn modelId="{590934E3-0951-40E2-A093-4A16E455C260}" type="presOf" srcId="{B34A2D45-315A-4F81-851E-6A2827F54527}" destId="{1E565AAF-A1AB-4BD2-89B6-747E2FAF3422}" srcOrd="0" destOrd="0" presId="urn:microsoft.com/office/officeart/2005/8/layout/hProcess4"/>
    <dgm:cxn modelId="{94DD7CE5-F96E-4E60-8CCD-FBABCC4EEEA1}" type="presOf" srcId="{3BAD135F-CF17-4A66-8FBE-72F7663D2745}" destId="{1EE64843-A951-41C1-9D59-E299E8CF22E6}" srcOrd="1" destOrd="1" presId="urn:microsoft.com/office/officeart/2005/8/layout/hProcess4"/>
    <dgm:cxn modelId="{DABA79D1-5C82-44D1-979F-90912AB4A7C0}" type="presParOf" srcId="{E7DCAE31-A26F-464C-9F67-443D09453334}" destId="{AAF61542-F26C-4559-96D5-92576E57A40C}" srcOrd="0" destOrd="0" presId="urn:microsoft.com/office/officeart/2005/8/layout/hProcess4"/>
    <dgm:cxn modelId="{77959BBB-A46E-4987-9505-68792E5F883E}" type="presParOf" srcId="{E7DCAE31-A26F-464C-9F67-443D09453334}" destId="{DE316AAE-BAF1-45DF-8047-FF77E20DB78A}" srcOrd="1" destOrd="0" presId="urn:microsoft.com/office/officeart/2005/8/layout/hProcess4"/>
    <dgm:cxn modelId="{A72E35AA-68CE-4D85-8549-6361F88FB2CA}" type="presParOf" srcId="{E7DCAE31-A26F-464C-9F67-443D09453334}" destId="{18B0B8EC-4647-467F-A6AA-EF82C843997A}" srcOrd="2" destOrd="0" presId="urn:microsoft.com/office/officeart/2005/8/layout/hProcess4"/>
    <dgm:cxn modelId="{C284BC6B-2186-4376-B286-456922BE0A28}" type="presParOf" srcId="{18B0B8EC-4647-467F-A6AA-EF82C843997A}" destId="{DADCC998-13B6-4FB6-AA94-1129C84E3FC4}" srcOrd="0" destOrd="0" presId="urn:microsoft.com/office/officeart/2005/8/layout/hProcess4"/>
    <dgm:cxn modelId="{B2E008E0-0D18-4B70-9D6C-55484ECB1928}" type="presParOf" srcId="{DADCC998-13B6-4FB6-AA94-1129C84E3FC4}" destId="{0F1B1CB6-22D7-40C2-8B0B-754116877EC0}" srcOrd="0" destOrd="0" presId="urn:microsoft.com/office/officeart/2005/8/layout/hProcess4"/>
    <dgm:cxn modelId="{92123300-5B2D-4770-AF1E-842D36710DB6}" type="presParOf" srcId="{DADCC998-13B6-4FB6-AA94-1129C84E3FC4}" destId="{5415B149-EE84-4327-A5CD-A2C54B60FBC7}" srcOrd="1" destOrd="0" presId="urn:microsoft.com/office/officeart/2005/8/layout/hProcess4"/>
    <dgm:cxn modelId="{3174E070-F212-415F-9CDE-57A329E2B55F}" type="presParOf" srcId="{DADCC998-13B6-4FB6-AA94-1129C84E3FC4}" destId="{21E7642E-6483-443F-AC9C-37D481B002C0}" srcOrd="2" destOrd="0" presId="urn:microsoft.com/office/officeart/2005/8/layout/hProcess4"/>
    <dgm:cxn modelId="{2E6188D4-37EC-48D2-9032-044B28B48108}" type="presParOf" srcId="{DADCC998-13B6-4FB6-AA94-1129C84E3FC4}" destId="{81D240C5-330F-4461-8A2B-0D585A29C728}" srcOrd="3" destOrd="0" presId="urn:microsoft.com/office/officeart/2005/8/layout/hProcess4"/>
    <dgm:cxn modelId="{F0278A1C-6EA4-42EC-8B0C-BD1FF177DAFC}" type="presParOf" srcId="{DADCC998-13B6-4FB6-AA94-1129C84E3FC4}" destId="{FBCF1E59-B294-415F-AB25-F4B595415E59}" srcOrd="4" destOrd="0" presId="urn:microsoft.com/office/officeart/2005/8/layout/hProcess4"/>
    <dgm:cxn modelId="{1530C97F-4186-48BE-B5C7-F30B4481E9BA}" type="presParOf" srcId="{18B0B8EC-4647-467F-A6AA-EF82C843997A}" destId="{1E565AAF-A1AB-4BD2-89B6-747E2FAF3422}" srcOrd="1" destOrd="0" presId="urn:microsoft.com/office/officeart/2005/8/layout/hProcess4"/>
    <dgm:cxn modelId="{24419174-0A2F-497A-933D-D1D9EB30BC6D}" type="presParOf" srcId="{18B0B8EC-4647-467F-A6AA-EF82C843997A}" destId="{55049847-5651-4BA6-8B62-B5E618C67A6C}" srcOrd="2" destOrd="0" presId="urn:microsoft.com/office/officeart/2005/8/layout/hProcess4"/>
    <dgm:cxn modelId="{A19A5456-C39A-4CCB-9584-D31E4802070B}" type="presParOf" srcId="{55049847-5651-4BA6-8B62-B5E618C67A6C}" destId="{040CF2B9-AB2E-490E-86BD-48690B40CCCE}" srcOrd="0" destOrd="0" presId="urn:microsoft.com/office/officeart/2005/8/layout/hProcess4"/>
    <dgm:cxn modelId="{51B14C17-4FB0-4478-8887-02A3D6C95E9E}" type="presParOf" srcId="{55049847-5651-4BA6-8B62-B5E618C67A6C}" destId="{C211C3B8-B40E-43C8-8087-7B2628F91758}" srcOrd="1" destOrd="0" presId="urn:microsoft.com/office/officeart/2005/8/layout/hProcess4"/>
    <dgm:cxn modelId="{0BF70425-E8FE-4480-8126-49DE19FAB09D}" type="presParOf" srcId="{55049847-5651-4BA6-8B62-B5E618C67A6C}" destId="{1EE64843-A951-41C1-9D59-E299E8CF22E6}" srcOrd="2" destOrd="0" presId="urn:microsoft.com/office/officeart/2005/8/layout/hProcess4"/>
    <dgm:cxn modelId="{3A6A1D74-6928-4E56-BD44-39A8D2EAD367}" type="presParOf" srcId="{55049847-5651-4BA6-8B62-B5E618C67A6C}" destId="{1DF17C4A-7B43-4A38-9F39-51F6B5FD23E9}" srcOrd="3" destOrd="0" presId="urn:microsoft.com/office/officeart/2005/8/layout/hProcess4"/>
    <dgm:cxn modelId="{3E6A5354-B03A-48B1-89AC-443C703DD41F}" type="presParOf" srcId="{55049847-5651-4BA6-8B62-B5E618C67A6C}" destId="{814F8CC7-FA50-402E-80FC-8A2C3E66C26E}" srcOrd="4" destOrd="0" presId="urn:microsoft.com/office/officeart/2005/8/layout/hProcess4"/>
    <dgm:cxn modelId="{35483663-85E9-4A19-892F-FB970D3F5E12}" type="presParOf" srcId="{18B0B8EC-4647-467F-A6AA-EF82C843997A}" destId="{7D984FF3-0BD5-4208-9387-DBD8C1824CCA}" srcOrd="3" destOrd="0" presId="urn:microsoft.com/office/officeart/2005/8/layout/hProcess4"/>
    <dgm:cxn modelId="{C20CE773-2FE5-4D1E-9B16-D787DC9E2137}" type="presParOf" srcId="{18B0B8EC-4647-467F-A6AA-EF82C843997A}" destId="{A0286F5A-9CC2-4E93-9F8D-2A00EF1B4782}" srcOrd="4" destOrd="0" presId="urn:microsoft.com/office/officeart/2005/8/layout/hProcess4"/>
    <dgm:cxn modelId="{59F6275D-A4DD-480C-B757-F321325061BC}" type="presParOf" srcId="{A0286F5A-9CC2-4E93-9F8D-2A00EF1B4782}" destId="{DE622184-4E37-4908-9893-919FCCFFB278}" srcOrd="0" destOrd="0" presId="urn:microsoft.com/office/officeart/2005/8/layout/hProcess4"/>
    <dgm:cxn modelId="{A3AC3B26-6EAC-4235-A491-D1EF6EBA5B01}" type="presParOf" srcId="{A0286F5A-9CC2-4E93-9F8D-2A00EF1B4782}" destId="{CC106C77-6B1D-4118-8EAB-F101C383268C}" srcOrd="1" destOrd="0" presId="urn:microsoft.com/office/officeart/2005/8/layout/hProcess4"/>
    <dgm:cxn modelId="{FE230D0D-640F-4865-87F1-DF991510B4B9}" type="presParOf" srcId="{A0286F5A-9CC2-4E93-9F8D-2A00EF1B4782}" destId="{4690D6AA-E2EB-4FA4-A6D8-96BAABB5453E}" srcOrd="2" destOrd="0" presId="urn:microsoft.com/office/officeart/2005/8/layout/hProcess4"/>
    <dgm:cxn modelId="{A8D7DE3A-1B3A-4CB1-88A4-863827FF7679}" type="presParOf" srcId="{A0286F5A-9CC2-4E93-9F8D-2A00EF1B4782}" destId="{C5C97B9A-2073-4BAA-9CF4-69D0ADB1924F}" srcOrd="3" destOrd="0" presId="urn:microsoft.com/office/officeart/2005/8/layout/hProcess4"/>
    <dgm:cxn modelId="{96652153-C53E-4A5A-8447-CF5C7B8E8AE6}" type="presParOf" srcId="{A0286F5A-9CC2-4E93-9F8D-2A00EF1B4782}" destId="{2B0028C1-724D-4798-90C0-D187836C8FEF}"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5B149-EE84-4327-A5CD-A2C54B60FBC7}">
      <dsp:nvSpPr>
        <dsp:cNvPr id="0" name=""/>
        <dsp:cNvSpPr/>
      </dsp:nvSpPr>
      <dsp:spPr>
        <a:xfrm>
          <a:off x="107" y="1330939"/>
          <a:ext cx="1699969" cy="140211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a:t>Windows</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a:t>Cygwin+redhat9.0</a:t>
          </a:r>
          <a:endParaRPr lang="zh-CN" altLang="en-US" sz="1500" kern="1200" dirty="0"/>
        </a:p>
      </dsp:txBody>
      <dsp:txXfrm>
        <a:off x="32374" y="1363206"/>
        <a:ext cx="1635435" cy="1037131"/>
      </dsp:txXfrm>
    </dsp:sp>
    <dsp:sp modelId="{1E565AAF-A1AB-4BD2-89B6-747E2FAF3422}">
      <dsp:nvSpPr>
        <dsp:cNvPr id="0" name=""/>
        <dsp:cNvSpPr/>
      </dsp:nvSpPr>
      <dsp:spPr>
        <a:xfrm>
          <a:off x="975710" y="1737663"/>
          <a:ext cx="1767229" cy="1767229"/>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81D240C5-330F-4461-8A2B-0D585A29C728}">
      <dsp:nvSpPr>
        <dsp:cNvPr id="0" name=""/>
        <dsp:cNvSpPr/>
      </dsp:nvSpPr>
      <dsp:spPr>
        <a:xfrm>
          <a:off x="377878" y="2432605"/>
          <a:ext cx="1511084" cy="60090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005" tIns="26670" rIns="40005" bIns="26670" numCol="1" spcCol="1270" anchor="ctr" anchorCtr="0">
          <a:noAutofit/>
          <a:sp3d extrusionH="28000" prstMaterial="matte"/>
        </a:bodyPr>
        <a:lstStyle/>
        <a:p>
          <a:pPr marL="0" lvl="0" indent="0" algn="l" defTabSz="933450">
            <a:lnSpc>
              <a:spcPct val="90000"/>
            </a:lnSpc>
            <a:spcBef>
              <a:spcPct val="0"/>
            </a:spcBef>
            <a:spcAft>
              <a:spcPct val="35000"/>
            </a:spcAft>
            <a:buNone/>
          </a:pPr>
          <a:r>
            <a:rPr lang="zh-CN" altLang="en-US" sz="2100" kern="1200" dirty="0"/>
            <a:t>第一次选型</a:t>
          </a:r>
        </a:p>
      </dsp:txBody>
      <dsp:txXfrm>
        <a:off x="395478" y="2450205"/>
        <a:ext cx="1475884" cy="565708"/>
      </dsp:txXfrm>
    </dsp:sp>
    <dsp:sp modelId="{C211C3B8-B40E-43C8-8087-7B2628F91758}">
      <dsp:nvSpPr>
        <dsp:cNvPr id="0" name=""/>
        <dsp:cNvSpPr/>
      </dsp:nvSpPr>
      <dsp:spPr>
        <a:xfrm>
          <a:off x="2103572" y="1330939"/>
          <a:ext cx="1699969" cy="140211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a:t>Windows</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a:t>Microsoft Virtual PC2004</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err="1"/>
            <a:t>Redhat</a:t>
          </a:r>
          <a:r>
            <a:rPr lang="en-US" altLang="zh-CN" sz="1500" kern="1200" dirty="0"/>
            <a:t> 9.0</a:t>
          </a:r>
          <a:endParaRPr lang="zh-CN" altLang="en-US" sz="1500" kern="1200" dirty="0"/>
        </a:p>
      </dsp:txBody>
      <dsp:txXfrm>
        <a:off x="2135839" y="1663660"/>
        <a:ext cx="1635435" cy="1037131"/>
      </dsp:txXfrm>
    </dsp:sp>
    <dsp:sp modelId="{7D984FF3-0BD5-4208-9387-DBD8C1824CCA}">
      <dsp:nvSpPr>
        <dsp:cNvPr id="0" name=""/>
        <dsp:cNvSpPr/>
      </dsp:nvSpPr>
      <dsp:spPr>
        <a:xfrm>
          <a:off x="3065009" y="504129"/>
          <a:ext cx="1984447" cy="1984447"/>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1DF17C4A-7B43-4A38-9F39-51F6B5FD23E9}">
      <dsp:nvSpPr>
        <dsp:cNvPr id="0" name=""/>
        <dsp:cNvSpPr/>
      </dsp:nvSpPr>
      <dsp:spPr>
        <a:xfrm>
          <a:off x="2481343" y="1030485"/>
          <a:ext cx="1511084" cy="60090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005" tIns="26670" rIns="40005" bIns="26670" numCol="1" spcCol="1270" anchor="ctr" anchorCtr="0">
          <a:noAutofit/>
          <a:sp3d extrusionH="28000" prstMaterial="matte"/>
        </a:bodyPr>
        <a:lstStyle/>
        <a:p>
          <a:pPr marL="0" lvl="0" indent="0" algn="l" defTabSz="933450">
            <a:lnSpc>
              <a:spcPct val="90000"/>
            </a:lnSpc>
            <a:spcBef>
              <a:spcPct val="0"/>
            </a:spcBef>
            <a:spcAft>
              <a:spcPct val="35000"/>
            </a:spcAft>
            <a:buNone/>
          </a:pPr>
          <a:r>
            <a:rPr lang="zh-CN" altLang="en-US" sz="2100" kern="1200" dirty="0"/>
            <a:t>第二次选型</a:t>
          </a:r>
        </a:p>
      </dsp:txBody>
      <dsp:txXfrm>
        <a:off x="2498943" y="1048085"/>
        <a:ext cx="1475884" cy="565708"/>
      </dsp:txXfrm>
    </dsp:sp>
    <dsp:sp modelId="{CC106C77-6B1D-4118-8EAB-F101C383268C}">
      <dsp:nvSpPr>
        <dsp:cNvPr id="0" name=""/>
        <dsp:cNvSpPr/>
      </dsp:nvSpPr>
      <dsp:spPr>
        <a:xfrm>
          <a:off x="4207037" y="1330939"/>
          <a:ext cx="1699969" cy="140211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a:t>Redhat</a:t>
          </a:r>
          <a:r>
            <a:rPr lang="en-US" altLang="zh-CN" sz="1500" kern="1200" dirty="0"/>
            <a:t> 9.0</a:t>
          </a:r>
          <a:endParaRPr lang="zh-CN" altLang="en-US" sz="1500" kern="1200" dirty="0"/>
        </a:p>
      </dsp:txBody>
      <dsp:txXfrm>
        <a:off x="4239304" y="1363206"/>
        <a:ext cx="1635435" cy="1037131"/>
      </dsp:txXfrm>
    </dsp:sp>
    <dsp:sp modelId="{C5C97B9A-2073-4BAA-9CF4-69D0ADB1924F}">
      <dsp:nvSpPr>
        <dsp:cNvPr id="0" name=""/>
        <dsp:cNvSpPr/>
      </dsp:nvSpPr>
      <dsp:spPr>
        <a:xfrm>
          <a:off x="4584808" y="2432605"/>
          <a:ext cx="1511084" cy="60090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005" tIns="26670" rIns="40005" bIns="26670" numCol="1" spcCol="1270" anchor="ctr" anchorCtr="0">
          <a:noAutofit/>
          <a:sp3d extrusionH="28000" prstMaterial="matte"/>
        </a:bodyPr>
        <a:lstStyle/>
        <a:p>
          <a:pPr marL="0" lvl="0" indent="0" algn="l" defTabSz="933450">
            <a:lnSpc>
              <a:spcPct val="90000"/>
            </a:lnSpc>
            <a:spcBef>
              <a:spcPct val="0"/>
            </a:spcBef>
            <a:spcAft>
              <a:spcPct val="35000"/>
            </a:spcAft>
            <a:buNone/>
          </a:pPr>
          <a:r>
            <a:rPr lang="zh-CN" altLang="en-US" sz="2100" kern="1200"/>
            <a:t>第三次选型</a:t>
          </a:r>
          <a:endParaRPr lang="zh-CN" altLang="en-US" sz="2100" kern="1200" dirty="0"/>
        </a:p>
      </dsp:txBody>
      <dsp:txXfrm>
        <a:off x="4602408" y="2450205"/>
        <a:ext cx="1475884" cy="5657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9875" name="Rectangle 3"/>
          <p:cNvSpPr>
            <a:spLocks noGrp="1" noChangeArrowheads="1"/>
          </p:cNvSpPr>
          <p:nvPr>
            <p:ph type="dt" idx="1"/>
          </p:nvPr>
        </p:nvSpPr>
        <p:spPr bwMode="auto">
          <a:xfrm>
            <a:off x="3767138" y="0"/>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p:cNvSpPr>
            <a:spLocks noGrp="1" noChangeArrowheads="1"/>
          </p:cNvSpPr>
          <p:nvPr>
            <p:ph type="body" sz="quarter" idx="3"/>
          </p:nvPr>
        </p:nvSpPr>
        <p:spPr bwMode="auto">
          <a:xfrm>
            <a:off x="885825" y="4645025"/>
            <a:ext cx="48768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9878" name="Rectangle 6"/>
          <p:cNvSpPr>
            <a:spLocks noGrp="1" noChangeArrowheads="1"/>
          </p:cNvSpPr>
          <p:nvPr>
            <p:ph type="ftr" sz="quarter" idx="4"/>
          </p:nvPr>
        </p:nvSpPr>
        <p:spPr bwMode="auto">
          <a:xfrm>
            <a:off x="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9879" name="Rectangle 7"/>
          <p:cNvSpPr>
            <a:spLocks noGrp="1" noChangeArrowheads="1"/>
          </p:cNvSpPr>
          <p:nvPr>
            <p:ph type="sldNum" sz="quarter" idx="5"/>
          </p:nvPr>
        </p:nvSpPr>
        <p:spPr bwMode="auto">
          <a:xfrm>
            <a:off x="3767138" y="9291638"/>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7227038-3D96-436E-A78A-1D53145CBE0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5%9C%A8%E7%BA%BF%E4%BB%BF%E7%9C%9F%E5%99%A8"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9%9B%86%E6%88%90%E5%BC%80%E5%8F%91%E7%8E%AF%E5%A2%83" TargetMode="External"/><Relationship Id="rId5" Type="http://schemas.openxmlformats.org/officeDocument/2006/relationships/hyperlink" Target="https://baike.baidu.com/item/%E7%A1%AC%E4%BB%B6%E5%BC%80%E5%8F%91" TargetMode="External"/><Relationship Id="rId4" Type="http://schemas.openxmlformats.org/officeDocument/2006/relationships/hyperlink" Target="https://baike.baidu.com/item/%E7%9B%AE%E6%A0%87%E6%9D%B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3E593BB-47AE-4C1E-9D4A-91EC9AEAFBB4}" type="slidenum">
              <a:rPr lang="en-US" altLang="zh-CN">
                <a:latin typeface="Tahoma" panose="020B0604030504040204" pitchFamily="34" charset="0"/>
              </a:rPr>
              <a:pPr>
                <a:spcBef>
                  <a:spcPct val="0"/>
                </a:spcBef>
              </a:pPr>
              <a:t>3</a:t>
            </a:fld>
            <a:endParaRPr lang="en-US" altLang="zh-CN">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866968-D8A9-433F-B7E4-8520A68063BE}" type="slidenum">
              <a:rPr lang="en-US" altLang="zh-CN">
                <a:latin typeface="Tahoma" panose="020B0604030504040204" pitchFamily="34" charset="0"/>
              </a:rPr>
              <a:pPr>
                <a:spcBef>
                  <a:spcPct val="0"/>
                </a:spcBef>
              </a:pPr>
              <a:t>4</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itchFamily="34" charset="0"/>
                <a:ea typeface="宋体" pitchFamily="2" charset="-122"/>
                <a:cs typeface="+mn-cs"/>
              </a:rPr>
              <a:t>1, linux-gate.so(</a:t>
            </a:r>
            <a:r>
              <a:rPr lang="en-US" altLang="zh-CN" sz="1200" b="0" i="0" kern="1200" dirty="0" err="1">
                <a:solidFill>
                  <a:schemeClr val="tx1"/>
                </a:solidFill>
                <a:effectLst/>
                <a:latin typeface="Arial" pitchFamily="34" charset="0"/>
                <a:ea typeface="宋体" pitchFamily="2" charset="-122"/>
                <a:cs typeface="+mn-cs"/>
              </a:rPr>
              <a:t>vdso</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是内核镜像中的特定页，它是一个完整的</a:t>
            </a:r>
            <a:r>
              <a:rPr lang="en-US" altLang="zh-CN" sz="1200" b="0" i="0" kern="1200" dirty="0">
                <a:solidFill>
                  <a:schemeClr val="tx1"/>
                </a:solidFill>
                <a:effectLst/>
                <a:latin typeface="Arial" pitchFamily="34" charset="0"/>
                <a:ea typeface="宋体" pitchFamily="2" charset="-122"/>
                <a:cs typeface="+mn-cs"/>
              </a:rPr>
              <a:t>elf share object</a:t>
            </a:r>
            <a:r>
              <a:rPr lang="zh-CN" altLang="en-US" sz="1200" b="0" i="0" kern="1200" dirty="0">
                <a:solidFill>
                  <a:schemeClr val="tx1"/>
                </a:solidFill>
                <a:effectLst/>
                <a:latin typeface="Arial" pitchFamily="34" charset="0"/>
                <a:ea typeface="宋体" pitchFamily="2" charset="-122"/>
                <a:cs typeface="+mn-cs"/>
              </a:rPr>
              <a:t>，因此在磁盘的任何位置都找不到一个它。它是由内核的某些文件编译生成的。</a:t>
            </a:r>
            <a:endParaRPr lang="en-US" altLang="zh-CN" sz="1200" b="0" i="0" kern="1200" dirty="0">
              <a:solidFill>
                <a:schemeClr val="tx1"/>
              </a:solidFill>
              <a:effectLst/>
              <a:latin typeface="Arial" pitchFamily="34" charset="0"/>
              <a:ea typeface="宋体" pitchFamily="2" charset="-122"/>
              <a:cs typeface="+mn-cs"/>
            </a:endParaRPr>
          </a:p>
          <a:p>
            <a:r>
              <a:rPr lang="en-US" altLang="zh-CN" sz="1200" b="0" i="0" kern="1200" dirty="0">
                <a:solidFill>
                  <a:schemeClr val="tx1"/>
                </a:solidFill>
                <a:effectLst/>
                <a:latin typeface="Arial" pitchFamily="34" charset="0"/>
                <a:ea typeface="宋体" pitchFamily="2" charset="-122"/>
                <a:cs typeface="+mn-cs"/>
              </a:rPr>
              <a:t>linux-gate.so</a:t>
            </a:r>
            <a:r>
              <a:rPr lang="zh-CN" altLang="en-US" sz="1200" b="0" i="0" kern="1200" dirty="0">
                <a:solidFill>
                  <a:schemeClr val="tx1"/>
                </a:solidFill>
                <a:effectLst/>
                <a:latin typeface="Arial" pitchFamily="34" charset="0"/>
                <a:ea typeface="宋体" pitchFamily="2" charset="-122"/>
                <a:cs typeface="+mn-cs"/>
              </a:rPr>
              <a:t>是为了实现用户程序使用</a:t>
            </a:r>
            <a:r>
              <a:rPr lang="en-US" altLang="zh-CN" sz="1200" b="0" i="0" kern="1200" dirty="0" err="1">
                <a:solidFill>
                  <a:schemeClr val="tx1"/>
                </a:solidFill>
                <a:effectLst/>
                <a:latin typeface="Arial" pitchFamily="34" charset="0"/>
                <a:ea typeface="宋体" pitchFamily="2" charset="-122"/>
                <a:cs typeface="+mn-cs"/>
              </a:rPr>
              <a:t>sysenter</a:t>
            </a:r>
            <a:r>
              <a:rPr lang="en-US" altLang="zh-CN" sz="1200" b="0" i="0" kern="1200" dirty="0">
                <a:solidFill>
                  <a:schemeClr val="tx1"/>
                </a:solidFill>
                <a:effectLst/>
                <a:latin typeface="Arial" pitchFamily="34" charset="0"/>
                <a:ea typeface="宋体" pitchFamily="2" charset="-122"/>
                <a:cs typeface="+mn-cs"/>
              </a:rPr>
              <a:t>/</a:t>
            </a:r>
            <a:r>
              <a:rPr lang="en-US" altLang="zh-CN" sz="1200" b="0" i="0" kern="1200" dirty="0" err="1">
                <a:solidFill>
                  <a:schemeClr val="tx1"/>
                </a:solidFill>
                <a:effectLst/>
                <a:latin typeface="Arial" pitchFamily="34" charset="0"/>
                <a:ea typeface="宋体" pitchFamily="2" charset="-122"/>
                <a:cs typeface="+mn-cs"/>
              </a:rPr>
              <a:t>sysexit</a:t>
            </a:r>
            <a:r>
              <a:rPr lang="zh-CN" altLang="en-US" sz="1200" b="0" i="0" kern="1200" dirty="0">
                <a:solidFill>
                  <a:schemeClr val="tx1"/>
                </a:solidFill>
                <a:effectLst/>
                <a:latin typeface="Arial" pitchFamily="34" charset="0"/>
                <a:ea typeface="宋体" pitchFamily="2" charset="-122"/>
                <a:cs typeface="+mn-cs"/>
              </a:rPr>
              <a:t>进行 系统调用的辅助机制。</a:t>
            </a:r>
            <a:endParaRPr lang="en-US" altLang="zh-CN" sz="1200" b="0" i="0" kern="1200" dirty="0">
              <a:solidFill>
                <a:schemeClr val="tx1"/>
              </a:solidFill>
              <a:effectLst/>
              <a:latin typeface="Arial" pitchFamily="34" charset="0"/>
              <a:ea typeface="宋体" pitchFamily="2" charset="-122"/>
              <a:cs typeface="+mn-cs"/>
            </a:endParaRPr>
          </a:p>
          <a:p>
            <a:r>
              <a:rPr lang="en-US" altLang="zh-CN" sz="1200" b="0" i="0" kern="1200" dirty="0">
                <a:solidFill>
                  <a:schemeClr val="tx1"/>
                </a:solidFill>
                <a:effectLst/>
                <a:latin typeface="Arial" pitchFamily="34" charset="0"/>
                <a:ea typeface="宋体" pitchFamily="2" charset="-122"/>
                <a:cs typeface="+mn-cs"/>
              </a:rPr>
              <a:t>2, Libc.so  </a:t>
            </a:r>
            <a:r>
              <a:rPr lang="zh-CN" altLang="en-US" sz="1200" b="0" i="0" kern="1200" dirty="0">
                <a:solidFill>
                  <a:schemeClr val="tx1"/>
                </a:solidFill>
                <a:effectLst/>
                <a:latin typeface="Arial" pitchFamily="34" charset="0"/>
                <a:ea typeface="宋体" pitchFamily="2" charset="-122"/>
                <a:cs typeface="+mn-cs"/>
              </a:rPr>
              <a:t>基本库</a:t>
            </a:r>
            <a:endParaRPr lang="en-US" altLang="zh-CN" sz="1200" b="0" i="0" kern="1200" dirty="0">
              <a:solidFill>
                <a:schemeClr val="tx1"/>
              </a:solidFill>
              <a:effectLst/>
              <a:latin typeface="Arial" pitchFamily="34" charset="0"/>
              <a:ea typeface="宋体" pitchFamily="2" charset="-122"/>
              <a:cs typeface="+mn-cs"/>
            </a:endParaRPr>
          </a:p>
          <a:p>
            <a:r>
              <a:rPr lang="en-US" altLang="zh-CN" sz="1200" b="0" i="0" kern="1200" dirty="0">
                <a:solidFill>
                  <a:schemeClr val="tx1"/>
                </a:solidFill>
                <a:effectLst/>
                <a:latin typeface="Arial" pitchFamily="34" charset="0"/>
                <a:ea typeface="宋体" pitchFamily="2" charset="-122"/>
                <a:cs typeface="+mn-cs"/>
              </a:rPr>
              <a:t>3, </a:t>
            </a:r>
            <a:r>
              <a:rPr lang="zh-CN" altLang="en-US" sz="1200" b="0" i="0" kern="1200" dirty="0">
                <a:solidFill>
                  <a:schemeClr val="tx1"/>
                </a:solidFill>
                <a:effectLst/>
                <a:latin typeface="Arial" pitchFamily="34" charset="0"/>
                <a:ea typeface="宋体" pitchFamily="2" charset="-122"/>
                <a:cs typeface="+mn-cs"/>
              </a:rPr>
              <a:t>现在，大多数程序都是动态链接的。 当操作系统加载一个动态链接的应用程序时，它必须找到并加载它执行该应用程序所依赖的动态库。 在</a:t>
            </a:r>
            <a:r>
              <a:rPr lang="en-US" altLang="zh-CN" sz="1200" b="0" i="0" kern="1200" dirty="0" err="1">
                <a:solidFill>
                  <a:schemeClr val="tx1"/>
                </a:solidFill>
                <a:effectLst/>
                <a:latin typeface="Arial" pitchFamily="34" charset="0"/>
                <a:ea typeface="宋体" pitchFamily="2" charset="-122"/>
                <a:cs typeface="+mn-cs"/>
              </a:rPr>
              <a:t>linux</a:t>
            </a:r>
            <a:r>
              <a:rPr lang="zh-CN" altLang="en-US" sz="1200" b="0" i="0" kern="1200" dirty="0">
                <a:solidFill>
                  <a:schemeClr val="tx1"/>
                </a:solidFill>
                <a:effectLst/>
                <a:latin typeface="Arial" pitchFamily="34" charset="0"/>
                <a:ea typeface="宋体" pitchFamily="2" charset="-122"/>
                <a:cs typeface="+mn-cs"/>
              </a:rPr>
              <a:t>系统上，这份工作由</a:t>
            </a:r>
            <a:r>
              <a:rPr lang="en-US" altLang="zh-CN" sz="1200" b="0" i="0" kern="1200" dirty="0">
                <a:solidFill>
                  <a:schemeClr val="tx1"/>
                </a:solidFill>
                <a:effectLst/>
                <a:latin typeface="Arial" pitchFamily="34" charset="0"/>
                <a:ea typeface="宋体" pitchFamily="2" charset="-122"/>
                <a:cs typeface="+mn-cs"/>
              </a:rPr>
              <a:t>ld-linux.so.2</a:t>
            </a:r>
            <a:r>
              <a:rPr lang="zh-CN" altLang="en-US" sz="1200" b="0" i="0" kern="1200" dirty="0">
                <a:solidFill>
                  <a:schemeClr val="tx1"/>
                </a:solidFill>
                <a:effectLst/>
                <a:latin typeface="Arial" pitchFamily="34" charset="0"/>
                <a:ea typeface="宋体" pitchFamily="2" charset="-122"/>
                <a:cs typeface="+mn-cs"/>
              </a:rPr>
              <a:t>处理。 你可以对一个应用程序 或 动态库使用</a:t>
            </a:r>
            <a:r>
              <a:rPr lang="en-US" altLang="zh-CN" sz="1200" b="0" i="0" kern="1200" dirty="0" err="1">
                <a:solidFill>
                  <a:schemeClr val="tx1"/>
                </a:solidFill>
                <a:effectLst/>
                <a:latin typeface="Arial" pitchFamily="34" charset="0"/>
                <a:ea typeface="宋体" pitchFamily="2" charset="-122"/>
                <a:cs typeface="+mn-cs"/>
              </a:rPr>
              <a:t>ldd</a:t>
            </a:r>
            <a:r>
              <a:rPr lang="zh-CN" altLang="en-US" sz="1200" b="0" i="0" kern="1200" dirty="0">
                <a:solidFill>
                  <a:schemeClr val="tx1"/>
                </a:solidFill>
                <a:effectLst/>
                <a:latin typeface="Arial" pitchFamily="34" charset="0"/>
                <a:ea typeface="宋体" pitchFamily="2" charset="-122"/>
                <a:cs typeface="+mn-cs"/>
              </a:rPr>
              <a:t>命令查看他依赖哪些库。</a:t>
            </a:r>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17227038-3D96-436E-A78A-1D53145CBE05}" type="slidenum">
              <a:rPr lang="en-US" altLang="zh-CN" smtClean="0"/>
              <a:pPr>
                <a:defRPr/>
              </a:pPr>
              <a:t>5</a:t>
            </a:fld>
            <a:endParaRPr lang="en-US" altLang="zh-CN"/>
          </a:p>
        </p:txBody>
      </p:sp>
    </p:spTree>
    <p:extLst>
      <p:ext uri="{BB962C8B-B14F-4D97-AF65-F5344CB8AC3E}">
        <p14:creationId xmlns:p14="http://schemas.microsoft.com/office/powerpoint/2010/main" val="15693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227038-3D96-436E-A78A-1D53145CBE05}" type="slidenum">
              <a:rPr lang="en-US" altLang="zh-CN" smtClean="0"/>
              <a:pPr>
                <a:defRPr/>
              </a:pPr>
              <a:t>10</a:t>
            </a:fld>
            <a:endParaRPr lang="en-US" altLang="zh-CN"/>
          </a:p>
        </p:txBody>
      </p:sp>
    </p:spTree>
    <p:extLst>
      <p:ext uri="{BB962C8B-B14F-4D97-AF65-F5344CB8AC3E}">
        <p14:creationId xmlns:p14="http://schemas.microsoft.com/office/powerpoint/2010/main" val="1780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073161-9ED3-4AA8-A356-E5B00288A898}" type="slidenum">
              <a:rPr lang="en-US" altLang="zh-CN">
                <a:latin typeface="Tahoma" panose="020B0604030504040204" pitchFamily="34" charset="0"/>
              </a:rPr>
              <a:pPr>
                <a:spcBef>
                  <a:spcPct val="0"/>
                </a:spcBef>
              </a:pPr>
              <a:t>11</a:t>
            </a:fld>
            <a:endParaRPr lang="en-US" altLang="zh-CN">
              <a:latin typeface="Tahoma" panose="020B060403050404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zh-CN" altLang="en-US"/>
              <a:t>为什么需要交叉编译器的三个原因？</a:t>
            </a:r>
          </a:p>
          <a:p>
            <a:pPr eaLnBrk="1" hangingPunct="1"/>
            <a:r>
              <a:rPr lang="en-US" altLang="zh-CN"/>
              <a:t>1</a:t>
            </a:r>
            <a:r>
              <a:rPr lang="zh-CN" altLang="en-US"/>
              <a:t>）目的平台上不允许或不能够安装我们所需要的编译器，而我们又需要这个</a:t>
            </a:r>
            <a:r>
              <a:rPr lang="zh-CN" altLang="en-US" b="1"/>
              <a:t>编译器的</a:t>
            </a:r>
            <a:r>
              <a:rPr lang="zh-CN" altLang="en-US"/>
              <a:t>某些特征；</a:t>
            </a:r>
          </a:p>
          <a:p>
            <a:pPr eaLnBrk="1" hangingPunct="1"/>
            <a:r>
              <a:rPr lang="en-US" altLang="zh-CN"/>
              <a:t>2</a:t>
            </a:r>
            <a:r>
              <a:rPr lang="zh-CN" altLang="en-US"/>
              <a:t>）目的平台上的资源贫乏，无法运行我们所需要编译器；</a:t>
            </a:r>
          </a:p>
          <a:p>
            <a:pPr eaLnBrk="1" hangingPunct="1"/>
            <a:r>
              <a:rPr lang="en-US" altLang="zh-CN"/>
              <a:t>3</a:t>
            </a:r>
            <a:r>
              <a:rPr lang="zh-CN" altLang="en-US"/>
              <a:t>）有时又是因为目的平台还没有建立，连操作系统都没有，根本谈不上运行什么编译器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itchFamily="34" charset="0"/>
                <a:ea typeface="宋体" pitchFamily="2" charset="-122"/>
                <a:cs typeface="+mn-cs"/>
              </a:rPr>
              <a:t>Abbreviated as ICE, a computer chip that is used to emulate a microprocessor so that embedded system software can be tested by developers.</a:t>
            </a:r>
          </a:p>
          <a:p>
            <a:r>
              <a:rPr lang="zh-CN" altLang="en-US" sz="1200" b="0" i="0" u="none" strike="noStrike" kern="1200" dirty="0">
                <a:solidFill>
                  <a:schemeClr val="tx1"/>
                </a:solidFill>
                <a:effectLst/>
                <a:latin typeface="Arial" pitchFamily="34" charset="0"/>
                <a:ea typeface="宋体" pitchFamily="2" charset="-122"/>
                <a:cs typeface="+mn-cs"/>
                <a:hlinkClick r:id="rId3"/>
              </a:rPr>
              <a:t>在线仿真器</a:t>
            </a:r>
            <a:r>
              <a:rPr lang="zh-CN" altLang="en-US" sz="1200" b="0" i="0" kern="1200" dirty="0">
                <a:solidFill>
                  <a:schemeClr val="tx1"/>
                </a:solidFill>
                <a:effectLst/>
                <a:latin typeface="Arial" pitchFamily="34" charset="0"/>
                <a:ea typeface="宋体" pitchFamily="2" charset="-122"/>
                <a:cs typeface="+mn-cs"/>
              </a:rPr>
              <a:t>使用仿真头完全取代</a:t>
            </a:r>
            <a:r>
              <a:rPr lang="zh-CN" altLang="en-US" sz="1200" b="0" i="0" u="none" strike="noStrike" kern="1200" dirty="0">
                <a:solidFill>
                  <a:schemeClr val="tx1"/>
                </a:solidFill>
                <a:effectLst/>
                <a:latin typeface="Arial" pitchFamily="34" charset="0"/>
                <a:ea typeface="宋体" pitchFamily="2" charset="-122"/>
                <a:cs typeface="+mn-cs"/>
                <a:hlinkClick r:id="rId4"/>
              </a:rPr>
              <a:t>目标板</a:t>
            </a:r>
            <a:r>
              <a:rPr lang="zh-CN" altLang="en-US" sz="1200" b="0" i="0" kern="1200" dirty="0">
                <a:solidFill>
                  <a:schemeClr val="tx1"/>
                </a:solidFill>
                <a:effectLst/>
                <a:latin typeface="Arial" pitchFamily="34" charset="0"/>
                <a:ea typeface="宋体" pitchFamily="2" charset="-122"/>
                <a:cs typeface="+mn-cs"/>
              </a:rPr>
              <a:t>上的</a:t>
            </a:r>
            <a:r>
              <a:rPr lang="en-US" altLang="zh-CN" sz="1200" b="0" i="0" kern="1200" dirty="0">
                <a:solidFill>
                  <a:schemeClr val="tx1"/>
                </a:solidFill>
                <a:effectLst/>
                <a:latin typeface="Arial" pitchFamily="34" charset="0"/>
                <a:ea typeface="宋体" pitchFamily="2" charset="-122"/>
                <a:cs typeface="+mn-cs"/>
              </a:rPr>
              <a:t>CPU</a:t>
            </a:r>
            <a:r>
              <a:rPr lang="zh-CN" altLang="en-US" sz="1200" b="0" i="0" kern="1200" dirty="0">
                <a:solidFill>
                  <a:schemeClr val="tx1"/>
                </a:solidFill>
                <a:effectLst/>
                <a:latin typeface="Arial" pitchFamily="34" charset="0"/>
                <a:ea typeface="宋体" pitchFamily="2" charset="-122"/>
                <a:cs typeface="+mn-cs"/>
              </a:rPr>
              <a:t>，可以完全仿真</a:t>
            </a:r>
            <a:r>
              <a:rPr lang="en-US" altLang="zh-CN" sz="1200" b="0" i="0" kern="1200" dirty="0">
                <a:solidFill>
                  <a:schemeClr val="tx1"/>
                </a:solidFill>
                <a:effectLst/>
                <a:latin typeface="Arial" pitchFamily="34" charset="0"/>
                <a:ea typeface="宋体" pitchFamily="2" charset="-122"/>
                <a:cs typeface="+mn-cs"/>
              </a:rPr>
              <a:t>ARM</a:t>
            </a:r>
            <a:r>
              <a:rPr lang="zh-CN" altLang="en-US" sz="1200" b="0" i="0" kern="1200" dirty="0">
                <a:solidFill>
                  <a:schemeClr val="tx1"/>
                </a:solidFill>
                <a:effectLst/>
                <a:latin typeface="Arial" pitchFamily="34" charset="0"/>
                <a:ea typeface="宋体" pitchFamily="2" charset="-122"/>
                <a:cs typeface="+mn-cs"/>
              </a:rPr>
              <a:t>芯片的行为，提供更加深入的调试功能。但这类仿真器为了能够全速仿真时钟速度高于</a:t>
            </a:r>
            <a:r>
              <a:rPr lang="en-US" altLang="zh-CN" sz="1200" b="0" i="0" kern="1200" dirty="0">
                <a:solidFill>
                  <a:schemeClr val="tx1"/>
                </a:solidFill>
                <a:effectLst/>
                <a:latin typeface="Arial" pitchFamily="34" charset="0"/>
                <a:ea typeface="宋体" pitchFamily="2" charset="-122"/>
                <a:cs typeface="+mn-cs"/>
              </a:rPr>
              <a:t>100MHz</a:t>
            </a:r>
            <a:r>
              <a:rPr lang="zh-CN" altLang="en-US" sz="1200" b="0" i="0" kern="1200" dirty="0">
                <a:solidFill>
                  <a:schemeClr val="tx1"/>
                </a:solidFill>
                <a:effectLst/>
                <a:latin typeface="Arial" pitchFamily="34" charset="0"/>
                <a:ea typeface="宋体" pitchFamily="2" charset="-122"/>
                <a:cs typeface="+mn-cs"/>
              </a:rPr>
              <a:t>的处理器，通常必须采用极其复杂的设计和工艺，因而其价格比较昂贵。在线仿真器通常用在</a:t>
            </a:r>
            <a:r>
              <a:rPr lang="en-US" altLang="zh-CN" sz="1200" b="0" i="0" kern="1200" dirty="0">
                <a:solidFill>
                  <a:schemeClr val="tx1"/>
                </a:solidFill>
                <a:effectLst/>
                <a:latin typeface="Arial" pitchFamily="34" charset="0"/>
                <a:ea typeface="宋体" pitchFamily="2" charset="-122"/>
                <a:cs typeface="+mn-cs"/>
              </a:rPr>
              <a:t>ARM</a:t>
            </a:r>
            <a:r>
              <a:rPr lang="zh-CN" altLang="en-US" sz="1200" b="0" i="0" kern="1200" dirty="0">
                <a:solidFill>
                  <a:schemeClr val="tx1"/>
                </a:solidFill>
                <a:effectLst/>
                <a:latin typeface="Arial" pitchFamily="34" charset="0"/>
                <a:ea typeface="宋体" pitchFamily="2" charset="-122"/>
                <a:cs typeface="+mn-cs"/>
              </a:rPr>
              <a:t>的</a:t>
            </a:r>
            <a:r>
              <a:rPr lang="zh-CN" altLang="en-US" sz="1200" b="0" i="0" u="none" strike="noStrike" kern="1200" dirty="0">
                <a:solidFill>
                  <a:schemeClr val="tx1"/>
                </a:solidFill>
                <a:effectLst/>
                <a:latin typeface="Arial" pitchFamily="34" charset="0"/>
                <a:ea typeface="宋体" pitchFamily="2" charset="-122"/>
                <a:cs typeface="+mn-cs"/>
                <a:hlinkClick r:id="rId5"/>
              </a:rPr>
              <a:t>硬件开发</a:t>
            </a:r>
            <a:r>
              <a:rPr lang="zh-CN" altLang="en-US" sz="1200" b="0" i="0" kern="1200" dirty="0">
                <a:solidFill>
                  <a:schemeClr val="tx1"/>
                </a:solidFill>
                <a:effectLst/>
                <a:latin typeface="Arial" pitchFamily="34" charset="0"/>
                <a:ea typeface="宋体" pitchFamily="2" charset="-122"/>
                <a:cs typeface="+mn-cs"/>
              </a:rPr>
              <a:t>中，在软件的开发中较少使用，其价格高昂也是在线仿真器难以普及的因素。 </a:t>
            </a:r>
            <a:r>
              <a:rPr lang="en-US" altLang="zh-CN" sz="1200" b="0" i="0" kern="1200" dirty="0">
                <a:solidFill>
                  <a:schemeClr val="tx1"/>
                </a:solidFill>
                <a:effectLst/>
                <a:latin typeface="Arial" pitchFamily="34" charset="0"/>
                <a:ea typeface="宋体" pitchFamily="2" charset="-122"/>
                <a:cs typeface="+mn-cs"/>
              </a:rPr>
              <a:t>ARM SDT</a:t>
            </a:r>
            <a:r>
              <a:rPr lang="zh-CN" altLang="en-US" sz="1200" b="0" i="0" kern="1200" dirty="0">
                <a:solidFill>
                  <a:schemeClr val="tx1"/>
                </a:solidFill>
                <a:effectLst/>
                <a:latin typeface="Arial" pitchFamily="34" charset="0"/>
                <a:ea typeface="宋体" pitchFamily="2" charset="-122"/>
                <a:cs typeface="+mn-cs"/>
              </a:rPr>
              <a:t>、</a:t>
            </a:r>
            <a:r>
              <a:rPr lang="en-US" altLang="zh-CN" sz="1200" b="0" i="0" kern="1200" dirty="0">
                <a:solidFill>
                  <a:schemeClr val="tx1"/>
                </a:solidFill>
                <a:effectLst/>
                <a:latin typeface="Arial" pitchFamily="34" charset="0"/>
                <a:ea typeface="宋体" pitchFamily="2" charset="-122"/>
                <a:cs typeface="+mn-cs"/>
              </a:rPr>
              <a:t>ARM ADS</a:t>
            </a:r>
            <a:r>
              <a:rPr lang="zh-CN" altLang="en-US" sz="1200" b="0" i="0" kern="1200" dirty="0">
                <a:solidFill>
                  <a:schemeClr val="tx1"/>
                </a:solidFill>
                <a:effectLst/>
                <a:latin typeface="Arial" pitchFamily="34" charset="0"/>
                <a:ea typeface="宋体" pitchFamily="2" charset="-122"/>
                <a:cs typeface="+mn-cs"/>
              </a:rPr>
              <a:t>、</a:t>
            </a:r>
            <a:r>
              <a:rPr lang="en-US" altLang="zh-CN" sz="1200" b="0" i="0" kern="1200" dirty="0">
                <a:solidFill>
                  <a:schemeClr val="tx1"/>
                </a:solidFill>
                <a:effectLst/>
                <a:latin typeface="Arial" pitchFamily="34" charset="0"/>
                <a:ea typeface="宋体" pitchFamily="2" charset="-122"/>
                <a:cs typeface="+mn-cs"/>
              </a:rPr>
              <a:t>MULTI 2000</a:t>
            </a:r>
            <a:r>
              <a:rPr lang="zh-CN" altLang="en-US" sz="1200" b="0" i="0" kern="1200" dirty="0">
                <a:solidFill>
                  <a:schemeClr val="tx1"/>
                </a:solidFill>
                <a:effectLst/>
                <a:latin typeface="Arial" pitchFamily="34" charset="0"/>
                <a:ea typeface="宋体" pitchFamily="2" charset="-122"/>
                <a:cs typeface="+mn-cs"/>
              </a:rPr>
              <a:t>、</a:t>
            </a:r>
            <a:r>
              <a:rPr lang="en-US" altLang="zh-CN" sz="1200" b="0" i="0" kern="1200" dirty="0" err="1">
                <a:solidFill>
                  <a:schemeClr val="tx1"/>
                </a:solidFill>
                <a:effectLst/>
                <a:latin typeface="Arial" pitchFamily="34" charset="0"/>
                <a:ea typeface="宋体" pitchFamily="2" charset="-122"/>
                <a:cs typeface="+mn-cs"/>
              </a:rPr>
              <a:t>Hitools</a:t>
            </a:r>
            <a:r>
              <a:rPr lang="en-US" altLang="zh-CN" sz="1200" b="0" i="0" kern="1200" dirty="0">
                <a:solidFill>
                  <a:schemeClr val="tx1"/>
                </a:solidFill>
                <a:effectLst/>
                <a:latin typeface="Arial" pitchFamily="34" charset="0"/>
                <a:ea typeface="宋体" pitchFamily="2" charset="-122"/>
                <a:cs typeface="+mn-cs"/>
              </a:rPr>
              <a:t> for ARM</a:t>
            </a:r>
            <a:r>
              <a:rPr lang="zh-CN" altLang="en-US" sz="1200" b="0" i="0" kern="1200" dirty="0">
                <a:solidFill>
                  <a:schemeClr val="tx1"/>
                </a:solidFill>
                <a:effectLst/>
                <a:latin typeface="Arial" pitchFamily="34" charset="0"/>
                <a:ea typeface="宋体" pitchFamily="2" charset="-122"/>
                <a:cs typeface="+mn-cs"/>
              </a:rPr>
              <a:t>、</a:t>
            </a:r>
            <a:r>
              <a:rPr lang="en-US" altLang="zh-CN" sz="1200" b="0" i="0" kern="1200" dirty="0" err="1">
                <a:solidFill>
                  <a:schemeClr val="tx1"/>
                </a:solidFill>
                <a:effectLst/>
                <a:latin typeface="Arial" pitchFamily="34" charset="0"/>
                <a:ea typeface="宋体" pitchFamily="2" charset="-122"/>
                <a:cs typeface="+mn-cs"/>
              </a:rPr>
              <a:t>Embest</a:t>
            </a:r>
            <a:r>
              <a:rPr lang="en-US" altLang="zh-CN" sz="1200" b="0" i="0" kern="1200" dirty="0">
                <a:solidFill>
                  <a:schemeClr val="tx1"/>
                </a:solidFill>
                <a:effectLst/>
                <a:latin typeface="Arial" pitchFamily="34" charset="0"/>
                <a:ea typeface="宋体" pitchFamily="2" charset="-122"/>
                <a:cs typeface="+mn-cs"/>
              </a:rPr>
              <a:t> IDE for ARM</a:t>
            </a:r>
            <a:r>
              <a:rPr lang="zh-CN" altLang="en-US" sz="1200" b="0" i="0" kern="1200" dirty="0">
                <a:solidFill>
                  <a:schemeClr val="tx1"/>
                </a:solidFill>
                <a:effectLst/>
                <a:latin typeface="Arial" pitchFamily="34" charset="0"/>
                <a:ea typeface="宋体" pitchFamily="2" charset="-122"/>
                <a:cs typeface="+mn-cs"/>
              </a:rPr>
              <a:t>五种</a:t>
            </a:r>
            <a:r>
              <a:rPr lang="zh-CN" altLang="en-US" sz="1200" b="0" i="0" u="none" strike="noStrike" kern="1200" dirty="0">
                <a:solidFill>
                  <a:schemeClr val="tx1"/>
                </a:solidFill>
                <a:effectLst/>
                <a:latin typeface="Arial" pitchFamily="34" charset="0"/>
                <a:ea typeface="宋体" pitchFamily="2" charset="-122"/>
                <a:cs typeface="+mn-cs"/>
                <a:hlinkClick r:id="rId6"/>
              </a:rPr>
              <a:t>集成开发环境</a:t>
            </a:r>
            <a:r>
              <a:rPr lang="zh-CN" altLang="en-US" sz="1200" b="0" i="0" kern="1200" dirty="0">
                <a:solidFill>
                  <a:schemeClr val="tx1"/>
                </a:solidFill>
                <a:effectLst/>
                <a:latin typeface="Arial" pitchFamily="34" charset="0"/>
                <a:ea typeface="宋体" pitchFamily="2" charset="-122"/>
                <a:cs typeface="+mn-cs"/>
              </a:rPr>
              <a:t>在国内有相对较畅通的销售渠道，用户容易购买</a:t>
            </a:r>
            <a:endParaRPr lang="zh-CN" altLang="en-US" dirty="0"/>
          </a:p>
        </p:txBody>
      </p:sp>
      <p:sp>
        <p:nvSpPr>
          <p:cNvPr id="4" name="灯片编号占位符 3"/>
          <p:cNvSpPr>
            <a:spLocks noGrp="1"/>
          </p:cNvSpPr>
          <p:nvPr>
            <p:ph type="sldNum" sz="quarter" idx="10"/>
          </p:nvPr>
        </p:nvSpPr>
        <p:spPr/>
        <p:txBody>
          <a:bodyPr/>
          <a:lstStyle/>
          <a:p>
            <a:pPr>
              <a:defRPr/>
            </a:pPr>
            <a:fld id="{17227038-3D96-436E-A78A-1D53145CBE05}" type="slidenum">
              <a:rPr lang="en-US" altLang="zh-CN" smtClean="0"/>
              <a:pPr>
                <a:defRPr/>
              </a:pPr>
              <a:t>20</a:t>
            </a:fld>
            <a:endParaRPr lang="en-US" altLang="zh-CN"/>
          </a:p>
        </p:txBody>
      </p:sp>
    </p:spTree>
    <p:extLst>
      <p:ext uri="{BB962C8B-B14F-4D97-AF65-F5344CB8AC3E}">
        <p14:creationId xmlns:p14="http://schemas.microsoft.com/office/powerpoint/2010/main" val="110499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单击以编辑母版副标题样式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3E6BD780-6938-4537-A7A8-4D7EC9A30FAD}" type="slidenum">
              <a:rPr lang="en-US" altLang="zh-CN" smtClean="0"/>
              <a:pPr>
                <a:defRPr/>
              </a:pPr>
              <a:t>‹#›</a:t>
            </a:fld>
            <a:endParaRPr lang="en-US" altLang="zh-CN"/>
          </a:p>
        </p:txBody>
      </p:sp>
    </p:spTree>
    <p:extLst>
      <p:ext uri="{BB962C8B-B14F-4D97-AF65-F5344CB8AC3E}">
        <p14:creationId xmlns:p14="http://schemas.microsoft.com/office/powerpoint/2010/main" val="3200671395"/>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742739A-3487-4A86-A397-868179CA53DF}" type="slidenum">
              <a:rPr lang="en-US" altLang="zh-CN" smtClean="0"/>
              <a:pPr>
                <a:defRPr/>
              </a:pPr>
              <a:t>‹#›</a:t>
            </a:fld>
            <a:endParaRPr lang="en-US" altLang="zh-CN"/>
          </a:p>
        </p:txBody>
      </p:sp>
    </p:spTree>
    <p:extLst>
      <p:ext uri="{BB962C8B-B14F-4D97-AF65-F5344CB8AC3E}">
        <p14:creationId xmlns:p14="http://schemas.microsoft.com/office/powerpoint/2010/main" val="4037415939"/>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620460F-3823-407B-9F8E-79221AC95CFC}" type="slidenum">
              <a:rPr lang="en-US" altLang="zh-CN" smtClean="0"/>
              <a:pPr>
                <a:defRPr/>
              </a:pPr>
              <a:t>‹#›</a:t>
            </a:fld>
            <a:endParaRPr lang="en-US" altLang="zh-CN"/>
          </a:p>
        </p:txBody>
      </p:sp>
    </p:spTree>
    <p:extLst>
      <p:ext uri="{BB962C8B-B14F-4D97-AF65-F5344CB8AC3E}">
        <p14:creationId xmlns:p14="http://schemas.microsoft.com/office/powerpoint/2010/main" val="3851182456"/>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00CF9C1-8F53-44E8-812E-347C6CDFFAD3}" type="slidenum">
              <a:rPr lang="en-US" altLang="zh-CN" smtClean="0"/>
              <a:pPr>
                <a:defRPr/>
              </a:pPr>
              <a:t>‹#›</a:t>
            </a:fld>
            <a:endParaRPr lang="en-US" altLang="zh-CN"/>
          </a:p>
        </p:txBody>
      </p:sp>
    </p:spTree>
    <p:extLst>
      <p:ext uri="{BB962C8B-B14F-4D97-AF65-F5344CB8AC3E}">
        <p14:creationId xmlns:p14="http://schemas.microsoft.com/office/powerpoint/2010/main" val="3404580987"/>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a:t>单击图标添加表格</a:t>
            </a:r>
          </a:p>
        </p:txBody>
      </p:sp>
      <p:sp>
        <p:nvSpPr>
          <p:cNvPr id="4" name="Rectangle 36"/>
          <p:cNvSpPr>
            <a:spLocks noGrp="1" noChangeArrowheads="1"/>
          </p:cNvSpPr>
          <p:nvPr>
            <p:ph type="dt" sz="half" idx="10"/>
          </p:nvPr>
        </p:nvSpPr>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fld id="{BF722C4B-BA1E-4D04-A234-D07F2C8E2992}" type="slidenum">
              <a:rPr lang="en-US" altLang="zh-CN" smtClean="0"/>
              <a:pPr>
                <a:defRPr/>
              </a:pPr>
              <a:t>‹#›</a:t>
            </a:fld>
            <a:endParaRPr lang="en-US" altLang="zh-CN"/>
          </a:p>
        </p:txBody>
      </p:sp>
    </p:spTree>
    <p:extLst>
      <p:ext uri="{BB962C8B-B14F-4D97-AF65-F5344CB8AC3E}">
        <p14:creationId xmlns:p14="http://schemas.microsoft.com/office/powerpoint/2010/main" val="4095503823"/>
      </p:ext>
    </p:extLst>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F18BA94-9F5E-4CF8-978F-F8411FDB0D79}" type="slidenum">
              <a:rPr lang="en-US" altLang="zh-CN"/>
              <a:pPr>
                <a:defRPr/>
              </a:pPr>
              <a:t>‹#›</a:t>
            </a:fld>
            <a:endParaRPr lang="en-US" altLang="zh-CN"/>
          </a:p>
        </p:txBody>
      </p:sp>
    </p:spTree>
    <p:extLst>
      <p:ext uri="{BB962C8B-B14F-4D97-AF65-F5344CB8AC3E}">
        <p14:creationId xmlns:p14="http://schemas.microsoft.com/office/powerpoint/2010/main" val="1357809371"/>
      </p:ext>
    </p:extLst>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47688"/>
            <a:ext cx="73914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38263"/>
            <a:ext cx="4038600" cy="4833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38263"/>
            <a:ext cx="4038600" cy="233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30638"/>
            <a:ext cx="4038600" cy="234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781800" y="269875"/>
            <a:ext cx="2133600" cy="246063"/>
          </a:xfrm>
        </p:spPr>
        <p:txBody>
          <a:bodyPr/>
          <a:lstStyle>
            <a:lvl1pPr>
              <a:defRPr/>
            </a:lvl1pPr>
          </a:lstStyle>
          <a:p>
            <a:pPr>
              <a:defRPr/>
            </a:pPr>
            <a:r>
              <a:rPr lang="en-US"/>
              <a:t>www.gec-edu.org</a:t>
            </a:r>
          </a:p>
        </p:txBody>
      </p:sp>
      <p:sp>
        <p:nvSpPr>
          <p:cNvPr id="7" name="页脚占位符 6"/>
          <p:cNvSpPr>
            <a:spLocks noGrp="1"/>
          </p:cNvSpPr>
          <p:nvPr>
            <p:ph type="ftr" sz="quarter" idx="11"/>
          </p:nvPr>
        </p:nvSpPr>
        <p:spPr>
          <a:xfrm>
            <a:off x="5791200" y="6530975"/>
            <a:ext cx="2895600" cy="276225"/>
          </a:xfrm>
        </p:spPr>
        <p:txBody>
          <a:bodyPr/>
          <a:lstStyle>
            <a:lvl1pPr>
              <a:defRPr/>
            </a:lvl1pPr>
          </a:lstStyle>
          <a:p>
            <a:pPr>
              <a:defRPr/>
            </a:pPr>
            <a:endParaRPr lang="en-US"/>
          </a:p>
        </p:txBody>
      </p:sp>
      <p:sp>
        <p:nvSpPr>
          <p:cNvPr id="8" name="灯片编号占位符 7"/>
          <p:cNvSpPr>
            <a:spLocks noGrp="1"/>
          </p:cNvSpPr>
          <p:nvPr>
            <p:ph type="sldNum" sz="quarter" idx="12"/>
          </p:nvPr>
        </p:nvSpPr>
        <p:spPr>
          <a:xfrm>
            <a:off x="3505200" y="6553200"/>
            <a:ext cx="2133600" cy="254000"/>
          </a:xfrm>
        </p:spPr>
        <p:txBody>
          <a:bodyPr/>
          <a:lstStyle>
            <a:lvl1pPr>
              <a:defRPr smtClean="0"/>
            </a:lvl1pPr>
          </a:lstStyle>
          <a:p>
            <a:pPr>
              <a:defRPr/>
            </a:pPr>
            <a:fld id="{F1A76BE6-BF61-4C2B-9D30-CCB5311407D9}" type="slidenum">
              <a:rPr lang="zh-CN" altLang="en-US"/>
              <a:pPr>
                <a:defRPr/>
              </a:pPr>
              <a:t>‹#›</a:t>
            </a:fld>
            <a:endParaRPr lang="en-US" altLang="zh-CN"/>
          </a:p>
        </p:txBody>
      </p:sp>
    </p:spTree>
    <p:extLst>
      <p:ext uri="{BB962C8B-B14F-4D97-AF65-F5344CB8AC3E}">
        <p14:creationId xmlns:p14="http://schemas.microsoft.com/office/powerpoint/2010/main" val="264918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F0B77E2-83F4-4627-998C-B9D966D8ADB3}" type="slidenum">
              <a:rPr lang="en-US" altLang="zh-CN" smtClean="0"/>
              <a:pPr>
                <a:defRPr/>
              </a:pPr>
              <a:t>‹#›</a:t>
            </a:fld>
            <a:endParaRPr lang="en-US" altLang="zh-CN"/>
          </a:p>
        </p:txBody>
      </p:sp>
    </p:spTree>
    <p:extLst>
      <p:ext uri="{BB962C8B-B14F-4D97-AF65-F5344CB8AC3E}">
        <p14:creationId xmlns:p14="http://schemas.microsoft.com/office/powerpoint/2010/main" val="3095043553"/>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7F97F19-E9B1-4041-9D41-239ED786516A}" type="slidenum">
              <a:rPr lang="en-US" altLang="zh-CN" smtClean="0"/>
              <a:pPr>
                <a:defRPr/>
              </a:pPr>
              <a:t>‹#›</a:t>
            </a:fld>
            <a:endParaRPr lang="en-US" altLang="zh-CN"/>
          </a:p>
        </p:txBody>
      </p:sp>
    </p:spTree>
    <p:extLst>
      <p:ext uri="{BB962C8B-B14F-4D97-AF65-F5344CB8AC3E}">
        <p14:creationId xmlns:p14="http://schemas.microsoft.com/office/powerpoint/2010/main" val="2340519960"/>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A656F66-4FED-4E02-A38B-5D331B13D6BE}" type="slidenum">
              <a:rPr lang="en-US" altLang="zh-CN" smtClean="0"/>
              <a:pPr>
                <a:defRPr/>
              </a:pPr>
              <a:t>‹#›</a:t>
            </a:fld>
            <a:endParaRPr lang="en-US" altLang="zh-CN"/>
          </a:p>
        </p:txBody>
      </p:sp>
    </p:spTree>
    <p:extLst>
      <p:ext uri="{BB962C8B-B14F-4D97-AF65-F5344CB8AC3E}">
        <p14:creationId xmlns:p14="http://schemas.microsoft.com/office/powerpoint/2010/main" val="2241506965"/>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7010A5CF-6738-466B-8226-FC095E89F7E6}" type="slidenum">
              <a:rPr lang="en-US" altLang="zh-CN" smtClean="0"/>
              <a:pPr>
                <a:defRPr/>
              </a:pPr>
              <a:t>‹#›</a:t>
            </a:fld>
            <a:endParaRPr lang="en-US" altLang="zh-CN"/>
          </a:p>
        </p:txBody>
      </p:sp>
    </p:spTree>
    <p:extLst>
      <p:ext uri="{BB962C8B-B14F-4D97-AF65-F5344CB8AC3E}">
        <p14:creationId xmlns:p14="http://schemas.microsoft.com/office/powerpoint/2010/main" val="4255812360"/>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3562D5C5-B732-4EE4-9246-7195A5ED97E7}" type="slidenum">
              <a:rPr lang="en-US" altLang="zh-CN" smtClean="0"/>
              <a:pPr>
                <a:defRPr/>
              </a:pPr>
              <a:t>‹#›</a:t>
            </a:fld>
            <a:endParaRPr lang="en-US" altLang="zh-CN"/>
          </a:p>
        </p:txBody>
      </p:sp>
    </p:spTree>
    <p:extLst>
      <p:ext uri="{BB962C8B-B14F-4D97-AF65-F5344CB8AC3E}">
        <p14:creationId xmlns:p14="http://schemas.microsoft.com/office/powerpoint/2010/main" val="3954331853"/>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14623EC2-DB5F-4D39-B472-A5D06C2700DE}" type="slidenum">
              <a:rPr lang="en-US" altLang="zh-CN" smtClean="0"/>
              <a:pPr>
                <a:defRPr/>
              </a:pPr>
              <a:t>‹#›</a:t>
            </a:fld>
            <a:endParaRPr lang="en-US" altLang="zh-CN"/>
          </a:p>
        </p:txBody>
      </p:sp>
    </p:spTree>
    <p:extLst>
      <p:ext uri="{BB962C8B-B14F-4D97-AF65-F5344CB8AC3E}">
        <p14:creationId xmlns:p14="http://schemas.microsoft.com/office/powerpoint/2010/main" val="2124608014"/>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89B0EE3-2F65-45E9-A50D-BF5382949128}" type="slidenum">
              <a:rPr lang="en-US" altLang="zh-CN" smtClean="0"/>
              <a:pPr>
                <a:defRPr/>
              </a:pPr>
              <a:t>‹#›</a:t>
            </a:fld>
            <a:endParaRPr lang="en-US" altLang="zh-CN"/>
          </a:p>
        </p:txBody>
      </p:sp>
    </p:spTree>
    <p:extLst>
      <p:ext uri="{BB962C8B-B14F-4D97-AF65-F5344CB8AC3E}">
        <p14:creationId xmlns:p14="http://schemas.microsoft.com/office/powerpoint/2010/main" val="2323402356"/>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518DD99-5865-412A-BB92-F6159153FD03}" type="slidenum">
              <a:rPr lang="en-US" altLang="zh-CN" smtClean="0"/>
              <a:pPr>
                <a:defRPr/>
              </a:pPr>
              <a:t>‹#›</a:t>
            </a:fld>
            <a:endParaRPr lang="en-US" altLang="zh-CN"/>
          </a:p>
        </p:txBody>
      </p:sp>
    </p:spTree>
    <p:extLst>
      <p:ext uri="{BB962C8B-B14F-4D97-AF65-F5344CB8AC3E}">
        <p14:creationId xmlns:p14="http://schemas.microsoft.com/office/powerpoint/2010/main" val="3222597048"/>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zh-CN"/>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BF722C4B-BA1E-4D04-A234-D07F2C8E2992}" type="slidenum">
              <a:rPr lang="en-US" altLang="zh-CN" smtClean="0"/>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Tree>
    <p:extLst>
      <p:ext uri="{BB962C8B-B14F-4D97-AF65-F5344CB8AC3E}">
        <p14:creationId xmlns:p14="http://schemas.microsoft.com/office/powerpoint/2010/main" val="18022113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Lst>
  <p:transition spd="med">
    <p:zoom/>
  </p:transition>
  <p:hf hdr="0" ftr="0" dt="0"/>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3.bin"/><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22.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oleObject" Target="../embeddings/oleObject5.bin"/><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6.png"/><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preshing.com/20141119/how-to-build-a-gcc-cross-compil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hyperlink" Target="USB&#19979;&#36733;.doc" TargetMode="External"/><Relationship Id="rId3" Type="http://schemas.openxmlformats.org/officeDocument/2006/relationships/oleObject" Target="../embeddings/oleObject9.bin"/><Relationship Id="rId7" Type="http://schemas.openxmlformats.org/officeDocument/2006/relationships/hyperlink" Target="&#20018;&#21475;&#19979;&#36733;.doc" TargetMode="External"/><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oleObject" Target="../embeddings/oleObject10.bin"/><Relationship Id="rId10" Type="http://schemas.openxmlformats.org/officeDocument/2006/relationships/hyperlink" Target="&#35775;&#38382;&#30446;&#26631;&#26495;&#31995;&#32479;&#21518;&#21488;.doc" TargetMode="External"/><Relationship Id="rId4" Type="http://schemas.openxmlformats.org/officeDocument/2006/relationships/image" Target="../media/image33.png"/><Relationship Id="rId9" Type="http://schemas.openxmlformats.org/officeDocument/2006/relationships/hyperlink" Target="&#32593;&#32476;&#19979;&#36733;.doc"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png"/><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ctrTitle"/>
          </p:nvPr>
        </p:nvSpPr>
        <p:spPr/>
        <p:txBody>
          <a:bodyPr/>
          <a:lstStyle/>
          <a:p>
            <a:pPr eaLnBrk="1" hangingPunct="1"/>
            <a:r>
              <a:rPr lang="zh-CN" altLang="en-US"/>
              <a:t>　　</a:t>
            </a:r>
          </a:p>
        </p:txBody>
      </p:sp>
      <p:sp>
        <p:nvSpPr>
          <p:cNvPr id="2" name="副标题 1"/>
          <p:cNvSpPr>
            <a:spLocks noGrp="1"/>
          </p:cNvSpPr>
          <p:nvPr>
            <p:ph type="subTitle" idx="1"/>
          </p:nvPr>
        </p:nvSpPr>
        <p:spPr/>
        <p:txBody>
          <a:bodyPr/>
          <a:lstStyle/>
          <a:p>
            <a:endParaRPr lang="zh-CN" altLang="en-US"/>
          </a:p>
        </p:txBody>
      </p:sp>
      <p:sp>
        <p:nvSpPr>
          <p:cNvPr id="409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D58300F-4EB1-4E73-918D-243B3FCA8142}" type="slidenum">
              <a:rPr lang="en-US" altLang="zh-CN" sz="1200">
                <a:solidFill>
                  <a:srgbClr val="898989"/>
                </a:solidFill>
                <a:latin typeface="Tahoma" panose="020B0604030504040204" pitchFamily="34" charset="0"/>
              </a:rPr>
              <a:pPr>
                <a:spcBef>
                  <a:spcPct val="0"/>
                </a:spcBef>
                <a:buFontTx/>
                <a:buNone/>
              </a:pPr>
              <a:t>1</a:t>
            </a:fld>
            <a:endParaRPr lang="en-US" altLang="zh-CN" sz="1200">
              <a:solidFill>
                <a:srgbClr val="898989"/>
              </a:solidFill>
              <a:latin typeface="Tahoma" panose="020B0604030504040204" pitchFamily="34" charset="0"/>
            </a:endParaRPr>
          </a:p>
        </p:txBody>
      </p:sp>
      <p:sp>
        <p:nvSpPr>
          <p:cNvPr id="4100" name="Rectangle 1073"/>
          <p:cNvSpPr>
            <a:spLocks noChangeArrowheads="1"/>
          </p:cNvSpPr>
          <p:nvPr/>
        </p:nvSpPr>
        <p:spPr bwMode="auto">
          <a:xfrm>
            <a:off x="611188" y="1052513"/>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000" b="1" dirty="0">
              <a:latin typeface="Times New Roman" panose="02020603050405020304" pitchFamily="18" charset="0"/>
            </a:endParaRPr>
          </a:p>
          <a:p>
            <a:pPr algn="ctr" eaLnBrk="1" hangingPunct="1">
              <a:spcBef>
                <a:spcPct val="0"/>
              </a:spcBef>
              <a:buFontTx/>
              <a:buNone/>
            </a:pPr>
            <a:r>
              <a:rPr lang="zh-CN" altLang="en-US" sz="4400" b="1" dirty="0">
                <a:solidFill>
                  <a:srgbClr val="000000"/>
                </a:solidFill>
                <a:latin typeface="+mj-lt"/>
                <a:ea typeface="+mj-ea"/>
                <a:cs typeface="+mj-cs"/>
              </a:rPr>
              <a:t>嵌入式软件开发环境</a:t>
            </a:r>
          </a:p>
          <a:p>
            <a:pPr algn="ctr" eaLnBrk="1" hangingPunct="1">
              <a:spcBef>
                <a:spcPct val="0"/>
              </a:spcBef>
              <a:buFontTx/>
              <a:buNone/>
            </a:pPr>
            <a:endParaRPr lang="en-US" altLang="zh-CN" sz="3600" b="1" dirty="0">
              <a:solidFill>
                <a:srgbClr val="660066"/>
              </a:solidFill>
              <a:latin typeface="楷体_GB2312"/>
              <a:ea typeface="楷体_GB2312"/>
              <a:cs typeface="楷体_GB2312"/>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26CEB5-72F4-4EE3-850C-CC3446F6FAA6}" type="slidenum">
              <a:rPr lang="en-US" altLang="zh-CN" sz="1200">
                <a:solidFill>
                  <a:srgbClr val="898989"/>
                </a:solidFill>
                <a:latin typeface="Tahoma" panose="020B0604030504040204" pitchFamily="34" charset="0"/>
              </a:rPr>
              <a:pPr>
                <a:spcBef>
                  <a:spcPct val="0"/>
                </a:spcBef>
                <a:buFontTx/>
                <a:buNone/>
              </a:pPr>
              <a:t>10</a:t>
            </a:fld>
            <a:endParaRPr lang="en-US" altLang="zh-CN" sz="1200">
              <a:solidFill>
                <a:srgbClr val="898989"/>
              </a:solidFill>
              <a:latin typeface="Tahoma" panose="020B0604030504040204" pitchFamily="34" charset="0"/>
            </a:endParaRPr>
          </a:p>
        </p:txBody>
      </p:sp>
      <p:sp>
        <p:nvSpPr>
          <p:cNvPr id="14339" name="Rectangle 10"/>
          <p:cNvSpPr>
            <a:spLocks noChangeArrowheads="1"/>
          </p:cNvSpPr>
          <p:nvPr/>
        </p:nvSpPr>
        <p:spPr bwMode="auto">
          <a:xfrm>
            <a:off x="900113" y="569913"/>
            <a:ext cx="54721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zh-CN" altLang="en-US" sz="3600" b="1">
                <a:solidFill>
                  <a:srgbClr val="0000FF"/>
                </a:solidFill>
                <a:latin typeface="Tahoma" panose="020B0604030504040204" pitchFamily="34" charset="0"/>
                <a:ea typeface="黑体" panose="02010609060101010101" pitchFamily="49" charset="-122"/>
              </a:rPr>
              <a:t>关于交叉编译</a:t>
            </a:r>
          </a:p>
        </p:txBody>
      </p:sp>
      <p:sp>
        <p:nvSpPr>
          <p:cNvPr id="14340" name="Rectangle 17" descr="Rectangle: Click to edit Master text styles&#10;Second level&#10;Third level&#10;Fourth level&#10;Fifth level"/>
          <p:cNvSpPr txBox="1">
            <a:spLocks noChangeArrowheads="1"/>
          </p:cNvSpPr>
          <p:nvPr/>
        </p:nvSpPr>
        <p:spPr bwMode="auto">
          <a:xfrm>
            <a:off x="760413" y="1557338"/>
            <a:ext cx="77724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20000"/>
              </a:lnSpc>
              <a:buClr>
                <a:schemeClr val="hlink"/>
              </a:buClr>
              <a:buSzPct val="110000"/>
              <a:buFont typeface="Wingdings" panose="05000000000000000000" pitchFamily="2" charset="2"/>
              <a:buBlip>
                <a:blip r:embed="rId3"/>
              </a:buBlip>
            </a:pPr>
            <a:r>
              <a:rPr lang="zh-CN" altLang="en-US" sz="2800" b="1">
                <a:latin typeface="Tahoma" panose="020B0604030504040204" pitchFamily="34" charset="0"/>
              </a:rPr>
              <a:t>什么是交叉编译</a:t>
            </a:r>
          </a:p>
          <a:p>
            <a:pPr lvl="1">
              <a:lnSpc>
                <a:spcPct val="120000"/>
              </a:lnSpc>
              <a:buClr>
                <a:schemeClr val="tx1"/>
              </a:buClr>
              <a:buSzPct val="60000"/>
              <a:buFont typeface="Wingdings" panose="05000000000000000000" pitchFamily="2" charset="2"/>
              <a:buChar char="n"/>
            </a:pPr>
            <a:r>
              <a:rPr lang="zh-CN" altLang="en-US" sz="2400" b="1">
                <a:latin typeface="Tahoma" panose="020B0604030504040204" pitchFamily="34" charset="0"/>
              </a:rPr>
              <a:t>在一种平台上编译出能在另一种平台（体系结构不同）上运行的程序；</a:t>
            </a:r>
          </a:p>
          <a:p>
            <a:pPr lvl="1">
              <a:lnSpc>
                <a:spcPct val="120000"/>
              </a:lnSpc>
              <a:buClr>
                <a:schemeClr val="tx1"/>
              </a:buClr>
              <a:buSzPct val="60000"/>
              <a:buFont typeface="Wingdings" panose="05000000000000000000" pitchFamily="2" charset="2"/>
              <a:buChar char="n"/>
            </a:pPr>
            <a:r>
              <a:rPr lang="zh-CN" altLang="en-US" sz="2400" b="1">
                <a:latin typeface="Tahoma" panose="020B0604030504040204" pitchFamily="34" charset="0"/>
              </a:rPr>
              <a:t>在PC平台(X86)上编译出能运行在ARM平台上的程序，即编译得到的程序在X86平台上不能运行，必须放到ARM平台上才能运行；</a:t>
            </a:r>
          </a:p>
          <a:p>
            <a:pPr lvl="1">
              <a:lnSpc>
                <a:spcPct val="120000"/>
              </a:lnSpc>
              <a:buClr>
                <a:schemeClr val="tx1"/>
              </a:buClr>
              <a:buSzPct val="60000"/>
              <a:buFont typeface="Wingdings" panose="05000000000000000000" pitchFamily="2" charset="2"/>
              <a:buChar char="n"/>
            </a:pPr>
            <a:r>
              <a:rPr lang="zh-CN" altLang="en-US" sz="2400" b="1">
                <a:latin typeface="Tahoma" panose="020B0604030504040204" pitchFamily="34" charset="0"/>
              </a:rPr>
              <a:t>用来编译这种程序的编译器就叫</a:t>
            </a:r>
            <a:r>
              <a:rPr lang="zh-CN" altLang="en-US" sz="2400" b="1">
                <a:solidFill>
                  <a:srgbClr val="0000FF"/>
                </a:solidFill>
                <a:latin typeface="Tahoma" panose="020B0604030504040204" pitchFamily="34" charset="0"/>
              </a:rPr>
              <a:t>交叉编译器</a:t>
            </a:r>
            <a:r>
              <a:rPr lang="zh-CN" altLang="en-US" sz="2400" b="1">
                <a:solidFill>
                  <a:schemeClr val="tx2"/>
                </a:solidFill>
                <a:latin typeface="Tahoma" panose="020B0604030504040204" pitchFamily="34" charset="0"/>
              </a:rPr>
              <a:t>；</a:t>
            </a:r>
            <a:endParaRPr lang="zh-CN" altLang="en-US" sz="2400" b="1">
              <a:latin typeface="Tahoma" panose="020B0604030504040204" pitchFamily="34" charset="0"/>
            </a:endParaRPr>
          </a:p>
          <a:p>
            <a:pPr lvl="1">
              <a:lnSpc>
                <a:spcPct val="120000"/>
              </a:lnSpc>
              <a:buClr>
                <a:schemeClr val="tx1"/>
              </a:buClr>
              <a:buSzPct val="60000"/>
              <a:buFont typeface="Wingdings" panose="05000000000000000000" pitchFamily="2" charset="2"/>
              <a:buChar char="n"/>
            </a:pPr>
            <a:r>
              <a:rPr lang="zh-CN" altLang="en-US" sz="2400" b="1">
                <a:latin typeface="Tahoma" panose="020B0604030504040204" pitchFamily="34" charset="0"/>
              </a:rPr>
              <a:t>为了不与本地编译器混淆，交叉编译器的名字一般都有前缀，例如：arm-linux-gcc。</a:t>
            </a: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00113" y="620713"/>
            <a:ext cx="6767512" cy="792162"/>
          </a:xfrm>
        </p:spPr>
        <p:txBody>
          <a:bodyPr/>
          <a:lstStyle/>
          <a:p>
            <a:pPr eaLnBrk="1" hangingPunct="1"/>
            <a:r>
              <a:rPr lang="zh-CN" altLang="en-US" sz="3600" b="1">
                <a:solidFill>
                  <a:srgbClr val="0000FF"/>
                </a:solidFill>
                <a:ea typeface="黑体" panose="02010609060101010101" pitchFamily="49" charset="-122"/>
              </a:rPr>
              <a:t>交叉编译 </a:t>
            </a:r>
            <a:r>
              <a:rPr lang="en-US" altLang="zh-CN" sz="3600" b="1">
                <a:solidFill>
                  <a:srgbClr val="0000FF"/>
                </a:solidFill>
                <a:ea typeface="黑体" panose="02010609060101010101" pitchFamily="49" charset="-122"/>
              </a:rPr>
              <a:t>VS </a:t>
            </a:r>
            <a:r>
              <a:rPr lang="zh-CN" altLang="en-US" sz="3600" b="1">
                <a:solidFill>
                  <a:srgbClr val="0000FF"/>
                </a:solidFill>
                <a:ea typeface="黑体" panose="02010609060101010101" pitchFamily="49" charset="-122"/>
              </a:rPr>
              <a:t>本地编译</a:t>
            </a:r>
            <a:r>
              <a:rPr lang="zh-CN" altLang="en-US"/>
              <a:t> </a:t>
            </a:r>
          </a:p>
        </p:txBody>
      </p:sp>
      <p:sp>
        <p:nvSpPr>
          <p:cNvPr id="15363" name="Rectangle 17" descr="Rectangle: Click to edit Master text styles&#10;Second level&#10;Third level&#10;Fourth level&#10;Fifth level"/>
          <p:cNvSpPr>
            <a:spLocks noGrp="1" noChangeArrowheads="1"/>
          </p:cNvSpPr>
          <p:nvPr>
            <p:ph idx="1"/>
          </p:nvPr>
        </p:nvSpPr>
        <p:spPr>
          <a:xfrm>
            <a:off x="838200" y="1628775"/>
            <a:ext cx="7772400" cy="4895850"/>
          </a:xfrm>
        </p:spPr>
        <p:txBody>
          <a:bodyPr/>
          <a:lstStyle/>
          <a:p>
            <a:pPr eaLnBrk="1" hangingPunct="1">
              <a:lnSpc>
                <a:spcPct val="120000"/>
              </a:lnSpc>
            </a:pPr>
            <a:r>
              <a:rPr lang="zh-CN" altLang="en-US" sz="2000" b="1">
                <a:latin typeface="宋体" panose="02010600030101010101" pitchFamily="2" charset="-122"/>
              </a:rPr>
              <a:t>交叉编译器和交叉链接器是指能够在宿主机上安装，但是能够生成在目标机上直接运行的二进制代码的编译器和链接器</a:t>
            </a:r>
          </a:p>
          <a:p>
            <a:pPr eaLnBrk="1" hangingPunct="1">
              <a:lnSpc>
                <a:spcPct val="120000"/>
              </a:lnSpc>
            </a:pPr>
            <a:endParaRPr lang="zh-CN" altLang="en-US" sz="2000" b="1">
              <a:latin typeface="宋体" panose="02010600030101010101" pitchFamily="2" charset="-122"/>
            </a:endParaRPr>
          </a:p>
          <a:p>
            <a:pPr eaLnBrk="1" hangingPunct="1">
              <a:lnSpc>
                <a:spcPct val="120000"/>
              </a:lnSpc>
            </a:pPr>
            <a:endParaRPr lang="zh-CN" altLang="en-US" sz="3600" b="1">
              <a:latin typeface="宋体" panose="02010600030101010101" pitchFamily="2" charset="-122"/>
            </a:endParaRPr>
          </a:p>
          <a:p>
            <a:pPr eaLnBrk="1" hangingPunct="1">
              <a:lnSpc>
                <a:spcPct val="120000"/>
              </a:lnSpc>
            </a:pPr>
            <a:endParaRPr lang="zh-CN" altLang="en-US" sz="3600" b="1">
              <a:latin typeface="宋体" panose="02010600030101010101" pitchFamily="2" charset="-122"/>
            </a:endParaRPr>
          </a:p>
          <a:p>
            <a:pPr eaLnBrk="1" hangingPunct="1">
              <a:lnSpc>
                <a:spcPct val="120000"/>
              </a:lnSpc>
            </a:pPr>
            <a:endParaRPr lang="zh-CN" altLang="en-US" sz="2800" b="1">
              <a:latin typeface="宋体" panose="02010600030101010101" pitchFamily="2" charset="-122"/>
            </a:endParaRPr>
          </a:p>
          <a:p>
            <a:pPr eaLnBrk="1" hangingPunct="1">
              <a:lnSpc>
                <a:spcPct val="120000"/>
              </a:lnSpc>
            </a:pPr>
            <a:endParaRPr lang="zh-CN" altLang="en-US" sz="2800" b="1">
              <a:latin typeface="宋体" panose="02010600030101010101" pitchFamily="2" charset="-122"/>
            </a:endParaRPr>
          </a:p>
          <a:p>
            <a:pPr eaLnBrk="1" hangingPunct="1">
              <a:lnSpc>
                <a:spcPct val="120000"/>
              </a:lnSpc>
            </a:pPr>
            <a:r>
              <a:rPr lang="zh-CN" altLang="en-US" sz="2000" b="1">
                <a:latin typeface="宋体" panose="02010600030101010101" pitchFamily="2" charset="-122"/>
              </a:rPr>
              <a:t>基于</a:t>
            </a:r>
            <a:r>
              <a:rPr lang="en-US" altLang="zh-CN" sz="2000" b="1">
                <a:latin typeface="宋体" panose="02010600030101010101" pitchFamily="2" charset="-122"/>
              </a:rPr>
              <a:t>ARM</a:t>
            </a:r>
            <a:r>
              <a:rPr lang="zh-CN" altLang="en-US" sz="2000" b="1">
                <a:latin typeface="宋体" panose="02010600030101010101" pitchFamily="2" charset="-122"/>
              </a:rPr>
              <a:t>体系结构的</a:t>
            </a:r>
            <a:r>
              <a:rPr lang="en-US" altLang="zh-CN" sz="2000" b="1">
                <a:latin typeface="宋体" panose="02010600030101010101" pitchFamily="2" charset="-122"/>
              </a:rPr>
              <a:t>gcc</a:t>
            </a:r>
            <a:r>
              <a:rPr lang="zh-CN" altLang="en-US" sz="2000" b="1">
                <a:latin typeface="宋体" panose="02010600030101010101" pitchFamily="2" charset="-122"/>
              </a:rPr>
              <a:t>交叉开发环境中，</a:t>
            </a:r>
            <a:r>
              <a:rPr lang="en-US" altLang="zh-CN" sz="2000" b="1">
                <a:latin typeface="宋体" panose="02010600030101010101" pitchFamily="2" charset="-122"/>
              </a:rPr>
              <a:t>arm-linux-gcc</a:t>
            </a:r>
            <a:r>
              <a:rPr lang="zh-CN" altLang="en-US" sz="2000" b="1">
                <a:latin typeface="宋体" panose="02010600030101010101" pitchFamily="2" charset="-122"/>
              </a:rPr>
              <a:t>是交叉编译器，</a:t>
            </a:r>
            <a:r>
              <a:rPr lang="en-US" altLang="zh-CN" sz="2000" b="1">
                <a:latin typeface="宋体" panose="02010600030101010101" pitchFamily="2" charset="-122"/>
              </a:rPr>
              <a:t>arm-linux-ld</a:t>
            </a:r>
            <a:r>
              <a:rPr lang="zh-CN" altLang="en-US" sz="2000" b="1">
                <a:latin typeface="宋体" panose="02010600030101010101" pitchFamily="2" charset="-122"/>
              </a:rPr>
              <a:t>是交叉链接器 </a:t>
            </a:r>
          </a:p>
        </p:txBody>
      </p:sp>
      <p:sp>
        <p:nvSpPr>
          <p:cNvPr id="153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968F3F6-7723-4543-96B5-AB1B68FD0AB0}" type="slidenum">
              <a:rPr lang="en-US" altLang="zh-CN" sz="1200">
                <a:solidFill>
                  <a:srgbClr val="898989"/>
                </a:solidFill>
                <a:latin typeface="Tahoma" panose="020B0604030504040204" pitchFamily="34" charset="0"/>
              </a:rPr>
              <a:pPr>
                <a:spcBef>
                  <a:spcPct val="0"/>
                </a:spcBef>
                <a:buFontTx/>
                <a:buNone/>
              </a:pPr>
              <a:t>11</a:t>
            </a:fld>
            <a:endParaRPr lang="en-US" altLang="zh-CN" sz="1200">
              <a:solidFill>
                <a:srgbClr val="898989"/>
              </a:solidFill>
              <a:latin typeface="Tahoma" panose="020B0604030504040204" pitchFamily="34" charset="0"/>
            </a:endParaRPr>
          </a:p>
        </p:txBody>
      </p:sp>
      <p:pic>
        <p:nvPicPr>
          <p:cNvPr id="15365" name="Picture 18" descr="j0205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420938"/>
            <a:ext cx="17764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19"/>
          <p:cNvSpPr>
            <a:spLocks noChangeArrowheads="1"/>
          </p:cNvSpPr>
          <p:nvPr/>
        </p:nvSpPr>
        <p:spPr bwMode="auto">
          <a:xfrm>
            <a:off x="1476375" y="4005263"/>
            <a:ext cx="2576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000" b="1" dirty="0">
                <a:solidFill>
                  <a:srgbClr val="0000FF"/>
                </a:solidFill>
                <a:latin typeface="+mn-ea"/>
                <a:ea typeface="+mn-ea"/>
              </a:rPr>
              <a:t>宿主机：</a:t>
            </a:r>
            <a:r>
              <a:rPr lang="en-US" altLang="zh-CN" sz="1800" b="1" dirty="0">
                <a:solidFill>
                  <a:srgbClr val="0000FF"/>
                </a:solidFill>
                <a:latin typeface="+mn-ea"/>
                <a:ea typeface="+mn-ea"/>
              </a:rPr>
              <a:t>Intel</a:t>
            </a:r>
            <a:r>
              <a:rPr lang="zh-CN" altLang="en-US" sz="2000" b="1" dirty="0">
                <a:solidFill>
                  <a:srgbClr val="0000FF"/>
                </a:solidFill>
                <a:latin typeface="+mn-ea"/>
                <a:ea typeface="+mn-ea"/>
              </a:rPr>
              <a:t>指令集</a:t>
            </a:r>
          </a:p>
        </p:txBody>
      </p:sp>
      <p:sp>
        <p:nvSpPr>
          <p:cNvPr id="15367" name="AutoShape 20"/>
          <p:cNvSpPr>
            <a:spLocks noChangeArrowheads="1"/>
          </p:cNvSpPr>
          <p:nvPr/>
        </p:nvSpPr>
        <p:spPr bwMode="auto">
          <a:xfrm>
            <a:off x="3995738" y="3141663"/>
            <a:ext cx="1655762" cy="504825"/>
          </a:xfrm>
          <a:prstGeom prst="leftRightArrow">
            <a:avLst>
              <a:gd name="adj1" fmla="val 50000"/>
              <a:gd name="adj2" fmla="val 655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pic>
        <p:nvPicPr>
          <p:cNvPr id="15368" name="Picture 21" descr="pxa255ev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611438"/>
            <a:ext cx="22320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Rectangle 22"/>
          <p:cNvSpPr>
            <a:spLocks noChangeArrowheads="1"/>
          </p:cNvSpPr>
          <p:nvPr/>
        </p:nvSpPr>
        <p:spPr bwMode="auto">
          <a:xfrm>
            <a:off x="5727700" y="4021138"/>
            <a:ext cx="2341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000" b="1">
                <a:solidFill>
                  <a:srgbClr val="0000FF"/>
                </a:solidFill>
                <a:latin typeface="+mn-ea"/>
                <a:ea typeface="+mn-ea"/>
              </a:rPr>
              <a:t>目标机：</a:t>
            </a:r>
            <a:r>
              <a:rPr lang="en-US" altLang="zh-CN" sz="1800" b="1">
                <a:solidFill>
                  <a:srgbClr val="0000FF"/>
                </a:solidFill>
                <a:latin typeface="+mn-ea"/>
                <a:ea typeface="+mn-ea"/>
              </a:rPr>
              <a:t>ARM</a:t>
            </a:r>
            <a:r>
              <a:rPr lang="zh-CN" altLang="en-US" sz="2000" b="1">
                <a:solidFill>
                  <a:srgbClr val="0000FF"/>
                </a:solidFill>
                <a:latin typeface="+mn-ea"/>
                <a:ea typeface="+mn-ea"/>
              </a:rPr>
              <a:t>指令集</a:t>
            </a:r>
          </a:p>
        </p:txBody>
      </p:sp>
      <p:sp>
        <p:nvSpPr>
          <p:cNvPr id="60426" name="Oval 23"/>
          <p:cNvSpPr>
            <a:spLocks noChangeArrowheads="1"/>
          </p:cNvSpPr>
          <p:nvPr/>
        </p:nvSpPr>
        <p:spPr bwMode="auto">
          <a:xfrm>
            <a:off x="1979613" y="4940300"/>
            <a:ext cx="13684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000" b="1" dirty="0">
                <a:latin typeface="+mn-ea"/>
                <a:ea typeface="+mn-ea"/>
              </a:rPr>
              <a:t>C</a:t>
            </a:r>
            <a:r>
              <a:rPr lang="zh-CN" altLang="en-US" sz="2000" b="1" dirty="0">
                <a:latin typeface="+mn-ea"/>
                <a:ea typeface="+mn-ea"/>
              </a:rPr>
              <a:t>源文件</a:t>
            </a:r>
          </a:p>
        </p:txBody>
      </p:sp>
      <p:sp>
        <p:nvSpPr>
          <p:cNvPr id="15371" name="AutoShape 24"/>
          <p:cNvSpPr>
            <a:spLocks noChangeArrowheads="1"/>
          </p:cNvSpPr>
          <p:nvPr/>
        </p:nvSpPr>
        <p:spPr bwMode="auto">
          <a:xfrm>
            <a:off x="2484438" y="4365625"/>
            <a:ext cx="358775" cy="503238"/>
          </a:xfrm>
          <a:prstGeom prst="upArrow">
            <a:avLst>
              <a:gd name="adj1" fmla="val 50000"/>
              <a:gd name="adj2" fmla="val 3506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15372" name="AutoShape 25"/>
          <p:cNvSpPr>
            <a:spLocks noChangeArrowheads="1"/>
          </p:cNvSpPr>
          <p:nvPr/>
        </p:nvSpPr>
        <p:spPr bwMode="auto">
          <a:xfrm rot="-833080">
            <a:off x="3563938" y="4652963"/>
            <a:ext cx="2520950" cy="287337"/>
          </a:xfrm>
          <a:prstGeom prst="rightArrow">
            <a:avLst>
              <a:gd name="adj1" fmla="val 50000"/>
              <a:gd name="adj2" fmla="val 2193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15373" name="Rectangle 26"/>
          <p:cNvSpPr>
            <a:spLocks noChangeArrowheads="1"/>
          </p:cNvSpPr>
          <p:nvPr/>
        </p:nvSpPr>
        <p:spPr bwMode="auto">
          <a:xfrm>
            <a:off x="1163638" y="450215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latin typeface="宋体" panose="02010600030101010101" pitchFamily="2" charset="-122"/>
              </a:rPr>
              <a:t>本地编译</a:t>
            </a:r>
          </a:p>
        </p:txBody>
      </p:sp>
      <p:sp>
        <p:nvSpPr>
          <p:cNvPr id="15374" name="Rectangle 27"/>
          <p:cNvSpPr>
            <a:spLocks noChangeArrowheads="1"/>
          </p:cNvSpPr>
          <p:nvPr/>
        </p:nvSpPr>
        <p:spPr bwMode="auto">
          <a:xfrm>
            <a:off x="4859338" y="501332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latin typeface="宋体" panose="02010600030101010101" pitchFamily="2" charset="-122"/>
              </a:rPr>
              <a:t>交叉编译</a:t>
            </a:r>
          </a:p>
        </p:txBody>
      </p:sp>
      <p:sp>
        <p:nvSpPr>
          <p:cNvPr id="15375" name="Rectangle 28"/>
          <p:cNvSpPr>
            <a:spLocks noChangeArrowheads="1"/>
          </p:cNvSpPr>
          <p:nvPr/>
        </p:nvSpPr>
        <p:spPr bwMode="auto">
          <a:xfrm>
            <a:off x="4284663" y="270827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latin typeface="宋体" panose="02010600030101010101" pitchFamily="2" charset="-122"/>
              </a:rPr>
              <a:t>通讯信道</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304800"/>
            <a:ext cx="3960813" cy="1143000"/>
          </a:xfrm>
        </p:spPr>
        <p:txBody>
          <a:bodyPr/>
          <a:lstStyle/>
          <a:p>
            <a:pPr eaLnBrk="1" hangingPunct="1"/>
            <a:r>
              <a:rPr lang="zh-CN" altLang="en-US" sz="3600" b="1">
                <a:solidFill>
                  <a:srgbClr val="0000FF"/>
                </a:solidFill>
                <a:ea typeface="黑体" panose="02010609060101010101" pitchFamily="49" charset="-122"/>
              </a:rPr>
              <a:t>交叉调试概述</a:t>
            </a:r>
            <a:r>
              <a:rPr lang="zh-CN" altLang="en-US"/>
              <a:t> </a:t>
            </a:r>
          </a:p>
        </p:txBody>
      </p:sp>
      <p:sp>
        <p:nvSpPr>
          <p:cNvPr id="17411" name="Rectangle 3" descr="Rectangle: Click to edit Master text styles&#10;Second level&#10;Third level&#10;Fourth level&#10;Fifth level"/>
          <p:cNvSpPr>
            <a:spLocks noGrp="1" noChangeArrowheads="1"/>
          </p:cNvSpPr>
          <p:nvPr>
            <p:ph type="body" sz="half" idx="1"/>
          </p:nvPr>
        </p:nvSpPr>
        <p:spPr>
          <a:xfrm>
            <a:off x="971550" y="1690688"/>
            <a:ext cx="7699375" cy="4114800"/>
          </a:xfrm>
        </p:spPr>
        <p:txBody>
          <a:bodyPr/>
          <a:lstStyle/>
          <a:p>
            <a:pPr eaLnBrk="1" hangingPunct="1"/>
            <a:r>
              <a:rPr lang="zh-CN" altLang="en-US" sz="2800" b="1"/>
              <a:t>一般而言，嵌入式软件需要交叉调试。</a:t>
            </a:r>
            <a:endParaRPr lang="en-US" altLang="zh-CN" sz="2800" b="1"/>
          </a:p>
        </p:txBody>
      </p:sp>
      <p:pic>
        <p:nvPicPr>
          <p:cNvPr id="17412" name="Picture 4" descr="image00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43100" y="2459038"/>
            <a:ext cx="5184775" cy="34639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8AF453-BAC8-4A66-84FB-9A6691FFD14D}" type="slidenum">
              <a:rPr lang="en-US" altLang="zh-CN" sz="1200">
                <a:solidFill>
                  <a:srgbClr val="898989"/>
                </a:solidFill>
                <a:latin typeface="Tahoma" panose="020B0604030504040204" pitchFamily="34" charset="0"/>
              </a:rPr>
              <a:pPr>
                <a:spcBef>
                  <a:spcPct val="0"/>
                </a:spcBef>
                <a:buFontTx/>
                <a:buNone/>
              </a:pPr>
              <a:t>12</a:t>
            </a:fld>
            <a:endParaRPr lang="en-US" altLang="zh-CN" sz="1200">
              <a:solidFill>
                <a:srgbClr val="898989"/>
              </a:solidFill>
              <a:latin typeface="Tahoma" panose="020B0604030504040204" pitchFamily="34" charset="0"/>
            </a:endParaRPr>
          </a:p>
        </p:txBody>
      </p:sp>
      <p:pic>
        <p:nvPicPr>
          <p:cNvPr id="17414" name="Picture 5" descr="j0205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4005263"/>
            <a:ext cx="17764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 Box 7"/>
          <p:cNvSpPr txBox="1">
            <a:spLocks noChangeArrowheads="1"/>
          </p:cNvSpPr>
          <p:nvPr/>
        </p:nvSpPr>
        <p:spPr bwMode="auto">
          <a:xfrm>
            <a:off x="2341563" y="6021388"/>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algn="ctr" eaLnBrk="1" hangingPunct="1">
              <a:spcBef>
                <a:spcPct val="50000"/>
              </a:spcBef>
              <a:defRPr/>
            </a:pPr>
            <a:r>
              <a:rPr lang="zh-CN" altLang="en-US" b="1" dirty="0">
                <a:latin typeface="+mn-ea"/>
                <a:ea typeface="+mn-ea"/>
              </a:rPr>
              <a:t>宿主机</a:t>
            </a:r>
          </a:p>
        </p:txBody>
      </p:sp>
      <p:sp>
        <p:nvSpPr>
          <p:cNvPr id="61448" name="Text Box 8"/>
          <p:cNvSpPr txBox="1">
            <a:spLocks noChangeArrowheads="1"/>
          </p:cNvSpPr>
          <p:nvPr/>
        </p:nvSpPr>
        <p:spPr bwMode="auto">
          <a:xfrm>
            <a:off x="5364163" y="60213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algn="ctr" eaLnBrk="1" hangingPunct="1">
              <a:spcBef>
                <a:spcPct val="50000"/>
              </a:spcBef>
              <a:defRPr/>
            </a:pPr>
            <a:r>
              <a:rPr lang="zh-CN" altLang="en-US" b="1" dirty="0">
                <a:latin typeface="+mn-ea"/>
                <a:ea typeface="+mn-ea"/>
              </a:rPr>
              <a:t>目标机</a:t>
            </a:r>
          </a:p>
        </p:txBody>
      </p:sp>
      <p:pic>
        <p:nvPicPr>
          <p:cNvPr id="17417" name="Picture 9"/>
          <p:cNvPicPr>
            <a:picLocks noChangeAspect="1" noChangeArrowheads="1"/>
          </p:cNvPicPr>
          <p:nvPr/>
        </p:nvPicPr>
        <p:blipFill>
          <a:blip r:embed="rId4">
            <a:extLst>
              <a:ext uri="{28A0092B-C50C-407E-A947-70E740481C1C}">
                <a14:useLocalDpi xmlns:a14="http://schemas.microsoft.com/office/drawing/2010/main" val="0"/>
              </a:ext>
            </a:extLst>
          </a:blip>
          <a:srcRect t="2834" b="14816"/>
          <a:stretch>
            <a:fillRect/>
          </a:stretch>
        </p:blipFill>
        <p:spPr bwMode="auto">
          <a:xfrm>
            <a:off x="7199313" y="4689475"/>
            <a:ext cx="1920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00113" y="620713"/>
            <a:ext cx="6767512" cy="792162"/>
          </a:xfrm>
        </p:spPr>
        <p:txBody>
          <a:bodyPr/>
          <a:lstStyle/>
          <a:p>
            <a:pPr eaLnBrk="1" hangingPunct="1"/>
            <a:r>
              <a:rPr lang="zh-CN" altLang="en-US" sz="3600" b="1">
                <a:solidFill>
                  <a:srgbClr val="0000FF"/>
                </a:solidFill>
                <a:ea typeface="黑体" panose="02010609060101010101" pitchFamily="49" charset="-122"/>
              </a:rPr>
              <a:t>交叉调试 </a:t>
            </a:r>
            <a:r>
              <a:rPr lang="en-US" altLang="zh-CN" sz="3600" b="1">
                <a:solidFill>
                  <a:srgbClr val="0000FF"/>
                </a:solidFill>
                <a:ea typeface="黑体" panose="02010609060101010101" pitchFamily="49" charset="-122"/>
              </a:rPr>
              <a:t>VS </a:t>
            </a:r>
            <a:r>
              <a:rPr lang="zh-CN" altLang="en-US" sz="3600" b="1">
                <a:solidFill>
                  <a:srgbClr val="0000FF"/>
                </a:solidFill>
                <a:ea typeface="黑体" panose="02010609060101010101" pitchFamily="49" charset="-122"/>
              </a:rPr>
              <a:t>本地调试</a:t>
            </a:r>
            <a:r>
              <a:rPr lang="zh-CN" altLang="en-US"/>
              <a:t> </a:t>
            </a:r>
          </a:p>
        </p:txBody>
      </p:sp>
      <p:sp>
        <p:nvSpPr>
          <p:cNvPr id="18435"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5BF26E-4E62-47CE-9C38-7BEE0F2BF502}" type="slidenum">
              <a:rPr lang="en-US" altLang="zh-CN" sz="1200">
                <a:solidFill>
                  <a:srgbClr val="898989"/>
                </a:solidFill>
                <a:latin typeface="Tahoma" panose="020B0604030504040204" pitchFamily="34" charset="0"/>
              </a:rPr>
              <a:pPr>
                <a:spcBef>
                  <a:spcPct val="0"/>
                </a:spcBef>
                <a:buFontTx/>
                <a:buNone/>
              </a:pPr>
              <a:t>13</a:t>
            </a:fld>
            <a:endParaRPr lang="en-US" altLang="zh-CN" sz="1200">
              <a:solidFill>
                <a:srgbClr val="898989"/>
              </a:solidFill>
              <a:latin typeface="Tahoma" panose="020B0604030504040204" pitchFamily="34" charset="0"/>
            </a:endParaRPr>
          </a:p>
        </p:txBody>
      </p:sp>
      <p:sp>
        <p:nvSpPr>
          <p:cNvPr id="9" name="Rectangle 5"/>
          <p:cNvSpPr>
            <a:spLocks noChangeArrowheads="1"/>
          </p:cNvSpPr>
          <p:nvPr/>
        </p:nvSpPr>
        <p:spPr bwMode="auto">
          <a:xfrm>
            <a:off x="382588" y="1700213"/>
            <a:ext cx="4256087" cy="765175"/>
          </a:xfrm>
          <a:prstGeom prst="rect">
            <a:avLst/>
          </a:prstGeom>
          <a:solidFill>
            <a:srgbClr val="C0C0C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b="1">
              <a:latin typeface="+mn-ea"/>
              <a:ea typeface="+mn-ea"/>
            </a:endParaRPr>
          </a:p>
        </p:txBody>
      </p:sp>
      <p:grpSp>
        <p:nvGrpSpPr>
          <p:cNvPr id="18437" name="Group 6"/>
          <p:cNvGrpSpPr>
            <a:grpSpLocks/>
          </p:cNvGrpSpPr>
          <p:nvPr/>
        </p:nvGrpSpPr>
        <p:grpSpPr bwMode="auto">
          <a:xfrm>
            <a:off x="382588" y="1700213"/>
            <a:ext cx="4256087" cy="765175"/>
            <a:chOff x="0" y="0"/>
            <a:chExt cx="1790" cy="403"/>
          </a:xfrm>
        </p:grpSpPr>
        <p:sp>
          <p:nvSpPr>
            <p:cNvPr id="11" name="Rectangle 7"/>
            <p:cNvSpPr>
              <a:spLocks noChangeArrowheads="1"/>
            </p:cNvSpPr>
            <p:nvPr/>
          </p:nvSpPr>
          <p:spPr bwMode="auto">
            <a:xfrm>
              <a:off x="43" y="0"/>
              <a:ext cx="1705" cy="403"/>
            </a:xfrm>
            <a:prstGeom prst="rect">
              <a:avLst/>
            </a:prstGeom>
            <a:solidFill>
              <a:srgbClr val="C0C0C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algn="ctr" eaLnBrk="1" hangingPunct="1">
                <a:defRPr/>
              </a:pPr>
              <a:r>
                <a:rPr lang="zh-CN" altLang="en-US" b="1">
                  <a:latin typeface="+mn-ea"/>
                  <a:ea typeface="+mn-ea"/>
                </a:rPr>
                <a:t>交叉调试</a:t>
              </a:r>
            </a:p>
          </p:txBody>
        </p:sp>
        <p:sp>
          <p:nvSpPr>
            <p:cNvPr id="12" name="Rectangle 8"/>
            <p:cNvSpPr>
              <a:spLocks noChangeArrowheads="1"/>
            </p:cNvSpPr>
            <p:nvPr/>
          </p:nvSpPr>
          <p:spPr bwMode="auto">
            <a:xfrm>
              <a:off x="0" y="0"/>
              <a:ext cx="1790"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b="1">
                <a:latin typeface="+mn-ea"/>
                <a:ea typeface="+mn-ea"/>
              </a:endParaRPr>
            </a:p>
          </p:txBody>
        </p:sp>
      </p:grpSp>
      <p:sp>
        <p:nvSpPr>
          <p:cNvPr id="13" name="Rectangle 10"/>
          <p:cNvSpPr>
            <a:spLocks noChangeArrowheads="1"/>
          </p:cNvSpPr>
          <p:nvPr/>
        </p:nvSpPr>
        <p:spPr bwMode="auto">
          <a:xfrm>
            <a:off x="4638675" y="1700213"/>
            <a:ext cx="4254500" cy="765175"/>
          </a:xfrm>
          <a:prstGeom prst="rect">
            <a:avLst/>
          </a:prstGeom>
          <a:solidFill>
            <a:srgbClr val="C0C0C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b="1">
              <a:latin typeface="+mn-ea"/>
              <a:ea typeface="+mn-ea"/>
            </a:endParaRPr>
          </a:p>
        </p:txBody>
      </p:sp>
      <p:sp>
        <p:nvSpPr>
          <p:cNvPr id="14" name="Rectangle 12"/>
          <p:cNvSpPr>
            <a:spLocks noChangeArrowheads="1"/>
          </p:cNvSpPr>
          <p:nvPr/>
        </p:nvSpPr>
        <p:spPr bwMode="auto">
          <a:xfrm>
            <a:off x="4740275" y="1700213"/>
            <a:ext cx="4051300" cy="765175"/>
          </a:xfrm>
          <a:prstGeom prst="rect">
            <a:avLst/>
          </a:prstGeom>
          <a:solidFill>
            <a:srgbClr val="C0C0C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algn="ctr" eaLnBrk="1" hangingPunct="1">
              <a:defRPr/>
            </a:pPr>
            <a:r>
              <a:rPr lang="zh-CN" altLang="en-US" b="1" dirty="0">
                <a:latin typeface="+mn-ea"/>
                <a:ea typeface="+mn-ea"/>
              </a:rPr>
              <a:t>本地调试</a:t>
            </a:r>
          </a:p>
        </p:txBody>
      </p:sp>
      <p:sp>
        <p:nvSpPr>
          <p:cNvPr id="15" name="Rectangle 13"/>
          <p:cNvSpPr>
            <a:spLocks noChangeArrowheads="1"/>
          </p:cNvSpPr>
          <p:nvPr/>
        </p:nvSpPr>
        <p:spPr bwMode="auto">
          <a:xfrm>
            <a:off x="4638675" y="1700213"/>
            <a:ext cx="4254500" cy="765175"/>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b="1">
              <a:latin typeface="+mn-ea"/>
              <a:ea typeface="+mn-ea"/>
            </a:endParaRPr>
          </a:p>
        </p:txBody>
      </p:sp>
      <p:sp>
        <p:nvSpPr>
          <p:cNvPr id="16" name="Rectangle 15"/>
          <p:cNvSpPr>
            <a:spLocks noChangeArrowheads="1"/>
          </p:cNvSpPr>
          <p:nvPr/>
        </p:nvSpPr>
        <p:spPr bwMode="auto">
          <a:xfrm>
            <a:off x="484188" y="2465388"/>
            <a:ext cx="4052887"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a:latin typeface="+mn-ea"/>
                <a:ea typeface="+mn-ea"/>
              </a:rPr>
              <a:t>调试器和被调试程序运行在不同的计算机上</a:t>
            </a:r>
          </a:p>
        </p:txBody>
      </p:sp>
      <p:sp>
        <p:nvSpPr>
          <p:cNvPr id="17" name="Rectangle 16"/>
          <p:cNvSpPr>
            <a:spLocks noChangeArrowheads="1"/>
          </p:cNvSpPr>
          <p:nvPr/>
        </p:nvSpPr>
        <p:spPr bwMode="auto">
          <a:xfrm>
            <a:off x="382588" y="2465388"/>
            <a:ext cx="4256087" cy="81438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18" name="Rectangle 18"/>
          <p:cNvSpPr>
            <a:spLocks noChangeArrowheads="1"/>
          </p:cNvSpPr>
          <p:nvPr/>
        </p:nvSpPr>
        <p:spPr bwMode="auto">
          <a:xfrm>
            <a:off x="4740275" y="2465388"/>
            <a:ext cx="40513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a:latin typeface="+mn-ea"/>
                <a:ea typeface="+mn-ea"/>
              </a:rPr>
              <a:t>调试器和被调试程序运行在同一台计算机上</a:t>
            </a:r>
          </a:p>
        </p:txBody>
      </p:sp>
      <p:sp>
        <p:nvSpPr>
          <p:cNvPr id="19" name="Rectangle 19"/>
          <p:cNvSpPr>
            <a:spLocks noChangeArrowheads="1"/>
          </p:cNvSpPr>
          <p:nvPr/>
        </p:nvSpPr>
        <p:spPr bwMode="auto">
          <a:xfrm>
            <a:off x="4638675" y="2465388"/>
            <a:ext cx="4254500" cy="81438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20" name="Rectangle 21"/>
          <p:cNvSpPr>
            <a:spLocks noChangeArrowheads="1"/>
          </p:cNvSpPr>
          <p:nvPr/>
        </p:nvSpPr>
        <p:spPr bwMode="auto">
          <a:xfrm>
            <a:off x="484188" y="3275013"/>
            <a:ext cx="4052887"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可独立运行</a:t>
            </a:r>
          </a:p>
        </p:txBody>
      </p:sp>
      <p:sp>
        <p:nvSpPr>
          <p:cNvPr id="21" name="Rectangle 22"/>
          <p:cNvSpPr>
            <a:spLocks noChangeArrowheads="1"/>
          </p:cNvSpPr>
          <p:nvPr/>
        </p:nvSpPr>
        <p:spPr bwMode="auto">
          <a:xfrm>
            <a:off x="382588" y="3275013"/>
            <a:ext cx="4256087" cy="63500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22" name="Rectangle 24"/>
          <p:cNvSpPr>
            <a:spLocks noChangeArrowheads="1"/>
          </p:cNvSpPr>
          <p:nvPr/>
        </p:nvSpPr>
        <p:spPr bwMode="auto">
          <a:xfrm>
            <a:off x="4740275" y="3275013"/>
            <a:ext cx="40513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a:latin typeface="+mn-ea"/>
                <a:ea typeface="+mn-ea"/>
              </a:rPr>
              <a:t>需要操作系统的支持</a:t>
            </a:r>
          </a:p>
        </p:txBody>
      </p:sp>
      <p:sp>
        <p:nvSpPr>
          <p:cNvPr id="23" name="Rectangle 25"/>
          <p:cNvSpPr>
            <a:spLocks noChangeArrowheads="1"/>
          </p:cNvSpPr>
          <p:nvPr/>
        </p:nvSpPr>
        <p:spPr bwMode="auto">
          <a:xfrm>
            <a:off x="4638675" y="3275013"/>
            <a:ext cx="4254500" cy="63500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24" name="Rectangle 27"/>
          <p:cNvSpPr>
            <a:spLocks noChangeArrowheads="1"/>
          </p:cNvSpPr>
          <p:nvPr/>
        </p:nvSpPr>
        <p:spPr bwMode="auto">
          <a:xfrm>
            <a:off x="484188" y="3910013"/>
            <a:ext cx="4052887"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被调试程序的装载由调试器完成</a:t>
            </a:r>
          </a:p>
        </p:txBody>
      </p:sp>
      <p:sp>
        <p:nvSpPr>
          <p:cNvPr id="25" name="Rectangle 28"/>
          <p:cNvSpPr>
            <a:spLocks noChangeArrowheads="1"/>
          </p:cNvSpPr>
          <p:nvPr/>
        </p:nvSpPr>
        <p:spPr bwMode="auto">
          <a:xfrm>
            <a:off x="382588" y="3910013"/>
            <a:ext cx="4256087" cy="81438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26" name="Rectangle 30"/>
          <p:cNvSpPr>
            <a:spLocks noChangeArrowheads="1"/>
          </p:cNvSpPr>
          <p:nvPr/>
        </p:nvSpPr>
        <p:spPr bwMode="auto">
          <a:xfrm>
            <a:off x="4740275" y="3910013"/>
            <a:ext cx="40513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被调试程序的装载由</a:t>
            </a:r>
            <a:r>
              <a:rPr lang="en-US" altLang="zh-CN" sz="2200" b="1" dirty="0">
                <a:latin typeface="+mn-ea"/>
                <a:ea typeface="+mn-ea"/>
              </a:rPr>
              <a:t>Loader</a:t>
            </a:r>
            <a:r>
              <a:rPr lang="zh-CN" altLang="en-US" sz="2200" b="1" dirty="0">
                <a:latin typeface="+mn-ea"/>
                <a:ea typeface="+mn-ea"/>
              </a:rPr>
              <a:t>程序完成</a:t>
            </a:r>
          </a:p>
        </p:txBody>
      </p:sp>
      <p:sp>
        <p:nvSpPr>
          <p:cNvPr id="27" name="Rectangle 31"/>
          <p:cNvSpPr>
            <a:spLocks noChangeArrowheads="1"/>
          </p:cNvSpPr>
          <p:nvPr/>
        </p:nvSpPr>
        <p:spPr bwMode="auto">
          <a:xfrm>
            <a:off x="4638675" y="3910013"/>
            <a:ext cx="4254500" cy="81438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28" name="Rectangle 33"/>
          <p:cNvSpPr>
            <a:spLocks noChangeArrowheads="1"/>
          </p:cNvSpPr>
          <p:nvPr/>
        </p:nvSpPr>
        <p:spPr bwMode="auto">
          <a:xfrm>
            <a:off x="484188" y="4733925"/>
            <a:ext cx="4052887"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需要通过外部通信的方式来控制被调试程序</a:t>
            </a:r>
          </a:p>
        </p:txBody>
      </p:sp>
      <p:sp>
        <p:nvSpPr>
          <p:cNvPr id="29" name="Rectangle 34"/>
          <p:cNvSpPr>
            <a:spLocks noChangeArrowheads="1"/>
          </p:cNvSpPr>
          <p:nvPr/>
        </p:nvSpPr>
        <p:spPr bwMode="auto">
          <a:xfrm>
            <a:off x="382588" y="4733925"/>
            <a:ext cx="4256087" cy="81438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30" name="Rectangle 36"/>
          <p:cNvSpPr>
            <a:spLocks noChangeArrowheads="1"/>
          </p:cNvSpPr>
          <p:nvPr/>
        </p:nvSpPr>
        <p:spPr bwMode="auto">
          <a:xfrm>
            <a:off x="4740275" y="4733925"/>
            <a:ext cx="40513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a:latin typeface="+mn-ea"/>
                <a:ea typeface="+mn-ea"/>
              </a:rPr>
              <a:t>不需要通过外部通信的方式来控制被调试程序</a:t>
            </a:r>
          </a:p>
        </p:txBody>
      </p:sp>
      <p:sp>
        <p:nvSpPr>
          <p:cNvPr id="31" name="Rectangle 37"/>
          <p:cNvSpPr>
            <a:spLocks noChangeArrowheads="1"/>
          </p:cNvSpPr>
          <p:nvPr/>
        </p:nvSpPr>
        <p:spPr bwMode="auto">
          <a:xfrm>
            <a:off x="4638675" y="4733925"/>
            <a:ext cx="4254500" cy="81438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32" name="Rectangle 39"/>
          <p:cNvSpPr>
            <a:spLocks noChangeArrowheads="1"/>
          </p:cNvSpPr>
          <p:nvPr/>
        </p:nvSpPr>
        <p:spPr bwMode="auto">
          <a:xfrm>
            <a:off x="484188" y="5556250"/>
            <a:ext cx="405288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可以调试不同指令集的程序</a:t>
            </a:r>
          </a:p>
        </p:txBody>
      </p:sp>
      <p:sp>
        <p:nvSpPr>
          <p:cNvPr id="33" name="Rectangle 40"/>
          <p:cNvSpPr>
            <a:spLocks noChangeArrowheads="1"/>
          </p:cNvSpPr>
          <p:nvPr/>
        </p:nvSpPr>
        <p:spPr bwMode="auto">
          <a:xfrm>
            <a:off x="382588" y="5556250"/>
            <a:ext cx="4256087" cy="63341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
        <p:nvSpPr>
          <p:cNvPr id="34" name="Rectangle 42"/>
          <p:cNvSpPr>
            <a:spLocks noChangeArrowheads="1"/>
          </p:cNvSpPr>
          <p:nvPr/>
        </p:nvSpPr>
        <p:spPr bwMode="auto">
          <a:xfrm>
            <a:off x="4740275" y="5556250"/>
            <a:ext cx="40513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p>
            <a:pPr eaLnBrk="1" hangingPunct="1">
              <a:defRPr/>
            </a:pPr>
            <a:r>
              <a:rPr lang="zh-CN" altLang="en-US" sz="2200" b="1" dirty="0">
                <a:latin typeface="+mn-ea"/>
                <a:ea typeface="+mn-ea"/>
              </a:rPr>
              <a:t>只能调试相同指令集的程序</a:t>
            </a:r>
          </a:p>
        </p:txBody>
      </p:sp>
      <p:sp>
        <p:nvSpPr>
          <p:cNvPr id="35" name="Rectangle 43"/>
          <p:cNvSpPr>
            <a:spLocks noChangeArrowheads="1"/>
          </p:cNvSpPr>
          <p:nvPr/>
        </p:nvSpPr>
        <p:spPr bwMode="auto">
          <a:xfrm>
            <a:off x="4638675" y="5556250"/>
            <a:ext cx="4254500" cy="63341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lstStyle/>
          <a:p>
            <a:pPr eaLnBrk="1" hangingPunct="1">
              <a:defRPr/>
            </a:pPr>
            <a:endParaRPr lang="zh-CN" altLang="en-US" sz="2200" b="1">
              <a:latin typeface="+mn-ea"/>
              <a:ea typeface="+mn-ea"/>
            </a:endParaRP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a:xfrm>
            <a:off x="971550" y="260350"/>
            <a:ext cx="3384550" cy="1143000"/>
          </a:xfrm>
        </p:spPr>
        <p:txBody>
          <a:bodyPr/>
          <a:lstStyle/>
          <a:p>
            <a:pPr eaLnBrk="1" hangingPunct="1"/>
            <a:r>
              <a:rPr lang="zh-CN" altLang="en-US" sz="3600" b="1">
                <a:solidFill>
                  <a:srgbClr val="0000FF"/>
                </a:solidFill>
                <a:ea typeface="黑体" panose="02010609060101010101" pitchFamily="49" charset="-122"/>
              </a:rPr>
              <a:t>交叉开发环境</a:t>
            </a:r>
          </a:p>
        </p:txBody>
      </p:sp>
      <p:sp>
        <p:nvSpPr>
          <p:cNvPr id="16387" name="Rectangle 3" descr="Rectangle: Click to edit Master text styles&#10;Second level&#10;Third level&#10;Fourth level&#10;Fifth level"/>
          <p:cNvSpPr>
            <a:spLocks noGrp="1" noChangeArrowheads="1"/>
          </p:cNvSpPr>
          <p:nvPr>
            <p:ph idx="1"/>
          </p:nvPr>
        </p:nvSpPr>
        <p:spPr>
          <a:xfrm>
            <a:off x="755650" y="1557338"/>
            <a:ext cx="7772400" cy="2735262"/>
          </a:xfrm>
        </p:spPr>
        <p:txBody>
          <a:bodyPr rtlCol="0">
            <a:normAutofit fontScale="85000" lnSpcReduction="10000"/>
          </a:bodyPr>
          <a:lstStyle/>
          <a:p>
            <a:pPr eaLnBrk="1" fontAlgn="auto" hangingPunct="1">
              <a:lnSpc>
                <a:spcPct val="150000"/>
              </a:lnSpc>
              <a:spcAft>
                <a:spcPts val="0"/>
              </a:spcAft>
              <a:defRPr/>
            </a:pPr>
            <a:r>
              <a:rPr lang="zh-CN" altLang="en-US" sz="2800" b="1"/>
              <a:t>需要交叉开发环境（</a:t>
            </a:r>
            <a:r>
              <a:rPr lang="en-US" altLang="zh-CN" sz="2800" b="1"/>
              <a:t>Cross Development Environment</a:t>
            </a:r>
            <a:r>
              <a:rPr lang="zh-CN" altLang="en-US" sz="2800" b="1"/>
              <a:t>）的支持，是嵌入式软件开发的一个显著特点。</a:t>
            </a:r>
          </a:p>
          <a:p>
            <a:pPr eaLnBrk="1" fontAlgn="auto" hangingPunct="1">
              <a:lnSpc>
                <a:spcPct val="150000"/>
              </a:lnSpc>
              <a:spcAft>
                <a:spcPts val="0"/>
              </a:spcAft>
              <a:defRPr/>
            </a:pPr>
            <a:r>
              <a:rPr lang="zh-CN" altLang="en-US" sz="2800" b="1"/>
              <a:t>交叉编译器只是交叉开发环境的一部分，完整的交叉开发环境是指包含交叉编译、交叉链接、交叉调试在内的嵌入式应用软件开发环境。 </a:t>
            </a:r>
          </a:p>
        </p:txBody>
      </p:sp>
      <p:sp>
        <p:nvSpPr>
          <p:cNvPr id="194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225641A-B7F4-4ECF-84C1-B8B0117EBF3F}" type="slidenum">
              <a:rPr lang="en-US" altLang="zh-CN" sz="1200">
                <a:solidFill>
                  <a:srgbClr val="898989"/>
                </a:solidFill>
                <a:latin typeface="Tahoma" panose="020B0604030504040204" pitchFamily="34" charset="0"/>
              </a:rPr>
              <a:pPr>
                <a:spcBef>
                  <a:spcPct val="0"/>
                </a:spcBef>
                <a:buFontTx/>
                <a:buNone/>
              </a:pPr>
              <a:t>14</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692150"/>
            <a:ext cx="7993062" cy="711200"/>
          </a:xfrm>
        </p:spPr>
        <p:txBody>
          <a:bodyPr lIns="0" rIns="0"/>
          <a:lstStyle/>
          <a:p>
            <a:pPr eaLnBrk="1" hangingPunct="1"/>
            <a:r>
              <a:rPr lang="zh-CN" altLang="en-US" sz="3600" b="1">
                <a:solidFill>
                  <a:srgbClr val="0000FF"/>
                </a:solidFill>
                <a:ea typeface="黑体" panose="02010609060101010101" pitchFamily="49" charset="-122"/>
              </a:rPr>
              <a:t>嵌入式开发环境构建</a:t>
            </a:r>
            <a:endParaRPr lang="zh-CN" altLang="en-US" sz="2800" b="1">
              <a:solidFill>
                <a:srgbClr val="0000FF"/>
              </a:solidFill>
              <a:ea typeface="黑体" panose="02010609060101010101" pitchFamily="49" charset="-122"/>
              <a:cs typeface="Times New Roman" panose="02020603050405020304" pitchFamily="18" charset="0"/>
            </a:endParaRPr>
          </a:p>
        </p:txBody>
      </p:sp>
      <p:graphicFrame>
        <p:nvGraphicFramePr>
          <p:cNvPr id="20483" name="Object 3"/>
          <p:cNvGraphicFramePr>
            <a:graphicFrameLocks noGrp="1" noChangeAspect="1"/>
          </p:cNvGraphicFramePr>
          <p:nvPr>
            <p:ph idx="1"/>
          </p:nvPr>
        </p:nvGraphicFramePr>
        <p:xfrm>
          <a:off x="1143000" y="3430588"/>
          <a:ext cx="1419225" cy="1974850"/>
        </p:xfrm>
        <a:graphic>
          <a:graphicData uri="http://schemas.openxmlformats.org/presentationml/2006/ole">
            <mc:AlternateContent xmlns:mc="http://schemas.openxmlformats.org/markup-compatibility/2006">
              <mc:Choice xmlns:v="urn:schemas-microsoft-com:vml" Requires="v">
                <p:oleObj spid="_x0000_s20559" r:id="rId3" imgW="1191106" imgH="1658020" progId="Paint.Picture">
                  <p:embed/>
                </p:oleObj>
              </mc:Choice>
              <mc:Fallback>
                <p:oleObj r:id="rId3" imgW="1191106" imgH="1658020" progId="Paint.Picture">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430588"/>
                        <a:ext cx="1419225" cy="1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3F9781B-99B9-466D-A210-16406120E86C}" type="slidenum">
              <a:rPr lang="en-US" altLang="zh-CN" sz="1200">
                <a:solidFill>
                  <a:srgbClr val="898989"/>
                </a:solidFill>
                <a:latin typeface="Tahoma" panose="020B0604030504040204" pitchFamily="34" charset="0"/>
              </a:rPr>
              <a:pPr>
                <a:spcBef>
                  <a:spcPct val="0"/>
                </a:spcBef>
                <a:buFontTx/>
                <a:buNone/>
              </a:pPr>
              <a:t>15</a:t>
            </a:fld>
            <a:endParaRPr lang="en-US" altLang="zh-CN" sz="1200">
              <a:solidFill>
                <a:srgbClr val="898989"/>
              </a:solidFill>
              <a:latin typeface="Tahoma" panose="020B0604030504040204" pitchFamily="34" charset="0"/>
            </a:endParaRPr>
          </a:p>
        </p:txBody>
      </p:sp>
      <p:graphicFrame>
        <p:nvGraphicFramePr>
          <p:cNvPr id="20485" name="Object 5"/>
          <p:cNvGraphicFramePr>
            <a:graphicFrameLocks noGrp="1" noChangeAspect="1"/>
          </p:cNvGraphicFramePr>
          <p:nvPr>
            <p:ph sz="quarter" idx="4294967295"/>
          </p:nvPr>
        </p:nvGraphicFramePr>
        <p:xfrm>
          <a:off x="7370763" y="3581400"/>
          <a:ext cx="1773237" cy="1295400"/>
        </p:xfrm>
        <a:graphic>
          <a:graphicData uri="http://schemas.openxmlformats.org/presentationml/2006/ole">
            <mc:AlternateContent xmlns:mc="http://schemas.openxmlformats.org/markup-compatibility/2006">
              <mc:Choice xmlns:v="urn:schemas-microsoft-com:vml" Requires="v">
                <p:oleObj spid="_x0000_s20560" r:id="rId5" imgW="1593849" imgH="1164369" progId="Paint.Picture">
                  <p:embed/>
                </p:oleObj>
              </mc:Choice>
              <mc:Fallback>
                <p:oleObj r:id="rId5" imgW="1593849" imgH="1164369" progId="Paint.Picture">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0763" y="3581400"/>
                        <a:ext cx="1773237"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Line 6"/>
          <p:cNvSpPr>
            <a:spLocks noChangeShapeType="1"/>
          </p:cNvSpPr>
          <p:nvPr/>
        </p:nvSpPr>
        <p:spPr bwMode="auto">
          <a:xfrm>
            <a:off x="3200400" y="2667000"/>
            <a:ext cx="1588" cy="3048000"/>
          </a:xfrm>
          <a:prstGeom prst="line">
            <a:avLst/>
          </a:prstGeom>
          <a:noFill/>
          <a:ln w="1905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 name="Line 7"/>
          <p:cNvSpPr>
            <a:spLocks noChangeShapeType="1"/>
          </p:cNvSpPr>
          <p:nvPr/>
        </p:nvSpPr>
        <p:spPr bwMode="auto">
          <a:xfrm>
            <a:off x="5791200" y="2516188"/>
            <a:ext cx="0" cy="3275012"/>
          </a:xfrm>
          <a:prstGeom prst="line">
            <a:avLst/>
          </a:prstGeom>
          <a:noFill/>
          <a:ln w="1905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 name="Line 8"/>
          <p:cNvSpPr>
            <a:spLocks noChangeShapeType="1"/>
          </p:cNvSpPr>
          <p:nvPr/>
        </p:nvSpPr>
        <p:spPr bwMode="auto">
          <a:xfrm flipV="1">
            <a:off x="3200400" y="2820988"/>
            <a:ext cx="2590800" cy="0"/>
          </a:xfrm>
          <a:prstGeom prst="line">
            <a:avLst/>
          </a:prstGeom>
          <a:noFill/>
          <a:ln w="1905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 name="Line 9"/>
          <p:cNvSpPr>
            <a:spLocks noChangeShapeType="1"/>
          </p:cNvSpPr>
          <p:nvPr/>
        </p:nvSpPr>
        <p:spPr bwMode="auto">
          <a:xfrm>
            <a:off x="990600" y="2819400"/>
            <a:ext cx="220980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 name="Line 10"/>
          <p:cNvSpPr>
            <a:spLocks noChangeShapeType="1"/>
          </p:cNvSpPr>
          <p:nvPr/>
        </p:nvSpPr>
        <p:spPr bwMode="auto">
          <a:xfrm flipH="1">
            <a:off x="5791200" y="2819400"/>
            <a:ext cx="2133600" cy="1588"/>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1"/>
          <p:cNvSpPr txBox="1">
            <a:spLocks noChangeArrowheads="1"/>
          </p:cNvSpPr>
          <p:nvPr/>
        </p:nvSpPr>
        <p:spPr bwMode="auto">
          <a:xfrm>
            <a:off x="1066800" y="2438400"/>
            <a:ext cx="2178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1800" b="1" dirty="0">
                <a:solidFill>
                  <a:schemeClr val="bg2">
                    <a:lumMod val="50000"/>
                  </a:schemeClr>
                </a:solidFill>
              </a:rPr>
              <a:t>交叉编译环境构建</a:t>
            </a:r>
            <a:endParaRPr lang="zh-CN" altLang="en-US" sz="1800" b="1" dirty="0">
              <a:solidFill>
                <a:schemeClr val="bg2">
                  <a:lumMod val="50000"/>
                </a:schemeClr>
              </a:solidFill>
              <a:ea typeface="黑体" pitchFamily="2" charset="-122"/>
            </a:endParaRPr>
          </a:p>
        </p:txBody>
      </p:sp>
      <p:sp>
        <p:nvSpPr>
          <p:cNvPr id="15" name="Text Box 12"/>
          <p:cNvSpPr txBox="1">
            <a:spLocks noChangeArrowheads="1"/>
          </p:cNvSpPr>
          <p:nvPr/>
        </p:nvSpPr>
        <p:spPr bwMode="auto">
          <a:xfrm>
            <a:off x="3357563" y="2438400"/>
            <a:ext cx="22939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1800" b="1" dirty="0">
                <a:solidFill>
                  <a:schemeClr val="bg2">
                    <a:lumMod val="50000"/>
                  </a:schemeClr>
                </a:solidFill>
              </a:rPr>
              <a:t>主从机通信环境构建</a:t>
            </a:r>
            <a:endParaRPr lang="zh-CN" altLang="en-US" sz="1800" b="1" dirty="0">
              <a:solidFill>
                <a:schemeClr val="bg2">
                  <a:lumMod val="50000"/>
                </a:schemeClr>
              </a:solidFill>
              <a:ea typeface="黑体" pitchFamily="2" charset="-122"/>
            </a:endParaRPr>
          </a:p>
        </p:txBody>
      </p:sp>
      <p:sp>
        <p:nvSpPr>
          <p:cNvPr id="16" name="Text Box 13"/>
          <p:cNvSpPr txBox="1">
            <a:spLocks noChangeArrowheads="1"/>
          </p:cNvSpPr>
          <p:nvPr/>
        </p:nvSpPr>
        <p:spPr bwMode="auto">
          <a:xfrm>
            <a:off x="5934075" y="2438400"/>
            <a:ext cx="22955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1800" b="1" dirty="0">
                <a:solidFill>
                  <a:schemeClr val="bg2">
                    <a:lumMod val="50000"/>
                  </a:schemeClr>
                </a:solidFill>
              </a:rPr>
              <a:t>交叉调试环境构建</a:t>
            </a:r>
            <a:endParaRPr lang="zh-CN" altLang="en-US" sz="1800" b="1" dirty="0">
              <a:solidFill>
                <a:schemeClr val="bg2">
                  <a:lumMod val="50000"/>
                </a:schemeClr>
              </a:solidFill>
              <a:ea typeface="黑体" pitchFamily="2" charset="-122"/>
            </a:endParaRPr>
          </a:p>
        </p:txBody>
      </p:sp>
      <p:sp>
        <p:nvSpPr>
          <p:cNvPr id="20494" name="Line 14"/>
          <p:cNvSpPr>
            <a:spLocks noChangeShapeType="1"/>
          </p:cNvSpPr>
          <p:nvPr/>
        </p:nvSpPr>
        <p:spPr bwMode="auto">
          <a:xfrm>
            <a:off x="990600" y="2120900"/>
            <a:ext cx="6934200" cy="1588"/>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5" name="Line 15"/>
          <p:cNvSpPr>
            <a:spLocks noChangeShapeType="1"/>
          </p:cNvSpPr>
          <p:nvPr/>
        </p:nvSpPr>
        <p:spPr bwMode="auto">
          <a:xfrm>
            <a:off x="990600" y="1816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6"/>
          <p:cNvSpPr>
            <a:spLocks noChangeShapeType="1"/>
          </p:cNvSpPr>
          <p:nvPr/>
        </p:nvSpPr>
        <p:spPr bwMode="auto">
          <a:xfrm>
            <a:off x="7924800" y="1816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Text Box 17"/>
          <p:cNvSpPr txBox="1">
            <a:spLocks noChangeArrowheads="1"/>
          </p:cNvSpPr>
          <p:nvPr/>
        </p:nvSpPr>
        <p:spPr bwMode="auto">
          <a:xfrm>
            <a:off x="3036888" y="1628775"/>
            <a:ext cx="3048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ahoma" panose="020B0604030504040204" pitchFamily="34" charset="0"/>
              </a:rPr>
              <a:t>嵌入式开发环境构建</a:t>
            </a:r>
            <a:endParaRPr lang="zh-CN" altLang="en-US" sz="2400" b="1">
              <a:solidFill>
                <a:srgbClr val="0000FF"/>
              </a:solidFill>
              <a:latin typeface="Tahoma" panose="020B0604030504040204" pitchFamily="34" charset="0"/>
              <a:ea typeface="黑体" panose="02010609060101010101" pitchFamily="49" charset="-122"/>
            </a:endParaRPr>
          </a:p>
        </p:txBody>
      </p:sp>
      <p:sp>
        <p:nvSpPr>
          <p:cNvPr id="21" name="AutoShape 18"/>
          <p:cNvSpPr>
            <a:spLocks noChangeArrowheads="1"/>
          </p:cNvSpPr>
          <p:nvPr/>
        </p:nvSpPr>
        <p:spPr bwMode="auto">
          <a:xfrm>
            <a:off x="2895600" y="3733800"/>
            <a:ext cx="3276600" cy="838200"/>
          </a:xfrm>
          <a:prstGeom prst="leftRightArrow">
            <a:avLst>
              <a:gd name="adj1" fmla="val 50000"/>
              <a:gd name="adj2" fmla="val 78182"/>
            </a:avLst>
          </a:prstGeom>
          <a:solidFill>
            <a:srgbClr val="FF99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dirty="0">
                <a:solidFill>
                  <a:schemeClr val="bg2">
                    <a:lumMod val="50000"/>
                  </a:schemeClr>
                </a:solidFill>
              </a:rPr>
              <a:t>通信</a:t>
            </a:r>
            <a:endParaRPr lang="zh-CN" altLang="en-US" b="1" dirty="0">
              <a:solidFill>
                <a:schemeClr val="bg2">
                  <a:lumMod val="50000"/>
                </a:schemeClr>
              </a:solidFill>
              <a:ea typeface="黑体" pitchFamily="2" charset="-122"/>
            </a:endParaRP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zh-CN" altLang="en-US"/>
              <a:t>　　</a:t>
            </a:r>
          </a:p>
        </p:txBody>
      </p:sp>
      <p:sp>
        <p:nvSpPr>
          <p:cNvPr id="21507"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F4C39B1-003B-43A8-A465-219617D18A7A}" type="slidenum">
              <a:rPr lang="en-US" altLang="zh-CN" sz="1200">
                <a:solidFill>
                  <a:srgbClr val="898989"/>
                </a:solidFill>
                <a:latin typeface="Tahoma" panose="020B0604030504040204" pitchFamily="34" charset="0"/>
              </a:rPr>
              <a:pPr>
                <a:spcBef>
                  <a:spcPct val="0"/>
                </a:spcBef>
                <a:buFontTx/>
                <a:buNone/>
              </a:pPr>
              <a:t>16</a:t>
            </a:fld>
            <a:endParaRPr lang="en-US" altLang="zh-CN" sz="1200">
              <a:solidFill>
                <a:srgbClr val="898989"/>
              </a:solidFill>
              <a:latin typeface="Tahoma" panose="020B0604030504040204" pitchFamily="34" charset="0"/>
            </a:endParaRPr>
          </a:p>
        </p:txBody>
      </p:sp>
      <p:sp>
        <p:nvSpPr>
          <p:cNvPr id="126996" name="Rectangle 1044"/>
          <p:cNvSpPr>
            <a:spLocks noChangeArrowheads="1"/>
          </p:cNvSpPr>
          <p:nvPr/>
        </p:nvSpPr>
        <p:spPr bwMode="auto">
          <a:xfrm>
            <a:off x="0" y="2478088"/>
            <a:ext cx="9144000" cy="663575"/>
          </a:xfrm>
          <a:prstGeom prst="rect">
            <a:avLst/>
          </a:prstGeom>
          <a:gradFill rotWithShape="0">
            <a:gsLst>
              <a:gs pos="0">
                <a:srgbClr val="FFB403"/>
              </a:gs>
              <a:gs pos="100000">
                <a:srgbClr val="FFFFFF"/>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21509" name="Text Box 1027"/>
          <p:cNvSpPr txBox="1">
            <a:spLocks noChangeArrowheads="1"/>
          </p:cNvSpPr>
          <p:nvPr/>
        </p:nvSpPr>
        <p:spPr bwMode="auto">
          <a:xfrm>
            <a:off x="730250" y="762000"/>
            <a:ext cx="346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课程大纲</a:t>
            </a:r>
          </a:p>
        </p:txBody>
      </p:sp>
      <p:sp>
        <p:nvSpPr>
          <p:cNvPr id="21510" name="Rectangle 1043"/>
          <p:cNvSpPr>
            <a:spLocks noChangeArrowheads="1"/>
          </p:cNvSpPr>
          <p:nvPr/>
        </p:nvSpPr>
        <p:spPr bwMode="auto">
          <a:xfrm>
            <a:off x="900113" y="1425575"/>
            <a:ext cx="77724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90000"/>
              </a:lnSpc>
              <a:spcBef>
                <a:spcPct val="35000"/>
              </a:spcBef>
              <a:buClr>
                <a:schemeClr val="tx2"/>
              </a:buClr>
              <a:buSzPct val="90000"/>
              <a:buFont typeface="Monotype Sorts"/>
              <a:buNone/>
            </a:pPr>
            <a:endParaRPr lang="en-US" altLang="zh-CN" sz="1800">
              <a:latin typeface="Helvetica" panose="020B0604020202020204" pitchFamily="34" charset="0"/>
            </a:endParaRPr>
          </a:p>
          <a:p>
            <a:pPr>
              <a:lnSpc>
                <a:spcPct val="130000"/>
              </a:lnSpc>
              <a:spcBef>
                <a:spcPct val="35000"/>
              </a:spcBef>
              <a:buClr>
                <a:schemeClr val="tx2"/>
              </a:buClr>
              <a:buFont typeface="Monotype Sorts"/>
              <a:buNone/>
            </a:pPr>
            <a:r>
              <a:rPr lang="en-US" altLang="zh-CN"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嵌入式软件系统开发概述</a:t>
            </a:r>
            <a:endParaRPr lang="zh-CN" altLang="en-US" sz="2800" b="1">
              <a:solidFill>
                <a:schemeClr val="tx2"/>
              </a:solidFill>
              <a:latin typeface="宋体" panose="02010600030101010101" pitchFamily="2" charset="-122"/>
              <a:sym typeface="Wingdings" panose="05000000000000000000" pitchFamily="2" charset="2"/>
            </a:endParaRPr>
          </a:p>
          <a:p>
            <a:pPr>
              <a:lnSpc>
                <a:spcPct val="130000"/>
              </a:lnSpc>
              <a:spcBef>
                <a:spcPct val="35000"/>
              </a:spcBef>
              <a:buClr>
                <a:schemeClr val="tx2"/>
              </a:buClr>
              <a:buFont typeface="Monotype Sorts"/>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开发环境构建中的仿真技术</a:t>
            </a:r>
            <a:endParaRPr lang="zh-CN" altLang="en-US" sz="2800" b="1">
              <a:solidFill>
                <a:schemeClr val="tx2"/>
              </a:solidFill>
              <a:latin typeface="宋体" panose="02010600030101010101" pitchFamily="2" charset="-122"/>
            </a:endParaRPr>
          </a:p>
          <a:p>
            <a:pPr>
              <a:lnSpc>
                <a:spcPct val="130000"/>
              </a:lnSpc>
              <a:spcBef>
                <a:spcPct val="35000"/>
              </a:spcBef>
              <a:buClr>
                <a:srgbClr val="660066"/>
              </a:buClr>
              <a:buFontTx/>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a:t>
            </a:r>
            <a:r>
              <a:rPr lang="en-US" altLang="zh-CN" sz="2800" b="1">
                <a:solidFill>
                  <a:srgbClr val="660066"/>
                </a:solidFill>
                <a:latin typeface="宋体" panose="02010600030101010101" pitchFamily="2" charset="-122"/>
              </a:rPr>
              <a:t>Linux</a:t>
            </a:r>
            <a:r>
              <a:rPr lang="zh-CN" altLang="en-US" sz="2800" b="1">
                <a:solidFill>
                  <a:srgbClr val="660066"/>
                </a:solidFill>
                <a:latin typeface="宋体" panose="02010600030101010101" pitchFamily="2" charset="-122"/>
              </a:rPr>
              <a:t>开发环境构建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6996"/>
                                        </p:tgtEl>
                                        <p:attrNameLst>
                                          <p:attrName>style.visibility</p:attrName>
                                        </p:attrNameLst>
                                      </p:cBhvr>
                                      <p:to>
                                        <p:strVal val="visible"/>
                                      </p:to>
                                    </p:set>
                                    <p:animEffect transition="in" filter="blinds(horizontal)">
                                      <p:cBhvr>
                                        <p:cTn id="7" dur="500"/>
                                        <p:tgtEl>
                                          <p:spTgt spid="126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00FA7A-701A-4B8E-A480-A7CB9BF3C8FD}" type="slidenum">
              <a:rPr lang="en-US" altLang="zh-CN" sz="1200">
                <a:solidFill>
                  <a:srgbClr val="898989"/>
                </a:solidFill>
                <a:latin typeface="Tahoma" panose="020B0604030504040204" pitchFamily="34" charset="0"/>
              </a:rPr>
              <a:pPr>
                <a:spcBef>
                  <a:spcPct val="0"/>
                </a:spcBef>
                <a:buFontTx/>
                <a:buNone/>
              </a:pPr>
              <a:t>17</a:t>
            </a:fld>
            <a:endParaRPr lang="en-US" altLang="zh-CN" sz="1200">
              <a:solidFill>
                <a:srgbClr val="898989"/>
              </a:solidFill>
              <a:latin typeface="Tahoma" panose="020B0604030504040204" pitchFamily="34" charset="0"/>
            </a:endParaRPr>
          </a:p>
        </p:txBody>
      </p:sp>
      <p:sp>
        <p:nvSpPr>
          <p:cNvPr id="22531" name="Text Box 2"/>
          <p:cNvSpPr txBox="1">
            <a:spLocks noChangeArrowheads="1"/>
          </p:cNvSpPr>
          <p:nvPr/>
        </p:nvSpPr>
        <p:spPr bwMode="auto">
          <a:xfrm>
            <a:off x="822325" y="739775"/>
            <a:ext cx="34274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宿主机端的仿真</a:t>
            </a:r>
          </a:p>
        </p:txBody>
      </p:sp>
      <p:sp>
        <p:nvSpPr>
          <p:cNvPr id="22532" name="Rectangle 3" descr="Rectangle: Click to edit Master text styles&#10;Second level&#10;Third level&#10;Fourth level&#10;Fifth level"/>
          <p:cNvSpPr txBox="1">
            <a:spLocks noChangeArrowheads="1"/>
          </p:cNvSpPr>
          <p:nvPr/>
        </p:nvSpPr>
        <p:spPr bwMode="auto">
          <a:xfrm>
            <a:off x="755650" y="1557338"/>
            <a:ext cx="77724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Clr>
                <a:schemeClr val="hlink"/>
              </a:buClr>
              <a:buSzPct val="110000"/>
              <a:buFont typeface="Wingdings" panose="05000000000000000000" pitchFamily="2" charset="2"/>
              <a:buBlip>
                <a:blip r:embed="rId2"/>
              </a:buBlip>
            </a:pPr>
            <a:r>
              <a:rPr lang="zh-CN" altLang="en-US" sz="2800" b="1" dirty="0">
                <a:latin typeface="Tahoma" panose="020B0604030504040204" pitchFamily="34" charset="0"/>
              </a:rPr>
              <a:t>嵌入式应用开发中会出现宿主机操作系统（如</a:t>
            </a:r>
            <a:r>
              <a:rPr lang="en-US" altLang="zh-CN" sz="2800" b="1" dirty="0">
                <a:latin typeface="Tahoma" panose="020B0604030504040204" pitchFamily="34" charset="0"/>
              </a:rPr>
              <a:t>Windows</a:t>
            </a:r>
            <a:r>
              <a:rPr lang="zh-CN" altLang="en-US" sz="2800" b="1" dirty="0">
                <a:latin typeface="Tahoma" panose="020B0604030504040204" pitchFamily="34" charset="0"/>
              </a:rPr>
              <a:t>）与交叉开发环境中要求的宿主机操作系统（如</a:t>
            </a:r>
            <a:r>
              <a:rPr lang="en-US" altLang="zh-CN" sz="2800" b="1" dirty="0">
                <a:latin typeface="Tahoma" panose="020B0604030504040204" pitchFamily="34" charset="0"/>
              </a:rPr>
              <a:t>Linux</a:t>
            </a:r>
            <a:r>
              <a:rPr lang="zh-CN" altLang="en-US" sz="2800" b="1" dirty="0">
                <a:latin typeface="Tahoma" panose="020B0604030504040204" pitchFamily="34" charset="0"/>
              </a:rPr>
              <a:t>）不一致，因此，需要利用虚拟化、仿真化手段建立</a:t>
            </a:r>
            <a:r>
              <a:rPr lang="zh-CN" altLang="en-US" sz="2800" b="1" dirty="0">
                <a:solidFill>
                  <a:srgbClr val="FF0000"/>
                </a:solidFill>
                <a:latin typeface="Tahoma" panose="020B0604030504040204" pitchFamily="34" charset="0"/>
              </a:rPr>
              <a:t>开发环境</a:t>
            </a:r>
            <a:r>
              <a:rPr lang="zh-CN" altLang="en-US" sz="2800" b="1" dirty="0">
                <a:latin typeface="Tahoma" panose="020B0604030504040204" pitchFamily="34" charset="0"/>
              </a:rPr>
              <a:t>，包括：</a:t>
            </a:r>
            <a:endParaRPr lang="en-US" altLang="zh-CN" sz="2800" b="1" dirty="0">
              <a:latin typeface="Tahoma" panose="020B0604030504040204" pitchFamily="34" charset="0"/>
            </a:endParaRPr>
          </a:p>
          <a:p>
            <a:pPr lvl="1" eaLnBrk="1" hangingPunct="1">
              <a:lnSpc>
                <a:spcPct val="150000"/>
              </a:lnSpc>
              <a:buClr>
                <a:schemeClr val="tx1"/>
              </a:buClr>
              <a:buSzPct val="60000"/>
              <a:buFont typeface="Wingdings" panose="05000000000000000000" pitchFamily="2" charset="2"/>
              <a:buChar char="n"/>
            </a:pPr>
            <a:r>
              <a:rPr lang="en-US" altLang="zh-CN" sz="2400" b="1" dirty="0">
                <a:latin typeface="Tahoma" panose="020B0604030504040204" pitchFamily="34" charset="0"/>
              </a:rPr>
              <a:t>API</a:t>
            </a:r>
            <a:r>
              <a:rPr lang="zh-CN" altLang="en-US" sz="2400" b="1" dirty="0">
                <a:latin typeface="Tahoma" panose="020B0604030504040204" pitchFamily="34" charset="0"/>
              </a:rPr>
              <a:t>仿真器：</a:t>
            </a:r>
            <a:r>
              <a:rPr lang="en-US" altLang="zh-CN" sz="2400" b="1" dirty="0">
                <a:latin typeface="Tahoma" panose="020B0604030504040204" pitchFamily="34" charset="0"/>
              </a:rPr>
              <a:t>Cygwin</a:t>
            </a:r>
            <a:r>
              <a:rPr lang="zh-CN" altLang="en-US" sz="2400" b="1" dirty="0">
                <a:latin typeface="Tahoma" panose="020B0604030504040204" pitchFamily="34" charset="0"/>
              </a:rPr>
              <a:t>、</a:t>
            </a:r>
            <a:r>
              <a:rPr lang="en-US" altLang="zh-CN" sz="2400" b="1" dirty="0" err="1">
                <a:latin typeface="Tahoma" panose="020B0604030504040204" pitchFamily="34" charset="0"/>
              </a:rPr>
              <a:t>MinGW</a:t>
            </a:r>
            <a:endParaRPr lang="en-US" altLang="zh-CN" sz="2400" b="1" dirty="0">
              <a:latin typeface="Tahoma" panose="020B0604030504040204" pitchFamily="34" charset="0"/>
            </a:endParaRPr>
          </a:p>
          <a:p>
            <a:pPr lvl="1" eaLnBrk="1" hangingPunct="1">
              <a:lnSpc>
                <a:spcPct val="150000"/>
              </a:lnSpc>
              <a:buClr>
                <a:schemeClr val="tx1"/>
              </a:buClr>
              <a:buSzPct val="60000"/>
              <a:buFont typeface="Wingdings" panose="05000000000000000000" pitchFamily="2" charset="2"/>
              <a:buChar char="n"/>
            </a:pPr>
            <a:r>
              <a:rPr lang="zh-CN" altLang="en-US" sz="2400" b="1" dirty="0">
                <a:latin typeface="Tahoma" panose="020B0604030504040204" pitchFamily="34" charset="0"/>
              </a:rPr>
              <a:t>虚拟机：</a:t>
            </a:r>
            <a:r>
              <a:rPr lang="en-US" altLang="zh-CN" sz="2400" b="1" dirty="0">
                <a:latin typeface="Tahoma" panose="020B0604030504040204" pitchFamily="34" charset="0"/>
              </a:rPr>
              <a:t>Virtual PC</a:t>
            </a:r>
            <a:r>
              <a:rPr lang="zh-CN" altLang="en-US" sz="2400" b="1" dirty="0">
                <a:latin typeface="Tahoma" panose="020B0604030504040204" pitchFamily="34" charset="0"/>
              </a:rPr>
              <a:t>、</a:t>
            </a:r>
            <a:r>
              <a:rPr lang="en-US" altLang="zh-CN" sz="2400" b="1" dirty="0">
                <a:latin typeface="Tahoma" panose="020B0604030504040204" pitchFamily="34" charset="0"/>
              </a:rPr>
              <a:t>VMWare</a:t>
            </a:r>
            <a:r>
              <a:rPr lang="zh-CN" altLang="en-US" sz="2400" b="1" dirty="0">
                <a:latin typeface="Tahoma" panose="020B0604030504040204" pitchFamily="34" charset="0"/>
              </a:rPr>
              <a:t>、</a:t>
            </a:r>
            <a:r>
              <a:rPr lang="en-US" altLang="zh-CN" sz="2400" b="1" dirty="0">
                <a:latin typeface="Tahoma" panose="020B0604030504040204" pitchFamily="34" charset="0"/>
              </a:rPr>
              <a:t> </a:t>
            </a:r>
            <a:r>
              <a:rPr lang="en-US" altLang="zh-CN" sz="2400" b="1" dirty="0" err="1">
                <a:latin typeface="Tahoma" panose="020B0604030504040204" pitchFamily="34" charset="0"/>
              </a:rPr>
              <a:t>Virtualbox</a:t>
            </a:r>
            <a:endParaRPr lang="zh-CN" altLang="en-US" b="1" dirty="0">
              <a:latin typeface="Tahoma" panose="020B0604030504040204" pitchFamily="34" charset="0"/>
            </a:endParaRPr>
          </a:p>
        </p:txBody>
      </p:sp>
      <p:pic>
        <p:nvPicPr>
          <p:cNvPr id="22533" name="Picture 2" descr="cyg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732463"/>
            <a:ext cx="27289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descr="Virtual 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5103813"/>
            <a:ext cx="20955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6" descr="VMwa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5641975"/>
            <a:ext cx="2381250"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B9DB87D-5211-4E43-9223-BEA6AD66F596}" type="slidenum">
              <a:rPr lang="en-US" altLang="zh-CN" sz="1200">
                <a:solidFill>
                  <a:srgbClr val="898989"/>
                </a:solidFill>
                <a:latin typeface="Tahoma" panose="020B0604030504040204" pitchFamily="34" charset="0"/>
              </a:rPr>
              <a:pPr>
                <a:spcBef>
                  <a:spcPct val="0"/>
                </a:spcBef>
                <a:buFontTx/>
                <a:buNone/>
              </a:pPr>
              <a:t>18</a:t>
            </a:fld>
            <a:endParaRPr lang="en-US" altLang="zh-CN" sz="1200">
              <a:solidFill>
                <a:srgbClr val="898989"/>
              </a:solidFill>
              <a:latin typeface="Tahoma" panose="020B0604030504040204" pitchFamily="34" charset="0"/>
            </a:endParaRPr>
          </a:p>
        </p:txBody>
      </p:sp>
      <p:sp>
        <p:nvSpPr>
          <p:cNvPr id="23555" name="Text Box 2"/>
          <p:cNvSpPr txBox="1">
            <a:spLocks noChangeArrowheads="1"/>
          </p:cNvSpPr>
          <p:nvPr/>
        </p:nvSpPr>
        <p:spPr bwMode="auto">
          <a:xfrm>
            <a:off x="822325" y="739775"/>
            <a:ext cx="34274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目标机端的仿真</a:t>
            </a:r>
          </a:p>
        </p:txBody>
      </p:sp>
      <p:sp>
        <p:nvSpPr>
          <p:cNvPr id="23556" name="Rectangle 3" descr="Rectangle: Click to edit Master text styles&#10;Second level&#10;Third level&#10;Fourth level&#10;Fifth level"/>
          <p:cNvSpPr txBox="1">
            <a:spLocks noChangeArrowheads="1"/>
          </p:cNvSpPr>
          <p:nvPr/>
        </p:nvSpPr>
        <p:spPr bwMode="auto">
          <a:xfrm>
            <a:off x="831850" y="1628775"/>
            <a:ext cx="7772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Clr>
                <a:schemeClr val="hlink"/>
              </a:buClr>
              <a:buSzPct val="110000"/>
              <a:buFont typeface="Wingdings" panose="05000000000000000000" pitchFamily="2" charset="2"/>
              <a:buBlip>
                <a:blip r:embed="rId3"/>
              </a:buBlip>
            </a:pPr>
            <a:r>
              <a:rPr lang="zh-CN" altLang="en-US" sz="2800" b="1" dirty="0">
                <a:latin typeface="Tahoma" panose="020B0604030504040204" pitchFamily="34" charset="0"/>
              </a:rPr>
              <a:t>嵌入式应用的开发经常会遭遇缺少目标机环境、缺乏目标机芯片等资源的问题，因此提出了根据不同的应用需要，利用仿真器件、仿真环境进行开发的方法，包括：</a:t>
            </a:r>
          </a:p>
          <a:p>
            <a:pPr lvl="1" eaLnBrk="1" hangingPunct="1">
              <a:lnSpc>
                <a:spcPct val="120000"/>
              </a:lnSpc>
              <a:spcBef>
                <a:spcPct val="0"/>
              </a:spcBef>
              <a:buClr>
                <a:schemeClr val="hlink"/>
              </a:buClr>
              <a:buSzPct val="110000"/>
              <a:buFont typeface="Wingdings" panose="05000000000000000000" pitchFamily="2" charset="2"/>
              <a:buBlip>
                <a:blip r:embed="rId3"/>
              </a:buBlip>
            </a:pPr>
            <a:r>
              <a:rPr lang="zh-CN" altLang="en-US" sz="2400" b="1" dirty="0">
                <a:latin typeface="Tahoma" panose="020B0604030504040204" pitchFamily="34" charset="0"/>
              </a:rPr>
              <a:t>硬件仿真开发</a:t>
            </a:r>
          </a:p>
          <a:p>
            <a:pPr lvl="2">
              <a:buClr>
                <a:schemeClr val="tx1"/>
              </a:buClr>
              <a:buSzPct val="60000"/>
              <a:buFont typeface="Wingdings" panose="05000000000000000000" pitchFamily="2" charset="2"/>
              <a:buChar char="n"/>
            </a:pPr>
            <a:r>
              <a:rPr lang="en-US" altLang="zh-CN" sz="2000" dirty="0">
                <a:latin typeface="Verdana" panose="020B0604030504040204" pitchFamily="34" charset="0"/>
              </a:rPr>
              <a:t>ROM Emulator</a:t>
            </a:r>
          </a:p>
          <a:p>
            <a:pPr lvl="2">
              <a:buClr>
                <a:schemeClr val="tx1"/>
              </a:buClr>
              <a:buSzPct val="60000"/>
              <a:buFont typeface="Wingdings" panose="05000000000000000000" pitchFamily="2" charset="2"/>
              <a:buChar char="n"/>
            </a:pPr>
            <a:r>
              <a:rPr lang="en-US" altLang="zh-CN" sz="2000" dirty="0">
                <a:latin typeface="Verdana" panose="020B0604030504040204" pitchFamily="34" charset="0"/>
              </a:rPr>
              <a:t>ICE</a:t>
            </a:r>
          </a:p>
          <a:p>
            <a:pPr lvl="2">
              <a:buClr>
                <a:schemeClr val="tx1"/>
              </a:buClr>
              <a:buSzPct val="60000"/>
              <a:buFont typeface="Wingdings" panose="05000000000000000000" pitchFamily="2" charset="2"/>
              <a:buChar char="n"/>
            </a:pPr>
            <a:r>
              <a:rPr lang="en-US" altLang="zh-CN" sz="2000" dirty="0">
                <a:latin typeface="Verdana" panose="020B0604030504040204" pitchFamily="34" charset="0"/>
              </a:rPr>
              <a:t>OCD</a:t>
            </a:r>
          </a:p>
          <a:p>
            <a:pPr lvl="1" eaLnBrk="1" hangingPunct="1">
              <a:lnSpc>
                <a:spcPct val="120000"/>
              </a:lnSpc>
              <a:spcBef>
                <a:spcPct val="0"/>
              </a:spcBef>
              <a:buClr>
                <a:schemeClr val="hlink"/>
              </a:buClr>
              <a:buSzPct val="110000"/>
              <a:buFont typeface="Wingdings" panose="05000000000000000000" pitchFamily="2" charset="2"/>
              <a:buBlip>
                <a:blip r:embed="rId3"/>
              </a:buBlip>
            </a:pPr>
            <a:r>
              <a:rPr lang="zh-CN" altLang="en-US" sz="2400" b="1" dirty="0">
                <a:latin typeface="Tahoma" panose="020B0604030504040204" pitchFamily="34" charset="0"/>
              </a:rPr>
              <a:t>软件仿真开发</a:t>
            </a:r>
          </a:p>
        </p:txBody>
      </p:sp>
      <p:graphicFrame>
        <p:nvGraphicFramePr>
          <p:cNvPr id="7" name="对象 6"/>
          <p:cNvGraphicFramePr>
            <a:graphicFrameLocks noChangeAspect="1"/>
          </p:cNvGraphicFramePr>
          <p:nvPr/>
        </p:nvGraphicFramePr>
        <p:xfrm>
          <a:off x="5508625" y="3500438"/>
          <a:ext cx="2162175" cy="3157537"/>
        </p:xfrm>
        <a:graphic>
          <a:graphicData uri="http://schemas.openxmlformats.org/presentationml/2006/ole">
            <mc:AlternateContent xmlns:mc="http://schemas.openxmlformats.org/markup-compatibility/2006">
              <mc:Choice xmlns:v="urn:schemas-microsoft-com:vml" Requires="v">
                <p:oleObj spid="_x0000_s23588" r:id="rId4" imgW="2400508" imgH="3505504" progId="PBrush">
                  <p:embed/>
                </p:oleObj>
              </mc:Choice>
              <mc:Fallback>
                <p:oleObj r:id="rId4" imgW="2400508" imgH="3505504" progId="PBrush">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3500438"/>
                        <a:ext cx="2162175"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0F87FE-1153-4FCC-A88A-433E2AD5F705}" type="slidenum">
              <a:rPr lang="en-US" altLang="zh-CN" sz="1200">
                <a:solidFill>
                  <a:srgbClr val="898989"/>
                </a:solidFill>
                <a:latin typeface="Tahoma" panose="020B0604030504040204" pitchFamily="34" charset="0"/>
              </a:rPr>
              <a:pPr>
                <a:spcBef>
                  <a:spcPct val="0"/>
                </a:spcBef>
                <a:buFontTx/>
                <a:buNone/>
              </a:pPr>
              <a:t>19</a:t>
            </a:fld>
            <a:endParaRPr lang="en-US" altLang="zh-CN" sz="1200">
              <a:solidFill>
                <a:srgbClr val="898989"/>
              </a:solidFill>
              <a:latin typeface="Tahoma" panose="020B0604030504040204" pitchFamily="34" charset="0"/>
            </a:endParaRPr>
          </a:p>
        </p:txBody>
      </p:sp>
      <p:sp>
        <p:nvSpPr>
          <p:cNvPr id="24579" name="Text Box 2"/>
          <p:cNvSpPr txBox="1">
            <a:spLocks noChangeArrowheads="1"/>
          </p:cNvSpPr>
          <p:nvPr/>
        </p:nvSpPr>
        <p:spPr bwMode="auto">
          <a:xfrm>
            <a:off x="822325" y="739775"/>
            <a:ext cx="71548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硬件仿真开发</a:t>
            </a:r>
            <a:r>
              <a:rPr lang="en-US" altLang="zh-CN" sz="3600" b="1">
                <a:solidFill>
                  <a:srgbClr val="0000FF"/>
                </a:solidFill>
                <a:latin typeface="Tahoma" panose="020B0604030504040204" pitchFamily="34" charset="0"/>
                <a:ea typeface="黑体" panose="02010609060101010101" pitchFamily="49" charset="-122"/>
              </a:rPr>
              <a:t>——ROM Emulator</a:t>
            </a:r>
            <a:endParaRPr lang="zh-CN" altLang="en-US" sz="3600" b="1">
              <a:solidFill>
                <a:srgbClr val="0000FF"/>
              </a:solidFill>
              <a:latin typeface="Tahoma" panose="020B0604030504040204" pitchFamily="34" charset="0"/>
              <a:ea typeface="黑体" panose="02010609060101010101" pitchFamily="49" charset="-122"/>
            </a:endParaRPr>
          </a:p>
        </p:txBody>
      </p:sp>
      <p:sp>
        <p:nvSpPr>
          <p:cNvPr id="24580" name="Rectangle 3" descr="Rectangle: Click to edit Master text styles&#10;Second level&#10;Third level&#10;Fourth level&#10;Fifth level"/>
          <p:cNvSpPr txBox="1">
            <a:spLocks noChangeArrowheads="1"/>
          </p:cNvSpPr>
          <p:nvPr/>
        </p:nvSpPr>
        <p:spPr bwMode="auto">
          <a:xfrm>
            <a:off x="611188" y="1557338"/>
            <a:ext cx="4392612"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Clr>
                <a:schemeClr val="hlink"/>
              </a:buClr>
              <a:buSzPct val="110000"/>
              <a:buFont typeface="Wingdings" panose="05000000000000000000" pitchFamily="2" charset="2"/>
              <a:buBlip>
                <a:blip r:embed="rId2"/>
              </a:buBlip>
            </a:pPr>
            <a:r>
              <a:rPr lang="en-US" altLang="zh-CN" sz="2600" b="1">
                <a:latin typeface="Tahoma" panose="020B0604030504040204" pitchFamily="34" charset="0"/>
              </a:rPr>
              <a:t>ROM Emulator</a:t>
            </a:r>
            <a:r>
              <a:rPr lang="zh-CN" altLang="en-US" sz="2600" b="1">
                <a:latin typeface="Tahoma" panose="020B0604030504040204" pitchFamily="34" charset="0"/>
              </a:rPr>
              <a:t>可用于替代目标机上的</a:t>
            </a:r>
            <a:r>
              <a:rPr lang="en-US" altLang="zh-CN" sz="2600" b="1">
                <a:latin typeface="Tahoma" panose="020B0604030504040204" pitchFamily="34" charset="0"/>
              </a:rPr>
              <a:t>ROM</a:t>
            </a:r>
            <a:r>
              <a:rPr lang="zh-CN" altLang="en-US" sz="2600" b="1">
                <a:latin typeface="Tahoma" panose="020B0604030504040204" pitchFamily="34" charset="0"/>
              </a:rPr>
              <a:t>芯片。利用该设备，目标机可没有</a:t>
            </a:r>
            <a:r>
              <a:rPr lang="en-US" altLang="zh-CN" sz="2600" b="1">
                <a:latin typeface="Tahoma" panose="020B0604030504040204" pitchFamily="34" charset="0"/>
              </a:rPr>
              <a:t>ROM</a:t>
            </a:r>
            <a:r>
              <a:rPr lang="zh-CN" altLang="en-US" sz="2600" b="1">
                <a:latin typeface="Tahoma" panose="020B0604030504040204" pitchFamily="34" charset="0"/>
              </a:rPr>
              <a:t>，但目标机的</a:t>
            </a:r>
            <a:r>
              <a:rPr lang="en-US" altLang="zh-CN" sz="2600" b="1">
                <a:latin typeface="Tahoma" panose="020B0604030504040204" pitchFamily="34" charset="0"/>
              </a:rPr>
              <a:t>CPU</a:t>
            </a:r>
            <a:r>
              <a:rPr lang="zh-CN" altLang="en-US" sz="2600" b="1">
                <a:latin typeface="Tahoma" panose="020B0604030504040204" pitchFamily="34" charset="0"/>
              </a:rPr>
              <a:t>可读取</a:t>
            </a:r>
            <a:r>
              <a:rPr lang="en-US" altLang="zh-CN" sz="2600" b="1">
                <a:latin typeface="Tahoma" panose="020B0604030504040204" pitchFamily="34" charset="0"/>
              </a:rPr>
              <a:t>ROM Emulator</a:t>
            </a:r>
            <a:r>
              <a:rPr lang="zh-CN" altLang="en-US" sz="2600" b="1">
                <a:latin typeface="Tahoma" panose="020B0604030504040204" pitchFamily="34" charset="0"/>
              </a:rPr>
              <a:t>上</a:t>
            </a:r>
            <a:r>
              <a:rPr lang="en-US" altLang="zh-CN" sz="2600" b="1">
                <a:latin typeface="Tahoma" panose="020B0604030504040204" pitchFamily="34" charset="0"/>
              </a:rPr>
              <a:t>ROM</a:t>
            </a:r>
            <a:r>
              <a:rPr lang="zh-CN" altLang="en-US" sz="2600" b="1">
                <a:latin typeface="Tahoma" panose="020B0604030504040204" pitchFamily="34" charset="0"/>
              </a:rPr>
              <a:t>的内容。</a:t>
            </a:r>
            <a:endParaRPr lang="en-US" altLang="zh-CN" sz="2600" b="1">
              <a:latin typeface="Tahoma" panose="020B0604030504040204" pitchFamily="34" charset="0"/>
            </a:endParaRPr>
          </a:p>
          <a:p>
            <a:pPr eaLnBrk="1" hangingPunct="1">
              <a:lnSpc>
                <a:spcPct val="120000"/>
              </a:lnSpc>
              <a:spcBef>
                <a:spcPct val="0"/>
              </a:spcBef>
              <a:buClr>
                <a:schemeClr val="hlink"/>
              </a:buClr>
              <a:buSzPct val="110000"/>
              <a:buFont typeface="Wingdings" panose="05000000000000000000" pitchFamily="2" charset="2"/>
              <a:buBlip>
                <a:blip r:embed="rId2"/>
              </a:buBlip>
            </a:pPr>
            <a:r>
              <a:rPr lang="en-US" altLang="zh-CN" sz="2600" b="1">
                <a:latin typeface="Tahoma" panose="020B0604030504040204" pitchFamily="34" charset="0"/>
              </a:rPr>
              <a:t>ROM Emulator</a:t>
            </a:r>
            <a:r>
              <a:rPr lang="zh-CN" altLang="en-US" sz="2600" b="1">
                <a:latin typeface="Tahoma" panose="020B0604030504040204" pitchFamily="34" charset="0"/>
              </a:rPr>
              <a:t>的</a:t>
            </a:r>
            <a:r>
              <a:rPr lang="en-US" altLang="zh-CN" sz="2600" b="1">
                <a:latin typeface="Tahoma" panose="020B0604030504040204" pitchFamily="34" charset="0"/>
              </a:rPr>
              <a:t>ROM</a:t>
            </a:r>
            <a:r>
              <a:rPr lang="zh-CN" altLang="en-US" sz="2600" b="1">
                <a:latin typeface="Tahoma" panose="020B0604030504040204" pitchFamily="34" charset="0"/>
              </a:rPr>
              <a:t>地址可实时映射到目标机</a:t>
            </a:r>
            <a:r>
              <a:rPr lang="en-US" altLang="zh-CN" sz="2600" b="1">
                <a:latin typeface="Tahoma" panose="020B0604030504040204" pitchFamily="34" charset="0"/>
              </a:rPr>
              <a:t>ROM</a:t>
            </a:r>
            <a:r>
              <a:rPr lang="zh-CN" altLang="en-US" sz="2600" b="1">
                <a:latin typeface="Tahoma" panose="020B0604030504040204" pitchFamily="34" charset="0"/>
              </a:rPr>
              <a:t>地址空间，从而仿真目标机的</a:t>
            </a:r>
            <a:r>
              <a:rPr lang="en-US" altLang="zh-CN" sz="2600" b="1">
                <a:latin typeface="Tahoma" panose="020B0604030504040204" pitchFamily="34" charset="0"/>
              </a:rPr>
              <a:t>ROM</a:t>
            </a:r>
            <a:r>
              <a:rPr lang="zh-CN" altLang="en-US" sz="2600" b="1">
                <a:latin typeface="Tahoma" panose="020B0604030504040204" pitchFamily="34" charset="0"/>
              </a:rPr>
              <a:t>。</a:t>
            </a:r>
          </a:p>
        </p:txBody>
      </p:sp>
      <p:pic>
        <p:nvPicPr>
          <p:cNvPr id="24581" name="Picture 4" descr="pj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1941513"/>
            <a:ext cx="3371850"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zh-CN" altLang="en-US"/>
              <a:t>　　</a:t>
            </a:r>
          </a:p>
        </p:txBody>
      </p:sp>
      <p:sp>
        <p:nvSpPr>
          <p:cNvPr id="5123"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E23724A-A24B-40A1-8AFF-B6877B98F63D}" type="slidenum">
              <a:rPr lang="en-US" altLang="zh-CN" sz="1200">
                <a:solidFill>
                  <a:srgbClr val="898989"/>
                </a:solidFill>
                <a:latin typeface="Tahoma" panose="020B0604030504040204" pitchFamily="34" charset="0"/>
              </a:rPr>
              <a:pPr>
                <a:spcBef>
                  <a:spcPct val="0"/>
                </a:spcBef>
                <a:buFontTx/>
                <a:buNone/>
              </a:pPr>
              <a:t>2</a:t>
            </a:fld>
            <a:endParaRPr lang="en-US" altLang="zh-CN" sz="1200">
              <a:solidFill>
                <a:srgbClr val="898989"/>
              </a:solidFill>
              <a:latin typeface="Tahoma" panose="020B0604030504040204" pitchFamily="34" charset="0"/>
            </a:endParaRPr>
          </a:p>
        </p:txBody>
      </p:sp>
      <p:sp>
        <p:nvSpPr>
          <p:cNvPr id="126996" name="Rectangle 1044"/>
          <p:cNvSpPr>
            <a:spLocks noChangeArrowheads="1"/>
          </p:cNvSpPr>
          <p:nvPr/>
        </p:nvSpPr>
        <p:spPr bwMode="auto">
          <a:xfrm>
            <a:off x="0" y="1858963"/>
            <a:ext cx="9144000" cy="663575"/>
          </a:xfrm>
          <a:prstGeom prst="rect">
            <a:avLst/>
          </a:prstGeom>
          <a:gradFill rotWithShape="0">
            <a:gsLst>
              <a:gs pos="0">
                <a:srgbClr val="FFB403"/>
              </a:gs>
              <a:gs pos="100000">
                <a:srgbClr val="FFFFFF"/>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5125" name="Text Box 1027"/>
          <p:cNvSpPr txBox="1">
            <a:spLocks noChangeArrowheads="1"/>
          </p:cNvSpPr>
          <p:nvPr/>
        </p:nvSpPr>
        <p:spPr bwMode="auto">
          <a:xfrm>
            <a:off x="730250" y="762000"/>
            <a:ext cx="346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课程大纲</a:t>
            </a:r>
          </a:p>
        </p:txBody>
      </p:sp>
      <p:sp>
        <p:nvSpPr>
          <p:cNvPr id="5126" name="Rectangle 1043"/>
          <p:cNvSpPr>
            <a:spLocks noChangeArrowheads="1"/>
          </p:cNvSpPr>
          <p:nvPr/>
        </p:nvSpPr>
        <p:spPr bwMode="auto">
          <a:xfrm>
            <a:off x="900113" y="1425575"/>
            <a:ext cx="77724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90000"/>
              </a:lnSpc>
              <a:spcBef>
                <a:spcPct val="35000"/>
              </a:spcBef>
              <a:buClr>
                <a:schemeClr val="tx2"/>
              </a:buClr>
              <a:buSzPct val="90000"/>
              <a:buFont typeface="Monotype Sorts"/>
              <a:buNone/>
            </a:pPr>
            <a:endParaRPr lang="en-US" altLang="zh-CN" sz="1800">
              <a:latin typeface="Helvetica" panose="020B0604020202020204" pitchFamily="34" charset="0"/>
            </a:endParaRPr>
          </a:p>
          <a:p>
            <a:pPr>
              <a:lnSpc>
                <a:spcPct val="130000"/>
              </a:lnSpc>
              <a:spcBef>
                <a:spcPct val="35000"/>
              </a:spcBef>
              <a:buClr>
                <a:schemeClr val="tx2"/>
              </a:buClr>
              <a:buFont typeface="Monotype Sorts"/>
              <a:buNone/>
            </a:pPr>
            <a:r>
              <a:rPr lang="en-US" altLang="zh-CN"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嵌入式软件系统开发概述</a:t>
            </a:r>
            <a:endParaRPr lang="zh-CN" altLang="en-US" sz="2800" b="1">
              <a:solidFill>
                <a:schemeClr val="tx2"/>
              </a:solidFill>
              <a:latin typeface="宋体" panose="02010600030101010101" pitchFamily="2" charset="-122"/>
              <a:sym typeface="Wingdings" panose="05000000000000000000" pitchFamily="2" charset="2"/>
            </a:endParaRPr>
          </a:p>
          <a:p>
            <a:pPr>
              <a:lnSpc>
                <a:spcPct val="130000"/>
              </a:lnSpc>
              <a:spcBef>
                <a:spcPct val="35000"/>
              </a:spcBef>
              <a:buClr>
                <a:schemeClr val="tx2"/>
              </a:buClr>
              <a:buFont typeface="Monotype Sorts"/>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开发环境构建中的仿真技术</a:t>
            </a:r>
            <a:endParaRPr lang="en-US" altLang="zh-CN" sz="2800" b="1">
              <a:solidFill>
                <a:srgbClr val="660066"/>
              </a:solidFill>
              <a:latin typeface="宋体" panose="02010600030101010101" pitchFamily="2" charset="-122"/>
            </a:endParaRPr>
          </a:p>
          <a:p>
            <a:pPr>
              <a:lnSpc>
                <a:spcPct val="130000"/>
              </a:lnSpc>
              <a:spcBef>
                <a:spcPct val="35000"/>
              </a:spcBef>
              <a:buClr>
                <a:srgbClr val="660066"/>
              </a:buClr>
              <a:buFontTx/>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a:t>
            </a:r>
            <a:r>
              <a:rPr lang="en-US" altLang="zh-CN" sz="2800" b="1">
                <a:solidFill>
                  <a:srgbClr val="660066"/>
                </a:solidFill>
                <a:latin typeface="宋体" panose="02010600030101010101" pitchFamily="2" charset="-122"/>
              </a:rPr>
              <a:t>Linux</a:t>
            </a:r>
            <a:r>
              <a:rPr lang="zh-CN" altLang="en-US" sz="2800" b="1">
                <a:solidFill>
                  <a:srgbClr val="660066"/>
                </a:solidFill>
                <a:latin typeface="宋体" panose="02010600030101010101" pitchFamily="2" charset="-122"/>
              </a:rPr>
              <a:t>开发环境构建</a:t>
            </a:r>
            <a:endParaRPr lang="zh-CN" altLang="en-US" sz="2800" b="1">
              <a:solidFill>
                <a:schemeClr val="tx2"/>
              </a:solidFill>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6996"/>
                                        </p:tgtEl>
                                        <p:attrNameLst>
                                          <p:attrName>style.visibility</p:attrName>
                                        </p:attrNameLst>
                                      </p:cBhvr>
                                      <p:to>
                                        <p:strVal val="visible"/>
                                      </p:to>
                                    </p:set>
                                    <p:animEffect transition="in" filter="blinds(horizontal)">
                                      <p:cBhvr>
                                        <p:cTn id="7" dur="500"/>
                                        <p:tgtEl>
                                          <p:spTgt spid="126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CE925A7-C573-497D-B320-63C5A8B2AD2F}" type="slidenum">
              <a:rPr lang="en-US" altLang="zh-CN" sz="1200">
                <a:solidFill>
                  <a:srgbClr val="898989"/>
                </a:solidFill>
                <a:latin typeface="Tahoma" panose="020B0604030504040204" pitchFamily="34" charset="0"/>
              </a:rPr>
              <a:pPr>
                <a:spcBef>
                  <a:spcPct val="0"/>
                </a:spcBef>
                <a:buFontTx/>
                <a:buNone/>
              </a:pPr>
              <a:t>20</a:t>
            </a:fld>
            <a:endParaRPr lang="en-US" altLang="zh-CN" sz="1200">
              <a:solidFill>
                <a:srgbClr val="898989"/>
              </a:solidFill>
              <a:latin typeface="Tahoma" panose="020B0604030504040204" pitchFamily="34" charset="0"/>
            </a:endParaRPr>
          </a:p>
        </p:txBody>
      </p:sp>
      <p:sp>
        <p:nvSpPr>
          <p:cNvPr id="25603" name="Text Box 2"/>
          <p:cNvSpPr txBox="1">
            <a:spLocks noChangeArrowheads="1"/>
          </p:cNvSpPr>
          <p:nvPr/>
        </p:nvSpPr>
        <p:spPr bwMode="auto">
          <a:xfrm>
            <a:off x="822325" y="739775"/>
            <a:ext cx="46180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硬件仿真开发</a:t>
            </a:r>
            <a:r>
              <a:rPr lang="en-US" altLang="zh-CN" sz="3600" b="1">
                <a:solidFill>
                  <a:srgbClr val="0000FF"/>
                </a:solidFill>
                <a:latin typeface="Tahoma" panose="020B0604030504040204" pitchFamily="34" charset="0"/>
                <a:ea typeface="黑体" panose="02010609060101010101" pitchFamily="49" charset="-122"/>
              </a:rPr>
              <a:t>——ICE</a:t>
            </a:r>
            <a:endParaRPr lang="zh-CN" altLang="en-US" sz="3600" b="1">
              <a:solidFill>
                <a:srgbClr val="0000FF"/>
              </a:solidFill>
              <a:latin typeface="Tahoma" panose="020B0604030504040204" pitchFamily="34" charset="0"/>
              <a:ea typeface="黑体" panose="02010609060101010101" pitchFamily="49" charset="-122"/>
            </a:endParaRPr>
          </a:p>
        </p:txBody>
      </p:sp>
      <p:sp>
        <p:nvSpPr>
          <p:cNvPr id="25604" name="Rectangle 3" descr="Rectangle: Click to edit Master text styles&#10;Second level&#10;Third level&#10;Fourth level&#10;Fifth level"/>
          <p:cNvSpPr txBox="1">
            <a:spLocks noChangeArrowheads="1"/>
          </p:cNvSpPr>
          <p:nvPr/>
        </p:nvSpPr>
        <p:spPr bwMode="auto">
          <a:xfrm>
            <a:off x="684213" y="1571625"/>
            <a:ext cx="7991475"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Clr>
                <a:schemeClr val="hlink"/>
              </a:buClr>
              <a:buSzPct val="110000"/>
              <a:buFont typeface="Wingdings" panose="05000000000000000000" pitchFamily="2" charset="2"/>
              <a:buBlip>
                <a:blip r:embed="rId4"/>
              </a:buBlip>
            </a:pPr>
            <a:r>
              <a:rPr lang="en-US" altLang="zh-CN" sz="2600" b="1" dirty="0">
                <a:latin typeface="Tahoma" panose="020B0604030504040204" pitchFamily="34" charset="0"/>
              </a:rPr>
              <a:t>ICE</a:t>
            </a:r>
            <a:r>
              <a:rPr lang="zh-CN" altLang="en-US" sz="2600" b="1" dirty="0">
                <a:latin typeface="Tahoma" panose="020B0604030504040204" pitchFamily="34" charset="0"/>
              </a:rPr>
              <a:t>（</a:t>
            </a:r>
            <a:r>
              <a:rPr lang="en-US" altLang="zh-CN" sz="2600" b="1" dirty="0">
                <a:latin typeface="Tahoma" panose="020B0604030504040204" pitchFamily="34" charset="0"/>
              </a:rPr>
              <a:t>In-Circuit Emulator</a:t>
            </a:r>
            <a:r>
              <a:rPr lang="zh-CN" altLang="en-US" sz="2600" b="1" dirty="0">
                <a:latin typeface="Tahoma" panose="020B0604030504040204" pitchFamily="34" charset="0"/>
              </a:rPr>
              <a:t>）是一种用于替代目标机上</a:t>
            </a:r>
            <a:r>
              <a:rPr lang="en-US" altLang="zh-CN" sz="2600" b="1" dirty="0">
                <a:latin typeface="Tahoma" panose="020B0604030504040204" pitchFamily="34" charset="0"/>
              </a:rPr>
              <a:t>CPU</a:t>
            </a:r>
            <a:r>
              <a:rPr lang="zh-CN" altLang="en-US" sz="2600" b="1" dirty="0">
                <a:latin typeface="Tahoma" panose="020B0604030504040204" pitchFamily="34" charset="0"/>
              </a:rPr>
              <a:t>的设备，即在线仿真器。</a:t>
            </a:r>
          </a:p>
          <a:p>
            <a:pPr eaLnBrk="1" hangingPunct="1">
              <a:lnSpc>
                <a:spcPct val="110000"/>
              </a:lnSpc>
              <a:spcBef>
                <a:spcPct val="0"/>
              </a:spcBef>
              <a:buClr>
                <a:schemeClr val="hlink"/>
              </a:buClr>
              <a:buSzPct val="110000"/>
              <a:buFont typeface="Wingdings" panose="05000000000000000000" pitchFamily="2" charset="2"/>
              <a:buBlip>
                <a:blip r:embed="rId4"/>
              </a:buBlip>
            </a:pPr>
            <a:r>
              <a:rPr lang="zh-CN" altLang="en-US" sz="2600" b="1" dirty="0">
                <a:latin typeface="Tahoma" panose="020B0604030504040204" pitchFamily="34" charset="0"/>
              </a:rPr>
              <a:t>它比一般的</a:t>
            </a:r>
            <a:r>
              <a:rPr lang="en-US" altLang="zh-CN" sz="2600" b="1" dirty="0">
                <a:latin typeface="Tahoma" panose="020B0604030504040204" pitchFamily="34" charset="0"/>
              </a:rPr>
              <a:t>CPU</a:t>
            </a:r>
            <a:r>
              <a:rPr lang="zh-CN" altLang="en-US" sz="2600" b="1" dirty="0">
                <a:latin typeface="Tahoma" panose="020B0604030504040204" pitchFamily="34" charset="0"/>
              </a:rPr>
              <a:t>有更多的引出线，能够将内部的信号输出到被控制的目标机。</a:t>
            </a:r>
          </a:p>
          <a:p>
            <a:pPr eaLnBrk="1" hangingPunct="1">
              <a:lnSpc>
                <a:spcPct val="110000"/>
              </a:lnSpc>
              <a:spcBef>
                <a:spcPct val="0"/>
              </a:spcBef>
              <a:buClr>
                <a:schemeClr val="hlink"/>
              </a:buClr>
              <a:buSzPct val="110000"/>
              <a:buFont typeface="Wingdings" panose="05000000000000000000" pitchFamily="2" charset="2"/>
              <a:buBlip>
                <a:blip r:embed="rId4"/>
              </a:buBlip>
            </a:pPr>
            <a:r>
              <a:rPr lang="en-US" altLang="zh-CN" sz="2600" b="1" dirty="0">
                <a:latin typeface="Tahoma" panose="020B0604030504040204" pitchFamily="34" charset="0"/>
              </a:rPr>
              <a:t>ICE</a:t>
            </a:r>
            <a:r>
              <a:rPr lang="zh-CN" altLang="en-US" sz="2600" b="1" dirty="0">
                <a:latin typeface="Tahoma" panose="020B0604030504040204" pitchFamily="34" charset="0"/>
              </a:rPr>
              <a:t>上的</a:t>
            </a:r>
            <a:r>
              <a:rPr lang="en-US" altLang="zh-CN" sz="2600" b="1" dirty="0">
                <a:latin typeface="Tahoma" panose="020B0604030504040204" pitchFamily="34" charset="0"/>
              </a:rPr>
              <a:t>Memory</a:t>
            </a:r>
            <a:r>
              <a:rPr lang="zh-CN" altLang="en-US" sz="2600" b="1" dirty="0">
                <a:latin typeface="Tahoma" panose="020B0604030504040204" pitchFamily="34" charset="0"/>
              </a:rPr>
              <a:t>也可以被映射到用户的程序空间，即使</a:t>
            </a:r>
            <a:r>
              <a:rPr lang="zh-CN" altLang="en-US" sz="2600" b="1" dirty="0">
                <a:solidFill>
                  <a:srgbClr val="FF0000"/>
                </a:solidFill>
                <a:latin typeface="Tahoma" panose="020B0604030504040204" pitchFamily="34" charset="0"/>
              </a:rPr>
              <a:t>目标机不存在</a:t>
            </a:r>
            <a:r>
              <a:rPr lang="zh-CN" altLang="en-US" sz="2600" b="1" dirty="0">
                <a:latin typeface="Tahoma" panose="020B0604030504040204" pitchFamily="34" charset="0"/>
              </a:rPr>
              <a:t>，也可以进行代码的调试。</a:t>
            </a:r>
            <a:endParaRPr lang="en-US" altLang="zh-CN" sz="2600" b="1" dirty="0">
              <a:latin typeface="Tahoma" panose="020B0604030504040204" pitchFamily="34" charset="0"/>
            </a:endParaRPr>
          </a:p>
          <a:p>
            <a:pPr eaLnBrk="1" hangingPunct="1">
              <a:lnSpc>
                <a:spcPct val="110000"/>
              </a:lnSpc>
              <a:spcBef>
                <a:spcPct val="0"/>
              </a:spcBef>
              <a:buClr>
                <a:schemeClr val="hlink"/>
              </a:buClr>
              <a:buSzPct val="110000"/>
              <a:buFont typeface="Wingdings" panose="05000000000000000000" pitchFamily="2" charset="2"/>
              <a:buBlip>
                <a:blip r:embed="rId4"/>
              </a:buBlip>
            </a:pPr>
            <a:r>
              <a:rPr lang="en-US" altLang="zh-CN" sz="2600" b="1" dirty="0">
                <a:latin typeface="Tahoma" panose="020B0604030504040204" pitchFamily="34" charset="0"/>
              </a:rPr>
              <a:t>ICE</a:t>
            </a:r>
            <a:r>
              <a:rPr lang="zh-CN" altLang="en-US" sz="2600" b="1" dirty="0">
                <a:latin typeface="Tahoma" panose="020B0604030504040204" pitchFamily="34" charset="0"/>
              </a:rPr>
              <a:t>可支持软断点和硬件断点的设置、设置各种复杂的断点和触发器、实时跟踪目标程序的运行等。</a:t>
            </a:r>
          </a:p>
          <a:p>
            <a:pPr eaLnBrk="1" hangingPunct="1">
              <a:lnSpc>
                <a:spcPct val="110000"/>
              </a:lnSpc>
              <a:spcBef>
                <a:spcPct val="0"/>
              </a:spcBef>
              <a:buClr>
                <a:schemeClr val="hlink"/>
              </a:buClr>
              <a:buSzPct val="110000"/>
              <a:buFont typeface="Wingdings" panose="05000000000000000000" pitchFamily="2" charset="2"/>
              <a:buBlip>
                <a:blip r:embed="rId4"/>
              </a:buBlip>
            </a:pPr>
            <a:endParaRPr lang="zh-CN" altLang="en-US" sz="2600" b="1" dirty="0">
              <a:latin typeface="Tahoma" panose="020B0604030504040204" pitchFamily="34" charset="0"/>
            </a:endParaRPr>
          </a:p>
        </p:txBody>
      </p:sp>
      <p:graphicFrame>
        <p:nvGraphicFramePr>
          <p:cNvPr id="2" name="对象 1"/>
          <p:cNvGraphicFramePr>
            <a:graphicFrameLocks noChangeAspect="1"/>
          </p:cNvGraphicFramePr>
          <p:nvPr/>
        </p:nvGraphicFramePr>
        <p:xfrm>
          <a:off x="4787900" y="5157788"/>
          <a:ext cx="2286000" cy="1462087"/>
        </p:xfrm>
        <a:graphic>
          <a:graphicData uri="http://schemas.openxmlformats.org/presentationml/2006/ole">
            <mc:AlternateContent xmlns:mc="http://schemas.openxmlformats.org/markup-compatibility/2006">
              <mc:Choice xmlns:v="urn:schemas-microsoft-com:vml" Requires="v">
                <p:oleObj spid="_x0000_s25667" r:id="rId5" imgW="1523810" imgH="975238" progId="PBrush">
                  <p:embed/>
                </p:oleObj>
              </mc:Choice>
              <mc:Fallback>
                <p:oleObj r:id="rId5" imgW="1523810" imgH="975238" progId="PBrush">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5157788"/>
                        <a:ext cx="22860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763713" y="5229225"/>
          <a:ext cx="2514600" cy="1390650"/>
        </p:xfrm>
        <a:graphic>
          <a:graphicData uri="http://schemas.openxmlformats.org/presentationml/2006/ole">
            <mc:AlternateContent xmlns:mc="http://schemas.openxmlformats.org/markup-compatibility/2006">
              <mc:Choice xmlns:v="urn:schemas-microsoft-com:vml" Requires="v">
                <p:oleObj spid="_x0000_s25668" r:id="rId7" imgW="3086367" imgH="1706667" progId="PBrush">
                  <p:embed/>
                </p:oleObj>
              </mc:Choice>
              <mc:Fallback>
                <p:oleObj r:id="rId7" imgW="3086367" imgH="1706667" progId="PBrush">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229225"/>
                        <a:ext cx="2514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EF0C25F-A1B8-4F62-9BB0-5AC1C6F7BEC0}" type="slidenum">
              <a:rPr lang="en-US" altLang="zh-CN" sz="1200">
                <a:solidFill>
                  <a:srgbClr val="898989"/>
                </a:solidFill>
                <a:latin typeface="Tahoma" panose="020B0604030504040204" pitchFamily="34" charset="0"/>
              </a:rPr>
              <a:pPr>
                <a:spcBef>
                  <a:spcPct val="0"/>
                </a:spcBef>
                <a:buFontTx/>
                <a:buNone/>
              </a:pPr>
              <a:t>21</a:t>
            </a:fld>
            <a:endParaRPr lang="en-US" altLang="zh-CN" sz="1200">
              <a:solidFill>
                <a:srgbClr val="898989"/>
              </a:solidFill>
              <a:latin typeface="Tahoma" panose="020B0604030504040204" pitchFamily="34" charset="0"/>
            </a:endParaRPr>
          </a:p>
        </p:txBody>
      </p:sp>
      <p:sp>
        <p:nvSpPr>
          <p:cNvPr id="26627" name="Text Box 2"/>
          <p:cNvSpPr txBox="1">
            <a:spLocks noChangeArrowheads="1"/>
          </p:cNvSpPr>
          <p:nvPr/>
        </p:nvSpPr>
        <p:spPr bwMode="auto">
          <a:xfrm>
            <a:off x="822325" y="739775"/>
            <a:ext cx="48180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硬件仿真开发</a:t>
            </a:r>
            <a:r>
              <a:rPr lang="en-US" altLang="zh-CN" sz="3600" b="1">
                <a:solidFill>
                  <a:srgbClr val="0000FF"/>
                </a:solidFill>
                <a:latin typeface="Tahoma" panose="020B0604030504040204" pitchFamily="34" charset="0"/>
                <a:ea typeface="黑体" panose="02010609060101010101" pitchFamily="49" charset="-122"/>
              </a:rPr>
              <a:t>——OCD</a:t>
            </a:r>
            <a:endParaRPr lang="zh-CN" altLang="en-US" sz="3600" b="1">
              <a:solidFill>
                <a:srgbClr val="0000FF"/>
              </a:solidFill>
              <a:latin typeface="Tahoma" panose="020B0604030504040204" pitchFamily="34" charset="0"/>
              <a:ea typeface="黑体" panose="02010609060101010101" pitchFamily="49" charset="-122"/>
            </a:endParaRPr>
          </a:p>
        </p:txBody>
      </p:sp>
      <p:sp>
        <p:nvSpPr>
          <p:cNvPr id="26628" name="Rectangle 3" descr="Rectangle: Click to edit Master text styles&#10;Second level&#10;Third level&#10;Fourth level&#10;Fifth level"/>
          <p:cNvSpPr txBox="1">
            <a:spLocks noChangeArrowheads="1"/>
          </p:cNvSpPr>
          <p:nvPr/>
        </p:nvSpPr>
        <p:spPr bwMode="auto">
          <a:xfrm>
            <a:off x="611188" y="1557338"/>
            <a:ext cx="78486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Clr>
                <a:schemeClr val="hlink"/>
              </a:buClr>
              <a:buSzPct val="110000"/>
              <a:buFont typeface="Wingdings" panose="05000000000000000000" pitchFamily="2" charset="2"/>
              <a:buBlip>
                <a:blip r:embed="rId3"/>
              </a:buBlip>
            </a:pPr>
            <a:r>
              <a:rPr lang="en-US" altLang="zh-CN" sz="2600" b="1">
                <a:latin typeface="Tahoma" panose="020B0604030504040204" pitchFamily="34" charset="0"/>
              </a:rPr>
              <a:t>OCD</a:t>
            </a:r>
            <a:r>
              <a:rPr lang="zh-CN" altLang="en-US" sz="2600" b="1">
                <a:latin typeface="Tahoma" panose="020B0604030504040204" pitchFamily="34" charset="0"/>
              </a:rPr>
              <a:t>（</a:t>
            </a:r>
            <a:r>
              <a:rPr lang="en-US" altLang="zh-CN" sz="2600" b="1">
                <a:latin typeface="Tahoma" panose="020B0604030504040204" pitchFamily="34" charset="0"/>
              </a:rPr>
              <a:t>On Chip Debugging</a:t>
            </a:r>
            <a:r>
              <a:rPr lang="zh-CN" altLang="en-US" sz="2600" b="1">
                <a:latin typeface="Tahoma" panose="020B0604030504040204" pitchFamily="34" charset="0"/>
              </a:rPr>
              <a:t>）是</a:t>
            </a:r>
            <a:r>
              <a:rPr lang="en-US" altLang="zh-CN" sz="2600" b="1">
                <a:latin typeface="Tahoma" panose="020B0604030504040204" pitchFamily="34" charset="0"/>
              </a:rPr>
              <a:t>CPU</a:t>
            </a:r>
            <a:r>
              <a:rPr lang="zh-CN" altLang="en-US" sz="2600" b="1">
                <a:latin typeface="Tahoma" panose="020B0604030504040204" pitchFamily="34" charset="0"/>
              </a:rPr>
              <a:t>芯片提供的一种调试功能（片上调试），可以认为是一种廉价的</a:t>
            </a:r>
            <a:r>
              <a:rPr lang="en-US" altLang="zh-CN" sz="2600" b="1">
                <a:latin typeface="Tahoma" panose="020B0604030504040204" pitchFamily="34" charset="0"/>
              </a:rPr>
              <a:t>ICE</a:t>
            </a:r>
            <a:r>
              <a:rPr lang="zh-CN" altLang="en-US" sz="2600" b="1">
                <a:latin typeface="Tahoma" panose="020B0604030504040204" pitchFamily="34" charset="0"/>
              </a:rPr>
              <a:t>功能。</a:t>
            </a:r>
            <a:endParaRPr lang="en-US" altLang="zh-CN" sz="2600" b="1">
              <a:latin typeface="Tahoma" panose="020B0604030504040204" pitchFamily="34" charset="0"/>
            </a:endParaRPr>
          </a:p>
          <a:p>
            <a:pPr eaLnBrk="1" hangingPunct="1">
              <a:lnSpc>
                <a:spcPct val="120000"/>
              </a:lnSpc>
              <a:spcBef>
                <a:spcPct val="0"/>
              </a:spcBef>
              <a:buClr>
                <a:schemeClr val="hlink"/>
              </a:buClr>
              <a:buSzPct val="110000"/>
              <a:buFont typeface="Wingdings" panose="05000000000000000000" pitchFamily="2" charset="2"/>
              <a:buBlip>
                <a:blip r:embed="rId3"/>
              </a:buBlip>
            </a:pPr>
            <a:r>
              <a:rPr lang="en-US" altLang="zh-CN" sz="2600" b="1">
                <a:latin typeface="Tahoma" panose="020B0604030504040204" pitchFamily="34" charset="0"/>
              </a:rPr>
              <a:t>OCD</a:t>
            </a:r>
            <a:r>
              <a:rPr lang="zh-CN" altLang="en-US" sz="2600" b="1">
                <a:latin typeface="Tahoma" panose="020B0604030504040204" pitchFamily="34" charset="0"/>
              </a:rPr>
              <a:t>不占用目标机资源，调试环境和最终目标机运行环境基本一致，支持软硬断点、</a:t>
            </a:r>
            <a:r>
              <a:rPr lang="en-US" altLang="zh-CN" sz="2600" b="1">
                <a:latin typeface="Tahoma" panose="020B0604030504040204" pitchFamily="34" charset="0"/>
              </a:rPr>
              <a:t>Trace</a:t>
            </a:r>
            <a:r>
              <a:rPr lang="zh-CN" altLang="en-US" sz="2600" b="1">
                <a:latin typeface="Tahoma" panose="020B0604030504040204" pitchFamily="34" charset="0"/>
              </a:rPr>
              <a:t>功能，可提供精确计量程序的执行时间、时序分析等功能。</a:t>
            </a:r>
          </a:p>
          <a:p>
            <a:pPr eaLnBrk="1" hangingPunct="1">
              <a:lnSpc>
                <a:spcPct val="120000"/>
              </a:lnSpc>
              <a:spcBef>
                <a:spcPct val="0"/>
              </a:spcBef>
              <a:buClr>
                <a:schemeClr val="hlink"/>
              </a:buClr>
              <a:buSzPct val="110000"/>
              <a:buFont typeface="Wingdings" panose="05000000000000000000" pitchFamily="2" charset="2"/>
              <a:buBlip>
                <a:blip r:embed="rId3"/>
              </a:buBlip>
            </a:pPr>
            <a:endParaRPr lang="en-US" altLang="zh-CN" sz="2600" b="1">
              <a:latin typeface="Tahoma" panose="020B0604030504040204" pitchFamily="34" charset="0"/>
            </a:endParaRPr>
          </a:p>
          <a:p>
            <a:pPr eaLnBrk="1" hangingPunct="1">
              <a:lnSpc>
                <a:spcPct val="120000"/>
              </a:lnSpc>
              <a:spcBef>
                <a:spcPct val="0"/>
              </a:spcBef>
              <a:buClr>
                <a:schemeClr val="hlink"/>
              </a:buClr>
              <a:buSzPct val="110000"/>
              <a:buFont typeface="Wingdings" panose="05000000000000000000" pitchFamily="2" charset="2"/>
              <a:buBlip>
                <a:blip r:embed="rId3"/>
              </a:buBlip>
            </a:pPr>
            <a:endParaRPr lang="zh-CN" altLang="en-US" sz="2600" b="1">
              <a:latin typeface="Tahoma" panose="020B0604030504040204" pitchFamily="34" charset="0"/>
            </a:endParaRPr>
          </a:p>
        </p:txBody>
      </p:sp>
      <p:graphicFrame>
        <p:nvGraphicFramePr>
          <p:cNvPr id="2" name="对象 1"/>
          <p:cNvGraphicFramePr>
            <a:graphicFrameLocks noChangeAspect="1"/>
          </p:cNvGraphicFramePr>
          <p:nvPr/>
        </p:nvGraphicFramePr>
        <p:xfrm>
          <a:off x="4656138" y="4681538"/>
          <a:ext cx="2795587" cy="1916112"/>
        </p:xfrm>
        <a:graphic>
          <a:graphicData uri="http://schemas.openxmlformats.org/presentationml/2006/ole">
            <mc:AlternateContent xmlns:mc="http://schemas.openxmlformats.org/markup-compatibility/2006">
              <mc:Choice xmlns:v="urn:schemas-microsoft-com:vml" Requires="v">
                <p:oleObj spid="_x0000_s26691" r:id="rId4" imgW="5079365" imgH="3479365" progId="Photoshop.Image.6">
                  <p:embed/>
                </p:oleObj>
              </mc:Choice>
              <mc:Fallback>
                <p:oleObj r:id="rId4" imgW="5079365" imgH="3479365" progId="Photoshop.Image.6">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4681538"/>
                        <a:ext cx="2795587"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473200" y="4581525"/>
          <a:ext cx="1658938" cy="2138363"/>
        </p:xfrm>
        <a:graphic>
          <a:graphicData uri="http://schemas.openxmlformats.org/presentationml/2006/ole">
            <mc:AlternateContent xmlns:mc="http://schemas.openxmlformats.org/markup-compatibility/2006">
              <mc:Choice xmlns:v="urn:schemas-microsoft-com:vml" Requires="v">
                <p:oleObj spid="_x0000_s26692" r:id="rId6" imgW="2339048" imgH="3017782" progId="PBrush">
                  <p:embed/>
                </p:oleObj>
              </mc:Choice>
              <mc:Fallback>
                <p:oleObj r:id="rId6" imgW="2339048" imgH="3017782" progId="PBrush">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3200" y="4581525"/>
                        <a:ext cx="1658938"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650" y="304800"/>
            <a:ext cx="6338888" cy="1143000"/>
          </a:xfrm>
        </p:spPr>
        <p:txBody>
          <a:bodyPr/>
          <a:lstStyle/>
          <a:p>
            <a:pPr eaLnBrk="1" hangingPunct="1"/>
            <a:r>
              <a:rPr lang="zh-CN" altLang="en-US" sz="3600" b="1">
                <a:solidFill>
                  <a:srgbClr val="0000FF"/>
                </a:solidFill>
                <a:ea typeface="黑体" panose="02010609060101010101" pitchFamily="49" charset="-122"/>
              </a:rPr>
              <a:t>软件仿真开发</a:t>
            </a:r>
            <a:endParaRPr lang="zh-CN" altLang="en-US" sz="3600" b="1">
              <a:solidFill>
                <a:srgbClr val="0000FF"/>
              </a:solidFill>
              <a:ea typeface="黑体" panose="02010609060101010101" pitchFamily="49" charset="-122"/>
              <a:cs typeface="Times New Roman" panose="02020603050405020304" pitchFamily="18" charset="0"/>
            </a:endParaRPr>
          </a:p>
        </p:txBody>
      </p:sp>
      <p:sp>
        <p:nvSpPr>
          <p:cNvPr id="27651" name="Rectangle 3" descr="Rectangle: Click to edit Master text styles&#10;Second level&#10;Third level&#10;Fourth level&#10;Fifth level"/>
          <p:cNvSpPr>
            <a:spLocks noGrp="1" noChangeArrowheads="1"/>
          </p:cNvSpPr>
          <p:nvPr>
            <p:ph idx="1"/>
          </p:nvPr>
        </p:nvSpPr>
        <p:spPr>
          <a:xfrm>
            <a:off x="838200" y="1628775"/>
            <a:ext cx="7772400" cy="4114800"/>
          </a:xfrm>
        </p:spPr>
        <p:txBody>
          <a:bodyPr lIns="0" rIns="0"/>
          <a:lstStyle/>
          <a:p>
            <a:pPr eaLnBrk="1" hangingPunct="1"/>
            <a:r>
              <a:rPr lang="zh-CN" altLang="en-US" b="1">
                <a:latin typeface="宋体" panose="02010600030101010101" pitchFamily="2" charset="-122"/>
              </a:rPr>
              <a:t>以软件仿真的方式在宿主机上创建一个虚拟的目标机环境，再将应用系统下载到这个虚拟目标机上运行／调试</a:t>
            </a:r>
            <a:endParaRPr lang="en-US" altLang="zh-CN" b="1">
              <a:latin typeface="宋体" panose="02010600030101010101" pitchFamily="2" charset="-122"/>
            </a:endParaRPr>
          </a:p>
          <a:p>
            <a:pPr eaLnBrk="1" hangingPunct="1"/>
            <a:r>
              <a:rPr lang="zh-CN" altLang="en-US" b="1">
                <a:latin typeface="宋体" panose="02010600030101010101" pitchFamily="2" charset="-122"/>
              </a:rPr>
              <a:t>仿真精度</a:t>
            </a:r>
          </a:p>
          <a:p>
            <a:pPr lvl="1" eaLnBrk="1" hangingPunct="1"/>
            <a:r>
              <a:rPr lang="zh-CN" altLang="en-US" b="1">
                <a:latin typeface="宋体" panose="02010600030101010101" pitchFamily="2" charset="-122"/>
              </a:rPr>
              <a:t>指令级</a:t>
            </a:r>
          </a:p>
          <a:p>
            <a:pPr lvl="1" eaLnBrk="1" hangingPunct="1"/>
            <a:r>
              <a:rPr lang="zh-CN" altLang="en-US" b="1">
                <a:latin typeface="宋体" panose="02010600030101010101" pitchFamily="2" charset="-122"/>
              </a:rPr>
              <a:t>周期级</a:t>
            </a:r>
          </a:p>
          <a:p>
            <a:pPr lvl="1" eaLnBrk="1" hangingPunct="1"/>
            <a:r>
              <a:rPr lang="zh-CN" altLang="en-US" b="1">
                <a:latin typeface="宋体" panose="02010600030101010101" pitchFamily="2" charset="-122"/>
              </a:rPr>
              <a:t>时序（节拍）级</a:t>
            </a:r>
          </a:p>
        </p:txBody>
      </p:sp>
      <p:sp>
        <p:nvSpPr>
          <p:cNvPr id="276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96DAE13-4425-44B3-A786-C64A80908E6C}" type="slidenum">
              <a:rPr lang="en-US" altLang="zh-CN" sz="1200">
                <a:solidFill>
                  <a:srgbClr val="898989"/>
                </a:solidFill>
                <a:latin typeface="Tahoma" panose="020B0604030504040204" pitchFamily="34" charset="0"/>
              </a:rPr>
              <a:pPr>
                <a:spcBef>
                  <a:spcPct val="0"/>
                </a:spcBef>
                <a:buFontTx/>
                <a:buNone/>
              </a:pPr>
              <a:t>22</a:t>
            </a:fld>
            <a:endParaRPr lang="en-US" altLang="zh-CN" sz="1200">
              <a:solidFill>
                <a:srgbClr val="898989"/>
              </a:solidFill>
              <a:latin typeface="Tahoma" panose="020B0604030504040204" pitchFamily="34" charset="0"/>
            </a:endParaRPr>
          </a:p>
        </p:txBody>
      </p:sp>
      <p:sp>
        <p:nvSpPr>
          <p:cNvPr id="6" name="矩形 5"/>
          <p:cNvSpPr/>
          <p:nvPr/>
        </p:nvSpPr>
        <p:spPr>
          <a:xfrm>
            <a:off x="5076825" y="3213100"/>
            <a:ext cx="2987675" cy="1619250"/>
          </a:xfrm>
          <a:prstGeom prst="rect">
            <a:avLst/>
          </a:prstGeom>
        </p:spPr>
        <p:txBody>
          <a:bodyPr>
            <a:spAutoFit/>
          </a:bodyPr>
          <a:lstStyle/>
          <a:p>
            <a:pPr marL="342900" indent="-342900" eaLnBrk="1" hangingPunct="1">
              <a:spcBef>
                <a:spcPct val="20000"/>
              </a:spcBef>
              <a:buClr>
                <a:srgbClr val="6F89F7"/>
              </a:buClr>
              <a:buSzPct val="110000"/>
              <a:buFontTx/>
              <a:buBlip>
                <a:blip r:embed="rId2"/>
              </a:buBlip>
              <a:defRPr/>
            </a:pPr>
            <a:r>
              <a:rPr lang="zh-CN" altLang="en-US" sz="3200" b="1" kern="0" dirty="0">
                <a:solidFill>
                  <a:srgbClr val="40458C"/>
                </a:solidFill>
                <a:latin typeface="宋体" pitchFamily="2" charset="-122"/>
                <a:ea typeface="宋体"/>
              </a:rPr>
              <a:t>仿真能力</a:t>
            </a:r>
          </a:p>
          <a:p>
            <a:pPr marL="742950" lvl="1" indent="-285750" eaLnBrk="1" hangingPunct="1">
              <a:spcBef>
                <a:spcPct val="20000"/>
              </a:spcBef>
              <a:buClr>
                <a:srgbClr val="40458C"/>
              </a:buClr>
              <a:buSzPct val="60000"/>
              <a:buFont typeface="Wingdings" pitchFamily="2" charset="2"/>
              <a:buChar char="n"/>
              <a:defRPr/>
            </a:pPr>
            <a:r>
              <a:rPr lang="zh-CN" altLang="en-US" sz="2800" b="1" kern="0" dirty="0">
                <a:solidFill>
                  <a:srgbClr val="40458C"/>
                </a:solidFill>
                <a:latin typeface="宋体" pitchFamily="2" charset="-122"/>
                <a:ea typeface="宋体"/>
              </a:rPr>
              <a:t>指令集仿真</a:t>
            </a:r>
          </a:p>
          <a:p>
            <a:pPr marL="742950" lvl="1" indent="-285750" eaLnBrk="1" hangingPunct="1">
              <a:spcBef>
                <a:spcPct val="20000"/>
              </a:spcBef>
              <a:buClr>
                <a:srgbClr val="40458C"/>
              </a:buClr>
              <a:buSzPct val="60000"/>
              <a:buFont typeface="Wingdings" pitchFamily="2" charset="2"/>
              <a:buChar char="n"/>
              <a:defRPr/>
            </a:pPr>
            <a:r>
              <a:rPr lang="zh-CN" altLang="en-US" sz="2800" b="1" kern="0" dirty="0">
                <a:solidFill>
                  <a:srgbClr val="40458C"/>
                </a:solidFill>
                <a:latin typeface="宋体" pitchFamily="2" charset="-122"/>
                <a:ea typeface="宋体"/>
              </a:rPr>
              <a:t>全系统仿真</a:t>
            </a: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24525" y="6092825"/>
            <a:ext cx="2227263" cy="495300"/>
          </a:xfrm>
        </p:spPr>
        <p:txBody>
          <a:bodyPr lIns="0" rIns="0" rtlCol="0">
            <a:normAutofit/>
          </a:bodyPr>
          <a:lstStyle/>
          <a:p>
            <a:pPr eaLnBrk="1" fontAlgn="auto" hangingPunct="1">
              <a:spcAft>
                <a:spcPts val="0"/>
              </a:spcAft>
              <a:defRPr/>
            </a:pPr>
            <a:r>
              <a:rPr lang="en-US" altLang="zh-CN" sz="2400" b="1" dirty="0">
                <a:latin typeface="+mn-ea"/>
                <a:ea typeface="+mn-ea"/>
              </a:rPr>
              <a:t>Android</a:t>
            </a:r>
            <a:r>
              <a:rPr lang="zh-CN" altLang="en-US" sz="2400" b="1" dirty="0">
                <a:latin typeface="+mn-ea"/>
                <a:ea typeface="+mn-ea"/>
              </a:rPr>
              <a:t>仿真器</a:t>
            </a:r>
          </a:p>
        </p:txBody>
      </p:sp>
      <p:sp>
        <p:nvSpPr>
          <p:cNvPr id="28675"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CC32EE5-9CA3-4018-99A0-FECAE41FD0E4}" type="slidenum">
              <a:rPr lang="en-US" altLang="zh-CN" sz="1200">
                <a:solidFill>
                  <a:srgbClr val="898989"/>
                </a:solidFill>
                <a:latin typeface="Tahoma" panose="020B0604030504040204" pitchFamily="34" charset="0"/>
              </a:rPr>
              <a:pPr>
                <a:spcBef>
                  <a:spcPct val="0"/>
                </a:spcBef>
                <a:buFontTx/>
                <a:buNone/>
              </a:pPr>
              <a:t>23</a:t>
            </a:fld>
            <a:endParaRPr lang="en-US" altLang="zh-CN" sz="1200">
              <a:solidFill>
                <a:srgbClr val="898989"/>
              </a:solidFill>
              <a:latin typeface="Tahoma" panose="020B0604030504040204" pitchFamily="34" charset="0"/>
            </a:endParaRPr>
          </a:p>
        </p:txBody>
      </p:sp>
      <p:sp>
        <p:nvSpPr>
          <p:cNvPr id="28676" name="Rectangle 4"/>
          <p:cNvSpPr>
            <a:spLocks noChangeArrowheads="1"/>
          </p:cNvSpPr>
          <p:nvPr/>
        </p:nvSpPr>
        <p:spPr bwMode="auto">
          <a:xfrm>
            <a:off x="755650" y="585788"/>
            <a:ext cx="4176713"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cs typeface="Times New Roman" panose="02020603050405020304" pitchFamily="18" charset="0"/>
              </a:rPr>
              <a:t>软件仿真器举例</a:t>
            </a:r>
          </a:p>
        </p:txBody>
      </p:sp>
      <p:sp>
        <p:nvSpPr>
          <p:cNvPr id="67589" name="Rectangle 7"/>
          <p:cNvSpPr>
            <a:spLocks noChangeArrowheads="1"/>
          </p:cNvSpPr>
          <p:nvPr/>
        </p:nvSpPr>
        <p:spPr bwMode="auto">
          <a:xfrm>
            <a:off x="1387475" y="3716338"/>
            <a:ext cx="327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defRPr/>
            </a:pPr>
            <a:r>
              <a:rPr lang="en-US" altLang="zh-CN" b="1" dirty="0">
                <a:solidFill>
                  <a:schemeClr val="tx2"/>
                </a:solidFill>
                <a:latin typeface="+mn-ea"/>
                <a:ea typeface="+mn-ea"/>
              </a:rPr>
              <a:t>ARM</a:t>
            </a:r>
            <a:r>
              <a:rPr lang="zh-CN" altLang="en-US" b="1" dirty="0">
                <a:solidFill>
                  <a:schemeClr val="tx2"/>
                </a:solidFill>
                <a:latin typeface="+mn-ea"/>
                <a:ea typeface="+mn-ea"/>
              </a:rPr>
              <a:t>仿真器</a:t>
            </a:r>
            <a:r>
              <a:rPr lang="en-US" altLang="zh-CN" b="1" dirty="0" err="1">
                <a:solidFill>
                  <a:schemeClr val="tx2"/>
                </a:solidFill>
                <a:latin typeface="+mn-ea"/>
                <a:ea typeface="+mn-ea"/>
              </a:rPr>
              <a:t>Armulator</a:t>
            </a:r>
            <a:endParaRPr lang="en-US" altLang="zh-CN" b="1" dirty="0">
              <a:solidFill>
                <a:schemeClr val="tx2"/>
              </a:solidFill>
              <a:latin typeface="+mn-ea"/>
              <a:ea typeface="+mn-ea"/>
            </a:endParaRPr>
          </a:p>
        </p:txBody>
      </p:sp>
      <p:pic>
        <p:nvPicPr>
          <p:cNvPr id="28678" name="Picture 14" descr="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4275" y="4322763"/>
            <a:ext cx="1495425"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7" descr="201003162352318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50" y="2511425"/>
            <a:ext cx="2243138"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2" descr="Armulator的功能说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646238"/>
            <a:ext cx="4391025" cy="1944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zh-CN" altLang="en-US"/>
              <a:t>　　</a:t>
            </a:r>
          </a:p>
        </p:txBody>
      </p:sp>
      <p:sp>
        <p:nvSpPr>
          <p:cNvPr id="2969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9102EBF-4E60-4E3E-84A0-10FB71104EAC}" type="slidenum">
              <a:rPr lang="en-US" altLang="zh-CN" sz="1200">
                <a:solidFill>
                  <a:srgbClr val="898989"/>
                </a:solidFill>
                <a:latin typeface="Tahoma" panose="020B0604030504040204" pitchFamily="34" charset="0"/>
              </a:rPr>
              <a:pPr>
                <a:spcBef>
                  <a:spcPct val="0"/>
                </a:spcBef>
                <a:buFontTx/>
                <a:buNone/>
              </a:pPr>
              <a:t>24</a:t>
            </a:fld>
            <a:endParaRPr lang="en-US" altLang="zh-CN" sz="1200">
              <a:solidFill>
                <a:srgbClr val="898989"/>
              </a:solidFill>
              <a:latin typeface="Tahoma" panose="020B0604030504040204" pitchFamily="34" charset="0"/>
            </a:endParaRPr>
          </a:p>
        </p:txBody>
      </p:sp>
      <p:sp>
        <p:nvSpPr>
          <p:cNvPr id="126996" name="Rectangle 1044"/>
          <p:cNvSpPr>
            <a:spLocks noChangeArrowheads="1"/>
          </p:cNvSpPr>
          <p:nvPr/>
        </p:nvSpPr>
        <p:spPr bwMode="auto">
          <a:xfrm>
            <a:off x="0" y="3197225"/>
            <a:ext cx="9144000" cy="663575"/>
          </a:xfrm>
          <a:prstGeom prst="rect">
            <a:avLst/>
          </a:prstGeom>
          <a:gradFill rotWithShape="0">
            <a:gsLst>
              <a:gs pos="0">
                <a:srgbClr val="FFB403"/>
              </a:gs>
              <a:gs pos="100000">
                <a:srgbClr val="FFFFFF"/>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29701" name="Text Box 1027"/>
          <p:cNvSpPr txBox="1">
            <a:spLocks noChangeArrowheads="1"/>
          </p:cNvSpPr>
          <p:nvPr/>
        </p:nvSpPr>
        <p:spPr bwMode="auto">
          <a:xfrm>
            <a:off x="730250" y="762000"/>
            <a:ext cx="346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课程大纲</a:t>
            </a:r>
          </a:p>
        </p:txBody>
      </p:sp>
      <p:sp>
        <p:nvSpPr>
          <p:cNvPr id="29702" name="Rectangle 1043"/>
          <p:cNvSpPr>
            <a:spLocks noChangeArrowheads="1"/>
          </p:cNvSpPr>
          <p:nvPr/>
        </p:nvSpPr>
        <p:spPr bwMode="auto">
          <a:xfrm>
            <a:off x="900113" y="1425575"/>
            <a:ext cx="77724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90000"/>
              </a:lnSpc>
              <a:spcBef>
                <a:spcPct val="35000"/>
              </a:spcBef>
              <a:buClr>
                <a:schemeClr val="tx2"/>
              </a:buClr>
              <a:buSzPct val="90000"/>
              <a:buFont typeface="Monotype Sorts"/>
              <a:buNone/>
            </a:pPr>
            <a:endParaRPr lang="en-US" altLang="zh-CN" sz="1800">
              <a:latin typeface="Helvetica" panose="020B0604020202020204" pitchFamily="34" charset="0"/>
            </a:endParaRPr>
          </a:p>
          <a:p>
            <a:pPr>
              <a:lnSpc>
                <a:spcPct val="130000"/>
              </a:lnSpc>
              <a:spcBef>
                <a:spcPct val="35000"/>
              </a:spcBef>
              <a:buClr>
                <a:schemeClr val="tx2"/>
              </a:buClr>
              <a:buFont typeface="Monotype Sorts"/>
              <a:buNone/>
            </a:pPr>
            <a:r>
              <a:rPr lang="en-US" altLang="zh-CN"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嵌入式软件系统开发概述</a:t>
            </a:r>
            <a:endParaRPr lang="zh-CN" altLang="en-US" sz="2800" b="1">
              <a:solidFill>
                <a:schemeClr val="tx2"/>
              </a:solidFill>
              <a:latin typeface="宋体" panose="02010600030101010101" pitchFamily="2" charset="-122"/>
              <a:sym typeface="Wingdings" panose="05000000000000000000" pitchFamily="2" charset="2"/>
            </a:endParaRPr>
          </a:p>
          <a:p>
            <a:pPr>
              <a:lnSpc>
                <a:spcPct val="130000"/>
              </a:lnSpc>
              <a:spcBef>
                <a:spcPct val="35000"/>
              </a:spcBef>
              <a:buClr>
                <a:schemeClr val="tx2"/>
              </a:buClr>
              <a:buFont typeface="Monotype Sorts"/>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开发环境构建中的仿真技术</a:t>
            </a:r>
            <a:endParaRPr lang="en-US" altLang="zh-CN" sz="2800" b="1">
              <a:solidFill>
                <a:srgbClr val="660066"/>
              </a:solidFill>
              <a:latin typeface="宋体" panose="02010600030101010101" pitchFamily="2" charset="-122"/>
            </a:endParaRPr>
          </a:p>
          <a:p>
            <a:pPr>
              <a:lnSpc>
                <a:spcPct val="130000"/>
              </a:lnSpc>
              <a:spcBef>
                <a:spcPct val="35000"/>
              </a:spcBef>
              <a:buClr>
                <a:srgbClr val="660066"/>
              </a:buClr>
              <a:buFontTx/>
              <a:buNone/>
            </a:pPr>
            <a:r>
              <a:rPr lang="zh-CN" altLang="en-US" sz="2400">
                <a:solidFill>
                  <a:srgbClr val="0000FF"/>
                </a:solidFill>
                <a:latin typeface="Tahoma" panose="020B0604030504040204" pitchFamily="34" charset="0"/>
                <a:ea typeface="黑体" panose="02010609060101010101" pitchFamily="49" charset="-122"/>
                <a:sym typeface="Wingdings" panose="05000000000000000000" pitchFamily="2" charset="2"/>
              </a:rPr>
              <a:t>  </a:t>
            </a:r>
            <a:r>
              <a:rPr lang="zh-CN" altLang="en-US" sz="2800" b="1">
                <a:solidFill>
                  <a:srgbClr val="660066"/>
                </a:solidFill>
                <a:latin typeface="宋体" panose="02010600030101010101" pitchFamily="2" charset="-122"/>
              </a:rPr>
              <a:t>嵌入式</a:t>
            </a:r>
            <a:r>
              <a:rPr lang="en-US" altLang="zh-CN" sz="2800" b="1">
                <a:solidFill>
                  <a:srgbClr val="660066"/>
                </a:solidFill>
                <a:latin typeface="宋体" panose="02010600030101010101" pitchFamily="2" charset="-122"/>
              </a:rPr>
              <a:t>Linux</a:t>
            </a:r>
            <a:r>
              <a:rPr lang="zh-CN" altLang="en-US" sz="2800" b="1">
                <a:solidFill>
                  <a:srgbClr val="660066"/>
                </a:solidFill>
                <a:latin typeface="宋体" panose="02010600030101010101" pitchFamily="2" charset="-122"/>
              </a:rPr>
              <a:t>开发环境构建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6996"/>
                                        </p:tgtEl>
                                        <p:attrNameLst>
                                          <p:attrName>style.visibility</p:attrName>
                                        </p:attrNameLst>
                                      </p:cBhvr>
                                      <p:to>
                                        <p:strVal val="visible"/>
                                      </p:to>
                                    </p:set>
                                    <p:animEffect transition="in" filter="blinds(horizontal)">
                                      <p:cBhvr>
                                        <p:cTn id="7" dur="500"/>
                                        <p:tgtEl>
                                          <p:spTgt spid="126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b="1">
                <a:solidFill>
                  <a:srgbClr val="0000FF"/>
                </a:solidFill>
                <a:ea typeface="黑体" panose="02010609060101010101" pitchFamily="49" charset="-122"/>
              </a:rPr>
              <a:t>构建交叉编译环境</a:t>
            </a:r>
          </a:p>
        </p:txBody>
      </p:sp>
      <p:pic>
        <p:nvPicPr>
          <p:cNvPr id="307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5138" y="4465638"/>
            <a:ext cx="4532312" cy="2203450"/>
          </a:xfrm>
          <a:noFill/>
          <a:ln>
            <a:solidFill>
              <a:srgbClr val="0000FF"/>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0A9237-E940-42D8-96AB-703EDDED7576}" type="slidenum">
              <a:rPr lang="en-US" altLang="zh-CN" sz="1200">
                <a:solidFill>
                  <a:srgbClr val="898989"/>
                </a:solidFill>
                <a:latin typeface="Tahoma" panose="020B0604030504040204" pitchFamily="34" charset="0"/>
              </a:rPr>
              <a:pPr>
                <a:spcBef>
                  <a:spcPct val="0"/>
                </a:spcBef>
                <a:buFontTx/>
                <a:buNone/>
              </a:pPr>
              <a:t>25</a:t>
            </a:fld>
            <a:endParaRPr lang="en-US" altLang="zh-CN" sz="1200">
              <a:solidFill>
                <a:srgbClr val="898989"/>
              </a:solidFill>
              <a:latin typeface="Tahoma" panose="020B0604030504040204" pitchFamily="34" charset="0"/>
            </a:endParaRPr>
          </a:p>
        </p:txBody>
      </p:sp>
      <p:sp>
        <p:nvSpPr>
          <p:cNvPr id="30725" name="Rectangle 3" descr="Rectangle: Click to edit Master text styles&#10;Second level&#10;Third level&#10;Fourth level&#10;Fifth level"/>
          <p:cNvSpPr txBox="1">
            <a:spLocks noChangeArrowheads="1"/>
          </p:cNvSpPr>
          <p:nvPr/>
        </p:nvSpPr>
        <p:spPr bwMode="auto">
          <a:xfrm>
            <a:off x="838200" y="1617663"/>
            <a:ext cx="7772400" cy="267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Blip>
                <a:blip r:embed="rId3"/>
              </a:buBlip>
            </a:pPr>
            <a:r>
              <a:rPr lang="zh-CN" altLang="en-US" sz="2800" b="1">
                <a:latin typeface="Tahoma" panose="020B0604030504040204" pitchFamily="34" charset="0"/>
              </a:rPr>
              <a:t>构建交叉编译环境所需的工具链主要包括： </a:t>
            </a:r>
          </a:p>
          <a:p>
            <a:pPr lvl="1" eaLnBrk="1" hangingPunct="1">
              <a:buClr>
                <a:schemeClr val="tx1"/>
              </a:buClr>
              <a:buSzPct val="60000"/>
              <a:buFont typeface="Wingdings" panose="05000000000000000000" pitchFamily="2" charset="2"/>
              <a:buChar char="n"/>
            </a:pPr>
            <a:r>
              <a:rPr lang="zh-CN" altLang="en-US" sz="2400" b="1">
                <a:latin typeface="Tahoma" panose="020B0604030504040204" pitchFamily="34" charset="0"/>
              </a:rPr>
              <a:t>交叉编译器，例如</a:t>
            </a:r>
            <a:r>
              <a:rPr lang="en-US" altLang="zh-CN" sz="2400" b="1">
                <a:latin typeface="Tahoma" panose="020B0604030504040204" pitchFamily="34" charset="0"/>
              </a:rPr>
              <a:t>arm-linux-gcc</a:t>
            </a:r>
          </a:p>
          <a:p>
            <a:pPr lvl="1" eaLnBrk="1" hangingPunct="1">
              <a:buClr>
                <a:schemeClr val="tx1"/>
              </a:buClr>
              <a:buSzPct val="60000"/>
              <a:buFont typeface="Wingdings" panose="05000000000000000000" pitchFamily="2" charset="2"/>
              <a:buChar char="n"/>
            </a:pPr>
            <a:r>
              <a:rPr lang="zh-CN" altLang="en-US" sz="2400" b="1">
                <a:latin typeface="Tahoma" panose="020B0604030504040204" pitchFamily="34" charset="0"/>
              </a:rPr>
              <a:t>交叉汇编器，例如</a:t>
            </a:r>
            <a:r>
              <a:rPr lang="en-US" altLang="zh-CN" sz="2400" b="1">
                <a:latin typeface="Tahoma" panose="020B0604030504040204" pitchFamily="34" charset="0"/>
              </a:rPr>
              <a:t>arm-linux-as</a:t>
            </a:r>
          </a:p>
          <a:p>
            <a:pPr lvl="1" eaLnBrk="1" hangingPunct="1">
              <a:buClr>
                <a:schemeClr val="tx1"/>
              </a:buClr>
              <a:buSzPct val="60000"/>
              <a:buFont typeface="Wingdings" panose="05000000000000000000" pitchFamily="2" charset="2"/>
              <a:buChar char="n"/>
            </a:pPr>
            <a:r>
              <a:rPr lang="zh-CN" altLang="en-US" sz="2400" b="1">
                <a:latin typeface="Tahoma" panose="020B0604030504040204" pitchFamily="34" charset="0"/>
              </a:rPr>
              <a:t>交叉链接器，例如</a:t>
            </a:r>
            <a:r>
              <a:rPr lang="en-US" altLang="zh-CN" sz="2400" b="1">
                <a:latin typeface="Tahoma" panose="020B0604030504040204" pitchFamily="34" charset="0"/>
              </a:rPr>
              <a:t>arm-linux-ld</a:t>
            </a:r>
          </a:p>
          <a:p>
            <a:pPr lvl="1" eaLnBrk="1" hangingPunct="1">
              <a:buClr>
                <a:schemeClr val="tx1"/>
              </a:buClr>
              <a:buSzPct val="60000"/>
              <a:buFont typeface="Wingdings" panose="05000000000000000000" pitchFamily="2" charset="2"/>
              <a:buChar char="n"/>
            </a:pPr>
            <a:r>
              <a:rPr lang="zh-CN" altLang="en-US" sz="2400" b="1">
                <a:latin typeface="Tahoma" panose="020B0604030504040204" pitchFamily="34" charset="0"/>
              </a:rPr>
              <a:t>用于处理可执行程序和库的一些基本工具，例如</a:t>
            </a:r>
            <a:r>
              <a:rPr lang="en-US" altLang="zh-CN" sz="2400" b="1">
                <a:latin typeface="Tahoma" panose="020B0604030504040204" pitchFamily="34" charset="0"/>
              </a:rPr>
              <a:t>arm-linux-strip </a:t>
            </a:r>
            <a:endParaRPr lang="zh-CN" altLang="en-US" sz="2400">
              <a:latin typeface="Tahoma" panose="020B0604030504040204" pitchFamily="34" charset="0"/>
            </a:endParaRPr>
          </a:p>
        </p:txBody>
      </p:sp>
      <p:pic>
        <p:nvPicPr>
          <p:cNvPr id="307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5" y="4451350"/>
            <a:ext cx="4038600" cy="22177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arm-2014.05-29-arm-none-linux-gnueabi-i686-pc-linux-gnu.tar.bz2</a:t>
            </a:r>
          </a:p>
          <a:p>
            <a:r>
              <a:rPr lang="zh-CN" altLang="en-US" dirty="0"/>
              <a:t>链接</a:t>
            </a:r>
            <a:r>
              <a:rPr lang="en-US" altLang="zh-CN" dirty="0"/>
              <a:t>: https://pan.baidu.com/s/1Oh1JXs232nABCYpQYauFTw </a:t>
            </a:r>
            <a:r>
              <a:rPr lang="zh-CN" altLang="en-US" dirty="0"/>
              <a:t>提取码</a:t>
            </a:r>
            <a:r>
              <a:rPr lang="en-US" altLang="zh-CN" dirty="0"/>
              <a:t>: b31a</a:t>
            </a:r>
            <a:endParaRPr lang="zh-CN" altLang="en-US" dirty="0"/>
          </a:p>
        </p:txBody>
      </p:sp>
      <p:sp>
        <p:nvSpPr>
          <p:cNvPr id="4" name="灯片编号占位符 3"/>
          <p:cNvSpPr>
            <a:spLocks noGrp="1"/>
          </p:cNvSpPr>
          <p:nvPr>
            <p:ph type="sldNum" sz="quarter" idx="12"/>
          </p:nvPr>
        </p:nvSpPr>
        <p:spPr/>
        <p:txBody>
          <a:bodyPr/>
          <a:lstStyle/>
          <a:p>
            <a:pPr>
              <a:defRPr/>
            </a:pPr>
            <a:fld id="{7F0B77E2-83F4-4627-998C-B9D966D8ADB3}" type="slidenum">
              <a:rPr lang="en-US" altLang="zh-CN" smtClean="0"/>
              <a:pPr>
                <a:defRPr/>
              </a:pPr>
              <a:t>26</a:t>
            </a:fld>
            <a:endParaRPr lang="en-US" altLang="zh-CN"/>
          </a:p>
        </p:txBody>
      </p:sp>
    </p:spTree>
    <p:extLst>
      <p:ext uri="{BB962C8B-B14F-4D97-AF65-F5344CB8AC3E}">
        <p14:creationId xmlns:p14="http://schemas.microsoft.com/office/powerpoint/2010/main" val="2230052071"/>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600" b="1">
                <a:solidFill>
                  <a:srgbClr val="0000FF"/>
                </a:solidFill>
                <a:ea typeface="黑体" panose="02010609060101010101" pitchFamily="49" charset="-122"/>
              </a:rPr>
              <a:t>生成交叉编译器（</a:t>
            </a:r>
            <a:r>
              <a:rPr lang="en-US" altLang="zh-CN" sz="3600" b="1">
                <a:solidFill>
                  <a:srgbClr val="0000FF"/>
                </a:solidFill>
                <a:ea typeface="黑体" panose="02010609060101010101" pitchFamily="49" charset="-122"/>
              </a:rPr>
              <a:t>1/3</a:t>
            </a:r>
            <a:r>
              <a:rPr lang="zh-CN" altLang="en-US" sz="3600" b="1">
                <a:solidFill>
                  <a:srgbClr val="0000FF"/>
                </a:solidFill>
                <a:ea typeface="黑体" panose="02010609060101010101" pitchFamily="49" charset="-122"/>
              </a:rPr>
              <a:t>）</a:t>
            </a:r>
          </a:p>
        </p:txBody>
      </p:sp>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BFA0CB-1DEC-4C03-9A9F-E870BB84B31B}" type="slidenum">
              <a:rPr lang="en-US" altLang="zh-CN" sz="1200">
                <a:solidFill>
                  <a:srgbClr val="898989"/>
                </a:solidFill>
                <a:latin typeface="Tahoma" panose="020B0604030504040204" pitchFamily="34" charset="0"/>
              </a:rPr>
              <a:pPr>
                <a:spcBef>
                  <a:spcPct val="0"/>
                </a:spcBef>
                <a:buFontTx/>
                <a:buNone/>
              </a:pPr>
              <a:t>27</a:t>
            </a:fld>
            <a:endParaRPr lang="en-US" altLang="zh-CN" sz="1200">
              <a:solidFill>
                <a:srgbClr val="898989"/>
              </a:solidFill>
              <a:latin typeface="Tahoma" panose="020B0604030504040204" pitchFamily="34" charset="0"/>
            </a:endParaRPr>
          </a:p>
        </p:txBody>
      </p:sp>
      <p:sp>
        <p:nvSpPr>
          <p:cNvPr id="115716" name="Rectangle 4"/>
          <p:cNvSpPr>
            <a:spLocks noChangeArrowheads="1"/>
          </p:cNvSpPr>
          <p:nvPr/>
        </p:nvSpPr>
        <p:spPr bwMode="auto">
          <a:xfrm>
            <a:off x="900113" y="1844675"/>
            <a:ext cx="7405687"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eaLnBrk="1" hangingPunct="1">
              <a:spcBef>
                <a:spcPct val="20000"/>
              </a:spcBef>
              <a:buClr>
                <a:schemeClr val="hlink"/>
              </a:buClr>
              <a:buSzPct val="110000"/>
              <a:buFont typeface="Wingdings" pitchFamily="2" charset="2"/>
              <a:buBlip>
                <a:blip r:embed="rId2"/>
              </a:buBlip>
              <a:defRPr/>
            </a:pPr>
            <a:r>
              <a:rPr kumimoji="0" lang="zh-CN" altLang="en-US" sz="3200" b="1" dirty="0">
                <a:latin typeface="+mn-ea"/>
                <a:ea typeface="+mn-ea"/>
              </a:rPr>
              <a:t>为什么需要自行生成交叉编译器？</a:t>
            </a:r>
          </a:p>
          <a:p>
            <a:pPr marL="342900" indent="-342900" eaLnBrk="1" hangingPunct="1">
              <a:spcBef>
                <a:spcPct val="20000"/>
              </a:spcBef>
              <a:buClr>
                <a:schemeClr val="hlink"/>
              </a:buClr>
              <a:buSzPct val="110000"/>
              <a:buFont typeface="Wingdings" pitchFamily="2" charset="2"/>
              <a:buNone/>
              <a:defRPr/>
            </a:pPr>
            <a:endParaRPr kumimoji="0" lang="zh-CN" altLang="en-US" sz="3200" b="1" dirty="0">
              <a:latin typeface="+mn-ea"/>
              <a:ea typeface="+mn-ea"/>
            </a:endParaRPr>
          </a:p>
          <a:p>
            <a:pPr marL="342900" indent="-342900" eaLnBrk="1" hangingPunct="1">
              <a:spcBef>
                <a:spcPct val="20000"/>
              </a:spcBef>
              <a:buClr>
                <a:schemeClr val="hlink"/>
              </a:buClr>
              <a:buSzPct val="110000"/>
              <a:buFont typeface="Wingdings" pitchFamily="2" charset="2"/>
              <a:buNone/>
              <a:defRPr/>
            </a:pPr>
            <a:endParaRPr kumimoji="0" lang="en-US" altLang="zh-CN" sz="3200" b="1" dirty="0">
              <a:latin typeface="+mn-ea"/>
              <a:ea typeface="+mn-ea"/>
            </a:endParaRPr>
          </a:p>
        </p:txBody>
      </p:sp>
      <p:sp>
        <p:nvSpPr>
          <p:cNvPr id="115717" name="Rectangle 6"/>
          <p:cNvSpPr>
            <a:spLocks noChangeArrowheads="1"/>
          </p:cNvSpPr>
          <p:nvPr/>
        </p:nvSpPr>
        <p:spPr bwMode="auto">
          <a:xfrm>
            <a:off x="900113" y="2882900"/>
            <a:ext cx="75612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3200" b="1" dirty="0">
                <a:latin typeface="+mn-ea"/>
                <a:ea typeface="+mn-ea"/>
              </a:rPr>
              <a:t>针对特定的嵌入式体系结构，并一定有现成的交叉编译器，因而，我们不得不使用现有的</a:t>
            </a:r>
            <a:r>
              <a:rPr kumimoji="0" lang="en-US" altLang="zh-CN" sz="3200" b="1" dirty="0">
                <a:latin typeface="+mn-ea"/>
                <a:ea typeface="+mn-ea"/>
              </a:rPr>
              <a:t>GCC</a:t>
            </a:r>
            <a:r>
              <a:rPr kumimoji="0" lang="zh-CN" altLang="en-US" sz="3200" b="1" dirty="0">
                <a:latin typeface="+mn-ea"/>
                <a:ea typeface="+mn-ea"/>
              </a:rPr>
              <a:t>代码来生成交叉编译器！</a:t>
            </a:r>
          </a:p>
        </p:txBody>
      </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600" b="1">
                <a:solidFill>
                  <a:srgbClr val="0000FF"/>
                </a:solidFill>
                <a:ea typeface="黑体" panose="02010609060101010101" pitchFamily="49" charset="-122"/>
              </a:rPr>
              <a:t>生成交叉编译器（</a:t>
            </a:r>
            <a:r>
              <a:rPr lang="en-US" altLang="zh-CN" sz="3600" b="1">
                <a:solidFill>
                  <a:srgbClr val="0000FF"/>
                </a:solidFill>
                <a:ea typeface="黑体" panose="02010609060101010101" pitchFamily="49" charset="-122"/>
              </a:rPr>
              <a:t>2/3</a:t>
            </a:r>
            <a:r>
              <a:rPr lang="zh-CN" altLang="en-US" sz="3600" b="1">
                <a:solidFill>
                  <a:srgbClr val="0000FF"/>
                </a:solidFill>
                <a:ea typeface="黑体" panose="02010609060101010101" pitchFamily="49" charset="-122"/>
              </a:rPr>
              <a:t>）</a:t>
            </a:r>
          </a:p>
        </p:txBody>
      </p:sp>
      <p:sp>
        <p:nvSpPr>
          <p:cNvPr id="327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3BDA510-EAD1-429D-BC5C-30907154A90D}" type="slidenum">
              <a:rPr lang="en-US" altLang="zh-CN" sz="1200">
                <a:solidFill>
                  <a:srgbClr val="898989"/>
                </a:solidFill>
                <a:latin typeface="Tahoma" panose="020B0604030504040204" pitchFamily="34" charset="0"/>
              </a:rPr>
              <a:pPr>
                <a:spcBef>
                  <a:spcPct val="0"/>
                </a:spcBef>
                <a:buFontTx/>
                <a:buNone/>
              </a:pPr>
              <a:t>28</a:t>
            </a:fld>
            <a:endParaRPr lang="en-US" altLang="zh-CN" sz="1200">
              <a:solidFill>
                <a:srgbClr val="898989"/>
              </a:solidFill>
              <a:latin typeface="Tahoma" panose="020B0604030504040204" pitchFamily="34" charset="0"/>
            </a:endParaRPr>
          </a:p>
        </p:txBody>
      </p:sp>
      <p:sp>
        <p:nvSpPr>
          <p:cNvPr id="116740" name="Rectangle 3"/>
          <p:cNvSpPr>
            <a:spLocks noChangeArrowheads="1"/>
          </p:cNvSpPr>
          <p:nvPr/>
        </p:nvSpPr>
        <p:spPr bwMode="auto">
          <a:xfrm>
            <a:off x="1054100" y="1700213"/>
            <a:ext cx="7405688"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eaLnBrk="1" hangingPunct="1">
              <a:spcBef>
                <a:spcPct val="20000"/>
              </a:spcBef>
              <a:buClr>
                <a:schemeClr val="hlink"/>
              </a:buClr>
              <a:buSzPct val="110000"/>
              <a:buFont typeface="Wingdings" pitchFamily="2" charset="2"/>
              <a:buBlip>
                <a:blip r:embed="rId2"/>
              </a:buBlip>
              <a:defRPr/>
            </a:pPr>
            <a:r>
              <a:rPr kumimoji="0" lang="zh-CN" altLang="en-US" sz="3200" b="1" dirty="0">
                <a:latin typeface="+mn-ea"/>
                <a:ea typeface="+mn-ea"/>
              </a:rPr>
              <a:t>宿主机平台如何进行选择？</a:t>
            </a:r>
          </a:p>
          <a:p>
            <a:pPr marL="828675" lvl="1" indent="-285750" eaLnBrk="1" hangingPunct="1">
              <a:spcBef>
                <a:spcPct val="20000"/>
              </a:spcBef>
              <a:buClr>
                <a:schemeClr val="tx1"/>
              </a:buClr>
              <a:buSzPct val="60000"/>
              <a:buFont typeface="Wingdings" pitchFamily="2" charset="2"/>
              <a:buChar char="n"/>
              <a:defRPr/>
            </a:pPr>
            <a:r>
              <a:rPr kumimoji="0" lang="zh-CN" altLang="en-US" sz="2800" b="1" dirty="0">
                <a:latin typeface="+mn-ea"/>
                <a:ea typeface="+mn-ea"/>
              </a:rPr>
              <a:t>仿真环境</a:t>
            </a:r>
          </a:p>
          <a:p>
            <a:pPr marL="828675" lvl="1" indent="-285750" eaLnBrk="1" hangingPunct="1">
              <a:spcBef>
                <a:spcPct val="20000"/>
              </a:spcBef>
              <a:buClr>
                <a:schemeClr val="tx1"/>
              </a:buClr>
              <a:buSzPct val="60000"/>
              <a:buFont typeface="Wingdings" pitchFamily="2" charset="2"/>
              <a:buChar char="n"/>
              <a:defRPr/>
            </a:pPr>
            <a:r>
              <a:rPr kumimoji="0" lang="zh-CN" altLang="en-US" sz="2800" b="1" dirty="0">
                <a:latin typeface="+mn-ea"/>
                <a:ea typeface="+mn-ea"/>
              </a:rPr>
              <a:t>真机环境</a:t>
            </a:r>
          </a:p>
          <a:p>
            <a:pPr marL="342900" indent="-342900" eaLnBrk="1" hangingPunct="1">
              <a:spcBef>
                <a:spcPct val="20000"/>
              </a:spcBef>
              <a:buClr>
                <a:schemeClr val="hlink"/>
              </a:buClr>
              <a:buSzPct val="110000"/>
              <a:buFont typeface="Wingdings" pitchFamily="2" charset="2"/>
              <a:buNone/>
              <a:defRPr/>
            </a:pPr>
            <a:endParaRPr kumimoji="0" lang="zh-CN" altLang="en-US" sz="3200" b="1" dirty="0">
              <a:latin typeface="+mn-ea"/>
              <a:ea typeface="+mn-ea"/>
            </a:endParaRPr>
          </a:p>
          <a:p>
            <a:pPr marL="342900" indent="-342900" eaLnBrk="1" hangingPunct="1">
              <a:spcBef>
                <a:spcPct val="20000"/>
              </a:spcBef>
              <a:buClr>
                <a:schemeClr val="hlink"/>
              </a:buClr>
              <a:buSzPct val="110000"/>
              <a:buFont typeface="Wingdings" pitchFamily="2" charset="2"/>
              <a:buNone/>
              <a:defRPr/>
            </a:pPr>
            <a:endParaRPr kumimoji="0" lang="en-US" altLang="zh-CN" sz="3200" b="1" dirty="0">
              <a:latin typeface="+mn-ea"/>
              <a:ea typeface="+mn-ea"/>
            </a:endParaRPr>
          </a:p>
        </p:txBody>
      </p:sp>
      <p:graphicFrame>
        <p:nvGraphicFramePr>
          <p:cNvPr id="11" name="Diagram 10"/>
          <p:cNvGraphicFramePr/>
          <p:nvPr/>
        </p:nvGraphicFramePr>
        <p:xfrm>
          <a:off x="1485881" y="2451091"/>
          <a:ext cx="6096000" cy="406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6742" name="Rectangle 6"/>
          <p:cNvSpPr>
            <a:spLocks noChangeArrowheads="1"/>
          </p:cNvSpPr>
          <p:nvPr/>
        </p:nvSpPr>
        <p:spPr bwMode="auto">
          <a:xfrm>
            <a:off x="2266950" y="6092825"/>
            <a:ext cx="511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1" hangingPunct="1">
              <a:defRPr/>
            </a:pPr>
            <a:r>
              <a:rPr lang="en-US" altLang="zh-CN" b="1" dirty="0">
                <a:latin typeface="+mn-ea"/>
                <a:ea typeface="+mn-ea"/>
              </a:rPr>
              <a:t>SPARC V8</a:t>
            </a:r>
            <a:r>
              <a:rPr lang="zh-CN" altLang="en-US" b="1" dirty="0">
                <a:latin typeface="+mn-ea"/>
                <a:ea typeface="+mn-ea"/>
              </a:rPr>
              <a:t>交叉编译宿主平台选型实例</a:t>
            </a: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600" b="1">
                <a:solidFill>
                  <a:srgbClr val="0000FF"/>
                </a:solidFill>
                <a:ea typeface="黑体" panose="02010609060101010101" pitchFamily="49" charset="-122"/>
              </a:rPr>
              <a:t>生成交叉编译器（</a:t>
            </a:r>
            <a:r>
              <a:rPr lang="en-US" altLang="zh-CN" sz="3600" b="1">
                <a:solidFill>
                  <a:srgbClr val="0000FF"/>
                </a:solidFill>
                <a:ea typeface="黑体" panose="02010609060101010101" pitchFamily="49" charset="-122"/>
              </a:rPr>
              <a:t>3/3</a:t>
            </a:r>
            <a:r>
              <a:rPr lang="zh-CN" altLang="en-US" sz="3600" b="1">
                <a:solidFill>
                  <a:srgbClr val="0000FF"/>
                </a:solidFill>
                <a:ea typeface="黑体" panose="02010609060101010101" pitchFamily="49" charset="-122"/>
              </a:rPr>
              <a:t>）</a:t>
            </a:r>
          </a:p>
        </p:txBody>
      </p:sp>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EEEEBD-4320-4E0E-860E-C90DA460C778}" type="slidenum">
              <a:rPr lang="en-US" altLang="zh-CN" sz="1200">
                <a:solidFill>
                  <a:srgbClr val="898989"/>
                </a:solidFill>
                <a:latin typeface="Tahoma" panose="020B0604030504040204" pitchFamily="34" charset="0"/>
              </a:rPr>
              <a:pPr>
                <a:spcBef>
                  <a:spcPct val="0"/>
                </a:spcBef>
                <a:buFontTx/>
                <a:buNone/>
              </a:pPr>
              <a:t>29</a:t>
            </a:fld>
            <a:endParaRPr lang="en-US" altLang="zh-CN" sz="1200">
              <a:solidFill>
                <a:srgbClr val="898989"/>
              </a:solidFill>
              <a:latin typeface="Tahoma" panose="020B0604030504040204" pitchFamily="34" charset="0"/>
            </a:endParaRPr>
          </a:p>
        </p:txBody>
      </p:sp>
      <p:sp>
        <p:nvSpPr>
          <p:cNvPr id="117764" name="Rectangle 3"/>
          <p:cNvSpPr>
            <a:spLocks noChangeArrowheads="1"/>
          </p:cNvSpPr>
          <p:nvPr/>
        </p:nvSpPr>
        <p:spPr bwMode="auto">
          <a:xfrm>
            <a:off x="827088" y="1484313"/>
            <a:ext cx="78486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609600" indent="-609600" eaLnBrk="1" hangingPunct="1">
              <a:lnSpc>
                <a:spcPct val="150000"/>
              </a:lnSpc>
              <a:spcBef>
                <a:spcPct val="20000"/>
              </a:spcBef>
              <a:buClr>
                <a:schemeClr val="hlink"/>
              </a:buClr>
              <a:buSzPct val="110000"/>
              <a:buFont typeface="Wingdings" pitchFamily="2" charset="2"/>
              <a:buBlip>
                <a:blip r:embed="rId2"/>
              </a:buBlip>
              <a:defRPr/>
            </a:pPr>
            <a:r>
              <a:rPr kumimoji="0" lang="zh-CN" altLang="en-US" sz="2800" b="1" dirty="0">
                <a:latin typeface="+mn-ea"/>
                <a:ea typeface="+mn-ea"/>
              </a:rPr>
              <a:t>交叉编译器的生成过程</a:t>
            </a:r>
          </a:p>
          <a:p>
            <a:pPr marL="742950" lvl="1" indent="-285750" eaLnBrk="1" hangingPunct="1">
              <a:lnSpc>
                <a:spcPct val="150000"/>
              </a:lnSpc>
              <a:spcBef>
                <a:spcPct val="20000"/>
              </a:spcBef>
              <a:buClr>
                <a:schemeClr val="tx1"/>
              </a:buClr>
              <a:buSzPct val="60000"/>
              <a:buFont typeface="Wingdings" pitchFamily="2" charset="2"/>
              <a:buChar char="n"/>
              <a:defRPr/>
            </a:pPr>
            <a:r>
              <a:rPr lang="zh-CN" altLang="en-US" sz="2400" b="1" dirty="0">
                <a:latin typeface="+mn-lt"/>
                <a:ea typeface="+mn-ea"/>
              </a:rPr>
              <a:t>制作交叉的</a:t>
            </a:r>
            <a:r>
              <a:rPr lang="en-US" altLang="zh-CN" sz="2400" b="1" dirty="0" err="1">
                <a:latin typeface="+mn-lt"/>
                <a:ea typeface="+mn-ea"/>
              </a:rPr>
              <a:t>binutils</a:t>
            </a:r>
            <a:r>
              <a:rPr lang="zh-CN" altLang="en-US" sz="2400" b="1" dirty="0">
                <a:latin typeface="+mn-lt"/>
                <a:ea typeface="+mn-ea"/>
              </a:rPr>
              <a:t>二进制工具 </a:t>
            </a:r>
          </a:p>
          <a:p>
            <a:pPr marL="742950" lvl="1" indent="-285750" eaLnBrk="1" hangingPunct="1">
              <a:lnSpc>
                <a:spcPct val="150000"/>
              </a:lnSpc>
              <a:spcBef>
                <a:spcPct val="20000"/>
              </a:spcBef>
              <a:buClr>
                <a:schemeClr val="tx1"/>
              </a:buClr>
              <a:buSzPct val="60000"/>
              <a:buFont typeface="Wingdings" pitchFamily="2" charset="2"/>
              <a:buChar char="n"/>
              <a:defRPr/>
            </a:pPr>
            <a:r>
              <a:rPr lang="zh-CN" altLang="en-US" sz="2400" b="1" dirty="0">
                <a:latin typeface="+mn-lt"/>
                <a:ea typeface="+mn-ea"/>
              </a:rPr>
              <a:t>制作不带库的</a:t>
            </a:r>
            <a:r>
              <a:rPr lang="en-US" altLang="zh-CN" sz="2400" b="1" dirty="0" err="1">
                <a:latin typeface="+mn-lt"/>
                <a:ea typeface="+mn-ea"/>
              </a:rPr>
              <a:t>gcc</a:t>
            </a:r>
            <a:r>
              <a:rPr lang="zh-CN" altLang="en-US" sz="2400" b="1" dirty="0">
                <a:latin typeface="+mn-lt"/>
                <a:ea typeface="+mn-ea"/>
              </a:rPr>
              <a:t>交叉编译器 </a:t>
            </a:r>
          </a:p>
          <a:p>
            <a:pPr marL="742950" lvl="1" indent="-285750" eaLnBrk="1" hangingPunct="1">
              <a:lnSpc>
                <a:spcPct val="150000"/>
              </a:lnSpc>
              <a:spcBef>
                <a:spcPct val="20000"/>
              </a:spcBef>
              <a:buClr>
                <a:schemeClr val="tx1"/>
              </a:buClr>
              <a:buSzPct val="60000"/>
              <a:buFont typeface="Wingdings" pitchFamily="2" charset="2"/>
              <a:buChar char="n"/>
              <a:defRPr/>
            </a:pPr>
            <a:r>
              <a:rPr lang="zh-CN" altLang="en-US" sz="2400" b="1" dirty="0">
                <a:latin typeface="+mn-lt"/>
                <a:ea typeface="+mn-ea"/>
              </a:rPr>
              <a:t>用制作好的</a:t>
            </a:r>
            <a:r>
              <a:rPr lang="en-US" altLang="zh-CN" sz="2400" b="1" dirty="0" err="1">
                <a:latin typeface="+mn-lt"/>
                <a:ea typeface="+mn-ea"/>
              </a:rPr>
              <a:t>gcc</a:t>
            </a:r>
            <a:r>
              <a:rPr lang="zh-CN" altLang="en-US" sz="2400" b="1" dirty="0">
                <a:latin typeface="+mn-lt"/>
                <a:ea typeface="+mn-ea"/>
              </a:rPr>
              <a:t>交叉编译器，生成所需要的</a:t>
            </a:r>
            <a:r>
              <a:rPr lang="en-US" altLang="zh-CN" sz="2400" b="1" dirty="0">
                <a:latin typeface="+mn-lt"/>
                <a:ea typeface="+mn-ea"/>
              </a:rPr>
              <a:t>C</a:t>
            </a:r>
            <a:r>
              <a:rPr lang="zh-CN" altLang="en-US" sz="2400" b="1" dirty="0">
                <a:latin typeface="+mn-lt"/>
                <a:ea typeface="+mn-ea"/>
              </a:rPr>
              <a:t>库（</a:t>
            </a:r>
            <a:r>
              <a:rPr lang="en-US" altLang="zh-CN" sz="2400" b="1" dirty="0" err="1">
                <a:latin typeface="+mn-lt"/>
                <a:ea typeface="+mn-ea"/>
              </a:rPr>
              <a:t>glibc</a:t>
            </a:r>
            <a:r>
              <a:rPr lang="zh-CN" altLang="en-US" sz="2400" b="1" dirty="0">
                <a:latin typeface="+mn-lt"/>
                <a:ea typeface="+mn-ea"/>
              </a:rPr>
              <a:t>、</a:t>
            </a:r>
            <a:r>
              <a:rPr lang="en-US" altLang="zh-CN" sz="2400" b="1" dirty="0" err="1">
                <a:latin typeface="+mn-lt"/>
                <a:ea typeface="+mn-ea"/>
              </a:rPr>
              <a:t>newlib</a:t>
            </a:r>
            <a:r>
              <a:rPr lang="zh-CN" altLang="en-US" sz="2400" b="1" dirty="0">
                <a:latin typeface="+mn-lt"/>
                <a:ea typeface="+mn-ea"/>
              </a:rPr>
              <a:t>、</a:t>
            </a:r>
            <a:r>
              <a:rPr lang="en-US" altLang="zh-CN" sz="2400" b="1" dirty="0" err="1">
                <a:latin typeface="+mn-lt"/>
                <a:ea typeface="+mn-ea"/>
              </a:rPr>
              <a:t>uclibc</a:t>
            </a:r>
            <a:r>
              <a:rPr lang="zh-CN" altLang="en-US" sz="2400" b="1" dirty="0">
                <a:latin typeface="+mn-lt"/>
                <a:ea typeface="+mn-ea"/>
              </a:rPr>
              <a:t>等）</a:t>
            </a:r>
          </a:p>
          <a:p>
            <a:pPr marL="742950" lvl="1" indent="-285750" eaLnBrk="1" hangingPunct="1">
              <a:lnSpc>
                <a:spcPct val="150000"/>
              </a:lnSpc>
              <a:spcBef>
                <a:spcPct val="20000"/>
              </a:spcBef>
              <a:buClr>
                <a:schemeClr val="tx1"/>
              </a:buClr>
              <a:buSzPct val="60000"/>
              <a:buFont typeface="Wingdings" pitchFamily="2" charset="2"/>
              <a:buChar char="n"/>
              <a:defRPr/>
            </a:pPr>
            <a:r>
              <a:rPr lang="zh-CN" altLang="en-US" sz="2400" b="1" dirty="0">
                <a:latin typeface="+mn-lt"/>
                <a:ea typeface="+mn-ea"/>
              </a:rPr>
              <a:t>重新编译带库的</a:t>
            </a:r>
            <a:r>
              <a:rPr lang="en-US" altLang="zh-CN" sz="2400" b="1" dirty="0" err="1">
                <a:latin typeface="+mn-lt"/>
                <a:ea typeface="+mn-ea"/>
              </a:rPr>
              <a:t>gcc</a:t>
            </a:r>
            <a:r>
              <a:rPr lang="zh-CN" altLang="en-US" sz="2400" b="1" dirty="0">
                <a:latin typeface="+mn-lt"/>
                <a:ea typeface="+mn-ea"/>
              </a:rPr>
              <a:t>，生成完整的交叉编译器</a:t>
            </a:r>
            <a:endParaRPr lang="en-US" altLang="zh-CN" sz="2400" b="1" dirty="0">
              <a:latin typeface="+mn-lt"/>
              <a:ea typeface="+mn-ea"/>
            </a:endParaRPr>
          </a:p>
          <a:p>
            <a:pPr marL="742950" lvl="1" indent="-285750" eaLnBrk="1" hangingPunct="1">
              <a:lnSpc>
                <a:spcPct val="150000"/>
              </a:lnSpc>
              <a:spcBef>
                <a:spcPct val="20000"/>
              </a:spcBef>
              <a:buClr>
                <a:schemeClr val="tx1"/>
              </a:buClr>
              <a:buSzPct val="60000"/>
              <a:buFont typeface="Wingdings" pitchFamily="2" charset="2"/>
              <a:buChar char="n"/>
              <a:defRPr/>
            </a:pPr>
            <a:r>
              <a:rPr lang="en-US" altLang="zh-CN" sz="2400" b="1" dirty="0">
                <a:latin typeface="+mn-lt"/>
                <a:ea typeface="+mn-ea"/>
                <a:hlinkClick r:id="rId3"/>
              </a:rPr>
              <a:t>https://preshing.com/20141119/how-to-build-a-gcc-cross-compiler/</a:t>
            </a:r>
            <a:endParaRPr lang="en-US" altLang="zh-CN" sz="2400" b="1" dirty="0">
              <a:latin typeface="+mn-lt"/>
              <a:ea typeface="+mn-ea"/>
            </a:endParaRPr>
          </a:p>
          <a:p>
            <a:pPr marL="742950" lvl="1" indent="-285750" eaLnBrk="1" hangingPunct="1">
              <a:lnSpc>
                <a:spcPct val="150000"/>
              </a:lnSpc>
              <a:spcBef>
                <a:spcPct val="20000"/>
              </a:spcBef>
              <a:buClr>
                <a:schemeClr val="tx1"/>
              </a:buClr>
              <a:buSzPct val="60000"/>
              <a:buFont typeface="Wingdings" pitchFamily="2" charset="2"/>
              <a:buChar char="n"/>
              <a:defRPr/>
            </a:pPr>
            <a:endParaRPr lang="zh-CN" altLang="en-US" sz="2400" b="1" dirty="0">
              <a:latin typeface="+mn-lt"/>
              <a:ea typeface="+mn-ea"/>
            </a:endParaRP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Grp="1" noChangeAspect="1"/>
          </p:cNvGraphicFramePr>
          <p:nvPr>
            <p:ph/>
          </p:nvPr>
        </p:nvGraphicFramePr>
        <p:xfrm>
          <a:off x="762000" y="2781300"/>
          <a:ext cx="4191000" cy="3359150"/>
        </p:xfrm>
        <a:graphic>
          <a:graphicData uri="http://schemas.openxmlformats.org/presentationml/2006/ole">
            <mc:AlternateContent xmlns:mc="http://schemas.openxmlformats.org/markup-compatibility/2006">
              <mc:Choice xmlns:v="urn:schemas-microsoft-com:vml" Requires="v">
                <p:oleObj spid="_x0000_s6187" r:id="rId4" imgW="3933333" imgH="3153215" progId="Paint.Picture">
                  <p:embed/>
                </p:oleObj>
              </mc:Choice>
              <mc:Fallback>
                <p:oleObj r:id="rId4" imgW="3933333" imgH="3153215" progId="Paint.Picture">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81300"/>
                        <a:ext cx="4191000" cy="3359150"/>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14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DA0565-DB79-4556-99F5-8693760815AF}" type="slidenum">
              <a:rPr lang="en-US" altLang="zh-CN" sz="1200">
                <a:solidFill>
                  <a:srgbClr val="898989"/>
                </a:solidFill>
                <a:latin typeface="Tahoma" panose="020B0604030504040204" pitchFamily="34" charset="0"/>
              </a:rPr>
              <a:pPr>
                <a:spcBef>
                  <a:spcPct val="0"/>
                </a:spcBef>
                <a:buFontTx/>
                <a:buNone/>
              </a:pPr>
              <a:t>3</a:t>
            </a:fld>
            <a:endParaRPr lang="en-US" altLang="zh-CN" sz="1200">
              <a:solidFill>
                <a:srgbClr val="898989"/>
              </a:solidFill>
              <a:latin typeface="Tahoma" panose="020B0604030504040204" pitchFamily="34" charset="0"/>
            </a:endParaRPr>
          </a:p>
        </p:txBody>
      </p:sp>
      <p:sp>
        <p:nvSpPr>
          <p:cNvPr id="6148" name="Rectangle 10"/>
          <p:cNvSpPr>
            <a:spLocks noChangeArrowheads="1"/>
          </p:cNvSpPr>
          <p:nvPr/>
        </p:nvSpPr>
        <p:spPr bwMode="auto">
          <a:xfrm>
            <a:off x="900113" y="569913"/>
            <a:ext cx="54721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en-US" altLang="zh-CN" sz="3600" b="1">
                <a:solidFill>
                  <a:srgbClr val="0000FF"/>
                </a:solidFill>
                <a:latin typeface="Tahoma" panose="020B0604030504040204" pitchFamily="34" charset="0"/>
                <a:ea typeface="黑体" panose="02010609060101010101" pitchFamily="49" charset="-122"/>
              </a:rPr>
              <a:t>Linux</a:t>
            </a:r>
            <a:r>
              <a:rPr lang="zh-CN" altLang="en-US" sz="3600" b="1">
                <a:solidFill>
                  <a:srgbClr val="0000FF"/>
                </a:solidFill>
                <a:latin typeface="Tahoma" panose="020B0604030504040204" pitchFamily="34" charset="0"/>
                <a:ea typeface="黑体" panose="02010609060101010101" pitchFamily="49" charset="-122"/>
              </a:rPr>
              <a:t>本地软件开发模式</a:t>
            </a:r>
          </a:p>
        </p:txBody>
      </p:sp>
      <p:sp>
        <p:nvSpPr>
          <p:cNvPr id="11" name="Text Box 3"/>
          <p:cNvSpPr txBox="1">
            <a:spLocks noChangeArrowheads="1"/>
          </p:cNvSpPr>
          <p:nvPr/>
        </p:nvSpPr>
        <p:spPr bwMode="auto">
          <a:xfrm>
            <a:off x="925513" y="1700213"/>
            <a:ext cx="33591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dirty="0">
                <a:latin typeface="Times New Roman" pitchFamily="18" charset="0"/>
                <a:ea typeface="+mn-ea"/>
              </a:rPr>
              <a:t>1、程序编辑</a:t>
            </a:r>
          </a:p>
        </p:txBody>
      </p:sp>
      <p:sp>
        <p:nvSpPr>
          <p:cNvPr id="13" name="Text Box 5"/>
          <p:cNvSpPr txBox="1">
            <a:spLocks noChangeArrowheads="1"/>
          </p:cNvSpPr>
          <p:nvPr/>
        </p:nvSpPr>
        <p:spPr bwMode="auto">
          <a:xfrm>
            <a:off x="5105400" y="1743075"/>
            <a:ext cx="2562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dirty="0">
                <a:latin typeface="Times New Roman" pitchFamily="18" charset="0"/>
                <a:ea typeface="+mn-ea"/>
              </a:rPr>
              <a:t>2、程序编译</a:t>
            </a:r>
          </a:p>
        </p:txBody>
      </p:sp>
      <p:sp>
        <p:nvSpPr>
          <p:cNvPr id="6151" name="Text Box 7"/>
          <p:cNvSpPr txBox="1">
            <a:spLocks noChangeArrowheads="1"/>
          </p:cNvSpPr>
          <p:nvPr/>
        </p:nvSpPr>
        <p:spPr bwMode="auto">
          <a:xfrm>
            <a:off x="971550" y="2214563"/>
            <a:ext cx="25209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ahoma" panose="020B0604030504040204" pitchFamily="34" charset="0"/>
                <a:ea typeface="黑体" panose="02010609060101010101" pitchFamily="49" charset="-122"/>
              </a:rPr>
              <a:t># vi  debug.c</a:t>
            </a:r>
          </a:p>
        </p:txBody>
      </p:sp>
      <p:sp>
        <p:nvSpPr>
          <p:cNvPr id="6152" name="Text Box 8"/>
          <p:cNvSpPr txBox="1">
            <a:spLocks noChangeArrowheads="1"/>
          </p:cNvSpPr>
          <p:nvPr/>
        </p:nvSpPr>
        <p:spPr bwMode="auto">
          <a:xfrm>
            <a:off x="5148263" y="2233613"/>
            <a:ext cx="36337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ahoma" panose="020B0604030504040204" pitchFamily="34" charset="0"/>
                <a:ea typeface="黑体" panose="02010609060101010101" pitchFamily="49" charset="-122"/>
              </a:rPr>
              <a:t># gcc  debug.c  -o  debug  -g</a:t>
            </a:r>
          </a:p>
        </p:txBody>
      </p:sp>
      <p:sp>
        <p:nvSpPr>
          <p:cNvPr id="6153" name="Text Box 11"/>
          <p:cNvSpPr txBox="1">
            <a:spLocks noChangeArrowheads="1"/>
          </p:cNvSpPr>
          <p:nvPr/>
        </p:nvSpPr>
        <p:spPr bwMode="auto">
          <a:xfrm>
            <a:off x="5091113" y="2957513"/>
            <a:ext cx="2390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rPr>
              <a:t>3</a:t>
            </a:r>
            <a:r>
              <a:rPr lang="zh-CN" altLang="en-US" sz="2400" b="1">
                <a:latin typeface="Times New Roman" panose="02020603050405020304" pitchFamily="18" charset="0"/>
              </a:rPr>
              <a:t>、程序运行</a:t>
            </a:r>
          </a:p>
        </p:txBody>
      </p:sp>
      <p:sp>
        <p:nvSpPr>
          <p:cNvPr id="6154" name="Text Box 12"/>
          <p:cNvSpPr txBox="1">
            <a:spLocks noChangeArrowheads="1"/>
          </p:cNvSpPr>
          <p:nvPr/>
        </p:nvSpPr>
        <p:spPr bwMode="auto">
          <a:xfrm>
            <a:off x="5132388" y="3532188"/>
            <a:ext cx="160020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ahoma" panose="020B0604030504040204" pitchFamily="34" charset="0"/>
                <a:ea typeface="黑体" panose="02010609060101010101" pitchFamily="49" charset="-122"/>
              </a:rPr>
              <a:t># ./debug</a:t>
            </a:r>
          </a:p>
        </p:txBody>
      </p:sp>
      <p:sp>
        <p:nvSpPr>
          <p:cNvPr id="6155" name="Text Box 11"/>
          <p:cNvSpPr txBox="1">
            <a:spLocks noChangeArrowheads="1"/>
          </p:cNvSpPr>
          <p:nvPr/>
        </p:nvSpPr>
        <p:spPr bwMode="auto">
          <a:xfrm>
            <a:off x="5076825" y="4252913"/>
            <a:ext cx="23891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rPr>
              <a:t>4</a:t>
            </a:r>
            <a:r>
              <a:rPr lang="zh-CN" altLang="en-US" sz="2400" b="1">
                <a:latin typeface="Times New Roman" panose="02020603050405020304" pitchFamily="18" charset="0"/>
              </a:rPr>
              <a:t>、程序调试</a:t>
            </a:r>
          </a:p>
        </p:txBody>
      </p:sp>
      <p:sp>
        <p:nvSpPr>
          <p:cNvPr id="22" name="Text Box 12"/>
          <p:cNvSpPr txBox="1">
            <a:spLocks noChangeArrowheads="1"/>
          </p:cNvSpPr>
          <p:nvPr/>
        </p:nvSpPr>
        <p:spPr bwMode="auto">
          <a:xfrm>
            <a:off x="5160963" y="4829175"/>
            <a:ext cx="2003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sz="2000" dirty="0">
                <a:ea typeface="黑体" pitchFamily="2" charset="-122"/>
              </a:rPr>
              <a:t># gdb  debug</a:t>
            </a:r>
            <a:endParaRPr lang="zh-CN" altLang="en-US" sz="3600" dirty="0">
              <a:latin typeface="+mn-ea"/>
              <a:ea typeface="+mn-ea"/>
            </a:endParaRP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5"/>
          <p:cNvSpPr>
            <a:spLocks noChangeArrowheads="1"/>
          </p:cNvSpPr>
          <p:nvPr/>
        </p:nvSpPr>
        <p:spPr bwMode="auto">
          <a:xfrm>
            <a:off x="4716463" y="1773238"/>
            <a:ext cx="4094162" cy="849312"/>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34819" name="Rectangle 2"/>
          <p:cNvSpPr txBox="1">
            <a:spLocks noChangeArrowheads="1"/>
          </p:cNvSpPr>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主从机通信环境构建</a:t>
            </a:r>
          </a:p>
        </p:txBody>
      </p:sp>
      <p:graphicFrame>
        <p:nvGraphicFramePr>
          <p:cNvPr id="34820" name="Object 4"/>
          <p:cNvGraphicFramePr>
            <a:graphicFrameLocks noGrp="1" noChangeAspect="1"/>
          </p:cNvGraphicFramePr>
          <p:nvPr>
            <p:ph sz="quarter" idx="2"/>
          </p:nvPr>
        </p:nvGraphicFramePr>
        <p:xfrm>
          <a:off x="533400" y="3403600"/>
          <a:ext cx="1787525" cy="1828800"/>
        </p:xfrm>
        <a:graphic>
          <a:graphicData uri="http://schemas.openxmlformats.org/presentationml/2006/ole">
            <mc:AlternateContent xmlns:mc="http://schemas.openxmlformats.org/markup-compatibility/2006">
              <mc:Choice xmlns:v="urn:schemas-microsoft-com:vml" Requires="v">
                <p:oleObj spid="_x0000_s34894" r:id="rId3" imgW="1676634" imgH="1714739" progId="Paint.Picture">
                  <p:embed/>
                </p:oleObj>
              </mc:Choice>
              <mc:Fallback>
                <p:oleObj r:id="rId3" imgW="1676634" imgH="1714739" progId="Paint.Picture">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03600"/>
                        <a:ext cx="17875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9"/>
          <p:cNvGraphicFramePr>
            <a:graphicFrameLocks noGrp="1" noChangeAspect="1"/>
          </p:cNvGraphicFramePr>
          <p:nvPr>
            <p:ph sz="quarter" idx="3"/>
          </p:nvPr>
        </p:nvGraphicFramePr>
        <p:xfrm>
          <a:off x="6249988" y="3632200"/>
          <a:ext cx="1879600" cy="1371600"/>
        </p:xfrm>
        <a:graphic>
          <a:graphicData uri="http://schemas.openxmlformats.org/presentationml/2006/ole">
            <mc:AlternateContent xmlns:mc="http://schemas.openxmlformats.org/markup-compatibility/2006">
              <mc:Choice xmlns:v="urn:schemas-microsoft-com:vml" Requires="v">
                <p:oleObj spid="_x0000_s34895" r:id="rId5" imgW="1619905" imgH="1181578" progId="Paint.Picture">
                  <p:embed/>
                </p:oleObj>
              </mc:Choice>
              <mc:Fallback>
                <p:oleObj r:id="rId5" imgW="1619905" imgH="1181578" progId="Paint.Picture">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9988" y="3632200"/>
                        <a:ext cx="1879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灯片编号占位符 5"/>
          <p:cNvSpPr>
            <a:spLocks noGrp="1"/>
          </p:cNvSpPr>
          <p:nvPr>
            <p:ph type="sldNum" sz="quarter" idx="12"/>
          </p:nvPr>
        </p:nvSpPr>
        <p:spPr bwMode="auto">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E7BAE10-A847-4C68-9CCE-44B515447468}" type="slidenum">
              <a:rPr lang="en-US" altLang="zh-CN" sz="1200">
                <a:solidFill>
                  <a:srgbClr val="898989"/>
                </a:solidFill>
                <a:latin typeface="Tahoma" panose="020B0604030504040204" pitchFamily="34" charset="0"/>
              </a:rPr>
              <a:pPr>
                <a:spcBef>
                  <a:spcPct val="0"/>
                </a:spcBef>
                <a:buFontTx/>
                <a:buNone/>
              </a:pPr>
              <a:t>30</a:t>
            </a:fld>
            <a:endParaRPr lang="en-US" altLang="zh-CN" sz="1200">
              <a:solidFill>
                <a:srgbClr val="898989"/>
              </a:solidFill>
              <a:latin typeface="Tahoma" panose="020B0604030504040204" pitchFamily="34" charset="0"/>
            </a:endParaRPr>
          </a:p>
        </p:txBody>
      </p:sp>
      <p:sp>
        <p:nvSpPr>
          <p:cNvPr id="40965" name="AutoShape 5">
            <a:hlinkClick r:id="rId7" action="ppaction://hlinkfile"/>
          </p:cNvPr>
          <p:cNvSpPr>
            <a:spLocks noChangeArrowheads="1"/>
          </p:cNvSpPr>
          <p:nvPr/>
        </p:nvSpPr>
        <p:spPr bwMode="auto">
          <a:xfrm>
            <a:off x="5003800" y="1963738"/>
            <a:ext cx="685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串口</a:t>
            </a:r>
            <a:endParaRPr lang="zh-CN" altLang="en-US" sz="2400">
              <a:latin typeface="Tahoma" panose="020B0604030504040204" pitchFamily="34" charset="0"/>
              <a:ea typeface="黑体" panose="02010609060101010101" pitchFamily="49" charset="-122"/>
            </a:endParaRPr>
          </a:p>
        </p:txBody>
      </p:sp>
      <p:sp>
        <p:nvSpPr>
          <p:cNvPr id="34824" name="AutoShape 6">
            <a:hlinkClick r:id="rId8" action="ppaction://hlinkfile"/>
          </p:cNvPr>
          <p:cNvSpPr>
            <a:spLocks noChangeArrowheads="1"/>
          </p:cNvSpPr>
          <p:nvPr/>
        </p:nvSpPr>
        <p:spPr bwMode="auto">
          <a:xfrm>
            <a:off x="6985000" y="1963738"/>
            <a:ext cx="685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USB</a:t>
            </a:r>
            <a:endParaRPr lang="zh-CN" altLang="en-US" sz="2400">
              <a:latin typeface="Tahoma" panose="020B0604030504040204" pitchFamily="34" charset="0"/>
              <a:ea typeface="黑体" panose="02010609060101010101" pitchFamily="49" charset="-122"/>
            </a:endParaRPr>
          </a:p>
        </p:txBody>
      </p:sp>
      <p:sp>
        <p:nvSpPr>
          <p:cNvPr id="34825" name="AutoShape 7">
            <a:hlinkClick r:id="rId9" action="ppaction://hlinkfile"/>
          </p:cNvPr>
          <p:cNvSpPr>
            <a:spLocks noChangeArrowheads="1"/>
          </p:cNvSpPr>
          <p:nvPr/>
        </p:nvSpPr>
        <p:spPr bwMode="auto">
          <a:xfrm>
            <a:off x="5994400" y="1963738"/>
            <a:ext cx="685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网络</a:t>
            </a:r>
            <a:endParaRPr lang="zh-CN" altLang="en-US" sz="2400">
              <a:latin typeface="Tahoma" panose="020B0604030504040204" pitchFamily="34" charset="0"/>
              <a:ea typeface="黑体" panose="02010609060101010101" pitchFamily="49" charset="-122"/>
            </a:endParaRPr>
          </a:p>
        </p:txBody>
      </p:sp>
      <p:sp>
        <p:nvSpPr>
          <p:cNvPr id="34826" name="AutoShape 8"/>
          <p:cNvSpPr>
            <a:spLocks noChangeArrowheads="1"/>
          </p:cNvSpPr>
          <p:nvPr/>
        </p:nvSpPr>
        <p:spPr bwMode="auto">
          <a:xfrm>
            <a:off x="7975600" y="1963738"/>
            <a:ext cx="685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并口</a:t>
            </a:r>
            <a:endParaRPr lang="zh-CN" altLang="en-US" sz="2400">
              <a:latin typeface="Tahoma" panose="020B0604030504040204" pitchFamily="34" charset="0"/>
              <a:ea typeface="黑体" panose="02010609060101010101" pitchFamily="49" charset="-122"/>
            </a:endParaRPr>
          </a:p>
        </p:txBody>
      </p:sp>
      <p:sp>
        <p:nvSpPr>
          <p:cNvPr id="34827" name="Line 10"/>
          <p:cNvSpPr>
            <a:spLocks noChangeShapeType="1"/>
          </p:cNvSpPr>
          <p:nvPr/>
        </p:nvSpPr>
        <p:spPr bwMode="auto">
          <a:xfrm flipH="1">
            <a:off x="2971800" y="4826000"/>
            <a:ext cx="28956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Line 11"/>
          <p:cNvSpPr>
            <a:spLocks noChangeShapeType="1"/>
          </p:cNvSpPr>
          <p:nvPr/>
        </p:nvSpPr>
        <p:spPr bwMode="auto">
          <a:xfrm>
            <a:off x="2971800" y="4149725"/>
            <a:ext cx="28956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Text Box 12"/>
          <p:cNvSpPr txBox="1">
            <a:spLocks noChangeArrowheads="1"/>
          </p:cNvSpPr>
          <p:nvPr/>
        </p:nvSpPr>
        <p:spPr bwMode="auto">
          <a:xfrm>
            <a:off x="3132138" y="4335463"/>
            <a:ext cx="2657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ahoma" panose="020B0604030504040204" pitchFamily="34" charset="0"/>
              </a:rPr>
              <a:t>如何访问宿主机？</a:t>
            </a:r>
            <a:endParaRPr lang="zh-CN" altLang="en-US" sz="2400" b="1">
              <a:latin typeface="Tahoma" panose="020B0604030504040204" pitchFamily="34" charset="0"/>
              <a:ea typeface="黑体" panose="02010609060101010101" pitchFamily="49" charset="-122"/>
            </a:endParaRPr>
          </a:p>
        </p:txBody>
      </p:sp>
      <p:sp>
        <p:nvSpPr>
          <p:cNvPr id="34830" name="Text Box 13"/>
          <p:cNvSpPr txBox="1">
            <a:spLocks noChangeArrowheads="1"/>
          </p:cNvSpPr>
          <p:nvPr/>
        </p:nvSpPr>
        <p:spPr bwMode="auto">
          <a:xfrm>
            <a:off x="3132138" y="3644900"/>
            <a:ext cx="26844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ahoma" panose="020B0604030504040204" pitchFamily="34" charset="0"/>
              </a:rPr>
              <a:t>如何下载程序？</a:t>
            </a:r>
          </a:p>
        </p:txBody>
      </p:sp>
      <p:sp>
        <p:nvSpPr>
          <p:cNvPr id="34831" name="Text Box 14"/>
          <p:cNvSpPr txBox="1">
            <a:spLocks noChangeArrowheads="1"/>
          </p:cNvSpPr>
          <p:nvPr/>
        </p:nvSpPr>
        <p:spPr bwMode="auto">
          <a:xfrm>
            <a:off x="3059113" y="2924175"/>
            <a:ext cx="27146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ahoma" panose="020B0604030504040204" pitchFamily="34" charset="0"/>
              </a:rPr>
              <a:t>如何建立通信连接？</a:t>
            </a:r>
          </a:p>
        </p:txBody>
      </p:sp>
      <p:sp>
        <p:nvSpPr>
          <p:cNvPr id="34832" name="AutoShape 15">
            <a:hlinkClick r:id="rId10" action="ppaction://hlinkfile"/>
          </p:cNvPr>
          <p:cNvSpPr>
            <a:spLocks noChangeArrowheads="1"/>
          </p:cNvSpPr>
          <p:nvPr/>
        </p:nvSpPr>
        <p:spPr bwMode="auto">
          <a:xfrm>
            <a:off x="5003800" y="1963738"/>
            <a:ext cx="685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串口</a:t>
            </a:r>
            <a:endParaRPr lang="zh-CN" altLang="en-US" sz="2400">
              <a:latin typeface="Tahoma" panose="020B0604030504040204" pitchFamily="34" charset="0"/>
              <a:ea typeface="黑体" panose="02010609060101010101" pitchFamily="49" charset="-122"/>
            </a:endParaRPr>
          </a:p>
        </p:txBody>
      </p:sp>
      <p:sp>
        <p:nvSpPr>
          <p:cNvPr id="5" name="直角上箭头 4"/>
          <p:cNvSpPr/>
          <p:nvPr/>
        </p:nvSpPr>
        <p:spPr bwMode="auto">
          <a:xfrm>
            <a:off x="5994400" y="2622550"/>
            <a:ext cx="990600" cy="590550"/>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ea typeface="黑体" pitchFamily="2" charset="-122"/>
            </a:endParaRP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E70A4E-1B6A-4E68-B96B-185744E64109}" type="slidenum">
              <a:rPr lang="en-US" altLang="zh-CN" sz="1200">
                <a:solidFill>
                  <a:srgbClr val="898989"/>
                </a:solidFill>
                <a:latin typeface="Tahoma" panose="020B0604030504040204" pitchFamily="34" charset="0"/>
              </a:rPr>
              <a:pPr>
                <a:spcBef>
                  <a:spcPct val="0"/>
                </a:spcBef>
                <a:buFontTx/>
                <a:buNone/>
              </a:pPr>
              <a:t>31</a:t>
            </a:fld>
            <a:endParaRPr lang="en-US" altLang="zh-CN" sz="1200">
              <a:solidFill>
                <a:srgbClr val="898989"/>
              </a:solidFill>
              <a:latin typeface="Tahoma" panose="020B0604030504040204" pitchFamily="34" charset="0"/>
            </a:endParaRPr>
          </a:p>
        </p:txBody>
      </p:sp>
      <p:sp>
        <p:nvSpPr>
          <p:cNvPr id="35843" name="Rectangle 2"/>
          <p:cNvSpPr>
            <a:spLocks noChangeArrowheads="1"/>
          </p:cNvSpPr>
          <p:nvPr/>
        </p:nvSpPr>
        <p:spPr bwMode="auto">
          <a:xfrm>
            <a:off x="755650" y="642938"/>
            <a:ext cx="69119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kumimoji="0" lang="en-US" altLang="zh-CN" sz="3600" b="1">
                <a:solidFill>
                  <a:srgbClr val="0000FF"/>
                </a:solidFill>
                <a:latin typeface="Tahoma" panose="020B0604030504040204" pitchFamily="34" charset="0"/>
                <a:ea typeface="黑体" panose="02010609060101010101" pitchFamily="49" charset="-122"/>
              </a:rPr>
              <a:t>3</a:t>
            </a:r>
            <a:r>
              <a:rPr kumimoji="0" lang="zh-CN" altLang="en-US" sz="3600" b="1">
                <a:solidFill>
                  <a:srgbClr val="0000FF"/>
                </a:solidFill>
                <a:latin typeface="Tahoma" panose="020B0604030504040204" pitchFamily="34" charset="0"/>
                <a:ea typeface="黑体" panose="02010609060101010101" pitchFamily="49" charset="-122"/>
              </a:rPr>
              <a:t>种常见通信模式</a:t>
            </a:r>
          </a:p>
        </p:txBody>
      </p:sp>
      <p:pic>
        <p:nvPicPr>
          <p:cNvPr id="35844" name="Picture 3"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95513"/>
            <a:ext cx="655320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Line 4"/>
          <p:cNvSpPr>
            <a:spLocks noChangeShapeType="1"/>
          </p:cNvSpPr>
          <p:nvPr/>
        </p:nvSpPr>
        <p:spPr bwMode="auto">
          <a:xfrm>
            <a:off x="2843213" y="4413250"/>
            <a:ext cx="31686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3733" name="Text Box 5"/>
          <p:cNvSpPr txBox="1">
            <a:spLocks noChangeArrowheads="1"/>
          </p:cNvSpPr>
          <p:nvPr/>
        </p:nvSpPr>
        <p:spPr bwMode="auto">
          <a:xfrm>
            <a:off x="4646613" y="44846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dirty="0">
                <a:latin typeface="+mn-ea"/>
                <a:ea typeface="+mn-ea"/>
              </a:rPr>
              <a:t>JTAG</a:t>
            </a:r>
            <a:r>
              <a:rPr lang="zh-CN" altLang="en-US" b="1" dirty="0">
                <a:latin typeface="+mn-ea"/>
                <a:ea typeface="+mn-ea"/>
              </a:rPr>
              <a:t>接口</a:t>
            </a:r>
          </a:p>
        </p:txBody>
      </p:sp>
      <p:sp>
        <p:nvSpPr>
          <p:cNvPr id="713734" name="Text Box 6"/>
          <p:cNvSpPr txBox="1">
            <a:spLocks noChangeArrowheads="1"/>
          </p:cNvSpPr>
          <p:nvPr/>
        </p:nvSpPr>
        <p:spPr bwMode="auto">
          <a:xfrm>
            <a:off x="2916238" y="44846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并行口</a:t>
            </a:r>
          </a:p>
        </p:txBody>
      </p:sp>
      <p:sp>
        <p:nvSpPr>
          <p:cNvPr id="35848" name="Oval 7"/>
          <p:cNvSpPr>
            <a:spLocks noChangeArrowheads="1"/>
          </p:cNvSpPr>
          <p:nvPr/>
        </p:nvSpPr>
        <p:spPr bwMode="auto">
          <a:xfrm>
            <a:off x="3563938" y="1773238"/>
            <a:ext cx="503237"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solidFill>
                  <a:srgbClr val="FF0000"/>
                </a:solidFill>
                <a:latin typeface="Tahoma" panose="020B0604030504040204" pitchFamily="34" charset="0"/>
                <a:ea typeface="黑体" panose="02010609060101010101" pitchFamily="49" charset="-122"/>
              </a:rPr>
              <a:t>1</a:t>
            </a:r>
          </a:p>
        </p:txBody>
      </p:sp>
      <p:sp>
        <p:nvSpPr>
          <p:cNvPr id="35849" name="Oval 8"/>
          <p:cNvSpPr>
            <a:spLocks noChangeArrowheads="1"/>
          </p:cNvSpPr>
          <p:nvPr/>
        </p:nvSpPr>
        <p:spPr bwMode="auto">
          <a:xfrm>
            <a:off x="4643438" y="1773238"/>
            <a:ext cx="503237"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solidFill>
                  <a:srgbClr val="FF0000"/>
                </a:solidFill>
                <a:latin typeface="Tahoma" panose="020B0604030504040204" pitchFamily="34" charset="0"/>
                <a:ea typeface="黑体" panose="02010609060101010101" pitchFamily="49" charset="-122"/>
              </a:rPr>
              <a:t>2</a:t>
            </a:r>
          </a:p>
        </p:txBody>
      </p:sp>
      <p:sp>
        <p:nvSpPr>
          <p:cNvPr id="35850" name="Oval 9"/>
          <p:cNvSpPr>
            <a:spLocks noChangeArrowheads="1"/>
          </p:cNvSpPr>
          <p:nvPr/>
        </p:nvSpPr>
        <p:spPr bwMode="auto">
          <a:xfrm>
            <a:off x="3995738" y="4508500"/>
            <a:ext cx="503237"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solidFill>
                  <a:srgbClr val="FF0000"/>
                </a:solidFill>
                <a:latin typeface="Tahoma" panose="020B0604030504040204" pitchFamily="34" charset="0"/>
                <a:ea typeface="黑体" panose="02010609060101010101" pitchFamily="49" charset="-122"/>
              </a:rPr>
              <a:t>3</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04800"/>
            <a:ext cx="8210550" cy="1143000"/>
          </a:xfrm>
        </p:spPr>
        <p:txBody>
          <a:bodyPr/>
          <a:lstStyle/>
          <a:p>
            <a:pPr eaLnBrk="1" hangingPunct="1"/>
            <a:r>
              <a:rPr lang="zh-CN" altLang="en-US" sz="4000" b="1">
                <a:solidFill>
                  <a:srgbClr val="0000FF"/>
                </a:solidFill>
                <a:ea typeface="黑体" panose="02010609060101010101" pitchFamily="49" charset="-122"/>
              </a:rPr>
              <a:t>通讯模式</a:t>
            </a:r>
            <a:r>
              <a:rPr lang="en-US" altLang="zh-CN" sz="4000" b="1">
                <a:solidFill>
                  <a:srgbClr val="0000FF"/>
                </a:solidFill>
                <a:ea typeface="黑体" panose="02010609060101010101" pitchFamily="49" charset="-122"/>
              </a:rPr>
              <a:t>1</a:t>
            </a:r>
            <a:r>
              <a:rPr lang="zh-CN" altLang="en-US" sz="4000" b="1">
                <a:solidFill>
                  <a:srgbClr val="0000FF"/>
                </a:solidFill>
                <a:ea typeface="黑体" panose="02010609060101010101" pitchFamily="49" charset="-122"/>
              </a:rPr>
              <a:t>－串口通讯</a:t>
            </a:r>
          </a:p>
        </p:txBody>
      </p:sp>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76A3BA-FC22-408F-B289-A3064235B39F}" type="slidenum">
              <a:rPr lang="en-US" altLang="zh-CN" sz="1200">
                <a:solidFill>
                  <a:srgbClr val="898989"/>
                </a:solidFill>
                <a:latin typeface="Tahoma" panose="020B0604030504040204" pitchFamily="34" charset="0"/>
              </a:rPr>
              <a:pPr>
                <a:spcBef>
                  <a:spcPct val="0"/>
                </a:spcBef>
                <a:buFontTx/>
                <a:buNone/>
              </a:pPr>
              <a:t>32</a:t>
            </a:fld>
            <a:endParaRPr lang="en-US" altLang="zh-CN" sz="1200">
              <a:solidFill>
                <a:srgbClr val="898989"/>
              </a:solidFill>
              <a:latin typeface="Tahoma" panose="020B0604030504040204" pitchFamily="34" charset="0"/>
            </a:endParaRPr>
          </a:p>
        </p:txBody>
      </p:sp>
      <p:sp>
        <p:nvSpPr>
          <p:cNvPr id="714755" name="Rectangle 3"/>
          <p:cNvSpPr>
            <a:spLocks noChangeArrowheads="1"/>
          </p:cNvSpPr>
          <p:nvPr/>
        </p:nvSpPr>
        <p:spPr bwMode="auto">
          <a:xfrm>
            <a:off x="750888" y="1700213"/>
            <a:ext cx="7924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110000"/>
              <a:buFont typeface="Wingdings" pitchFamily="2" charset="2"/>
              <a:buBlip>
                <a:blip r:embed="rId2"/>
              </a:buBlip>
              <a:defRPr/>
            </a:pPr>
            <a:r>
              <a:rPr kumimoji="0" lang="zh-CN" altLang="en-GB" sz="2800" b="1" dirty="0">
                <a:latin typeface="+mn-ea"/>
                <a:ea typeface="+mn-ea"/>
              </a:rPr>
              <a:t>特点及应用场合</a:t>
            </a:r>
            <a:endParaRPr kumimoji="0" lang="zh-CN" altLang="en-US" sz="2800" b="1" dirty="0">
              <a:latin typeface="+mn-ea"/>
              <a:ea typeface="+mn-ea"/>
            </a:endParaRPr>
          </a:p>
          <a:p>
            <a:pPr marL="742950" lvl="1" indent="-285750" eaLnBrk="1" hangingPunct="1">
              <a:spcBef>
                <a:spcPct val="20000"/>
              </a:spcBef>
              <a:buClr>
                <a:schemeClr val="tx1"/>
              </a:buClr>
              <a:buSzPct val="60000"/>
              <a:buFont typeface="Wingdings" pitchFamily="2" charset="2"/>
              <a:buChar char="n"/>
              <a:defRPr/>
            </a:pPr>
            <a:r>
              <a:rPr kumimoji="0" lang="zh-CN" altLang="en-GB" sz="2800" b="1" dirty="0">
                <a:latin typeface="+mn-ea"/>
                <a:ea typeface="+mn-ea"/>
              </a:rPr>
              <a:t>驱动实现最简单</a:t>
            </a:r>
          </a:p>
          <a:p>
            <a:pPr marL="742950" lvl="1" indent="-285750" eaLnBrk="1" hangingPunct="1">
              <a:spcBef>
                <a:spcPct val="20000"/>
              </a:spcBef>
              <a:buClr>
                <a:schemeClr val="tx1"/>
              </a:buClr>
              <a:buSzPct val="60000"/>
              <a:buFont typeface="Wingdings" pitchFamily="2" charset="2"/>
              <a:buChar char="n"/>
              <a:defRPr/>
            </a:pPr>
            <a:r>
              <a:rPr kumimoji="0" lang="zh-CN" altLang="en-GB" sz="2800" b="1" dirty="0">
                <a:latin typeface="+mn-ea"/>
                <a:ea typeface="+mn-ea"/>
              </a:rPr>
              <a:t>传输速度慢，距离短，不适合大数据量、长距离数据传输</a:t>
            </a:r>
          </a:p>
          <a:p>
            <a:pPr marL="742950" lvl="1" indent="-285750" eaLnBrk="1" hangingPunct="1">
              <a:spcBef>
                <a:spcPct val="20000"/>
              </a:spcBef>
              <a:buClr>
                <a:schemeClr val="tx1"/>
              </a:buClr>
              <a:buSzPct val="60000"/>
              <a:buFont typeface="Wingdings" pitchFamily="2" charset="2"/>
              <a:buChar char="n"/>
              <a:defRPr/>
            </a:pPr>
            <a:r>
              <a:rPr kumimoji="0" lang="zh-CN" altLang="en-GB" sz="2800" b="1" dirty="0">
                <a:latin typeface="+mn-ea"/>
                <a:ea typeface="+mn-ea"/>
              </a:rPr>
              <a:t>需要在宿主机、目标机两端均提供驱动</a:t>
            </a:r>
          </a:p>
          <a:p>
            <a:pPr marL="742950" lvl="1" indent="-285750" eaLnBrk="1" hangingPunct="1">
              <a:spcBef>
                <a:spcPct val="20000"/>
              </a:spcBef>
              <a:buClr>
                <a:schemeClr val="tx1"/>
              </a:buClr>
              <a:buSzPct val="60000"/>
              <a:buFont typeface="Wingdings" pitchFamily="2" charset="2"/>
              <a:buChar char="n"/>
              <a:defRPr/>
            </a:pPr>
            <a:r>
              <a:rPr kumimoji="0" lang="zh-CN" altLang="en-GB" sz="2800" b="1" dirty="0">
                <a:latin typeface="+mn-ea"/>
                <a:ea typeface="+mn-ea"/>
              </a:rPr>
              <a:t>常用于宿主机－目标机的字符流通讯</a:t>
            </a:r>
          </a:p>
          <a:p>
            <a:pPr marL="742950" lvl="1" indent="-285750" eaLnBrk="1" hangingPunct="1">
              <a:spcBef>
                <a:spcPct val="20000"/>
              </a:spcBef>
              <a:buClr>
                <a:schemeClr val="tx1"/>
              </a:buClr>
              <a:buSzPct val="60000"/>
              <a:buFont typeface="Wingdings" pitchFamily="2" charset="2"/>
              <a:buChar char="n"/>
              <a:defRPr/>
            </a:pPr>
            <a:endParaRPr kumimoji="0" lang="en-US" altLang="zh-CN" b="1" dirty="0">
              <a:latin typeface="+mn-ea"/>
              <a:ea typeface="+mn-ea"/>
            </a:endParaRPr>
          </a:p>
        </p:txBody>
      </p:sp>
      <p:sp>
        <p:nvSpPr>
          <p:cNvPr id="36869" name="Rectangle 4"/>
          <p:cNvSpPr>
            <a:spLocks noChangeArrowheads="1"/>
          </p:cNvSpPr>
          <p:nvPr/>
        </p:nvSpPr>
        <p:spPr bwMode="auto">
          <a:xfrm>
            <a:off x="1866900" y="4737100"/>
            <a:ext cx="5072063" cy="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304800"/>
            <a:ext cx="8210550" cy="1143000"/>
          </a:xfrm>
        </p:spPr>
        <p:txBody>
          <a:bodyPr/>
          <a:lstStyle/>
          <a:p>
            <a:pPr eaLnBrk="1" hangingPunct="1"/>
            <a:r>
              <a:rPr lang="en-US" altLang="zh-CN" sz="3600" b="1">
                <a:solidFill>
                  <a:srgbClr val="0000FF"/>
                </a:solidFill>
                <a:ea typeface="黑体" panose="02010609060101010101" pitchFamily="49" charset="-122"/>
              </a:rPr>
              <a:t>Linux</a:t>
            </a:r>
            <a:r>
              <a:rPr lang="zh-CN" altLang="en-US" sz="3600" b="1">
                <a:solidFill>
                  <a:srgbClr val="0000FF"/>
                </a:solidFill>
                <a:ea typeface="黑体" panose="02010609060101010101" pitchFamily="49" charset="-122"/>
              </a:rPr>
              <a:t>宿主机串口通讯简介－</a:t>
            </a:r>
            <a:r>
              <a:rPr lang="en-US" altLang="zh-CN" sz="3600" b="1">
                <a:solidFill>
                  <a:srgbClr val="0000FF"/>
                </a:solidFill>
                <a:ea typeface="黑体" panose="02010609060101010101" pitchFamily="49" charset="-122"/>
              </a:rPr>
              <a:t>minicom</a:t>
            </a:r>
          </a:p>
        </p:txBody>
      </p:sp>
      <p:sp>
        <p:nvSpPr>
          <p:cNvPr id="378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599ECCC-30D4-42EC-B6E1-1C8B61CCCD7C}" type="slidenum">
              <a:rPr lang="en-US" altLang="zh-CN" sz="1200">
                <a:solidFill>
                  <a:srgbClr val="898989"/>
                </a:solidFill>
                <a:latin typeface="Tahoma" panose="020B0604030504040204" pitchFamily="34" charset="0"/>
              </a:rPr>
              <a:pPr>
                <a:spcBef>
                  <a:spcPct val="0"/>
                </a:spcBef>
                <a:buFontTx/>
                <a:buNone/>
              </a:pPr>
              <a:t>33</a:t>
            </a:fld>
            <a:endParaRPr lang="en-US" altLang="zh-CN" sz="1200">
              <a:solidFill>
                <a:srgbClr val="898989"/>
              </a:solidFill>
              <a:latin typeface="Tahoma" panose="020B0604030504040204" pitchFamily="34" charset="0"/>
            </a:endParaRPr>
          </a:p>
        </p:txBody>
      </p:sp>
      <p:sp>
        <p:nvSpPr>
          <p:cNvPr id="715779" name="Rectangle 3"/>
          <p:cNvSpPr>
            <a:spLocks noChangeArrowheads="1"/>
          </p:cNvSpPr>
          <p:nvPr/>
        </p:nvSpPr>
        <p:spPr bwMode="auto">
          <a:xfrm>
            <a:off x="827088" y="1700213"/>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Clr>
                <a:schemeClr val="hlink"/>
              </a:buClr>
              <a:buSzPct val="110000"/>
              <a:buFont typeface="Wingdings" pitchFamily="2" charset="2"/>
              <a:buBlip>
                <a:blip r:embed="rId2"/>
              </a:buBlip>
              <a:defRPr/>
            </a:pPr>
            <a:r>
              <a:rPr kumimoji="0" lang="en-GB" altLang="zh-CN" sz="2800" b="1">
                <a:latin typeface="+mn-ea"/>
                <a:ea typeface="+mn-ea"/>
              </a:rPr>
              <a:t>Minicom</a:t>
            </a:r>
            <a:r>
              <a:rPr kumimoji="0" lang="zh-CN" altLang="en-GB" sz="2800" b="1">
                <a:latin typeface="+mn-ea"/>
                <a:ea typeface="+mn-ea"/>
              </a:rPr>
              <a:t>对串口数据传输的配置</a:t>
            </a:r>
            <a:r>
              <a:rPr kumimoji="0" lang="zh-CN" altLang="en-US" sz="2800" b="1">
                <a:latin typeface="+mn-ea"/>
                <a:ea typeface="+mn-ea"/>
              </a:rPr>
              <a:t> </a:t>
            </a:r>
          </a:p>
          <a:p>
            <a:pPr marL="342900" indent="-342900" eaLnBrk="1" hangingPunct="1">
              <a:lnSpc>
                <a:spcPct val="90000"/>
              </a:lnSpc>
              <a:spcBef>
                <a:spcPct val="20000"/>
              </a:spcBef>
              <a:buClr>
                <a:schemeClr val="hlink"/>
              </a:buClr>
              <a:buSzPct val="110000"/>
              <a:buFont typeface="Wingdings" pitchFamily="2" charset="2"/>
              <a:buBlip>
                <a:blip r:embed="rId2"/>
              </a:buBlip>
              <a:defRPr/>
            </a:pPr>
            <a:endParaRPr kumimoji="0" lang="zh-CN" altLang="en-US" sz="2800" b="1">
              <a:latin typeface="+mn-ea"/>
              <a:ea typeface="+mn-ea"/>
            </a:endParaRPr>
          </a:p>
          <a:p>
            <a:pPr marL="742950" lvl="1" indent="-285750" eaLnBrk="1" hangingPunct="1">
              <a:lnSpc>
                <a:spcPct val="90000"/>
              </a:lnSpc>
              <a:spcBef>
                <a:spcPct val="20000"/>
              </a:spcBef>
              <a:buClr>
                <a:schemeClr val="tx1"/>
              </a:buClr>
              <a:buSzPct val="60000"/>
              <a:buFont typeface="Wingdings" pitchFamily="2" charset="2"/>
              <a:buChar char="n"/>
              <a:defRPr/>
            </a:pPr>
            <a:endParaRPr kumimoji="0" lang="zh-CN" altLang="en-GB" b="1">
              <a:latin typeface="+mn-ea"/>
              <a:ea typeface="+mn-ea"/>
            </a:endParaRPr>
          </a:p>
          <a:p>
            <a:pPr marL="742950" lvl="1" indent="-285750" eaLnBrk="1" hangingPunct="1">
              <a:lnSpc>
                <a:spcPct val="90000"/>
              </a:lnSpc>
              <a:spcBef>
                <a:spcPct val="20000"/>
              </a:spcBef>
              <a:buClr>
                <a:schemeClr val="tx1"/>
              </a:buClr>
              <a:buSzPct val="60000"/>
              <a:buFont typeface="Wingdings" pitchFamily="2" charset="2"/>
              <a:buChar char="n"/>
              <a:defRPr/>
            </a:pPr>
            <a:r>
              <a:rPr kumimoji="0" lang="zh-CN" altLang="en-GB" b="1">
                <a:latin typeface="+mn-ea"/>
                <a:ea typeface="+mn-ea"/>
              </a:rPr>
              <a:t>若目标机接在</a:t>
            </a:r>
            <a:r>
              <a:rPr kumimoji="0" lang="en-GB" altLang="zh-CN" b="1">
                <a:latin typeface="+mn-ea"/>
                <a:ea typeface="+mn-ea"/>
              </a:rPr>
              <a:t>COM1</a:t>
            </a:r>
            <a:r>
              <a:rPr kumimoji="0" lang="zh-CN" altLang="en-GB" b="1">
                <a:latin typeface="+mn-ea"/>
                <a:ea typeface="+mn-ea"/>
              </a:rPr>
              <a:t>上，则输入</a:t>
            </a:r>
            <a:r>
              <a:rPr kumimoji="0" lang="en-GB" altLang="zh-CN" b="1">
                <a:latin typeface="+mn-ea"/>
                <a:ea typeface="+mn-ea"/>
              </a:rPr>
              <a:t>/dev/ttyS0;</a:t>
            </a:r>
            <a:r>
              <a:rPr kumimoji="0" lang="zh-CN" altLang="en-GB" b="1">
                <a:latin typeface="+mn-ea"/>
                <a:ea typeface="+mn-ea"/>
              </a:rPr>
              <a:t>若接在</a:t>
            </a:r>
            <a:r>
              <a:rPr kumimoji="0" lang="en-GB" altLang="zh-CN" b="1">
                <a:latin typeface="+mn-ea"/>
                <a:ea typeface="+mn-ea"/>
              </a:rPr>
              <a:t>COM2</a:t>
            </a:r>
            <a:r>
              <a:rPr kumimoji="0" lang="zh-CN" altLang="en-GB" b="1">
                <a:latin typeface="+mn-ea"/>
                <a:ea typeface="+mn-ea"/>
              </a:rPr>
              <a:t>上则输入</a:t>
            </a:r>
            <a:r>
              <a:rPr kumimoji="0" lang="en-GB" altLang="zh-CN" b="1">
                <a:latin typeface="+mn-ea"/>
                <a:ea typeface="+mn-ea"/>
              </a:rPr>
              <a:t>/dev/ttyS1</a:t>
            </a:r>
            <a:r>
              <a:rPr kumimoji="0" lang="zh-CN" altLang="en-GB" b="1">
                <a:latin typeface="+mn-ea"/>
                <a:ea typeface="+mn-ea"/>
              </a:rPr>
              <a:t>。</a:t>
            </a:r>
          </a:p>
          <a:p>
            <a:pPr marL="742950" lvl="1" indent="-285750" eaLnBrk="1" hangingPunct="1">
              <a:lnSpc>
                <a:spcPct val="90000"/>
              </a:lnSpc>
              <a:spcBef>
                <a:spcPct val="20000"/>
              </a:spcBef>
              <a:buClr>
                <a:schemeClr val="tx1"/>
              </a:buClr>
              <a:buSzPct val="60000"/>
              <a:buFont typeface="Wingdings" pitchFamily="2" charset="2"/>
              <a:buChar char="n"/>
              <a:defRPr/>
            </a:pPr>
            <a:r>
              <a:rPr kumimoji="0" lang="en-GB" altLang="zh-CN" b="1">
                <a:latin typeface="+mn-ea"/>
                <a:ea typeface="+mn-ea"/>
              </a:rPr>
              <a:t>Speed</a:t>
            </a:r>
            <a:r>
              <a:rPr kumimoji="0" lang="zh-CN" altLang="en-GB" b="1">
                <a:latin typeface="+mn-ea"/>
                <a:ea typeface="+mn-ea"/>
              </a:rPr>
              <a:t>为</a:t>
            </a:r>
            <a:r>
              <a:rPr kumimoji="0" lang="en-GB" altLang="zh-CN" b="1">
                <a:latin typeface="+mn-ea"/>
                <a:ea typeface="+mn-ea"/>
              </a:rPr>
              <a:t>115200</a:t>
            </a:r>
          </a:p>
          <a:p>
            <a:pPr marL="742950" lvl="1" indent="-285750" eaLnBrk="1" hangingPunct="1">
              <a:lnSpc>
                <a:spcPct val="90000"/>
              </a:lnSpc>
              <a:spcBef>
                <a:spcPct val="20000"/>
              </a:spcBef>
              <a:buClr>
                <a:schemeClr val="tx1"/>
              </a:buClr>
              <a:buSzPct val="60000"/>
              <a:buFont typeface="Wingdings" pitchFamily="2" charset="2"/>
              <a:buChar char="n"/>
              <a:defRPr/>
            </a:pPr>
            <a:r>
              <a:rPr kumimoji="0" lang="en-GB" altLang="zh-CN" b="1">
                <a:latin typeface="+mn-ea"/>
                <a:ea typeface="+mn-ea"/>
              </a:rPr>
              <a:t>Parity bit</a:t>
            </a:r>
            <a:r>
              <a:rPr kumimoji="0" lang="zh-CN" altLang="en-GB" b="1">
                <a:latin typeface="+mn-ea"/>
                <a:ea typeface="+mn-ea"/>
              </a:rPr>
              <a:t>为</a:t>
            </a:r>
            <a:r>
              <a:rPr kumimoji="0" lang="en-GB" altLang="zh-CN" b="1">
                <a:latin typeface="+mn-ea"/>
                <a:ea typeface="+mn-ea"/>
              </a:rPr>
              <a:t>No</a:t>
            </a:r>
          </a:p>
          <a:p>
            <a:pPr marL="742950" lvl="1" indent="-285750" eaLnBrk="1" hangingPunct="1">
              <a:lnSpc>
                <a:spcPct val="90000"/>
              </a:lnSpc>
              <a:spcBef>
                <a:spcPct val="20000"/>
              </a:spcBef>
              <a:buClr>
                <a:schemeClr val="tx1"/>
              </a:buClr>
              <a:buSzPct val="60000"/>
              <a:buFont typeface="Wingdings" pitchFamily="2" charset="2"/>
              <a:buChar char="n"/>
              <a:defRPr/>
            </a:pPr>
            <a:r>
              <a:rPr kumimoji="0" lang="en-GB" altLang="zh-CN" b="1">
                <a:latin typeface="+mn-ea"/>
                <a:ea typeface="+mn-ea"/>
              </a:rPr>
              <a:t>Data bit</a:t>
            </a:r>
            <a:r>
              <a:rPr kumimoji="0" lang="zh-CN" altLang="en-GB" b="1">
                <a:latin typeface="+mn-ea"/>
                <a:ea typeface="+mn-ea"/>
              </a:rPr>
              <a:t>为</a:t>
            </a:r>
            <a:r>
              <a:rPr kumimoji="0" lang="en-GB" altLang="zh-CN" b="1">
                <a:latin typeface="+mn-ea"/>
                <a:ea typeface="+mn-ea"/>
              </a:rPr>
              <a:t>8</a:t>
            </a:r>
          </a:p>
          <a:p>
            <a:pPr marL="742950" lvl="1" indent="-285750" eaLnBrk="1" hangingPunct="1">
              <a:lnSpc>
                <a:spcPct val="90000"/>
              </a:lnSpc>
              <a:spcBef>
                <a:spcPct val="20000"/>
              </a:spcBef>
              <a:buClr>
                <a:schemeClr val="tx1"/>
              </a:buClr>
              <a:buSzPct val="60000"/>
              <a:buFont typeface="Wingdings" pitchFamily="2" charset="2"/>
              <a:buChar char="n"/>
              <a:defRPr/>
            </a:pPr>
            <a:r>
              <a:rPr kumimoji="0" lang="en-GB" altLang="zh-CN" b="1">
                <a:latin typeface="+mn-ea"/>
                <a:ea typeface="+mn-ea"/>
              </a:rPr>
              <a:t>Stop bits</a:t>
            </a:r>
            <a:r>
              <a:rPr kumimoji="0" lang="zh-CN" altLang="en-GB" b="1">
                <a:latin typeface="+mn-ea"/>
                <a:ea typeface="+mn-ea"/>
              </a:rPr>
              <a:t>为</a:t>
            </a:r>
            <a:r>
              <a:rPr kumimoji="0" lang="en-GB" altLang="zh-CN" b="1">
                <a:latin typeface="+mn-ea"/>
                <a:ea typeface="+mn-ea"/>
              </a:rPr>
              <a:t>1</a:t>
            </a:r>
            <a:r>
              <a:rPr kumimoji="0" lang="en-US" altLang="zh-CN" b="1">
                <a:latin typeface="+mn-ea"/>
                <a:ea typeface="+mn-ea"/>
              </a:rPr>
              <a:t>  </a:t>
            </a:r>
          </a:p>
        </p:txBody>
      </p:sp>
      <p:sp>
        <p:nvSpPr>
          <p:cNvPr id="37893" name="Rectangle 4"/>
          <p:cNvSpPr>
            <a:spLocks noChangeArrowheads="1"/>
          </p:cNvSpPr>
          <p:nvPr/>
        </p:nvSpPr>
        <p:spPr bwMode="auto">
          <a:xfrm>
            <a:off x="1866900" y="4737100"/>
            <a:ext cx="5072063" cy="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graphicFrame>
        <p:nvGraphicFramePr>
          <p:cNvPr id="715781" name="Group 5"/>
          <p:cNvGraphicFramePr>
            <a:graphicFrameLocks noGrp="1"/>
          </p:cNvGraphicFramePr>
          <p:nvPr/>
        </p:nvGraphicFramePr>
        <p:xfrm>
          <a:off x="1692275" y="2335213"/>
          <a:ext cx="5657850" cy="517724"/>
        </p:xfrm>
        <a:graphic>
          <a:graphicData uri="http://schemas.openxmlformats.org/drawingml/2006/table">
            <a:tbl>
              <a:tblPr/>
              <a:tblGrid>
                <a:gridCol w="56578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GB" altLang="zh-CN" sz="2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root@XSBase</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home]# </a:t>
                      </a:r>
                      <a:r>
                        <a:rPr kumimoji="0" lang="en-GB" altLang="zh-CN" sz="2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minicom</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-s</a:t>
                      </a:r>
                      <a:endParaRPr kumimoji="0" lang="en-GB" altLang="zh-CN" sz="2800" b="0" i="0" u="none" strike="noStrike" cap="none" normalizeH="0" baseline="0" dirty="0">
                        <a:ln>
                          <a:noFill/>
                        </a:ln>
                        <a:solidFill>
                          <a:schemeClr val="tx1"/>
                        </a:solidFill>
                        <a:effectLst/>
                        <a:latin typeface="Tahoma" pitchFamily="34" charset="0"/>
                        <a:ea typeface="宋体" pitchFamily="2" charset="-122"/>
                      </a:endParaRPr>
                    </a:p>
                  </a:txBody>
                  <a:tcPr marT="45502" marB="455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609600" y="304800"/>
            <a:ext cx="8210550" cy="1143000"/>
          </a:xfrm>
        </p:spPr>
        <p:txBody>
          <a:bodyPr/>
          <a:lstStyle/>
          <a:p>
            <a:pPr eaLnBrk="1" hangingPunct="1"/>
            <a:r>
              <a:rPr lang="en-US" altLang="zh-CN" sz="3600" b="1">
                <a:solidFill>
                  <a:srgbClr val="0000FF"/>
                </a:solidFill>
                <a:ea typeface="黑体" panose="02010609060101010101" pitchFamily="49" charset="-122"/>
              </a:rPr>
              <a:t>Linux</a:t>
            </a:r>
            <a:r>
              <a:rPr lang="zh-CN" altLang="en-US" sz="3600" b="1">
                <a:solidFill>
                  <a:srgbClr val="0000FF"/>
                </a:solidFill>
                <a:ea typeface="黑体" panose="02010609060101010101" pitchFamily="49" charset="-122"/>
              </a:rPr>
              <a:t>宿主机串口通讯简介－</a:t>
            </a:r>
            <a:r>
              <a:rPr lang="en-US" altLang="zh-CN" sz="3600" b="1">
                <a:solidFill>
                  <a:srgbClr val="0000FF"/>
                </a:solidFill>
                <a:ea typeface="黑体" panose="02010609060101010101" pitchFamily="49" charset="-122"/>
              </a:rPr>
              <a:t>minicom</a:t>
            </a:r>
          </a:p>
        </p:txBody>
      </p:sp>
      <p:sp>
        <p:nvSpPr>
          <p:cNvPr id="38915" name="Rectangle 2" descr="Rectangle: Click to edit Master text styles&#10;Second level&#10;Third level&#10;Fourth level&#10;Fifth level"/>
          <p:cNvSpPr>
            <a:spLocks noGrp="1" noChangeArrowheads="1"/>
          </p:cNvSpPr>
          <p:nvPr>
            <p:ph idx="1"/>
          </p:nvPr>
        </p:nvSpPr>
        <p:spPr>
          <a:xfrm>
            <a:off x="609600" y="1600200"/>
            <a:ext cx="7058025" cy="4419600"/>
          </a:xfrm>
        </p:spPr>
        <p:txBody>
          <a:bodyPr/>
          <a:lstStyle/>
          <a:p>
            <a:pPr eaLnBrk="1" hangingPunct="1"/>
            <a:r>
              <a:rPr lang="zh-CN" altLang="en-US" sz="2800" b="1"/>
              <a:t>设置正确后，目标板启动显示信息如下：</a:t>
            </a:r>
          </a:p>
        </p:txBody>
      </p:sp>
      <p:sp>
        <p:nvSpPr>
          <p:cNvPr id="389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7E6ACC-D2F5-4652-B036-DD81A68E6A08}" type="slidenum">
              <a:rPr lang="en-US" altLang="zh-CN" sz="1200">
                <a:solidFill>
                  <a:srgbClr val="898989"/>
                </a:solidFill>
                <a:latin typeface="Tahoma" panose="020B0604030504040204" pitchFamily="34" charset="0"/>
              </a:rPr>
              <a:pPr>
                <a:spcBef>
                  <a:spcPct val="0"/>
                </a:spcBef>
                <a:buFontTx/>
                <a:buNone/>
              </a:pPr>
              <a:t>34</a:t>
            </a:fld>
            <a:endParaRPr lang="en-US" altLang="zh-CN" sz="1200">
              <a:solidFill>
                <a:srgbClr val="898989"/>
              </a:solidFill>
              <a:latin typeface="Tahoma" panose="020B0604030504040204" pitchFamily="34" charset="0"/>
            </a:endParaRPr>
          </a:p>
        </p:txBody>
      </p:sp>
      <p:pic>
        <p:nvPicPr>
          <p:cNvPr id="38917" name="Picture 3" descr="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20938"/>
            <a:ext cx="7488238"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10550" cy="1143000"/>
          </a:xfrm>
        </p:spPr>
        <p:txBody>
          <a:bodyPr/>
          <a:lstStyle/>
          <a:p>
            <a:pPr eaLnBrk="1" hangingPunct="1"/>
            <a:r>
              <a:rPr lang="zh-CN" altLang="en-US" sz="4000" b="1">
                <a:solidFill>
                  <a:srgbClr val="0000FF"/>
                </a:solidFill>
                <a:ea typeface="黑体" panose="02010609060101010101" pitchFamily="49" charset="-122"/>
              </a:rPr>
              <a:t>通讯模式</a:t>
            </a:r>
            <a:r>
              <a:rPr lang="en-US" altLang="zh-CN" sz="4000" b="1">
                <a:solidFill>
                  <a:srgbClr val="0000FF"/>
                </a:solidFill>
                <a:ea typeface="黑体" panose="02010609060101010101" pitchFamily="49" charset="-122"/>
              </a:rPr>
              <a:t>2</a:t>
            </a:r>
            <a:r>
              <a:rPr lang="zh-CN" altLang="en-US" sz="4000" b="1">
                <a:solidFill>
                  <a:srgbClr val="0000FF"/>
                </a:solidFill>
                <a:ea typeface="黑体" panose="02010609060101010101" pitchFamily="49" charset="-122"/>
              </a:rPr>
              <a:t>－网络通讯</a:t>
            </a:r>
          </a:p>
        </p:txBody>
      </p:sp>
      <p:sp>
        <p:nvSpPr>
          <p:cNvPr id="399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E14D24-E561-4271-A89E-2A70BB6A6D65}" type="slidenum">
              <a:rPr lang="en-US" altLang="zh-CN" sz="1200">
                <a:solidFill>
                  <a:srgbClr val="898989"/>
                </a:solidFill>
                <a:latin typeface="Tahoma" panose="020B0604030504040204" pitchFamily="34" charset="0"/>
              </a:rPr>
              <a:pPr>
                <a:spcBef>
                  <a:spcPct val="0"/>
                </a:spcBef>
                <a:buFontTx/>
                <a:buNone/>
              </a:pPr>
              <a:t>35</a:t>
            </a:fld>
            <a:endParaRPr lang="en-US" altLang="zh-CN" sz="1200">
              <a:solidFill>
                <a:srgbClr val="898989"/>
              </a:solidFill>
              <a:latin typeface="Tahoma" panose="020B0604030504040204" pitchFamily="34" charset="0"/>
            </a:endParaRPr>
          </a:p>
        </p:txBody>
      </p:sp>
      <p:sp>
        <p:nvSpPr>
          <p:cNvPr id="717827" name="Rectangle 3"/>
          <p:cNvSpPr>
            <a:spLocks noChangeArrowheads="1"/>
          </p:cNvSpPr>
          <p:nvPr/>
        </p:nvSpPr>
        <p:spPr bwMode="auto">
          <a:xfrm>
            <a:off x="827088" y="1628775"/>
            <a:ext cx="7924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110000"/>
              <a:buFont typeface="Wingdings" pitchFamily="2" charset="2"/>
              <a:buBlip>
                <a:blip r:embed="rId2"/>
              </a:buBlip>
              <a:defRPr/>
            </a:pPr>
            <a:r>
              <a:rPr kumimoji="0" lang="zh-CN" altLang="en-GB" sz="2800" b="1">
                <a:latin typeface="+mn-ea"/>
                <a:ea typeface="+mn-ea"/>
              </a:rPr>
              <a:t>特点及应用场合</a:t>
            </a:r>
            <a:endParaRPr kumimoji="0" lang="zh-CN" altLang="en-US" sz="2800" b="1">
              <a:latin typeface="+mn-ea"/>
              <a:ea typeface="+mn-ea"/>
            </a:endParaRPr>
          </a:p>
          <a:p>
            <a:pPr marL="742950" lvl="1" indent="-285750" eaLnBrk="1" hangingPunct="1">
              <a:spcBef>
                <a:spcPct val="20000"/>
              </a:spcBef>
              <a:buClr>
                <a:schemeClr val="tx1"/>
              </a:buClr>
              <a:buSzPct val="60000"/>
              <a:buFont typeface="Wingdings" pitchFamily="2" charset="2"/>
              <a:buChar char="n"/>
              <a:defRPr/>
            </a:pPr>
            <a:r>
              <a:rPr kumimoji="0" lang="zh-CN" altLang="en-GB" sz="2800" b="1">
                <a:latin typeface="+mn-ea"/>
                <a:ea typeface="+mn-ea"/>
              </a:rPr>
              <a:t>驱动实现相对复杂，一般采用精简的网络通讯协议，如</a:t>
            </a:r>
            <a:r>
              <a:rPr kumimoji="0" lang="en-GB" altLang="zh-CN" sz="2800" b="1">
                <a:latin typeface="+mn-ea"/>
                <a:ea typeface="+mn-ea"/>
              </a:rPr>
              <a:t>TFTP</a:t>
            </a:r>
            <a:r>
              <a:rPr kumimoji="0" lang="zh-CN" altLang="en-GB" sz="2800" b="1">
                <a:latin typeface="+mn-ea"/>
                <a:ea typeface="+mn-ea"/>
              </a:rPr>
              <a:t>进行通讯</a:t>
            </a:r>
          </a:p>
          <a:p>
            <a:pPr marL="742950" lvl="1" indent="-285750" eaLnBrk="1" hangingPunct="1">
              <a:spcBef>
                <a:spcPct val="20000"/>
              </a:spcBef>
              <a:buClr>
                <a:schemeClr val="tx1"/>
              </a:buClr>
              <a:buSzPct val="60000"/>
              <a:buFont typeface="Wingdings" pitchFamily="2" charset="2"/>
              <a:buChar char="n"/>
              <a:defRPr/>
            </a:pPr>
            <a:r>
              <a:rPr kumimoji="0" lang="zh-CN" altLang="en-GB" sz="2800" b="1">
                <a:latin typeface="+mn-ea"/>
                <a:ea typeface="+mn-ea"/>
              </a:rPr>
              <a:t>常用于宿主机－目标机的大数据量数据传输，可以作为串口通讯的补充</a:t>
            </a:r>
          </a:p>
          <a:p>
            <a:pPr marL="742950" lvl="1" indent="-285750" eaLnBrk="1" hangingPunct="1">
              <a:spcBef>
                <a:spcPct val="20000"/>
              </a:spcBef>
              <a:buClr>
                <a:schemeClr val="tx1"/>
              </a:buClr>
              <a:buSzPct val="60000"/>
              <a:buFont typeface="Wingdings" pitchFamily="2" charset="2"/>
              <a:buChar char="n"/>
              <a:defRPr/>
            </a:pPr>
            <a:r>
              <a:rPr kumimoji="0" lang="zh-CN" altLang="en-GB" sz="2800" b="1">
                <a:latin typeface="+mn-ea"/>
                <a:ea typeface="+mn-ea"/>
              </a:rPr>
              <a:t>需要在宿主机、目标机两端均提供驱动</a:t>
            </a:r>
          </a:p>
          <a:p>
            <a:pPr marL="742950" lvl="1" indent="-285750" eaLnBrk="1" hangingPunct="1">
              <a:spcBef>
                <a:spcPct val="20000"/>
              </a:spcBef>
              <a:buClr>
                <a:schemeClr val="tx1"/>
              </a:buClr>
              <a:buSzPct val="60000"/>
              <a:buFont typeface="Wingdings" pitchFamily="2" charset="2"/>
              <a:buChar char="n"/>
              <a:defRPr/>
            </a:pPr>
            <a:r>
              <a:rPr kumimoji="0" lang="zh-CN" altLang="en-GB" sz="2800" b="1">
                <a:latin typeface="+mn-ea"/>
                <a:ea typeface="+mn-ea"/>
              </a:rPr>
              <a:t>宿主机端实现服务器，目标机端提供客户端</a:t>
            </a:r>
          </a:p>
          <a:p>
            <a:pPr marL="742950" lvl="1" indent="-285750" eaLnBrk="1" hangingPunct="1">
              <a:spcBef>
                <a:spcPct val="20000"/>
              </a:spcBef>
              <a:buClr>
                <a:schemeClr val="tx1"/>
              </a:buClr>
              <a:buSzPct val="60000"/>
              <a:buFont typeface="Wingdings" pitchFamily="2" charset="2"/>
              <a:buChar char="n"/>
              <a:defRPr/>
            </a:pPr>
            <a:endParaRPr kumimoji="0" lang="zh-CN" altLang="en-GB" sz="2800" b="1">
              <a:latin typeface="+mn-ea"/>
              <a:ea typeface="+mn-ea"/>
            </a:endParaRPr>
          </a:p>
          <a:p>
            <a:pPr marL="742950" lvl="1" indent="-285750" eaLnBrk="1" hangingPunct="1">
              <a:spcBef>
                <a:spcPct val="20000"/>
              </a:spcBef>
              <a:buClr>
                <a:schemeClr val="tx1"/>
              </a:buClr>
              <a:buSzPct val="60000"/>
              <a:buFont typeface="Wingdings" pitchFamily="2" charset="2"/>
              <a:buChar char="n"/>
              <a:defRPr/>
            </a:pPr>
            <a:endParaRPr kumimoji="0" lang="en-US" altLang="zh-CN" b="1">
              <a:latin typeface="+mn-ea"/>
              <a:ea typeface="+mn-ea"/>
            </a:endParaRPr>
          </a:p>
        </p:txBody>
      </p:sp>
      <p:sp>
        <p:nvSpPr>
          <p:cNvPr id="39941" name="Rectangle 4"/>
          <p:cNvSpPr>
            <a:spLocks noChangeArrowheads="1"/>
          </p:cNvSpPr>
          <p:nvPr/>
        </p:nvSpPr>
        <p:spPr bwMode="auto">
          <a:xfrm>
            <a:off x="1866900" y="4737100"/>
            <a:ext cx="5072063" cy="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468313" y="476250"/>
            <a:ext cx="8283575" cy="827088"/>
          </a:xfrm>
        </p:spPr>
        <p:txBody>
          <a:bodyPr/>
          <a:lstStyle/>
          <a:p>
            <a:pPr eaLnBrk="1" hangingPunct="1"/>
            <a:r>
              <a:rPr lang="zh-CN" altLang="en-US" sz="3600" b="1">
                <a:solidFill>
                  <a:srgbClr val="0000FF"/>
                </a:solidFill>
                <a:ea typeface="黑体" panose="02010609060101010101" pitchFamily="49" charset="-122"/>
              </a:rPr>
              <a:t>宿主机端网络通讯简介－</a:t>
            </a:r>
            <a:r>
              <a:rPr lang="en-US" altLang="zh-CN" sz="3600" b="1">
                <a:solidFill>
                  <a:srgbClr val="0000FF"/>
                </a:solidFill>
                <a:ea typeface="黑体" panose="02010609060101010101" pitchFamily="49" charset="-122"/>
              </a:rPr>
              <a:t>TFTP</a:t>
            </a:r>
            <a:r>
              <a:rPr lang="zh-CN" altLang="en-US" sz="3600" b="1">
                <a:solidFill>
                  <a:srgbClr val="0000FF"/>
                </a:solidFill>
                <a:ea typeface="黑体" panose="02010609060101010101" pitchFamily="49" charset="-122"/>
              </a:rPr>
              <a:t>协议</a:t>
            </a:r>
          </a:p>
        </p:txBody>
      </p:sp>
      <p:sp>
        <p:nvSpPr>
          <p:cNvPr id="718850" name="Rectangle 2" descr="Rectangle: Click to edit Master text styles&#10;Second level&#10;Third level&#10;Fourth level&#10;Fifth level"/>
          <p:cNvSpPr>
            <a:spLocks noGrp="1" noChangeArrowheads="1"/>
          </p:cNvSpPr>
          <p:nvPr>
            <p:ph idx="1"/>
          </p:nvPr>
        </p:nvSpPr>
        <p:spPr>
          <a:xfrm>
            <a:off x="635000" y="1527175"/>
            <a:ext cx="7924800" cy="2546350"/>
          </a:xfrm>
        </p:spPr>
        <p:txBody>
          <a:bodyPr rtlCol="0">
            <a:normAutofit/>
          </a:bodyPr>
          <a:lstStyle/>
          <a:p>
            <a:pPr eaLnBrk="1" fontAlgn="auto" hangingPunct="1">
              <a:spcAft>
                <a:spcPts val="0"/>
              </a:spcAft>
              <a:defRPr/>
            </a:pPr>
            <a:r>
              <a:rPr lang="en-US" altLang="zh-CN" sz="2800" b="1" dirty="0">
                <a:latin typeface="+mn-ea"/>
              </a:rPr>
              <a:t>TFTP</a:t>
            </a:r>
            <a:r>
              <a:rPr lang="zh-CN" altLang="en-US" sz="2800" b="1" dirty="0">
                <a:latin typeface="+mn-ea"/>
              </a:rPr>
              <a:t>服务的全称是简单文件传输协议（</a:t>
            </a:r>
            <a:r>
              <a:rPr lang="en-US" altLang="zh-CN" sz="2800" b="1" dirty="0">
                <a:latin typeface="+mn-ea"/>
              </a:rPr>
              <a:t>Trivial File Transfer Protocol</a:t>
            </a:r>
            <a:r>
              <a:rPr lang="zh-CN" altLang="en-US" sz="2800" b="1" dirty="0">
                <a:latin typeface="+mn-ea"/>
              </a:rPr>
              <a:t>）</a:t>
            </a:r>
          </a:p>
          <a:p>
            <a:pPr eaLnBrk="1" fontAlgn="auto" hangingPunct="1">
              <a:spcAft>
                <a:spcPts val="0"/>
              </a:spcAft>
              <a:defRPr/>
            </a:pPr>
            <a:r>
              <a:rPr lang="en-US" altLang="zh-CN" sz="2800" b="1" dirty="0">
                <a:latin typeface="+mn-ea"/>
              </a:rPr>
              <a:t>TFTP</a:t>
            </a:r>
            <a:r>
              <a:rPr lang="zh-CN" altLang="en-US" sz="2800" b="1" dirty="0">
                <a:latin typeface="+mn-ea"/>
              </a:rPr>
              <a:t>可以看成一个简化了的</a:t>
            </a:r>
            <a:r>
              <a:rPr lang="en-US" altLang="zh-CN" sz="2800" b="1" dirty="0">
                <a:latin typeface="+mn-ea"/>
              </a:rPr>
              <a:t>FTP</a:t>
            </a:r>
          </a:p>
          <a:p>
            <a:pPr eaLnBrk="1" fontAlgn="auto" hangingPunct="1">
              <a:spcAft>
                <a:spcPts val="0"/>
              </a:spcAft>
              <a:defRPr/>
            </a:pPr>
            <a:r>
              <a:rPr lang="en-US" altLang="zh-CN" sz="2800" b="1" dirty="0">
                <a:latin typeface="+mn-ea"/>
              </a:rPr>
              <a:t>TFTP</a:t>
            </a:r>
            <a:r>
              <a:rPr lang="zh-CN" altLang="en-US" sz="2800" b="1" dirty="0">
                <a:latin typeface="+mn-ea"/>
              </a:rPr>
              <a:t>服务器端安装在宿主机，</a:t>
            </a:r>
            <a:r>
              <a:rPr lang="en-US" altLang="zh-CN" sz="2800" b="1" dirty="0">
                <a:latin typeface="+mn-ea"/>
              </a:rPr>
              <a:t>TFTP</a:t>
            </a:r>
            <a:r>
              <a:rPr lang="zh-CN" altLang="en-US" sz="2800" b="1" dirty="0">
                <a:latin typeface="+mn-ea"/>
              </a:rPr>
              <a:t>客户端由目标板实现，目标板需要获取</a:t>
            </a:r>
            <a:r>
              <a:rPr lang="en-US" altLang="zh-CN" sz="2800" b="1" dirty="0">
                <a:latin typeface="+mn-ea"/>
              </a:rPr>
              <a:t>IP</a:t>
            </a:r>
            <a:r>
              <a:rPr lang="zh-CN" altLang="en-US" sz="2800" b="1" dirty="0">
                <a:latin typeface="+mn-ea"/>
              </a:rPr>
              <a:t>地址</a:t>
            </a:r>
          </a:p>
        </p:txBody>
      </p:sp>
      <p:sp>
        <p:nvSpPr>
          <p:cNvPr id="409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8D0C1C8-4650-42BC-83D8-39A51027D39F}" type="slidenum">
              <a:rPr lang="en-US" altLang="zh-CN" sz="1200">
                <a:solidFill>
                  <a:srgbClr val="898989"/>
                </a:solidFill>
                <a:latin typeface="Tahoma" panose="020B0604030504040204" pitchFamily="34" charset="0"/>
              </a:rPr>
              <a:pPr>
                <a:spcBef>
                  <a:spcPct val="0"/>
                </a:spcBef>
                <a:buFontTx/>
                <a:buNone/>
              </a:pPr>
              <a:t>36</a:t>
            </a:fld>
            <a:endParaRPr lang="en-US" altLang="zh-CN" sz="1200">
              <a:solidFill>
                <a:srgbClr val="898989"/>
              </a:solidFill>
              <a:latin typeface="Tahoma" panose="020B0604030504040204" pitchFamily="34" charset="0"/>
            </a:endParaRPr>
          </a:p>
        </p:txBody>
      </p:sp>
      <p:pic>
        <p:nvPicPr>
          <p:cNvPr id="40965" name="Picture 4" descr="j02055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429260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Line 5"/>
          <p:cNvSpPr>
            <a:spLocks noChangeShapeType="1"/>
          </p:cNvSpPr>
          <p:nvPr/>
        </p:nvSpPr>
        <p:spPr bwMode="auto">
          <a:xfrm>
            <a:off x="2147888" y="5227638"/>
            <a:ext cx="24828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854" name="Text Box 6"/>
          <p:cNvSpPr txBox="1">
            <a:spLocks noChangeArrowheads="1"/>
          </p:cNvSpPr>
          <p:nvPr/>
        </p:nvSpPr>
        <p:spPr bwMode="auto">
          <a:xfrm>
            <a:off x="2974975" y="47244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网络</a:t>
            </a:r>
          </a:p>
        </p:txBody>
      </p:sp>
      <p:sp>
        <p:nvSpPr>
          <p:cNvPr id="718855" name="Text Box 7"/>
          <p:cNvSpPr txBox="1">
            <a:spLocks noChangeArrowheads="1"/>
          </p:cNvSpPr>
          <p:nvPr/>
        </p:nvSpPr>
        <p:spPr bwMode="auto">
          <a:xfrm>
            <a:off x="815975" y="6140450"/>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开发机</a:t>
            </a:r>
          </a:p>
        </p:txBody>
      </p:sp>
      <p:sp>
        <p:nvSpPr>
          <p:cNvPr id="718856" name="Text Box 8"/>
          <p:cNvSpPr txBox="1">
            <a:spLocks noChangeArrowheads="1"/>
          </p:cNvSpPr>
          <p:nvPr/>
        </p:nvSpPr>
        <p:spPr bwMode="auto">
          <a:xfrm>
            <a:off x="5292725" y="6138863"/>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目标板</a:t>
            </a:r>
          </a:p>
        </p:txBody>
      </p:sp>
      <p:pic>
        <p:nvPicPr>
          <p:cNvPr id="40970" name="Picture 9"/>
          <p:cNvPicPr>
            <a:picLocks noChangeAspect="1" noChangeArrowheads="1"/>
          </p:cNvPicPr>
          <p:nvPr/>
        </p:nvPicPr>
        <p:blipFill>
          <a:blip r:embed="rId3">
            <a:extLst>
              <a:ext uri="{28A0092B-C50C-407E-A947-70E740481C1C}">
                <a14:useLocalDpi xmlns:a14="http://schemas.microsoft.com/office/drawing/2010/main" val="0"/>
              </a:ext>
            </a:extLst>
          </a:blip>
          <a:srcRect t="2834" b="14816"/>
          <a:stretch>
            <a:fillRect/>
          </a:stretch>
        </p:blipFill>
        <p:spPr bwMode="auto">
          <a:xfrm>
            <a:off x="4775200" y="4435475"/>
            <a:ext cx="2820988"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58" name="AutoShape 10"/>
          <p:cNvSpPr>
            <a:spLocks noChangeArrowheads="1"/>
          </p:cNvSpPr>
          <p:nvPr/>
        </p:nvSpPr>
        <p:spPr bwMode="auto">
          <a:xfrm>
            <a:off x="2124075" y="5688013"/>
            <a:ext cx="1728788" cy="549275"/>
          </a:xfrm>
          <a:prstGeom prst="wedgeRectCallout">
            <a:avLst>
              <a:gd name="adj1" fmla="val -53764"/>
              <a:gd name="adj2" fmla="val -99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eaLnBrk="1" hangingPunct="1">
              <a:defRPr/>
            </a:pPr>
            <a:r>
              <a:rPr lang="en-US" altLang="zh-CN" sz="2000" b="1">
                <a:latin typeface="+mn-ea"/>
                <a:ea typeface="+mn-ea"/>
              </a:rPr>
              <a:t>TFTP</a:t>
            </a:r>
            <a:r>
              <a:rPr lang="zh-CN" altLang="en-US" sz="2000" b="1">
                <a:latin typeface="+mn-ea"/>
                <a:ea typeface="+mn-ea"/>
              </a:rPr>
              <a:t>服务器端</a:t>
            </a:r>
            <a:endParaRPr lang="zh-CN" altLang="en-US" b="1">
              <a:latin typeface="+mn-ea"/>
              <a:ea typeface="+mn-ea"/>
            </a:endParaRPr>
          </a:p>
        </p:txBody>
      </p:sp>
      <p:sp>
        <p:nvSpPr>
          <p:cNvPr id="718859" name="AutoShape 11"/>
          <p:cNvSpPr>
            <a:spLocks noChangeArrowheads="1"/>
          </p:cNvSpPr>
          <p:nvPr/>
        </p:nvSpPr>
        <p:spPr bwMode="auto">
          <a:xfrm>
            <a:off x="7235825" y="4464050"/>
            <a:ext cx="1728788" cy="549275"/>
          </a:xfrm>
          <a:prstGeom prst="wedgeRectCallout">
            <a:avLst>
              <a:gd name="adj1" fmla="val -81495"/>
              <a:gd name="adj2" fmla="val 725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eaLnBrk="1" hangingPunct="1">
              <a:defRPr/>
            </a:pPr>
            <a:r>
              <a:rPr lang="en-US" altLang="zh-CN" sz="2000" b="1" dirty="0">
                <a:latin typeface="+mn-ea"/>
                <a:ea typeface="+mn-ea"/>
              </a:rPr>
              <a:t>TFTP</a:t>
            </a:r>
            <a:r>
              <a:rPr lang="zh-CN" altLang="en-US" sz="2000" b="1" dirty="0">
                <a:latin typeface="+mn-ea"/>
                <a:ea typeface="+mn-ea"/>
              </a:rPr>
              <a:t>客户端</a:t>
            </a:r>
            <a:endParaRPr lang="zh-CN" altLang="en-US" b="1" dirty="0">
              <a:latin typeface="+mn-ea"/>
              <a:ea typeface="+mn-ea"/>
            </a:endParaRPr>
          </a:p>
        </p:txBody>
      </p:sp>
      <p:sp>
        <p:nvSpPr>
          <p:cNvPr id="718860" name="Text Box 12"/>
          <p:cNvSpPr txBox="1">
            <a:spLocks noChangeArrowheads="1"/>
          </p:cNvSpPr>
          <p:nvPr/>
        </p:nvSpPr>
        <p:spPr bwMode="auto">
          <a:xfrm>
            <a:off x="2916238" y="3903663"/>
            <a:ext cx="4392612" cy="528637"/>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b="1" dirty="0">
                <a:solidFill>
                  <a:srgbClr val="0000FF"/>
                </a:solidFill>
                <a:latin typeface="+mn-ea"/>
                <a:ea typeface="+mn-ea"/>
              </a:rPr>
              <a:t>目标板如何获取</a:t>
            </a:r>
            <a:r>
              <a:rPr lang="en-US" altLang="zh-CN" sz="2800" b="1" dirty="0">
                <a:solidFill>
                  <a:srgbClr val="0000FF"/>
                </a:solidFill>
                <a:latin typeface="+mn-ea"/>
                <a:ea typeface="+mn-ea"/>
              </a:rPr>
              <a:t>IP</a:t>
            </a:r>
            <a:r>
              <a:rPr lang="zh-CN" altLang="en-US" sz="2800" b="1" dirty="0">
                <a:solidFill>
                  <a:srgbClr val="0000FF"/>
                </a:solidFill>
                <a:latin typeface="+mn-ea"/>
                <a:ea typeface="+mn-ea"/>
              </a:rPr>
              <a:t>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860"/>
                                        </p:tgtEl>
                                        <p:attrNameLst>
                                          <p:attrName>style.visibility</p:attrName>
                                        </p:attrNameLst>
                                      </p:cBhvr>
                                      <p:to>
                                        <p:strVal val="visible"/>
                                      </p:to>
                                    </p:set>
                                    <p:animEffect transition="in" filter="box(in)">
                                      <p:cBhvr>
                                        <p:cTn id="7" dur="500"/>
                                        <p:tgtEl>
                                          <p:spTgt spid="71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476250"/>
            <a:ext cx="8675688" cy="827088"/>
          </a:xfrm>
        </p:spPr>
        <p:txBody>
          <a:bodyPr/>
          <a:lstStyle/>
          <a:p>
            <a:pPr eaLnBrk="1" hangingPunct="1"/>
            <a:r>
              <a:rPr lang="en-US" altLang="zh-CN" sz="3600" b="1">
                <a:solidFill>
                  <a:srgbClr val="0000FF"/>
                </a:solidFill>
                <a:ea typeface="黑体" panose="02010609060101010101" pitchFamily="49" charset="-122"/>
              </a:rPr>
              <a:t>IP</a:t>
            </a:r>
            <a:r>
              <a:rPr lang="zh-CN" altLang="en-US" sz="3600" b="1">
                <a:solidFill>
                  <a:srgbClr val="0000FF"/>
                </a:solidFill>
                <a:ea typeface="黑体" panose="02010609060101010101" pitchFamily="49" charset="-122"/>
              </a:rPr>
              <a:t>地址获取协议简介－</a:t>
            </a:r>
            <a:r>
              <a:rPr lang="en-US" altLang="zh-CN" sz="3600" b="1">
                <a:solidFill>
                  <a:srgbClr val="0000FF"/>
                </a:solidFill>
                <a:ea typeface="黑体" panose="02010609060101010101" pitchFamily="49" charset="-122"/>
              </a:rPr>
              <a:t>BOOTP</a:t>
            </a:r>
            <a:r>
              <a:rPr lang="zh-CN" altLang="en-US" sz="3600" b="1">
                <a:solidFill>
                  <a:srgbClr val="0000FF"/>
                </a:solidFill>
                <a:ea typeface="黑体" panose="02010609060101010101" pitchFamily="49" charset="-122"/>
              </a:rPr>
              <a:t>协议</a:t>
            </a:r>
            <a:r>
              <a:rPr lang="en-US" altLang="zh-CN" sz="3600" b="1">
                <a:solidFill>
                  <a:srgbClr val="0000FF"/>
                </a:solidFill>
                <a:ea typeface="黑体" panose="02010609060101010101" pitchFamily="49" charset="-122"/>
              </a:rPr>
              <a:t>(1/2)</a:t>
            </a:r>
            <a:r>
              <a:rPr lang="en-US" altLang="zh-CN"/>
              <a:t> </a:t>
            </a:r>
          </a:p>
        </p:txBody>
      </p:sp>
      <p:sp>
        <p:nvSpPr>
          <p:cNvPr id="719875" name="Rectangle 3" descr="Rectangle: Click to edit Master text styles&#10;Second level&#10;Third level&#10;Fourth level&#10;Fifth level"/>
          <p:cNvSpPr>
            <a:spLocks noGrp="1" noChangeArrowheads="1"/>
          </p:cNvSpPr>
          <p:nvPr>
            <p:ph idx="1"/>
          </p:nvPr>
        </p:nvSpPr>
        <p:spPr>
          <a:xfrm>
            <a:off x="827088" y="1700213"/>
            <a:ext cx="7772400" cy="2449512"/>
          </a:xfrm>
        </p:spPr>
        <p:txBody>
          <a:bodyPr rtlCol="0">
            <a:normAutofit/>
          </a:bodyPr>
          <a:lstStyle/>
          <a:p>
            <a:pPr eaLnBrk="1" fontAlgn="auto" hangingPunct="1">
              <a:spcAft>
                <a:spcPts val="0"/>
              </a:spcAft>
              <a:defRPr/>
            </a:pPr>
            <a:r>
              <a:rPr lang="en-US" altLang="zh-CN" sz="2800" b="1">
                <a:latin typeface="+mn-ea"/>
              </a:rPr>
              <a:t>BOOTP</a:t>
            </a:r>
            <a:r>
              <a:rPr lang="zh-CN" altLang="en-US" sz="2800" b="1">
                <a:latin typeface="+mn-ea"/>
              </a:rPr>
              <a:t>服务的全称是</a:t>
            </a:r>
            <a:r>
              <a:rPr lang="en-US" altLang="zh-CN" sz="2800" b="1">
                <a:latin typeface="+mn-ea"/>
              </a:rPr>
              <a:t>BootStrap Protocol </a:t>
            </a:r>
          </a:p>
          <a:p>
            <a:pPr eaLnBrk="1" fontAlgn="auto" hangingPunct="1">
              <a:spcAft>
                <a:spcPts val="0"/>
              </a:spcAft>
              <a:defRPr/>
            </a:pPr>
            <a:r>
              <a:rPr lang="en-US" altLang="zh-CN" sz="2800" b="1">
                <a:latin typeface="+mn-ea"/>
              </a:rPr>
              <a:t>BOOTP</a:t>
            </a:r>
            <a:r>
              <a:rPr lang="zh-CN" altLang="en-US" sz="2800" b="1">
                <a:latin typeface="+mn-ea"/>
              </a:rPr>
              <a:t>服务是</a:t>
            </a:r>
            <a:r>
              <a:rPr lang="en-US" altLang="zh-CN" sz="2800" b="1">
                <a:latin typeface="+mn-ea"/>
              </a:rPr>
              <a:t>DHCP</a:t>
            </a:r>
            <a:r>
              <a:rPr lang="zh-CN" altLang="en-US" sz="2800" b="1">
                <a:latin typeface="+mn-ea"/>
              </a:rPr>
              <a:t>服务的前身，可以实现客户端</a:t>
            </a:r>
            <a:r>
              <a:rPr lang="en-US" altLang="zh-CN" sz="2800" b="1">
                <a:latin typeface="+mn-ea"/>
              </a:rPr>
              <a:t>IP</a:t>
            </a:r>
            <a:r>
              <a:rPr lang="zh-CN" altLang="en-US" sz="2800" b="1">
                <a:latin typeface="+mn-ea"/>
              </a:rPr>
              <a:t>地址的获取 </a:t>
            </a:r>
          </a:p>
          <a:p>
            <a:pPr eaLnBrk="1" fontAlgn="auto" hangingPunct="1">
              <a:spcAft>
                <a:spcPts val="0"/>
              </a:spcAft>
              <a:defRPr/>
            </a:pPr>
            <a:r>
              <a:rPr lang="en-US" altLang="zh-CN" sz="2800" b="1">
                <a:latin typeface="+mn-ea"/>
              </a:rPr>
              <a:t>BOOTP</a:t>
            </a:r>
            <a:r>
              <a:rPr lang="zh-CN" altLang="en-US" sz="2800" b="1">
                <a:latin typeface="+mn-ea"/>
              </a:rPr>
              <a:t>服务端使用</a:t>
            </a:r>
            <a:r>
              <a:rPr lang="en-US" altLang="zh-CN" sz="2800" b="1">
                <a:latin typeface="+mn-ea"/>
              </a:rPr>
              <a:t>TCP/IP</a:t>
            </a:r>
            <a:r>
              <a:rPr lang="zh-CN" altLang="en-US" sz="2800" b="1">
                <a:latin typeface="+mn-ea"/>
              </a:rPr>
              <a:t>网络协议中的</a:t>
            </a:r>
            <a:r>
              <a:rPr lang="en-US" altLang="zh-CN" sz="2800" b="1">
                <a:latin typeface="+mn-ea"/>
              </a:rPr>
              <a:t>UDP 67/68</a:t>
            </a:r>
            <a:r>
              <a:rPr lang="zh-CN" altLang="en-US" sz="2800" b="1">
                <a:latin typeface="+mn-ea"/>
              </a:rPr>
              <a:t>两个通讯端口</a:t>
            </a:r>
          </a:p>
        </p:txBody>
      </p:sp>
      <p:sp>
        <p:nvSpPr>
          <p:cNvPr id="419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ABFBE5-9CD4-4A65-9693-5549433B77B9}" type="slidenum">
              <a:rPr lang="en-US" altLang="zh-CN" sz="1200">
                <a:solidFill>
                  <a:srgbClr val="898989"/>
                </a:solidFill>
                <a:latin typeface="Tahoma" panose="020B0604030504040204" pitchFamily="34" charset="0"/>
              </a:rPr>
              <a:pPr>
                <a:spcBef>
                  <a:spcPct val="0"/>
                </a:spcBef>
                <a:buFontTx/>
                <a:buNone/>
              </a:pPr>
              <a:t>37</a:t>
            </a:fld>
            <a:endParaRPr lang="en-US" altLang="zh-CN" sz="1200">
              <a:solidFill>
                <a:srgbClr val="898989"/>
              </a:solidFill>
              <a:latin typeface="Tahoma" panose="020B0604030504040204" pitchFamily="34" charset="0"/>
            </a:endParaRPr>
          </a:p>
        </p:txBody>
      </p:sp>
      <p:pic>
        <p:nvPicPr>
          <p:cNvPr id="41989" name="Picture 4" descr="j02055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429260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5"/>
          <p:cNvSpPr>
            <a:spLocks noChangeShapeType="1"/>
          </p:cNvSpPr>
          <p:nvPr/>
        </p:nvSpPr>
        <p:spPr bwMode="auto">
          <a:xfrm>
            <a:off x="2147888" y="5227638"/>
            <a:ext cx="24828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9878" name="Text Box 6"/>
          <p:cNvSpPr txBox="1">
            <a:spLocks noChangeArrowheads="1"/>
          </p:cNvSpPr>
          <p:nvPr/>
        </p:nvSpPr>
        <p:spPr bwMode="auto">
          <a:xfrm>
            <a:off x="2974975" y="47244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网络</a:t>
            </a:r>
          </a:p>
        </p:txBody>
      </p:sp>
      <p:sp>
        <p:nvSpPr>
          <p:cNvPr id="719879" name="Text Box 7"/>
          <p:cNvSpPr txBox="1">
            <a:spLocks noChangeArrowheads="1"/>
          </p:cNvSpPr>
          <p:nvPr/>
        </p:nvSpPr>
        <p:spPr bwMode="auto">
          <a:xfrm>
            <a:off x="815975" y="609282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开发机</a:t>
            </a:r>
          </a:p>
        </p:txBody>
      </p:sp>
      <p:sp>
        <p:nvSpPr>
          <p:cNvPr id="719880" name="Text Box 8"/>
          <p:cNvSpPr txBox="1">
            <a:spLocks noChangeArrowheads="1"/>
          </p:cNvSpPr>
          <p:nvPr/>
        </p:nvSpPr>
        <p:spPr bwMode="auto">
          <a:xfrm>
            <a:off x="5292725" y="6138863"/>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目标板</a:t>
            </a:r>
          </a:p>
        </p:txBody>
      </p:sp>
      <p:pic>
        <p:nvPicPr>
          <p:cNvPr id="41994" name="Picture 9"/>
          <p:cNvPicPr>
            <a:picLocks noChangeAspect="1" noChangeArrowheads="1"/>
          </p:cNvPicPr>
          <p:nvPr/>
        </p:nvPicPr>
        <p:blipFill>
          <a:blip r:embed="rId3">
            <a:extLst>
              <a:ext uri="{28A0092B-C50C-407E-A947-70E740481C1C}">
                <a14:useLocalDpi xmlns:a14="http://schemas.microsoft.com/office/drawing/2010/main" val="0"/>
              </a:ext>
            </a:extLst>
          </a:blip>
          <a:srcRect t="2834" b="14816"/>
          <a:stretch>
            <a:fillRect/>
          </a:stretch>
        </p:blipFill>
        <p:spPr bwMode="auto">
          <a:xfrm>
            <a:off x="4775200" y="4435475"/>
            <a:ext cx="2820988"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882" name="AutoShape 10"/>
          <p:cNvSpPr>
            <a:spLocks noChangeArrowheads="1"/>
          </p:cNvSpPr>
          <p:nvPr/>
        </p:nvSpPr>
        <p:spPr bwMode="auto">
          <a:xfrm>
            <a:off x="2124075" y="5688013"/>
            <a:ext cx="1728788" cy="549275"/>
          </a:xfrm>
          <a:prstGeom prst="wedgeRectCallout">
            <a:avLst>
              <a:gd name="adj1" fmla="val -53764"/>
              <a:gd name="adj2" fmla="val -99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eaLnBrk="1" hangingPunct="1">
              <a:defRPr/>
            </a:pPr>
            <a:r>
              <a:rPr lang="en-US" altLang="zh-CN" sz="2000" b="1">
                <a:latin typeface="+mn-ea"/>
                <a:ea typeface="+mn-ea"/>
              </a:rPr>
              <a:t>BOOTP</a:t>
            </a:r>
            <a:r>
              <a:rPr lang="zh-CN" altLang="en-US" sz="2000" b="1">
                <a:latin typeface="+mn-ea"/>
                <a:ea typeface="+mn-ea"/>
              </a:rPr>
              <a:t>服务器端</a:t>
            </a:r>
            <a:endParaRPr lang="zh-CN" altLang="en-US" b="1">
              <a:latin typeface="+mn-ea"/>
              <a:ea typeface="+mn-ea"/>
            </a:endParaRPr>
          </a:p>
        </p:txBody>
      </p:sp>
      <p:sp>
        <p:nvSpPr>
          <p:cNvPr id="719883" name="AutoShape 11"/>
          <p:cNvSpPr>
            <a:spLocks noChangeArrowheads="1"/>
          </p:cNvSpPr>
          <p:nvPr/>
        </p:nvSpPr>
        <p:spPr bwMode="auto">
          <a:xfrm>
            <a:off x="7235825" y="4464050"/>
            <a:ext cx="1728788" cy="549275"/>
          </a:xfrm>
          <a:prstGeom prst="wedgeRectCallout">
            <a:avLst>
              <a:gd name="adj1" fmla="val -81495"/>
              <a:gd name="adj2" fmla="val 725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eaLnBrk="1" hangingPunct="1">
              <a:defRPr/>
            </a:pPr>
            <a:r>
              <a:rPr lang="en-US" altLang="zh-CN" sz="2000" b="1" dirty="0">
                <a:latin typeface="+mn-ea"/>
                <a:ea typeface="+mn-ea"/>
              </a:rPr>
              <a:t>BOOTP</a:t>
            </a:r>
            <a:r>
              <a:rPr lang="zh-CN" altLang="en-US" sz="2000" b="1" dirty="0">
                <a:latin typeface="+mn-ea"/>
                <a:ea typeface="+mn-ea"/>
              </a:rPr>
              <a:t>客户端</a:t>
            </a:r>
            <a:endParaRPr lang="zh-CN" altLang="en-US" b="1" dirty="0">
              <a:latin typeface="+mn-ea"/>
              <a:ea typeface="+mn-ea"/>
            </a:endParaRPr>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250825" y="476250"/>
            <a:ext cx="8675688" cy="827088"/>
          </a:xfrm>
        </p:spPr>
        <p:txBody>
          <a:bodyPr/>
          <a:lstStyle/>
          <a:p>
            <a:pPr eaLnBrk="1" hangingPunct="1"/>
            <a:r>
              <a:rPr lang="en-US" altLang="zh-CN" sz="3600" b="1">
                <a:solidFill>
                  <a:srgbClr val="0000FF"/>
                </a:solidFill>
                <a:ea typeface="黑体" panose="02010609060101010101" pitchFamily="49" charset="-122"/>
              </a:rPr>
              <a:t>IP</a:t>
            </a:r>
            <a:r>
              <a:rPr lang="zh-CN" altLang="en-US" sz="3600" b="1">
                <a:solidFill>
                  <a:srgbClr val="0000FF"/>
                </a:solidFill>
                <a:ea typeface="黑体" panose="02010609060101010101" pitchFamily="49" charset="-122"/>
              </a:rPr>
              <a:t>地址获取协议简介－</a:t>
            </a:r>
            <a:r>
              <a:rPr lang="en-US" altLang="zh-CN" sz="3600" b="1">
                <a:solidFill>
                  <a:srgbClr val="0000FF"/>
                </a:solidFill>
                <a:ea typeface="黑体" panose="02010609060101010101" pitchFamily="49" charset="-122"/>
              </a:rPr>
              <a:t>BOOTP</a:t>
            </a:r>
            <a:r>
              <a:rPr lang="zh-CN" altLang="en-US" sz="3600" b="1">
                <a:solidFill>
                  <a:srgbClr val="0000FF"/>
                </a:solidFill>
                <a:ea typeface="黑体" panose="02010609060101010101" pitchFamily="49" charset="-122"/>
              </a:rPr>
              <a:t>协议</a:t>
            </a:r>
            <a:r>
              <a:rPr lang="en-US" altLang="zh-CN" sz="3600" b="1">
                <a:solidFill>
                  <a:srgbClr val="0000FF"/>
                </a:solidFill>
                <a:ea typeface="黑体" panose="02010609060101010101" pitchFamily="49" charset="-122"/>
              </a:rPr>
              <a:t>(2/2)</a:t>
            </a:r>
            <a:r>
              <a:rPr lang="en-US" altLang="zh-CN"/>
              <a:t> </a:t>
            </a:r>
          </a:p>
        </p:txBody>
      </p:sp>
      <p:sp>
        <p:nvSpPr>
          <p:cNvPr id="720898" name="Rectangle 2" descr="Rectangle: Click to edit Master text styles&#10;Second level&#10;Third level&#10;Fourth level&#10;Fifth level"/>
          <p:cNvSpPr>
            <a:spLocks noGrp="1" noChangeArrowheads="1"/>
          </p:cNvSpPr>
          <p:nvPr>
            <p:ph idx="1"/>
          </p:nvPr>
        </p:nvSpPr>
        <p:spPr>
          <a:xfrm>
            <a:off x="838200" y="1628775"/>
            <a:ext cx="7772400" cy="3744913"/>
          </a:xfrm>
        </p:spPr>
        <p:txBody>
          <a:bodyPr rtlCol="0">
            <a:normAutofit/>
          </a:bodyPr>
          <a:lstStyle/>
          <a:p>
            <a:pPr eaLnBrk="1" fontAlgn="auto" hangingPunct="1">
              <a:spcAft>
                <a:spcPts val="0"/>
              </a:spcAft>
              <a:buFont typeface="Wingdings" pitchFamily="2" charset="2"/>
              <a:buNone/>
              <a:defRPr/>
            </a:pPr>
            <a:r>
              <a:rPr lang="zh-CN" altLang="en-US" sz="2800" b="1" dirty="0">
                <a:latin typeface="+mn-ea"/>
              </a:rPr>
              <a:t>采用</a:t>
            </a:r>
            <a:r>
              <a:rPr lang="en-US" altLang="zh-CN" sz="2800" b="1" dirty="0">
                <a:latin typeface="+mn-ea"/>
              </a:rPr>
              <a:t>BOOTP</a:t>
            </a:r>
            <a:r>
              <a:rPr lang="zh-CN" altLang="en-US" sz="2800" b="1" dirty="0">
                <a:latin typeface="+mn-ea"/>
              </a:rPr>
              <a:t>协议，目标板获取</a:t>
            </a:r>
            <a:r>
              <a:rPr lang="en-US" altLang="zh-CN" sz="2800" b="1" dirty="0">
                <a:latin typeface="+mn-ea"/>
              </a:rPr>
              <a:t>IP</a:t>
            </a:r>
            <a:r>
              <a:rPr lang="zh-CN" altLang="en-US" sz="2800" b="1" dirty="0">
                <a:latin typeface="+mn-ea"/>
              </a:rPr>
              <a:t>地址过程</a:t>
            </a:r>
          </a:p>
          <a:p>
            <a:pPr eaLnBrk="1" fontAlgn="auto" hangingPunct="1">
              <a:spcAft>
                <a:spcPts val="0"/>
              </a:spcAft>
              <a:defRPr/>
            </a:pPr>
            <a:r>
              <a:rPr lang="zh-CN" altLang="en-US" sz="2800" b="1" dirty="0">
                <a:latin typeface="+mn-ea"/>
              </a:rPr>
              <a:t>在目标板启动</a:t>
            </a:r>
            <a:r>
              <a:rPr lang="en-US" altLang="zh-CN" sz="2800" b="1" dirty="0">
                <a:latin typeface="+mn-ea"/>
              </a:rPr>
              <a:t>BOOTP</a:t>
            </a:r>
            <a:r>
              <a:rPr lang="zh-CN" altLang="en-US" sz="2800" b="1" dirty="0">
                <a:latin typeface="+mn-ea"/>
              </a:rPr>
              <a:t>命令，用广播形式以</a:t>
            </a:r>
            <a:r>
              <a:rPr lang="en-US" altLang="zh-CN" sz="2800" b="1" dirty="0">
                <a:latin typeface="+mn-ea"/>
              </a:rPr>
              <a:t>IP</a:t>
            </a:r>
            <a:r>
              <a:rPr lang="zh-CN" altLang="en-US" sz="2800" b="1" dirty="0">
                <a:latin typeface="+mn-ea"/>
              </a:rPr>
              <a:t>地址</a:t>
            </a:r>
            <a:r>
              <a:rPr lang="en-US" altLang="zh-CN" sz="2800" b="1" dirty="0">
                <a:latin typeface="+mn-ea"/>
              </a:rPr>
              <a:t>0.0.0.0</a:t>
            </a:r>
            <a:r>
              <a:rPr lang="zh-CN" altLang="en-US" sz="2800" b="1" dirty="0">
                <a:latin typeface="+mn-ea"/>
              </a:rPr>
              <a:t>向网络中发出</a:t>
            </a:r>
            <a:r>
              <a:rPr lang="en-US" altLang="zh-CN" sz="2800" b="1" dirty="0">
                <a:latin typeface="+mn-ea"/>
              </a:rPr>
              <a:t>IP</a:t>
            </a:r>
            <a:r>
              <a:rPr lang="zh-CN" altLang="en-US" sz="2800" b="1" dirty="0">
                <a:latin typeface="+mn-ea"/>
              </a:rPr>
              <a:t>地址查询的请求，该请求帧包含客户机的网卡</a:t>
            </a:r>
            <a:r>
              <a:rPr lang="en-US" altLang="zh-CN" sz="2800" b="1" dirty="0">
                <a:latin typeface="+mn-ea"/>
              </a:rPr>
              <a:t>MAC</a:t>
            </a:r>
            <a:r>
              <a:rPr lang="zh-CN" altLang="en-US" sz="2800" b="1" dirty="0">
                <a:latin typeface="+mn-ea"/>
              </a:rPr>
              <a:t>地址信息。</a:t>
            </a:r>
          </a:p>
          <a:p>
            <a:pPr eaLnBrk="1" fontAlgn="auto" hangingPunct="1">
              <a:spcAft>
                <a:spcPts val="0"/>
              </a:spcAft>
              <a:defRPr/>
            </a:pPr>
            <a:r>
              <a:rPr lang="zh-CN" altLang="en-US" sz="2800" b="1" dirty="0">
                <a:latin typeface="+mn-ea"/>
              </a:rPr>
              <a:t>主机平台运行</a:t>
            </a:r>
            <a:r>
              <a:rPr lang="en-US" altLang="zh-CN" sz="2800" b="1" dirty="0">
                <a:latin typeface="+mn-ea"/>
              </a:rPr>
              <a:t>BOOTP</a:t>
            </a:r>
            <a:r>
              <a:rPr lang="zh-CN" altLang="en-US" sz="2800" b="1" dirty="0">
                <a:latin typeface="+mn-ea"/>
              </a:rPr>
              <a:t>服务的服务器接收到请求帧，根据这帧中的</a:t>
            </a:r>
            <a:r>
              <a:rPr lang="en-US" altLang="zh-CN" sz="2800" b="1" dirty="0">
                <a:latin typeface="+mn-ea"/>
              </a:rPr>
              <a:t>MAC</a:t>
            </a:r>
            <a:r>
              <a:rPr lang="zh-CN" altLang="en-US" sz="2800" b="1" dirty="0">
                <a:latin typeface="+mn-ea"/>
              </a:rPr>
              <a:t>地址，在</a:t>
            </a:r>
            <a:r>
              <a:rPr lang="en-US" altLang="zh-CN" sz="2800" b="1" dirty="0">
                <a:latin typeface="+mn-ea"/>
              </a:rPr>
              <a:t>BOOTPTAB</a:t>
            </a:r>
            <a:r>
              <a:rPr lang="zh-CN" altLang="en-US" sz="2800" b="1" dirty="0">
                <a:latin typeface="+mn-ea"/>
              </a:rPr>
              <a:t>数据库中查找</a:t>
            </a:r>
            <a:r>
              <a:rPr lang="en-US" altLang="zh-CN" sz="2800" b="1" dirty="0">
                <a:latin typeface="+mn-ea"/>
              </a:rPr>
              <a:t>MAC</a:t>
            </a:r>
            <a:r>
              <a:rPr lang="zh-CN" altLang="en-US" sz="2800" b="1" dirty="0">
                <a:latin typeface="+mn-ea"/>
              </a:rPr>
              <a:t>的记录，如果没有此</a:t>
            </a:r>
            <a:r>
              <a:rPr lang="en-US" altLang="zh-CN" sz="2800" b="1" dirty="0">
                <a:latin typeface="+mn-ea"/>
              </a:rPr>
              <a:t>MAC</a:t>
            </a:r>
            <a:r>
              <a:rPr lang="zh-CN" altLang="en-US" sz="2800" b="1" dirty="0">
                <a:latin typeface="+mn-ea"/>
              </a:rPr>
              <a:t>的记录则不响应这个请求；如果有就分配</a:t>
            </a:r>
            <a:r>
              <a:rPr lang="en-US" altLang="zh-CN" sz="2800" b="1" dirty="0">
                <a:latin typeface="+mn-ea"/>
              </a:rPr>
              <a:t>IP</a:t>
            </a:r>
            <a:r>
              <a:rPr lang="zh-CN" altLang="en-US" sz="2800" b="1" dirty="0">
                <a:latin typeface="+mn-ea"/>
              </a:rPr>
              <a:t>地址。</a:t>
            </a:r>
          </a:p>
        </p:txBody>
      </p:sp>
      <p:sp>
        <p:nvSpPr>
          <p:cNvPr id="430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A618270-5B06-4155-B28F-459AC45DAD4D}" type="slidenum">
              <a:rPr lang="en-US" altLang="zh-CN" sz="1200">
                <a:solidFill>
                  <a:srgbClr val="898989"/>
                </a:solidFill>
                <a:latin typeface="Tahoma" panose="020B0604030504040204" pitchFamily="34" charset="0"/>
              </a:rPr>
              <a:pPr>
                <a:spcBef>
                  <a:spcPct val="0"/>
                </a:spcBef>
                <a:buFontTx/>
                <a:buNone/>
              </a:pPr>
              <a:t>38</a:t>
            </a:fld>
            <a:endParaRPr lang="en-US" altLang="zh-CN" sz="1200">
              <a:solidFill>
                <a:srgbClr val="898989"/>
              </a:solidFill>
              <a:latin typeface="Tahoma" panose="020B0604030504040204" pitchFamily="34" charset="0"/>
            </a:endParaRPr>
          </a:p>
        </p:txBody>
      </p:sp>
      <p:sp>
        <p:nvSpPr>
          <p:cNvPr id="720900" name="Text Box 4"/>
          <p:cNvSpPr txBox="1">
            <a:spLocks noChangeArrowheads="1"/>
          </p:cNvSpPr>
          <p:nvPr/>
        </p:nvSpPr>
        <p:spPr bwMode="auto">
          <a:xfrm>
            <a:off x="1331913" y="5373688"/>
            <a:ext cx="6480175" cy="95567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solidFill>
                  <a:srgbClr val="0000FF"/>
                </a:solidFill>
                <a:latin typeface="+mn-ea"/>
                <a:ea typeface="+mn-ea"/>
              </a:rPr>
              <a:t>特别提示：目标板的</a:t>
            </a:r>
            <a:r>
              <a:rPr lang="en-US" altLang="zh-CN" sz="2800" b="1" dirty="0">
                <a:solidFill>
                  <a:srgbClr val="0000FF"/>
                </a:solidFill>
                <a:latin typeface="+mn-ea"/>
                <a:ea typeface="+mn-ea"/>
              </a:rPr>
              <a:t>IP</a:t>
            </a:r>
            <a:r>
              <a:rPr lang="zh-CN" altLang="en-US" sz="2800" b="1" dirty="0">
                <a:solidFill>
                  <a:srgbClr val="0000FF"/>
                </a:solidFill>
                <a:latin typeface="+mn-ea"/>
                <a:ea typeface="+mn-ea"/>
              </a:rPr>
              <a:t>地址由开发机分配，两个</a:t>
            </a:r>
            <a:r>
              <a:rPr lang="en-US" altLang="zh-CN" sz="2800" b="1" dirty="0">
                <a:solidFill>
                  <a:srgbClr val="0000FF"/>
                </a:solidFill>
                <a:latin typeface="+mn-ea"/>
                <a:ea typeface="+mn-ea"/>
              </a:rPr>
              <a:t>IP</a:t>
            </a:r>
            <a:r>
              <a:rPr lang="zh-CN" altLang="en-US" sz="2800" b="1" dirty="0">
                <a:solidFill>
                  <a:srgbClr val="0000FF"/>
                </a:solidFill>
                <a:latin typeface="+mn-ea"/>
                <a:ea typeface="+mn-ea"/>
              </a:rPr>
              <a:t>地址需在一个网段</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0900"/>
                                        </p:tgtEl>
                                        <p:attrNameLst>
                                          <p:attrName>style.visibility</p:attrName>
                                        </p:attrNameLst>
                                      </p:cBhvr>
                                      <p:to>
                                        <p:strVal val="visible"/>
                                      </p:to>
                                    </p:set>
                                    <p:animEffect transition="in" filter="box(in)">
                                      <p:cBhvr>
                                        <p:cTn id="7" dur="500"/>
                                        <p:tgtEl>
                                          <p:spTgt spid="72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188" y="476250"/>
            <a:ext cx="3384550" cy="827088"/>
          </a:xfrm>
        </p:spPr>
        <p:txBody>
          <a:bodyPr/>
          <a:lstStyle/>
          <a:p>
            <a:pPr eaLnBrk="1" hangingPunct="1"/>
            <a:r>
              <a:rPr lang="zh-CN" altLang="en-US" sz="4000" b="1">
                <a:solidFill>
                  <a:srgbClr val="0000FF"/>
                </a:solidFill>
                <a:ea typeface="黑体" panose="02010609060101010101" pitchFamily="49" charset="-122"/>
              </a:rPr>
              <a:t>两个问题</a:t>
            </a:r>
            <a:endParaRPr lang="zh-CN" altLang="en-US" sz="4800"/>
          </a:p>
        </p:txBody>
      </p:sp>
      <p:sp>
        <p:nvSpPr>
          <p:cNvPr id="440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E80A94-C4A9-40C9-907D-EA33127C1670}" type="slidenum">
              <a:rPr lang="en-US" altLang="zh-CN" sz="1200">
                <a:solidFill>
                  <a:srgbClr val="898989"/>
                </a:solidFill>
                <a:latin typeface="Tahoma" panose="020B0604030504040204" pitchFamily="34" charset="0"/>
              </a:rPr>
              <a:pPr>
                <a:spcBef>
                  <a:spcPct val="0"/>
                </a:spcBef>
                <a:buFontTx/>
                <a:buNone/>
              </a:pPr>
              <a:t>39</a:t>
            </a:fld>
            <a:endParaRPr lang="en-US" altLang="zh-CN" sz="1200">
              <a:solidFill>
                <a:srgbClr val="898989"/>
              </a:solidFill>
              <a:latin typeface="Tahoma" panose="020B0604030504040204" pitchFamily="34" charset="0"/>
            </a:endParaRPr>
          </a:p>
        </p:txBody>
      </p:sp>
      <p:sp>
        <p:nvSpPr>
          <p:cNvPr id="721923" name="Text Box 3"/>
          <p:cNvSpPr txBox="1">
            <a:spLocks noChangeArrowheads="1"/>
          </p:cNvSpPr>
          <p:nvPr/>
        </p:nvSpPr>
        <p:spPr bwMode="auto">
          <a:xfrm>
            <a:off x="1258888" y="1700213"/>
            <a:ext cx="6769100" cy="2665412"/>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a:latin typeface="+mn-ea"/>
                <a:ea typeface="+mn-ea"/>
              </a:rPr>
              <a:t>问题</a:t>
            </a:r>
            <a:r>
              <a:rPr lang="en-US" altLang="zh-CN" sz="2800" b="1">
                <a:latin typeface="+mn-ea"/>
                <a:ea typeface="+mn-ea"/>
              </a:rPr>
              <a:t>1</a:t>
            </a:r>
            <a:r>
              <a:rPr lang="zh-CN" altLang="en-US" sz="2800" b="1">
                <a:latin typeface="+mn-ea"/>
                <a:ea typeface="+mn-ea"/>
              </a:rPr>
              <a:t>：目标板的第一个运行软件如何从开发机传递过去？（串口？网络？）</a:t>
            </a:r>
          </a:p>
          <a:p>
            <a:pPr eaLnBrk="1" hangingPunct="1">
              <a:spcBef>
                <a:spcPct val="50000"/>
              </a:spcBef>
              <a:defRPr/>
            </a:pPr>
            <a:endParaRPr lang="zh-CN" altLang="en-US" sz="2800" b="1">
              <a:latin typeface="+mn-ea"/>
              <a:ea typeface="+mn-ea"/>
            </a:endParaRPr>
          </a:p>
          <a:p>
            <a:pPr eaLnBrk="1" hangingPunct="1">
              <a:spcBef>
                <a:spcPct val="50000"/>
              </a:spcBef>
              <a:defRPr/>
            </a:pPr>
            <a:r>
              <a:rPr lang="zh-CN" altLang="en-US" sz="2800" b="1">
                <a:latin typeface="+mn-ea"/>
                <a:ea typeface="+mn-ea"/>
              </a:rPr>
              <a:t>问题</a:t>
            </a:r>
            <a:r>
              <a:rPr lang="en-US" altLang="zh-CN" sz="2800" b="1">
                <a:latin typeface="+mn-ea"/>
                <a:ea typeface="+mn-ea"/>
              </a:rPr>
              <a:t>2</a:t>
            </a:r>
            <a:r>
              <a:rPr lang="zh-CN" altLang="en-US" sz="2800" b="1">
                <a:latin typeface="+mn-ea"/>
                <a:ea typeface="+mn-ea"/>
              </a:rPr>
              <a:t>：第一个运行的软件叫什么？有什么特点？</a:t>
            </a:r>
          </a:p>
        </p:txBody>
      </p:sp>
      <p:sp>
        <p:nvSpPr>
          <p:cNvPr id="721924" name="Rectangle 4"/>
          <p:cNvSpPr>
            <a:spLocks noChangeArrowheads="1"/>
          </p:cNvSpPr>
          <p:nvPr/>
        </p:nvSpPr>
        <p:spPr bwMode="auto">
          <a:xfrm>
            <a:off x="2700338" y="3846513"/>
            <a:ext cx="5192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dirty="0">
                <a:solidFill>
                  <a:srgbClr val="0000FF"/>
                </a:solidFill>
                <a:latin typeface="+mn-ea"/>
                <a:ea typeface="+mn-ea"/>
              </a:rPr>
              <a:t>答案：</a:t>
            </a:r>
            <a:r>
              <a:rPr lang="en-US" altLang="zh-CN" sz="2800" b="1" dirty="0" err="1">
                <a:solidFill>
                  <a:srgbClr val="0000FF"/>
                </a:solidFill>
                <a:latin typeface="+mn-ea"/>
                <a:ea typeface="+mn-ea"/>
              </a:rPr>
              <a:t>Bootloader</a:t>
            </a:r>
            <a:r>
              <a:rPr lang="zh-CN" altLang="en-US" sz="2800" b="1" dirty="0">
                <a:solidFill>
                  <a:srgbClr val="0000FF"/>
                </a:solidFill>
                <a:latin typeface="+mn-ea"/>
                <a:ea typeface="+mn-ea"/>
              </a:rPr>
              <a:t>，硬件相关性</a:t>
            </a:r>
          </a:p>
        </p:txBody>
      </p:sp>
      <p:pic>
        <p:nvPicPr>
          <p:cNvPr id="44038" name="Picture 5" descr="j02055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4365625"/>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Line 6"/>
          <p:cNvSpPr>
            <a:spLocks noChangeShapeType="1"/>
          </p:cNvSpPr>
          <p:nvPr/>
        </p:nvSpPr>
        <p:spPr bwMode="auto">
          <a:xfrm>
            <a:off x="2520950" y="5300663"/>
            <a:ext cx="24828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1927" name="Text Box 7"/>
          <p:cNvSpPr txBox="1">
            <a:spLocks noChangeArrowheads="1"/>
          </p:cNvSpPr>
          <p:nvPr/>
        </p:nvSpPr>
        <p:spPr bwMode="auto">
          <a:xfrm>
            <a:off x="1104900" y="6094413"/>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开发机</a:t>
            </a:r>
          </a:p>
        </p:txBody>
      </p:sp>
      <p:sp>
        <p:nvSpPr>
          <p:cNvPr id="721928" name="Text Box 8"/>
          <p:cNvSpPr txBox="1">
            <a:spLocks noChangeArrowheads="1"/>
          </p:cNvSpPr>
          <p:nvPr/>
        </p:nvSpPr>
        <p:spPr bwMode="auto">
          <a:xfrm>
            <a:off x="5581650" y="62118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目标板</a:t>
            </a:r>
          </a:p>
        </p:txBody>
      </p:sp>
      <p:pic>
        <p:nvPicPr>
          <p:cNvPr id="44042" name="Picture 9"/>
          <p:cNvPicPr>
            <a:picLocks noChangeAspect="1" noChangeArrowheads="1"/>
          </p:cNvPicPr>
          <p:nvPr/>
        </p:nvPicPr>
        <p:blipFill>
          <a:blip r:embed="rId3">
            <a:extLst>
              <a:ext uri="{28A0092B-C50C-407E-A947-70E740481C1C}">
                <a14:useLocalDpi xmlns:a14="http://schemas.microsoft.com/office/drawing/2010/main" val="0"/>
              </a:ext>
            </a:extLst>
          </a:blip>
          <a:srcRect t="2834" b="14816"/>
          <a:stretch>
            <a:fillRect/>
          </a:stretch>
        </p:blipFill>
        <p:spPr bwMode="auto">
          <a:xfrm>
            <a:off x="5064125" y="4508500"/>
            <a:ext cx="2820988"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1930" name="Group 10"/>
          <p:cNvGrpSpPr>
            <a:grpSpLocks/>
          </p:cNvGrpSpPr>
          <p:nvPr/>
        </p:nvGrpSpPr>
        <p:grpSpPr bwMode="auto">
          <a:xfrm>
            <a:off x="3462338" y="2701925"/>
            <a:ext cx="5286375" cy="2743200"/>
            <a:chOff x="2181" y="1702"/>
            <a:chExt cx="3330" cy="1728"/>
          </a:xfrm>
        </p:grpSpPr>
        <p:sp>
          <p:nvSpPr>
            <p:cNvPr id="721931" name="Rectangle 11"/>
            <p:cNvSpPr>
              <a:spLocks noChangeArrowheads="1"/>
            </p:cNvSpPr>
            <p:nvPr/>
          </p:nvSpPr>
          <p:spPr bwMode="auto">
            <a:xfrm>
              <a:off x="2181" y="1702"/>
              <a:ext cx="25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dirty="0">
                  <a:solidFill>
                    <a:srgbClr val="0000FF"/>
                  </a:solidFill>
                  <a:latin typeface="+mn-ea"/>
                  <a:ea typeface="+mn-ea"/>
                </a:rPr>
                <a:t>答案：</a:t>
              </a:r>
              <a:r>
                <a:rPr lang="en-US" altLang="zh-CN" sz="2800" b="1" dirty="0">
                  <a:solidFill>
                    <a:srgbClr val="0000FF"/>
                  </a:solidFill>
                  <a:latin typeface="+mn-ea"/>
                  <a:ea typeface="+mn-ea"/>
                </a:rPr>
                <a:t>JTAG</a:t>
              </a:r>
              <a:r>
                <a:rPr lang="zh-CN" altLang="en-US" sz="2800" b="1" dirty="0">
                  <a:solidFill>
                    <a:srgbClr val="0000FF"/>
                  </a:solidFill>
                  <a:latin typeface="+mn-ea"/>
                  <a:ea typeface="+mn-ea"/>
                </a:rPr>
                <a:t>，芯片级接口</a:t>
              </a:r>
            </a:p>
          </p:txBody>
        </p:sp>
        <p:sp>
          <p:nvSpPr>
            <p:cNvPr id="721932" name="AutoShape 12"/>
            <p:cNvSpPr>
              <a:spLocks noChangeArrowheads="1"/>
            </p:cNvSpPr>
            <p:nvPr/>
          </p:nvSpPr>
          <p:spPr bwMode="auto">
            <a:xfrm>
              <a:off x="4649" y="3084"/>
              <a:ext cx="862" cy="346"/>
            </a:xfrm>
            <a:prstGeom prst="wedgeRectCallout">
              <a:avLst>
                <a:gd name="adj1" fmla="val -89792"/>
                <a:gd name="adj2" fmla="val 725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eaLnBrk="1" hangingPunct="1">
                <a:defRPr/>
              </a:pPr>
              <a:r>
                <a:rPr lang="en-US" altLang="zh-CN" b="1" dirty="0">
                  <a:solidFill>
                    <a:srgbClr val="FF0000"/>
                  </a:solidFill>
                  <a:latin typeface="+mn-ea"/>
                  <a:ea typeface="+mn-ea"/>
                </a:rPr>
                <a:t>JTAG</a:t>
              </a:r>
              <a:r>
                <a:rPr lang="zh-CN" altLang="en-US" b="1" dirty="0">
                  <a:solidFill>
                    <a:srgbClr val="FF0000"/>
                  </a:solidFill>
                  <a:latin typeface="+mn-ea"/>
                  <a:ea typeface="+mn-ea"/>
                </a:rPr>
                <a:t>口</a:t>
              </a:r>
              <a:endParaRPr lang="zh-CN" altLang="en-US" sz="2800" b="1" dirty="0">
                <a:solidFill>
                  <a:srgbClr val="FF0000"/>
                </a:solidFill>
                <a:latin typeface="+mn-ea"/>
                <a:ea typeface="+mn-ea"/>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21930"/>
                                        </p:tgtEl>
                                        <p:attrNameLst>
                                          <p:attrName>style.visibility</p:attrName>
                                        </p:attrNameLst>
                                      </p:cBhvr>
                                      <p:to>
                                        <p:strVal val="visible"/>
                                      </p:to>
                                    </p:set>
                                    <p:animEffect transition="in" filter="diamond(in)">
                                      <p:cBhvr>
                                        <p:cTn id="7" dur="2000"/>
                                        <p:tgtEl>
                                          <p:spTgt spid="721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21924"/>
                                        </p:tgtEl>
                                        <p:attrNameLst>
                                          <p:attrName>style.visibility</p:attrName>
                                        </p:attrNameLst>
                                      </p:cBhvr>
                                      <p:to>
                                        <p:strVal val="visible"/>
                                      </p:to>
                                    </p:set>
                                    <p:animEffect transition="in" filter="checkerboard(across)">
                                      <p:cBhvr>
                                        <p:cTn id="12" dur="500"/>
                                        <p:tgtEl>
                                          <p:spTgt spid="72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BE9B47-0852-4CD6-B9F4-72F6F6DF7A7F}" type="slidenum">
              <a:rPr lang="en-US" altLang="zh-CN" sz="1200">
                <a:solidFill>
                  <a:srgbClr val="898989"/>
                </a:solidFill>
                <a:latin typeface="Tahoma" panose="020B0604030504040204" pitchFamily="34" charset="0"/>
              </a:rPr>
              <a:pPr>
                <a:spcBef>
                  <a:spcPct val="0"/>
                </a:spcBef>
                <a:buFontTx/>
                <a:buNone/>
              </a:pPr>
              <a:t>4</a:t>
            </a:fld>
            <a:endParaRPr lang="en-US" altLang="zh-CN" sz="1200">
              <a:solidFill>
                <a:srgbClr val="898989"/>
              </a:solidFill>
              <a:latin typeface="Tahoma" panose="020B0604030504040204" pitchFamily="34" charset="0"/>
            </a:endParaRPr>
          </a:p>
        </p:txBody>
      </p:sp>
      <p:sp>
        <p:nvSpPr>
          <p:cNvPr id="8195" name="Rectangle 10"/>
          <p:cNvSpPr>
            <a:spLocks noChangeArrowheads="1"/>
          </p:cNvSpPr>
          <p:nvPr/>
        </p:nvSpPr>
        <p:spPr bwMode="auto">
          <a:xfrm>
            <a:off x="900113" y="569913"/>
            <a:ext cx="54721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en-US" altLang="zh-CN" sz="3600" b="1" dirty="0">
                <a:solidFill>
                  <a:srgbClr val="0000FF"/>
                </a:solidFill>
                <a:latin typeface="Tahoma" panose="020B0604030504040204" pitchFamily="34" charset="0"/>
                <a:ea typeface="黑体" panose="02010609060101010101" pitchFamily="49" charset="-122"/>
              </a:rPr>
              <a:t>Linux</a:t>
            </a:r>
            <a:r>
              <a:rPr lang="zh-CN" altLang="en-US" sz="3600" b="1" dirty="0">
                <a:solidFill>
                  <a:srgbClr val="0000FF"/>
                </a:solidFill>
                <a:latin typeface="Tahoma" panose="020B0604030504040204" pitchFamily="34" charset="0"/>
                <a:ea typeface="黑体" panose="02010609060101010101" pitchFamily="49" charset="-122"/>
              </a:rPr>
              <a:t>本地软件开发环境</a:t>
            </a:r>
          </a:p>
        </p:txBody>
      </p:sp>
      <p:sp>
        <p:nvSpPr>
          <p:cNvPr id="18" name="AutoShape 4"/>
          <p:cNvSpPr>
            <a:spLocks noChangeArrowheads="1"/>
          </p:cNvSpPr>
          <p:nvPr/>
        </p:nvSpPr>
        <p:spPr bwMode="auto">
          <a:xfrm>
            <a:off x="1600200" y="1843088"/>
            <a:ext cx="6324600" cy="1905000"/>
          </a:xfrm>
          <a:prstGeom prst="roundRect">
            <a:avLst>
              <a:gd name="adj" fmla="val 16667"/>
            </a:avLst>
          </a:prstGeom>
          <a:solidFill>
            <a:srgbClr val="FFCC99"/>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dirty="0">
                <a:latin typeface="Times New Roman" pitchFamily="18" charset="0"/>
                <a:ea typeface="+mn-ea"/>
              </a:rPr>
              <a:t>本地开发环境搭建</a:t>
            </a:r>
          </a:p>
          <a:p>
            <a:pPr algn="ctr" eaLnBrk="1" hangingPunct="1">
              <a:defRPr/>
            </a:pPr>
            <a:endParaRPr lang="zh-CN" altLang="en-US" dirty="0"/>
          </a:p>
          <a:p>
            <a:pPr algn="ctr" eaLnBrk="1" hangingPunct="1">
              <a:defRPr/>
            </a:pPr>
            <a:endParaRPr lang="zh-CN" altLang="en-US" dirty="0"/>
          </a:p>
          <a:p>
            <a:pPr algn="ctr" eaLnBrk="1" hangingPunct="1">
              <a:defRPr/>
            </a:pPr>
            <a:endParaRPr lang="zh-CN" altLang="en-US" dirty="0">
              <a:ea typeface="黑体" pitchFamily="2" charset="-122"/>
            </a:endParaRPr>
          </a:p>
          <a:p>
            <a:pPr algn="ctr" eaLnBrk="1" hangingPunct="1">
              <a:defRPr/>
            </a:pPr>
            <a:endParaRPr lang="zh-CN" altLang="en-US" dirty="0">
              <a:ea typeface="黑体" pitchFamily="2" charset="-122"/>
            </a:endParaRPr>
          </a:p>
        </p:txBody>
      </p:sp>
      <p:sp>
        <p:nvSpPr>
          <p:cNvPr id="8197" name="AutoShape 5"/>
          <p:cNvSpPr>
            <a:spLocks noChangeArrowheads="1"/>
          </p:cNvSpPr>
          <p:nvPr/>
        </p:nvSpPr>
        <p:spPr bwMode="auto">
          <a:xfrm>
            <a:off x="1905000" y="4357688"/>
            <a:ext cx="12192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编辑器</a:t>
            </a:r>
            <a:endParaRPr lang="zh-CN" altLang="en-US" sz="2400">
              <a:latin typeface="Tahoma" panose="020B0604030504040204" pitchFamily="34" charset="0"/>
              <a:ea typeface="黑体" panose="02010609060101010101" pitchFamily="49" charset="-122"/>
            </a:endParaRPr>
          </a:p>
        </p:txBody>
      </p:sp>
      <p:sp>
        <p:nvSpPr>
          <p:cNvPr id="8198" name="AutoShape 6"/>
          <p:cNvSpPr>
            <a:spLocks noChangeArrowheads="1"/>
          </p:cNvSpPr>
          <p:nvPr/>
        </p:nvSpPr>
        <p:spPr bwMode="auto">
          <a:xfrm>
            <a:off x="1905000" y="5373688"/>
            <a:ext cx="12954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运行程序</a:t>
            </a:r>
            <a:endParaRPr lang="zh-CN" altLang="en-US" sz="2400">
              <a:latin typeface="Tahoma" panose="020B0604030504040204" pitchFamily="34" charset="0"/>
              <a:ea typeface="黑体" panose="02010609060101010101" pitchFamily="49" charset="-122"/>
            </a:endParaRPr>
          </a:p>
        </p:txBody>
      </p:sp>
      <p:sp>
        <p:nvSpPr>
          <p:cNvPr id="8199" name="AutoShape 7"/>
          <p:cNvSpPr>
            <a:spLocks noChangeArrowheads="1"/>
          </p:cNvSpPr>
          <p:nvPr/>
        </p:nvSpPr>
        <p:spPr bwMode="auto">
          <a:xfrm>
            <a:off x="5943600" y="4357688"/>
            <a:ext cx="15240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调试器</a:t>
            </a:r>
            <a:endParaRPr lang="zh-CN" altLang="en-US" sz="2400">
              <a:latin typeface="Tahoma" panose="020B0604030504040204" pitchFamily="34" charset="0"/>
              <a:ea typeface="黑体" panose="02010609060101010101" pitchFamily="49" charset="-122"/>
            </a:endParaRPr>
          </a:p>
        </p:txBody>
      </p:sp>
      <p:sp>
        <p:nvSpPr>
          <p:cNvPr id="8200" name="AutoShape 8"/>
          <p:cNvSpPr>
            <a:spLocks noChangeArrowheads="1"/>
          </p:cNvSpPr>
          <p:nvPr/>
        </p:nvSpPr>
        <p:spPr bwMode="auto">
          <a:xfrm>
            <a:off x="3810000" y="4357688"/>
            <a:ext cx="15240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a:latin typeface="Tahoma" panose="020B0604030504040204" pitchFamily="34" charset="0"/>
              </a:rPr>
              <a:t>编译器</a:t>
            </a:r>
            <a:endParaRPr lang="zh-CN" altLang="en-US" sz="2400">
              <a:latin typeface="Tahoma" panose="020B0604030504040204" pitchFamily="34" charset="0"/>
              <a:ea typeface="黑体" panose="02010609060101010101" pitchFamily="49" charset="-122"/>
            </a:endParaRPr>
          </a:p>
        </p:txBody>
      </p:sp>
      <p:sp>
        <p:nvSpPr>
          <p:cNvPr id="8201" name="AutoShape 9"/>
          <p:cNvSpPr>
            <a:spLocks noChangeArrowheads="1"/>
          </p:cNvSpPr>
          <p:nvPr/>
        </p:nvSpPr>
        <p:spPr bwMode="auto">
          <a:xfrm>
            <a:off x="4800600" y="2376488"/>
            <a:ext cx="2286000" cy="38100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Tahoma" panose="020B0604030504040204" pitchFamily="34" charset="0"/>
              </a:rPr>
              <a:t>依赖文件（/usr/...）</a:t>
            </a:r>
          </a:p>
        </p:txBody>
      </p:sp>
      <p:sp>
        <p:nvSpPr>
          <p:cNvPr id="8202" name="AutoShape 10"/>
          <p:cNvSpPr>
            <a:spLocks noChangeArrowheads="1"/>
          </p:cNvSpPr>
          <p:nvPr/>
        </p:nvSpPr>
        <p:spPr bwMode="auto">
          <a:xfrm>
            <a:off x="1828800" y="3062288"/>
            <a:ext cx="1447800" cy="533400"/>
          </a:xfrm>
          <a:prstGeom prst="roundRect">
            <a:avLst>
              <a:gd name="adj" fmla="val 16667"/>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vi</a:t>
            </a:r>
          </a:p>
          <a:p>
            <a:pPr algn="ctr" eaLnBrk="1" hangingPunct="1">
              <a:spcBef>
                <a:spcPct val="0"/>
              </a:spcBef>
              <a:buFontTx/>
              <a:buNone/>
            </a:pPr>
            <a:r>
              <a:rPr lang="en-US" altLang="zh-CN" sz="1400">
                <a:latin typeface="Tahoma" panose="020B0604030504040204" pitchFamily="34" charset="0"/>
              </a:rPr>
              <a:t>(</a:t>
            </a:r>
            <a:r>
              <a:rPr lang="zh-CN" altLang="en-US" sz="1400">
                <a:latin typeface="Tahoma" panose="020B0604030504040204" pitchFamily="34" charset="0"/>
              </a:rPr>
              <a:t>/usr/bin</a:t>
            </a:r>
            <a:r>
              <a:rPr lang="en-US" altLang="zh-CN" sz="1400">
                <a:latin typeface="Tahoma" panose="020B0604030504040204" pitchFamily="34" charset="0"/>
              </a:rPr>
              <a:t>)</a:t>
            </a:r>
            <a:r>
              <a:rPr lang="zh-CN" altLang="en-US" sz="1400">
                <a:latin typeface="Tahoma" panose="020B0604030504040204" pitchFamily="34" charset="0"/>
              </a:rPr>
              <a:t> </a:t>
            </a:r>
          </a:p>
        </p:txBody>
      </p:sp>
      <p:sp>
        <p:nvSpPr>
          <p:cNvPr id="8203" name="AutoShape 11"/>
          <p:cNvSpPr>
            <a:spLocks noChangeArrowheads="1"/>
          </p:cNvSpPr>
          <p:nvPr/>
        </p:nvSpPr>
        <p:spPr bwMode="auto">
          <a:xfrm>
            <a:off x="3657600" y="3062288"/>
            <a:ext cx="1676400" cy="533400"/>
          </a:xfrm>
          <a:prstGeom prst="roundRect">
            <a:avLst>
              <a:gd name="adj" fmla="val 16667"/>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gcc、g++</a:t>
            </a:r>
          </a:p>
          <a:p>
            <a:pPr algn="ctr" eaLnBrk="1" hangingPunct="1">
              <a:spcBef>
                <a:spcPct val="0"/>
              </a:spcBef>
              <a:buFontTx/>
              <a:buNone/>
            </a:pPr>
            <a:r>
              <a:rPr lang="zh-CN" altLang="en-US" sz="1400">
                <a:latin typeface="Tahoma" panose="020B0604030504040204" pitchFamily="34" charset="0"/>
              </a:rPr>
              <a:t>(/usr/bin)</a:t>
            </a:r>
          </a:p>
        </p:txBody>
      </p:sp>
      <p:sp>
        <p:nvSpPr>
          <p:cNvPr id="8204" name="AutoShape 12"/>
          <p:cNvSpPr>
            <a:spLocks noChangeArrowheads="1"/>
          </p:cNvSpPr>
          <p:nvPr/>
        </p:nvSpPr>
        <p:spPr bwMode="auto">
          <a:xfrm>
            <a:off x="5637213" y="3062288"/>
            <a:ext cx="2058987" cy="533400"/>
          </a:xfrm>
          <a:prstGeom prst="roundRect">
            <a:avLst>
              <a:gd name="adj" fmla="val 16667"/>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gdb</a:t>
            </a:r>
          </a:p>
          <a:p>
            <a:pPr algn="ctr" eaLnBrk="1" hangingPunct="1">
              <a:spcBef>
                <a:spcPct val="0"/>
              </a:spcBef>
              <a:buFontTx/>
              <a:buNone/>
            </a:pPr>
            <a:r>
              <a:rPr lang="zh-CN" altLang="en-US" sz="1400">
                <a:latin typeface="Tahoma" panose="020B0604030504040204" pitchFamily="34" charset="0"/>
              </a:rPr>
              <a:t>(/usr/bin)</a:t>
            </a:r>
          </a:p>
        </p:txBody>
      </p:sp>
      <p:sp>
        <p:nvSpPr>
          <p:cNvPr id="31" name="AutoShape 13"/>
          <p:cNvSpPr>
            <a:spLocks noChangeArrowheads="1"/>
          </p:cNvSpPr>
          <p:nvPr/>
        </p:nvSpPr>
        <p:spPr bwMode="auto">
          <a:xfrm>
            <a:off x="2286000" y="2376488"/>
            <a:ext cx="1905000" cy="38100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Tahoma" panose="020B0604030504040204" pitchFamily="34" charset="0"/>
              </a:rPr>
              <a:t>依赖库(/usr/lib)</a:t>
            </a:r>
          </a:p>
        </p:txBody>
      </p:sp>
      <p:sp>
        <p:nvSpPr>
          <p:cNvPr id="8206" name="AutoShape 14"/>
          <p:cNvSpPr>
            <a:spLocks noChangeArrowheads="1"/>
          </p:cNvSpPr>
          <p:nvPr/>
        </p:nvSpPr>
        <p:spPr bwMode="auto">
          <a:xfrm>
            <a:off x="2286000" y="3671888"/>
            <a:ext cx="381000" cy="609600"/>
          </a:xfrm>
          <a:prstGeom prst="down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8207" name="AutoShape 15"/>
          <p:cNvSpPr>
            <a:spLocks noChangeArrowheads="1"/>
          </p:cNvSpPr>
          <p:nvPr/>
        </p:nvSpPr>
        <p:spPr bwMode="auto">
          <a:xfrm>
            <a:off x="4267200" y="3671888"/>
            <a:ext cx="381000" cy="609600"/>
          </a:xfrm>
          <a:prstGeom prst="down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8208" name="AutoShape 16"/>
          <p:cNvSpPr>
            <a:spLocks noChangeArrowheads="1"/>
          </p:cNvSpPr>
          <p:nvPr/>
        </p:nvSpPr>
        <p:spPr bwMode="auto">
          <a:xfrm>
            <a:off x="6477000" y="3671888"/>
            <a:ext cx="381000" cy="609600"/>
          </a:xfrm>
          <a:prstGeom prst="down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8209" name="AutoShape 17"/>
          <p:cNvSpPr>
            <a:spLocks noChangeArrowheads="1"/>
          </p:cNvSpPr>
          <p:nvPr/>
        </p:nvSpPr>
        <p:spPr bwMode="auto">
          <a:xfrm>
            <a:off x="3275013" y="4433888"/>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8210" name="AutoShape 18"/>
          <p:cNvSpPr>
            <a:spLocks noChangeArrowheads="1"/>
          </p:cNvSpPr>
          <p:nvPr/>
        </p:nvSpPr>
        <p:spPr bwMode="auto">
          <a:xfrm>
            <a:off x="5410200" y="4433888"/>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
        <p:nvSpPr>
          <p:cNvPr id="2" name="直角上箭头 1"/>
          <p:cNvSpPr/>
          <p:nvPr/>
        </p:nvSpPr>
        <p:spPr bwMode="auto">
          <a:xfrm rot="16200000" flipH="1">
            <a:off x="4581126" y="3726161"/>
            <a:ext cx="864098" cy="3582145"/>
          </a:xfrm>
          <a:prstGeom prst="bentUpArrow">
            <a:avLst>
              <a:gd name="adj1" fmla="val 25000"/>
              <a:gd name="adj2" fmla="val 38333"/>
              <a:gd name="adj3" fmla="val 25000"/>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21000000" rev="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ea typeface="黑体" pitchFamily="2" charset="-122"/>
            </a:endParaRPr>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609600" y="485775"/>
            <a:ext cx="6915150" cy="1143000"/>
          </a:xfrm>
        </p:spPr>
        <p:txBody>
          <a:bodyPr/>
          <a:lstStyle/>
          <a:p>
            <a:pPr eaLnBrk="1" hangingPunct="1"/>
            <a:r>
              <a:rPr lang="zh-CN" altLang="en-US" sz="3600" b="1">
                <a:solidFill>
                  <a:srgbClr val="0000FF"/>
                </a:solidFill>
                <a:ea typeface="黑体" panose="02010609060101010101" pitchFamily="49" charset="-122"/>
              </a:rPr>
              <a:t>通讯模式</a:t>
            </a:r>
            <a:r>
              <a:rPr lang="en-US" altLang="zh-CN" sz="3600" b="1">
                <a:solidFill>
                  <a:srgbClr val="0000FF"/>
                </a:solidFill>
                <a:ea typeface="黑体" panose="02010609060101010101" pitchFamily="49" charset="-122"/>
              </a:rPr>
              <a:t>3 </a:t>
            </a:r>
            <a:r>
              <a:rPr lang="zh-CN" altLang="en-US" sz="3600" b="1">
                <a:solidFill>
                  <a:srgbClr val="0000FF"/>
                </a:solidFill>
                <a:ea typeface="黑体" panose="02010609060101010101" pitchFamily="49" charset="-122"/>
              </a:rPr>
              <a:t>－</a:t>
            </a:r>
            <a:r>
              <a:rPr lang="en-US" altLang="zh-CN" sz="3600" b="1">
                <a:solidFill>
                  <a:srgbClr val="0000FF"/>
                </a:solidFill>
                <a:ea typeface="黑体" panose="02010609060101010101" pitchFamily="49" charset="-122"/>
              </a:rPr>
              <a:t>JTAG</a:t>
            </a:r>
            <a:r>
              <a:rPr lang="zh-CN" altLang="en-US" sz="3600" b="1">
                <a:solidFill>
                  <a:srgbClr val="0000FF"/>
                </a:solidFill>
                <a:ea typeface="黑体" panose="02010609060101010101" pitchFamily="49" charset="-122"/>
              </a:rPr>
              <a:t>简介</a:t>
            </a:r>
          </a:p>
        </p:txBody>
      </p:sp>
      <p:sp>
        <p:nvSpPr>
          <p:cNvPr id="722946" name="Rectangle 2" descr="Rectangle: Click to edit Master text styles&#10;Second level&#10;Third level&#10;Fourth level&#10;Fifth level"/>
          <p:cNvSpPr>
            <a:spLocks noGrp="1" noChangeArrowheads="1"/>
          </p:cNvSpPr>
          <p:nvPr>
            <p:ph idx="1"/>
          </p:nvPr>
        </p:nvSpPr>
        <p:spPr>
          <a:xfrm>
            <a:off x="831850" y="1700213"/>
            <a:ext cx="7772400" cy="4465637"/>
          </a:xfrm>
        </p:spPr>
        <p:txBody>
          <a:bodyPr lIns="0" rIns="0" rtlCol="0">
            <a:normAutofit/>
          </a:bodyPr>
          <a:lstStyle/>
          <a:p>
            <a:pPr eaLnBrk="1" fontAlgn="auto" hangingPunct="1">
              <a:spcAft>
                <a:spcPts val="0"/>
              </a:spcAft>
              <a:defRPr/>
            </a:pPr>
            <a:r>
              <a:rPr lang="en-US" altLang="zh-CN" sz="2800" b="1" dirty="0">
                <a:latin typeface="+mn-ea"/>
              </a:rPr>
              <a:t>JTAG(Joint Test Action Group</a:t>
            </a:r>
            <a:r>
              <a:rPr lang="zh-CN" altLang="en-US" sz="2800" b="1" dirty="0">
                <a:latin typeface="+mn-ea"/>
              </a:rPr>
              <a:t>，联合测试行动小组</a:t>
            </a:r>
            <a:r>
              <a:rPr lang="en-US" altLang="zh-CN" sz="2800" b="1" dirty="0">
                <a:latin typeface="+mn-ea"/>
              </a:rPr>
              <a:t>)</a:t>
            </a:r>
            <a:r>
              <a:rPr lang="zh-CN" altLang="en-US" sz="2800" b="1" dirty="0">
                <a:latin typeface="+mn-ea"/>
              </a:rPr>
              <a:t>是</a:t>
            </a:r>
            <a:r>
              <a:rPr lang="en-US" altLang="zh-CN" sz="2800" b="1" dirty="0">
                <a:latin typeface="+mn-ea"/>
              </a:rPr>
              <a:t>1985</a:t>
            </a:r>
            <a:r>
              <a:rPr lang="zh-CN" altLang="en-US" sz="2800" b="1" dirty="0">
                <a:latin typeface="+mn-ea"/>
              </a:rPr>
              <a:t>年制定的检测</a:t>
            </a:r>
            <a:r>
              <a:rPr lang="en-US" altLang="zh-CN" sz="2800" b="1" dirty="0">
                <a:latin typeface="+mn-ea"/>
              </a:rPr>
              <a:t>PCB</a:t>
            </a:r>
            <a:r>
              <a:rPr lang="zh-CN" altLang="en-US" sz="2800" b="1" dirty="0">
                <a:latin typeface="+mn-ea"/>
              </a:rPr>
              <a:t>和</a:t>
            </a:r>
            <a:r>
              <a:rPr lang="en-US" altLang="zh-CN" sz="2800" b="1" dirty="0">
                <a:latin typeface="+mn-ea"/>
              </a:rPr>
              <a:t>IC</a:t>
            </a:r>
            <a:r>
              <a:rPr lang="zh-CN" altLang="en-US" sz="2800" b="1" dirty="0">
                <a:latin typeface="+mn-ea"/>
              </a:rPr>
              <a:t>芯片的一个标准。</a:t>
            </a:r>
          </a:p>
          <a:p>
            <a:pPr eaLnBrk="1" fontAlgn="auto" hangingPunct="1">
              <a:spcAft>
                <a:spcPts val="0"/>
              </a:spcAft>
              <a:defRPr/>
            </a:pPr>
            <a:r>
              <a:rPr lang="en-US" altLang="zh-CN" sz="2800" b="1" dirty="0">
                <a:latin typeface="+mn-ea"/>
              </a:rPr>
              <a:t>1990</a:t>
            </a:r>
            <a:r>
              <a:rPr lang="zh-CN" altLang="en-US" sz="2800" b="1" dirty="0">
                <a:latin typeface="+mn-ea"/>
              </a:rPr>
              <a:t>年被修改后成为</a:t>
            </a:r>
            <a:r>
              <a:rPr lang="en-US" altLang="zh-CN" sz="2800" b="1" dirty="0">
                <a:latin typeface="+mn-ea"/>
              </a:rPr>
              <a:t>IEEE</a:t>
            </a:r>
            <a:r>
              <a:rPr lang="zh-CN" altLang="en-US" sz="2800" b="1" dirty="0">
                <a:latin typeface="+mn-ea"/>
              </a:rPr>
              <a:t>的一个标准，即</a:t>
            </a:r>
            <a:r>
              <a:rPr lang="en-US" altLang="zh-CN" sz="2800" b="1" dirty="0">
                <a:latin typeface="+mn-ea"/>
              </a:rPr>
              <a:t>IEEE1149.1-1990</a:t>
            </a:r>
            <a:r>
              <a:rPr lang="zh-CN" altLang="en-US" sz="2800" b="1" dirty="0">
                <a:latin typeface="+mn-ea"/>
              </a:rPr>
              <a:t>。</a:t>
            </a:r>
          </a:p>
          <a:p>
            <a:pPr eaLnBrk="1" fontAlgn="auto" hangingPunct="1">
              <a:spcAft>
                <a:spcPts val="0"/>
              </a:spcAft>
              <a:defRPr/>
            </a:pPr>
            <a:r>
              <a:rPr lang="zh-CN" altLang="en-US" sz="2800" b="1" dirty="0">
                <a:latin typeface="+mn-ea"/>
              </a:rPr>
              <a:t>通过这个标准，可以对具有</a:t>
            </a:r>
            <a:r>
              <a:rPr lang="en-US" altLang="zh-CN" sz="2800" b="1" dirty="0">
                <a:latin typeface="+mn-ea"/>
              </a:rPr>
              <a:t>JTAG</a:t>
            </a:r>
            <a:r>
              <a:rPr lang="zh-CN" altLang="en-US" sz="2800" b="1" dirty="0">
                <a:latin typeface="+mn-ea"/>
              </a:rPr>
              <a:t>接口的芯片硬件电路进行边界扫描和故障检测。</a:t>
            </a:r>
          </a:p>
        </p:txBody>
      </p:sp>
      <p:sp>
        <p:nvSpPr>
          <p:cNvPr id="450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2E71187-378F-41F3-8449-0BD1BB47CB4E}" type="slidenum">
              <a:rPr lang="en-US" altLang="zh-CN" sz="1200">
                <a:solidFill>
                  <a:srgbClr val="898989"/>
                </a:solidFill>
                <a:latin typeface="Tahoma" panose="020B0604030504040204" pitchFamily="34" charset="0"/>
              </a:rPr>
              <a:pPr>
                <a:spcBef>
                  <a:spcPct val="0"/>
                </a:spcBef>
                <a:buFontTx/>
                <a:buNone/>
              </a:pPr>
              <a:t>40</a:t>
            </a:fld>
            <a:endParaRPr lang="en-US" altLang="zh-CN" sz="1200">
              <a:solidFill>
                <a:srgbClr val="898989"/>
              </a:solidFill>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609600" y="485775"/>
            <a:ext cx="7562850" cy="1143000"/>
          </a:xfrm>
        </p:spPr>
        <p:txBody>
          <a:bodyPr/>
          <a:lstStyle/>
          <a:p>
            <a:pPr eaLnBrk="1" hangingPunct="1"/>
            <a:r>
              <a:rPr lang="zh-CN" altLang="en-US" sz="4000" b="1">
                <a:solidFill>
                  <a:srgbClr val="0000FF"/>
                </a:solidFill>
                <a:ea typeface="黑体" panose="02010609060101010101" pitchFamily="49" charset="-122"/>
              </a:rPr>
              <a:t>通讯模式</a:t>
            </a:r>
            <a:r>
              <a:rPr lang="en-US" altLang="zh-CN" sz="4000" b="1">
                <a:solidFill>
                  <a:srgbClr val="0000FF"/>
                </a:solidFill>
                <a:ea typeface="黑体" panose="02010609060101010101" pitchFamily="49" charset="-122"/>
              </a:rPr>
              <a:t>3 </a:t>
            </a:r>
            <a:r>
              <a:rPr lang="zh-CN" altLang="en-US" sz="4000" b="1">
                <a:solidFill>
                  <a:srgbClr val="0000FF"/>
                </a:solidFill>
                <a:ea typeface="黑体" panose="02010609060101010101" pitchFamily="49" charset="-122"/>
              </a:rPr>
              <a:t>－ </a:t>
            </a:r>
            <a:r>
              <a:rPr lang="en-US" altLang="zh-CN" sz="4000" b="1">
                <a:solidFill>
                  <a:srgbClr val="0000FF"/>
                </a:solidFill>
                <a:ea typeface="黑体" panose="02010609060101010101" pitchFamily="49" charset="-122"/>
              </a:rPr>
              <a:t>JTAG</a:t>
            </a:r>
            <a:r>
              <a:rPr lang="zh-CN" altLang="en-US" sz="4000" b="1">
                <a:solidFill>
                  <a:srgbClr val="0000FF"/>
                </a:solidFill>
                <a:ea typeface="黑体" panose="02010609060101010101" pitchFamily="49" charset="-122"/>
              </a:rPr>
              <a:t>基本原理</a:t>
            </a:r>
          </a:p>
        </p:txBody>
      </p:sp>
      <p:sp>
        <p:nvSpPr>
          <p:cNvPr id="723970" name="Rectangle 2" descr="Rectangle: Click to edit Master text styles&#10;Second level&#10;Third level&#10;Fourth level&#10;Fifth level"/>
          <p:cNvSpPr>
            <a:spLocks noGrp="1" noChangeArrowheads="1"/>
          </p:cNvSpPr>
          <p:nvPr>
            <p:ph idx="1"/>
          </p:nvPr>
        </p:nvSpPr>
        <p:spPr>
          <a:xfrm>
            <a:off x="827088" y="1628775"/>
            <a:ext cx="7772400" cy="4464050"/>
          </a:xfrm>
        </p:spPr>
        <p:txBody>
          <a:bodyPr lIns="0" rIns="0" rtlCol="0">
            <a:normAutofit/>
          </a:bodyPr>
          <a:lstStyle/>
          <a:p>
            <a:pPr eaLnBrk="1" fontAlgn="auto" hangingPunct="1">
              <a:spcAft>
                <a:spcPts val="0"/>
              </a:spcAft>
              <a:defRPr/>
            </a:pPr>
            <a:r>
              <a:rPr lang="zh-CN" altLang="en-US" b="1" dirty="0">
                <a:latin typeface="+mn-ea"/>
              </a:rPr>
              <a:t>边界扫描原理</a:t>
            </a:r>
          </a:p>
          <a:p>
            <a:pPr lvl="1" eaLnBrk="1" fontAlgn="auto" hangingPunct="1">
              <a:spcAft>
                <a:spcPts val="0"/>
              </a:spcAft>
              <a:defRPr/>
            </a:pPr>
            <a:r>
              <a:rPr lang="zh-CN" altLang="en-US" sz="2400" b="1" dirty="0">
                <a:latin typeface="+mn-ea"/>
              </a:rPr>
              <a:t>在芯片的每一个管脚均增加一个移位寄存器单元，称为</a:t>
            </a:r>
            <a:r>
              <a:rPr lang="zh-CN" altLang="en-US" sz="2400" b="1" dirty="0">
                <a:solidFill>
                  <a:srgbClr val="FF0000"/>
                </a:solidFill>
                <a:latin typeface="+mn-ea"/>
              </a:rPr>
              <a:t>边界扫描寄存器</a:t>
            </a:r>
            <a:r>
              <a:rPr lang="zh-CN" altLang="en-US" sz="2400" b="1" dirty="0">
                <a:latin typeface="+mn-ea"/>
              </a:rPr>
              <a:t>（</a:t>
            </a:r>
            <a:r>
              <a:rPr lang="en-US" altLang="zh-CN" sz="2400" b="1" dirty="0">
                <a:latin typeface="+mn-ea"/>
              </a:rPr>
              <a:t>BR</a:t>
            </a:r>
            <a:r>
              <a:rPr lang="zh-CN" altLang="en-US" sz="2400" b="1" dirty="0">
                <a:latin typeface="+mn-ea"/>
              </a:rPr>
              <a:t>）</a:t>
            </a:r>
            <a:r>
              <a:rPr lang="zh-CN" altLang="en-US" sz="2400" b="1" dirty="0">
                <a:solidFill>
                  <a:srgbClr val="FF0000"/>
                </a:solidFill>
                <a:latin typeface="+mn-ea"/>
              </a:rPr>
              <a:t> </a:t>
            </a:r>
            <a:r>
              <a:rPr lang="zh-CN" altLang="en-US" sz="2400" b="1" dirty="0">
                <a:latin typeface="+mn-ea"/>
              </a:rPr>
              <a:t>，这些边界扫描寄存器可以将芯片和外围的输入输出隔离开来。</a:t>
            </a:r>
          </a:p>
          <a:p>
            <a:pPr lvl="1" eaLnBrk="1" fontAlgn="auto" hangingPunct="1">
              <a:spcAft>
                <a:spcPts val="0"/>
              </a:spcAft>
              <a:defRPr/>
            </a:pPr>
            <a:r>
              <a:rPr lang="zh-CN" altLang="en-US" sz="2400" b="1" dirty="0">
                <a:latin typeface="+mn-ea"/>
              </a:rPr>
              <a:t>通过边界扫描寄存器单元，可以实现对芯片输入输出信号的观察和控制。</a:t>
            </a:r>
          </a:p>
          <a:p>
            <a:pPr lvl="1" eaLnBrk="1" fontAlgn="auto" hangingPunct="1">
              <a:spcAft>
                <a:spcPts val="0"/>
              </a:spcAft>
              <a:defRPr/>
            </a:pPr>
            <a:r>
              <a:rPr lang="zh-CN" altLang="en-US" sz="2400" b="1" dirty="0">
                <a:latin typeface="+mn-ea"/>
              </a:rPr>
              <a:t>对于芯片的输入管脚，通过与之相连的边界扫描寄存器单元把信号（数据）加载到该管脚中去。</a:t>
            </a:r>
          </a:p>
          <a:p>
            <a:pPr lvl="1" eaLnBrk="1" fontAlgn="auto" hangingPunct="1">
              <a:spcAft>
                <a:spcPts val="0"/>
              </a:spcAft>
              <a:defRPr/>
            </a:pPr>
            <a:r>
              <a:rPr lang="zh-CN" altLang="en-US" sz="2400" b="1" dirty="0">
                <a:latin typeface="+mn-ea"/>
              </a:rPr>
              <a:t>对于芯片的输出管脚，也可通过与之相连的边界扫描寄存器“捕获”该管脚上的输出信号。</a:t>
            </a:r>
          </a:p>
        </p:txBody>
      </p:sp>
      <p:sp>
        <p:nvSpPr>
          <p:cNvPr id="460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F58695-1D63-4B30-B3EA-A02118C84D2A}" type="slidenum">
              <a:rPr lang="en-US" altLang="zh-CN" sz="1200">
                <a:solidFill>
                  <a:srgbClr val="898989"/>
                </a:solidFill>
                <a:latin typeface="Tahoma" panose="020B0604030504040204" pitchFamily="34" charset="0"/>
              </a:rPr>
              <a:pPr>
                <a:spcBef>
                  <a:spcPct val="0"/>
                </a:spcBef>
                <a:buFontTx/>
                <a:buNone/>
              </a:pPr>
              <a:t>41</a:t>
            </a:fld>
            <a:endParaRPr lang="en-US" altLang="zh-CN" sz="1200">
              <a:solidFill>
                <a:srgbClr val="898989"/>
              </a:solidFill>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9"/>
          <p:cNvSpPr>
            <a:spLocks noGrp="1" noChangeArrowheads="1"/>
          </p:cNvSpPr>
          <p:nvPr>
            <p:ph type="title"/>
          </p:nvPr>
        </p:nvSpPr>
        <p:spPr>
          <a:xfrm>
            <a:off x="609600" y="485775"/>
            <a:ext cx="7562850" cy="1143000"/>
          </a:xfrm>
        </p:spPr>
        <p:txBody>
          <a:bodyPr/>
          <a:lstStyle/>
          <a:p>
            <a:pPr eaLnBrk="1" hangingPunct="1"/>
            <a:r>
              <a:rPr lang="zh-CN" altLang="en-US" sz="4000" b="1">
                <a:solidFill>
                  <a:srgbClr val="0000FF"/>
                </a:solidFill>
                <a:ea typeface="黑体" panose="02010609060101010101" pitchFamily="49" charset="-122"/>
              </a:rPr>
              <a:t>通讯模式</a:t>
            </a:r>
            <a:r>
              <a:rPr lang="en-US" altLang="zh-CN" sz="4000" b="1">
                <a:solidFill>
                  <a:srgbClr val="0000FF"/>
                </a:solidFill>
                <a:ea typeface="黑体" panose="02010609060101010101" pitchFamily="49" charset="-122"/>
              </a:rPr>
              <a:t>3 </a:t>
            </a:r>
            <a:r>
              <a:rPr lang="zh-CN" altLang="en-US" sz="4000" b="1">
                <a:solidFill>
                  <a:srgbClr val="0000FF"/>
                </a:solidFill>
                <a:ea typeface="黑体" panose="02010609060101010101" pitchFamily="49" charset="-122"/>
              </a:rPr>
              <a:t>－ </a:t>
            </a:r>
            <a:r>
              <a:rPr lang="en-US" altLang="zh-CN" sz="4000" b="1">
                <a:solidFill>
                  <a:srgbClr val="0000FF"/>
                </a:solidFill>
                <a:ea typeface="黑体" panose="02010609060101010101" pitchFamily="49" charset="-122"/>
              </a:rPr>
              <a:t>JTAG</a:t>
            </a:r>
            <a:r>
              <a:rPr lang="zh-CN" altLang="en-US" sz="4000" b="1">
                <a:solidFill>
                  <a:srgbClr val="0000FF"/>
                </a:solidFill>
                <a:ea typeface="黑体" panose="02010609060101010101" pitchFamily="49" charset="-122"/>
              </a:rPr>
              <a:t>接口介绍</a:t>
            </a:r>
          </a:p>
        </p:txBody>
      </p:sp>
      <p:sp>
        <p:nvSpPr>
          <p:cNvPr id="471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F649345-E75B-49FA-96A1-08EF5F843F80}" type="slidenum">
              <a:rPr lang="en-US" altLang="zh-CN" sz="1200">
                <a:solidFill>
                  <a:srgbClr val="898989"/>
                </a:solidFill>
                <a:latin typeface="Tahoma" panose="020B0604030504040204" pitchFamily="34" charset="0"/>
              </a:rPr>
              <a:pPr>
                <a:spcBef>
                  <a:spcPct val="0"/>
                </a:spcBef>
                <a:buFontTx/>
                <a:buNone/>
              </a:pPr>
              <a:t>42</a:t>
            </a:fld>
            <a:endParaRPr lang="en-US" altLang="zh-CN" sz="1200">
              <a:solidFill>
                <a:srgbClr val="898989"/>
              </a:solidFill>
              <a:latin typeface="Tahoma" panose="020B0604030504040204" pitchFamily="34" charset="0"/>
            </a:endParaRP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t="4041" b="7216"/>
          <a:stretch>
            <a:fillRect/>
          </a:stretch>
        </p:blipFill>
        <p:spPr bwMode="auto">
          <a:xfrm>
            <a:off x="5795963" y="2565400"/>
            <a:ext cx="22002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4995" name="Group 3"/>
          <p:cNvGraphicFramePr>
            <a:graphicFrameLocks noGrp="1"/>
          </p:cNvGraphicFramePr>
          <p:nvPr/>
        </p:nvGraphicFramePr>
        <p:xfrm>
          <a:off x="971550" y="2492375"/>
          <a:ext cx="4030663" cy="2565402"/>
        </p:xfrm>
        <a:graphic>
          <a:graphicData uri="http://schemas.openxmlformats.org/drawingml/2006/table">
            <a:tbl>
              <a:tblPr/>
              <a:tblGrid>
                <a:gridCol w="746125">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gridCol w="1725613">
                  <a:extLst>
                    <a:ext uri="{9D8B030D-6E8A-4147-A177-3AD203B41FA5}">
                      <a16:colId xmlns:a16="http://schemas.microsoft.com/office/drawing/2014/main" val="20002"/>
                    </a:ext>
                  </a:extLst>
                </a:gridCol>
              </a:tblGrid>
              <a:tr h="512763">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引脚名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英文全名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TDI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Test Data 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测试数据输入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TMS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TestMode Select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测试模式选择</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Test Clock Out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测试时钟输入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TDO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itchFamily="2" charset="-122"/>
                          <a:ea typeface="宋体" pitchFamily="2" charset="-122"/>
                          <a:cs typeface="Times New Roman" pitchFamily="18" charset="0"/>
                        </a:rPr>
                        <a:t>Test Data Out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110000"/>
                        <a:buFont typeface="Wingdings" pitchFamily="2" charset="2"/>
                        <a:defRPr kumimoji="1" sz="2800">
                          <a:solidFill>
                            <a:schemeClr val="tx1"/>
                          </a:solidFill>
                          <a:latin typeface="Tahoma" pitchFamily="34" charset="0"/>
                          <a:ea typeface="宋体" pitchFamily="2" charset="-122"/>
                        </a:defRPr>
                      </a:lvl1pPr>
                      <a:lvl2pPr marL="742950" indent="-285750" eaLnBrk="0" hangingPunct="0">
                        <a:spcBef>
                          <a:spcPct val="20000"/>
                        </a:spcBef>
                        <a:buClr>
                          <a:schemeClr val="tx1"/>
                        </a:buClr>
                        <a:buSzPct val="60000"/>
                        <a:buFont typeface="Wingdings" pitchFamily="2" charset="2"/>
                        <a:defRPr kumimoji="1" sz="24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95000"/>
                        <a:buFont typeface="Wingdings" pitchFamily="2" charset="2"/>
                        <a:defRPr kumimoji="1" sz="2000">
                          <a:solidFill>
                            <a:schemeClr val="tx1"/>
                          </a:solidFill>
                          <a:latin typeface="Tahoma" pitchFamily="34" charset="0"/>
                          <a:ea typeface="宋体" pitchFamily="2" charset="-122"/>
                        </a:defRPr>
                      </a:lvl3pPr>
                      <a:lvl4pPr marL="1600200" indent="-228600" eaLnBrk="0" hangingPunct="0">
                        <a:spcBef>
                          <a:spcPct val="20000"/>
                        </a:spcBef>
                        <a:buClr>
                          <a:schemeClr val="tx1"/>
                        </a:buClr>
                        <a:buSzPct val="65000"/>
                        <a:buFont typeface="Wingdings" pitchFamily="2" charset="2"/>
                        <a:defRPr kumimoji="1">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60000"/>
                        <a:buFont typeface="Wingdings" pitchFamily="2" charset="2"/>
                        <a:defRPr kumimoji="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宋体" pitchFamily="2" charset="-122"/>
                          <a:ea typeface="宋体" pitchFamily="2" charset="-122"/>
                          <a:cs typeface="Times New Roman" pitchFamily="18" charset="0"/>
                        </a:rPr>
                        <a:t>测试数据输出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485775"/>
            <a:ext cx="8283575" cy="1143000"/>
          </a:xfrm>
        </p:spPr>
        <p:txBody>
          <a:bodyPr/>
          <a:lstStyle/>
          <a:p>
            <a:pPr eaLnBrk="1" hangingPunct="1"/>
            <a:r>
              <a:rPr lang="zh-CN" altLang="en-US" sz="4000" b="1">
                <a:solidFill>
                  <a:srgbClr val="0000FF"/>
                </a:solidFill>
                <a:ea typeface="黑体" panose="02010609060101010101" pitchFamily="49" charset="-122"/>
              </a:rPr>
              <a:t>通讯模式</a:t>
            </a:r>
            <a:r>
              <a:rPr lang="en-US" altLang="zh-CN" sz="4000" b="1">
                <a:solidFill>
                  <a:srgbClr val="0000FF"/>
                </a:solidFill>
                <a:ea typeface="黑体" panose="02010609060101010101" pitchFamily="49" charset="-122"/>
              </a:rPr>
              <a:t>3 </a:t>
            </a:r>
            <a:r>
              <a:rPr lang="zh-CN" altLang="en-US" sz="4000" b="1">
                <a:solidFill>
                  <a:srgbClr val="0000FF"/>
                </a:solidFill>
                <a:ea typeface="黑体" panose="02010609060101010101" pitchFamily="49" charset="-122"/>
              </a:rPr>
              <a:t>－ </a:t>
            </a:r>
            <a:r>
              <a:rPr lang="en-US" altLang="zh-CN" sz="4000" b="1">
                <a:solidFill>
                  <a:srgbClr val="0000FF"/>
                </a:solidFill>
                <a:ea typeface="黑体" panose="02010609060101010101" pitchFamily="49" charset="-122"/>
              </a:rPr>
              <a:t>JTAG</a:t>
            </a:r>
            <a:r>
              <a:rPr lang="zh-CN" altLang="en-US" sz="4000" b="1">
                <a:solidFill>
                  <a:srgbClr val="0000FF"/>
                </a:solidFill>
                <a:ea typeface="黑体" panose="02010609060101010101" pitchFamily="49" charset="-122"/>
              </a:rPr>
              <a:t>接口应用举例</a:t>
            </a:r>
          </a:p>
        </p:txBody>
      </p:sp>
      <p:sp>
        <p:nvSpPr>
          <p:cNvPr id="481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1A21BB8-B70F-4631-8C58-3771C7A49D7F}" type="slidenum">
              <a:rPr lang="en-US" altLang="zh-CN" sz="1200">
                <a:solidFill>
                  <a:srgbClr val="898989"/>
                </a:solidFill>
                <a:latin typeface="Tahoma" panose="020B0604030504040204" pitchFamily="34" charset="0"/>
              </a:rPr>
              <a:pPr>
                <a:spcBef>
                  <a:spcPct val="0"/>
                </a:spcBef>
                <a:buFontTx/>
                <a:buNone/>
              </a:pPr>
              <a:t>43</a:t>
            </a:fld>
            <a:endParaRPr lang="en-US" altLang="zh-CN" sz="1200">
              <a:solidFill>
                <a:srgbClr val="898989"/>
              </a:solidFill>
              <a:latin typeface="Tahoma" panose="020B0604030504040204" pitchFamily="34" charset="0"/>
            </a:endParaRPr>
          </a:p>
        </p:txBody>
      </p:sp>
      <p:graphicFrame>
        <p:nvGraphicFramePr>
          <p:cNvPr id="48132" name="Object 3"/>
          <p:cNvGraphicFramePr>
            <a:graphicFrameLocks noChangeAspect="1"/>
          </p:cNvGraphicFramePr>
          <p:nvPr/>
        </p:nvGraphicFramePr>
        <p:xfrm>
          <a:off x="539750" y="1612900"/>
          <a:ext cx="8208963" cy="4768850"/>
        </p:xfrm>
        <a:graphic>
          <a:graphicData uri="http://schemas.openxmlformats.org/presentationml/2006/ole">
            <mc:AlternateContent xmlns:mc="http://schemas.openxmlformats.org/markup-compatibility/2006">
              <mc:Choice xmlns:v="urn:schemas-microsoft-com:vml" Requires="v">
                <p:oleObj spid="_x0000_s48163" name="位图图像" r:id="rId3" imgW="6609524" imgH="3839111" progId="Paint.Picture">
                  <p:embed/>
                </p:oleObj>
              </mc:Choice>
              <mc:Fallback>
                <p:oleObj name="位图图像" r:id="rId3" imgW="6609524" imgH="383911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12900"/>
                        <a:ext cx="8208963"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609600" y="485775"/>
            <a:ext cx="8283575" cy="1143000"/>
          </a:xfrm>
        </p:spPr>
        <p:txBody>
          <a:bodyPr/>
          <a:lstStyle/>
          <a:p>
            <a:pPr eaLnBrk="1" hangingPunct="1"/>
            <a:r>
              <a:rPr lang="en-US" altLang="zh-CN" sz="3600" b="1">
                <a:solidFill>
                  <a:srgbClr val="0000FF"/>
                </a:solidFill>
                <a:ea typeface="黑体" panose="02010609060101010101" pitchFamily="49" charset="-122"/>
              </a:rPr>
              <a:t>Bootloader</a:t>
            </a:r>
            <a:r>
              <a:rPr lang="zh-CN" altLang="en-US" sz="3600" b="1">
                <a:solidFill>
                  <a:srgbClr val="0000FF"/>
                </a:solidFill>
                <a:ea typeface="黑体" panose="02010609060101010101" pitchFamily="49" charset="-122"/>
              </a:rPr>
              <a:t>烧写－</a:t>
            </a:r>
            <a:r>
              <a:rPr lang="en-US" altLang="zh-CN" sz="3600" b="1">
                <a:solidFill>
                  <a:srgbClr val="0000FF"/>
                </a:solidFill>
                <a:ea typeface="黑体" panose="02010609060101010101" pitchFamily="49" charset="-122"/>
              </a:rPr>
              <a:t>JTAG</a:t>
            </a:r>
            <a:r>
              <a:rPr lang="zh-CN" altLang="en-US" sz="3600" b="1">
                <a:solidFill>
                  <a:srgbClr val="0000FF"/>
                </a:solidFill>
                <a:ea typeface="黑体" panose="02010609060101010101" pitchFamily="49" charset="-122"/>
              </a:rPr>
              <a:t>烧写</a:t>
            </a:r>
            <a:r>
              <a:rPr lang="en-US" altLang="zh-CN" sz="3600" b="1">
                <a:solidFill>
                  <a:srgbClr val="0000FF"/>
                </a:solidFill>
                <a:ea typeface="黑体" panose="02010609060101010101" pitchFamily="49" charset="-122"/>
              </a:rPr>
              <a:t>Flash</a:t>
            </a:r>
            <a:r>
              <a:rPr lang="zh-CN" altLang="en-US" sz="3600" b="1">
                <a:solidFill>
                  <a:srgbClr val="0000FF"/>
                </a:solidFill>
                <a:ea typeface="黑体" panose="02010609060101010101" pitchFamily="49" charset="-122"/>
              </a:rPr>
              <a:t>原理</a:t>
            </a:r>
          </a:p>
        </p:txBody>
      </p:sp>
      <p:sp>
        <p:nvSpPr>
          <p:cNvPr id="491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A2BF10-95BC-423A-9DE8-2A207A0ADD9C}" type="slidenum">
              <a:rPr lang="en-US" altLang="zh-CN" sz="1200">
                <a:solidFill>
                  <a:srgbClr val="898989"/>
                </a:solidFill>
                <a:latin typeface="Tahoma" panose="020B0604030504040204" pitchFamily="34" charset="0"/>
              </a:rPr>
              <a:pPr>
                <a:spcBef>
                  <a:spcPct val="0"/>
                </a:spcBef>
                <a:buFontTx/>
                <a:buNone/>
              </a:pPr>
              <a:t>44</a:t>
            </a:fld>
            <a:endParaRPr lang="en-US" altLang="zh-CN" sz="1200">
              <a:solidFill>
                <a:srgbClr val="898989"/>
              </a:solidFill>
              <a:latin typeface="Tahoma" panose="020B0604030504040204" pitchFamily="34" charset="0"/>
            </a:endParaRPr>
          </a:p>
        </p:txBody>
      </p:sp>
      <p:sp>
        <p:nvSpPr>
          <p:cNvPr id="49156" name="Rectangle 2"/>
          <p:cNvSpPr>
            <a:spLocks noChangeArrowheads="1"/>
          </p:cNvSpPr>
          <p:nvPr/>
        </p:nvSpPr>
        <p:spPr bwMode="auto">
          <a:xfrm>
            <a:off x="4787900" y="2492375"/>
            <a:ext cx="4032250" cy="2305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pic>
        <p:nvPicPr>
          <p:cNvPr id="49157" name="Picture 4" descr="j0205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Line 5"/>
          <p:cNvSpPr>
            <a:spLocks noChangeShapeType="1"/>
          </p:cNvSpPr>
          <p:nvPr/>
        </p:nvSpPr>
        <p:spPr bwMode="auto">
          <a:xfrm>
            <a:off x="2339975" y="3405188"/>
            <a:ext cx="24828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046" name="Text Box 6"/>
          <p:cNvSpPr txBox="1">
            <a:spLocks noChangeArrowheads="1"/>
          </p:cNvSpPr>
          <p:nvPr/>
        </p:nvSpPr>
        <p:spPr bwMode="auto">
          <a:xfrm>
            <a:off x="3851275" y="3476625"/>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dirty="0">
                <a:latin typeface="+mn-ea"/>
                <a:ea typeface="+mn-ea"/>
              </a:rPr>
              <a:t>JTAG</a:t>
            </a:r>
          </a:p>
        </p:txBody>
      </p:sp>
      <p:sp>
        <p:nvSpPr>
          <p:cNvPr id="727047" name="Text Box 7"/>
          <p:cNvSpPr txBox="1">
            <a:spLocks noChangeArrowheads="1"/>
          </p:cNvSpPr>
          <p:nvPr/>
        </p:nvSpPr>
        <p:spPr bwMode="auto">
          <a:xfrm>
            <a:off x="2195513" y="3476625"/>
            <a:ext cx="1438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并口</a:t>
            </a:r>
            <a:r>
              <a:rPr lang="en-US" altLang="zh-CN" b="1" dirty="0">
                <a:latin typeface="+mn-ea"/>
                <a:ea typeface="+mn-ea"/>
              </a:rPr>
              <a:t>/USB</a:t>
            </a:r>
            <a:endParaRPr lang="zh-CN" altLang="en-US" b="1" dirty="0">
              <a:latin typeface="+mn-ea"/>
              <a:ea typeface="+mn-ea"/>
            </a:endParaRPr>
          </a:p>
        </p:txBody>
      </p:sp>
      <p:graphicFrame>
        <p:nvGraphicFramePr>
          <p:cNvPr id="49161" name="Object 8"/>
          <p:cNvGraphicFramePr>
            <a:graphicFrameLocks noChangeAspect="1"/>
          </p:cNvGraphicFramePr>
          <p:nvPr/>
        </p:nvGraphicFramePr>
        <p:xfrm>
          <a:off x="5230813" y="2640013"/>
          <a:ext cx="1357312" cy="1581150"/>
        </p:xfrm>
        <a:graphic>
          <a:graphicData uri="http://schemas.openxmlformats.org/presentationml/2006/ole">
            <mc:AlternateContent xmlns:mc="http://schemas.openxmlformats.org/markup-compatibility/2006">
              <mc:Choice xmlns:v="urn:schemas-microsoft-com:vml" Requires="v">
                <p:oleObj spid="_x0000_s49202" name="位图图像" r:id="rId4" imgW="1848108" imgH="2152951" progId="Paint.Picture">
                  <p:embed/>
                </p:oleObj>
              </mc:Choice>
              <mc:Fallback>
                <p:oleObj name="位图图像" r:id="rId4" imgW="1848108" imgH="2152951"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0813" y="2640013"/>
                        <a:ext cx="1357312"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49" name="Text Box 9"/>
          <p:cNvSpPr txBox="1">
            <a:spLocks noChangeArrowheads="1"/>
          </p:cNvSpPr>
          <p:nvPr/>
        </p:nvSpPr>
        <p:spPr bwMode="auto">
          <a:xfrm>
            <a:off x="1022350" y="414972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dirty="0">
                <a:latin typeface="+mn-ea"/>
                <a:ea typeface="+mn-ea"/>
              </a:rPr>
              <a:t>开发机</a:t>
            </a:r>
          </a:p>
        </p:txBody>
      </p:sp>
      <p:sp>
        <p:nvSpPr>
          <p:cNvPr id="727050" name="Text Box 10"/>
          <p:cNvSpPr txBox="1">
            <a:spLocks noChangeArrowheads="1"/>
          </p:cNvSpPr>
          <p:nvPr/>
        </p:nvSpPr>
        <p:spPr bwMode="auto">
          <a:xfrm>
            <a:off x="6257925" y="42497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latin typeface="+mn-ea"/>
                <a:ea typeface="+mn-ea"/>
              </a:rPr>
              <a:t>目标板</a:t>
            </a:r>
          </a:p>
        </p:txBody>
      </p:sp>
      <p:sp>
        <p:nvSpPr>
          <p:cNvPr id="49164" name="Line 11"/>
          <p:cNvSpPr>
            <a:spLocks noChangeShapeType="1"/>
          </p:cNvSpPr>
          <p:nvPr/>
        </p:nvSpPr>
        <p:spPr bwMode="auto">
          <a:xfrm>
            <a:off x="6546850" y="2997200"/>
            <a:ext cx="10795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5" name="Line 12"/>
          <p:cNvSpPr>
            <a:spLocks noChangeShapeType="1"/>
          </p:cNvSpPr>
          <p:nvPr/>
        </p:nvSpPr>
        <p:spPr bwMode="auto">
          <a:xfrm>
            <a:off x="6562725" y="3400425"/>
            <a:ext cx="10795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6" name="Line 13"/>
          <p:cNvSpPr>
            <a:spLocks noChangeShapeType="1"/>
          </p:cNvSpPr>
          <p:nvPr/>
        </p:nvSpPr>
        <p:spPr bwMode="auto">
          <a:xfrm>
            <a:off x="6562725" y="3789363"/>
            <a:ext cx="10795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054" name="Text Box 14"/>
          <p:cNvSpPr txBox="1">
            <a:spLocks noChangeArrowheads="1"/>
          </p:cNvSpPr>
          <p:nvPr/>
        </p:nvSpPr>
        <p:spPr bwMode="auto">
          <a:xfrm>
            <a:off x="6564313" y="2565400"/>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dirty="0">
                <a:latin typeface="+mn-ea"/>
                <a:ea typeface="+mn-ea"/>
              </a:rPr>
              <a:t>地址线</a:t>
            </a:r>
          </a:p>
        </p:txBody>
      </p:sp>
      <p:sp>
        <p:nvSpPr>
          <p:cNvPr id="727055" name="Text Box 15"/>
          <p:cNvSpPr txBox="1">
            <a:spLocks noChangeArrowheads="1"/>
          </p:cNvSpPr>
          <p:nvPr/>
        </p:nvSpPr>
        <p:spPr bwMode="auto">
          <a:xfrm>
            <a:off x="6591300" y="3003550"/>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a:latin typeface="+mn-ea"/>
                <a:ea typeface="+mn-ea"/>
              </a:rPr>
              <a:t>数据线</a:t>
            </a:r>
          </a:p>
        </p:txBody>
      </p:sp>
      <p:sp>
        <p:nvSpPr>
          <p:cNvPr id="727056" name="Text Box 16"/>
          <p:cNvSpPr txBox="1">
            <a:spLocks noChangeArrowheads="1"/>
          </p:cNvSpPr>
          <p:nvPr/>
        </p:nvSpPr>
        <p:spPr bwMode="auto">
          <a:xfrm>
            <a:off x="6623050" y="3392488"/>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a:latin typeface="+mn-ea"/>
                <a:ea typeface="+mn-ea"/>
              </a:rPr>
              <a:t>控制线</a:t>
            </a:r>
          </a:p>
        </p:txBody>
      </p:sp>
      <p:sp>
        <p:nvSpPr>
          <p:cNvPr id="727057" name="Rectangle 17"/>
          <p:cNvSpPr>
            <a:spLocks noChangeArrowheads="1"/>
          </p:cNvSpPr>
          <p:nvPr/>
        </p:nvSpPr>
        <p:spPr bwMode="auto">
          <a:xfrm>
            <a:off x="7599363" y="2781300"/>
            <a:ext cx="935037" cy="13414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000" b="1">
                <a:latin typeface="+mn-ea"/>
                <a:ea typeface="+mn-ea"/>
              </a:rPr>
              <a:t>Flash</a:t>
            </a:r>
          </a:p>
          <a:p>
            <a:pPr algn="ctr" eaLnBrk="1" hangingPunct="1">
              <a:defRPr/>
            </a:pPr>
            <a:r>
              <a:rPr lang="zh-CN" altLang="en-US" sz="2000" b="1">
                <a:latin typeface="+mn-ea"/>
                <a:ea typeface="+mn-ea"/>
              </a:rPr>
              <a:t>芯片</a:t>
            </a:r>
          </a:p>
        </p:txBody>
      </p:sp>
      <p:sp>
        <p:nvSpPr>
          <p:cNvPr id="49171" name="Rectangle 18"/>
          <p:cNvSpPr>
            <a:spLocks noChangeArrowheads="1"/>
          </p:cNvSpPr>
          <p:nvPr/>
        </p:nvSpPr>
        <p:spPr bwMode="auto">
          <a:xfrm>
            <a:off x="4667250" y="3068638"/>
            <a:ext cx="215900"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ChangeArrowheads="1"/>
          </p:cNvSpPr>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Tahoma" panose="020B0604030504040204" pitchFamily="34" charset="0"/>
                <a:ea typeface="黑体" panose="02010609060101010101" pitchFamily="49" charset="-122"/>
              </a:rPr>
              <a:t>交叉调试环境构建</a:t>
            </a:r>
          </a:p>
        </p:txBody>
      </p:sp>
      <p:pic>
        <p:nvPicPr>
          <p:cNvPr id="50179" name="Picture 3"/>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tretch>
            <a:fillRect/>
          </a:stretch>
        </p:blipFill>
        <p:spPr>
          <a:xfrm>
            <a:off x="1475656" y="1378862"/>
            <a:ext cx="7211144" cy="4033171"/>
          </a:xfrm>
        </p:spPr>
      </p:pic>
      <p:sp>
        <p:nvSpPr>
          <p:cNvPr id="50180" name="灯片编号占位符 5"/>
          <p:cNvSpPr>
            <a:spLocks noGrp="1"/>
          </p:cNvSpPr>
          <p:nvPr>
            <p:ph type="sldNum" sz="quarter" idx="12"/>
          </p:nvPr>
        </p:nvSpPr>
        <p:spPr bwMode="auto">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B5A9F26-C005-4830-A9BB-7FD3D0909D6A}" type="slidenum">
              <a:rPr lang="en-US" altLang="zh-CN" sz="1200">
                <a:solidFill>
                  <a:srgbClr val="898989"/>
                </a:solidFill>
                <a:latin typeface="Tahoma" panose="020B0604030504040204" pitchFamily="34" charset="0"/>
              </a:rPr>
              <a:pPr>
                <a:spcBef>
                  <a:spcPct val="0"/>
                </a:spcBef>
                <a:buFontTx/>
                <a:buNone/>
              </a:pPr>
              <a:t>45</a:t>
            </a:fld>
            <a:endParaRPr lang="en-US" altLang="zh-CN" sz="1200">
              <a:solidFill>
                <a:srgbClr val="898989"/>
              </a:solidFill>
              <a:latin typeface="Tahoma" panose="020B0604030504040204" pitchFamily="34" charset="0"/>
            </a:endParaRPr>
          </a:p>
        </p:txBody>
      </p:sp>
      <p:sp>
        <p:nvSpPr>
          <p:cNvPr id="21" name="Text Box 9"/>
          <p:cNvSpPr txBox="1">
            <a:spLocks noChangeArrowheads="1"/>
          </p:cNvSpPr>
          <p:nvPr/>
        </p:nvSpPr>
        <p:spPr bwMode="auto">
          <a:xfrm>
            <a:off x="1187450" y="5708650"/>
            <a:ext cx="23050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b="1" dirty="0">
                <a:latin typeface="+mn-ea"/>
                <a:ea typeface="+mn-ea"/>
              </a:rPr>
              <a:t>GDB</a:t>
            </a:r>
            <a:r>
              <a:rPr lang="zh-CN" altLang="en-US" b="1" dirty="0">
                <a:latin typeface="+mn-ea"/>
                <a:ea typeface="+mn-ea"/>
              </a:rPr>
              <a:t>本地调试</a:t>
            </a:r>
          </a:p>
        </p:txBody>
      </p:sp>
      <p:sp>
        <p:nvSpPr>
          <p:cNvPr id="22" name="Text Box 9"/>
          <p:cNvSpPr txBox="1">
            <a:spLocks noChangeArrowheads="1"/>
          </p:cNvSpPr>
          <p:nvPr/>
        </p:nvSpPr>
        <p:spPr bwMode="auto">
          <a:xfrm>
            <a:off x="4500563" y="5703888"/>
            <a:ext cx="3024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b="1" dirty="0">
                <a:latin typeface="+mn-ea"/>
                <a:ea typeface="+mn-ea"/>
              </a:rPr>
              <a:t>GDB Server</a:t>
            </a:r>
            <a:r>
              <a:rPr lang="zh-CN" altLang="en-US" b="1" dirty="0">
                <a:latin typeface="+mn-ea"/>
                <a:ea typeface="+mn-ea"/>
              </a:rPr>
              <a:t>交叉调试</a:t>
            </a:r>
          </a:p>
        </p:txBody>
      </p:sp>
      <p:sp>
        <p:nvSpPr>
          <p:cNvPr id="50183" name="右箭头 3"/>
          <p:cNvSpPr>
            <a:spLocks noChangeArrowheads="1"/>
          </p:cNvSpPr>
          <p:nvPr/>
        </p:nvSpPr>
        <p:spPr bwMode="auto">
          <a:xfrm>
            <a:off x="3419475" y="5805488"/>
            <a:ext cx="1008063" cy="369887"/>
          </a:xfrm>
          <a:prstGeom prst="rightArrow">
            <a:avLst>
              <a:gd name="adj1" fmla="val 50000"/>
              <a:gd name="adj2" fmla="val 5006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ahoma" panose="020B0604030504040204" pitchFamily="34" charset="0"/>
              <a:ea typeface="黑体" panose="02010609060101010101" pitchFamily="49" charset="-122"/>
            </a:endParaRPr>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750" y="304800"/>
            <a:ext cx="8426450" cy="1143000"/>
          </a:xfrm>
        </p:spPr>
        <p:txBody>
          <a:bodyPr/>
          <a:lstStyle/>
          <a:p>
            <a:pPr eaLnBrk="1" hangingPunct="1"/>
            <a:r>
              <a:rPr lang="en-US" altLang="zh-CN" sz="3600" b="1">
                <a:solidFill>
                  <a:srgbClr val="0000FF"/>
                </a:solidFill>
                <a:ea typeface="黑体" panose="02010609060101010101" pitchFamily="49" charset="-122"/>
              </a:rPr>
              <a:t>GDB Server</a:t>
            </a:r>
            <a:r>
              <a:rPr lang="zh-CN" altLang="en-US" sz="3600" b="1">
                <a:solidFill>
                  <a:srgbClr val="0000FF"/>
                </a:solidFill>
                <a:ea typeface="黑体" panose="02010609060101010101" pitchFamily="49" charset="-122"/>
              </a:rPr>
              <a:t>交叉调试环境构建（</a:t>
            </a:r>
            <a:r>
              <a:rPr lang="en-US" altLang="zh-CN" sz="3600" b="1">
                <a:solidFill>
                  <a:srgbClr val="0000FF"/>
                </a:solidFill>
                <a:ea typeface="黑体" panose="02010609060101010101" pitchFamily="49" charset="-122"/>
              </a:rPr>
              <a:t>1/5</a:t>
            </a:r>
            <a:r>
              <a:rPr lang="zh-CN" altLang="en-US" sz="3600" b="1">
                <a:solidFill>
                  <a:srgbClr val="0000FF"/>
                </a:solidFill>
                <a:ea typeface="黑体" panose="02010609060101010101" pitchFamily="49" charset="-122"/>
              </a:rPr>
              <a:t>）</a:t>
            </a:r>
            <a:r>
              <a:rPr lang="zh-CN" altLang="en-US"/>
              <a:t> </a:t>
            </a:r>
          </a:p>
        </p:txBody>
      </p:sp>
      <p:sp>
        <p:nvSpPr>
          <p:cNvPr id="273411" name="Rectangle 3" descr="Rectangle: Click to edit Master text styles&#10;Second level&#10;Third level&#10;Fourth level&#10;Fifth level"/>
          <p:cNvSpPr>
            <a:spLocks noGrp="1" noChangeArrowheads="1"/>
          </p:cNvSpPr>
          <p:nvPr>
            <p:ph idx="1"/>
          </p:nvPr>
        </p:nvSpPr>
        <p:spPr>
          <a:xfrm>
            <a:off x="838200" y="1773238"/>
            <a:ext cx="7772400" cy="4114800"/>
          </a:xfrm>
        </p:spPr>
        <p:txBody>
          <a:bodyPr rtlCol="0">
            <a:normAutofit/>
          </a:bodyPr>
          <a:lstStyle/>
          <a:p>
            <a:pPr eaLnBrk="1" fontAlgn="auto" hangingPunct="1">
              <a:spcAft>
                <a:spcPts val="0"/>
              </a:spcAft>
              <a:defRPr/>
            </a:pPr>
            <a:r>
              <a:rPr lang="zh-CN" altLang="en-US" b="1" dirty="0">
                <a:latin typeface="+mn-ea"/>
              </a:rPr>
              <a:t>首先编译宿主机上的</a:t>
            </a:r>
            <a:r>
              <a:rPr lang="en-US" altLang="zh-CN" b="1" dirty="0">
                <a:latin typeface="+mn-ea"/>
              </a:rPr>
              <a:t>GDB</a:t>
            </a:r>
            <a:r>
              <a:rPr lang="zh-CN" altLang="en-US" b="1" dirty="0">
                <a:latin typeface="+mn-ea"/>
              </a:rPr>
              <a:t>调试器</a:t>
            </a:r>
          </a:p>
          <a:p>
            <a:pPr lvl="1" eaLnBrk="1" fontAlgn="auto" hangingPunct="1">
              <a:spcAft>
                <a:spcPts val="0"/>
              </a:spcAft>
              <a:defRPr/>
            </a:pPr>
            <a:r>
              <a:rPr lang="zh-CN" altLang="en-US" b="1" dirty="0">
                <a:latin typeface="+mn-ea"/>
              </a:rPr>
              <a:t>解压</a:t>
            </a:r>
            <a:r>
              <a:rPr lang="en-US" altLang="zh-CN" b="1" dirty="0" err="1">
                <a:latin typeface="+mn-ea"/>
              </a:rPr>
              <a:t>gdb</a:t>
            </a:r>
            <a:r>
              <a:rPr lang="zh-CN" altLang="en-US" b="1" dirty="0">
                <a:latin typeface="+mn-ea"/>
              </a:rPr>
              <a:t>压缩包</a:t>
            </a:r>
            <a:r>
              <a:rPr lang="en-US" altLang="zh-CN" b="1" dirty="0">
                <a:latin typeface="+mn-ea"/>
              </a:rPr>
              <a:t> </a:t>
            </a:r>
          </a:p>
          <a:p>
            <a:pPr lvl="1" eaLnBrk="1" fontAlgn="auto" hangingPunct="1">
              <a:spcAft>
                <a:spcPts val="0"/>
              </a:spcAft>
              <a:defRPr/>
            </a:pPr>
            <a:r>
              <a:rPr lang="zh-CN" altLang="en-US" b="1" dirty="0">
                <a:latin typeface="+mn-ea"/>
              </a:rPr>
              <a:t>运行</a:t>
            </a:r>
            <a:r>
              <a:rPr lang="en-US" altLang="zh-CN" b="1" dirty="0">
                <a:latin typeface="+mn-ea"/>
              </a:rPr>
              <a:t>./configure --target=arm-</a:t>
            </a:r>
            <a:r>
              <a:rPr lang="en-US" altLang="zh-CN" b="1" dirty="0" err="1">
                <a:latin typeface="+mn-ea"/>
              </a:rPr>
              <a:t>linux</a:t>
            </a:r>
            <a:r>
              <a:rPr lang="en-US" altLang="zh-CN" b="1" dirty="0">
                <a:latin typeface="+mn-ea"/>
              </a:rPr>
              <a:t> --prefix=/</a:t>
            </a:r>
            <a:r>
              <a:rPr lang="en-US" altLang="zh-CN" b="1" dirty="0" err="1">
                <a:latin typeface="+mn-ea"/>
              </a:rPr>
              <a:t>usr</a:t>
            </a:r>
            <a:r>
              <a:rPr lang="en-US" altLang="zh-CN" b="1" dirty="0">
                <a:latin typeface="+mn-ea"/>
              </a:rPr>
              <a:t>/local/arm-</a:t>
            </a:r>
            <a:r>
              <a:rPr lang="en-US" altLang="zh-CN" b="1" dirty="0" err="1">
                <a:latin typeface="+mn-ea"/>
              </a:rPr>
              <a:t>gdb</a:t>
            </a:r>
            <a:r>
              <a:rPr lang="en-US" altLang="zh-CN" b="1" dirty="0">
                <a:latin typeface="+mn-ea"/>
              </a:rPr>
              <a:t> –v</a:t>
            </a:r>
            <a:r>
              <a:rPr lang="zh-CN" altLang="en-US" b="1" dirty="0">
                <a:latin typeface="+mn-ea"/>
              </a:rPr>
              <a:t>创建 </a:t>
            </a:r>
            <a:r>
              <a:rPr lang="en-US" altLang="zh-CN" b="1" dirty="0">
                <a:latin typeface="+mn-ea"/>
              </a:rPr>
              <a:t>make </a:t>
            </a:r>
            <a:r>
              <a:rPr lang="zh-CN" altLang="en-US" b="1" dirty="0">
                <a:latin typeface="+mn-ea"/>
              </a:rPr>
              <a:t>文件，执行</a:t>
            </a:r>
            <a:r>
              <a:rPr lang="en-US" altLang="zh-CN" b="1" dirty="0">
                <a:latin typeface="+mn-ea"/>
              </a:rPr>
              <a:t>make</a:t>
            </a:r>
            <a:r>
              <a:rPr lang="zh-CN" altLang="en-US" b="1" dirty="0">
                <a:latin typeface="+mn-ea"/>
              </a:rPr>
              <a:t>，</a:t>
            </a:r>
            <a:r>
              <a:rPr lang="en-US" altLang="zh-CN" b="1" dirty="0">
                <a:latin typeface="+mn-ea"/>
              </a:rPr>
              <a:t>make install </a:t>
            </a:r>
          </a:p>
          <a:p>
            <a:pPr lvl="1" eaLnBrk="1" fontAlgn="auto" hangingPunct="1">
              <a:spcAft>
                <a:spcPts val="0"/>
              </a:spcAft>
              <a:defRPr/>
            </a:pPr>
            <a:r>
              <a:rPr lang="en-US" altLang="zh-CN" b="1" dirty="0">
                <a:latin typeface="+mn-ea"/>
              </a:rPr>
              <a:t>arm-</a:t>
            </a:r>
            <a:r>
              <a:rPr lang="en-US" altLang="zh-CN" b="1" dirty="0" err="1">
                <a:latin typeface="+mn-ea"/>
              </a:rPr>
              <a:t>linux</a:t>
            </a:r>
            <a:r>
              <a:rPr lang="en-US" altLang="zh-CN" b="1" dirty="0">
                <a:latin typeface="+mn-ea"/>
              </a:rPr>
              <a:t>-</a:t>
            </a:r>
            <a:r>
              <a:rPr lang="en-US" altLang="zh-CN" b="1" dirty="0" err="1">
                <a:latin typeface="+mn-ea"/>
              </a:rPr>
              <a:t>gdb</a:t>
            </a:r>
            <a:r>
              <a:rPr lang="zh-CN" altLang="en-US" b="1" dirty="0">
                <a:latin typeface="+mn-ea"/>
              </a:rPr>
              <a:t>将生成在 </a:t>
            </a:r>
            <a:r>
              <a:rPr lang="en-US" altLang="zh-CN" b="1" dirty="0">
                <a:latin typeface="+mn-ea"/>
              </a:rPr>
              <a:t>/</a:t>
            </a:r>
            <a:r>
              <a:rPr lang="en-US" altLang="zh-CN" b="1" dirty="0" err="1">
                <a:latin typeface="+mn-ea"/>
              </a:rPr>
              <a:t>usr</a:t>
            </a:r>
            <a:r>
              <a:rPr lang="en-US" altLang="zh-CN" b="1" dirty="0">
                <a:latin typeface="+mn-ea"/>
              </a:rPr>
              <a:t>/local/arm-</a:t>
            </a:r>
            <a:r>
              <a:rPr lang="en-US" altLang="zh-CN" b="1" dirty="0" err="1">
                <a:latin typeface="+mn-ea"/>
              </a:rPr>
              <a:t>gdb</a:t>
            </a:r>
            <a:r>
              <a:rPr lang="en-US" altLang="zh-CN" b="1" dirty="0">
                <a:latin typeface="+mn-ea"/>
              </a:rPr>
              <a:t>/bin </a:t>
            </a:r>
          </a:p>
        </p:txBody>
      </p:sp>
      <p:sp>
        <p:nvSpPr>
          <p:cNvPr id="512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5104CFF-EE14-4A36-8120-54EB99F10DCD}" type="slidenum">
              <a:rPr lang="en-US" altLang="zh-CN" sz="1200">
                <a:solidFill>
                  <a:srgbClr val="898989"/>
                </a:solidFill>
                <a:latin typeface="Tahoma" panose="020B0604030504040204" pitchFamily="34" charset="0"/>
              </a:rPr>
              <a:pPr>
                <a:spcBef>
                  <a:spcPct val="0"/>
                </a:spcBef>
                <a:buFontTx/>
                <a:buNone/>
              </a:pPr>
              <a:t>46</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9750" y="304800"/>
            <a:ext cx="8426450" cy="1143000"/>
          </a:xfrm>
        </p:spPr>
        <p:txBody>
          <a:bodyPr/>
          <a:lstStyle/>
          <a:p>
            <a:pPr eaLnBrk="1" hangingPunct="1"/>
            <a:r>
              <a:rPr lang="en-US" altLang="zh-CN" sz="3600" b="1">
                <a:solidFill>
                  <a:srgbClr val="0000FF"/>
                </a:solidFill>
                <a:ea typeface="黑体" panose="02010609060101010101" pitchFamily="49" charset="-122"/>
              </a:rPr>
              <a:t>GDB Server</a:t>
            </a:r>
            <a:r>
              <a:rPr lang="zh-CN" altLang="en-US" sz="3600" b="1">
                <a:solidFill>
                  <a:srgbClr val="0000FF"/>
                </a:solidFill>
                <a:ea typeface="黑体" panose="02010609060101010101" pitchFamily="49" charset="-122"/>
              </a:rPr>
              <a:t>交叉调试环境构建（</a:t>
            </a:r>
            <a:r>
              <a:rPr lang="en-US" altLang="zh-CN" sz="3600" b="1">
                <a:solidFill>
                  <a:srgbClr val="0000FF"/>
                </a:solidFill>
                <a:ea typeface="黑体" panose="02010609060101010101" pitchFamily="49" charset="-122"/>
              </a:rPr>
              <a:t>2/5</a:t>
            </a:r>
            <a:r>
              <a:rPr lang="zh-CN" altLang="en-US" sz="3600" b="1">
                <a:solidFill>
                  <a:srgbClr val="0000FF"/>
                </a:solidFill>
                <a:ea typeface="黑体" panose="02010609060101010101" pitchFamily="49" charset="-122"/>
              </a:rPr>
              <a:t>）</a:t>
            </a:r>
            <a:r>
              <a:rPr lang="zh-CN" altLang="en-US"/>
              <a:t> </a:t>
            </a:r>
          </a:p>
        </p:txBody>
      </p:sp>
      <p:sp>
        <p:nvSpPr>
          <p:cNvPr id="274435" name="Rectangle 3" descr="Rectangle: Click to edit Master text styles&#10;Second level&#10;Third level&#10;Fourth level&#10;Fifth level"/>
          <p:cNvSpPr>
            <a:spLocks noGrp="1" noChangeArrowheads="1"/>
          </p:cNvSpPr>
          <p:nvPr>
            <p:ph idx="1"/>
          </p:nvPr>
        </p:nvSpPr>
        <p:spPr>
          <a:xfrm>
            <a:off x="838200" y="1773238"/>
            <a:ext cx="7772400" cy="4114800"/>
          </a:xfrm>
        </p:spPr>
        <p:txBody>
          <a:bodyPr rtlCol="0">
            <a:normAutofit lnSpcReduction="10000"/>
          </a:bodyPr>
          <a:lstStyle/>
          <a:p>
            <a:pPr eaLnBrk="1" fontAlgn="auto" hangingPunct="1">
              <a:spcAft>
                <a:spcPts val="0"/>
              </a:spcAft>
              <a:defRPr/>
            </a:pPr>
            <a:r>
              <a:rPr lang="zh-CN" altLang="en-US" b="1">
                <a:latin typeface="+mn-ea"/>
              </a:rPr>
              <a:t>接着编译目标机上的</a:t>
            </a:r>
            <a:r>
              <a:rPr lang="en-US" altLang="zh-CN" b="1">
                <a:latin typeface="+mn-ea"/>
              </a:rPr>
              <a:t>GDB Server</a:t>
            </a:r>
            <a:r>
              <a:rPr lang="zh-CN" altLang="en-US" b="1">
                <a:latin typeface="+mn-ea"/>
              </a:rPr>
              <a:t>程序 ：</a:t>
            </a:r>
          </a:p>
          <a:p>
            <a:pPr lvl="1" eaLnBrk="1" fontAlgn="auto" hangingPunct="1">
              <a:spcAft>
                <a:spcPts val="0"/>
              </a:spcAft>
              <a:defRPr/>
            </a:pPr>
            <a:r>
              <a:rPr lang="zh-CN" altLang="en-US" sz="2400" b="1">
                <a:latin typeface="+mn-ea"/>
              </a:rPr>
              <a:t>首先进入</a:t>
            </a:r>
            <a:r>
              <a:rPr lang="en-US" altLang="zh-CN" sz="2400" b="1">
                <a:latin typeface="+mn-ea"/>
              </a:rPr>
              <a:t>GDB</a:t>
            </a:r>
            <a:r>
              <a:rPr lang="zh-CN" altLang="en-US" sz="2400" b="1">
                <a:latin typeface="+mn-ea"/>
              </a:rPr>
              <a:t>目录编译，执行</a:t>
            </a:r>
            <a:r>
              <a:rPr lang="en-US" altLang="zh-CN" sz="2400" b="1">
                <a:latin typeface="+mn-ea"/>
              </a:rPr>
              <a:t>export PATH=$PATH:/usr/local/arm-gdb/bin</a:t>
            </a:r>
            <a:r>
              <a:rPr lang="zh-CN" altLang="en-US" sz="2400" b="1">
                <a:latin typeface="+mn-ea"/>
              </a:rPr>
              <a:t>，然后执行</a:t>
            </a:r>
            <a:r>
              <a:rPr lang="en-US" altLang="zh-CN" sz="2400" b="1">
                <a:latin typeface="+mn-ea"/>
              </a:rPr>
              <a:t>./configure --target=arm-linux --host=arm-linux </a:t>
            </a:r>
          </a:p>
          <a:p>
            <a:pPr lvl="1" eaLnBrk="1" fontAlgn="auto" hangingPunct="1">
              <a:spcAft>
                <a:spcPts val="0"/>
              </a:spcAft>
              <a:defRPr/>
            </a:pPr>
            <a:r>
              <a:rPr lang="zh-CN" altLang="en-US" sz="2400" b="1">
                <a:latin typeface="+mn-ea"/>
              </a:rPr>
              <a:t>在</a:t>
            </a:r>
            <a:r>
              <a:rPr lang="en-US" altLang="zh-CN" sz="2400" b="1">
                <a:latin typeface="+mn-ea"/>
              </a:rPr>
              <a:t>gdbserver</a:t>
            </a:r>
            <a:r>
              <a:rPr lang="zh-CN" altLang="en-US" sz="2400" b="1">
                <a:latin typeface="+mn-ea"/>
              </a:rPr>
              <a:t>目录，键入</a:t>
            </a:r>
            <a:r>
              <a:rPr lang="en-US" altLang="zh-CN" sz="2400" b="1">
                <a:latin typeface="+mn-ea"/>
              </a:rPr>
              <a:t>make CC = /usr/local/xsbase-arm-linux-R1/bin/arm-linux-gcc</a:t>
            </a:r>
            <a:r>
              <a:rPr lang="zh-CN" altLang="en-US" sz="2400" b="1">
                <a:latin typeface="+mn-ea"/>
              </a:rPr>
              <a:t>编译用于目标机的</a:t>
            </a:r>
            <a:r>
              <a:rPr lang="en-US" altLang="zh-CN" sz="2400" b="1">
                <a:latin typeface="+mn-ea"/>
              </a:rPr>
              <a:t>stub</a:t>
            </a:r>
            <a:r>
              <a:rPr lang="zh-CN" altLang="en-US" sz="2400" b="1">
                <a:latin typeface="+mn-ea"/>
              </a:rPr>
              <a:t>程序</a:t>
            </a:r>
            <a:r>
              <a:rPr lang="zh-CN" altLang="en-US" b="1">
                <a:latin typeface="+mn-ea"/>
              </a:rPr>
              <a:t> </a:t>
            </a:r>
          </a:p>
          <a:p>
            <a:pPr lvl="1" eaLnBrk="1" fontAlgn="auto" hangingPunct="1">
              <a:spcAft>
                <a:spcPts val="0"/>
              </a:spcAft>
              <a:defRPr/>
            </a:pPr>
            <a:r>
              <a:rPr lang="zh-CN" altLang="en-US" sz="2400" b="1">
                <a:latin typeface="+mn-ea"/>
              </a:rPr>
              <a:t>如果没有编译错误</a:t>
            </a:r>
            <a:r>
              <a:rPr lang="en-US" altLang="zh-CN" sz="2400" b="1">
                <a:latin typeface="+mn-ea"/>
              </a:rPr>
              <a:t>gdbserver</a:t>
            </a:r>
            <a:r>
              <a:rPr lang="zh-CN" altLang="en-US" sz="2400" b="1">
                <a:latin typeface="+mn-ea"/>
              </a:rPr>
              <a:t>将生成在</a:t>
            </a:r>
            <a:r>
              <a:rPr lang="en-US" altLang="zh-CN" sz="2400" b="1">
                <a:latin typeface="+mn-ea"/>
              </a:rPr>
              <a:t>gdb/gdbserver</a:t>
            </a:r>
            <a:r>
              <a:rPr lang="zh-CN" altLang="en-US" sz="2400" b="1">
                <a:latin typeface="+mn-ea"/>
              </a:rPr>
              <a:t>目录下</a:t>
            </a:r>
            <a:r>
              <a:rPr lang="zh-CN" altLang="en-US" b="1">
                <a:latin typeface="+mn-ea"/>
              </a:rPr>
              <a:t> </a:t>
            </a:r>
          </a:p>
        </p:txBody>
      </p:sp>
      <p:sp>
        <p:nvSpPr>
          <p:cNvPr id="522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A97140F-04AA-4C26-BC9F-438B4C0CECA9}" type="slidenum">
              <a:rPr lang="en-US" altLang="zh-CN" sz="1200">
                <a:solidFill>
                  <a:srgbClr val="898989"/>
                </a:solidFill>
                <a:latin typeface="Tahoma" panose="020B0604030504040204" pitchFamily="34" charset="0"/>
              </a:rPr>
              <a:pPr>
                <a:spcBef>
                  <a:spcPct val="0"/>
                </a:spcBef>
                <a:buFontTx/>
                <a:buNone/>
              </a:pPr>
              <a:t>47</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750" y="304800"/>
            <a:ext cx="8426450" cy="1143000"/>
          </a:xfrm>
        </p:spPr>
        <p:txBody>
          <a:bodyPr/>
          <a:lstStyle/>
          <a:p>
            <a:pPr eaLnBrk="1" hangingPunct="1"/>
            <a:r>
              <a:rPr lang="en-US" altLang="zh-CN" sz="3600" b="1">
                <a:solidFill>
                  <a:srgbClr val="0000FF"/>
                </a:solidFill>
                <a:ea typeface="黑体" panose="02010609060101010101" pitchFamily="49" charset="-122"/>
              </a:rPr>
              <a:t>GDB Server</a:t>
            </a:r>
            <a:r>
              <a:rPr lang="zh-CN" altLang="en-US" sz="3600" b="1">
                <a:solidFill>
                  <a:srgbClr val="0000FF"/>
                </a:solidFill>
                <a:ea typeface="黑体" panose="02010609060101010101" pitchFamily="49" charset="-122"/>
              </a:rPr>
              <a:t>交叉调试环境构建（</a:t>
            </a:r>
            <a:r>
              <a:rPr lang="en-US" altLang="zh-CN" sz="3600" b="1">
                <a:solidFill>
                  <a:srgbClr val="0000FF"/>
                </a:solidFill>
                <a:ea typeface="黑体" panose="02010609060101010101" pitchFamily="49" charset="-122"/>
              </a:rPr>
              <a:t>3/5</a:t>
            </a:r>
            <a:r>
              <a:rPr lang="zh-CN" altLang="en-US" sz="3600" b="1">
                <a:solidFill>
                  <a:srgbClr val="0000FF"/>
                </a:solidFill>
                <a:ea typeface="黑体" panose="02010609060101010101" pitchFamily="49" charset="-122"/>
              </a:rPr>
              <a:t>）</a:t>
            </a:r>
            <a:r>
              <a:rPr lang="zh-CN" altLang="en-US"/>
              <a:t> </a:t>
            </a:r>
          </a:p>
        </p:txBody>
      </p:sp>
      <p:sp>
        <p:nvSpPr>
          <p:cNvPr id="275459" name="Rectangle 3" descr="Rectangle: Click to edit Master text styles&#10;Second level&#10;Third level&#10;Fourth level&#10;Fifth level"/>
          <p:cNvSpPr>
            <a:spLocks noGrp="1" noChangeArrowheads="1"/>
          </p:cNvSpPr>
          <p:nvPr>
            <p:ph idx="1"/>
          </p:nvPr>
        </p:nvSpPr>
        <p:spPr>
          <a:xfrm>
            <a:off x="838200" y="1773238"/>
            <a:ext cx="7772400" cy="4114800"/>
          </a:xfrm>
        </p:spPr>
        <p:txBody>
          <a:bodyPr rtlCol="0">
            <a:normAutofit/>
          </a:bodyPr>
          <a:lstStyle/>
          <a:p>
            <a:pPr eaLnBrk="1" fontAlgn="auto" hangingPunct="1">
              <a:spcAft>
                <a:spcPts val="0"/>
              </a:spcAft>
              <a:defRPr/>
            </a:pPr>
            <a:r>
              <a:rPr lang="zh-CN" altLang="en-US" sz="2800" b="1" dirty="0">
                <a:latin typeface="+mn-ea"/>
              </a:rPr>
              <a:t>建立宿主机和目标板之间的</a:t>
            </a:r>
            <a:r>
              <a:rPr lang="en-US" altLang="zh-CN" sz="2800" b="1" dirty="0">
                <a:latin typeface="+mn-ea"/>
              </a:rPr>
              <a:t>TCP/IP</a:t>
            </a:r>
            <a:r>
              <a:rPr lang="zh-CN" altLang="en-US" sz="2800" b="1" dirty="0">
                <a:latin typeface="+mn-ea"/>
              </a:rPr>
              <a:t>连接</a:t>
            </a:r>
            <a:r>
              <a:rPr lang="zh-CN" altLang="en-US" b="1" dirty="0">
                <a:latin typeface="+mn-ea"/>
              </a:rPr>
              <a:t> </a:t>
            </a:r>
          </a:p>
          <a:p>
            <a:pPr eaLnBrk="1" fontAlgn="auto" hangingPunct="1">
              <a:spcAft>
                <a:spcPts val="0"/>
              </a:spcAft>
              <a:defRPr/>
            </a:pPr>
            <a:r>
              <a:rPr lang="zh-CN" altLang="en-US" sz="2800" b="1" dirty="0">
                <a:latin typeface="+mn-ea"/>
              </a:rPr>
              <a:t>宿主机需与目标板的</a:t>
            </a:r>
            <a:r>
              <a:rPr lang="en-US" altLang="zh-CN" sz="2800" b="1" dirty="0">
                <a:latin typeface="+mn-ea"/>
              </a:rPr>
              <a:t>IP</a:t>
            </a:r>
            <a:r>
              <a:rPr lang="zh-CN" altLang="en-US" sz="2800" b="1" dirty="0">
                <a:latin typeface="+mn-ea"/>
              </a:rPr>
              <a:t>在一个网段</a:t>
            </a:r>
            <a:r>
              <a:rPr lang="en-US" altLang="zh-CN" b="1" dirty="0">
                <a:latin typeface="+mn-ea"/>
              </a:rPr>
              <a:t> </a:t>
            </a:r>
          </a:p>
          <a:p>
            <a:pPr eaLnBrk="1" fontAlgn="auto" hangingPunct="1">
              <a:spcAft>
                <a:spcPts val="0"/>
              </a:spcAft>
              <a:defRPr/>
            </a:pPr>
            <a:r>
              <a:rPr lang="zh-CN" altLang="en-US" sz="2800" b="1" dirty="0">
                <a:latin typeface="+mn-ea"/>
              </a:rPr>
              <a:t>用</a:t>
            </a:r>
            <a:r>
              <a:rPr lang="en-US" altLang="zh-CN" sz="2800" b="1" dirty="0">
                <a:latin typeface="+mn-ea"/>
              </a:rPr>
              <a:t>arm-</a:t>
            </a:r>
            <a:r>
              <a:rPr lang="en-US" altLang="zh-CN" sz="2800" b="1" dirty="0" err="1">
                <a:latin typeface="+mn-ea"/>
              </a:rPr>
              <a:t>linux</a:t>
            </a:r>
            <a:r>
              <a:rPr lang="en-US" altLang="zh-CN" sz="2800" b="1" dirty="0">
                <a:latin typeface="+mn-ea"/>
              </a:rPr>
              <a:t>-</a:t>
            </a:r>
            <a:r>
              <a:rPr lang="en-US" altLang="zh-CN" sz="2800" b="1" dirty="0" err="1">
                <a:latin typeface="+mn-ea"/>
              </a:rPr>
              <a:t>gcc</a:t>
            </a:r>
            <a:r>
              <a:rPr lang="en-US" altLang="zh-CN" sz="2800" b="1" dirty="0">
                <a:latin typeface="+mn-ea"/>
              </a:rPr>
              <a:t> -g</a:t>
            </a:r>
            <a:r>
              <a:rPr lang="zh-CN" altLang="en-US" sz="2800" b="1" dirty="0">
                <a:latin typeface="+mn-ea"/>
              </a:rPr>
              <a:t>编译具有调试信息的代码</a:t>
            </a:r>
            <a:endParaRPr lang="en-US" altLang="zh-CN" sz="2800" b="1" dirty="0">
              <a:latin typeface="+mn-ea"/>
            </a:endParaRPr>
          </a:p>
          <a:p>
            <a:pPr eaLnBrk="1" fontAlgn="auto" hangingPunct="1">
              <a:spcAft>
                <a:spcPts val="0"/>
              </a:spcAft>
              <a:defRPr/>
            </a:pPr>
            <a:r>
              <a:rPr lang="zh-CN" altLang="en-US" sz="2800" b="1" dirty="0">
                <a:latin typeface="+mn-ea"/>
              </a:rPr>
              <a:t>下载代码和</a:t>
            </a:r>
            <a:r>
              <a:rPr lang="en-US" altLang="zh-CN" sz="2800" b="1" dirty="0" err="1">
                <a:latin typeface="+mn-ea"/>
              </a:rPr>
              <a:t>gdbserver</a:t>
            </a:r>
            <a:r>
              <a:rPr lang="zh-CN" altLang="en-US" sz="2800" b="1" dirty="0">
                <a:latin typeface="+mn-ea"/>
              </a:rPr>
              <a:t>到目标板</a:t>
            </a:r>
            <a:r>
              <a:rPr lang="zh-CN" altLang="en-US" b="1" dirty="0">
                <a:latin typeface="+mn-ea"/>
              </a:rPr>
              <a:t>  </a:t>
            </a:r>
          </a:p>
        </p:txBody>
      </p:sp>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8075D1D-C148-4F16-865F-9C5E5CB039F3}" type="slidenum">
              <a:rPr lang="en-US" altLang="zh-CN" sz="1200">
                <a:solidFill>
                  <a:srgbClr val="898989"/>
                </a:solidFill>
                <a:latin typeface="Tahoma" panose="020B0604030504040204" pitchFamily="34" charset="0"/>
              </a:rPr>
              <a:pPr>
                <a:spcBef>
                  <a:spcPct val="0"/>
                </a:spcBef>
                <a:buFontTx/>
                <a:buNone/>
              </a:pPr>
              <a:t>48</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9750" y="304800"/>
            <a:ext cx="8426450" cy="1143000"/>
          </a:xfrm>
        </p:spPr>
        <p:txBody>
          <a:bodyPr/>
          <a:lstStyle/>
          <a:p>
            <a:pPr eaLnBrk="1" hangingPunct="1"/>
            <a:r>
              <a:rPr lang="en-US" altLang="zh-CN" sz="3600" b="1">
                <a:solidFill>
                  <a:srgbClr val="0000FF"/>
                </a:solidFill>
                <a:ea typeface="黑体" panose="02010609060101010101" pitchFamily="49" charset="-122"/>
              </a:rPr>
              <a:t>GDB Server</a:t>
            </a:r>
            <a:r>
              <a:rPr lang="zh-CN" altLang="en-US" sz="3600" b="1">
                <a:solidFill>
                  <a:srgbClr val="0000FF"/>
                </a:solidFill>
                <a:ea typeface="黑体" panose="02010609060101010101" pitchFamily="49" charset="-122"/>
              </a:rPr>
              <a:t>交叉调试环境构建（</a:t>
            </a:r>
            <a:r>
              <a:rPr lang="en-US" altLang="zh-CN" sz="3600" b="1">
                <a:solidFill>
                  <a:srgbClr val="0000FF"/>
                </a:solidFill>
                <a:ea typeface="黑体" panose="02010609060101010101" pitchFamily="49" charset="-122"/>
              </a:rPr>
              <a:t>4/5</a:t>
            </a:r>
            <a:r>
              <a:rPr lang="zh-CN" altLang="en-US" sz="3600" b="1">
                <a:solidFill>
                  <a:srgbClr val="0000FF"/>
                </a:solidFill>
                <a:ea typeface="黑体" panose="02010609060101010101" pitchFamily="49" charset="-122"/>
              </a:rPr>
              <a:t>）</a:t>
            </a:r>
            <a:r>
              <a:rPr lang="zh-CN" altLang="en-US"/>
              <a:t> </a:t>
            </a:r>
          </a:p>
        </p:txBody>
      </p:sp>
      <p:sp>
        <p:nvSpPr>
          <p:cNvPr id="276483" name="Rectangle 3" descr="Rectangle: Click to edit Master text styles&#10;Second level&#10;Third level&#10;Fourth level&#10;Fifth level"/>
          <p:cNvSpPr>
            <a:spLocks noGrp="1" noChangeArrowheads="1"/>
          </p:cNvSpPr>
          <p:nvPr>
            <p:ph type="body" sz="half" idx="1"/>
          </p:nvPr>
        </p:nvSpPr>
        <p:spPr>
          <a:xfrm>
            <a:off x="838200" y="1773238"/>
            <a:ext cx="7699375" cy="4114800"/>
          </a:xfrm>
        </p:spPr>
        <p:txBody>
          <a:bodyPr rtlCol="0">
            <a:normAutofit/>
          </a:bodyPr>
          <a:lstStyle/>
          <a:p>
            <a:pPr eaLnBrk="1" fontAlgn="auto" hangingPunct="1">
              <a:spcAft>
                <a:spcPts val="0"/>
              </a:spcAft>
              <a:defRPr/>
            </a:pPr>
            <a:r>
              <a:rPr lang="zh-CN" altLang="en-US" sz="2800" b="1" dirty="0">
                <a:latin typeface="+mn-ea"/>
              </a:rPr>
              <a:t>建立</a:t>
            </a:r>
            <a:r>
              <a:rPr lang="en-US" altLang="zh-CN" sz="2800" b="1" dirty="0" err="1">
                <a:latin typeface="+mn-ea"/>
              </a:rPr>
              <a:t>gdb</a:t>
            </a:r>
            <a:r>
              <a:rPr lang="zh-CN" altLang="en-US" sz="2800" b="1" dirty="0">
                <a:latin typeface="+mn-ea"/>
              </a:rPr>
              <a:t>和</a:t>
            </a:r>
            <a:r>
              <a:rPr lang="en-US" altLang="zh-CN" sz="2800" b="1" dirty="0" err="1">
                <a:latin typeface="+mn-ea"/>
              </a:rPr>
              <a:t>gdbserver</a:t>
            </a:r>
            <a:r>
              <a:rPr lang="zh-CN" altLang="en-US" sz="2800" b="1" dirty="0">
                <a:latin typeface="+mn-ea"/>
              </a:rPr>
              <a:t>的连接</a:t>
            </a:r>
          </a:p>
          <a:p>
            <a:pPr lvl="1" eaLnBrk="1" fontAlgn="auto" hangingPunct="1">
              <a:spcAft>
                <a:spcPts val="0"/>
              </a:spcAft>
              <a:defRPr/>
            </a:pPr>
            <a:r>
              <a:rPr lang="zh-CN" altLang="en-US" sz="2400" b="1" dirty="0">
                <a:latin typeface="+mn-ea"/>
              </a:rPr>
              <a:t>在目标板上运行</a:t>
            </a:r>
            <a:r>
              <a:rPr lang="en-US" altLang="zh-CN" sz="2400" b="1" dirty="0" err="1">
                <a:latin typeface="+mn-ea"/>
              </a:rPr>
              <a:t>gdbserver</a:t>
            </a:r>
            <a:r>
              <a:rPr lang="en-US" altLang="zh-CN" sz="2400" b="1" dirty="0">
                <a:latin typeface="+mn-ea"/>
              </a:rPr>
              <a:t>  </a:t>
            </a:r>
          </a:p>
          <a:p>
            <a:pPr lvl="1" eaLnBrk="1" fontAlgn="auto" hangingPunct="1">
              <a:spcAft>
                <a:spcPts val="0"/>
              </a:spcAft>
              <a:defRPr/>
            </a:pPr>
            <a:endParaRPr lang="en-US" altLang="zh-CN" sz="2400" b="1" dirty="0">
              <a:latin typeface="+mn-ea"/>
            </a:endParaRPr>
          </a:p>
          <a:p>
            <a:pPr lvl="1" eaLnBrk="1" fontAlgn="auto" hangingPunct="1">
              <a:spcAft>
                <a:spcPts val="0"/>
              </a:spcAft>
              <a:defRPr/>
            </a:pPr>
            <a:endParaRPr lang="en-US" altLang="zh-CN" sz="2400" b="1" dirty="0">
              <a:latin typeface="+mn-ea"/>
            </a:endParaRPr>
          </a:p>
          <a:p>
            <a:pPr lvl="1" eaLnBrk="1" fontAlgn="auto" hangingPunct="1">
              <a:spcAft>
                <a:spcPts val="0"/>
              </a:spcAft>
              <a:buFont typeface="Wingdings" pitchFamily="2" charset="2"/>
              <a:buNone/>
              <a:defRPr/>
            </a:pPr>
            <a:endParaRPr lang="en-US" altLang="zh-CN" sz="2400" b="1" dirty="0">
              <a:latin typeface="+mn-ea"/>
            </a:endParaRPr>
          </a:p>
          <a:p>
            <a:pPr lvl="1" eaLnBrk="1" fontAlgn="auto" hangingPunct="1">
              <a:spcAft>
                <a:spcPts val="0"/>
              </a:spcAft>
              <a:defRPr/>
            </a:pPr>
            <a:endParaRPr lang="en-US" altLang="zh-CN" sz="2400" b="1" dirty="0">
              <a:latin typeface="+mn-ea"/>
            </a:endParaRPr>
          </a:p>
          <a:p>
            <a:pPr lvl="1" eaLnBrk="1" fontAlgn="auto" hangingPunct="1">
              <a:spcAft>
                <a:spcPts val="0"/>
              </a:spcAft>
              <a:defRPr/>
            </a:pPr>
            <a:r>
              <a:rPr lang="zh-CN" altLang="en-US" sz="2400" b="1" dirty="0">
                <a:latin typeface="+mn-ea"/>
              </a:rPr>
              <a:t>拷贝程序到主机平台上的</a:t>
            </a:r>
            <a:r>
              <a:rPr lang="en-US" altLang="zh-CN" sz="2400" b="1" dirty="0">
                <a:latin typeface="+mn-ea"/>
              </a:rPr>
              <a:t>/</a:t>
            </a:r>
            <a:r>
              <a:rPr lang="en-US" altLang="zh-CN" sz="2400" b="1" dirty="0" err="1">
                <a:latin typeface="+mn-ea"/>
              </a:rPr>
              <a:t>usr</a:t>
            </a:r>
            <a:r>
              <a:rPr lang="en-US" altLang="zh-CN" sz="2400" b="1" dirty="0">
                <a:latin typeface="+mn-ea"/>
              </a:rPr>
              <a:t>/local/arm-</a:t>
            </a:r>
            <a:r>
              <a:rPr lang="en-US" altLang="zh-CN" sz="2400" b="1" dirty="0" err="1">
                <a:latin typeface="+mn-ea"/>
              </a:rPr>
              <a:t>gdb</a:t>
            </a:r>
            <a:r>
              <a:rPr lang="en-US" altLang="zh-CN" sz="2400" b="1" dirty="0">
                <a:latin typeface="+mn-ea"/>
              </a:rPr>
              <a:t>/bin</a:t>
            </a:r>
            <a:r>
              <a:rPr lang="zh-CN" altLang="en-US" sz="2400" b="1" dirty="0">
                <a:latin typeface="+mn-ea"/>
              </a:rPr>
              <a:t>目录下，然后执行</a:t>
            </a:r>
            <a:r>
              <a:rPr lang="en-US" altLang="zh-CN" sz="2400" b="1" dirty="0">
                <a:latin typeface="+mn-ea"/>
              </a:rPr>
              <a:t>arm-</a:t>
            </a:r>
            <a:r>
              <a:rPr lang="en-US" altLang="zh-CN" sz="2400" b="1" dirty="0" err="1">
                <a:latin typeface="+mn-ea"/>
              </a:rPr>
              <a:t>linux</a:t>
            </a:r>
            <a:r>
              <a:rPr lang="en-US" altLang="zh-CN" sz="2400" b="1" dirty="0">
                <a:latin typeface="+mn-ea"/>
              </a:rPr>
              <a:t>-</a:t>
            </a:r>
            <a:r>
              <a:rPr lang="en-US" altLang="zh-CN" sz="2400" b="1" dirty="0" err="1">
                <a:latin typeface="+mn-ea"/>
              </a:rPr>
              <a:t>gdb</a:t>
            </a:r>
            <a:r>
              <a:rPr lang="zh-CN" altLang="en-US" sz="2400" b="1" dirty="0">
                <a:latin typeface="+mn-ea"/>
              </a:rPr>
              <a:t>。</a:t>
            </a:r>
          </a:p>
        </p:txBody>
      </p:sp>
      <p:graphicFrame>
        <p:nvGraphicFramePr>
          <p:cNvPr id="276484" name="Group 4"/>
          <p:cNvGraphicFramePr>
            <a:graphicFrameLocks noGrp="1"/>
          </p:cNvGraphicFramePr>
          <p:nvPr>
            <p:ph sz="half" idx="2"/>
          </p:nvPr>
        </p:nvGraphicFramePr>
        <p:xfrm>
          <a:off x="1546225" y="2924175"/>
          <a:ext cx="6991350" cy="1296988"/>
        </p:xfrm>
        <a:graphic>
          <a:graphicData uri="http://schemas.openxmlformats.org/drawingml/2006/table">
            <a:tbl>
              <a:tblPr/>
              <a:tblGrid>
                <a:gridCol w="6991350">
                  <a:extLst>
                    <a:ext uri="{9D8B030D-6E8A-4147-A177-3AD203B41FA5}">
                      <a16:colId xmlns:a16="http://schemas.microsoft.com/office/drawing/2014/main" val="20000"/>
                    </a:ext>
                  </a:extLst>
                </a:gridCol>
              </a:tblGrid>
              <a:tr h="1296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[root@HYPER255 /root]$ ./</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gdbserver</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192.168.100.216:1234 test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Process test created; </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pid</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85</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Listening on port 1234</a:t>
                      </a:r>
                      <a:endParaRPr kumimoji="1" lang="en-US"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
        <p:nvSpPr>
          <p:cNvPr id="54282"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A50551A-1E87-4E4B-8F2A-889A477DFE8E}" type="slidenum">
              <a:rPr lang="en-US" altLang="zh-CN" sz="1200">
                <a:solidFill>
                  <a:srgbClr val="898989"/>
                </a:solidFill>
                <a:latin typeface="Tahoma" panose="020B0604030504040204" pitchFamily="34" charset="0"/>
              </a:rPr>
              <a:pPr>
                <a:spcBef>
                  <a:spcPct val="0"/>
                </a:spcBef>
                <a:buFontTx/>
                <a:buNone/>
              </a:pPr>
              <a:t>49</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olidFill>
                  <a:srgbClr val="0000FF"/>
                </a:solidFill>
                <a:latin typeface="Tahoma" panose="020B0604030504040204" pitchFamily="34" charset="0"/>
                <a:ea typeface="黑体" panose="02010609060101010101" pitchFamily="49" charset="-122"/>
              </a:rPr>
              <a:t>Linux</a:t>
            </a:r>
            <a:r>
              <a:rPr lang="zh-CN" altLang="en-US" sz="4000" dirty="0">
                <a:solidFill>
                  <a:srgbClr val="0000FF"/>
                </a:solidFill>
                <a:latin typeface="Tahoma" panose="020B0604030504040204" pitchFamily="34" charset="0"/>
                <a:ea typeface="黑体" panose="02010609060101010101" pitchFamily="49" charset="-122"/>
              </a:rPr>
              <a:t>本地软件开发环境</a:t>
            </a:r>
            <a:r>
              <a:rPr lang="en-US" altLang="zh-CN" sz="4000" dirty="0">
                <a:solidFill>
                  <a:srgbClr val="0000FF"/>
                </a:solidFill>
                <a:latin typeface="Tahoma" panose="020B0604030504040204" pitchFamily="34" charset="0"/>
                <a:ea typeface="黑体" panose="02010609060101010101" pitchFamily="49" charset="-122"/>
              </a:rPr>
              <a:t>-</a:t>
            </a:r>
            <a:r>
              <a:rPr lang="zh-CN" altLang="en-US" sz="4000" dirty="0">
                <a:solidFill>
                  <a:srgbClr val="0000FF"/>
                </a:solidFill>
                <a:latin typeface="Tahoma" panose="020B0604030504040204" pitchFamily="34" charset="0"/>
                <a:ea typeface="黑体" panose="02010609060101010101" pitchFamily="49" charset="-122"/>
              </a:rPr>
              <a:t>依赖库</a:t>
            </a:r>
            <a:endParaRPr lang="zh-CN" altLang="en-US" dirty="0"/>
          </a:p>
        </p:txBody>
      </p:sp>
      <p:sp>
        <p:nvSpPr>
          <p:cNvPr id="3" name="灯片编号占位符 2"/>
          <p:cNvSpPr>
            <a:spLocks noGrp="1"/>
          </p:cNvSpPr>
          <p:nvPr>
            <p:ph type="sldNum" sz="quarter" idx="12"/>
          </p:nvPr>
        </p:nvSpPr>
        <p:spPr/>
        <p:txBody>
          <a:bodyPr/>
          <a:lstStyle/>
          <a:p>
            <a:pPr>
              <a:defRPr/>
            </a:pPr>
            <a:fld id="{3F18BA94-9F5E-4CF8-978F-F8411FDB0D79}" type="slidenum">
              <a:rPr lang="en-US" altLang="zh-CN" smtClean="0"/>
              <a:pPr>
                <a:defRPr/>
              </a:pPr>
              <a:t>5</a:t>
            </a:fld>
            <a:endParaRPr lang="en-US" altLang="zh-CN"/>
          </a:p>
        </p:txBody>
      </p:sp>
      <p:pic>
        <p:nvPicPr>
          <p:cNvPr id="10" name="内容占位符 9"/>
          <p:cNvPicPr>
            <a:picLocks noGrp="1" noChangeAspect="1"/>
          </p:cNvPicPr>
          <p:nvPr>
            <p:ph idx="1"/>
          </p:nvPr>
        </p:nvPicPr>
        <p:blipFill>
          <a:blip r:embed="rId3"/>
          <a:stretch>
            <a:fillRect/>
          </a:stretch>
        </p:blipFill>
        <p:spPr>
          <a:xfrm>
            <a:off x="611560" y="1823482"/>
            <a:ext cx="7910667" cy="4197806"/>
          </a:xfrm>
          <a:prstGeom prst="rect">
            <a:avLst/>
          </a:prstGeom>
        </p:spPr>
      </p:pic>
    </p:spTree>
    <p:extLst>
      <p:ext uri="{BB962C8B-B14F-4D97-AF65-F5344CB8AC3E}">
        <p14:creationId xmlns:p14="http://schemas.microsoft.com/office/powerpoint/2010/main" val="284152101"/>
      </p:ext>
    </p:extLst>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750" y="304800"/>
            <a:ext cx="8426450" cy="1143000"/>
          </a:xfrm>
        </p:spPr>
        <p:txBody>
          <a:bodyPr/>
          <a:lstStyle/>
          <a:p>
            <a:pPr eaLnBrk="1" hangingPunct="1"/>
            <a:r>
              <a:rPr lang="en-US" altLang="zh-CN" sz="3600" b="1">
                <a:solidFill>
                  <a:srgbClr val="0000FF"/>
                </a:solidFill>
                <a:ea typeface="黑体" panose="02010609060101010101" pitchFamily="49" charset="-122"/>
              </a:rPr>
              <a:t>GDB Server</a:t>
            </a:r>
            <a:r>
              <a:rPr lang="zh-CN" altLang="en-US" sz="3600" b="1">
                <a:solidFill>
                  <a:srgbClr val="0000FF"/>
                </a:solidFill>
                <a:ea typeface="黑体" panose="02010609060101010101" pitchFamily="49" charset="-122"/>
              </a:rPr>
              <a:t>交叉调试环境构建（</a:t>
            </a:r>
            <a:r>
              <a:rPr lang="en-US" altLang="zh-CN" sz="3600" b="1">
                <a:solidFill>
                  <a:srgbClr val="0000FF"/>
                </a:solidFill>
                <a:ea typeface="黑体" panose="02010609060101010101" pitchFamily="49" charset="-122"/>
              </a:rPr>
              <a:t>5/5</a:t>
            </a:r>
            <a:r>
              <a:rPr lang="zh-CN" altLang="en-US" sz="3600" b="1">
                <a:solidFill>
                  <a:srgbClr val="0000FF"/>
                </a:solidFill>
                <a:ea typeface="黑体" panose="02010609060101010101" pitchFamily="49" charset="-122"/>
              </a:rPr>
              <a:t>）</a:t>
            </a:r>
            <a:r>
              <a:rPr lang="zh-CN" altLang="en-US"/>
              <a:t> </a:t>
            </a:r>
          </a:p>
        </p:txBody>
      </p:sp>
      <p:sp>
        <p:nvSpPr>
          <p:cNvPr id="55299" name="Rectangle 3" descr="Rectangle: Click to edit Master text styles&#10;Second level&#10;Third level&#10;Fourth level&#10;Fifth level"/>
          <p:cNvSpPr>
            <a:spLocks noGrp="1" noChangeArrowheads="1"/>
          </p:cNvSpPr>
          <p:nvPr>
            <p:ph type="body" sz="half" idx="1"/>
          </p:nvPr>
        </p:nvSpPr>
        <p:spPr>
          <a:xfrm>
            <a:off x="838200" y="1773238"/>
            <a:ext cx="7629525" cy="4114800"/>
          </a:xfrm>
        </p:spPr>
        <p:txBody>
          <a:bodyPr/>
          <a:lstStyle/>
          <a:p>
            <a:pPr lvl="1" eaLnBrk="1" hangingPunct="1"/>
            <a:r>
              <a:rPr lang="zh-CN" altLang="en-US" b="1"/>
              <a:t>连接到开发板 </a:t>
            </a:r>
          </a:p>
          <a:p>
            <a:pPr lvl="1" eaLnBrk="1" hangingPunct="1"/>
            <a:endParaRPr lang="zh-CN" altLang="en-US" b="1"/>
          </a:p>
          <a:p>
            <a:pPr lvl="1" eaLnBrk="1" hangingPunct="1"/>
            <a:endParaRPr lang="zh-CN" altLang="en-US" b="1"/>
          </a:p>
          <a:p>
            <a:pPr lvl="1" eaLnBrk="1" hangingPunct="1"/>
            <a:endParaRPr lang="zh-CN" altLang="en-US" b="1"/>
          </a:p>
          <a:p>
            <a:pPr lvl="1" eaLnBrk="1" hangingPunct="1"/>
            <a:r>
              <a:rPr lang="zh-CN" altLang="en-US" b="1"/>
              <a:t>如果连接成功的话，将出现下面的信息 </a:t>
            </a:r>
          </a:p>
          <a:p>
            <a:pPr eaLnBrk="1" hangingPunct="1"/>
            <a:endParaRPr lang="en-US" altLang="zh-CN" b="1"/>
          </a:p>
        </p:txBody>
      </p:sp>
      <p:graphicFrame>
        <p:nvGraphicFramePr>
          <p:cNvPr id="277508" name="Group 4"/>
          <p:cNvGraphicFramePr>
            <a:graphicFrameLocks noGrp="1"/>
          </p:cNvGraphicFramePr>
          <p:nvPr>
            <p:ph sz="quarter" idx="2"/>
          </p:nvPr>
        </p:nvGraphicFramePr>
        <p:xfrm>
          <a:off x="1689100" y="2601913"/>
          <a:ext cx="6424613" cy="1006475"/>
        </p:xfrm>
        <a:graphic>
          <a:graphicData uri="http://schemas.openxmlformats.org/drawingml/2006/table">
            <a:tbl>
              <a:tblPr/>
              <a:tblGrid>
                <a:gridCol w="6424613">
                  <a:extLst>
                    <a:ext uri="{9D8B030D-6E8A-4147-A177-3AD203B41FA5}">
                      <a16:colId xmlns:a16="http://schemas.microsoft.com/office/drawing/2014/main" val="20000"/>
                    </a:ext>
                  </a:extLst>
                </a:gridCol>
              </a:tblGrid>
              <a:tr h="1006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(gdb) target remote 192.168.100.50:1234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Remote debugging using 192.168.100.50:1234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0x40002980</a:t>
                      </a:r>
                      <a:endParaRPr kumimoji="1" lang="en-US" altLang="zh-CN" sz="2000" b="0" i="0" u="none" strike="noStrike" cap="none" normalizeH="0" baseline="0">
                        <a:ln>
                          <a:noFill/>
                        </a:ln>
                        <a:solidFill>
                          <a:schemeClr val="tx1"/>
                        </a:solidFill>
                        <a:effectLst/>
                        <a:latin typeface="Tahoma" pitchFamily="34" charset="0"/>
                        <a:ea typeface="宋体" pitchFamily="2" charset="-122"/>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277514" name="Group 10"/>
          <p:cNvGraphicFramePr>
            <a:graphicFrameLocks noGrp="1"/>
          </p:cNvGraphicFramePr>
          <p:nvPr>
            <p:ph sz="quarter" idx="3"/>
          </p:nvPr>
        </p:nvGraphicFramePr>
        <p:xfrm>
          <a:off x="1689100" y="4527550"/>
          <a:ext cx="6284913" cy="701675"/>
        </p:xfrm>
        <a:graphic>
          <a:graphicData uri="http://schemas.openxmlformats.org/drawingml/2006/table">
            <a:tbl>
              <a:tblPr/>
              <a:tblGrid>
                <a:gridCol w="6284913">
                  <a:extLst>
                    <a:ext uri="{9D8B030D-6E8A-4147-A177-3AD203B41FA5}">
                      <a16:colId xmlns:a16="http://schemas.microsoft.com/office/drawing/2014/main" val="20000"/>
                    </a:ext>
                  </a:extLst>
                </a:gridCol>
              </a:tblGrid>
              <a:tr h="701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Remote debugging from host 192.168.100.216</a:t>
                      </a:r>
                      <a:endParaRPr kumimoji="1"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45761" marB="457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
        <p:nvSpPr>
          <p:cNvPr id="55312"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2E9E76E-C01D-4221-A45F-352A91ACAFB2}" type="slidenum">
              <a:rPr lang="en-US" altLang="zh-CN" sz="1200">
                <a:solidFill>
                  <a:srgbClr val="898989"/>
                </a:solidFill>
                <a:latin typeface="Tahoma" panose="020B0604030504040204" pitchFamily="34" charset="0"/>
              </a:rPr>
              <a:pPr>
                <a:spcBef>
                  <a:spcPct val="0"/>
                </a:spcBef>
                <a:buFontTx/>
                <a:buNone/>
              </a:pPr>
              <a:t>50</a:t>
            </a:fld>
            <a:endParaRPr lang="en-US" altLang="zh-CN" sz="1200">
              <a:solidFill>
                <a:srgbClr val="898989"/>
              </a:solidFill>
              <a:latin typeface="Tahoma" panose="020B0604030504040204" pitchFamily="34" charset="0"/>
            </a:endParaRPr>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实验 </a:t>
            </a:r>
            <a:r>
              <a:rPr lang="en-US" altLang="zh-CN" dirty="0"/>
              <a:t>1</a:t>
            </a:r>
            <a:endParaRPr lang="zh-CN" altLang="en-US" dirty="0"/>
          </a:p>
        </p:txBody>
      </p:sp>
      <p:sp>
        <p:nvSpPr>
          <p:cNvPr id="11" name="内容占位符 10"/>
          <p:cNvSpPr>
            <a:spLocks noGrp="1"/>
          </p:cNvSpPr>
          <p:nvPr>
            <p:ph idx="1"/>
          </p:nvPr>
        </p:nvSpPr>
        <p:spPr/>
        <p:txBody>
          <a:bodyPr/>
          <a:lstStyle/>
          <a:p>
            <a:pPr marL="514350" indent="-514350">
              <a:buFont typeface="+mj-lt"/>
              <a:buAutoNum type="arabicPeriod"/>
            </a:pPr>
            <a:r>
              <a:rPr lang="zh-CN" altLang="en-US" sz="2400" dirty="0"/>
              <a:t>将开发板重装为</a:t>
            </a:r>
            <a:r>
              <a:rPr lang="en-US" altLang="zh-CN" sz="2400" dirty="0"/>
              <a:t>Linux</a:t>
            </a:r>
            <a:r>
              <a:rPr lang="zh-CN" altLang="en-US" sz="2400" dirty="0"/>
              <a:t>版本。</a:t>
            </a:r>
            <a:endParaRPr lang="en-US" altLang="zh-CN" sz="2400" dirty="0"/>
          </a:p>
          <a:p>
            <a:pPr marL="863600" lvl="1" indent="-514350">
              <a:buFont typeface="+mj-lt"/>
              <a:buAutoNum type="arabicPeriod"/>
            </a:pPr>
            <a:r>
              <a:rPr lang="zh-CN" altLang="en-US" sz="2000" dirty="0"/>
              <a:t>参考：</a:t>
            </a:r>
            <a:r>
              <a:rPr lang="en-US" altLang="zh-CN" sz="2000" dirty="0"/>
              <a:t>OK6410-A</a:t>
            </a:r>
            <a:r>
              <a:rPr lang="zh-CN" altLang="en-US" sz="2000" dirty="0"/>
              <a:t>开发板</a:t>
            </a:r>
            <a:r>
              <a:rPr lang="en-US" altLang="zh-CN" sz="2000" dirty="0"/>
              <a:t>LINUX3.0.1-2014-09</a:t>
            </a:r>
            <a:r>
              <a:rPr lang="zh-CN" altLang="en-US" sz="2000" dirty="0"/>
              <a:t>用户手册</a:t>
            </a:r>
            <a:r>
              <a:rPr lang="en-US" altLang="zh-CN" sz="2000" dirty="0"/>
              <a:t>.pdf</a:t>
            </a:r>
          </a:p>
          <a:p>
            <a:pPr marL="514350" indent="-514350">
              <a:buFont typeface="+mj-lt"/>
              <a:buAutoNum type="arabicPeriod"/>
            </a:pPr>
            <a:r>
              <a:rPr lang="zh-CN" altLang="en-US" sz="2400" dirty="0"/>
              <a:t>在</a:t>
            </a:r>
            <a:r>
              <a:rPr lang="en-US" altLang="zh-CN" sz="2400" dirty="0" err="1"/>
              <a:t>linux</a:t>
            </a:r>
            <a:r>
              <a:rPr lang="zh-CN" altLang="en-US" sz="2400" dirty="0"/>
              <a:t>平台上面安装</a:t>
            </a:r>
            <a:r>
              <a:rPr lang="en-US" altLang="zh-CN" sz="2400" dirty="0"/>
              <a:t>arm-</a:t>
            </a:r>
            <a:r>
              <a:rPr lang="en-US" altLang="zh-CN" sz="2400" dirty="0" err="1"/>
              <a:t>linux</a:t>
            </a:r>
            <a:r>
              <a:rPr lang="en-US" altLang="zh-CN" sz="2400" dirty="0"/>
              <a:t>-</a:t>
            </a:r>
            <a:r>
              <a:rPr lang="zh-CN" altLang="en-US" sz="2400" dirty="0"/>
              <a:t> 工具链</a:t>
            </a:r>
            <a:endParaRPr lang="en-US" altLang="zh-CN" sz="2400" dirty="0"/>
          </a:p>
          <a:p>
            <a:pPr marL="863600" lvl="1" indent="-514350">
              <a:buFont typeface="+mj-lt"/>
              <a:buAutoNum type="arabicPeriod"/>
            </a:pPr>
            <a:r>
              <a:rPr lang="zh-CN" altLang="en-US" sz="2000" dirty="0"/>
              <a:t>测试比较不同平台下相同源代码编译出来的目标代码的区别。需要使用</a:t>
            </a:r>
            <a:r>
              <a:rPr lang="en-US" altLang="zh-CN" sz="2000" dirty="0" err="1"/>
              <a:t>readelf</a:t>
            </a:r>
            <a:r>
              <a:rPr lang="zh-CN" altLang="en-US" sz="2000" dirty="0"/>
              <a:t>和</a:t>
            </a:r>
            <a:r>
              <a:rPr lang="en-US" altLang="zh-CN" sz="2000" dirty="0" err="1"/>
              <a:t>objdump</a:t>
            </a:r>
            <a:r>
              <a:rPr lang="zh-CN" altLang="en-US" sz="2000" dirty="0"/>
              <a:t>等工具。</a:t>
            </a:r>
            <a:endParaRPr lang="en-US" altLang="zh-CN" sz="2000" dirty="0"/>
          </a:p>
          <a:p>
            <a:pPr marL="863600" lvl="1" indent="-514350">
              <a:buFont typeface="+mj-lt"/>
              <a:buAutoNum type="arabicPeriod"/>
            </a:pPr>
            <a:r>
              <a:rPr lang="zh-CN" altLang="en-US" sz="2000" dirty="0"/>
              <a:t>写一个输出</a:t>
            </a:r>
            <a:r>
              <a:rPr lang="en-US" altLang="zh-CN" sz="2000" dirty="0" err="1"/>
              <a:t>helloworld</a:t>
            </a:r>
            <a:r>
              <a:rPr lang="zh-CN" altLang="en-US" sz="2000" dirty="0"/>
              <a:t>的</a:t>
            </a:r>
            <a:r>
              <a:rPr lang="en-US" altLang="zh-CN" sz="2000" dirty="0"/>
              <a:t>C</a:t>
            </a:r>
            <a:r>
              <a:rPr lang="zh-CN" altLang="en-US" sz="2000" dirty="0"/>
              <a:t>语言代码，在</a:t>
            </a:r>
            <a:r>
              <a:rPr lang="en-US" altLang="zh-CN" sz="2000" dirty="0" err="1"/>
              <a:t>forlinx</a:t>
            </a:r>
            <a:r>
              <a:rPr lang="zh-CN" altLang="en-US" sz="2000" dirty="0"/>
              <a:t>平台运行。</a:t>
            </a:r>
            <a:endParaRPr lang="en-US" altLang="zh-CN" sz="2000" dirty="0"/>
          </a:p>
          <a:p>
            <a:pPr marL="863600" lvl="1" indent="-514350">
              <a:buFont typeface="+mj-lt"/>
              <a:buAutoNum type="arabicPeriod"/>
            </a:pPr>
            <a:r>
              <a:rPr lang="zh-CN" altLang="en-US" sz="2000" dirty="0"/>
              <a:t>给助教检查结果，且提交实验报告。</a:t>
            </a:r>
            <a:endParaRPr lang="en-US" altLang="zh-CN" sz="2000" dirty="0"/>
          </a:p>
          <a:p>
            <a:pPr marL="863600" lvl="1" indent="-514350">
              <a:buFont typeface="+mj-lt"/>
              <a:buAutoNum type="arabicPeriod"/>
            </a:pPr>
            <a:endParaRPr lang="en-US" altLang="zh-CN" sz="2000" dirty="0"/>
          </a:p>
          <a:p>
            <a:endParaRPr lang="en-US" altLang="zh-CN" sz="2400" dirty="0"/>
          </a:p>
        </p:txBody>
      </p:sp>
      <p:sp>
        <p:nvSpPr>
          <p:cNvPr id="6" name="灯片编号占位符 5"/>
          <p:cNvSpPr>
            <a:spLocks noGrp="1"/>
          </p:cNvSpPr>
          <p:nvPr>
            <p:ph type="sldNum" sz="quarter" idx="12"/>
          </p:nvPr>
        </p:nvSpPr>
        <p:spPr/>
        <p:txBody>
          <a:bodyPr/>
          <a:lstStyle/>
          <a:p>
            <a:pPr>
              <a:defRPr/>
            </a:pPr>
            <a:fld id="{F1A76BE6-BF61-4C2B-9D30-CCB5311407D9}" type="slidenum">
              <a:rPr lang="zh-CN" altLang="en-US" smtClean="0"/>
              <a:pPr>
                <a:defRPr/>
              </a:pPr>
              <a:t>51</a:t>
            </a:fld>
            <a:endParaRPr lang="en-US" altLang="zh-CN"/>
          </a:p>
        </p:txBody>
      </p:sp>
    </p:spTree>
    <p:extLst>
      <p:ext uri="{BB962C8B-B14F-4D97-AF65-F5344CB8AC3E}">
        <p14:creationId xmlns:p14="http://schemas.microsoft.com/office/powerpoint/2010/main" val="280183600"/>
      </p:ext>
    </p:extLst>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 </a:t>
            </a:r>
            <a:r>
              <a:rPr lang="en-US" altLang="zh-CN" dirty="0"/>
              <a:t>1</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sz="2400" dirty="0"/>
              <a:t>扩展题目</a:t>
            </a:r>
            <a:r>
              <a:rPr lang="en-US" altLang="zh-CN" sz="2400" dirty="0"/>
              <a:t>1</a:t>
            </a:r>
            <a:r>
              <a:rPr lang="zh-CN" altLang="en-US" sz="2400" dirty="0"/>
              <a:t>（加分题）：</a:t>
            </a:r>
            <a:endParaRPr lang="en-US" altLang="zh-CN" sz="2400" dirty="0"/>
          </a:p>
          <a:p>
            <a:pPr marL="863600" lvl="1" indent="-514350">
              <a:buFont typeface="+mj-lt"/>
              <a:buAutoNum type="arabicPeriod"/>
            </a:pPr>
            <a:r>
              <a:rPr lang="zh-CN" altLang="en-US" sz="2000" dirty="0"/>
              <a:t>使用</a:t>
            </a:r>
            <a:r>
              <a:rPr lang="en-US" altLang="zh-CN" sz="2000" dirty="0"/>
              <a:t>step-by-step</a:t>
            </a:r>
            <a:r>
              <a:rPr lang="zh-CN" altLang="en-US" sz="2000" dirty="0"/>
              <a:t>的模式，编译一个你自己的</a:t>
            </a:r>
            <a:r>
              <a:rPr lang="en-US" altLang="zh-CN" sz="2000" dirty="0"/>
              <a:t>arm-</a:t>
            </a:r>
            <a:r>
              <a:rPr lang="en-US" altLang="zh-CN" sz="2000" dirty="0" err="1"/>
              <a:t>linux</a:t>
            </a:r>
            <a:r>
              <a:rPr lang="en-US" altLang="zh-CN" sz="2000" dirty="0"/>
              <a:t>-</a:t>
            </a:r>
            <a:r>
              <a:rPr lang="en-US" altLang="zh-CN" sz="2000" dirty="0" err="1"/>
              <a:t>gcc</a:t>
            </a:r>
            <a:r>
              <a:rPr lang="zh-CN" altLang="en-US" sz="2000" dirty="0"/>
              <a:t>编译器，</a:t>
            </a:r>
            <a:endParaRPr lang="en-US" altLang="zh-CN" sz="2000" dirty="0"/>
          </a:p>
          <a:p>
            <a:pPr marL="863600" lvl="1" indent="-514350">
              <a:buFont typeface="+mj-lt"/>
              <a:buAutoNum type="arabicPeriod"/>
            </a:pPr>
            <a:r>
              <a:rPr lang="zh-CN" altLang="en-US" sz="2000" dirty="0"/>
              <a:t>修改</a:t>
            </a:r>
            <a:r>
              <a:rPr lang="en-US" altLang="zh-CN" sz="2000" dirty="0" err="1"/>
              <a:t>gcc</a:t>
            </a:r>
            <a:r>
              <a:rPr lang="zh-CN" altLang="en-US" sz="2000" dirty="0"/>
              <a:t>的代码，使得</a:t>
            </a:r>
            <a:r>
              <a:rPr lang="en-US" altLang="zh-CN" sz="2000" dirty="0" err="1"/>
              <a:t>gcc</a:t>
            </a:r>
            <a:r>
              <a:rPr lang="en-US" altLang="zh-CN" sz="2000" dirty="0"/>
              <a:t> –v </a:t>
            </a:r>
            <a:r>
              <a:rPr lang="zh-CN" altLang="en-US" sz="2000" dirty="0"/>
              <a:t>的输出中包含个人的信息。</a:t>
            </a:r>
            <a:endParaRPr lang="en-US" altLang="zh-CN" sz="2000" dirty="0"/>
          </a:p>
          <a:p>
            <a:pPr marL="863600" lvl="1" indent="-514350">
              <a:buFont typeface="+mj-lt"/>
              <a:buAutoNum type="arabicPeriod"/>
            </a:pPr>
            <a:r>
              <a:rPr lang="zh-CN" altLang="en-US" sz="2000" dirty="0"/>
              <a:t>使用</a:t>
            </a:r>
            <a:r>
              <a:rPr lang="en-US" altLang="zh-CN" sz="2000" dirty="0"/>
              <a:t>C</a:t>
            </a:r>
            <a:r>
              <a:rPr lang="zh-CN" altLang="en-US" sz="2000" dirty="0"/>
              <a:t>代码测试编译器</a:t>
            </a:r>
            <a:endParaRPr lang="en-US" altLang="zh-CN" sz="2000" dirty="0"/>
          </a:p>
          <a:p>
            <a:pPr marL="863600" lvl="1" indent="-514350">
              <a:buFont typeface="+mj-lt"/>
              <a:buAutoNum type="arabicPeriod"/>
            </a:pPr>
            <a:r>
              <a:rPr lang="zh-CN" altLang="en-US" sz="2000" dirty="0"/>
              <a:t>给助教检查结果，且提交实验报告。</a:t>
            </a:r>
            <a:endParaRPr lang="en-US" altLang="zh-CN" sz="2000" dirty="0"/>
          </a:p>
          <a:p>
            <a:pPr indent="-514350">
              <a:buFont typeface="+mj-lt"/>
              <a:buAutoNum type="arabicPeriod"/>
            </a:pPr>
            <a:r>
              <a:rPr lang="zh-CN" altLang="en-US" sz="2400" dirty="0"/>
              <a:t>扩展题目</a:t>
            </a:r>
            <a:r>
              <a:rPr lang="en-US" altLang="zh-CN" sz="2400" dirty="0"/>
              <a:t>2</a:t>
            </a:r>
            <a:r>
              <a:rPr lang="zh-CN" altLang="en-US" sz="2400" dirty="0"/>
              <a:t>（加分题）：</a:t>
            </a:r>
            <a:endParaRPr lang="en-US" altLang="zh-CN" sz="2400" dirty="0"/>
          </a:p>
          <a:p>
            <a:pPr lvl="1" indent="-514350">
              <a:buFont typeface="+mj-lt"/>
              <a:buAutoNum type="arabicPeriod"/>
            </a:pPr>
            <a:r>
              <a:rPr lang="zh-CN" altLang="en-US" sz="2400" dirty="0">
                <a:cs typeface="+mn-cs"/>
              </a:rPr>
              <a:t>编译一套</a:t>
            </a:r>
            <a:r>
              <a:rPr lang="en-US" altLang="zh-CN" sz="2400" dirty="0" err="1">
                <a:cs typeface="+mn-cs"/>
              </a:rPr>
              <a:t>gdb</a:t>
            </a:r>
            <a:r>
              <a:rPr lang="zh-CN" altLang="en-US" sz="2400" dirty="0">
                <a:cs typeface="+mn-cs"/>
              </a:rPr>
              <a:t>（主机）</a:t>
            </a:r>
            <a:r>
              <a:rPr lang="en-US" altLang="zh-CN" sz="2400" dirty="0">
                <a:cs typeface="+mn-cs"/>
              </a:rPr>
              <a:t>+</a:t>
            </a:r>
            <a:r>
              <a:rPr lang="en-US" altLang="zh-CN" sz="2400" dirty="0" err="1">
                <a:cs typeface="+mn-cs"/>
              </a:rPr>
              <a:t>gdbserver</a:t>
            </a:r>
            <a:r>
              <a:rPr lang="zh-CN" altLang="en-US" sz="2400" dirty="0">
                <a:cs typeface="+mn-cs"/>
              </a:rPr>
              <a:t>（开发板）</a:t>
            </a:r>
            <a:endParaRPr lang="en-US" altLang="zh-CN" sz="2400" dirty="0">
              <a:cs typeface="+mn-cs"/>
            </a:endParaRPr>
          </a:p>
          <a:p>
            <a:pPr lvl="1" indent="-514350">
              <a:buFont typeface="+mj-lt"/>
              <a:buAutoNum type="arabicPeriod"/>
            </a:pPr>
            <a:r>
              <a:rPr lang="zh-CN" altLang="en-US" sz="2400" dirty="0">
                <a:cs typeface="+mn-cs"/>
              </a:rPr>
              <a:t>能成功的调试</a:t>
            </a:r>
            <a:r>
              <a:rPr lang="en-US" altLang="zh-CN" sz="2400" dirty="0">
                <a:cs typeface="+mn-cs"/>
              </a:rPr>
              <a:t>C</a:t>
            </a:r>
            <a:r>
              <a:rPr lang="zh-CN" altLang="en-US" sz="2400" dirty="0">
                <a:cs typeface="+mn-cs"/>
              </a:rPr>
              <a:t>代码</a:t>
            </a:r>
            <a:endParaRPr lang="en-US" altLang="zh-CN" sz="2400" dirty="0">
              <a:cs typeface="+mn-cs"/>
            </a:endParaRPr>
          </a:p>
          <a:p>
            <a:pPr lvl="1" indent="-514350">
              <a:buFont typeface="+mj-lt"/>
              <a:buAutoNum type="arabicPeriod"/>
            </a:pPr>
            <a:r>
              <a:rPr lang="zh-CN" altLang="en-US" sz="2400" dirty="0">
                <a:cs typeface="+mn-cs"/>
              </a:rPr>
              <a:t>给助教检查结果，且提交实验报告。</a:t>
            </a:r>
            <a:endParaRPr lang="en-US" altLang="zh-CN" sz="2400" dirty="0">
              <a:cs typeface="+mn-cs"/>
            </a:endParaRPr>
          </a:p>
          <a:p>
            <a:pPr lvl="1"/>
            <a:endParaRPr lang="zh-CN" altLang="en-US" sz="2400" dirty="0">
              <a:cs typeface="+mn-cs"/>
            </a:endParaRPr>
          </a:p>
        </p:txBody>
      </p:sp>
      <p:sp>
        <p:nvSpPr>
          <p:cNvPr id="4" name="灯片编号占位符 3"/>
          <p:cNvSpPr>
            <a:spLocks noGrp="1"/>
          </p:cNvSpPr>
          <p:nvPr>
            <p:ph type="sldNum" sz="quarter" idx="12"/>
          </p:nvPr>
        </p:nvSpPr>
        <p:spPr/>
        <p:txBody>
          <a:bodyPr/>
          <a:lstStyle/>
          <a:p>
            <a:pPr>
              <a:defRPr/>
            </a:pPr>
            <a:fld id="{7F0B77E2-83F4-4627-998C-B9D966D8ADB3}" type="slidenum">
              <a:rPr lang="en-US" altLang="zh-CN" smtClean="0"/>
              <a:pPr>
                <a:defRPr/>
              </a:pPr>
              <a:t>52</a:t>
            </a:fld>
            <a:endParaRPr lang="en-US" altLang="zh-CN"/>
          </a:p>
        </p:txBody>
      </p:sp>
    </p:spTree>
    <p:extLst>
      <p:ext uri="{BB962C8B-B14F-4D97-AF65-F5344CB8AC3E}">
        <p14:creationId xmlns:p14="http://schemas.microsoft.com/office/powerpoint/2010/main" val="2427971949"/>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25AF0B7-2E1A-47DD-9B6F-2FEF90753DF9}" type="slidenum">
              <a:rPr lang="en-US" altLang="zh-CN" sz="1200">
                <a:solidFill>
                  <a:srgbClr val="898989"/>
                </a:solidFill>
                <a:latin typeface="Tahoma" panose="020B0604030504040204" pitchFamily="34" charset="0"/>
              </a:rPr>
              <a:pPr>
                <a:spcBef>
                  <a:spcPct val="0"/>
                </a:spcBef>
                <a:buFontTx/>
                <a:buNone/>
              </a:pPr>
              <a:t>6</a:t>
            </a:fld>
            <a:endParaRPr lang="en-US" altLang="zh-CN" sz="1200">
              <a:solidFill>
                <a:srgbClr val="898989"/>
              </a:solidFill>
              <a:latin typeface="Tahoma" panose="020B0604030504040204" pitchFamily="34" charset="0"/>
            </a:endParaRPr>
          </a:p>
        </p:txBody>
      </p:sp>
      <p:sp>
        <p:nvSpPr>
          <p:cNvPr id="10243" name="Rectangle 10"/>
          <p:cNvSpPr>
            <a:spLocks noChangeArrowheads="1"/>
          </p:cNvSpPr>
          <p:nvPr/>
        </p:nvSpPr>
        <p:spPr bwMode="auto">
          <a:xfrm>
            <a:off x="900113" y="569913"/>
            <a:ext cx="67675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zh-CN" altLang="en-US" sz="3600" b="1">
                <a:solidFill>
                  <a:srgbClr val="0000FF"/>
                </a:solidFill>
                <a:latin typeface="Tahoma" panose="020B0604030504040204" pitchFamily="34" charset="0"/>
                <a:ea typeface="黑体" panose="02010609060101010101" pitchFamily="49" charset="-122"/>
              </a:rPr>
              <a:t>嵌入式系统不具备自主开发能力</a:t>
            </a:r>
          </a:p>
        </p:txBody>
      </p:sp>
      <p:sp>
        <p:nvSpPr>
          <p:cNvPr id="10244" name="Rectangle 17" descr="Rectangle: Click to edit Master text styles&#10;Second level&#10;Third level&#10;Fourth level&#10;Fifth level"/>
          <p:cNvSpPr txBox="1">
            <a:spLocks noChangeArrowheads="1"/>
          </p:cNvSpPr>
          <p:nvPr/>
        </p:nvSpPr>
        <p:spPr bwMode="auto">
          <a:xfrm>
            <a:off x="684213" y="1557338"/>
            <a:ext cx="7772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buClr>
                <a:schemeClr val="hlink"/>
              </a:buClr>
              <a:buSzPct val="110000"/>
              <a:buFont typeface="Wingdings" panose="05000000000000000000" pitchFamily="2" charset="2"/>
              <a:buBlip>
                <a:blip r:embed="rId2"/>
              </a:buBlip>
            </a:pPr>
            <a:r>
              <a:rPr lang="zh-CN" altLang="en-US" sz="2800" b="1" dirty="0">
                <a:latin typeface="宋体" panose="02010600030101010101" pitchFamily="2" charset="-122"/>
              </a:rPr>
              <a:t>由于计算、存储、显示等资源受限，嵌入式系统</a:t>
            </a:r>
            <a:r>
              <a:rPr lang="zh-CN" altLang="en-US" sz="2800" b="1" dirty="0">
                <a:solidFill>
                  <a:srgbClr val="FF0000"/>
                </a:solidFill>
                <a:latin typeface="宋体" panose="02010600030101010101" pitchFamily="2" charset="-122"/>
              </a:rPr>
              <a:t>通常</a:t>
            </a:r>
            <a:r>
              <a:rPr lang="zh-CN" altLang="en-US" sz="2800" b="1" dirty="0">
                <a:latin typeface="宋体" panose="02010600030101010101" pitchFamily="2" charset="-122"/>
              </a:rPr>
              <a:t>无法完成</a:t>
            </a:r>
            <a:r>
              <a:rPr lang="zh-CN" altLang="en-US" sz="2800" b="1" dirty="0">
                <a:solidFill>
                  <a:srgbClr val="FF0000"/>
                </a:solidFill>
                <a:latin typeface="宋体" panose="02010600030101010101" pitchFamily="2" charset="-122"/>
              </a:rPr>
              <a:t>有效的</a:t>
            </a:r>
            <a:r>
              <a:rPr lang="zh-CN" altLang="en-US" sz="2800" b="1" dirty="0">
                <a:latin typeface="宋体" panose="02010600030101010101" pitchFamily="2" charset="-122"/>
              </a:rPr>
              <a:t>自举开发。</a:t>
            </a:r>
            <a:endParaRPr lang="en-US" altLang="zh-CN" sz="2800" b="1" dirty="0">
              <a:latin typeface="宋体" panose="02010600030101010101" pitchFamily="2" charset="-122"/>
            </a:endParaRPr>
          </a:p>
          <a:p>
            <a:pPr eaLnBrk="1" hangingPunct="1">
              <a:lnSpc>
                <a:spcPct val="120000"/>
              </a:lnSpc>
              <a:buClr>
                <a:schemeClr val="hlink"/>
              </a:buClr>
              <a:buSzPct val="110000"/>
              <a:buFont typeface="Wingdings" panose="05000000000000000000" pitchFamily="2" charset="2"/>
              <a:buBlip>
                <a:blip r:embed="rId2"/>
              </a:buBlip>
            </a:pPr>
            <a:endParaRPr lang="zh-CN" altLang="en-US" sz="2800" b="1" dirty="0">
              <a:latin typeface="宋体" panose="02010600030101010101" pitchFamily="2" charset="-122"/>
            </a:endParaRPr>
          </a:p>
        </p:txBody>
      </p:sp>
      <p:pic>
        <p:nvPicPr>
          <p:cNvPr id="10245" name="Picture 3" descr="androi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681288"/>
            <a:ext cx="19272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descr="Google-Android-Phone-v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73575"/>
            <a:ext cx="2732088"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2009020910014678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4691063"/>
            <a:ext cx="179705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7" descr="w_5070607574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33938"/>
            <a:ext cx="172878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8" descr="2009031810263046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425" y="2681288"/>
            <a:ext cx="219392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9" descr="设备"/>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2693988"/>
            <a:ext cx="2016125"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F58446-DB79-48B1-BDC8-09D8EBB88958}" type="slidenum">
              <a:rPr lang="en-US" altLang="zh-CN" sz="1200">
                <a:solidFill>
                  <a:srgbClr val="898989"/>
                </a:solidFill>
                <a:latin typeface="Tahoma" panose="020B0604030504040204" pitchFamily="34" charset="0"/>
              </a:rPr>
              <a:pPr>
                <a:spcBef>
                  <a:spcPct val="0"/>
                </a:spcBef>
                <a:buFontTx/>
                <a:buNone/>
              </a:pPr>
              <a:t>7</a:t>
            </a:fld>
            <a:endParaRPr lang="en-US" altLang="zh-CN" sz="1200">
              <a:solidFill>
                <a:srgbClr val="898989"/>
              </a:solidFill>
              <a:latin typeface="Tahoma" panose="020B0604030504040204" pitchFamily="34" charset="0"/>
            </a:endParaRPr>
          </a:p>
        </p:txBody>
      </p:sp>
      <p:sp>
        <p:nvSpPr>
          <p:cNvPr id="11267" name="Rectangle 10"/>
          <p:cNvSpPr>
            <a:spLocks noChangeArrowheads="1"/>
          </p:cNvSpPr>
          <p:nvPr/>
        </p:nvSpPr>
        <p:spPr bwMode="auto">
          <a:xfrm>
            <a:off x="900113" y="569913"/>
            <a:ext cx="54721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zh-CN" altLang="en-US" sz="3600" b="1">
                <a:solidFill>
                  <a:srgbClr val="0000FF"/>
                </a:solidFill>
                <a:latin typeface="Tahoma" panose="020B0604030504040204" pitchFamily="34" charset="0"/>
                <a:ea typeface="黑体" panose="02010609060101010101" pitchFamily="49" charset="-122"/>
              </a:rPr>
              <a:t>嵌入式软件开发模式</a:t>
            </a:r>
          </a:p>
        </p:txBody>
      </p:sp>
      <p:sp>
        <p:nvSpPr>
          <p:cNvPr id="11268" name="Rectangle 17" descr="Rectangle: Click to edit Master text styles&#10;Second level&#10;Third level&#10;Fourth level&#10;Fifth level"/>
          <p:cNvSpPr txBox="1">
            <a:spLocks noChangeArrowheads="1"/>
          </p:cNvSpPr>
          <p:nvPr/>
        </p:nvSpPr>
        <p:spPr bwMode="auto">
          <a:xfrm>
            <a:off x="760413" y="1700213"/>
            <a:ext cx="7772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20000"/>
              </a:lnSpc>
              <a:buClr>
                <a:schemeClr val="hlink"/>
              </a:buClr>
              <a:buSzPct val="110000"/>
              <a:buFont typeface="Wingdings" panose="05000000000000000000" pitchFamily="2" charset="2"/>
              <a:buBlip>
                <a:blip r:embed="rId2"/>
              </a:buBlip>
            </a:pPr>
            <a:r>
              <a:rPr lang="zh-CN" altLang="en-US" sz="2800" b="1">
                <a:latin typeface="Tahoma" panose="020B0604030504040204" pitchFamily="34" charset="0"/>
              </a:rPr>
              <a:t>嵌入式系统资源受限，直接在嵌入式系统硬件平台上编写软件较为困难。</a:t>
            </a:r>
          </a:p>
          <a:p>
            <a:pPr>
              <a:lnSpc>
                <a:spcPct val="120000"/>
              </a:lnSpc>
              <a:buClr>
                <a:schemeClr val="hlink"/>
              </a:buClr>
              <a:buSzPct val="110000"/>
              <a:buFont typeface="Wingdings" panose="05000000000000000000" pitchFamily="2" charset="2"/>
              <a:buBlip>
                <a:blip r:embed="rId2"/>
              </a:buBlip>
            </a:pPr>
            <a:r>
              <a:rPr lang="zh-CN" altLang="en-US" sz="2800" b="1">
                <a:latin typeface="Tahoma" panose="020B0604030504040204" pitchFamily="34" charset="0"/>
              </a:rPr>
              <a:t>解决方法</a:t>
            </a:r>
          </a:p>
          <a:p>
            <a:pPr lvl="1">
              <a:lnSpc>
                <a:spcPct val="120000"/>
              </a:lnSpc>
              <a:buClr>
                <a:schemeClr val="tx1"/>
              </a:buClr>
              <a:buSzPct val="60000"/>
              <a:buFont typeface="Wingdings" panose="05000000000000000000" pitchFamily="2" charset="2"/>
              <a:buChar char="n"/>
            </a:pPr>
            <a:r>
              <a:rPr lang="zh-CN" altLang="en-US" b="1">
                <a:latin typeface="Tahoma" panose="020B0604030504040204" pitchFamily="34" charset="0"/>
              </a:rPr>
              <a:t>首先在通用计算机上编写软件</a:t>
            </a:r>
          </a:p>
          <a:p>
            <a:pPr lvl="1">
              <a:lnSpc>
                <a:spcPct val="120000"/>
              </a:lnSpc>
              <a:buClr>
                <a:schemeClr val="tx1"/>
              </a:buClr>
              <a:buSzPct val="60000"/>
              <a:buFont typeface="Wingdings" panose="05000000000000000000" pitchFamily="2" charset="2"/>
              <a:buChar char="n"/>
            </a:pPr>
            <a:r>
              <a:rPr lang="zh-CN" altLang="en-US" b="1">
                <a:latin typeface="Tahoma" panose="020B0604030504040204" pitchFamily="34" charset="0"/>
              </a:rPr>
              <a:t>然后通过本地编译或者交叉编译生成目标平台上可以运行的二进制代码格式</a:t>
            </a:r>
          </a:p>
          <a:p>
            <a:pPr lvl="1">
              <a:lnSpc>
                <a:spcPct val="120000"/>
              </a:lnSpc>
              <a:buClr>
                <a:schemeClr val="tx1"/>
              </a:buClr>
              <a:buSzPct val="60000"/>
              <a:buFont typeface="Wingdings" panose="05000000000000000000" pitchFamily="2" charset="2"/>
              <a:buChar char="n"/>
            </a:pPr>
            <a:r>
              <a:rPr lang="zh-CN" altLang="en-US" b="1">
                <a:latin typeface="Tahoma" panose="020B0604030504040204" pitchFamily="34" charset="0"/>
              </a:rPr>
              <a:t>最后再下载到目标平台上运行</a:t>
            </a: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132600-3536-4551-9E17-D9E4EBBADBCC}" type="slidenum">
              <a:rPr lang="en-US" altLang="zh-CN" sz="1200">
                <a:solidFill>
                  <a:srgbClr val="898989"/>
                </a:solidFill>
                <a:latin typeface="Tahoma" panose="020B0604030504040204" pitchFamily="34" charset="0"/>
              </a:rPr>
              <a:pPr>
                <a:spcBef>
                  <a:spcPct val="0"/>
                </a:spcBef>
                <a:buFontTx/>
                <a:buNone/>
              </a:pPr>
              <a:t>8</a:t>
            </a:fld>
            <a:endParaRPr lang="en-US" altLang="zh-CN" sz="1200">
              <a:solidFill>
                <a:srgbClr val="898989"/>
              </a:solidFill>
              <a:latin typeface="Tahoma" panose="020B0604030504040204" pitchFamily="34" charset="0"/>
            </a:endParaRPr>
          </a:p>
        </p:txBody>
      </p:sp>
      <p:sp>
        <p:nvSpPr>
          <p:cNvPr id="12291" name="Rectangle 10"/>
          <p:cNvSpPr>
            <a:spLocks noChangeArrowheads="1"/>
          </p:cNvSpPr>
          <p:nvPr/>
        </p:nvSpPr>
        <p:spPr bwMode="auto">
          <a:xfrm>
            <a:off x="900113" y="569913"/>
            <a:ext cx="54721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zh-CN" altLang="en-US" sz="3600" b="1">
                <a:solidFill>
                  <a:srgbClr val="0000FF"/>
                </a:solidFill>
                <a:latin typeface="Tahoma" panose="020B0604030504040204" pitchFamily="34" charset="0"/>
                <a:ea typeface="黑体" panose="02010609060101010101" pitchFamily="49" charset="-122"/>
              </a:rPr>
              <a:t>宿主机－目标机开发模式</a:t>
            </a:r>
          </a:p>
        </p:txBody>
      </p:sp>
      <p:pic>
        <p:nvPicPr>
          <p:cNvPr id="12292" name="Picture 13"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679700"/>
            <a:ext cx="6553200"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14"/>
          <p:cNvSpPr>
            <a:spLocks noChangeShapeType="1"/>
          </p:cNvSpPr>
          <p:nvPr/>
        </p:nvSpPr>
        <p:spPr bwMode="auto">
          <a:xfrm>
            <a:off x="2843213" y="4897438"/>
            <a:ext cx="31686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5" name="Text Box 16"/>
          <p:cNvSpPr txBox="1">
            <a:spLocks noChangeArrowheads="1"/>
          </p:cNvSpPr>
          <p:nvPr/>
        </p:nvSpPr>
        <p:spPr bwMode="auto">
          <a:xfrm>
            <a:off x="3708400" y="3789363"/>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eaLnBrk="1" hangingPunct="1">
              <a:spcBef>
                <a:spcPct val="50000"/>
              </a:spcBef>
              <a:defRPr/>
            </a:pPr>
            <a:r>
              <a:rPr lang="zh-CN" altLang="en-US" b="1" dirty="0">
                <a:latin typeface="+mn-ea"/>
                <a:ea typeface="+mn-ea"/>
              </a:rPr>
              <a:t>通讯接口</a:t>
            </a:r>
          </a:p>
        </p:txBody>
      </p:sp>
      <p:sp>
        <p:nvSpPr>
          <p:cNvPr id="58376" name="Rectangle 17"/>
          <p:cNvSpPr>
            <a:spLocks noChangeArrowheads="1"/>
          </p:cNvSpPr>
          <p:nvPr/>
        </p:nvSpPr>
        <p:spPr bwMode="auto">
          <a:xfrm>
            <a:off x="900113" y="5851525"/>
            <a:ext cx="26590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FF"/>
                </a:solidFill>
                <a:latin typeface="+mn-ea"/>
                <a:ea typeface="+mn-ea"/>
              </a:rPr>
              <a:t>宿主机：资源丰富</a:t>
            </a:r>
          </a:p>
        </p:txBody>
      </p:sp>
      <p:sp>
        <p:nvSpPr>
          <p:cNvPr id="58377" name="Rectangle 18"/>
          <p:cNvSpPr>
            <a:spLocks noChangeArrowheads="1"/>
          </p:cNvSpPr>
          <p:nvPr/>
        </p:nvSpPr>
        <p:spPr bwMode="auto">
          <a:xfrm>
            <a:off x="5580063" y="5851525"/>
            <a:ext cx="26590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FF"/>
                </a:solidFill>
                <a:latin typeface="+mn-ea"/>
                <a:ea typeface="+mn-ea"/>
              </a:rPr>
              <a:t>目标机：资源受限</a:t>
            </a:r>
          </a:p>
        </p:txBody>
      </p:sp>
      <p:sp>
        <p:nvSpPr>
          <p:cNvPr id="12297" name="Rectangle 17" descr="Rectangle: Click to edit Master text styles&#10;Second level&#10;Third level&#10;Fourth level&#10;Fifth level"/>
          <p:cNvSpPr txBox="1">
            <a:spLocks noChangeArrowheads="1"/>
          </p:cNvSpPr>
          <p:nvPr/>
        </p:nvSpPr>
        <p:spPr bwMode="auto">
          <a:xfrm>
            <a:off x="684213" y="1557338"/>
            <a:ext cx="77724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buClr>
                <a:schemeClr val="hlink"/>
              </a:buClr>
              <a:buSzPct val="110000"/>
              <a:buFont typeface="Wingdings" panose="05000000000000000000" pitchFamily="2" charset="2"/>
              <a:buBlip>
                <a:blip r:embed="rId3"/>
              </a:buBlip>
            </a:pPr>
            <a:r>
              <a:rPr lang="zh-CN" altLang="en-US" sz="2400" b="1">
                <a:latin typeface="宋体" panose="02010600030101010101" pitchFamily="2" charset="-122"/>
              </a:rPr>
              <a:t>嵌入式系统采用双机开发模式：宿主机－目标机开发模式，利用资源丰富的</a:t>
            </a:r>
            <a:r>
              <a:rPr lang="en-US" altLang="zh-CN" sz="2400" b="1">
                <a:latin typeface="宋体" panose="02010600030101010101" pitchFamily="2" charset="-122"/>
              </a:rPr>
              <a:t>PC</a:t>
            </a:r>
            <a:r>
              <a:rPr lang="zh-CN" altLang="en-US" sz="2400" b="1">
                <a:latin typeface="宋体" panose="02010600030101010101" pitchFamily="2" charset="-122"/>
              </a:rPr>
              <a:t>机来开发嵌入式软件。</a:t>
            </a:r>
          </a:p>
        </p:txBody>
      </p:sp>
      <p:sp>
        <p:nvSpPr>
          <p:cNvPr id="11" name="Text Box 16"/>
          <p:cNvSpPr txBox="1">
            <a:spLocks noChangeArrowheads="1"/>
          </p:cNvSpPr>
          <p:nvPr/>
        </p:nvSpPr>
        <p:spPr bwMode="auto">
          <a:xfrm>
            <a:off x="2987675" y="49164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eaLnBrk="1" hangingPunct="1">
              <a:spcBef>
                <a:spcPct val="50000"/>
              </a:spcBef>
              <a:defRPr/>
            </a:pPr>
            <a:r>
              <a:rPr lang="zh-CN" altLang="en-US" b="1" dirty="0">
                <a:latin typeface="+mn-ea"/>
                <a:ea typeface="+mn-ea"/>
              </a:rPr>
              <a:t>并口</a:t>
            </a:r>
          </a:p>
        </p:txBody>
      </p:sp>
      <p:sp>
        <p:nvSpPr>
          <p:cNvPr id="13" name="Text Box 16"/>
          <p:cNvSpPr txBox="1">
            <a:spLocks noChangeArrowheads="1"/>
          </p:cNvSpPr>
          <p:nvPr/>
        </p:nvSpPr>
        <p:spPr bwMode="auto">
          <a:xfrm>
            <a:off x="5078413" y="4916488"/>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eaLnBrk="1" hangingPunct="1">
              <a:spcBef>
                <a:spcPct val="50000"/>
              </a:spcBef>
              <a:defRPr/>
            </a:pPr>
            <a:r>
              <a:rPr lang="en-US" altLang="zh-CN" b="1" dirty="0">
                <a:latin typeface="+mn-ea"/>
                <a:ea typeface="+mn-ea"/>
              </a:rPr>
              <a:t>JTAG</a:t>
            </a:r>
            <a:endParaRPr lang="zh-CN" altLang="en-US" b="1" dirty="0">
              <a:latin typeface="+mn-ea"/>
              <a:ea typeface="+mn-ea"/>
            </a:endParaRPr>
          </a:p>
        </p:txBody>
      </p:sp>
      <p:cxnSp>
        <p:nvCxnSpPr>
          <p:cNvPr id="12300" name="直接箭头连接符 2"/>
          <p:cNvCxnSpPr>
            <a:cxnSpLocks noChangeShapeType="1"/>
            <a:stCxn id="58375" idx="0"/>
          </p:cNvCxnSpPr>
          <p:nvPr/>
        </p:nvCxnSpPr>
        <p:spPr bwMode="auto">
          <a:xfrm flipV="1">
            <a:off x="4427538" y="3213100"/>
            <a:ext cx="0" cy="57626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1" name="直接箭头连接符 4"/>
          <p:cNvCxnSpPr>
            <a:cxnSpLocks noChangeShapeType="1"/>
          </p:cNvCxnSpPr>
          <p:nvPr/>
        </p:nvCxnSpPr>
        <p:spPr bwMode="auto">
          <a:xfrm>
            <a:off x="4427538" y="4173538"/>
            <a:ext cx="0" cy="69532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descr="Rectangle: Click to edit Master text styles&#10;Second level&#10;Third level&#10;Fourth level&#10;Fifth level"/>
          <p:cNvSpPr>
            <a:spLocks noGrp="1" noChangeArrowheads="1"/>
          </p:cNvSpPr>
          <p:nvPr>
            <p:ph type="body" sz="half" idx="1"/>
          </p:nvPr>
        </p:nvSpPr>
        <p:spPr>
          <a:xfrm>
            <a:off x="838200" y="692150"/>
            <a:ext cx="7699375" cy="4114800"/>
          </a:xfrm>
        </p:spPr>
        <p:txBody>
          <a:bodyPr/>
          <a:lstStyle/>
          <a:p>
            <a:pPr eaLnBrk="1" hangingPunct="1">
              <a:buFont typeface="Wingdings" panose="05000000000000000000" pitchFamily="2" charset="2"/>
              <a:buNone/>
            </a:pPr>
            <a:r>
              <a:rPr lang="zh-CN" altLang="en-US" sz="3600" b="1">
                <a:solidFill>
                  <a:srgbClr val="0000FF"/>
                </a:solidFill>
                <a:ea typeface="黑体" panose="02010609060101010101" pitchFamily="49" charset="-122"/>
              </a:rPr>
              <a:t>嵌入式软件开发流程</a:t>
            </a:r>
            <a:endParaRPr lang="zh-CN" altLang="en-US" sz="2800"/>
          </a:p>
        </p:txBody>
      </p:sp>
      <p:pic>
        <p:nvPicPr>
          <p:cNvPr id="13315"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87450" y="1773238"/>
            <a:ext cx="6624638" cy="38211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627565A-8DD9-414D-9587-C67FCBA3547B}" type="slidenum">
              <a:rPr lang="en-US" altLang="zh-CN" sz="1200">
                <a:solidFill>
                  <a:srgbClr val="898989"/>
                </a:solidFill>
                <a:latin typeface="Tahoma" panose="020B0604030504040204" pitchFamily="34" charset="0"/>
              </a:rPr>
              <a:pPr>
                <a:spcBef>
                  <a:spcPct val="0"/>
                </a:spcBef>
                <a:buFontTx/>
                <a:buNone/>
              </a:pPr>
              <a:t>9</a:t>
            </a:fld>
            <a:endParaRPr lang="en-US" altLang="zh-CN" sz="1200">
              <a:solidFill>
                <a:srgbClr val="898989"/>
              </a:solidFill>
              <a:latin typeface="Tahoma" panose="020B0604030504040204" pitchFamily="34" charset="0"/>
            </a:endParaRPr>
          </a:p>
        </p:txBody>
      </p:sp>
      <p:sp>
        <p:nvSpPr>
          <p:cNvPr id="13317" name="Rectangle 7" descr="Rectangle: Click to edit Master text styles&#10;Second level&#10;Third level&#10;Fourth level&#10;Fifth level"/>
          <p:cNvSpPr>
            <a:spLocks noChangeArrowheads="1"/>
          </p:cNvSpPr>
          <p:nvPr/>
        </p:nvSpPr>
        <p:spPr bwMode="auto">
          <a:xfrm>
            <a:off x="838200" y="692150"/>
            <a:ext cx="76993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110000"/>
              <a:buFont typeface="Wingdings" panose="05000000000000000000" pitchFamily="2" charset="2"/>
              <a:buNone/>
            </a:pPr>
            <a:r>
              <a:rPr lang="zh-CN" altLang="en-US" sz="3600" b="1">
                <a:solidFill>
                  <a:srgbClr val="0000FF"/>
                </a:solidFill>
                <a:latin typeface="Tahoma" panose="020B0604030504040204" pitchFamily="34" charset="0"/>
                <a:ea typeface="黑体" panose="02010609060101010101" pitchFamily="49" charset="-122"/>
              </a:rPr>
              <a:t>嵌入式软件开发流程</a:t>
            </a:r>
            <a:endParaRPr lang="zh-CN" altLang="en-US" sz="2800">
              <a:latin typeface="Tahoma" panose="020B0604030504040204" pitchFamily="34" charset="0"/>
            </a:endParaRPr>
          </a:p>
        </p:txBody>
      </p:sp>
      <p:grpSp>
        <p:nvGrpSpPr>
          <p:cNvPr id="13318" name="Group 9"/>
          <p:cNvGrpSpPr>
            <a:grpSpLocks/>
          </p:cNvGrpSpPr>
          <p:nvPr/>
        </p:nvGrpSpPr>
        <p:grpSpPr bwMode="auto">
          <a:xfrm>
            <a:off x="1042988" y="1628775"/>
            <a:ext cx="7273925" cy="4105275"/>
            <a:chOff x="657" y="1026"/>
            <a:chExt cx="4582" cy="2586"/>
          </a:xfrm>
        </p:grpSpPr>
        <p:sp>
          <p:nvSpPr>
            <p:cNvPr id="13323" name="Line 10"/>
            <p:cNvSpPr>
              <a:spLocks noChangeShapeType="1"/>
            </p:cNvSpPr>
            <p:nvPr/>
          </p:nvSpPr>
          <p:spPr bwMode="auto">
            <a:xfrm>
              <a:off x="657" y="1026"/>
              <a:ext cx="4582" cy="0"/>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4" name="Line 11"/>
            <p:cNvSpPr>
              <a:spLocks noChangeShapeType="1"/>
            </p:cNvSpPr>
            <p:nvPr/>
          </p:nvSpPr>
          <p:spPr bwMode="auto">
            <a:xfrm>
              <a:off x="5239" y="1026"/>
              <a:ext cx="0" cy="1996"/>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5" name="Line 12"/>
            <p:cNvSpPr>
              <a:spLocks noChangeShapeType="1"/>
            </p:cNvSpPr>
            <p:nvPr/>
          </p:nvSpPr>
          <p:spPr bwMode="auto">
            <a:xfrm>
              <a:off x="3152" y="3022"/>
              <a:ext cx="2086" cy="0"/>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6" name="Line 13"/>
            <p:cNvSpPr>
              <a:spLocks noChangeShapeType="1"/>
            </p:cNvSpPr>
            <p:nvPr/>
          </p:nvSpPr>
          <p:spPr bwMode="auto">
            <a:xfrm>
              <a:off x="3152" y="3022"/>
              <a:ext cx="0" cy="590"/>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7" name="Line 14"/>
            <p:cNvSpPr>
              <a:spLocks noChangeShapeType="1"/>
            </p:cNvSpPr>
            <p:nvPr/>
          </p:nvSpPr>
          <p:spPr bwMode="auto">
            <a:xfrm>
              <a:off x="657" y="1026"/>
              <a:ext cx="0" cy="2586"/>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8" name="Line 15"/>
            <p:cNvSpPr>
              <a:spLocks noChangeShapeType="1"/>
            </p:cNvSpPr>
            <p:nvPr/>
          </p:nvSpPr>
          <p:spPr bwMode="auto">
            <a:xfrm>
              <a:off x="657" y="3612"/>
              <a:ext cx="2495" cy="0"/>
            </a:xfrm>
            <a:prstGeom prst="line">
              <a:avLst/>
            </a:prstGeom>
            <a:noFill/>
            <a:ln w="2857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13319" name="Picture 16" descr="pxa255ev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0" y="5157788"/>
            <a:ext cx="1693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7" descr="j02055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00213"/>
            <a:ext cx="17764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Rectangle 18"/>
          <p:cNvSpPr>
            <a:spLocks noChangeArrowheads="1"/>
          </p:cNvSpPr>
          <p:nvPr/>
        </p:nvSpPr>
        <p:spPr bwMode="auto">
          <a:xfrm>
            <a:off x="1000125" y="5013325"/>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FF"/>
                </a:solidFill>
                <a:latin typeface="+mn-ea"/>
                <a:ea typeface="+mn-ea"/>
              </a:rPr>
              <a:t>宿主机开发平台</a:t>
            </a:r>
          </a:p>
        </p:txBody>
      </p:sp>
      <p:sp>
        <p:nvSpPr>
          <p:cNvPr id="59402" name="Rectangle 19"/>
          <p:cNvSpPr>
            <a:spLocks noChangeArrowheads="1"/>
          </p:cNvSpPr>
          <p:nvPr/>
        </p:nvSpPr>
        <p:spPr bwMode="auto">
          <a:xfrm>
            <a:off x="5051425" y="5780088"/>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dirty="0">
                <a:solidFill>
                  <a:srgbClr val="0000FF"/>
                </a:solidFill>
                <a:latin typeface="+mn-ea"/>
                <a:ea typeface="+mn-ea"/>
              </a:rPr>
              <a:t>目标机运行平台</a:t>
            </a:r>
          </a:p>
        </p:txBody>
      </p:sp>
    </p:spTree>
  </p:cSld>
  <p:clrMapOvr>
    <a:masterClrMapping/>
  </p:clrMapOvr>
  <p:transition spd="med">
    <p:zoom/>
  </p:transition>
</p:sld>
</file>

<file path=ppt/theme/theme1.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11290</TotalTime>
  <Words>3158</Words>
  <Application>Microsoft Macintosh PowerPoint</Application>
  <PresentationFormat>全屏显示(4:3)</PresentationFormat>
  <Paragraphs>412</Paragraphs>
  <Slides>52</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67" baseType="lpstr">
      <vt:lpstr>黑体</vt:lpstr>
      <vt:lpstr>楷体_GB2312</vt:lpstr>
      <vt:lpstr>宋体</vt:lpstr>
      <vt:lpstr>Arial</vt:lpstr>
      <vt:lpstr>Helvetica</vt:lpstr>
      <vt:lpstr>Monotype Sorts</vt:lpstr>
      <vt:lpstr>Tahoma</vt:lpstr>
      <vt:lpstr>Times New Roman</vt:lpstr>
      <vt:lpstr>Verdana</vt:lpstr>
      <vt:lpstr>Wingdings</vt:lpstr>
      <vt:lpstr>myTheme</vt:lpstr>
      <vt:lpstr>Paint.Picture</vt:lpstr>
      <vt:lpstr>PBrush</vt:lpstr>
      <vt:lpstr>Photoshop.Image.6</vt:lpstr>
      <vt:lpstr>位图图像</vt:lpstr>
      <vt:lpstr>　　</vt:lpstr>
      <vt:lpstr>　　</vt:lpstr>
      <vt:lpstr>PowerPoint 演示文稿</vt:lpstr>
      <vt:lpstr>PowerPoint 演示文稿</vt:lpstr>
      <vt:lpstr>Linux本地软件开发环境-依赖库</vt:lpstr>
      <vt:lpstr>PowerPoint 演示文稿</vt:lpstr>
      <vt:lpstr>PowerPoint 演示文稿</vt:lpstr>
      <vt:lpstr>PowerPoint 演示文稿</vt:lpstr>
      <vt:lpstr>PowerPoint 演示文稿</vt:lpstr>
      <vt:lpstr>PowerPoint 演示文稿</vt:lpstr>
      <vt:lpstr>交叉编译 VS 本地编译 </vt:lpstr>
      <vt:lpstr>交叉调试概述 </vt:lpstr>
      <vt:lpstr>交叉调试 VS 本地调试 </vt:lpstr>
      <vt:lpstr>交叉开发环境</vt:lpstr>
      <vt:lpstr>嵌入式开发环境构建</vt:lpstr>
      <vt:lpstr>　　</vt:lpstr>
      <vt:lpstr>PowerPoint 演示文稿</vt:lpstr>
      <vt:lpstr>PowerPoint 演示文稿</vt:lpstr>
      <vt:lpstr>PowerPoint 演示文稿</vt:lpstr>
      <vt:lpstr>PowerPoint 演示文稿</vt:lpstr>
      <vt:lpstr>PowerPoint 演示文稿</vt:lpstr>
      <vt:lpstr>软件仿真开发</vt:lpstr>
      <vt:lpstr>Android仿真器</vt:lpstr>
      <vt:lpstr>　　</vt:lpstr>
      <vt:lpstr>构建交叉编译环境</vt:lpstr>
      <vt:lpstr>PowerPoint 演示文稿</vt:lpstr>
      <vt:lpstr>生成交叉编译器（1/3）</vt:lpstr>
      <vt:lpstr>生成交叉编译器（2/3）</vt:lpstr>
      <vt:lpstr>生成交叉编译器（3/3）</vt:lpstr>
      <vt:lpstr>PowerPoint 演示文稿</vt:lpstr>
      <vt:lpstr>PowerPoint 演示文稿</vt:lpstr>
      <vt:lpstr>通讯模式1－串口通讯</vt:lpstr>
      <vt:lpstr>Linux宿主机串口通讯简介－minicom</vt:lpstr>
      <vt:lpstr>Linux宿主机串口通讯简介－minicom</vt:lpstr>
      <vt:lpstr>通讯模式2－网络通讯</vt:lpstr>
      <vt:lpstr>宿主机端网络通讯简介－TFTP协议</vt:lpstr>
      <vt:lpstr>IP地址获取协议简介－BOOTP协议(1/2) </vt:lpstr>
      <vt:lpstr>IP地址获取协议简介－BOOTP协议(2/2) </vt:lpstr>
      <vt:lpstr>两个问题</vt:lpstr>
      <vt:lpstr>通讯模式3 －JTAG简介</vt:lpstr>
      <vt:lpstr>通讯模式3 － JTAG基本原理</vt:lpstr>
      <vt:lpstr>通讯模式3 － JTAG接口介绍</vt:lpstr>
      <vt:lpstr>通讯模式3 － JTAG接口应用举例</vt:lpstr>
      <vt:lpstr>Bootloader烧写－JTAG烧写Flash原理</vt:lpstr>
      <vt:lpstr>PowerPoint 演示文稿</vt:lpstr>
      <vt:lpstr>GDB Server交叉调试环境构建（1/5） </vt:lpstr>
      <vt:lpstr>GDB Server交叉调试环境构建（2/5） </vt:lpstr>
      <vt:lpstr>GDB Server交叉调试环境构建（3/5） </vt:lpstr>
      <vt:lpstr>GDB Server交叉调试环境构建（4/5） </vt:lpstr>
      <vt:lpstr>GDB Server交叉调试环境构建（5/5） </vt:lpstr>
      <vt:lpstr>实验 1</vt:lpstr>
      <vt:lpstr>实验 1</vt:lpstr>
    </vt:vector>
  </TitlesOfParts>
  <Company>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dc:creator>
  <cp:lastModifiedBy>wang c. (cw6n20)</cp:lastModifiedBy>
  <cp:revision>647</cp:revision>
  <dcterms:created xsi:type="dcterms:W3CDTF">2004-09-07T09:02:16Z</dcterms:created>
  <dcterms:modified xsi:type="dcterms:W3CDTF">2020-11-05T07:09:29Z</dcterms:modified>
</cp:coreProperties>
</file>