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90" r:id="rId3"/>
    <p:sldMasterId id="2147483789" r:id="rId4"/>
  </p:sldMasterIdLst>
  <p:notesMasterIdLst>
    <p:notesMasterId r:id="rId33"/>
  </p:notesMasterIdLst>
  <p:sldIdLst>
    <p:sldId id="350" r:id="rId5"/>
    <p:sldId id="413" r:id="rId6"/>
    <p:sldId id="414" r:id="rId7"/>
    <p:sldId id="415" r:id="rId8"/>
    <p:sldId id="416" r:id="rId9"/>
    <p:sldId id="442" r:id="rId10"/>
    <p:sldId id="441" r:id="rId11"/>
    <p:sldId id="418" r:id="rId12"/>
    <p:sldId id="419" r:id="rId13"/>
    <p:sldId id="420"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12"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51"/>
    <p:restoredTop sz="78174" autoAdjust="0"/>
  </p:normalViewPr>
  <p:slideViewPr>
    <p:cSldViewPr>
      <p:cViewPr varScale="1">
        <p:scale>
          <a:sx n="94" d="100"/>
          <a:sy n="94" d="100"/>
        </p:scale>
        <p:origin x="2608" y="1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15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1" sz="1200">
                <a:latin typeface="+mn-lt"/>
                <a:ea typeface="+mn-ea"/>
              </a:defRPr>
            </a:lvl1pPr>
          </a:lstStyle>
          <a:p>
            <a:pPr>
              <a:defRPr/>
            </a:pPr>
            <a:fld id="{4895C50F-245B-4877-BE8F-55EA39D8E935}" type="datetimeFigureOut">
              <a:rPr lang="zh-CN" altLang="en-US"/>
              <a:pPr>
                <a:defRPr/>
              </a:pPr>
              <a:t>2020/11/19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1" sz="1200">
                <a:latin typeface="+mn-lt"/>
                <a:ea typeface="+mn-ea"/>
              </a:defRPr>
            </a:lvl1pPr>
          </a:lstStyle>
          <a:p>
            <a:pPr>
              <a:defRPr/>
            </a:pPr>
            <a:fld id="{41E51455-6406-4BFD-BD03-98ACC8F4474D}" type="slidenum">
              <a:rPr lang="zh-CN" altLang="en-US"/>
              <a:pPr>
                <a:defRPr/>
              </a:pPr>
              <a:t>‹#›</a:t>
            </a:fld>
            <a:endParaRPr lang="zh-CN" altLang="en-US"/>
          </a:p>
        </p:txBody>
      </p:sp>
    </p:spTree>
    <p:extLst>
      <p:ext uri="{BB962C8B-B14F-4D97-AF65-F5344CB8AC3E}">
        <p14:creationId xmlns:p14="http://schemas.microsoft.com/office/powerpoint/2010/main" val="75887511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E51455-6406-4BFD-BD03-98ACC8F4474D}" type="slidenum">
              <a:rPr lang="zh-CN" altLang="en-US" smtClean="0"/>
              <a:pPr>
                <a:defRPr/>
              </a:pPr>
              <a:t>1</a:t>
            </a:fld>
            <a:endParaRPr lang="zh-CN" altLang="en-US"/>
          </a:p>
        </p:txBody>
      </p:sp>
    </p:spTree>
    <p:extLst>
      <p:ext uri="{BB962C8B-B14F-4D97-AF65-F5344CB8AC3E}">
        <p14:creationId xmlns:p14="http://schemas.microsoft.com/office/powerpoint/2010/main" val="3772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78CC95AC-5ABB-40F0-970C-C506C511E2FD}" type="slidenum">
              <a:rPr lang="en-US" altLang="zh-CN" smtClean="0"/>
              <a:pPr eaLnBrk="1" hangingPunct="1">
                <a:spcBef>
                  <a:spcPct val="0"/>
                </a:spcBef>
              </a:pPr>
              <a:t>3</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charset="-122"/>
              </a:rPr>
              <a:t>计算机通常用异常来处理执行程序时发生的意外流程改变事件，如中断、存储器故障等。 </a:t>
            </a:r>
          </a:p>
        </p:txBody>
      </p:sp>
    </p:spTree>
    <p:extLst>
      <p:ext uri="{BB962C8B-B14F-4D97-AF65-F5344CB8AC3E}">
        <p14:creationId xmlns:p14="http://schemas.microsoft.com/office/powerpoint/2010/main" val="3958041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375B3BA7-078A-4FD9-8018-9D3205926327}" type="slidenum">
              <a:rPr lang="en-US" altLang="zh-CN" smtClean="0"/>
              <a:pPr eaLnBrk="1" hangingPunct="1">
                <a:spcBef>
                  <a:spcPct val="0"/>
                </a:spcBef>
              </a:pPr>
              <a:t>5</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charset="-122"/>
              </a:rPr>
              <a:t>计算机通常用异常来处理执行程序时发生的意外流程改变事件，如中断、存储器故障等。 </a:t>
            </a:r>
          </a:p>
          <a:p>
            <a:pPr eaLnBrk="1" hangingPunct="1"/>
            <a:endParaRPr lang="zh-CN" altLang="en-US">
              <a:ea typeface="宋体" charset="-122"/>
            </a:endParaRPr>
          </a:p>
          <a:p>
            <a:pPr eaLnBrk="1" hangingPunct="1"/>
            <a:endParaRPr lang="en-US" altLang="zh-CN">
              <a:ea typeface="宋体" charset="-122"/>
            </a:endParaRPr>
          </a:p>
        </p:txBody>
      </p:sp>
    </p:spTree>
    <p:extLst>
      <p:ext uri="{BB962C8B-B14F-4D97-AF65-F5344CB8AC3E}">
        <p14:creationId xmlns:p14="http://schemas.microsoft.com/office/powerpoint/2010/main" val="347984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A3875B80-B9FA-4751-B915-4EC95B2A2CB1}" type="slidenum">
              <a:rPr lang="en-US" altLang="zh-CN" smtClean="0"/>
              <a:pPr eaLnBrk="1" hangingPunct="1">
                <a:spcBef>
                  <a:spcPct val="0"/>
                </a:spcBef>
              </a:pPr>
              <a:t>9</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ea typeface="宋体" charset="-122"/>
              </a:rPr>
              <a:t>模式使用说明  </a:t>
            </a:r>
            <a:r>
              <a:rPr lang="en-US" altLang="zh-CN">
                <a:ea typeface="宋体" charset="-122"/>
              </a:rPr>
              <a:t>SVC</a:t>
            </a:r>
            <a:r>
              <a:rPr lang="zh-CN" altLang="en-US">
                <a:ea typeface="宋体" charset="-122"/>
              </a:rPr>
              <a:t>模式是操作系统内核代码运行的模式，</a:t>
            </a:r>
            <a:r>
              <a:rPr lang="en-US" altLang="zh-CN">
                <a:ea typeface="宋体" charset="-122"/>
              </a:rPr>
              <a:t>USR</a:t>
            </a:r>
            <a:r>
              <a:rPr lang="zh-CN" altLang="en-US">
                <a:ea typeface="宋体" charset="-122"/>
              </a:rPr>
              <a:t>模式通常是用户代码运行模式。处理器一旦进入</a:t>
            </a:r>
            <a:r>
              <a:rPr lang="en-US" altLang="zh-CN">
                <a:ea typeface="宋体" charset="-122"/>
              </a:rPr>
              <a:t>USR</a:t>
            </a:r>
            <a:r>
              <a:rPr lang="zh-CN" altLang="en-US">
                <a:ea typeface="宋体" charset="-122"/>
              </a:rPr>
              <a:t>模式，必须通过</a:t>
            </a:r>
            <a:r>
              <a:rPr lang="en-US" altLang="zh-CN">
                <a:ea typeface="宋体" charset="-122"/>
              </a:rPr>
              <a:t>SWI</a:t>
            </a:r>
            <a:r>
              <a:rPr lang="zh-CN" altLang="en-US">
                <a:ea typeface="宋体" charset="-122"/>
              </a:rPr>
              <a:t>异常中断才能进入</a:t>
            </a:r>
            <a:r>
              <a:rPr lang="en-US" altLang="zh-CN">
                <a:ea typeface="宋体" charset="-122"/>
              </a:rPr>
              <a:t>SVC</a:t>
            </a:r>
            <a:r>
              <a:rPr lang="zh-CN" altLang="en-US">
                <a:ea typeface="宋体" charset="-122"/>
              </a:rPr>
              <a:t>模式调用内核代码的接口。但是，在没有</a:t>
            </a:r>
            <a:r>
              <a:rPr lang="en-US" altLang="zh-CN">
                <a:ea typeface="宋体" charset="-122"/>
              </a:rPr>
              <a:t>MMU</a:t>
            </a:r>
            <a:r>
              <a:rPr lang="zh-CN" altLang="en-US">
                <a:ea typeface="宋体" charset="-122"/>
              </a:rPr>
              <a:t>进行内存保护的场合，</a:t>
            </a:r>
            <a:r>
              <a:rPr lang="en-US" altLang="zh-CN">
                <a:ea typeface="宋体" charset="-122"/>
              </a:rPr>
              <a:t>USR</a:t>
            </a:r>
            <a:r>
              <a:rPr lang="zh-CN" altLang="en-US">
                <a:ea typeface="宋体" charset="-122"/>
              </a:rPr>
              <a:t>模式也能够访问到</a:t>
            </a:r>
            <a:r>
              <a:rPr lang="en-US" altLang="zh-CN">
                <a:ea typeface="宋体" charset="-122"/>
              </a:rPr>
              <a:t>SVC</a:t>
            </a:r>
            <a:r>
              <a:rPr lang="zh-CN" altLang="en-US">
                <a:ea typeface="宋体" charset="-122"/>
              </a:rPr>
              <a:t>模式的内存空间，因此使用</a:t>
            </a:r>
            <a:r>
              <a:rPr lang="en-US" altLang="zh-CN">
                <a:ea typeface="宋体" charset="-122"/>
              </a:rPr>
              <a:t>USR</a:t>
            </a:r>
            <a:r>
              <a:rPr lang="zh-CN" altLang="en-US">
                <a:ea typeface="宋体" charset="-122"/>
              </a:rPr>
              <a:t>隔离用户级代码没有意义。</a:t>
            </a:r>
          </a:p>
          <a:p>
            <a:pPr eaLnBrk="1" hangingPunct="1"/>
            <a:r>
              <a:rPr lang="en-US" altLang="zh-CN">
                <a:ea typeface="宋体" charset="-122"/>
              </a:rPr>
              <a:t>IRQ</a:t>
            </a:r>
            <a:r>
              <a:rPr lang="zh-CN" altLang="en-US">
                <a:ea typeface="宋体" charset="-122"/>
              </a:rPr>
              <a:t>和</a:t>
            </a:r>
            <a:r>
              <a:rPr lang="en-US" altLang="zh-CN">
                <a:ea typeface="宋体" charset="-122"/>
              </a:rPr>
              <a:t>FIQ</a:t>
            </a:r>
            <a:r>
              <a:rPr lang="zh-CN" altLang="en-US">
                <a:ea typeface="宋体" charset="-122"/>
              </a:rPr>
              <a:t>模式是微处理器收到中断信号后强制处理器进入的模式，用于中断处理。</a:t>
            </a:r>
            <a:r>
              <a:rPr lang="en-US" altLang="zh-CN">
                <a:ea typeface="宋体" charset="-122"/>
              </a:rPr>
              <a:t>SYS</a:t>
            </a:r>
            <a:r>
              <a:rPr lang="zh-CN" altLang="en-US">
                <a:ea typeface="宋体" charset="-122"/>
              </a:rPr>
              <a:t>模式用于嵌套中断处理。有人简单地把</a:t>
            </a:r>
            <a:r>
              <a:rPr lang="en-US" altLang="zh-CN">
                <a:ea typeface="宋体" charset="-122"/>
              </a:rPr>
              <a:t>SYS</a:t>
            </a:r>
            <a:r>
              <a:rPr lang="zh-CN" altLang="en-US">
                <a:ea typeface="宋体" charset="-122"/>
              </a:rPr>
              <a:t>模式与</a:t>
            </a:r>
            <a:r>
              <a:rPr lang="en-US" altLang="zh-CN">
                <a:ea typeface="宋体" charset="-122"/>
              </a:rPr>
              <a:t>PC</a:t>
            </a:r>
            <a:r>
              <a:rPr lang="zh-CN" altLang="en-US">
                <a:ea typeface="宋体" charset="-122"/>
              </a:rPr>
              <a:t>机的</a:t>
            </a:r>
            <a:r>
              <a:rPr lang="en-US" altLang="zh-CN">
                <a:ea typeface="宋体" charset="-122"/>
              </a:rPr>
              <a:t>Ring 0</a:t>
            </a:r>
            <a:r>
              <a:rPr lang="zh-CN" altLang="en-US">
                <a:ea typeface="宋体" charset="-122"/>
              </a:rPr>
              <a:t>特权级别工作模式相类比，认为它是特权级别的操作系统代码运行模式，这种观点是错误的。</a:t>
            </a:r>
            <a:r>
              <a:rPr lang="en-US" altLang="zh-CN">
                <a:ea typeface="宋体" charset="-122"/>
              </a:rPr>
              <a:t>ARM</a:t>
            </a:r>
            <a:r>
              <a:rPr lang="zh-CN" altLang="en-US">
                <a:ea typeface="宋体" charset="-122"/>
              </a:rPr>
              <a:t>的</a:t>
            </a:r>
            <a:r>
              <a:rPr lang="en-US" altLang="zh-CN">
                <a:ea typeface="宋体" charset="-122"/>
              </a:rPr>
              <a:t>SYS</a:t>
            </a:r>
            <a:r>
              <a:rPr lang="zh-CN" altLang="en-US">
                <a:ea typeface="宋体" charset="-122"/>
              </a:rPr>
              <a:t>模式与</a:t>
            </a:r>
            <a:r>
              <a:rPr lang="en-US" altLang="zh-CN">
                <a:ea typeface="宋体" charset="-122"/>
              </a:rPr>
              <a:t>PC</a:t>
            </a:r>
            <a:r>
              <a:rPr lang="zh-CN" altLang="en-US">
                <a:ea typeface="宋体" charset="-122"/>
              </a:rPr>
              <a:t>机的特权级运行模式是不能够简单比较的。</a:t>
            </a:r>
            <a:r>
              <a:rPr lang="en-US" altLang="zh-CN">
                <a:ea typeface="宋体" charset="-122"/>
              </a:rPr>
              <a:t>ABT</a:t>
            </a:r>
            <a:r>
              <a:rPr lang="zh-CN" altLang="en-US">
                <a:ea typeface="宋体" charset="-122"/>
              </a:rPr>
              <a:t>和</a:t>
            </a:r>
            <a:r>
              <a:rPr lang="en-US" altLang="zh-CN">
                <a:ea typeface="宋体" charset="-122"/>
              </a:rPr>
              <a:t>UND</a:t>
            </a:r>
            <a:r>
              <a:rPr lang="zh-CN" altLang="en-US">
                <a:ea typeface="宋体" charset="-122"/>
              </a:rPr>
              <a:t>模式是真正意义上的</a:t>
            </a:r>
            <a:r>
              <a:rPr lang="zh-CN" altLang="en-US">
                <a:latin typeface="Arial" charset="0"/>
                <a:ea typeface="宋体" charset="-122"/>
              </a:rPr>
              <a:t>“</a:t>
            </a:r>
            <a:r>
              <a:rPr lang="zh-CN" altLang="en-US">
                <a:ea typeface="宋体" charset="-122"/>
              </a:rPr>
              <a:t>异常</a:t>
            </a:r>
            <a:r>
              <a:rPr lang="zh-CN" altLang="en-US">
                <a:latin typeface="Arial" charset="0"/>
                <a:ea typeface="宋体" charset="-122"/>
              </a:rPr>
              <a:t>”</a:t>
            </a:r>
            <a:r>
              <a:rPr lang="zh-CN" altLang="en-US">
                <a:ea typeface="宋体" charset="-122"/>
              </a:rPr>
              <a:t>，一旦出现就要进入对应的异常中断服务子程序进行处理。</a:t>
            </a:r>
          </a:p>
        </p:txBody>
      </p:sp>
    </p:spTree>
    <p:extLst>
      <p:ext uri="{BB962C8B-B14F-4D97-AF65-F5344CB8AC3E}">
        <p14:creationId xmlns:p14="http://schemas.microsoft.com/office/powerpoint/2010/main" val="111774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88D36395-C966-4FE0-B4D1-76B06077821D}" type="slidenum">
              <a:rPr lang="en-US" altLang="zh-CN" smtClean="0"/>
              <a:pPr eaLnBrk="1" hangingPunct="1">
                <a:spcBef>
                  <a:spcPct val="0"/>
                </a:spcBef>
              </a:pPr>
              <a:t>12</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977979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C1B779D-1AF8-4571-A7B2-8304D3FD22B5}" type="slidenum">
              <a:rPr lang="en-US" altLang="zh-CN" smtClean="0"/>
              <a:pPr eaLnBrk="1" hangingPunct="1">
                <a:spcBef>
                  <a:spcPct val="0"/>
                </a:spcBef>
              </a:pPr>
              <a:t>13</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rgbClr val="000000"/>
              </a:solidFill>
              <a:ea typeface="宋体" charset="-122"/>
            </a:endParaRPr>
          </a:p>
        </p:txBody>
      </p:sp>
    </p:spTree>
    <p:extLst>
      <p:ext uri="{BB962C8B-B14F-4D97-AF65-F5344CB8AC3E}">
        <p14:creationId xmlns:p14="http://schemas.microsoft.com/office/powerpoint/2010/main" val="346288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1044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0E1C400D-C43B-4B23-986E-28C836F873AA}" type="slidenum">
              <a:rPr lang="en-US" altLang="zh-CN" smtClean="0"/>
              <a:pPr eaLnBrk="1" hangingPunct="1">
                <a:spcBef>
                  <a:spcPct val="0"/>
                </a:spcBef>
              </a:pPr>
              <a:t>18</a:t>
            </a:fld>
            <a:endParaRPr lang="en-US" altLang="zh-CN"/>
          </a:p>
        </p:txBody>
      </p:sp>
    </p:spTree>
    <p:extLst>
      <p:ext uri="{BB962C8B-B14F-4D97-AF65-F5344CB8AC3E}">
        <p14:creationId xmlns:p14="http://schemas.microsoft.com/office/powerpoint/2010/main" val="299484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3208BA44-A4EA-4491-933D-D6C1F41D97E3}"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39B0AEC-C951-4956-8872-1FD0D08574BA}" type="slidenum">
              <a:rPr lang="zh-CN" altLang="en-US"/>
              <a:pPr>
                <a:defRPr/>
              </a:pPr>
              <a:t>‹#›</a:t>
            </a:fld>
            <a:endParaRPr lang="zh-CN" altLang="en-US"/>
          </a:p>
        </p:txBody>
      </p:sp>
    </p:spTree>
    <p:extLst>
      <p:ext uri="{BB962C8B-B14F-4D97-AF65-F5344CB8AC3E}">
        <p14:creationId xmlns:p14="http://schemas.microsoft.com/office/powerpoint/2010/main" val="76359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46E7144-91F9-41B8-B053-F2EA7AA24F11}"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20A61E-3419-4D74-A2BF-5CF21B91EC8C}" type="slidenum">
              <a:rPr lang="zh-CN" altLang="en-US"/>
              <a:pPr>
                <a:defRPr/>
              </a:pPr>
              <a:t>‹#›</a:t>
            </a:fld>
            <a:endParaRPr lang="zh-CN" altLang="en-US"/>
          </a:p>
        </p:txBody>
      </p:sp>
    </p:spTree>
    <p:extLst>
      <p:ext uri="{BB962C8B-B14F-4D97-AF65-F5344CB8AC3E}">
        <p14:creationId xmlns:p14="http://schemas.microsoft.com/office/powerpoint/2010/main" val="192943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F431C77-EBFD-4F68-99F8-034D58BF0ED8}"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239A21C-A1D2-4E2E-A654-7F4FB01C99DE}" type="slidenum">
              <a:rPr lang="zh-CN" altLang="en-US"/>
              <a:pPr>
                <a:defRPr/>
              </a:pPr>
              <a:t>‹#›</a:t>
            </a:fld>
            <a:endParaRPr lang="zh-CN" altLang="en-US"/>
          </a:p>
        </p:txBody>
      </p:sp>
    </p:spTree>
    <p:extLst>
      <p:ext uri="{BB962C8B-B14F-4D97-AF65-F5344CB8AC3E}">
        <p14:creationId xmlns:p14="http://schemas.microsoft.com/office/powerpoint/2010/main" val="865568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93561" y="1950515"/>
            <a:ext cx="8134672" cy="1470025"/>
          </a:xfrm>
        </p:spPr>
        <p:txBody>
          <a:bodyPr>
            <a:noAutofit/>
          </a:bodyPr>
          <a:lstStyle>
            <a:lvl1pPr>
              <a:defRPr sz="5200">
                <a:solidFill>
                  <a:schemeClr val="accent5">
                    <a:lumMod val="50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4293096"/>
            <a:ext cx="6400800" cy="1752600"/>
          </a:xfrm>
        </p:spPr>
        <p:txBody>
          <a:bodyPr>
            <a:normAutofit/>
          </a:bodyPr>
          <a:lstStyle>
            <a:lvl1pPr marL="0" indent="0" algn="ctr">
              <a:buNone/>
              <a:defRPr sz="2400">
                <a:solidFill>
                  <a:schemeClr val="accent5">
                    <a:lumMod val="50000"/>
                  </a:schemeClr>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10" name="日期占位符 3"/>
          <p:cNvSpPr>
            <a:spLocks noGrp="1"/>
          </p:cNvSpPr>
          <p:nvPr>
            <p:ph type="dt" sz="half" idx="10"/>
          </p:nvPr>
        </p:nvSpPr>
        <p:spPr/>
        <p:txBody>
          <a:bodyPr/>
          <a:lstStyle>
            <a:lvl1pPr>
              <a:defRPr/>
            </a:lvl1pPr>
          </a:lstStyle>
          <a:p>
            <a:pPr>
              <a:defRPr/>
            </a:pPr>
            <a:fld id="{E985B80A-465C-4E78-BE22-DC8108C6C9EA}" type="datetime1">
              <a:rPr lang="zh-CN" altLang="en-US" smtClean="0"/>
              <a:t>2020/11/19</a:t>
            </a:fld>
            <a:endParaRPr lang="zh-CN" altLang="en-US" dirty="0"/>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9652B7E7-87CB-472F-B70B-2318FE7F6F3C}" type="slidenum">
              <a:rPr lang="zh-CN" altLang="en-US"/>
              <a:pPr>
                <a:defRPr/>
              </a:pPr>
              <a:t>‹#›</a:t>
            </a:fld>
            <a:endParaRPr lang="zh-CN" altLang="en-US"/>
          </a:p>
        </p:txBody>
      </p:sp>
    </p:spTree>
    <p:extLst>
      <p:ext uri="{BB962C8B-B14F-4D97-AF65-F5344CB8AC3E}">
        <p14:creationId xmlns:p14="http://schemas.microsoft.com/office/powerpoint/2010/main" val="1272430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30832" y="242392"/>
            <a:ext cx="7005464" cy="954360"/>
          </a:xfrm>
        </p:spPr>
        <p:txBody>
          <a:bodyPr>
            <a:normAutofit/>
          </a:bodyPr>
          <a:lstStyle>
            <a:lvl1pPr algn="l">
              <a:defRPr sz="4000" b="1">
                <a:solidFill>
                  <a:schemeClr val="accent5">
                    <a:lumMod val="75000"/>
                  </a:schemeClr>
                </a:solidFill>
                <a:effectLst/>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42900" indent="-342900">
              <a:buClr>
                <a:schemeClr val="accent5">
                  <a:lumMod val="75000"/>
                </a:schemeClr>
              </a:buClr>
              <a:buSzPct val="80000"/>
              <a:buFont typeface="Wingdings" pitchFamily="2" charset="2"/>
              <a:buChar char="p"/>
              <a:defRPr b="1">
                <a:solidFill>
                  <a:schemeClr val="accent5">
                    <a:lumMod val="50000"/>
                  </a:schemeClr>
                </a:solidFill>
                <a:latin typeface="黑体" pitchFamily="49" charset="-122"/>
                <a:ea typeface="黑体" pitchFamily="49" charset="-122"/>
              </a:defRPr>
            </a:lvl1pPr>
            <a:lvl2pPr marL="742950" indent="-285750">
              <a:buClr>
                <a:schemeClr val="accent5">
                  <a:lumMod val="75000"/>
                </a:schemeClr>
              </a:buClr>
              <a:buSzPct val="70000"/>
              <a:buFont typeface="Wingdings" pitchFamily="2" charset="2"/>
              <a:buChar char="n"/>
              <a:defRPr b="1">
                <a:solidFill>
                  <a:schemeClr val="accent5">
                    <a:lumMod val="75000"/>
                  </a:schemeClr>
                </a:solidFill>
                <a:latin typeface="黑体" pitchFamily="49" charset="-122"/>
                <a:ea typeface="黑体" pitchFamily="49" charset="-122"/>
              </a:defRPr>
            </a:lvl2pPr>
            <a:lvl3pPr marL="1143000" indent="-228600">
              <a:buClr>
                <a:schemeClr val="accent5">
                  <a:lumMod val="75000"/>
                </a:schemeClr>
              </a:buClr>
              <a:buSzPct val="70000"/>
              <a:buFont typeface="Wingdings" pitchFamily="2" charset="2"/>
              <a:buChar char="p"/>
              <a:defRPr>
                <a:latin typeface="黑体" pitchFamily="49" charset="-122"/>
                <a:ea typeface="黑体" pitchFamily="49" charset="-122"/>
              </a:defRPr>
            </a:lvl3pPr>
            <a:lvl4pPr marL="1600200" indent="-228600">
              <a:buClr>
                <a:schemeClr val="accent5">
                  <a:lumMod val="75000"/>
                </a:schemeClr>
              </a:buClr>
              <a:buSzPct val="60000"/>
              <a:buFont typeface="Wingdings" pitchFamily="2" charset="2"/>
              <a:buChar char="n"/>
              <a:defRPr>
                <a:latin typeface="黑体" pitchFamily="49" charset="-122"/>
                <a:ea typeface="黑体" pitchFamily="49" charset="-122"/>
              </a:defRPr>
            </a:lvl4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155D8037-337F-4861-BF49-7917977BEADE}"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2BB1F19-BC44-4A39-B52A-99AFD931A7D2}" type="slidenum">
              <a:rPr lang="zh-CN" altLang="en-US"/>
              <a:pPr>
                <a:defRPr/>
              </a:pPr>
              <a:t>‹#›</a:t>
            </a:fld>
            <a:endParaRPr lang="zh-CN" altLang="en-US"/>
          </a:p>
        </p:txBody>
      </p:sp>
    </p:spTree>
    <p:extLst>
      <p:ext uri="{BB962C8B-B14F-4D97-AF65-F5344CB8AC3E}">
        <p14:creationId xmlns:p14="http://schemas.microsoft.com/office/powerpoint/2010/main" val="3378830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7005464" cy="954360"/>
          </a:xfrm>
        </p:spPr>
        <p:txBody>
          <a:bodyPr>
            <a:normAutofit/>
          </a:bodyPr>
          <a:lstStyle>
            <a:lvl1pPr algn="l">
              <a:defRPr sz="3600">
                <a:solidFill>
                  <a:srgbClr val="336699"/>
                </a:solidFill>
                <a:effectLst/>
                <a:latin typeface="黑体" pitchFamily="49" charset="-122"/>
                <a:ea typeface="黑体" pitchFamily="49"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50000"/>
              </a:lnSpc>
              <a:buClr>
                <a:schemeClr val="tx1">
                  <a:lumMod val="50000"/>
                  <a:lumOff val="50000"/>
                </a:schemeClr>
              </a:buClr>
              <a:buSzPct val="80000"/>
              <a:buFont typeface="Wingdings" pitchFamily="2" charset="2"/>
              <a:buChar char="l"/>
              <a:defRPr sz="2000" b="1">
                <a:solidFill>
                  <a:schemeClr val="tx1"/>
                </a:solidFill>
                <a:latin typeface="华文细黑" pitchFamily="2" charset="-122"/>
                <a:ea typeface="华文细黑" pitchFamily="2" charset="-122"/>
              </a:defRPr>
            </a:lvl1pPr>
            <a:lvl2pPr marL="742950" indent="-285750">
              <a:buClr>
                <a:schemeClr val="tx1"/>
              </a:buClr>
              <a:buSzPct val="70000"/>
              <a:buFont typeface="Wingdings" pitchFamily="2" charset="2"/>
              <a:buChar char="p"/>
              <a:defRPr sz="1800" b="0">
                <a:solidFill>
                  <a:schemeClr val="tx1"/>
                </a:solidFill>
                <a:latin typeface="华文细黑" pitchFamily="2" charset="-122"/>
                <a:ea typeface="华文细黑" pitchFamily="2" charset="-122"/>
              </a:defRPr>
            </a:lvl2pPr>
            <a:lvl3pPr marL="1143000" indent="-228600">
              <a:buClr>
                <a:schemeClr val="tx1"/>
              </a:buClr>
              <a:buSzPct val="50000"/>
              <a:buFont typeface="Wingdings" pitchFamily="2" charset="2"/>
              <a:buChar char="n"/>
              <a:defRPr sz="1600">
                <a:latin typeface="华文细黑" pitchFamily="2" charset="-122"/>
                <a:ea typeface="华文细黑" pitchFamily="2" charset="-122"/>
              </a:defRPr>
            </a:lvl3pPr>
            <a:lvl4pPr marL="1600200" indent="-228600">
              <a:buClr>
                <a:schemeClr val="tx1"/>
              </a:buClr>
              <a:buSzPct val="50000"/>
              <a:buFont typeface="Wingdings" pitchFamily="2" charset="2"/>
              <a:buChar char="p"/>
              <a:defRPr sz="1400">
                <a:latin typeface="华文细黑" pitchFamily="2" charset="-122"/>
                <a:ea typeface="华文细黑" pitchFamily="2" charset="-122"/>
              </a:defRPr>
            </a:lvl4pPr>
            <a:lvl5pPr>
              <a:defRPr sz="1200">
                <a:latin typeface="华文细黑" pitchFamily="2" charset="-122"/>
                <a:ea typeface="华文细黑"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F2AF1BB-2048-47DF-9B10-BD7EE397E747}" type="datetime1">
              <a:rPr lang="zh-CN" altLang="en-US" smtClean="0"/>
              <a:t>2020/11/19</a:t>
            </a:fld>
            <a:endParaRPr lang="zh-CN" altLang="en-US"/>
          </a:p>
        </p:txBody>
      </p:sp>
    </p:spTree>
    <p:extLst>
      <p:ext uri="{BB962C8B-B14F-4D97-AF65-F5344CB8AC3E}">
        <p14:creationId xmlns:p14="http://schemas.microsoft.com/office/powerpoint/2010/main" val="1429830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DC90C08-7415-43D6-8C73-DCC6DA0C0747}"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885EA32-BC0E-4709-AC41-FDC23F0120E3}" type="slidenum">
              <a:rPr lang="zh-CN" altLang="en-US"/>
              <a:pPr>
                <a:defRPr/>
              </a:pPr>
              <a:t>‹#›</a:t>
            </a:fld>
            <a:endParaRPr lang="zh-CN" altLang="en-US"/>
          </a:p>
        </p:txBody>
      </p:sp>
    </p:spTree>
    <p:extLst>
      <p:ext uri="{BB962C8B-B14F-4D97-AF65-F5344CB8AC3E}">
        <p14:creationId xmlns:p14="http://schemas.microsoft.com/office/powerpoint/2010/main" val="2410830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EE7B3745-4488-4B1F-8B60-E611AC6B3220}" type="datetime1">
              <a:rPr lang="zh-CN" altLang="en-US" smtClean="0"/>
              <a:t>2020/11/19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FFE7356-A63E-4C54-A528-DED66A45521D}" type="slidenum">
              <a:rPr lang="zh-CN" altLang="en-US"/>
              <a:pPr>
                <a:defRPr/>
              </a:pPr>
              <a:t>‹#›</a:t>
            </a:fld>
            <a:endParaRPr lang="zh-CN" altLang="en-US"/>
          </a:p>
        </p:txBody>
      </p:sp>
    </p:spTree>
    <p:extLst>
      <p:ext uri="{BB962C8B-B14F-4D97-AF65-F5344CB8AC3E}">
        <p14:creationId xmlns:p14="http://schemas.microsoft.com/office/powerpoint/2010/main" val="4240904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p:cNvSpPr>
            <a:spLocks noGrp="1"/>
          </p:cNvSpPr>
          <p:nvPr>
            <p:ph type="dt" sz="half" idx="10"/>
          </p:nvPr>
        </p:nvSpPr>
        <p:spPr/>
        <p:txBody>
          <a:bodyPr/>
          <a:lstStyle>
            <a:lvl1pPr>
              <a:defRPr/>
            </a:lvl1pPr>
          </a:lstStyle>
          <a:p>
            <a:pPr>
              <a:defRPr/>
            </a:pPr>
            <a:fld id="{0E42347C-14B6-457A-9676-5A98E06ED662}" type="datetime1">
              <a:rPr lang="zh-CN" altLang="en-US" smtClean="0"/>
              <a:t>2020/11/19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2CF977F-8915-43DE-A255-533C4CD4BF60}" type="slidenum">
              <a:rPr lang="zh-CN" altLang="en-US"/>
              <a:pPr>
                <a:defRPr/>
              </a:pPr>
              <a:t>‹#›</a:t>
            </a:fld>
            <a:endParaRPr lang="zh-CN" altLang="en-US"/>
          </a:p>
        </p:txBody>
      </p:sp>
    </p:spTree>
    <p:extLst>
      <p:ext uri="{BB962C8B-B14F-4D97-AF65-F5344CB8AC3E}">
        <p14:creationId xmlns:p14="http://schemas.microsoft.com/office/powerpoint/2010/main" val="216427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E00EFC3-A4BF-499A-BBB8-6F5E0985DBD1}" type="datetime1">
              <a:rPr lang="zh-CN" altLang="en-US" smtClean="0"/>
              <a:t>2020/11/19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80F595D-EF58-43A1-9440-442DA4DBA757}" type="slidenum">
              <a:rPr lang="zh-CN" altLang="en-US"/>
              <a:pPr>
                <a:defRPr/>
              </a:pPr>
              <a:t>‹#›</a:t>
            </a:fld>
            <a:endParaRPr lang="zh-CN" altLang="en-US"/>
          </a:p>
        </p:txBody>
      </p:sp>
    </p:spTree>
    <p:extLst>
      <p:ext uri="{BB962C8B-B14F-4D97-AF65-F5344CB8AC3E}">
        <p14:creationId xmlns:p14="http://schemas.microsoft.com/office/powerpoint/2010/main" val="170618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80029DE-1EC9-48E0-B63C-873848D0D3FE}" type="datetime1">
              <a:rPr lang="zh-CN" altLang="en-US" smtClean="0"/>
              <a:t>2020/11/19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306D20C-F0FF-4284-991A-062CBB9493FF}" type="slidenum">
              <a:rPr lang="zh-CN" altLang="en-US"/>
              <a:pPr>
                <a:defRPr/>
              </a:pPr>
              <a:t>‹#›</a:t>
            </a:fld>
            <a:endParaRPr lang="zh-CN" altLang="en-US"/>
          </a:p>
        </p:txBody>
      </p:sp>
    </p:spTree>
    <p:extLst>
      <p:ext uri="{BB962C8B-B14F-4D97-AF65-F5344CB8AC3E}">
        <p14:creationId xmlns:p14="http://schemas.microsoft.com/office/powerpoint/2010/main" val="226277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8C07F3B-5F48-43C0-BDF1-7775D7EDDE80}"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72CF1A6-D0A4-46C1-B76E-EE6B7224DD57}" type="slidenum">
              <a:rPr lang="zh-CN" altLang="en-US"/>
              <a:pPr>
                <a:defRPr/>
              </a:pPr>
              <a:t>‹#›</a:t>
            </a:fld>
            <a:endParaRPr lang="zh-CN" altLang="en-US"/>
          </a:p>
        </p:txBody>
      </p:sp>
    </p:spTree>
    <p:extLst>
      <p:ext uri="{BB962C8B-B14F-4D97-AF65-F5344CB8AC3E}">
        <p14:creationId xmlns:p14="http://schemas.microsoft.com/office/powerpoint/2010/main" val="2246979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FA1558F-C6E7-42E9-9078-11F05E81F3DE}" type="datetime1">
              <a:rPr lang="zh-CN" altLang="en-US" smtClean="0"/>
              <a:t>2020/11/19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BFBD784-616B-4B8D-B7B5-E1B4C5C351DF}" type="slidenum">
              <a:rPr lang="zh-CN" altLang="en-US"/>
              <a:pPr>
                <a:defRPr/>
              </a:pPr>
              <a:t>‹#›</a:t>
            </a:fld>
            <a:endParaRPr lang="zh-CN" altLang="en-US"/>
          </a:p>
        </p:txBody>
      </p:sp>
    </p:spTree>
    <p:extLst>
      <p:ext uri="{BB962C8B-B14F-4D97-AF65-F5344CB8AC3E}">
        <p14:creationId xmlns:p14="http://schemas.microsoft.com/office/powerpoint/2010/main" val="3826369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9E7562E-A1AC-45D1-A352-62612B5E0D3C}" type="datetime1">
              <a:rPr lang="zh-CN" altLang="en-US" smtClean="0"/>
              <a:t>2020/11/19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BB6CDC6-291A-43BB-A30C-DA587E9BA56D}" type="slidenum">
              <a:rPr lang="zh-CN" altLang="en-US"/>
              <a:pPr>
                <a:defRPr/>
              </a:pPr>
              <a:t>‹#›</a:t>
            </a:fld>
            <a:endParaRPr lang="zh-CN" altLang="en-US"/>
          </a:p>
        </p:txBody>
      </p:sp>
    </p:spTree>
    <p:extLst>
      <p:ext uri="{BB962C8B-B14F-4D97-AF65-F5344CB8AC3E}">
        <p14:creationId xmlns:p14="http://schemas.microsoft.com/office/powerpoint/2010/main" val="1889434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E302213B-6297-4231-B0DA-8D4FC255E37E}"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43E0E85-B613-4095-BF2D-9395A7101570}" type="slidenum">
              <a:rPr lang="zh-CN" altLang="en-US"/>
              <a:pPr>
                <a:defRPr/>
              </a:pPr>
              <a:t>‹#›</a:t>
            </a:fld>
            <a:endParaRPr lang="zh-CN" altLang="en-US"/>
          </a:p>
        </p:txBody>
      </p:sp>
    </p:spTree>
    <p:extLst>
      <p:ext uri="{BB962C8B-B14F-4D97-AF65-F5344CB8AC3E}">
        <p14:creationId xmlns:p14="http://schemas.microsoft.com/office/powerpoint/2010/main" val="1545544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B11C73EB-4E0B-4B89-935E-C09CEDD9D112}"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36CC802-6B51-4F81-861A-C54701FE7E70}" type="slidenum">
              <a:rPr lang="zh-CN" altLang="en-US"/>
              <a:pPr>
                <a:defRPr/>
              </a:pPr>
              <a:t>‹#›</a:t>
            </a:fld>
            <a:endParaRPr lang="zh-CN" altLang="en-US"/>
          </a:p>
        </p:txBody>
      </p:sp>
    </p:spTree>
    <p:extLst>
      <p:ext uri="{BB962C8B-B14F-4D97-AF65-F5344CB8AC3E}">
        <p14:creationId xmlns:p14="http://schemas.microsoft.com/office/powerpoint/2010/main" val="1455202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49E4729-9D97-453B-8F58-054FBB2DD2EB}"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D3CDCB-F426-4303-9661-4C9FF56F03C4}" type="slidenum">
              <a:rPr lang="zh-CN" altLang="en-US"/>
              <a:pPr>
                <a:defRPr/>
              </a:pPr>
              <a:t>‹#›</a:t>
            </a:fld>
            <a:endParaRPr lang="zh-CN" altLang="en-US"/>
          </a:p>
        </p:txBody>
      </p:sp>
    </p:spTree>
    <p:extLst>
      <p:ext uri="{BB962C8B-B14F-4D97-AF65-F5344CB8AC3E}">
        <p14:creationId xmlns:p14="http://schemas.microsoft.com/office/powerpoint/2010/main" val="1106034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DE0A5337-3127-4E2A-A293-D62A7CC5C16D}"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435B272-77C0-4F69-A612-F932D13E4444}" type="slidenum">
              <a:rPr lang="zh-CN" altLang="en-US"/>
              <a:pPr>
                <a:defRPr/>
              </a:pPr>
              <a:t>‹#›</a:t>
            </a:fld>
            <a:endParaRPr lang="zh-CN" altLang="en-US"/>
          </a:p>
        </p:txBody>
      </p:sp>
    </p:spTree>
    <p:extLst>
      <p:ext uri="{BB962C8B-B14F-4D97-AF65-F5344CB8AC3E}">
        <p14:creationId xmlns:p14="http://schemas.microsoft.com/office/powerpoint/2010/main" val="4235897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A4D151C-07AC-40EC-84B4-C90B06F8C3D5}"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880E17D-179B-4C27-A406-5F4AE3014F82}" type="slidenum">
              <a:rPr lang="zh-CN" altLang="en-US"/>
              <a:pPr>
                <a:defRPr/>
              </a:pPr>
              <a:t>‹#›</a:t>
            </a:fld>
            <a:endParaRPr lang="zh-CN" altLang="en-US"/>
          </a:p>
        </p:txBody>
      </p:sp>
    </p:spTree>
    <p:extLst>
      <p:ext uri="{BB962C8B-B14F-4D97-AF65-F5344CB8AC3E}">
        <p14:creationId xmlns:p14="http://schemas.microsoft.com/office/powerpoint/2010/main" val="46246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5C400CD9-CED0-443E-A083-BA136BEEF222}" type="datetime1">
              <a:rPr lang="zh-CN" altLang="en-US" smtClean="0"/>
              <a:t>2020/11/19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3F1C913-A338-4B93-95F9-FF0F281535EF}" type="slidenum">
              <a:rPr lang="zh-CN" altLang="en-US"/>
              <a:pPr>
                <a:defRPr/>
              </a:pPr>
              <a:t>‹#›</a:t>
            </a:fld>
            <a:endParaRPr lang="zh-CN" altLang="en-US"/>
          </a:p>
        </p:txBody>
      </p:sp>
    </p:spTree>
    <p:extLst>
      <p:ext uri="{BB962C8B-B14F-4D97-AF65-F5344CB8AC3E}">
        <p14:creationId xmlns:p14="http://schemas.microsoft.com/office/powerpoint/2010/main" val="40541170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p:cNvSpPr>
            <a:spLocks noGrp="1"/>
          </p:cNvSpPr>
          <p:nvPr>
            <p:ph type="dt" sz="half" idx="10"/>
          </p:nvPr>
        </p:nvSpPr>
        <p:spPr/>
        <p:txBody>
          <a:bodyPr/>
          <a:lstStyle>
            <a:lvl1pPr>
              <a:defRPr/>
            </a:lvl1pPr>
          </a:lstStyle>
          <a:p>
            <a:pPr>
              <a:defRPr/>
            </a:pPr>
            <a:fld id="{C8702A76-D840-4F88-A6FE-9408DE3383B0}" type="datetime1">
              <a:rPr lang="zh-CN" altLang="en-US" smtClean="0"/>
              <a:t>2020/11/19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AF89147-D17B-4A68-9DB1-071874CF0D07}" type="slidenum">
              <a:rPr lang="zh-CN" altLang="en-US"/>
              <a:pPr>
                <a:defRPr/>
              </a:pPr>
              <a:t>‹#›</a:t>
            </a:fld>
            <a:endParaRPr lang="zh-CN" altLang="en-US"/>
          </a:p>
        </p:txBody>
      </p:sp>
    </p:spTree>
    <p:extLst>
      <p:ext uri="{BB962C8B-B14F-4D97-AF65-F5344CB8AC3E}">
        <p14:creationId xmlns:p14="http://schemas.microsoft.com/office/powerpoint/2010/main" val="17508174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6E9B30A-F1D4-4502-B97A-7BDBE332BD3F}" type="datetime1">
              <a:rPr lang="zh-CN" altLang="en-US" smtClean="0"/>
              <a:t>2020/11/19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0A1C942-C10C-4696-890E-AF598AABFBDC}" type="slidenum">
              <a:rPr lang="zh-CN" altLang="en-US"/>
              <a:pPr>
                <a:defRPr/>
              </a:pPr>
              <a:t>‹#›</a:t>
            </a:fld>
            <a:endParaRPr lang="zh-CN" altLang="en-US"/>
          </a:p>
        </p:txBody>
      </p:sp>
    </p:spTree>
    <p:extLst>
      <p:ext uri="{BB962C8B-B14F-4D97-AF65-F5344CB8AC3E}">
        <p14:creationId xmlns:p14="http://schemas.microsoft.com/office/powerpoint/2010/main" val="80258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DF495ED-C871-4845-9FF1-BEAF90F1ADF6}"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790C09-EB53-4705-82A2-B4E174C9FADC}" type="slidenum">
              <a:rPr lang="zh-CN" altLang="en-US"/>
              <a:pPr>
                <a:defRPr/>
              </a:pPr>
              <a:t>‹#›</a:t>
            </a:fld>
            <a:endParaRPr lang="zh-CN" altLang="en-US"/>
          </a:p>
        </p:txBody>
      </p:sp>
    </p:spTree>
    <p:extLst>
      <p:ext uri="{BB962C8B-B14F-4D97-AF65-F5344CB8AC3E}">
        <p14:creationId xmlns:p14="http://schemas.microsoft.com/office/powerpoint/2010/main" val="4982043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7689D56-93CC-4C0C-A6B3-0E9BDED4BA8F}" type="datetime1">
              <a:rPr lang="zh-CN" altLang="en-US" smtClean="0"/>
              <a:t>2020/11/19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6AEA152-941B-4A9F-BAED-78E3749F9ECB}" type="slidenum">
              <a:rPr lang="zh-CN" altLang="en-US"/>
              <a:pPr>
                <a:defRPr/>
              </a:pPr>
              <a:t>‹#›</a:t>
            </a:fld>
            <a:endParaRPr lang="zh-CN" altLang="en-US"/>
          </a:p>
        </p:txBody>
      </p:sp>
    </p:spTree>
    <p:extLst>
      <p:ext uri="{BB962C8B-B14F-4D97-AF65-F5344CB8AC3E}">
        <p14:creationId xmlns:p14="http://schemas.microsoft.com/office/powerpoint/2010/main" val="33438132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57A50DE-4790-44D9-A17C-21BA638D8B42}" type="datetime1">
              <a:rPr lang="zh-CN" altLang="en-US" smtClean="0"/>
              <a:t>2020/11/19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B52AD0F-34E2-47A6-823A-22C011EBDB86}" type="slidenum">
              <a:rPr lang="zh-CN" altLang="en-US"/>
              <a:pPr>
                <a:defRPr/>
              </a:pPr>
              <a:t>‹#›</a:t>
            </a:fld>
            <a:endParaRPr lang="zh-CN" altLang="en-US"/>
          </a:p>
        </p:txBody>
      </p:sp>
    </p:spTree>
    <p:extLst>
      <p:ext uri="{BB962C8B-B14F-4D97-AF65-F5344CB8AC3E}">
        <p14:creationId xmlns:p14="http://schemas.microsoft.com/office/powerpoint/2010/main" val="42467883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CD76597-22CD-4075-B0B1-00D4581EEB7A}" type="datetime1">
              <a:rPr lang="zh-CN" altLang="en-US" smtClean="0"/>
              <a:t>2020/11/19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F304132-BA74-421A-8EDF-9FCEC032BF7A}" type="slidenum">
              <a:rPr lang="zh-CN" altLang="en-US"/>
              <a:pPr>
                <a:defRPr/>
              </a:pPr>
              <a:t>‹#›</a:t>
            </a:fld>
            <a:endParaRPr lang="zh-CN" altLang="en-US"/>
          </a:p>
        </p:txBody>
      </p:sp>
    </p:spTree>
    <p:extLst>
      <p:ext uri="{BB962C8B-B14F-4D97-AF65-F5344CB8AC3E}">
        <p14:creationId xmlns:p14="http://schemas.microsoft.com/office/powerpoint/2010/main" val="7173613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F84BE79A-9EB7-4B58-A94B-2E6336675452}"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6157C82-4D62-4D1D-B7AB-C7F0C4C695C4}" type="slidenum">
              <a:rPr lang="zh-CN" altLang="en-US"/>
              <a:pPr>
                <a:defRPr/>
              </a:pPr>
              <a:t>‹#›</a:t>
            </a:fld>
            <a:endParaRPr lang="zh-CN" altLang="en-US"/>
          </a:p>
        </p:txBody>
      </p:sp>
    </p:spTree>
    <p:extLst>
      <p:ext uri="{BB962C8B-B14F-4D97-AF65-F5344CB8AC3E}">
        <p14:creationId xmlns:p14="http://schemas.microsoft.com/office/powerpoint/2010/main" val="20057116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1D24E77F-A891-40B0-AC8E-CFF4736C0820}" type="datetime1">
              <a:rPr lang="zh-CN" altLang="en-US" smtClean="0"/>
              <a:t>2020/11/19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6B0902-591A-4F7E-B183-A7A303595F80}" type="slidenum">
              <a:rPr lang="zh-CN" altLang="en-US"/>
              <a:pPr>
                <a:defRPr/>
              </a:pPr>
              <a:t>‹#›</a:t>
            </a:fld>
            <a:endParaRPr lang="zh-CN" altLang="en-US"/>
          </a:p>
        </p:txBody>
      </p:sp>
    </p:spTree>
    <p:extLst>
      <p:ext uri="{BB962C8B-B14F-4D97-AF65-F5344CB8AC3E}">
        <p14:creationId xmlns:p14="http://schemas.microsoft.com/office/powerpoint/2010/main" val="38049926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47"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415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单击以编辑母版副标题样式</a:t>
            </a:r>
          </a:p>
        </p:txBody>
      </p:sp>
      <p:sp>
        <p:nvSpPr>
          <p:cNvPr id="38" name="Rectangle 5"/>
          <p:cNvSpPr>
            <a:spLocks noGrp="1" noChangeArrowheads="1"/>
          </p:cNvSpPr>
          <p:nvPr>
            <p:ph type="dt" sz="half" idx="10"/>
          </p:nvPr>
        </p:nvSpPr>
        <p:spPr/>
        <p:txBody>
          <a:bodyPr/>
          <a:lstStyle>
            <a:lvl1pPr>
              <a:defRPr/>
            </a:lvl1pPr>
          </a:lstStyle>
          <a:p>
            <a:pPr>
              <a:defRPr/>
            </a:pPr>
            <a:fld id="{FEF93942-455B-437B-B7B1-F6F7C38359DB}" type="datetime1">
              <a:rPr lang="zh-CN" altLang="en-US" smtClean="0"/>
              <a:t>2020/11/19</a:t>
            </a:fld>
            <a:endParaRPr lang="zh-CN" altLang="en-US" dirty="0"/>
          </a:p>
        </p:txBody>
      </p:sp>
      <p:sp>
        <p:nvSpPr>
          <p:cNvPr id="39" name="Rectangle 6"/>
          <p:cNvSpPr>
            <a:spLocks noGrp="1" noChangeArrowheads="1"/>
          </p:cNvSpPr>
          <p:nvPr>
            <p:ph type="ftr" sz="quarter" idx="11"/>
          </p:nvPr>
        </p:nvSpPr>
        <p:spPr/>
        <p:txBody>
          <a:bodyPr/>
          <a:lstStyle>
            <a:lvl1pPr>
              <a:defRPr/>
            </a:lvl1pPr>
          </a:lstStyle>
          <a:p>
            <a:pPr>
              <a:defRPr/>
            </a:pPr>
            <a:endParaRPr lang="zh-CN" altLang="en-US"/>
          </a:p>
        </p:txBody>
      </p:sp>
      <p:sp>
        <p:nvSpPr>
          <p:cNvPr id="40" name="Rectangle 7"/>
          <p:cNvSpPr>
            <a:spLocks noGrp="1" noChangeArrowheads="1"/>
          </p:cNvSpPr>
          <p:nvPr>
            <p:ph type="sldNum" sz="quarter" idx="12"/>
          </p:nvPr>
        </p:nvSpPr>
        <p:spPr/>
        <p:txBody>
          <a:bodyPr/>
          <a:lstStyle>
            <a:lvl1pPr>
              <a:defRPr/>
            </a:lvl1pPr>
          </a:lstStyle>
          <a:p>
            <a:pPr>
              <a:defRPr/>
            </a:pPr>
            <a:fld id="{9652B7E7-87CB-472F-B70B-2318FE7F6F3C}" type="slidenum">
              <a:rPr lang="zh-CN" altLang="en-US" smtClean="0"/>
              <a:pPr>
                <a:defRPr/>
              </a:pPr>
              <a:t>‹#›</a:t>
            </a:fld>
            <a:endParaRPr lang="zh-CN" altLang="en-US"/>
          </a:p>
        </p:txBody>
      </p:sp>
      <p:pic>
        <p:nvPicPr>
          <p:cNvPr id="41" name="图片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837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C22F6977-48AB-4AA9-9623-916B64C51C22}" type="datetime1">
              <a:rPr lang="zh-CN" altLang="en-US" smtClean="0"/>
              <a:t>2020/11/19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a:p>
        </p:txBody>
      </p:sp>
      <p:sp>
        <p:nvSpPr>
          <p:cNvPr id="6" name="Rectangle 7"/>
          <p:cNvSpPr>
            <a:spLocks noGrp="1" noChangeArrowheads="1"/>
          </p:cNvSpPr>
          <p:nvPr>
            <p:ph type="sldNum" sz="quarter" idx="12"/>
          </p:nvPr>
        </p:nvSpPr>
        <p:spPr>
          <a:ln/>
        </p:spPr>
        <p:txBody>
          <a:bodyPr/>
          <a:lstStyle>
            <a:lvl1pPr>
              <a:defRPr/>
            </a:lvl1pPr>
          </a:lstStyle>
          <a:p>
            <a:fld id="{C8988E76-54C7-4C7F-9F3F-5248F0722AA3}" type="slidenum">
              <a:rPr lang="zh-CN" altLang="en-US" smtClean="0"/>
              <a:t>‹#›</a:t>
            </a:fld>
            <a:endParaRPr lang="zh-CN" altLang="en-US"/>
          </a:p>
        </p:txBody>
      </p:sp>
    </p:spTree>
    <p:extLst>
      <p:ext uri="{BB962C8B-B14F-4D97-AF65-F5344CB8AC3E}">
        <p14:creationId xmlns:p14="http://schemas.microsoft.com/office/powerpoint/2010/main" val="36091811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45677732-4D70-4923-BF3E-5357B780994A}" type="datetime1">
              <a:rPr lang="zh-CN" altLang="en-US" smtClean="0"/>
              <a:t>2020/11/19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5885EA32-BC0E-4709-AC41-FDC23F0120E3}" type="slidenum">
              <a:rPr lang="zh-CN" altLang="en-US" smtClean="0"/>
              <a:pPr>
                <a:defRPr/>
              </a:pPr>
              <a:t>‹#›</a:t>
            </a:fld>
            <a:endParaRPr lang="zh-CN" altLang="en-US"/>
          </a:p>
        </p:txBody>
      </p:sp>
    </p:spTree>
    <p:extLst>
      <p:ext uri="{BB962C8B-B14F-4D97-AF65-F5344CB8AC3E}">
        <p14:creationId xmlns:p14="http://schemas.microsoft.com/office/powerpoint/2010/main" val="2932341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FAC66764-2C96-4574-8F53-505AFDE4201A}" type="datetime1">
              <a:rPr lang="zh-CN" altLang="en-US" smtClean="0"/>
              <a:t>2020/11/19</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AFFE7356-A63E-4C54-A528-DED66A45521D}" type="slidenum">
              <a:rPr lang="zh-CN" altLang="en-US" smtClean="0"/>
              <a:pPr>
                <a:defRPr/>
              </a:pPr>
              <a:t>‹#›</a:t>
            </a:fld>
            <a:endParaRPr lang="zh-CN" altLang="en-US"/>
          </a:p>
        </p:txBody>
      </p:sp>
    </p:spTree>
    <p:extLst>
      <p:ext uri="{BB962C8B-B14F-4D97-AF65-F5344CB8AC3E}">
        <p14:creationId xmlns:p14="http://schemas.microsoft.com/office/powerpoint/2010/main" val="38606355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fld id="{798EF677-6679-48CD-8AE9-E6C73ADE21AF}" type="datetime1">
              <a:rPr lang="zh-CN" altLang="en-US" smtClean="0"/>
              <a:t>2020/11/19</a:t>
            </a:fld>
            <a:endParaRPr lang="zh-CN"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7"/>
          <p:cNvSpPr>
            <a:spLocks noGrp="1" noChangeArrowheads="1"/>
          </p:cNvSpPr>
          <p:nvPr>
            <p:ph type="sldNum" sz="quarter" idx="12"/>
          </p:nvPr>
        </p:nvSpPr>
        <p:spPr>
          <a:ln/>
        </p:spPr>
        <p:txBody>
          <a:bodyPr/>
          <a:lstStyle>
            <a:lvl1pPr>
              <a:defRPr/>
            </a:lvl1pPr>
          </a:lstStyle>
          <a:p>
            <a:pPr>
              <a:defRPr/>
            </a:pPr>
            <a:fld id="{F2CF977F-8915-43DE-A255-533C4CD4BF60}" type="slidenum">
              <a:rPr lang="zh-CN" altLang="en-US" smtClean="0"/>
              <a:pPr>
                <a:defRPr/>
              </a:pPr>
              <a:t>‹#›</a:t>
            </a:fld>
            <a:endParaRPr lang="zh-CN" altLang="en-US"/>
          </a:p>
        </p:txBody>
      </p:sp>
    </p:spTree>
    <p:extLst>
      <p:ext uri="{BB962C8B-B14F-4D97-AF65-F5344CB8AC3E}">
        <p14:creationId xmlns:p14="http://schemas.microsoft.com/office/powerpoint/2010/main" val="1487617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CB8B70FD-3CAE-43F6-8E81-C8F5E24C788F}" type="datetime1">
              <a:rPr lang="zh-CN" altLang="en-US" smtClean="0"/>
              <a:t>2020/11/19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8E7136F-B00C-406F-887D-851FA1B47E43}" type="slidenum">
              <a:rPr lang="zh-CN" altLang="en-US"/>
              <a:pPr>
                <a:defRPr/>
              </a:pPr>
              <a:t>‹#›</a:t>
            </a:fld>
            <a:endParaRPr lang="zh-CN" altLang="en-US"/>
          </a:p>
        </p:txBody>
      </p:sp>
    </p:spTree>
    <p:extLst>
      <p:ext uri="{BB962C8B-B14F-4D97-AF65-F5344CB8AC3E}">
        <p14:creationId xmlns:p14="http://schemas.microsoft.com/office/powerpoint/2010/main" val="28629147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C1C92EB3-9991-40F8-B34F-4903B76F62AA}" type="datetime1">
              <a:rPr lang="zh-CN" altLang="en-US" smtClean="0"/>
              <a:t>2020/11/19</a:t>
            </a:fld>
            <a:endParaRPr lang="zh-CN"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2"/>
          </p:nvPr>
        </p:nvSpPr>
        <p:spPr>
          <a:ln/>
        </p:spPr>
        <p:txBody>
          <a:bodyPr/>
          <a:lstStyle>
            <a:lvl1pPr>
              <a:defRPr/>
            </a:lvl1pPr>
          </a:lstStyle>
          <a:p>
            <a:pPr>
              <a:defRPr/>
            </a:pPr>
            <a:fld id="{280F595D-EF58-43A1-9440-442DA4DBA757}" type="slidenum">
              <a:rPr lang="zh-CN" altLang="en-US" smtClean="0"/>
              <a:pPr>
                <a:defRPr/>
              </a:pPr>
              <a:t>‹#›</a:t>
            </a:fld>
            <a:endParaRPr lang="zh-CN" altLang="en-US"/>
          </a:p>
        </p:txBody>
      </p:sp>
    </p:spTree>
    <p:extLst>
      <p:ext uri="{BB962C8B-B14F-4D97-AF65-F5344CB8AC3E}">
        <p14:creationId xmlns:p14="http://schemas.microsoft.com/office/powerpoint/2010/main" val="6793420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67E78AB8-E3FB-4788-853D-FF7DDD236993}" type="datetime1">
              <a:rPr lang="zh-CN" altLang="en-US" smtClean="0"/>
              <a:t>2020/11/19</a:t>
            </a:fld>
            <a:endParaRPr lang="zh-CN"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7"/>
          <p:cNvSpPr>
            <a:spLocks noGrp="1" noChangeArrowheads="1"/>
          </p:cNvSpPr>
          <p:nvPr>
            <p:ph type="sldNum" sz="quarter" idx="12"/>
          </p:nvPr>
        </p:nvSpPr>
        <p:spPr>
          <a:ln/>
        </p:spPr>
        <p:txBody>
          <a:bodyPr/>
          <a:lstStyle>
            <a:lvl1pPr>
              <a:defRPr/>
            </a:lvl1pPr>
          </a:lstStyle>
          <a:p>
            <a:pPr>
              <a:defRPr/>
            </a:pPr>
            <a:fld id="{E306D20C-F0FF-4284-991A-062CBB9493FF}" type="slidenum">
              <a:rPr lang="zh-CN" altLang="en-US" smtClean="0"/>
              <a:pPr>
                <a:defRPr/>
              </a:pPr>
              <a:t>‹#›</a:t>
            </a:fld>
            <a:endParaRPr lang="zh-CN" altLang="en-US"/>
          </a:p>
        </p:txBody>
      </p:sp>
    </p:spTree>
    <p:extLst>
      <p:ext uri="{BB962C8B-B14F-4D97-AF65-F5344CB8AC3E}">
        <p14:creationId xmlns:p14="http://schemas.microsoft.com/office/powerpoint/2010/main" val="33609905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A8C03B2A-2C6E-4C83-B8AA-4CC0300A6E88}" type="datetime1">
              <a:rPr lang="zh-CN" altLang="en-US" smtClean="0"/>
              <a:t>2020/11/19</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3BFBD784-616B-4B8D-B7B5-E1B4C5C351DF}" type="slidenum">
              <a:rPr lang="zh-CN" altLang="en-US" smtClean="0"/>
              <a:pPr>
                <a:defRPr/>
              </a:pPr>
              <a:t>‹#›</a:t>
            </a:fld>
            <a:endParaRPr lang="zh-CN" altLang="en-US"/>
          </a:p>
        </p:txBody>
      </p:sp>
    </p:spTree>
    <p:extLst>
      <p:ext uri="{BB962C8B-B14F-4D97-AF65-F5344CB8AC3E}">
        <p14:creationId xmlns:p14="http://schemas.microsoft.com/office/powerpoint/2010/main" val="15932410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9775CC10-EF97-4B9D-9E02-7D219B087F58}" type="datetime1">
              <a:rPr lang="zh-CN" altLang="en-US" smtClean="0"/>
              <a:t>2020/11/19</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EBB6CDC6-291A-43BB-A30C-DA587E9BA56D}" type="slidenum">
              <a:rPr lang="zh-CN" altLang="en-US" smtClean="0"/>
              <a:pPr>
                <a:defRPr/>
              </a:pPr>
              <a:t>‹#›</a:t>
            </a:fld>
            <a:endParaRPr lang="zh-CN" altLang="en-US"/>
          </a:p>
        </p:txBody>
      </p:sp>
    </p:spTree>
    <p:extLst>
      <p:ext uri="{BB962C8B-B14F-4D97-AF65-F5344CB8AC3E}">
        <p14:creationId xmlns:p14="http://schemas.microsoft.com/office/powerpoint/2010/main" val="540729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F1A2127F-7F92-4E16-8D8F-480904F4F38B}" type="datetime1">
              <a:rPr lang="zh-CN" altLang="en-US" smtClean="0"/>
              <a:t>2020/11/19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F43E0E85-B613-4095-BF2D-9395A7101570}" type="slidenum">
              <a:rPr lang="zh-CN" altLang="en-US" smtClean="0"/>
              <a:pPr>
                <a:defRPr/>
              </a:pPr>
              <a:t>‹#›</a:t>
            </a:fld>
            <a:endParaRPr lang="zh-CN" altLang="en-US"/>
          </a:p>
        </p:txBody>
      </p:sp>
    </p:spTree>
    <p:extLst>
      <p:ext uri="{BB962C8B-B14F-4D97-AF65-F5344CB8AC3E}">
        <p14:creationId xmlns:p14="http://schemas.microsoft.com/office/powerpoint/2010/main" val="5199127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4D27731D-B248-43DF-A419-29EE4297DD27}" type="datetime1">
              <a:rPr lang="zh-CN" altLang="en-US" smtClean="0"/>
              <a:t>2020/11/19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836CC802-6B51-4F81-861A-C54701FE7E70}" type="slidenum">
              <a:rPr lang="zh-CN" altLang="en-US" smtClean="0"/>
              <a:pPr>
                <a:defRPr/>
              </a:pPr>
              <a:t>‹#›</a:t>
            </a:fld>
            <a:endParaRPr lang="zh-CN" altLang="en-US"/>
          </a:p>
        </p:txBody>
      </p:sp>
    </p:spTree>
    <p:extLst>
      <p:ext uri="{BB962C8B-B14F-4D97-AF65-F5344CB8AC3E}">
        <p14:creationId xmlns:p14="http://schemas.microsoft.com/office/powerpoint/2010/main" val="2618532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581F5014-E91B-428D-B10A-2114308354B1}" type="datetime1">
              <a:rPr lang="zh-CN" altLang="en-US" smtClean="0"/>
              <a:t>2020/11/19</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54ADCF42-5BEE-4E7A-B8F1-04FFBA42CAFE}" type="slidenum">
              <a:rPr lang="zh-CN" altLang="en-US" smtClean="0"/>
              <a:pPr>
                <a:defRPr/>
              </a:pPr>
              <a:t>‹#›</a:t>
            </a:fld>
            <a:endParaRPr lang="zh-CN" altLang="en-US"/>
          </a:p>
        </p:txBody>
      </p:sp>
    </p:spTree>
    <p:extLst>
      <p:ext uri="{BB962C8B-B14F-4D97-AF65-F5344CB8AC3E}">
        <p14:creationId xmlns:p14="http://schemas.microsoft.com/office/powerpoint/2010/main" val="3190134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03313" y="215900"/>
            <a:ext cx="7793037" cy="5803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36"/>
          <p:cNvSpPr>
            <a:spLocks noGrp="1" noChangeArrowheads="1"/>
          </p:cNvSpPr>
          <p:nvPr>
            <p:ph type="dt" sz="half" idx="10"/>
          </p:nvPr>
        </p:nvSpPr>
        <p:spPr/>
        <p:txBody>
          <a:bodyPr/>
          <a:lstStyle>
            <a:lvl1pPr>
              <a:defRPr/>
            </a:lvl1pPr>
          </a:lstStyle>
          <a:p>
            <a:pPr>
              <a:defRPr/>
            </a:pPr>
            <a:fld id="{D1AE8291-B42A-4F4E-AA54-B4208FEA0322}" type="datetime1">
              <a:rPr lang="zh-CN" altLang="en-US" smtClean="0"/>
              <a:t>2020/11/19</a:t>
            </a:fld>
            <a:endParaRPr lang="en-US" altLang="zh-CN"/>
          </a:p>
        </p:txBody>
      </p:sp>
      <p:sp>
        <p:nvSpPr>
          <p:cNvPr id="4" name="Rectangle 37"/>
          <p:cNvSpPr>
            <a:spLocks noGrp="1" noChangeArrowheads="1"/>
          </p:cNvSpPr>
          <p:nvPr>
            <p:ph type="ftr" sz="quarter" idx="11"/>
          </p:nvPr>
        </p:nvSpPr>
        <p:spPr/>
        <p:txBody>
          <a:bodyPr/>
          <a:lstStyle>
            <a:lvl1pPr>
              <a:defRPr/>
            </a:lvl1pPr>
          </a:lstStyle>
          <a:p>
            <a:pPr>
              <a:defRPr/>
            </a:pPr>
            <a:endParaRPr lang="en-US" altLang="zh-CN"/>
          </a:p>
        </p:txBody>
      </p:sp>
      <p:sp>
        <p:nvSpPr>
          <p:cNvPr id="5" name="Rectangle 38"/>
          <p:cNvSpPr>
            <a:spLocks noGrp="1" noChangeArrowheads="1"/>
          </p:cNvSpPr>
          <p:nvPr>
            <p:ph type="sldNum" sz="quarter" idx="12"/>
          </p:nvPr>
        </p:nvSpPr>
        <p:spPr/>
        <p:txBody>
          <a:bodyPr/>
          <a:lstStyle>
            <a:lvl1pPr>
              <a:defRPr/>
            </a:lvl1pPr>
          </a:lstStyle>
          <a:p>
            <a:pPr>
              <a:defRPr/>
            </a:pPr>
            <a:fld id="{5BD66F6F-378E-4F48-91FA-23A893B7198C}" type="slidenum">
              <a:rPr lang="zh-CN" altLang="en-US"/>
              <a:pPr>
                <a:defRPr/>
              </a:pPr>
              <a:t>‹#›</a:t>
            </a:fld>
            <a:endParaRPr lang="en-US" altLang="zh-CN"/>
          </a:p>
        </p:txBody>
      </p:sp>
    </p:spTree>
    <p:extLst>
      <p:ext uri="{BB962C8B-B14F-4D97-AF65-F5344CB8AC3E}">
        <p14:creationId xmlns:p14="http://schemas.microsoft.com/office/powerpoint/2010/main" val="207588032"/>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a:t>单击此处编辑母版标题样式</a:t>
            </a:r>
          </a:p>
        </p:txBody>
      </p:sp>
      <p:sp>
        <p:nvSpPr>
          <p:cNvPr id="3" name="表格占位符 2"/>
          <p:cNvSpPr>
            <a:spLocks noGrp="1"/>
          </p:cNvSpPr>
          <p:nvPr>
            <p:ph type="tbl" idx="1"/>
          </p:nvPr>
        </p:nvSpPr>
        <p:spPr>
          <a:xfrm>
            <a:off x="1123950" y="1508125"/>
            <a:ext cx="7772400" cy="4511675"/>
          </a:xfrm>
        </p:spPr>
        <p:txBody>
          <a:bodyPr rtlCol="0">
            <a:normAutofit/>
          </a:bodyPr>
          <a:lstStyle/>
          <a:p>
            <a:pPr lvl="0"/>
            <a:r>
              <a:rPr lang="zh-CN" altLang="en-US" noProof="0"/>
              <a:t>单击图标添加表格</a:t>
            </a:r>
          </a:p>
        </p:txBody>
      </p:sp>
      <p:sp>
        <p:nvSpPr>
          <p:cNvPr id="4" name="Rectangle 36"/>
          <p:cNvSpPr>
            <a:spLocks noGrp="1" noChangeArrowheads="1"/>
          </p:cNvSpPr>
          <p:nvPr>
            <p:ph type="dt" sz="half" idx="10"/>
          </p:nvPr>
        </p:nvSpPr>
        <p:spPr/>
        <p:txBody>
          <a:bodyPr/>
          <a:lstStyle>
            <a:lvl1pPr>
              <a:defRPr/>
            </a:lvl1pPr>
          </a:lstStyle>
          <a:p>
            <a:pPr>
              <a:defRPr/>
            </a:pPr>
            <a:fld id="{F3C5599B-3B81-4D98-9018-352E717F8E8B}" type="datetime1">
              <a:rPr lang="zh-CN" altLang="en-US" smtClean="0"/>
              <a:t>2020/11/19</a:t>
            </a:fld>
            <a:endParaRPr lang="en-US" altLang="zh-CN"/>
          </a:p>
        </p:txBody>
      </p:sp>
      <p:sp>
        <p:nvSpPr>
          <p:cNvPr id="5" name="Rectangle 37"/>
          <p:cNvSpPr>
            <a:spLocks noGrp="1" noChangeArrowheads="1"/>
          </p:cNvSpPr>
          <p:nvPr>
            <p:ph type="ftr" sz="quarter" idx="11"/>
          </p:nvPr>
        </p:nvSpPr>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p:txBody>
          <a:bodyPr/>
          <a:lstStyle>
            <a:lvl1pPr>
              <a:defRPr/>
            </a:lvl1pPr>
          </a:lstStyle>
          <a:p>
            <a:pPr>
              <a:defRPr/>
            </a:pPr>
            <a:fld id="{7756E19B-A0F6-4EAA-80C2-C94F1F1406E7}" type="slidenum">
              <a:rPr lang="en-US" altLang="zh-CN" smtClean="0"/>
              <a:pPr>
                <a:defRPr/>
              </a:pPr>
              <a:t>‹#›</a:t>
            </a:fld>
            <a:endParaRPr lang="en-US" altLang="zh-CN"/>
          </a:p>
        </p:txBody>
      </p:sp>
    </p:spTree>
    <p:extLst>
      <p:ext uri="{BB962C8B-B14F-4D97-AF65-F5344CB8AC3E}">
        <p14:creationId xmlns:p14="http://schemas.microsoft.com/office/powerpoint/2010/main" val="173486989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79A495F-6EB9-4016-8962-DCD649BA7E99}" type="datetime1">
              <a:rPr lang="zh-CN" altLang="en-US" smtClean="0"/>
              <a:t>2020/11/19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9CDEF5A-BB37-426D-864B-0DFB5CA258ED}" type="slidenum">
              <a:rPr lang="zh-CN" altLang="en-US"/>
              <a:pPr>
                <a:defRPr/>
              </a:pPr>
              <a:t>‹#›</a:t>
            </a:fld>
            <a:endParaRPr lang="zh-CN" altLang="en-US"/>
          </a:p>
        </p:txBody>
      </p:sp>
    </p:spTree>
    <p:extLst>
      <p:ext uri="{BB962C8B-B14F-4D97-AF65-F5344CB8AC3E}">
        <p14:creationId xmlns:p14="http://schemas.microsoft.com/office/powerpoint/2010/main" val="63054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89400DE-2587-46DC-856C-E8F871EFC261}" type="datetime1">
              <a:rPr lang="zh-CN" altLang="en-US" smtClean="0"/>
              <a:t>2020/11/19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72EE2C4-8C4D-434B-9AB2-74475621788C}" type="slidenum">
              <a:rPr lang="zh-CN" altLang="en-US"/>
              <a:pPr>
                <a:defRPr/>
              </a:pPr>
              <a:t>‹#›</a:t>
            </a:fld>
            <a:endParaRPr lang="zh-CN" altLang="en-US"/>
          </a:p>
        </p:txBody>
      </p:sp>
    </p:spTree>
    <p:extLst>
      <p:ext uri="{BB962C8B-B14F-4D97-AF65-F5344CB8AC3E}">
        <p14:creationId xmlns:p14="http://schemas.microsoft.com/office/powerpoint/2010/main" val="150301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060396E-A306-4F6B-92C1-7CD87886F8B3}" type="datetime1">
              <a:rPr lang="zh-CN" altLang="en-US" smtClean="0"/>
              <a:t>2020/11/19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74349E0-FF71-4C1B-BA43-9B2223B9E326}" type="slidenum">
              <a:rPr lang="zh-CN" altLang="en-US"/>
              <a:pPr>
                <a:defRPr/>
              </a:pPr>
              <a:t>‹#›</a:t>
            </a:fld>
            <a:endParaRPr lang="zh-CN" altLang="en-US"/>
          </a:p>
        </p:txBody>
      </p:sp>
    </p:spTree>
    <p:extLst>
      <p:ext uri="{BB962C8B-B14F-4D97-AF65-F5344CB8AC3E}">
        <p14:creationId xmlns:p14="http://schemas.microsoft.com/office/powerpoint/2010/main" val="388191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7C69787-CB1E-46DA-BA50-8CA3FD8BC2BD}" type="datetime1">
              <a:rPr lang="zh-CN" altLang="en-US" smtClean="0"/>
              <a:t>2020/11/19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6BCD206-ABDF-4BBA-804F-336F7BDD6EF8}" type="slidenum">
              <a:rPr lang="zh-CN" altLang="en-US"/>
              <a:pPr>
                <a:defRPr/>
              </a:pPr>
              <a:t>‹#›</a:t>
            </a:fld>
            <a:endParaRPr lang="zh-CN" altLang="en-US"/>
          </a:p>
        </p:txBody>
      </p:sp>
    </p:spTree>
    <p:extLst>
      <p:ext uri="{BB962C8B-B14F-4D97-AF65-F5344CB8AC3E}">
        <p14:creationId xmlns:p14="http://schemas.microsoft.com/office/powerpoint/2010/main" val="106232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07F5EB2-E6D9-419A-AA3F-E83219F05C26}" type="datetime1">
              <a:rPr lang="zh-CN" altLang="en-US" smtClean="0"/>
              <a:t>2020/11/19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F0FF8E2-E42B-4D4E-8FF6-B496C00F7E0E}" type="slidenum">
              <a:rPr lang="zh-CN" altLang="en-US"/>
              <a:pPr>
                <a:defRPr/>
              </a:pPr>
              <a:t>‹#›</a:t>
            </a:fld>
            <a:endParaRPr lang="zh-CN" altLang="en-US"/>
          </a:p>
        </p:txBody>
      </p:sp>
    </p:spTree>
    <p:extLst>
      <p:ext uri="{BB962C8B-B14F-4D97-AF65-F5344CB8AC3E}">
        <p14:creationId xmlns:p14="http://schemas.microsoft.com/office/powerpoint/2010/main" val="96281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4.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auto">
          <a:xfrm>
            <a:off x="0" y="0"/>
            <a:ext cx="9144000" cy="6858000"/>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1425" tIns="45712" rIns="91425" bIns="45712" anchor="ct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a:p>
        </p:txBody>
      </p:sp>
      <p:sp>
        <p:nvSpPr>
          <p:cNvPr id="1027"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目录</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25421B9-DDD6-4A06-8734-62DCB02690F5}" type="datetime1">
              <a:rPr lang="zh-CN" altLang="en-US" smtClean="0"/>
              <a:t>2020/11/19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4ADCF42-5BEE-4E7A-B8F1-04FFBA42CAF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hdr="0" ftr="0"/>
  <p:txStyles>
    <p:titleStyle>
      <a:lvl1pPr algn="l" rtl="0" eaLnBrk="0" fontAlgn="base" hangingPunct="0">
        <a:spcBef>
          <a:spcPct val="0"/>
        </a:spcBef>
        <a:spcAft>
          <a:spcPct val="0"/>
        </a:spcAft>
        <a:defRPr sz="3600" kern="1200">
          <a:solidFill>
            <a:srgbClr val="336699"/>
          </a:solidFill>
          <a:latin typeface="黑体" pitchFamily="49" charset="-122"/>
          <a:ea typeface="黑体" pitchFamily="49" charset="-122"/>
          <a:cs typeface="+mj-cs"/>
        </a:defRPr>
      </a:lvl1pPr>
      <a:lvl2pPr algn="l" rtl="0" eaLnBrk="0" fontAlgn="base" hangingPunct="0">
        <a:spcBef>
          <a:spcPct val="0"/>
        </a:spcBef>
        <a:spcAft>
          <a:spcPct val="0"/>
        </a:spcAft>
        <a:defRPr sz="3600">
          <a:solidFill>
            <a:srgbClr val="336699"/>
          </a:solidFill>
          <a:latin typeface="黑体" pitchFamily="49" charset="-122"/>
          <a:ea typeface="黑体" pitchFamily="49" charset="-122"/>
        </a:defRPr>
      </a:lvl2pPr>
      <a:lvl3pPr algn="l" rtl="0" eaLnBrk="0" fontAlgn="base" hangingPunct="0">
        <a:spcBef>
          <a:spcPct val="0"/>
        </a:spcBef>
        <a:spcAft>
          <a:spcPct val="0"/>
        </a:spcAft>
        <a:defRPr sz="3600">
          <a:solidFill>
            <a:srgbClr val="336699"/>
          </a:solidFill>
          <a:latin typeface="黑体" pitchFamily="49" charset="-122"/>
          <a:ea typeface="黑体" pitchFamily="49" charset="-122"/>
        </a:defRPr>
      </a:lvl3pPr>
      <a:lvl4pPr algn="l" rtl="0" eaLnBrk="0" fontAlgn="base" hangingPunct="0">
        <a:spcBef>
          <a:spcPct val="0"/>
        </a:spcBef>
        <a:spcAft>
          <a:spcPct val="0"/>
        </a:spcAft>
        <a:defRPr sz="3600">
          <a:solidFill>
            <a:srgbClr val="336699"/>
          </a:solidFill>
          <a:latin typeface="黑体" pitchFamily="49" charset="-122"/>
          <a:ea typeface="黑体" pitchFamily="49" charset="-122"/>
        </a:defRPr>
      </a:lvl4pPr>
      <a:lvl5pPr algn="l" rtl="0" eaLnBrk="0" fontAlgn="base" hangingPunct="0">
        <a:spcBef>
          <a:spcPct val="0"/>
        </a:spcBef>
        <a:spcAft>
          <a:spcPct val="0"/>
        </a:spcAft>
        <a:defRPr sz="3600">
          <a:solidFill>
            <a:srgbClr val="336699"/>
          </a:solidFill>
          <a:latin typeface="黑体" pitchFamily="49" charset="-122"/>
          <a:ea typeface="黑体" pitchFamily="49" charset="-122"/>
        </a:defRPr>
      </a:lvl5pPr>
      <a:lvl6pPr marL="457200" algn="l" rtl="0" fontAlgn="base">
        <a:spcBef>
          <a:spcPct val="0"/>
        </a:spcBef>
        <a:spcAft>
          <a:spcPct val="0"/>
        </a:spcAft>
        <a:defRPr sz="3600">
          <a:solidFill>
            <a:srgbClr val="336699"/>
          </a:solidFill>
          <a:latin typeface="黑体" pitchFamily="49" charset="-122"/>
          <a:ea typeface="黑体" pitchFamily="49" charset="-122"/>
        </a:defRPr>
      </a:lvl6pPr>
      <a:lvl7pPr marL="914400" algn="l" rtl="0" fontAlgn="base">
        <a:spcBef>
          <a:spcPct val="0"/>
        </a:spcBef>
        <a:spcAft>
          <a:spcPct val="0"/>
        </a:spcAft>
        <a:defRPr sz="3600">
          <a:solidFill>
            <a:srgbClr val="336699"/>
          </a:solidFill>
          <a:latin typeface="黑体" pitchFamily="49" charset="-122"/>
          <a:ea typeface="黑体" pitchFamily="49" charset="-122"/>
        </a:defRPr>
      </a:lvl7pPr>
      <a:lvl8pPr marL="1371600" algn="l" rtl="0" fontAlgn="base">
        <a:spcBef>
          <a:spcPct val="0"/>
        </a:spcBef>
        <a:spcAft>
          <a:spcPct val="0"/>
        </a:spcAft>
        <a:defRPr sz="3600">
          <a:solidFill>
            <a:srgbClr val="336699"/>
          </a:solidFill>
          <a:latin typeface="黑体" pitchFamily="49" charset="-122"/>
          <a:ea typeface="黑体" pitchFamily="49" charset="-122"/>
        </a:defRPr>
      </a:lvl8pPr>
      <a:lvl9pPr marL="1828800" algn="l" rtl="0" fontAlgn="base">
        <a:spcBef>
          <a:spcPct val="0"/>
        </a:spcBef>
        <a:spcAft>
          <a:spcPct val="0"/>
        </a:spcAft>
        <a:defRPr sz="3600">
          <a:solidFill>
            <a:srgbClr val="336699"/>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Font typeface="Arial" pitchFamily="34" charset="0"/>
        <a:buChar char="•"/>
        <a:defRPr sz="2400" b="1" kern="12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SzPct val="50000"/>
        <a:buFont typeface="Wingdings" pitchFamily="2" charset="2"/>
        <a:buChar char="p"/>
        <a:defRPr sz="2200" kern="1200">
          <a:solidFill>
            <a:schemeClr val="tx1"/>
          </a:solidFill>
          <a:latin typeface="华文细黑" pitchFamily="2" charset="-122"/>
          <a:ea typeface="华文细黑" pitchFamily="2" charset="-122"/>
          <a:cs typeface="+mn-cs"/>
        </a:defRPr>
      </a:lvl2pPr>
      <a:lvl3pPr marL="1143000" indent="-228600" algn="l" rtl="0" eaLnBrk="0" fontAlgn="base" hangingPunct="0">
        <a:spcBef>
          <a:spcPct val="20000"/>
        </a:spcBef>
        <a:spcAft>
          <a:spcPct val="0"/>
        </a:spcAft>
        <a:buSzPct val="50000"/>
        <a:buFont typeface="Wingdings" pitchFamily="2" charset="2"/>
        <a:buChar char="n"/>
        <a:defRPr sz="2000" kern="1200">
          <a:solidFill>
            <a:schemeClr val="tx1"/>
          </a:solidFill>
          <a:latin typeface="华文细黑" pitchFamily="2" charset="-122"/>
          <a:ea typeface="华文细黑"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262C6CC-8F2F-4ADF-AE97-23873604EB49}" type="datetime1">
              <a:rPr lang="zh-CN" altLang="en-US" smtClean="0"/>
              <a:t>2020/11/19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CFB3D7B-5176-41BB-B531-2048A1DD433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3" r:id="rId1"/>
    <p:sldLayoutId id="2147483752" r:id="rId2"/>
    <p:sldLayoutId id="2147483774"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0" y="0"/>
            <a:ext cx="9144000" cy="6858000"/>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1425" tIns="45712" rIns="91425" bIns="45712" anchor="ct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a:p>
        </p:txBody>
      </p:sp>
      <p:sp>
        <p:nvSpPr>
          <p:cNvPr id="3075"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目录</a:t>
            </a:r>
          </a:p>
        </p:txBody>
      </p:sp>
      <p:sp>
        <p:nvSpPr>
          <p:cNvPr id="3076"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55CACDD-0564-4B12-82D4-5A89D4122CFC}" type="datetime1">
              <a:rPr lang="zh-CN" altLang="en-US" smtClean="0"/>
              <a:t>2020/11/19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7BCB574-CE39-411B-AA3E-0535AD0DA74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ftr="0"/>
  <p:txStyles>
    <p:titleStyle>
      <a:lvl1pPr algn="l" rtl="0" eaLnBrk="0" fontAlgn="base" hangingPunct="0">
        <a:spcBef>
          <a:spcPct val="0"/>
        </a:spcBef>
        <a:spcAft>
          <a:spcPct val="0"/>
        </a:spcAft>
        <a:defRPr sz="3600" kern="1200">
          <a:solidFill>
            <a:srgbClr val="336699"/>
          </a:solidFill>
          <a:latin typeface="黑体" pitchFamily="49" charset="-122"/>
          <a:ea typeface="黑体" pitchFamily="49" charset="-122"/>
          <a:cs typeface="+mj-cs"/>
        </a:defRPr>
      </a:lvl1pPr>
      <a:lvl2pPr algn="l" rtl="0" eaLnBrk="0" fontAlgn="base" hangingPunct="0">
        <a:spcBef>
          <a:spcPct val="0"/>
        </a:spcBef>
        <a:spcAft>
          <a:spcPct val="0"/>
        </a:spcAft>
        <a:defRPr sz="3600">
          <a:solidFill>
            <a:srgbClr val="336699"/>
          </a:solidFill>
          <a:latin typeface="黑体" pitchFamily="49" charset="-122"/>
          <a:ea typeface="黑体" pitchFamily="49" charset="-122"/>
        </a:defRPr>
      </a:lvl2pPr>
      <a:lvl3pPr algn="l" rtl="0" eaLnBrk="0" fontAlgn="base" hangingPunct="0">
        <a:spcBef>
          <a:spcPct val="0"/>
        </a:spcBef>
        <a:spcAft>
          <a:spcPct val="0"/>
        </a:spcAft>
        <a:defRPr sz="3600">
          <a:solidFill>
            <a:srgbClr val="336699"/>
          </a:solidFill>
          <a:latin typeface="黑体" pitchFamily="49" charset="-122"/>
          <a:ea typeface="黑体" pitchFamily="49" charset="-122"/>
        </a:defRPr>
      </a:lvl3pPr>
      <a:lvl4pPr algn="l" rtl="0" eaLnBrk="0" fontAlgn="base" hangingPunct="0">
        <a:spcBef>
          <a:spcPct val="0"/>
        </a:spcBef>
        <a:spcAft>
          <a:spcPct val="0"/>
        </a:spcAft>
        <a:defRPr sz="3600">
          <a:solidFill>
            <a:srgbClr val="336699"/>
          </a:solidFill>
          <a:latin typeface="黑体" pitchFamily="49" charset="-122"/>
          <a:ea typeface="黑体" pitchFamily="49" charset="-122"/>
        </a:defRPr>
      </a:lvl4pPr>
      <a:lvl5pPr algn="l" rtl="0" eaLnBrk="0" fontAlgn="base" hangingPunct="0">
        <a:spcBef>
          <a:spcPct val="0"/>
        </a:spcBef>
        <a:spcAft>
          <a:spcPct val="0"/>
        </a:spcAft>
        <a:defRPr sz="3600">
          <a:solidFill>
            <a:srgbClr val="336699"/>
          </a:solidFill>
          <a:latin typeface="黑体" pitchFamily="49" charset="-122"/>
          <a:ea typeface="黑体" pitchFamily="49" charset="-122"/>
        </a:defRPr>
      </a:lvl5pPr>
      <a:lvl6pPr marL="457200" algn="l" rtl="0" fontAlgn="base">
        <a:spcBef>
          <a:spcPct val="0"/>
        </a:spcBef>
        <a:spcAft>
          <a:spcPct val="0"/>
        </a:spcAft>
        <a:defRPr sz="3600">
          <a:solidFill>
            <a:srgbClr val="336699"/>
          </a:solidFill>
          <a:latin typeface="黑体" pitchFamily="49" charset="-122"/>
          <a:ea typeface="黑体" pitchFamily="49" charset="-122"/>
        </a:defRPr>
      </a:lvl6pPr>
      <a:lvl7pPr marL="914400" algn="l" rtl="0" fontAlgn="base">
        <a:spcBef>
          <a:spcPct val="0"/>
        </a:spcBef>
        <a:spcAft>
          <a:spcPct val="0"/>
        </a:spcAft>
        <a:defRPr sz="3600">
          <a:solidFill>
            <a:srgbClr val="336699"/>
          </a:solidFill>
          <a:latin typeface="黑体" pitchFamily="49" charset="-122"/>
          <a:ea typeface="黑体" pitchFamily="49" charset="-122"/>
        </a:defRPr>
      </a:lvl7pPr>
      <a:lvl8pPr marL="1371600" algn="l" rtl="0" fontAlgn="base">
        <a:spcBef>
          <a:spcPct val="0"/>
        </a:spcBef>
        <a:spcAft>
          <a:spcPct val="0"/>
        </a:spcAft>
        <a:defRPr sz="3600">
          <a:solidFill>
            <a:srgbClr val="336699"/>
          </a:solidFill>
          <a:latin typeface="黑体" pitchFamily="49" charset="-122"/>
          <a:ea typeface="黑体" pitchFamily="49" charset="-122"/>
        </a:defRPr>
      </a:lvl8pPr>
      <a:lvl9pPr marL="1828800" algn="l" rtl="0" fontAlgn="base">
        <a:spcBef>
          <a:spcPct val="0"/>
        </a:spcBef>
        <a:spcAft>
          <a:spcPct val="0"/>
        </a:spcAft>
        <a:defRPr sz="3600">
          <a:solidFill>
            <a:srgbClr val="336699"/>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Font typeface="Arial" pitchFamily="34" charset="0"/>
        <a:buChar char="•"/>
        <a:defRPr sz="2400" b="1" kern="12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SzPct val="50000"/>
        <a:buFont typeface="Wingdings" pitchFamily="2" charset="2"/>
        <a:buChar char="p"/>
        <a:defRPr sz="2200" kern="1200">
          <a:solidFill>
            <a:schemeClr val="tx1"/>
          </a:solidFill>
          <a:latin typeface="华文细黑" pitchFamily="2" charset="-122"/>
          <a:ea typeface="华文细黑" pitchFamily="2" charset="-122"/>
          <a:cs typeface="+mn-cs"/>
        </a:defRPr>
      </a:lvl2pPr>
      <a:lvl3pPr marL="1143000" indent="-228600" algn="l" rtl="0" eaLnBrk="0" fontAlgn="base" hangingPunct="0">
        <a:spcBef>
          <a:spcPct val="20000"/>
        </a:spcBef>
        <a:spcAft>
          <a:spcPct val="0"/>
        </a:spcAft>
        <a:buSzPct val="50000"/>
        <a:buFont typeface="Wingdings" pitchFamily="2" charset="2"/>
        <a:buChar char="n"/>
        <a:defRPr sz="2000" kern="1200">
          <a:solidFill>
            <a:schemeClr val="tx1"/>
          </a:solidFill>
          <a:latin typeface="华文细黑" pitchFamily="2" charset="-122"/>
          <a:ea typeface="华文细黑"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4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57615634-D0C6-4FB6-B590-25C2A3100175}" type="datetime1">
              <a:rPr lang="zh-CN" altLang="en-US" smtClean="0"/>
              <a:t>2020/11/19</a:t>
            </a:fld>
            <a:endParaRPr lang="zh-CN" altLang="en-US"/>
          </a:p>
        </p:txBody>
      </p:sp>
      <p:sp>
        <p:nvSpPr>
          <p:cNvPr id="414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zh-CN" altLang="en-US"/>
          </a:p>
        </p:txBody>
      </p:sp>
      <p:sp>
        <p:nvSpPr>
          <p:cNvPr id="414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54ADCF42-5BEE-4E7A-B8F1-04FFBA42CAFE}" type="slidenum">
              <a:rPr lang="zh-CN" altLang="en-US" smtClean="0"/>
              <a:pPr>
                <a:defRPr/>
              </a:pPr>
              <a:t>‹#›</a:t>
            </a:fld>
            <a:endParaRPr lang="zh-CN"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9" name="Oval 15"/>
            <p:cNvSpPr>
              <a:spLocks noChangeArrowheads="1"/>
            </p:cNvSpPr>
            <p:nvPr/>
          </p:nvSpPr>
          <p:spPr bwMode="auto">
            <a:xfrm>
              <a:off x="5472" y="1072"/>
              <a:ext cx="74"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0" name="Oval 16"/>
            <p:cNvSpPr>
              <a:spLocks noChangeArrowheads="1"/>
            </p:cNvSpPr>
            <p:nvPr/>
          </p:nvSpPr>
          <p:spPr bwMode="auto">
            <a:xfrm>
              <a:off x="5136" y="1184"/>
              <a:ext cx="80"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1" name="Oval 17"/>
            <p:cNvSpPr>
              <a:spLocks noChangeArrowheads="1"/>
            </p:cNvSpPr>
            <p:nvPr/>
          </p:nvSpPr>
          <p:spPr bwMode="auto">
            <a:xfrm>
              <a:off x="5248" y="1184"/>
              <a:ext cx="79"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2" name="Oval 18"/>
            <p:cNvSpPr>
              <a:spLocks noChangeArrowheads="1"/>
            </p:cNvSpPr>
            <p:nvPr/>
          </p:nvSpPr>
          <p:spPr bwMode="auto">
            <a:xfrm>
              <a:off x="5360" y="1184"/>
              <a:ext cx="76"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3" name="Oval 19"/>
            <p:cNvSpPr>
              <a:spLocks noChangeArrowheads="1"/>
            </p:cNvSpPr>
            <p:nvPr/>
          </p:nvSpPr>
          <p:spPr bwMode="auto">
            <a:xfrm>
              <a:off x="5472" y="1184"/>
              <a:ext cx="74"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4" name="Oval 20"/>
            <p:cNvSpPr>
              <a:spLocks noChangeArrowheads="1"/>
            </p:cNvSpPr>
            <p:nvPr/>
          </p:nvSpPr>
          <p:spPr bwMode="auto">
            <a:xfrm>
              <a:off x="5584" y="1184"/>
              <a:ext cx="80" cy="7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8" name="Oval 24"/>
            <p:cNvSpPr>
              <a:spLocks noChangeArrowheads="1"/>
            </p:cNvSpPr>
            <p:nvPr/>
          </p:nvSpPr>
          <p:spPr bwMode="auto">
            <a:xfrm>
              <a:off x="5472" y="1296"/>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2" name="Oval 28"/>
            <p:cNvSpPr>
              <a:spLocks noChangeArrowheads="1"/>
            </p:cNvSpPr>
            <p:nvPr/>
          </p:nvSpPr>
          <p:spPr bwMode="auto">
            <a:xfrm>
              <a:off x="5472" y="1408"/>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7" name="Oval 33"/>
            <p:cNvSpPr>
              <a:spLocks noChangeArrowheads="1"/>
            </p:cNvSpPr>
            <p:nvPr/>
          </p:nvSpPr>
          <p:spPr bwMode="auto">
            <a:xfrm>
              <a:off x="5472" y="1520"/>
              <a:ext cx="74"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1" name="Oval 37"/>
            <p:cNvSpPr>
              <a:spLocks noChangeArrowheads="1"/>
            </p:cNvSpPr>
            <p:nvPr/>
          </p:nvSpPr>
          <p:spPr bwMode="auto">
            <a:xfrm>
              <a:off x="5472" y="1632"/>
              <a:ext cx="74"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3" name="Oval 39"/>
            <p:cNvSpPr>
              <a:spLocks noChangeArrowheads="1"/>
            </p:cNvSpPr>
            <p:nvPr/>
          </p:nvSpPr>
          <p:spPr bwMode="auto">
            <a:xfrm>
              <a:off x="5472" y="1744"/>
              <a:ext cx="74"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spTree>
    <p:extLst>
      <p:ext uri="{BB962C8B-B14F-4D97-AF65-F5344CB8AC3E}">
        <p14:creationId xmlns:p14="http://schemas.microsoft.com/office/powerpoint/2010/main" val="64524230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hf hdr="0" ftr="0"/>
  <p:txStyles>
    <p:titleStyle>
      <a:lvl1pPr algn="l" rtl="0" eaLnBrk="1" fontAlgn="base" hangingPunct="1">
        <a:spcBef>
          <a:spcPct val="0"/>
        </a:spcBef>
        <a:spcAft>
          <a:spcPct val="0"/>
        </a:spcAft>
        <a:defRPr sz="3900" b="1">
          <a:solidFill>
            <a:schemeClr val="tx1"/>
          </a:solidFill>
          <a:latin typeface="+mj-lt"/>
          <a:ea typeface="+mj-ea"/>
          <a:cs typeface="+mj-cs"/>
        </a:defRPr>
      </a:lvl1pPr>
      <a:lvl2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2pPr>
      <a:lvl3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3pPr>
      <a:lvl4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4pPr>
      <a:lvl5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5pPr>
      <a:lvl6pPr marL="4572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6pPr>
      <a:lvl7pPr marL="9144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7pPr>
      <a:lvl8pPr marL="13716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8pPr>
      <a:lvl9pPr marL="18288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6.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6.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3738" y="1196975"/>
            <a:ext cx="6686574" cy="1727200"/>
          </a:xfrm>
        </p:spPr>
        <p:txBody>
          <a:bodyPr rtlCol="0"/>
          <a:lstStyle/>
          <a:p>
            <a:pPr eaLnBrk="1" fontAlgn="auto" hangingPunct="1">
              <a:spcAft>
                <a:spcPts val="0"/>
              </a:spcAft>
              <a:defRPr/>
            </a:pPr>
            <a:r>
              <a:rPr lang="zh-CN" altLang="en-US" b="1">
                <a:effectLst/>
                <a:latin typeface="黑体"/>
                <a:ea typeface="黑体"/>
                <a:cs typeface="黑体"/>
              </a:rPr>
              <a:t>嵌入式系统设计方法</a:t>
            </a:r>
            <a:endParaRPr lang="zh-CN" altLang="en-US" dirty="0">
              <a:effectLst/>
              <a:latin typeface="黑体"/>
              <a:ea typeface="黑体"/>
              <a:cs typeface="黑体"/>
            </a:endParaRPr>
          </a:p>
        </p:txBody>
      </p:sp>
      <p:sp>
        <p:nvSpPr>
          <p:cNvPr id="3" name="副标题 2"/>
          <p:cNvSpPr>
            <a:spLocks noGrp="1"/>
          </p:cNvSpPr>
          <p:nvPr>
            <p:ph type="subTitle" idx="1"/>
          </p:nvPr>
        </p:nvSpPr>
        <p:spPr>
          <a:xfrm>
            <a:off x="1371600" y="4797425"/>
            <a:ext cx="6400800" cy="1247775"/>
          </a:xfrm>
        </p:spPr>
        <p:txBody>
          <a:bodyPr rtlCol="0">
            <a:normAutofit/>
          </a:bodyPr>
          <a:lstStyle/>
          <a:p>
            <a:pPr eaLnBrk="1" fontAlgn="auto" hangingPunct="1">
              <a:lnSpc>
                <a:spcPct val="120000"/>
              </a:lnSpc>
              <a:spcBef>
                <a:spcPct val="0"/>
              </a:spcBef>
              <a:spcAft>
                <a:spcPts val="0"/>
              </a:spcAft>
              <a:defRPr/>
            </a:pPr>
            <a:endParaRPr lang="en-US" altLang="zh-CN" b="1" dirty="0">
              <a:latin typeface="楷体_GB2312" pitchFamily="49" charset="-122"/>
              <a:ea typeface="楷体_GB2312" pitchFamily="49" charset="-122"/>
            </a:endParaRPr>
          </a:p>
        </p:txBody>
      </p:sp>
      <p:sp>
        <p:nvSpPr>
          <p:cNvPr id="4" name="TextBox 3"/>
          <p:cNvSpPr txBox="1"/>
          <p:nvPr/>
        </p:nvSpPr>
        <p:spPr>
          <a:xfrm>
            <a:off x="395288" y="2924175"/>
            <a:ext cx="8280400" cy="646331"/>
          </a:xfrm>
          <a:prstGeom prst="rect">
            <a:avLst/>
          </a:prstGeom>
          <a:noFill/>
        </p:spPr>
        <p:txBody>
          <a:bodyPr>
            <a:spAutoFit/>
          </a:bodyPr>
          <a:lstStyle/>
          <a:p>
            <a:pPr algn="ctr" fontAlgn="auto">
              <a:spcBef>
                <a:spcPts val="0"/>
              </a:spcBef>
              <a:spcAft>
                <a:spcPts val="0"/>
              </a:spcAft>
              <a:defRPr/>
            </a:pPr>
            <a:r>
              <a:rPr lang="en-US" altLang="zh-CN" sz="3600" b="1" dirty="0">
                <a:solidFill>
                  <a:schemeClr val="accent5">
                    <a:lumMod val="75000"/>
                  </a:schemeClr>
                </a:solidFill>
                <a:latin typeface="楷体"/>
                <a:ea typeface="楷体"/>
                <a:cs typeface="楷体"/>
              </a:rPr>
              <a:t>ARM</a:t>
            </a:r>
            <a:r>
              <a:rPr lang="zh-CN" altLang="en-US" sz="3600" b="1" dirty="0">
                <a:solidFill>
                  <a:schemeClr val="accent5">
                    <a:lumMod val="75000"/>
                  </a:schemeClr>
                </a:solidFill>
                <a:latin typeface="楷体"/>
                <a:ea typeface="楷体"/>
                <a:cs typeface="楷体"/>
              </a:rPr>
              <a:t>处理器（续）</a:t>
            </a:r>
            <a:endParaRPr lang="en-US" altLang="zh-CN" sz="3600" b="1" dirty="0">
              <a:solidFill>
                <a:schemeClr val="accent5">
                  <a:lumMod val="75000"/>
                </a:schemeClr>
              </a:solidFill>
              <a:latin typeface="楷体"/>
              <a:ea typeface="楷体"/>
              <a:cs typeface="楷体"/>
            </a:endParaRPr>
          </a:p>
        </p:txBody>
      </p:sp>
      <p:sp>
        <p:nvSpPr>
          <p:cNvPr id="5" name="日期占位符 4"/>
          <p:cNvSpPr>
            <a:spLocks noGrp="1"/>
          </p:cNvSpPr>
          <p:nvPr>
            <p:ph type="dt" sz="half" idx="10"/>
          </p:nvPr>
        </p:nvSpPr>
        <p:spPr/>
        <p:txBody>
          <a:bodyPr/>
          <a:lstStyle/>
          <a:p>
            <a:pPr>
              <a:defRPr/>
            </a:pPr>
            <a:fld id="{EB142FE1-1B06-4273-A4CB-EFA00868037D}" type="datetime1">
              <a:rPr lang="zh-CN" altLang="en-US" smtClean="0"/>
              <a:t>2020/11/19</a:t>
            </a:fld>
            <a:endParaRPr lang="zh-CN" altLang="en-US" dirty="0"/>
          </a:p>
        </p:txBody>
      </p:sp>
      <p:sp>
        <p:nvSpPr>
          <p:cNvPr id="6" name="灯片编号占位符 5"/>
          <p:cNvSpPr>
            <a:spLocks noGrp="1"/>
          </p:cNvSpPr>
          <p:nvPr>
            <p:ph type="sldNum" sz="quarter" idx="12"/>
          </p:nvPr>
        </p:nvSpPr>
        <p:spPr/>
        <p:txBody>
          <a:bodyPr/>
          <a:lstStyle/>
          <a:p>
            <a:pPr>
              <a:defRPr/>
            </a:pPr>
            <a:fld id="{9652B7E7-87CB-472F-B70B-2318FE7F6F3C}" type="slidenum">
              <a:rPr lang="zh-CN" altLang="en-US" smtClean="0"/>
              <a:pPr>
                <a:defRPr/>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a:t>模式使用说明（</a:t>
            </a:r>
            <a:r>
              <a:rPr lang="en-US" altLang="zh-CN"/>
              <a:t>2</a:t>
            </a:r>
            <a:r>
              <a:rPr lang="zh-CN" altLang="en-US"/>
              <a:t>）</a:t>
            </a:r>
          </a:p>
        </p:txBody>
      </p:sp>
      <p:sp>
        <p:nvSpPr>
          <p:cNvPr id="58372" name="Rectangle 3"/>
          <p:cNvSpPr>
            <a:spLocks noGrp="1" noChangeArrowheads="1"/>
          </p:cNvSpPr>
          <p:nvPr>
            <p:ph idx="1"/>
          </p:nvPr>
        </p:nvSpPr>
        <p:spPr/>
        <p:txBody>
          <a:bodyPr/>
          <a:lstStyle/>
          <a:p>
            <a:pPr eaLnBrk="1" hangingPunct="1"/>
            <a:r>
              <a:rPr lang="en-US" altLang="zh-CN" dirty="0">
                <a:solidFill>
                  <a:schemeClr val="accent2"/>
                </a:solidFill>
              </a:rPr>
              <a:t>IRQ</a:t>
            </a:r>
            <a:r>
              <a:rPr lang="zh-CN" altLang="en-US" dirty="0"/>
              <a:t>和</a:t>
            </a:r>
            <a:r>
              <a:rPr lang="en-US" altLang="zh-CN" dirty="0">
                <a:solidFill>
                  <a:schemeClr val="accent2"/>
                </a:solidFill>
              </a:rPr>
              <a:t>FIQ</a:t>
            </a:r>
            <a:r>
              <a:rPr lang="zh-CN" altLang="en-US" dirty="0"/>
              <a:t>模式是微处理器收到中断信号后强制处理器进入的模式，用于中断处理。</a:t>
            </a:r>
            <a:endParaRPr lang="en-US" altLang="zh-CN" dirty="0"/>
          </a:p>
          <a:p>
            <a:pPr eaLnBrk="1" hangingPunct="1"/>
            <a:r>
              <a:rPr lang="en-US" altLang="zh-CN" dirty="0">
                <a:solidFill>
                  <a:schemeClr val="accent2"/>
                </a:solidFill>
              </a:rPr>
              <a:t>SYS</a:t>
            </a:r>
            <a:r>
              <a:rPr lang="zh-CN" altLang="en-US" dirty="0"/>
              <a:t>模式用于嵌套中断处理。</a:t>
            </a:r>
            <a:endParaRPr lang="en-US" altLang="zh-CN" dirty="0"/>
          </a:p>
          <a:p>
            <a:r>
              <a:rPr lang="en-US" altLang="zh-CN" dirty="0">
                <a:solidFill>
                  <a:schemeClr val="accent2"/>
                </a:solidFill>
              </a:rPr>
              <a:t>ABT</a:t>
            </a:r>
            <a:r>
              <a:rPr lang="zh-CN" altLang="en-US" dirty="0"/>
              <a:t>和</a:t>
            </a:r>
            <a:r>
              <a:rPr lang="en-US" altLang="zh-CN" dirty="0">
                <a:solidFill>
                  <a:schemeClr val="accent2"/>
                </a:solidFill>
              </a:rPr>
              <a:t>UND</a:t>
            </a:r>
            <a:r>
              <a:rPr lang="zh-CN" altLang="en-US" dirty="0"/>
              <a:t>模式是真正意义上的“异常”，一旦出现就要进入对应的异常中断服务子程序进行处理。</a:t>
            </a:r>
          </a:p>
          <a:p>
            <a:pPr eaLnBrk="1" hangingPunct="1"/>
            <a:endParaRPr lang="en-US" altLang="zh-CN" dirty="0"/>
          </a:p>
        </p:txBody>
      </p:sp>
      <p:sp>
        <p:nvSpPr>
          <p:cNvPr id="5837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A3A51EA7-E42F-44CF-A732-2949D81C400F}"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2" name="灯片编号占位符 1"/>
          <p:cNvSpPr>
            <a:spLocks noGrp="1"/>
          </p:cNvSpPr>
          <p:nvPr>
            <p:ph type="sldNum" sz="quarter" idx="12"/>
          </p:nvPr>
        </p:nvSpPr>
        <p:spPr/>
        <p:txBody>
          <a:bodyPr/>
          <a:lstStyle/>
          <a:p>
            <a:fld id="{C8988E76-54C7-4C7F-9F3F-5248F0722AA3}" type="slidenum">
              <a:rPr lang="zh-CN" altLang="en-US" smtClean="0"/>
              <a:t>10</a:t>
            </a:fld>
            <a:endParaRPr lang="zh-CN" altLang="en-US"/>
          </a:p>
        </p:txBody>
      </p:sp>
    </p:spTree>
    <p:extLst>
      <p:ext uri="{BB962C8B-B14F-4D97-AF65-F5344CB8AC3E}">
        <p14:creationId xmlns:p14="http://schemas.microsoft.com/office/powerpoint/2010/main" val="943846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977900" y="122238"/>
            <a:ext cx="7023100" cy="1295400"/>
          </a:xfrm>
        </p:spPr>
        <p:txBody>
          <a:bodyPr/>
          <a:lstStyle/>
          <a:p>
            <a:pPr eaLnBrk="1" hangingPunct="1"/>
            <a:r>
              <a:rPr lang="en-US" altLang="zh-CN"/>
              <a:t>ARM</a:t>
            </a:r>
            <a:r>
              <a:rPr lang="zh-CN" altLang="en-US"/>
              <a:t>处理器工作状态</a:t>
            </a:r>
          </a:p>
        </p:txBody>
      </p:sp>
      <p:sp>
        <p:nvSpPr>
          <p:cNvPr id="60420" name="Rectangle 3"/>
          <p:cNvSpPr>
            <a:spLocks noGrp="1" noChangeArrowheads="1"/>
          </p:cNvSpPr>
          <p:nvPr>
            <p:ph idx="1"/>
          </p:nvPr>
        </p:nvSpPr>
        <p:spPr>
          <a:xfrm>
            <a:off x="457200" y="1944688"/>
            <a:ext cx="8229600" cy="3952875"/>
          </a:xfrm>
        </p:spPr>
        <p:txBody>
          <a:bodyPr/>
          <a:lstStyle/>
          <a:p>
            <a:pPr eaLnBrk="1" hangingPunct="1">
              <a:lnSpc>
                <a:spcPct val="90000"/>
              </a:lnSpc>
            </a:pPr>
            <a:r>
              <a:rPr lang="en-US" altLang="zh-CN" sz="2600" dirty="0"/>
              <a:t>ARM</a:t>
            </a:r>
            <a:r>
              <a:rPr lang="zh-CN" altLang="en-US" sz="2600" dirty="0"/>
              <a:t>体系结构版本中带有</a:t>
            </a:r>
            <a:r>
              <a:rPr lang="en-US" altLang="zh-CN" sz="2600" dirty="0"/>
              <a:t>T</a:t>
            </a:r>
            <a:r>
              <a:rPr lang="zh-CN" altLang="en-US" sz="2600" dirty="0"/>
              <a:t>变量的</a:t>
            </a:r>
            <a:r>
              <a:rPr lang="en-US" altLang="zh-CN" sz="2600" dirty="0"/>
              <a:t>ARM</a:t>
            </a:r>
            <a:r>
              <a:rPr lang="zh-CN" altLang="en-US" sz="2600" dirty="0"/>
              <a:t>处理器核可以工作在</a:t>
            </a:r>
            <a:r>
              <a:rPr lang="en-US" altLang="zh-CN" sz="2600" dirty="0"/>
              <a:t>2</a:t>
            </a:r>
            <a:r>
              <a:rPr lang="zh-CN" altLang="en-US" sz="2600" dirty="0"/>
              <a:t>种状态。</a:t>
            </a:r>
          </a:p>
          <a:p>
            <a:pPr lvl="1" eaLnBrk="1" hangingPunct="1">
              <a:lnSpc>
                <a:spcPct val="90000"/>
              </a:lnSpc>
              <a:buFont typeface="Wingdings" pitchFamily="2" charset="2"/>
              <a:buNone/>
            </a:pPr>
            <a:r>
              <a:rPr lang="zh-CN" altLang="en-US" sz="2400" dirty="0"/>
              <a:t>⑴</a:t>
            </a:r>
            <a:r>
              <a:rPr lang="en-US" altLang="zh-CN" sz="2400" b="1" dirty="0">
                <a:solidFill>
                  <a:schemeClr val="accent2"/>
                </a:solidFill>
              </a:rPr>
              <a:t>ARM</a:t>
            </a:r>
            <a:r>
              <a:rPr lang="zh-CN" altLang="en-US" sz="2400" b="1" dirty="0">
                <a:solidFill>
                  <a:schemeClr val="accent2"/>
                </a:solidFill>
              </a:rPr>
              <a:t>状态</a:t>
            </a:r>
            <a:r>
              <a:rPr lang="zh-CN" altLang="en-US" sz="2400" dirty="0"/>
              <a:t>，机器指令为</a:t>
            </a:r>
            <a:r>
              <a:rPr lang="en-US" altLang="zh-CN" sz="2400" dirty="0"/>
              <a:t>32</a:t>
            </a:r>
            <a:r>
              <a:rPr lang="zh-CN" altLang="en-US" sz="2400" dirty="0"/>
              <a:t>位的</a:t>
            </a:r>
            <a:r>
              <a:rPr lang="en-US" altLang="zh-CN" sz="2400" dirty="0"/>
              <a:t>ARM</a:t>
            </a:r>
            <a:r>
              <a:rPr lang="zh-CN" altLang="en-US" sz="2400" dirty="0"/>
              <a:t>指令集，字对齐取指执行</a:t>
            </a:r>
            <a:r>
              <a:rPr lang="en-US" altLang="zh-CN" sz="2400" dirty="0"/>
              <a:t>ARM</a:t>
            </a:r>
            <a:r>
              <a:rPr lang="zh-CN" altLang="en-US" sz="2400" dirty="0"/>
              <a:t>指令。</a:t>
            </a:r>
          </a:p>
          <a:p>
            <a:pPr lvl="1" eaLnBrk="1" hangingPunct="1">
              <a:lnSpc>
                <a:spcPct val="90000"/>
              </a:lnSpc>
              <a:buFont typeface="Wingdings" pitchFamily="2" charset="2"/>
              <a:buNone/>
            </a:pPr>
            <a:r>
              <a:rPr lang="zh-CN" altLang="en-US" sz="2400" dirty="0"/>
              <a:t>⑵</a:t>
            </a:r>
            <a:r>
              <a:rPr lang="en-US" altLang="zh-CN" sz="2400" b="1" dirty="0">
                <a:solidFill>
                  <a:schemeClr val="accent2"/>
                </a:solidFill>
              </a:rPr>
              <a:t>Thumb</a:t>
            </a:r>
            <a:r>
              <a:rPr lang="zh-CN" altLang="en-US" sz="2400" b="1" dirty="0">
                <a:solidFill>
                  <a:schemeClr val="accent2"/>
                </a:solidFill>
              </a:rPr>
              <a:t>状态</a:t>
            </a:r>
            <a:r>
              <a:rPr lang="zh-CN" altLang="en-US" sz="2400" dirty="0"/>
              <a:t>，机器指令为</a:t>
            </a:r>
            <a:r>
              <a:rPr lang="en-US" altLang="zh-CN" sz="2400" dirty="0"/>
              <a:t>16</a:t>
            </a:r>
            <a:r>
              <a:rPr lang="zh-CN" altLang="en-US" sz="2400" dirty="0"/>
              <a:t>位的</a:t>
            </a:r>
            <a:r>
              <a:rPr lang="en-US" altLang="zh-CN" sz="2400" dirty="0"/>
              <a:t>Thumb</a:t>
            </a:r>
            <a:r>
              <a:rPr lang="zh-CN" altLang="en-US" sz="2400" dirty="0"/>
              <a:t>指令集，半字对齐取指执行</a:t>
            </a:r>
            <a:r>
              <a:rPr lang="en-US" altLang="zh-CN" sz="2400" dirty="0"/>
              <a:t>Thumb</a:t>
            </a:r>
            <a:r>
              <a:rPr lang="zh-CN" altLang="en-US" sz="2400" dirty="0"/>
              <a:t>指令。</a:t>
            </a:r>
          </a:p>
          <a:p>
            <a:pPr lvl="1" eaLnBrk="1" hangingPunct="1">
              <a:lnSpc>
                <a:spcPct val="90000"/>
              </a:lnSpc>
            </a:pPr>
            <a:r>
              <a:rPr lang="zh-CN" altLang="en-US" sz="2400" dirty="0"/>
              <a:t>在任何一种工作状态可以通过转移指令切换到另一种工作状态。</a:t>
            </a:r>
            <a:r>
              <a:rPr lang="en-US" altLang="zh-CN" sz="2400" dirty="0"/>
              <a:t>ARM</a:t>
            </a:r>
            <a:r>
              <a:rPr lang="zh-CN" altLang="en-US" sz="2400" dirty="0"/>
              <a:t>和</a:t>
            </a:r>
            <a:r>
              <a:rPr lang="en-US" altLang="zh-CN" sz="2400" dirty="0"/>
              <a:t>Thumb</a:t>
            </a:r>
            <a:r>
              <a:rPr lang="zh-CN" altLang="en-US" sz="2400" dirty="0"/>
              <a:t>之间的状态切换不影响处理器工作模式和寄存器中的内容。</a:t>
            </a:r>
          </a:p>
          <a:p>
            <a:pPr lvl="1" eaLnBrk="1" hangingPunct="1">
              <a:lnSpc>
                <a:spcPct val="90000"/>
              </a:lnSpc>
            </a:pPr>
            <a:r>
              <a:rPr lang="zh-CN" altLang="en-US" sz="2400" dirty="0"/>
              <a:t>加电起动时处理器工作在</a:t>
            </a:r>
            <a:r>
              <a:rPr lang="en-US" altLang="zh-CN" sz="2400" dirty="0"/>
              <a:t>ARM</a:t>
            </a:r>
            <a:r>
              <a:rPr lang="zh-CN" altLang="en-US" sz="2400" dirty="0"/>
              <a:t>状态。</a:t>
            </a:r>
          </a:p>
        </p:txBody>
      </p:sp>
      <p:sp>
        <p:nvSpPr>
          <p:cNvPr id="60418"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3F9A33A4-B19E-4D46-945E-0B6C45A4AA2A}"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2" name="灯片编号占位符 1"/>
          <p:cNvSpPr>
            <a:spLocks noGrp="1"/>
          </p:cNvSpPr>
          <p:nvPr>
            <p:ph type="sldNum" sz="quarter" idx="12"/>
          </p:nvPr>
        </p:nvSpPr>
        <p:spPr/>
        <p:txBody>
          <a:bodyPr/>
          <a:lstStyle/>
          <a:p>
            <a:fld id="{C8988E76-54C7-4C7F-9F3F-5248F0722AA3}" type="slidenum">
              <a:rPr lang="zh-CN" altLang="en-US" smtClean="0"/>
              <a:t>11</a:t>
            </a:fld>
            <a:endParaRPr lang="zh-CN" altLang="en-US"/>
          </a:p>
        </p:txBody>
      </p:sp>
    </p:spTree>
    <p:extLst>
      <p:ext uri="{BB962C8B-B14F-4D97-AF65-F5344CB8AC3E}">
        <p14:creationId xmlns:p14="http://schemas.microsoft.com/office/powerpoint/2010/main" val="204092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1090613" y="122238"/>
            <a:ext cx="6910387" cy="1295400"/>
          </a:xfrm>
        </p:spPr>
        <p:txBody>
          <a:bodyPr/>
          <a:lstStyle/>
          <a:p>
            <a:pPr eaLnBrk="1" hangingPunct="1"/>
            <a:r>
              <a:rPr lang="zh-CN" altLang="en-US"/>
              <a:t>两种工作状态之间切换</a:t>
            </a:r>
          </a:p>
        </p:txBody>
      </p:sp>
      <p:sp>
        <p:nvSpPr>
          <p:cNvPr id="61444" name="Rectangle 3"/>
          <p:cNvSpPr>
            <a:spLocks noGrp="1" noChangeArrowheads="1"/>
          </p:cNvSpPr>
          <p:nvPr>
            <p:ph idx="1"/>
          </p:nvPr>
        </p:nvSpPr>
        <p:spPr>
          <a:xfrm>
            <a:off x="587375" y="1911350"/>
            <a:ext cx="7991475" cy="4159250"/>
          </a:xfrm>
        </p:spPr>
        <p:txBody>
          <a:bodyPr/>
          <a:lstStyle/>
          <a:p>
            <a:pPr eaLnBrk="1" hangingPunct="1">
              <a:lnSpc>
                <a:spcPct val="90000"/>
              </a:lnSpc>
            </a:pPr>
            <a:r>
              <a:rPr lang="zh-CN" altLang="en-US" sz="2400" b="1" dirty="0"/>
              <a:t>进入</a:t>
            </a:r>
            <a:r>
              <a:rPr lang="en-US" altLang="zh-CN" sz="2400" b="1" dirty="0"/>
              <a:t>Thumb</a:t>
            </a:r>
            <a:r>
              <a:rPr lang="zh-CN" altLang="en-US" sz="2400" b="1" dirty="0"/>
              <a:t>状态</a:t>
            </a:r>
          </a:p>
          <a:p>
            <a:pPr lvl="1" eaLnBrk="1" hangingPunct="1">
              <a:lnSpc>
                <a:spcPct val="90000"/>
              </a:lnSpc>
            </a:pPr>
            <a:r>
              <a:rPr lang="zh-CN" altLang="en-US" sz="2200" dirty="0"/>
              <a:t>当操作数寄存器的状态位（位</a:t>
            </a:r>
            <a:r>
              <a:rPr lang="en-US" altLang="zh-CN" sz="2200" dirty="0"/>
              <a:t>[0]</a:t>
            </a:r>
            <a:r>
              <a:rPr lang="zh-CN" altLang="en-US" sz="2200" dirty="0"/>
              <a:t>）为</a:t>
            </a:r>
            <a:r>
              <a:rPr lang="en-US" altLang="zh-CN" sz="2200" dirty="0"/>
              <a:t>1</a:t>
            </a:r>
            <a:r>
              <a:rPr lang="zh-CN" altLang="en-US" sz="2200" dirty="0"/>
              <a:t>时，执行</a:t>
            </a:r>
            <a:r>
              <a:rPr lang="en-US" altLang="zh-CN" sz="2200" dirty="0"/>
              <a:t>BX</a:t>
            </a:r>
            <a:r>
              <a:rPr lang="zh-CN" altLang="en-US" sz="2200" dirty="0"/>
              <a:t>指令进入</a:t>
            </a:r>
            <a:r>
              <a:rPr lang="en-US" altLang="zh-CN" sz="2200" dirty="0"/>
              <a:t>Thumb</a:t>
            </a:r>
            <a:r>
              <a:rPr lang="zh-CN" altLang="en-US" sz="2200" dirty="0"/>
              <a:t>状态。</a:t>
            </a:r>
          </a:p>
          <a:p>
            <a:pPr lvl="1" eaLnBrk="1" hangingPunct="1">
              <a:lnSpc>
                <a:spcPct val="90000"/>
              </a:lnSpc>
            </a:pPr>
            <a:r>
              <a:rPr lang="zh-CN" altLang="en-US" sz="2200" dirty="0"/>
              <a:t>如果处理器在</a:t>
            </a:r>
            <a:r>
              <a:rPr lang="en-US" altLang="zh-CN" sz="2200" dirty="0"/>
              <a:t>Thumb</a:t>
            </a:r>
            <a:r>
              <a:rPr lang="zh-CN" altLang="en-US" sz="2200" dirty="0"/>
              <a:t>状态进入异常，则当异常处理（</a:t>
            </a:r>
            <a:r>
              <a:rPr lang="en-US" altLang="zh-CN" sz="2200" dirty="0"/>
              <a:t>IRQ</a:t>
            </a:r>
            <a:r>
              <a:rPr lang="zh-CN" altLang="en-US" sz="2200" dirty="0"/>
              <a:t>、</a:t>
            </a:r>
            <a:r>
              <a:rPr lang="en-US" altLang="zh-CN" sz="2200" dirty="0"/>
              <a:t>FIQ</a:t>
            </a:r>
            <a:r>
              <a:rPr lang="zh-CN" altLang="en-US" sz="2200" dirty="0"/>
              <a:t>、</a:t>
            </a:r>
            <a:r>
              <a:rPr lang="en-US" altLang="zh-CN" sz="2200" dirty="0" err="1"/>
              <a:t>Undef</a:t>
            </a:r>
            <a:r>
              <a:rPr lang="zh-CN" altLang="en-US" sz="2200" dirty="0"/>
              <a:t>、</a:t>
            </a:r>
            <a:r>
              <a:rPr lang="en-US" altLang="zh-CN" sz="2200" dirty="0"/>
              <a:t>Abort</a:t>
            </a:r>
            <a:r>
              <a:rPr lang="zh-CN" altLang="en-US" sz="2200" dirty="0"/>
              <a:t>和</a:t>
            </a:r>
            <a:r>
              <a:rPr lang="en-US" altLang="zh-CN" sz="2200" dirty="0"/>
              <a:t>SWI</a:t>
            </a:r>
            <a:r>
              <a:rPr lang="zh-CN" altLang="en-US" sz="2200" dirty="0"/>
              <a:t>）返回时，自动转换到</a:t>
            </a:r>
            <a:r>
              <a:rPr lang="en-US" altLang="zh-CN" sz="2200" dirty="0"/>
              <a:t>Thumb</a:t>
            </a:r>
            <a:r>
              <a:rPr lang="zh-CN" altLang="en-US" sz="2200" dirty="0"/>
              <a:t>状态。</a:t>
            </a:r>
          </a:p>
          <a:p>
            <a:pPr eaLnBrk="1" hangingPunct="1">
              <a:lnSpc>
                <a:spcPct val="90000"/>
              </a:lnSpc>
            </a:pPr>
            <a:r>
              <a:rPr lang="zh-CN" altLang="en-US" sz="2400" b="1" dirty="0"/>
              <a:t>进入</a:t>
            </a:r>
            <a:r>
              <a:rPr lang="en-US" altLang="zh-CN" sz="2400" b="1" dirty="0"/>
              <a:t>ARM</a:t>
            </a:r>
            <a:r>
              <a:rPr lang="zh-CN" altLang="en-US" sz="2400" b="1" dirty="0"/>
              <a:t>状态</a:t>
            </a:r>
          </a:p>
          <a:p>
            <a:pPr lvl="1" eaLnBrk="1" hangingPunct="1">
              <a:lnSpc>
                <a:spcPct val="90000"/>
              </a:lnSpc>
            </a:pPr>
            <a:r>
              <a:rPr lang="zh-CN" altLang="en-US" sz="2200" dirty="0"/>
              <a:t>当操作数寄存器的状态位（位</a:t>
            </a:r>
            <a:r>
              <a:rPr lang="en-US" altLang="zh-CN" sz="2200" dirty="0"/>
              <a:t>[0]</a:t>
            </a:r>
            <a:r>
              <a:rPr lang="zh-CN" altLang="en-US" sz="2200" dirty="0"/>
              <a:t>）为</a:t>
            </a:r>
            <a:r>
              <a:rPr lang="en-US" altLang="zh-CN" sz="2200" dirty="0"/>
              <a:t>0</a:t>
            </a:r>
            <a:r>
              <a:rPr lang="zh-CN" altLang="en-US" sz="2200" dirty="0"/>
              <a:t>时，执行</a:t>
            </a:r>
            <a:r>
              <a:rPr lang="en-US" altLang="zh-CN" sz="2200" dirty="0"/>
              <a:t>BX</a:t>
            </a:r>
            <a:r>
              <a:rPr lang="zh-CN" altLang="en-US" sz="2200" dirty="0"/>
              <a:t>指令进入</a:t>
            </a:r>
            <a:r>
              <a:rPr lang="en-US" altLang="zh-CN" sz="2200" dirty="0"/>
              <a:t>ARM</a:t>
            </a:r>
            <a:r>
              <a:rPr lang="zh-CN" altLang="en-US" sz="2200" dirty="0"/>
              <a:t>状态。</a:t>
            </a:r>
          </a:p>
          <a:p>
            <a:pPr lvl="1" eaLnBrk="1" hangingPunct="1">
              <a:lnSpc>
                <a:spcPct val="90000"/>
              </a:lnSpc>
            </a:pPr>
            <a:r>
              <a:rPr lang="zh-CN" altLang="en-US" sz="2200" dirty="0"/>
              <a:t>处理器进行异常处理（</a:t>
            </a:r>
            <a:r>
              <a:rPr lang="en-US" altLang="zh-CN" sz="2200" dirty="0"/>
              <a:t>IRQ</a:t>
            </a:r>
            <a:r>
              <a:rPr lang="zh-CN" altLang="en-US" sz="2200" dirty="0"/>
              <a:t>、</a:t>
            </a:r>
            <a:r>
              <a:rPr lang="en-US" altLang="zh-CN" sz="2200" dirty="0"/>
              <a:t>FIQ</a:t>
            </a:r>
            <a:r>
              <a:rPr lang="zh-CN" altLang="en-US" sz="2200" dirty="0"/>
              <a:t>、</a:t>
            </a:r>
            <a:r>
              <a:rPr lang="en-US" altLang="zh-CN" sz="2200" dirty="0"/>
              <a:t>Reset</a:t>
            </a:r>
            <a:r>
              <a:rPr lang="zh-CN" altLang="en-US" sz="2200" dirty="0"/>
              <a:t>、</a:t>
            </a:r>
            <a:r>
              <a:rPr lang="en-US" altLang="zh-CN" sz="2200" dirty="0" err="1"/>
              <a:t>Undef</a:t>
            </a:r>
            <a:r>
              <a:rPr lang="zh-CN" altLang="en-US" sz="2200" dirty="0"/>
              <a:t>、</a:t>
            </a:r>
            <a:r>
              <a:rPr lang="en-US" altLang="zh-CN" sz="2200" dirty="0"/>
              <a:t>Abort</a:t>
            </a:r>
            <a:r>
              <a:rPr lang="zh-CN" altLang="en-US" sz="2200" dirty="0"/>
              <a:t>和</a:t>
            </a:r>
            <a:r>
              <a:rPr lang="en-US" altLang="zh-CN" sz="2200" dirty="0"/>
              <a:t>SWI</a:t>
            </a:r>
            <a:r>
              <a:rPr lang="zh-CN" altLang="en-US" sz="2200" dirty="0"/>
              <a:t>）。在此情况下，把</a:t>
            </a:r>
            <a:r>
              <a:rPr lang="en-US" altLang="zh-CN" sz="2200" dirty="0"/>
              <a:t>PC</a:t>
            </a:r>
            <a:r>
              <a:rPr lang="zh-CN" altLang="en-US" sz="2200" dirty="0"/>
              <a:t>放入异常模式链接寄存器中。从异常向量地址开始执行也可以进入</a:t>
            </a:r>
            <a:r>
              <a:rPr lang="en-US" altLang="zh-CN" sz="2200" dirty="0"/>
              <a:t>ARM</a:t>
            </a:r>
            <a:r>
              <a:rPr lang="zh-CN" altLang="en-US" sz="2200" dirty="0"/>
              <a:t>状态。</a:t>
            </a:r>
          </a:p>
        </p:txBody>
      </p:sp>
      <p:sp>
        <p:nvSpPr>
          <p:cNvPr id="6144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A71D34BF-7BDC-4976-A75F-3411A3825F34}"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2" name="灯片编号占位符 1"/>
          <p:cNvSpPr>
            <a:spLocks noGrp="1"/>
          </p:cNvSpPr>
          <p:nvPr>
            <p:ph type="sldNum" sz="quarter" idx="12"/>
          </p:nvPr>
        </p:nvSpPr>
        <p:spPr/>
        <p:txBody>
          <a:bodyPr/>
          <a:lstStyle/>
          <a:p>
            <a:fld id="{C8988E76-54C7-4C7F-9F3F-5248F0722AA3}" type="slidenum">
              <a:rPr lang="zh-CN" altLang="en-US" smtClean="0"/>
              <a:t>12</a:t>
            </a:fld>
            <a:endParaRPr lang="zh-CN" altLang="en-US"/>
          </a:p>
        </p:txBody>
      </p:sp>
    </p:spTree>
    <p:extLst>
      <p:ext uri="{BB962C8B-B14F-4D97-AF65-F5344CB8AC3E}">
        <p14:creationId xmlns:p14="http://schemas.microsoft.com/office/powerpoint/2010/main" val="225431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1004888" y="122238"/>
            <a:ext cx="6996112" cy="1295400"/>
          </a:xfrm>
        </p:spPr>
        <p:txBody>
          <a:bodyPr/>
          <a:lstStyle/>
          <a:p>
            <a:pPr eaLnBrk="1" hangingPunct="1"/>
            <a:r>
              <a:rPr lang="zh-CN" altLang="en-US"/>
              <a:t>工作状态切换方法</a:t>
            </a:r>
          </a:p>
        </p:txBody>
      </p:sp>
      <p:sp>
        <p:nvSpPr>
          <p:cNvPr id="62468" name="Rectangle 3"/>
          <p:cNvSpPr>
            <a:spLocks noGrp="1" noChangeArrowheads="1"/>
          </p:cNvSpPr>
          <p:nvPr>
            <p:ph idx="1"/>
          </p:nvPr>
        </p:nvSpPr>
        <p:spPr>
          <a:xfrm>
            <a:off x="550863" y="1841500"/>
            <a:ext cx="8018462" cy="4330700"/>
          </a:xfrm>
        </p:spPr>
        <p:txBody>
          <a:bodyPr/>
          <a:lstStyle/>
          <a:p>
            <a:pPr eaLnBrk="1" hangingPunct="1">
              <a:lnSpc>
                <a:spcPct val="90000"/>
              </a:lnSpc>
            </a:pPr>
            <a:r>
              <a:rPr lang="zh-CN" altLang="en-US" sz="2800"/>
              <a:t>使用</a:t>
            </a:r>
            <a:r>
              <a:rPr lang="en-US" altLang="zh-CN" sz="2800"/>
              <a:t>BX</a:t>
            </a:r>
            <a:r>
              <a:rPr lang="zh-CN" altLang="en-US" sz="2800"/>
              <a:t>指令可以将</a:t>
            </a:r>
            <a:r>
              <a:rPr lang="en-US" altLang="zh-CN" sz="2800"/>
              <a:t>ARM7TDMI(-S)</a:t>
            </a:r>
            <a:r>
              <a:rPr lang="zh-CN" altLang="en-US" sz="2800"/>
              <a:t>内核的工作状态在</a:t>
            </a:r>
            <a:r>
              <a:rPr lang="en-US" altLang="zh-CN" sz="2800"/>
              <a:t>ARM</a:t>
            </a:r>
            <a:r>
              <a:rPr lang="zh-CN" altLang="en-US" sz="2800"/>
              <a:t>状态和</a:t>
            </a:r>
            <a:r>
              <a:rPr lang="en-US" altLang="zh-CN" sz="2800"/>
              <a:t>Thumb</a:t>
            </a:r>
            <a:r>
              <a:rPr lang="zh-CN" altLang="en-US" sz="2800"/>
              <a:t>状态之间进行切换。</a:t>
            </a:r>
          </a:p>
          <a:p>
            <a:pPr lvl="1" eaLnBrk="1" hangingPunct="1">
              <a:lnSpc>
                <a:spcPct val="90000"/>
              </a:lnSpc>
            </a:pPr>
            <a:r>
              <a:rPr lang="zh-CN" altLang="en-US" sz="2800"/>
              <a:t>参看下例：</a:t>
            </a:r>
          </a:p>
          <a:p>
            <a:pPr lvl="1" eaLnBrk="1" hangingPunct="1">
              <a:lnSpc>
                <a:spcPct val="90000"/>
              </a:lnSpc>
              <a:buFont typeface="Wingdings" pitchFamily="2" charset="2"/>
              <a:buNone/>
            </a:pPr>
            <a:r>
              <a:rPr lang="en-US" altLang="zh-CN" sz="2800"/>
              <a:t>;</a:t>
            </a:r>
            <a:r>
              <a:rPr lang="zh-CN" altLang="en-US" sz="2800"/>
              <a:t>从</a:t>
            </a:r>
            <a:r>
              <a:rPr lang="en-US" altLang="zh-CN" sz="2800"/>
              <a:t>ARM</a:t>
            </a:r>
            <a:r>
              <a:rPr lang="zh-CN" altLang="en-US" sz="2800"/>
              <a:t>状态转变为</a:t>
            </a:r>
            <a:r>
              <a:rPr lang="en-US" altLang="zh-CN" sz="2800"/>
              <a:t>Thumb</a:t>
            </a:r>
            <a:r>
              <a:rPr lang="zh-CN" altLang="en-US" sz="2800"/>
              <a:t>状态</a:t>
            </a:r>
          </a:p>
          <a:p>
            <a:pPr lvl="1" eaLnBrk="1" hangingPunct="1">
              <a:lnSpc>
                <a:spcPct val="90000"/>
              </a:lnSpc>
              <a:buFont typeface="Wingdings" pitchFamily="2" charset="2"/>
              <a:buNone/>
            </a:pPr>
            <a:r>
              <a:rPr lang="zh-CN" altLang="en-US" sz="2800"/>
              <a:t>	</a:t>
            </a:r>
            <a:r>
              <a:rPr lang="en-US" altLang="zh-CN" sz="2800"/>
              <a:t>LDR	R0, =Lable+1</a:t>
            </a:r>
          </a:p>
          <a:p>
            <a:pPr lvl="1" eaLnBrk="1" hangingPunct="1">
              <a:lnSpc>
                <a:spcPct val="90000"/>
              </a:lnSpc>
              <a:buFont typeface="Wingdings" pitchFamily="2" charset="2"/>
              <a:buNone/>
            </a:pPr>
            <a:r>
              <a:rPr lang="en-US" altLang="zh-CN" sz="2800"/>
              <a:t>	BX	R0</a:t>
            </a:r>
          </a:p>
          <a:p>
            <a:pPr lvl="1" eaLnBrk="1" hangingPunct="1">
              <a:lnSpc>
                <a:spcPct val="90000"/>
              </a:lnSpc>
              <a:buFont typeface="Wingdings" pitchFamily="2" charset="2"/>
              <a:buNone/>
            </a:pPr>
            <a:r>
              <a:rPr lang="en-US" altLang="zh-CN" sz="2800"/>
              <a:t>;</a:t>
            </a:r>
            <a:r>
              <a:rPr lang="zh-CN" altLang="en-US" sz="2800"/>
              <a:t>从</a:t>
            </a:r>
            <a:r>
              <a:rPr lang="en-US" altLang="zh-CN" sz="2800"/>
              <a:t>Thumb </a:t>
            </a:r>
            <a:r>
              <a:rPr lang="zh-CN" altLang="en-US" sz="2800"/>
              <a:t>状态转变为</a:t>
            </a:r>
            <a:r>
              <a:rPr lang="en-US" altLang="zh-CN" sz="2800"/>
              <a:t>ARM</a:t>
            </a:r>
            <a:r>
              <a:rPr lang="zh-CN" altLang="en-US" sz="2800"/>
              <a:t>状态</a:t>
            </a:r>
          </a:p>
          <a:p>
            <a:pPr lvl="1" eaLnBrk="1" hangingPunct="1">
              <a:lnSpc>
                <a:spcPct val="90000"/>
              </a:lnSpc>
              <a:buFont typeface="Wingdings" pitchFamily="2" charset="2"/>
              <a:buNone/>
            </a:pPr>
            <a:r>
              <a:rPr lang="zh-CN" altLang="en-US" sz="2800"/>
              <a:t>	</a:t>
            </a:r>
            <a:r>
              <a:rPr lang="en-US" altLang="zh-CN" sz="2800"/>
              <a:t>LDR	R0, =Lable</a:t>
            </a:r>
          </a:p>
          <a:p>
            <a:pPr lvl="1" eaLnBrk="1" hangingPunct="1">
              <a:lnSpc>
                <a:spcPct val="90000"/>
              </a:lnSpc>
              <a:buFont typeface="Wingdings" pitchFamily="2" charset="2"/>
              <a:buNone/>
            </a:pPr>
            <a:r>
              <a:rPr lang="en-US" altLang="zh-CN" sz="2800"/>
              <a:t>	BX	R0</a:t>
            </a:r>
          </a:p>
        </p:txBody>
      </p:sp>
      <p:sp>
        <p:nvSpPr>
          <p:cNvPr id="6246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90FC4D20-41B9-49CC-861C-E8684FA9E7D6}"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2" name="灯片编号占位符 1"/>
          <p:cNvSpPr>
            <a:spLocks noGrp="1"/>
          </p:cNvSpPr>
          <p:nvPr>
            <p:ph type="sldNum" sz="quarter" idx="12"/>
          </p:nvPr>
        </p:nvSpPr>
        <p:spPr/>
        <p:txBody>
          <a:bodyPr/>
          <a:lstStyle/>
          <a:p>
            <a:fld id="{C8988E76-54C7-4C7F-9F3F-5248F0722AA3}" type="slidenum">
              <a:rPr lang="zh-CN" altLang="en-US" smtClean="0"/>
              <a:t>13</a:t>
            </a:fld>
            <a:endParaRPr lang="zh-CN" altLang="en-US"/>
          </a:p>
        </p:txBody>
      </p:sp>
    </p:spTree>
    <p:extLst>
      <p:ext uri="{BB962C8B-B14F-4D97-AF65-F5344CB8AC3E}">
        <p14:creationId xmlns:p14="http://schemas.microsoft.com/office/powerpoint/2010/main" val="45837257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ChangeArrowheads="1"/>
          </p:cNvSpPr>
          <p:nvPr/>
        </p:nvSpPr>
        <p:spPr bwMode="auto">
          <a:xfrm>
            <a:off x="2843213" y="3933825"/>
            <a:ext cx="3457575" cy="2016125"/>
          </a:xfrm>
          <a:prstGeom prst="rect">
            <a:avLst/>
          </a:prstGeom>
          <a:solidFill>
            <a:srgbClr val="FFE4B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3491" name="Rectangle 3"/>
          <p:cNvSpPr>
            <a:spLocks noGrp="1" noChangeArrowheads="1"/>
          </p:cNvSpPr>
          <p:nvPr>
            <p:ph type="title"/>
          </p:nvPr>
        </p:nvSpPr>
        <p:spPr>
          <a:noFill/>
        </p:spPr>
        <p:txBody>
          <a:bodyPr/>
          <a:lstStyle/>
          <a:p>
            <a:pPr eaLnBrk="1" hangingPunct="1"/>
            <a:r>
              <a:rPr lang="zh-CN" altLang="en-US"/>
              <a:t>状态切换的一个例子</a:t>
            </a:r>
          </a:p>
        </p:txBody>
      </p:sp>
      <p:sp>
        <p:nvSpPr>
          <p:cNvPr id="63492" name="日期占位符 26"/>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86F35285-9E40-462D-A899-5AFC00C96DD3}"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63493" name="灯片编号占位符 2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4F199F5B-29D2-451E-9D17-D74B01C92742}" type="slidenum">
              <a:rPr lang="zh-CN" altLang="en-US" sz="1000" smtClean="0">
                <a:latin typeface="Arial" charset="0"/>
                <a:ea typeface="宋体" charset="-122"/>
              </a:rPr>
              <a:pPr eaLnBrk="1" hangingPunct="1">
                <a:spcBef>
                  <a:spcPct val="0"/>
                </a:spcBef>
                <a:buClrTx/>
                <a:buSzTx/>
                <a:buFontTx/>
                <a:buNone/>
              </a:pPr>
              <a:t>14</a:t>
            </a:fld>
            <a:endParaRPr lang="en-US" altLang="zh-CN" sz="1000">
              <a:latin typeface="Arial" charset="0"/>
              <a:ea typeface="宋体" charset="-122"/>
            </a:endParaRPr>
          </a:p>
        </p:txBody>
      </p:sp>
      <p:grpSp>
        <p:nvGrpSpPr>
          <p:cNvPr id="2" name="Group 5"/>
          <p:cNvGrpSpPr>
            <a:grpSpLocks/>
          </p:cNvGrpSpPr>
          <p:nvPr/>
        </p:nvGrpSpPr>
        <p:grpSpPr bwMode="auto">
          <a:xfrm>
            <a:off x="5940425" y="4097338"/>
            <a:ext cx="2590800" cy="915987"/>
            <a:chOff x="3753" y="1706"/>
            <a:chExt cx="1632" cy="577"/>
          </a:xfrm>
        </p:grpSpPr>
        <p:sp>
          <p:nvSpPr>
            <p:cNvPr id="63514" name="Text Box 6"/>
            <p:cNvSpPr txBox="1">
              <a:spLocks noChangeArrowheads="1"/>
            </p:cNvSpPr>
            <p:nvPr/>
          </p:nvSpPr>
          <p:spPr bwMode="auto">
            <a:xfrm>
              <a:off x="4377" y="1706"/>
              <a:ext cx="1008" cy="577"/>
            </a:xfrm>
            <a:prstGeom prst="rect">
              <a:avLst/>
            </a:prstGeom>
            <a:solidFill>
              <a:srgbClr val="CC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zh-CN" altLang="en-US" sz="1800">
                  <a:latin typeface="华文新魏" pitchFamily="2" charset="-122"/>
                  <a:ea typeface="华文新魏" pitchFamily="2" charset="-122"/>
                </a:rPr>
                <a:t>地址最低位为</a:t>
              </a:r>
              <a:r>
                <a:rPr lang="en-US" altLang="zh-CN" sz="1800">
                  <a:latin typeface="华文新魏" pitchFamily="2" charset="-122"/>
                  <a:ea typeface="华文新魏" pitchFamily="2" charset="-122"/>
                </a:rPr>
                <a:t>0</a:t>
              </a:r>
              <a:r>
                <a:rPr lang="zh-CN" altLang="en-US" sz="1800">
                  <a:latin typeface="华文新魏" pitchFamily="2" charset="-122"/>
                  <a:ea typeface="华文新魏" pitchFamily="2" charset="-122"/>
                </a:rPr>
                <a:t>，表示切换到</a:t>
              </a:r>
              <a:r>
                <a:rPr lang="en-US" altLang="zh-CN" sz="1800">
                  <a:latin typeface="华文新魏" pitchFamily="2" charset="-122"/>
                  <a:ea typeface="华文新魏" pitchFamily="2" charset="-122"/>
                </a:rPr>
                <a:t>ARM</a:t>
              </a:r>
              <a:r>
                <a:rPr lang="zh-CN" altLang="en-US" sz="1800">
                  <a:latin typeface="华文新魏" pitchFamily="2" charset="-122"/>
                  <a:ea typeface="华文新魏" pitchFamily="2" charset="-122"/>
                </a:rPr>
                <a:t>状态</a:t>
              </a:r>
            </a:p>
          </p:txBody>
        </p:sp>
        <p:sp>
          <p:nvSpPr>
            <p:cNvPr id="63515" name="Line 7"/>
            <p:cNvSpPr>
              <a:spLocks noChangeShapeType="1"/>
            </p:cNvSpPr>
            <p:nvPr/>
          </p:nvSpPr>
          <p:spPr bwMode="auto">
            <a:xfrm flipH="1">
              <a:off x="3753" y="1979"/>
              <a:ext cx="62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3495" name="Text Box 8"/>
          <p:cNvSpPr txBox="1">
            <a:spLocks noChangeArrowheads="1"/>
          </p:cNvSpPr>
          <p:nvPr/>
        </p:nvSpPr>
        <p:spPr bwMode="auto">
          <a:xfrm>
            <a:off x="827088" y="2462213"/>
            <a:ext cx="74787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400">
                <a:latin typeface="华文新魏" pitchFamily="2" charset="-122"/>
                <a:ea typeface="华文新魏" pitchFamily="2" charset="-122"/>
              </a:rPr>
              <a:t>        </a:t>
            </a:r>
            <a:r>
              <a:rPr lang="zh-CN" altLang="en-US" sz="2400">
                <a:latin typeface="华文新魏" pitchFamily="2" charset="-122"/>
                <a:ea typeface="华文新魏" pitchFamily="2" charset="-122"/>
              </a:rPr>
              <a:t>使用</a:t>
            </a:r>
            <a:r>
              <a:rPr lang="en-US" altLang="zh-CN" sz="2400">
                <a:latin typeface="华文新魏" pitchFamily="2" charset="-122"/>
                <a:ea typeface="华文新魏" pitchFamily="2" charset="-122"/>
              </a:rPr>
              <a:t>BX</a:t>
            </a:r>
            <a:r>
              <a:rPr lang="zh-CN" altLang="en-US" sz="2400">
                <a:latin typeface="华文新魏" pitchFamily="2" charset="-122"/>
                <a:ea typeface="华文新魏" pitchFamily="2" charset="-122"/>
              </a:rPr>
              <a:t>指令将</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内核的操作状态在</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状态和</a:t>
            </a:r>
            <a:r>
              <a:rPr lang="en-US" altLang="zh-CN" sz="2400">
                <a:latin typeface="华文新魏" pitchFamily="2" charset="-122"/>
                <a:ea typeface="华文新魏" pitchFamily="2" charset="-122"/>
              </a:rPr>
              <a:t>Thumb</a:t>
            </a:r>
            <a:r>
              <a:rPr lang="zh-CN" altLang="en-US" sz="2400">
                <a:latin typeface="华文新魏" pitchFamily="2" charset="-122"/>
                <a:ea typeface="华文新魏" pitchFamily="2" charset="-122"/>
              </a:rPr>
              <a:t>状态之间进行切换。</a:t>
            </a:r>
          </a:p>
        </p:txBody>
      </p:sp>
      <p:sp>
        <p:nvSpPr>
          <p:cNvPr id="823305" name="Oval 9"/>
          <p:cNvSpPr>
            <a:spLocks noChangeArrowheads="1"/>
          </p:cNvSpPr>
          <p:nvPr/>
        </p:nvSpPr>
        <p:spPr bwMode="auto">
          <a:xfrm>
            <a:off x="684213" y="4076700"/>
            <a:ext cx="1871662" cy="1873250"/>
          </a:xfrm>
          <a:prstGeom prst="ellipse">
            <a:avLst/>
          </a:prstGeom>
          <a:solidFill>
            <a:srgbClr val="AFD7FF"/>
          </a:solidFill>
          <a:ln w="9525">
            <a:solidFill>
              <a:schemeClr val="tx1"/>
            </a:solidFill>
            <a:round/>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400">
                <a:latin typeface="Arial" charset="0"/>
                <a:ea typeface="宋体" charset="-122"/>
              </a:rPr>
              <a:t>ARM</a:t>
            </a:r>
            <a:r>
              <a:rPr lang="zh-CN" altLang="en-US" sz="1400">
                <a:latin typeface="Arial" charset="0"/>
                <a:ea typeface="宋体" charset="-122"/>
              </a:rPr>
              <a:t>指令集</a:t>
            </a:r>
          </a:p>
          <a:p>
            <a:pPr algn="ctr" eaLnBrk="1" hangingPunct="1">
              <a:spcBef>
                <a:spcPct val="0"/>
              </a:spcBef>
              <a:buClrTx/>
              <a:buSzTx/>
              <a:buFontTx/>
              <a:buNone/>
            </a:pPr>
            <a:endParaRPr lang="zh-CN" altLang="en-US" sz="1400">
              <a:latin typeface="Arial" charset="0"/>
              <a:ea typeface="宋体" charset="-122"/>
            </a:endParaRPr>
          </a:p>
          <a:p>
            <a:pPr algn="ctr" eaLnBrk="1" hangingPunct="1">
              <a:spcBef>
                <a:spcPct val="0"/>
              </a:spcBef>
              <a:buClrTx/>
              <a:buSzTx/>
              <a:buFontTx/>
              <a:buNone/>
            </a:pPr>
            <a:endParaRPr lang="zh-CN" altLang="en-US" sz="1400">
              <a:latin typeface="Arial" charset="0"/>
              <a:ea typeface="宋体" charset="-122"/>
            </a:endParaRPr>
          </a:p>
          <a:p>
            <a:pPr algn="ctr" eaLnBrk="1" hangingPunct="1">
              <a:spcBef>
                <a:spcPct val="0"/>
              </a:spcBef>
              <a:buClrTx/>
              <a:buSzTx/>
              <a:buFontTx/>
              <a:buNone/>
            </a:pPr>
            <a:endParaRPr lang="zh-CN" altLang="en-US" sz="1400">
              <a:latin typeface="Arial" charset="0"/>
              <a:ea typeface="宋体" charset="-122"/>
            </a:endParaRPr>
          </a:p>
          <a:p>
            <a:pPr algn="ctr" eaLnBrk="1" hangingPunct="1">
              <a:spcBef>
                <a:spcPct val="0"/>
              </a:spcBef>
              <a:buClrTx/>
              <a:buSzTx/>
              <a:buFontTx/>
              <a:buNone/>
            </a:pPr>
            <a:endParaRPr lang="zh-CN" altLang="en-US" sz="1400">
              <a:latin typeface="Arial" charset="0"/>
              <a:ea typeface="宋体" charset="-122"/>
            </a:endParaRPr>
          </a:p>
          <a:p>
            <a:pPr algn="ctr" eaLnBrk="1" hangingPunct="1">
              <a:spcBef>
                <a:spcPct val="0"/>
              </a:spcBef>
              <a:buClrTx/>
              <a:buSzTx/>
              <a:buFontTx/>
              <a:buNone/>
            </a:pPr>
            <a:endParaRPr lang="zh-CN" altLang="en-US" sz="1400">
              <a:latin typeface="Arial" charset="0"/>
              <a:ea typeface="宋体" charset="-122"/>
            </a:endParaRPr>
          </a:p>
          <a:p>
            <a:pPr algn="ctr" eaLnBrk="1" hangingPunct="1">
              <a:spcBef>
                <a:spcPct val="0"/>
              </a:spcBef>
              <a:buClrTx/>
              <a:buSzTx/>
              <a:buFontTx/>
              <a:buNone/>
            </a:pPr>
            <a:endParaRPr lang="en-US" altLang="zh-CN" sz="1400">
              <a:latin typeface="Arial" charset="0"/>
              <a:ea typeface="宋体" charset="-122"/>
            </a:endParaRPr>
          </a:p>
        </p:txBody>
      </p:sp>
      <p:sp>
        <p:nvSpPr>
          <p:cNvPr id="823306" name="Oval 10"/>
          <p:cNvSpPr>
            <a:spLocks noChangeArrowheads="1"/>
          </p:cNvSpPr>
          <p:nvPr/>
        </p:nvSpPr>
        <p:spPr bwMode="auto">
          <a:xfrm>
            <a:off x="971550" y="4581525"/>
            <a:ext cx="1366838" cy="1296988"/>
          </a:xfrm>
          <a:prstGeom prst="ellipse">
            <a:avLst/>
          </a:prstGeom>
          <a:solidFill>
            <a:srgbClr val="CCFFCC"/>
          </a:solidFill>
          <a:ln w="9525">
            <a:solidFill>
              <a:schemeClr val="tx1"/>
            </a:solidFill>
            <a:round/>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400">
                <a:latin typeface="Arial" charset="0"/>
                <a:ea typeface="宋体" charset="-122"/>
              </a:rPr>
              <a:t>Thumb</a:t>
            </a:r>
          </a:p>
          <a:p>
            <a:pPr algn="ctr" eaLnBrk="1" hangingPunct="1">
              <a:spcBef>
                <a:spcPct val="0"/>
              </a:spcBef>
              <a:buClrTx/>
              <a:buSzTx/>
              <a:buFontTx/>
              <a:buNone/>
            </a:pPr>
            <a:r>
              <a:rPr lang="zh-CN" altLang="en-US" sz="1400">
                <a:latin typeface="Arial" charset="0"/>
                <a:ea typeface="宋体" charset="-122"/>
              </a:rPr>
              <a:t>指令集</a:t>
            </a:r>
          </a:p>
        </p:txBody>
      </p:sp>
      <p:sp>
        <p:nvSpPr>
          <p:cNvPr id="823307" name="Rectangle 11"/>
          <p:cNvSpPr>
            <a:spLocks noChangeArrowheads="1"/>
          </p:cNvSpPr>
          <p:nvPr/>
        </p:nvSpPr>
        <p:spPr bwMode="auto">
          <a:xfrm>
            <a:off x="2844800" y="4725988"/>
            <a:ext cx="3455988" cy="431800"/>
          </a:xfrm>
          <a:prstGeom prst="rect">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823308" name="Text Box 12"/>
          <p:cNvSpPr txBox="1">
            <a:spLocks noChangeArrowheads="1"/>
          </p:cNvSpPr>
          <p:nvPr/>
        </p:nvSpPr>
        <p:spPr bwMode="auto">
          <a:xfrm>
            <a:off x="2843213" y="3922713"/>
            <a:ext cx="3454400" cy="2027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1800">
                <a:latin typeface="Arial" charset="0"/>
                <a:ea typeface="宋体" charset="-122"/>
              </a:rPr>
              <a:t>	CODE32</a:t>
            </a:r>
          </a:p>
          <a:p>
            <a:pPr eaLnBrk="1" hangingPunct="1">
              <a:spcBef>
                <a:spcPct val="50000"/>
              </a:spcBef>
              <a:buClrTx/>
              <a:buSzTx/>
              <a:buFontTx/>
              <a:buNone/>
            </a:pPr>
            <a:r>
              <a:rPr lang="en-US" altLang="zh-CN" sz="1800">
                <a:latin typeface="Arial" charset="0"/>
                <a:ea typeface="宋体" charset="-122"/>
              </a:rPr>
              <a:t>	LDR	R0, =Lable+1</a:t>
            </a:r>
          </a:p>
          <a:p>
            <a:pPr eaLnBrk="1" hangingPunct="1">
              <a:spcBef>
                <a:spcPct val="50000"/>
              </a:spcBef>
              <a:buClrTx/>
              <a:buSzTx/>
              <a:buFontTx/>
              <a:buNone/>
            </a:pPr>
            <a:r>
              <a:rPr lang="en-US" altLang="zh-CN" sz="1800">
                <a:latin typeface="Arial" charset="0"/>
                <a:ea typeface="宋体" charset="-122"/>
              </a:rPr>
              <a:t>	BX 	R0</a:t>
            </a:r>
          </a:p>
          <a:p>
            <a:pPr eaLnBrk="1" hangingPunct="1">
              <a:spcBef>
                <a:spcPct val="50000"/>
              </a:spcBef>
              <a:buClrTx/>
              <a:buSzTx/>
              <a:buFontTx/>
              <a:buNone/>
            </a:pPr>
            <a:r>
              <a:rPr lang="en-US" altLang="zh-CN" sz="1800">
                <a:latin typeface="Arial" charset="0"/>
                <a:ea typeface="宋体" charset="-122"/>
              </a:rPr>
              <a:t>	CODE16</a:t>
            </a:r>
          </a:p>
          <a:p>
            <a:pPr eaLnBrk="1" hangingPunct="1">
              <a:spcBef>
                <a:spcPct val="50000"/>
              </a:spcBef>
              <a:buClrTx/>
              <a:buSzTx/>
              <a:buFontTx/>
              <a:buNone/>
            </a:pPr>
            <a:r>
              <a:rPr lang="en-US" altLang="zh-CN" sz="1800">
                <a:latin typeface="Arial" charset="0"/>
                <a:ea typeface="宋体" charset="-122"/>
              </a:rPr>
              <a:t>Lable 	MOV 	R1, #12</a:t>
            </a:r>
          </a:p>
        </p:txBody>
      </p:sp>
      <p:sp>
        <p:nvSpPr>
          <p:cNvPr id="823309" name="Text Box 13"/>
          <p:cNvSpPr txBox="1">
            <a:spLocks noChangeArrowheads="1"/>
          </p:cNvSpPr>
          <p:nvPr/>
        </p:nvSpPr>
        <p:spPr bwMode="auto">
          <a:xfrm>
            <a:off x="2843213" y="3922713"/>
            <a:ext cx="3457575" cy="2027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1800">
                <a:latin typeface="Arial" charset="0"/>
                <a:ea typeface="宋体" charset="-122"/>
              </a:rPr>
              <a:t>	CODE16</a:t>
            </a:r>
          </a:p>
          <a:p>
            <a:pPr eaLnBrk="1" hangingPunct="1">
              <a:spcBef>
                <a:spcPct val="50000"/>
              </a:spcBef>
              <a:buClrTx/>
              <a:buSzTx/>
              <a:buFontTx/>
              <a:buNone/>
            </a:pPr>
            <a:r>
              <a:rPr lang="en-US" altLang="zh-CN" sz="1800">
                <a:latin typeface="Arial" charset="0"/>
                <a:ea typeface="宋体" charset="-122"/>
              </a:rPr>
              <a:t>	LDR 	R0, =Lable</a:t>
            </a:r>
          </a:p>
          <a:p>
            <a:pPr eaLnBrk="1" hangingPunct="1">
              <a:spcBef>
                <a:spcPct val="50000"/>
              </a:spcBef>
              <a:buClrTx/>
              <a:buSzTx/>
              <a:buFontTx/>
              <a:buNone/>
            </a:pPr>
            <a:r>
              <a:rPr lang="en-US" altLang="zh-CN" sz="1800">
                <a:latin typeface="Arial" charset="0"/>
                <a:ea typeface="宋体" charset="-122"/>
              </a:rPr>
              <a:t>	BX 	R0</a:t>
            </a:r>
          </a:p>
          <a:p>
            <a:pPr eaLnBrk="1" hangingPunct="1">
              <a:spcBef>
                <a:spcPct val="50000"/>
              </a:spcBef>
              <a:buClrTx/>
              <a:buSzTx/>
              <a:buFontTx/>
              <a:buNone/>
            </a:pPr>
            <a:r>
              <a:rPr lang="en-US" altLang="zh-CN" sz="1800">
                <a:latin typeface="Arial" charset="0"/>
                <a:ea typeface="宋体" charset="-122"/>
              </a:rPr>
              <a:t>	CODE32</a:t>
            </a:r>
          </a:p>
          <a:p>
            <a:pPr eaLnBrk="1" hangingPunct="1">
              <a:spcBef>
                <a:spcPct val="50000"/>
              </a:spcBef>
              <a:buClrTx/>
              <a:buSzTx/>
              <a:buFontTx/>
              <a:buNone/>
            </a:pPr>
            <a:r>
              <a:rPr lang="en-US" altLang="zh-CN" sz="1800">
                <a:latin typeface="Arial" charset="0"/>
                <a:ea typeface="宋体" charset="-122"/>
              </a:rPr>
              <a:t>Lable	MOV 	R1, #10</a:t>
            </a:r>
          </a:p>
        </p:txBody>
      </p:sp>
      <p:grpSp>
        <p:nvGrpSpPr>
          <p:cNvPr id="3" name="Group 14"/>
          <p:cNvGrpSpPr>
            <a:grpSpLocks/>
          </p:cNvGrpSpPr>
          <p:nvPr/>
        </p:nvGrpSpPr>
        <p:grpSpPr bwMode="auto">
          <a:xfrm>
            <a:off x="5292725" y="3716338"/>
            <a:ext cx="3255963" cy="1373187"/>
            <a:chOff x="3334" y="2364"/>
            <a:chExt cx="2051" cy="865"/>
          </a:xfrm>
        </p:grpSpPr>
        <p:sp>
          <p:nvSpPr>
            <p:cNvPr id="63508" name="Oval 15"/>
            <p:cNvSpPr>
              <a:spLocks noChangeArrowheads="1"/>
            </p:cNvSpPr>
            <p:nvPr/>
          </p:nvSpPr>
          <p:spPr bwMode="auto">
            <a:xfrm>
              <a:off x="3787" y="2750"/>
              <a:ext cx="136" cy="226"/>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3509" name="Line 16"/>
            <p:cNvSpPr>
              <a:spLocks noChangeShapeType="1"/>
            </p:cNvSpPr>
            <p:nvPr/>
          </p:nvSpPr>
          <p:spPr bwMode="auto">
            <a:xfrm flipH="1">
              <a:off x="3878" y="2840"/>
              <a:ext cx="49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0" name="Text Box 17"/>
            <p:cNvSpPr txBox="1">
              <a:spLocks noChangeArrowheads="1"/>
            </p:cNvSpPr>
            <p:nvPr/>
          </p:nvSpPr>
          <p:spPr bwMode="auto">
            <a:xfrm>
              <a:off x="4377" y="2652"/>
              <a:ext cx="1008" cy="577"/>
            </a:xfrm>
            <a:prstGeom prst="rect">
              <a:avLst/>
            </a:prstGeom>
            <a:solidFill>
              <a:srgbClr val="CC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zh-CN" altLang="en-US" sz="1800">
                  <a:latin typeface="华文新魏" pitchFamily="2" charset="-122"/>
                  <a:ea typeface="华文新魏" pitchFamily="2" charset="-122"/>
                </a:rPr>
                <a:t>地址最低位为</a:t>
              </a:r>
              <a:r>
                <a:rPr lang="en-US" altLang="zh-CN" sz="1800">
                  <a:latin typeface="华文新魏" pitchFamily="2" charset="-122"/>
                  <a:ea typeface="华文新魏" pitchFamily="2" charset="-122"/>
                </a:rPr>
                <a:t>1</a:t>
              </a:r>
              <a:r>
                <a:rPr lang="zh-CN" altLang="en-US" sz="1800">
                  <a:latin typeface="华文新魏" pitchFamily="2" charset="-122"/>
                  <a:ea typeface="华文新魏" pitchFamily="2" charset="-122"/>
                </a:rPr>
                <a:t>，表示切换到</a:t>
              </a:r>
              <a:r>
                <a:rPr lang="en-US" altLang="zh-CN" sz="1800">
                  <a:latin typeface="华文新魏" pitchFamily="2" charset="-122"/>
                  <a:ea typeface="华文新魏" pitchFamily="2" charset="-122"/>
                </a:rPr>
                <a:t>Thumb</a:t>
              </a:r>
              <a:r>
                <a:rPr lang="zh-CN" altLang="en-US" sz="1800">
                  <a:latin typeface="华文新魏" pitchFamily="2" charset="-122"/>
                  <a:ea typeface="华文新魏" pitchFamily="2" charset="-122"/>
                </a:rPr>
                <a:t>状态</a:t>
              </a:r>
            </a:p>
          </p:txBody>
        </p:sp>
        <p:sp>
          <p:nvSpPr>
            <p:cNvPr id="63511" name="Text Box 18"/>
            <p:cNvSpPr txBox="1">
              <a:spLocks noChangeArrowheads="1"/>
            </p:cNvSpPr>
            <p:nvPr/>
          </p:nvSpPr>
          <p:spPr bwMode="auto">
            <a:xfrm>
              <a:off x="4377" y="2364"/>
              <a:ext cx="1008" cy="231"/>
            </a:xfrm>
            <a:prstGeom prst="rect">
              <a:avLst/>
            </a:prstGeom>
            <a:solidFill>
              <a:srgbClr val="CC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zh-CN" altLang="en-US" sz="1800">
                  <a:latin typeface="华文新魏" pitchFamily="2" charset="-122"/>
                  <a:ea typeface="华文新魏" pitchFamily="2" charset="-122"/>
                </a:rPr>
                <a:t>跳转地址标号</a:t>
              </a:r>
            </a:p>
          </p:txBody>
        </p:sp>
        <p:sp>
          <p:nvSpPr>
            <p:cNvPr id="63512" name="Oval 19"/>
            <p:cNvSpPr>
              <a:spLocks noChangeArrowheads="1"/>
            </p:cNvSpPr>
            <p:nvPr/>
          </p:nvSpPr>
          <p:spPr bwMode="auto">
            <a:xfrm>
              <a:off x="3334" y="2736"/>
              <a:ext cx="384" cy="24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3513" name="Freeform 20"/>
            <p:cNvSpPr>
              <a:spLocks/>
            </p:cNvSpPr>
            <p:nvPr/>
          </p:nvSpPr>
          <p:spPr bwMode="auto">
            <a:xfrm>
              <a:off x="3632" y="2478"/>
              <a:ext cx="745" cy="306"/>
            </a:xfrm>
            <a:custGeom>
              <a:avLst/>
              <a:gdLst>
                <a:gd name="T0" fmla="*/ 0 w 932"/>
                <a:gd name="T1" fmla="*/ 306 h 306"/>
                <a:gd name="T2" fmla="*/ 40 w 932"/>
                <a:gd name="T3" fmla="*/ 50 h 306"/>
                <a:gd name="T4" fmla="*/ 124 w 932"/>
                <a:gd name="T5" fmla="*/ 4 h 306"/>
                <a:gd name="T6" fmla="*/ 0 60000 65536"/>
                <a:gd name="T7" fmla="*/ 0 60000 65536"/>
                <a:gd name="T8" fmla="*/ 0 60000 65536"/>
                <a:gd name="T9" fmla="*/ 0 w 932"/>
                <a:gd name="T10" fmla="*/ 0 h 306"/>
                <a:gd name="T11" fmla="*/ 932 w 932"/>
                <a:gd name="T12" fmla="*/ 306 h 306"/>
              </a:gdLst>
              <a:ahLst/>
              <a:cxnLst>
                <a:cxn ang="T6">
                  <a:pos x="T0" y="T1"/>
                </a:cxn>
                <a:cxn ang="T7">
                  <a:pos x="T2" y="T3"/>
                </a:cxn>
                <a:cxn ang="T8">
                  <a:pos x="T4" y="T5"/>
                </a:cxn>
              </a:cxnLst>
              <a:rect l="T9" t="T10" r="T11" b="T12"/>
              <a:pathLst>
                <a:path w="932" h="306">
                  <a:moveTo>
                    <a:pt x="0" y="306"/>
                  </a:moveTo>
                  <a:cubicBezTo>
                    <a:pt x="50" y="263"/>
                    <a:pt x="146" y="100"/>
                    <a:pt x="301" y="50"/>
                  </a:cubicBezTo>
                  <a:cubicBezTo>
                    <a:pt x="456" y="0"/>
                    <a:pt x="801" y="14"/>
                    <a:pt x="932" y="4"/>
                  </a:cubicBezTo>
                </a:path>
              </a:pathLst>
            </a:custGeom>
            <a:noFill/>
            <a:ln w="190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23317" name="AutoShape 21"/>
          <p:cNvSpPr>
            <a:spLocks noChangeArrowheads="1"/>
          </p:cNvSpPr>
          <p:nvPr/>
        </p:nvSpPr>
        <p:spPr bwMode="auto">
          <a:xfrm>
            <a:off x="6372225" y="5229225"/>
            <a:ext cx="2303463" cy="1152525"/>
          </a:xfrm>
          <a:prstGeom prst="wedgeRoundRectCallout">
            <a:avLst>
              <a:gd name="adj1" fmla="val -56407"/>
              <a:gd name="adj2" fmla="val -68458"/>
              <a:gd name="adj3" fmla="val 16667"/>
            </a:avLst>
          </a:prstGeom>
          <a:solidFill>
            <a:srgbClr val="CCFFFF"/>
          </a:solidFill>
          <a:ln w="9525" algn="ctr">
            <a:solidFill>
              <a:schemeClr val="tx1"/>
            </a:solidFill>
            <a:miter lim="800000"/>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1800">
                <a:latin typeface="华文新魏" pitchFamily="2" charset="-122"/>
                <a:ea typeface="华文新魏" pitchFamily="2" charset="-122"/>
              </a:rPr>
              <a:t>执行完</a:t>
            </a:r>
            <a:r>
              <a:rPr lang="en-US" altLang="zh-CN" sz="1800">
                <a:latin typeface="华文新魏" pitchFamily="2" charset="-122"/>
                <a:ea typeface="华文新魏" pitchFamily="2" charset="-122"/>
              </a:rPr>
              <a:t>BX</a:t>
            </a:r>
            <a:r>
              <a:rPr lang="zh-CN" altLang="en-US" sz="1800">
                <a:latin typeface="华文新魏" pitchFamily="2" charset="-122"/>
                <a:ea typeface="华文新魏" pitchFamily="2" charset="-122"/>
              </a:rPr>
              <a:t>指令，处理器切换到</a:t>
            </a:r>
            <a:r>
              <a:rPr lang="en-US" altLang="zh-CN" sz="1800">
                <a:latin typeface="华文新魏" pitchFamily="2" charset="-122"/>
                <a:ea typeface="华文新魏" pitchFamily="2" charset="-122"/>
              </a:rPr>
              <a:t>Thumb</a:t>
            </a:r>
            <a:r>
              <a:rPr lang="zh-CN" altLang="en-US" sz="1800">
                <a:latin typeface="华文新魏" pitchFamily="2" charset="-122"/>
                <a:ea typeface="华文新魏" pitchFamily="2" charset="-122"/>
              </a:rPr>
              <a:t>状态，开始执行</a:t>
            </a:r>
            <a:r>
              <a:rPr lang="en-US" altLang="zh-CN" sz="1800">
                <a:latin typeface="华文新魏" pitchFamily="2" charset="-122"/>
                <a:ea typeface="华文新魏" pitchFamily="2" charset="-122"/>
              </a:rPr>
              <a:t>Thumb</a:t>
            </a:r>
            <a:r>
              <a:rPr lang="zh-CN" altLang="en-US" sz="1800">
                <a:latin typeface="华文新魏" pitchFamily="2" charset="-122"/>
                <a:ea typeface="华文新魏" pitchFamily="2" charset="-122"/>
              </a:rPr>
              <a:t>指令</a:t>
            </a:r>
          </a:p>
        </p:txBody>
      </p:sp>
      <p:sp>
        <p:nvSpPr>
          <p:cNvPr id="823318" name="Text Box 22"/>
          <p:cNvSpPr txBox="1">
            <a:spLocks noChangeArrowheads="1"/>
          </p:cNvSpPr>
          <p:nvPr/>
        </p:nvSpPr>
        <p:spPr bwMode="auto">
          <a:xfrm>
            <a:off x="3635375" y="6021388"/>
            <a:ext cx="1800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50000"/>
              </a:spcBef>
              <a:buClrTx/>
              <a:buSzTx/>
              <a:buFontTx/>
              <a:buNone/>
            </a:pPr>
            <a:r>
              <a:rPr lang="zh-CN" altLang="en-US" sz="1800">
                <a:latin typeface="Courier New" pitchFamily="49" charset="0"/>
                <a:ea typeface="宋体" charset="-122"/>
              </a:rPr>
              <a:t>程序代码</a:t>
            </a:r>
          </a:p>
        </p:txBody>
      </p:sp>
      <p:sp>
        <p:nvSpPr>
          <p:cNvPr id="823319" name="Text Box 23"/>
          <p:cNvSpPr txBox="1">
            <a:spLocks noChangeArrowheads="1"/>
          </p:cNvSpPr>
          <p:nvPr/>
        </p:nvSpPr>
        <p:spPr bwMode="auto">
          <a:xfrm>
            <a:off x="755650" y="6021388"/>
            <a:ext cx="1800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50000"/>
              </a:spcBef>
              <a:buClrTx/>
              <a:buSzTx/>
              <a:buFontTx/>
              <a:buNone/>
            </a:pPr>
            <a:r>
              <a:rPr lang="zh-CN" altLang="en-US" sz="1800">
                <a:latin typeface="Courier New" pitchFamily="49" charset="0"/>
                <a:ea typeface="宋体" charset="-122"/>
              </a:rPr>
              <a:t>指令集关系</a:t>
            </a:r>
          </a:p>
        </p:txBody>
      </p:sp>
      <p:sp>
        <p:nvSpPr>
          <p:cNvPr id="823320" name="Text Box 24"/>
          <p:cNvSpPr txBox="1">
            <a:spLocks noChangeArrowheads="1"/>
          </p:cNvSpPr>
          <p:nvPr/>
        </p:nvSpPr>
        <p:spPr bwMode="auto">
          <a:xfrm>
            <a:off x="827088" y="3259138"/>
            <a:ext cx="7478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400">
                <a:latin typeface="华文新魏" pitchFamily="2" charset="-122"/>
                <a:ea typeface="华文新魏" pitchFamily="2" charset="-122"/>
              </a:rPr>
              <a:t>        </a:t>
            </a:r>
            <a:r>
              <a:rPr lang="zh-CN" altLang="en-US" sz="2400">
                <a:latin typeface="华文新魏" pitchFamily="2" charset="-122"/>
                <a:ea typeface="华文新魏" pitchFamily="2" charset="-122"/>
              </a:rPr>
              <a:t>从</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状态切换到</a:t>
            </a:r>
            <a:r>
              <a:rPr lang="en-US" altLang="zh-CN" sz="2400">
                <a:latin typeface="华文新魏" pitchFamily="2" charset="-122"/>
                <a:ea typeface="华文新魏" pitchFamily="2" charset="-122"/>
              </a:rPr>
              <a:t>Thumb</a:t>
            </a:r>
            <a:r>
              <a:rPr lang="zh-CN" altLang="en-US" sz="2400">
                <a:latin typeface="华文新魏" pitchFamily="2" charset="-122"/>
                <a:ea typeface="华文新魏" pitchFamily="2" charset="-122"/>
              </a:rPr>
              <a:t>状态的程序代码如下：</a:t>
            </a:r>
          </a:p>
        </p:txBody>
      </p:sp>
      <p:sp>
        <p:nvSpPr>
          <p:cNvPr id="823321" name="Text Box 25"/>
          <p:cNvSpPr txBox="1">
            <a:spLocks noChangeArrowheads="1"/>
          </p:cNvSpPr>
          <p:nvPr/>
        </p:nvSpPr>
        <p:spPr bwMode="auto">
          <a:xfrm>
            <a:off x="827088" y="3259138"/>
            <a:ext cx="7478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400">
                <a:latin typeface="华文新魏" pitchFamily="2" charset="-122"/>
                <a:ea typeface="华文新魏" pitchFamily="2" charset="-122"/>
              </a:rPr>
              <a:t>        </a:t>
            </a:r>
            <a:r>
              <a:rPr lang="zh-CN" altLang="en-US" sz="2400">
                <a:latin typeface="华文新魏" pitchFamily="2" charset="-122"/>
                <a:ea typeface="华文新魏" pitchFamily="2" charset="-122"/>
              </a:rPr>
              <a:t>从</a:t>
            </a:r>
            <a:r>
              <a:rPr lang="en-US" altLang="zh-CN" sz="2400">
                <a:latin typeface="华文新魏" pitchFamily="2" charset="-122"/>
                <a:ea typeface="华文新魏" pitchFamily="2" charset="-122"/>
              </a:rPr>
              <a:t>Thumb</a:t>
            </a:r>
            <a:r>
              <a:rPr lang="zh-CN" altLang="en-US" sz="2400">
                <a:latin typeface="华文新魏" pitchFamily="2" charset="-122"/>
                <a:ea typeface="华文新魏" pitchFamily="2" charset="-122"/>
              </a:rPr>
              <a:t>状态切换到</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状态的程序代码如下：</a:t>
            </a:r>
          </a:p>
        </p:txBody>
      </p:sp>
      <p:sp>
        <p:nvSpPr>
          <p:cNvPr id="823322" name="AutoShape 26"/>
          <p:cNvSpPr>
            <a:spLocks noChangeArrowheads="1"/>
          </p:cNvSpPr>
          <p:nvPr/>
        </p:nvSpPr>
        <p:spPr bwMode="auto">
          <a:xfrm>
            <a:off x="6372225" y="5229225"/>
            <a:ext cx="2303463" cy="1152525"/>
          </a:xfrm>
          <a:prstGeom prst="wedgeRoundRectCallout">
            <a:avLst>
              <a:gd name="adj1" fmla="val -56407"/>
              <a:gd name="adj2" fmla="val -68458"/>
              <a:gd name="adj3" fmla="val 16667"/>
            </a:avLst>
          </a:prstGeom>
          <a:solidFill>
            <a:srgbClr val="CCFFFF"/>
          </a:solidFill>
          <a:ln w="9525" algn="ctr">
            <a:solidFill>
              <a:schemeClr val="tx1"/>
            </a:solidFill>
            <a:miter lim="800000"/>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1800">
                <a:latin typeface="华文新魏" pitchFamily="2" charset="-122"/>
                <a:ea typeface="华文新魏" pitchFamily="2" charset="-122"/>
              </a:rPr>
              <a:t>执行完</a:t>
            </a:r>
            <a:r>
              <a:rPr lang="en-US" altLang="zh-CN" sz="1800">
                <a:latin typeface="华文新魏" pitchFamily="2" charset="-122"/>
                <a:ea typeface="华文新魏" pitchFamily="2" charset="-122"/>
              </a:rPr>
              <a:t>BX</a:t>
            </a:r>
            <a:r>
              <a:rPr lang="zh-CN" altLang="en-US" sz="1800">
                <a:latin typeface="华文新魏" pitchFamily="2" charset="-122"/>
                <a:ea typeface="华文新魏" pitchFamily="2" charset="-122"/>
              </a:rPr>
              <a:t>指令，处理器切换到</a:t>
            </a:r>
            <a:r>
              <a:rPr lang="en-US" altLang="zh-CN" sz="1800">
                <a:latin typeface="华文新魏" pitchFamily="2" charset="-122"/>
                <a:ea typeface="华文新魏" pitchFamily="2" charset="-122"/>
              </a:rPr>
              <a:t>ARM</a:t>
            </a:r>
            <a:r>
              <a:rPr lang="zh-CN" altLang="en-US" sz="1800">
                <a:latin typeface="华文新魏" pitchFamily="2" charset="-122"/>
                <a:ea typeface="华文新魏" pitchFamily="2" charset="-122"/>
              </a:rPr>
              <a:t>状态，开始执行</a:t>
            </a:r>
            <a:r>
              <a:rPr lang="en-US" altLang="zh-CN" sz="1800">
                <a:latin typeface="华文新魏" pitchFamily="2" charset="-122"/>
                <a:ea typeface="华文新魏" pitchFamily="2" charset="-122"/>
              </a:rPr>
              <a:t>ARM</a:t>
            </a:r>
            <a:r>
              <a:rPr lang="zh-CN" altLang="en-US" sz="1800">
                <a:latin typeface="华文新魏" pitchFamily="2" charset="-122"/>
                <a:ea typeface="华文新魏" pitchFamily="2" charset="-122"/>
              </a:rPr>
              <a:t>指令</a:t>
            </a:r>
          </a:p>
        </p:txBody>
      </p:sp>
    </p:spTree>
    <p:extLst>
      <p:ext uri="{BB962C8B-B14F-4D97-AF65-F5344CB8AC3E}">
        <p14:creationId xmlns:p14="http://schemas.microsoft.com/office/powerpoint/2010/main" val="13904797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23318"/>
                                        </p:tgtEl>
                                        <p:attrNameLst>
                                          <p:attrName>style.visibility</p:attrName>
                                        </p:attrNameLst>
                                      </p:cBhvr>
                                      <p:to>
                                        <p:strVal val="visible"/>
                                      </p:to>
                                    </p:set>
                                    <p:animEffect transition="in" filter="wipe(down)">
                                      <p:cBhvr>
                                        <p:cTn id="7" dur="500"/>
                                        <p:tgtEl>
                                          <p:spTgt spid="8233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23319"/>
                                        </p:tgtEl>
                                        <p:attrNameLst>
                                          <p:attrName>style.visibility</p:attrName>
                                        </p:attrNameLst>
                                      </p:cBhvr>
                                      <p:to>
                                        <p:strVal val="visible"/>
                                      </p:to>
                                    </p:set>
                                    <p:animEffect transition="in" filter="wipe(down)">
                                      <p:cBhvr>
                                        <p:cTn id="10" dur="500"/>
                                        <p:tgtEl>
                                          <p:spTgt spid="823319"/>
                                        </p:tgtEl>
                                      </p:cBhvr>
                                    </p:animEffect>
                                  </p:childTnLst>
                                </p:cTn>
                              </p:par>
                            </p:childTnLst>
                          </p:cTn>
                        </p:par>
                        <p:par>
                          <p:cTn id="11" fill="hold" nodeType="afterGroup">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823308"/>
                                        </p:tgtEl>
                                        <p:attrNameLst>
                                          <p:attrName>style.visibility</p:attrName>
                                        </p:attrNameLst>
                                      </p:cBhvr>
                                      <p:to>
                                        <p:strVal val="visible"/>
                                      </p:to>
                                    </p:set>
                                    <p:animEffect transition="in" filter="wipe(down)">
                                      <p:cBhvr>
                                        <p:cTn id="14" dur="500"/>
                                        <p:tgtEl>
                                          <p:spTgt spid="823308"/>
                                        </p:tgtEl>
                                      </p:cBhvr>
                                    </p:animEffect>
                                  </p:childTnLst>
                                </p:cTn>
                              </p:par>
                              <p:par>
                                <p:cTn id="15" presetID="22" presetClass="entr" presetSubtype="4" fill="hold" grpId="1" nodeType="withEffect">
                                  <p:stCondLst>
                                    <p:cond delay="0"/>
                                  </p:stCondLst>
                                  <p:childTnLst>
                                    <p:set>
                                      <p:cBhvr>
                                        <p:cTn id="16" dur="1" fill="hold">
                                          <p:stCondLst>
                                            <p:cond delay="0"/>
                                          </p:stCondLst>
                                        </p:cTn>
                                        <p:tgtEl>
                                          <p:spTgt spid="823306"/>
                                        </p:tgtEl>
                                        <p:attrNameLst>
                                          <p:attrName>style.visibility</p:attrName>
                                        </p:attrNameLst>
                                      </p:cBhvr>
                                      <p:to>
                                        <p:strVal val="visible"/>
                                      </p:to>
                                    </p:set>
                                    <p:animEffect transition="in" filter="wipe(down)">
                                      <p:cBhvr>
                                        <p:cTn id="17" dur="500"/>
                                        <p:tgtEl>
                                          <p:spTgt spid="823306"/>
                                        </p:tgtEl>
                                      </p:cBhvr>
                                    </p:animEffect>
                                  </p:childTnLst>
                                </p:cTn>
                              </p:par>
                              <p:par>
                                <p:cTn id="18" presetID="22" presetClass="entr" presetSubtype="4" fill="hold" grpId="1" nodeType="withEffect">
                                  <p:stCondLst>
                                    <p:cond delay="0"/>
                                  </p:stCondLst>
                                  <p:childTnLst>
                                    <p:set>
                                      <p:cBhvr>
                                        <p:cTn id="19" dur="1" fill="hold">
                                          <p:stCondLst>
                                            <p:cond delay="0"/>
                                          </p:stCondLst>
                                        </p:cTn>
                                        <p:tgtEl>
                                          <p:spTgt spid="823305"/>
                                        </p:tgtEl>
                                        <p:attrNameLst>
                                          <p:attrName>style.visibility</p:attrName>
                                        </p:attrNameLst>
                                      </p:cBhvr>
                                      <p:to>
                                        <p:strVal val="visible"/>
                                      </p:to>
                                    </p:set>
                                    <p:animEffect transition="in" filter="wipe(down)">
                                      <p:cBhvr>
                                        <p:cTn id="20" dur="500"/>
                                        <p:tgtEl>
                                          <p:spTgt spid="823305"/>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23298"/>
                                        </p:tgtEl>
                                        <p:attrNameLst>
                                          <p:attrName>style.visibility</p:attrName>
                                        </p:attrNameLst>
                                      </p:cBhvr>
                                      <p:to>
                                        <p:strVal val="visible"/>
                                      </p:to>
                                    </p:set>
                                    <p:animEffect transition="in" filter="wipe(left)">
                                      <p:cBhvr>
                                        <p:cTn id="24" dur="500"/>
                                        <p:tgtEl>
                                          <p:spTgt spid="823298"/>
                                        </p:tgtEl>
                                      </p:cBhvr>
                                    </p:animEffect>
                                  </p:childTnLst>
                                </p:cTn>
                              </p:par>
                            </p:childTnLst>
                          </p:cTn>
                        </p:par>
                        <p:par>
                          <p:cTn id="25" fill="hold" nodeType="afterGroup">
                            <p:stCondLst>
                              <p:cond delay="1500"/>
                            </p:stCondLst>
                            <p:childTnLst>
                              <p:par>
                                <p:cTn id="26" presetID="22" presetClass="entr" presetSubtype="2"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right)">
                                      <p:cBhvr>
                                        <p:cTn id="28" dur="500"/>
                                        <p:tgtEl>
                                          <p:spTgt spid="3"/>
                                        </p:tgtEl>
                                      </p:cBhvr>
                                    </p:animEffect>
                                  </p:childTnLst>
                                </p:cTn>
                              </p:par>
                            </p:childTnLst>
                          </p:cTn>
                        </p:par>
                        <p:par>
                          <p:cTn id="29" fill="hold" nodeType="afterGroup">
                            <p:stCondLst>
                              <p:cond delay="2000"/>
                            </p:stCondLst>
                            <p:childTnLst>
                              <p:par>
                                <p:cTn id="30" presetID="11" presetClass="entr" presetSubtype="0" repeatCount="indefinite" grpId="0" nodeType="afterEffect">
                                  <p:stCondLst>
                                    <p:cond delay="0"/>
                                  </p:stCondLst>
                                  <p:endCondLst>
                                    <p:cond evt="onNext" delay="0">
                                      <p:tgtEl>
                                        <p:sldTgt/>
                                      </p:tgtEl>
                                    </p:cond>
                                  </p:endCondLst>
                                  <p:childTnLst>
                                    <p:set>
                                      <p:cBhvr>
                                        <p:cTn id="31" dur="1000">
                                          <p:stCondLst>
                                            <p:cond delay="0"/>
                                          </p:stCondLst>
                                        </p:cTn>
                                        <p:tgtEl>
                                          <p:spTgt spid="82330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23307"/>
                                        </p:tgtEl>
                                        <p:attrNameLst>
                                          <p:attrName>style.visibility</p:attrName>
                                        </p:attrNameLst>
                                      </p:cBhvr>
                                      <p:to>
                                        <p:strVal val="visible"/>
                                      </p:to>
                                    </p:set>
                                    <p:animEffect transition="in" filter="wipe(left)">
                                      <p:cBhvr>
                                        <p:cTn id="36" dur="500"/>
                                        <p:tgtEl>
                                          <p:spTgt spid="823307"/>
                                        </p:tgtEl>
                                      </p:cBhvr>
                                    </p:animEffect>
                                  </p:childTnLst>
                                </p:cTn>
                              </p:par>
                            </p:childTnLst>
                          </p:cTn>
                        </p:par>
                        <p:par>
                          <p:cTn id="37" fill="hold" nodeType="afterGroup">
                            <p:stCondLst>
                              <p:cond delay="500"/>
                            </p:stCondLst>
                            <p:childTnLst>
                              <p:par>
                                <p:cTn id="38" presetID="2" presetClass="entr" presetSubtype="2" fill="hold" grpId="0" nodeType="afterEffect">
                                  <p:stCondLst>
                                    <p:cond delay="0"/>
                                  </p:stCondLst>
                                  <p:childTnLst>
                                    <p:set>
                                      <p:cBhvr>
                                        <p:cTn id="39" dur="1" fill="hold">
                                          <p:stCondLst>
                                            <p:cond delay="0"/>
                                          </p:stCondLst>
                                        </p:cTn>
                                        <p:tgtEl>
                                          <p:spTgt spid="823317"/>
                                        </p:tgtEl>
                                        <p:attrNameLst>
                                          <p:attrName>style.visibility</p:attrName>
                                        </p:attrNameLst>
                                      </p:cBhvr>
                                      <p:to>
                                        <p:strVal val="visible"/>
                                      </p:to>
                                    </p:set>
                                    <p:anim calcmode="lin" valueType="num">
                                      <p:cBhvr additive="base">
                                        <p:cTn id="40" dur="500" fill="hold"/>
                                        <p:tgtEl>
                                          <p:spTgt spid="823317"/>
                                        </p:tgtEl>
                                        <p:attrNameLst>
                                          <p:attrName>ppt_x</p:attrName>
                                        </p:attrNameLst>
                                      </p:cBhvr>
                                      <p:tavLst>
                                        <p:tav tm="0">
                                          <p:val>
                                            <p:strVal val="1+#ppt_w/2"/>
                                          </p:val>
                                        </p:tav>
                                        <p:tav tm="100000">
                                          <p:val>
                                            <p:strVal val="#ppt_x"/>
                                          </p:val>
                                        </p:tav>
                                      </p:tavLst>
                                    </p:anim>
                                    <p:anim calcmode="lin" valueType="num">
                                      <p:cBhvr additive="base">
                                        <p:cTn id="41" dur="500" fill="hold"/>
                                        <p:tgtEl>
                                          <p:spTgt spid="823317"/>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1000"/>
                            </p:stCondLst>
                            <p:childTnLst>
                              <p:par>
                                <p:cTn id="43" presetID="11" presetClass="entr" presetSubtype="0" repeatCount="indefinite" grpId="0" nodeType="afterEffect">
                                  <p:stCondLst>
                                    <p:cond delay="0"/>
                                  </p:stCondLst>
                                  <p:endCondLst>
                                    <p:cond evt="onNext" delay="0">
                                      <p:tgtEl>
                                        <p:sldTgt/>
                                      </p:tgtEl>
                                    </p:cond>
                                  </p:endCondLst>
                                  <p:childTnLst>
                                    <p:set>
                                      <p:cBhvr>
                                        <p:cTn id="44" dur="1000">
                                          <p:stCondLst>
                                            <p:cond delay="0"/>
                                          </p:stCondLst>
                                        </p:cTn>
                                        <p:tgtEl>
                                          <p:spTgt spid="82330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823309"/>
                                        </p:tgtEl>
                                        <p:attrNameLst>
                                          <p:attrName>style.visibility</p:attrName>
                                        </p:attrNameLst>
                                      </p:cBhvr>
                                      <p:to>
                                        <p:strVal val="visible"/>
                                      </p:to>
                                    </p:set>
                                    <p:animEffect transition="in" filter="wipe(down)">
                                      <p:cBhvr>
                                        <p:cTn id="49" dur="500"/>
                                        <p:tgtEl>
                                          <p:spTgt spid="823309"/>
                                        </p:tgtEl>
                                      </p:cBhvr>
                                    </p:animEffect>
                                  </p:childTnLst>
                                </p:cTn>
                              </p:par>
                              <p:par>
                                <p:cTn id="50" presetID="1" presetClass="exit" presetSubtype="0" fill="hold" grpId="0" nodeType="withEffect">
                                  <p:stCondLst>
                                    <p:cond delay="0"/>
                                  </p:stCondLst>
                                  <p:childTnLst>
                                    <p:set>
                                      <p:cBhvr>
                                        <p:cTn id="51" dur="1" fill="hold">
                                          <p:stCondLst>
                                            <p:cond delay="0"/>
                                          </p:stCondLst>
                                        </p:cTn>
                                        <p:tgtEl>
                                          <p:spTgt spid="823320"/>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823308"/>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3"/>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823317"/>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823307"/>
                                        </p:tgtEl>
                                        <p:attrNameLst>
                                          <p:attrName>style.visibility</p:attrName>
                                        </p:attrNameLst>
                                      </p:cBhvr>
                                      <p:to>
                                        <p:strVal val="hidden"/>
                                      </p:to>
                                    </p:set>
                                  </p:childTnLst>
                                </p:cTn>
                              </p:par>
                              <p:par>
                                <p:cTn id="60" presetID="2" presetClass="entr" presetSubtype="2" fill="hold" grpId="0" nodeType="withEffect">
                                  <p:stCondLst>
                                    <p:cond delay="0"/>
                                  </p:stCondLst>
                                  <p:childTnLst>
                                    <p:set>
                                      <p:cBhvr>
                                        <p:cTn id="61" dur="1" fill="hold">
                                          <p:stCondLst>
                                            <p:cond delay="0"/>
                                          </p:stCondLst>
                                        </p:cTn>
                                        <p:tgtEl>
                                          <p:spTgt spid="823321"/>
                                        </p:tgtEl>
                                        <p:attrNameLst>
                                          <p:attrName>style.visibility</p:attrName>
                                        </p:attrNameLst>
                                      </p:cBhvr>
                                      <p:to>
                                        <p:strVal val="visible"/>
                                      </p:to>
                                    </p:set>
                                    <p:anim calcmode="lin" valueType="num">
                                      <p:cBhvr additive="base">
                                        <p:cTn id="62" dur="500" fill="hold"/>
                                        <p:tgtEl>
                                          <p:spTgt spid="823321"/>
                                        </p:tgtEl>
                                        <p:attrNameLst>
                                          <p:attrName>ppt_x</p:attrName>
                                        </p:attrNameLst>
                                      </p:cBhvr>
                                      <p:tavLst>
                                        <p:tav tm="0">
                                          <p:val>
                                            <p:strVal val="1+#ppt_w/2"/>
                                          </p:val>
                                        </p:tav>
                                        <p:tav tm="100000">
                                          <p:val>
                                            <p:strVal val="#ppt_x"/>
                                          </p:val>
                                        </p:tav>
                                      </p:tavLst>
                                    </p:anim>
                                    <p:anim calcmode="lin" valueType="num">
                                      <p:cBhvr additive="base">
                                        <p:cTn id="63" dur="500" fill="hold"/>
                                        <p:tgtEl>
                                          <p:spTgt spid="823321"/>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500"/>
                            </p:stCondLst>
                            <p:childTnLst>
                              <p:par>
                                <p:cTn id="65" presetID="22" presetClass="entr" presetSubtype="2" fill="hold" nodeType="after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right)">
                                      <p:cBhvr>
                                        <p:cTn id="67" dur="500"/>
                                        <p:tgtEl>
                                          <p:spTgt spid="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2" nodeType="clickEffect">
                                  <p:stCondLst>
                                    <p:cond delay="0"/>
                                  </p:stCondLst>
                                  <p:childTnLst>
                                    <p:set>
                                      <p:cBhvr>
                                        <p:cTn id="71" dur="1" fill="hold">
                                          <p:stCondLst>
                                            <p:cond delay="0"/>
                                          </p:stCondLst>
                                        </p:cTn>
                                        <p:tgtEl>
                                          <p:spTgt spid="823307"/>
                                        </p:tgtEl>
                                        <p:attrNameLst>
                                          <p:attrName>style.visibility</p:attrName>
                                        </p:attrNameLst>
                                      </p:cBhvr>
                                      <p:to>
                                        <p:strVal val="visible"/>
                                      </p:to>
                                    </p:set>
                                    <p:animEffect transition="in" filter="wipe(left)">
                                      <p:cBhvr>
                                        <p:cTn id="72" dur="500"/>
                                        <p:tgtEl>
                                          <p:spTgt spid="823307"/>
                                        </p:tgtEl>
                                      </p:cBhvr>
                                    </p:animEffect>
                                  </p:childTnLst>
                                </p:cTn>
                              </p:par>
                            </p:childTnLst>
                          </p:cTn>
                        </p:par>
                        <p:par>
                          <p:cTn id="73" fill="hold" nodeType="afterGroup">
                            <p:stCondLst>
                              <p:cond delay="500"/>
                            </p:stCondLst>
                            <p:childTnLst>
                              <p:par>
                                <p:cTn id="74" presetID="2" presetClass="entr" presetSubtype="2" fill="hold" grpId="0" nodeType="afterEffect">
                                  <p:stCondLst>
                                    <p:cond delay="0"/>
                                  </p:stCondLst>
                                  <p:childTnLst>
                                    <p:set>
                                      <p:cBhvr>
                                        <p:cTn id="75" dur="1" fill="hold">
                                          <p:stCondLst>
                                            <p:cond delay="0"/>
                                          </p:stCondLst>
                                        </p:cTn>
                                        <p:tgtEl>
                                          <p:spTgt spid="823322"/>
                                        </p:tgtEl>
                                        <p:attrNameLst>
                                          <p:attrName>style.visibility</p:attrName>
                                        </p:attrNameLst>
                                      </p:cBhvr>
                                      <p:to>
                                        <p:strVal val="visible"/>
                                      </p:to>
                                    </p:set>
                                    <p:anim calcmode="lin" valueType="num">
                                      <p:cBhvr additive="base">
                                        <p:cTn id="76" dur="500" fill="hold"/>
                                        <p:tgtEl>
                                          <p:spTgt spid="823322"/>
                                        </p:tgtEl>
                                        <p:attrNameLst>
                                          <p:attrName>ppt_x</p:attrName>
                                        </p:attrNameLst>
                                      </p:cBhvr>
                                      <p:tavLst>
                                        <p:tav tm="0">
                                          <p:val>
                                            <p:strVal val="1+#ppt_w/2"/>
                                          </p:val>
                                        </p:tav>
                                        <p:tav tm="100000">
                                          <p:val>
                                            <p:strVal val="#ppt_x"/>
                                          </p:val>
                                        </p:tav>
                                      </p:tavLst>
                                    </p:anim>
                                    <p:anim calcmode="lin" valueType="num">
                                      <p:cBhvr additive="base">
                                        <p:cTn id="77" dur="500" fill="hold"/>
                                        <p:tgtEl>
                                          <p:spTgt spid="8233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298" grpId="0" animBg="1"/>
      <p:bldP spid="823305" grpId="0" animBg="1"/>
      <p:bldP spid="823305" grpId="1" animBg="1"/>
      <p:bldP spid="823306" grpId="0" animBg="1"/>
      <p:bldP spid="823306" grpId="1" animBg="1"/>
      <p:bldP spid="823307" grpId="0" animBg="1"/>
      <p:bldP spid="823307" grpId="1" animBg="1"/>
      <p:bldP spid="823307" grpId="2" animBg="1"/>
      <p:bldP spid="823308" grpId="0" animBg="1"/>
      <p:bldP spid="823308" grpId="1" animBg="1"/>
      <p:bldP spid="823309" grpId="0" animBg="1"/>
      <p:bldP spid="823317" grpId="0" animBg="1"/>
      <p:bldP spid="823317" grpId="1" animBg="1"/>
      <p:bldP spid="823318" grpId="0"/>
      <p:bldP spid="823319" grpId="0"/>
      <p:bldP spid="823320" grpId="0"/>
      <p:bldP spid="823321" grpId="0"/>
      <p:bldP spid="8233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684213" y="476250"/>
            <a:ext cx="6597650" cy="941388"/>
          </a:xfrm>
        </p:spPr>
        <p:txBody>
          <a:bodyPr/>
          <a:lstStyle/>
          <a:p>
            <a:pPr eaLnBrk="1" hangingPunct="1"/>
            <a:r>
              <a:rPr lang="en-US" altLang="zh-CN" dirty="0"/>
              <a:t>ARM </a:t>
            </a:r>
            <a:r>
              <a:rPr lang="zh-CN" altLang="en-US" dirty="0"/>
              <a:t>寄存器组织</a:t>
            </a:r>
          </a:p>
        </p:txBody>
      </p:sp>
      <p:sp>
        <p:nvSpPr>
          <p:cNvPr id="64516" name="Rectangle 3"/>
          <p:cNvSpPr>
            <a:spLocks noGrp="1" noChangeArrowheads="1"/>
          </p:cNvSpPr>
          <p:nvPr>
            <p:ph idx="1"/>
          </p:nvPr>
        </p:nvSpPr>
        <p:spPr>
          <a:xfrm>
            <a:off x="587375" y="1974850"/>
            <a:ext cx="7994650" cy="3459163"/>
          </a:xfrm>
        </p:spPr>
        <p:txBody>
          <a:bodyPr>
            <a:normAutofit fontScale="92500" lnSpcReduction="10000"/>
          </a:bodyPr>
          <a:lstStyle/>
          <a:p>
            <a:pPr eaLnBrk="1" hangingPunct="1"/>
            <a:r>
              <a:rPr lang="en-US" altLang="zh-CN" dirty="0"/>
              <a:t>ARM</a:t>
            </a:r>
            <a:r>
              <a:rPr lang="zh-CN" altLang="en-US" dirty="0"/>
              <a:t>处理器总共有</a:t>
            </a:r>
            <a:r>
              <a:rPr lang="en-US" altLang="zh-CN" dirty="0"/>
              <a:t>37</a:t>
            </a:r>
            <a:r>
              <a:rPr lang="zh-CN" altLang="en-US" dirty="0"/>
              <a:t>个</a:t>
            </a:r>
            <a:r>
              <a:rPr lang="en-US" altLang="zh-CN" dirty="0"/>
              <a:t>32</a:t>
            </a:r>
            <a:r>
              <a:rPr lang="zh-CN" altLang="en-US" dirty="0"/>
              <a:t>位寄存器，其中有</a:t>
            </a:r>
            <a:r>
              <a:rPr lang="en-US" altLang="zh-CN" dirty="0"/>
              <a:t>31</a:t>
            </a:r>
            <a:r>
              <a:rPr lang="zh-CN" altLang="en-US" dirty="0"/>
              <a:t>个通用寄存器，</a:t>
            </a:r>
            <a:r>
              <a:rPr lang="en-US" altLang="zh-CN" dirty="0"/>
              <a:t>6</a:t>
            </a:r>
            <a:r>
              <a:rPr lang="zh-CN" altLang="en-US" dirty="0"/>
              <a:t>个状态寄存器（到目前为止只定义了</a:t>
            </a:r>
            <a:r>
              <a:rPr lang="en-US" altLang="zh-CN" dirty="0"/>
              <a:t>12</a:t>
            </a:r>
            <a:r>
              <a:rPr lang="zh-CN" altLang="en-US" dirty="0"/>
              <a:t>位）。</a:t>
            </a:r>
            <a:endParaRPr lang="en-US" altLang="zh-CN" dirty="0"/>
          </a:p>
          <a:p>
            <a:pPr eaLnBrk="1" hangingPunct="1"/>
            <a:r>
              <a:rPr lang="zh-CN" altLang="en-US" dirty="0"/>
              <a:t>这些寄存器按照工作模式分成不同的组。编程时哪些寄存器组可用，哪些寄存器组不可用，由处理器的状态和模式决定。</a:t>
            </a:r>
            <a:endParaRPr lang="en-US" altLang="zh-CN" dirty="0"/>
          </a:p>
          <a:p>
            <a:r>
              <a:rPr lang="zh-CN" altLang="en-US" dirty="0"/>
              <a:t>下表列出了</a:t>
            </a:r>
            <a:r>
              <a:rPr lang="en-US" altLang="zh-CN" dirty="0"/>
              <a:t>ARM</a:t>
            </a:r>
            <a:r>
              <a:rPr lang="zh-CN" altLang="en-US" dirty="0"/>
              <a:t>工作状态下每一种模式下使用的寄存器组。</a:t>
            </a:r>
          </a:p>
          <a:p>
            <a:pPr eaLnBrk="1" hangingPunct="1"/>
            <a:endParaRPr lang="zh-CN" altLang="en-US" dirty="0"/>
          </a:p>
        </p:txBody>
      </p:sp>
      <p:sp>
        <p:nvSpPr>
          <p:cNvPr id="6451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66EF2020-B3B4-4487-B0FE-40A2791B442F}"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2" name="灯片编号占位符 1"/>
          <p:cNvSpPr>
            <a:spLocks noGrp="1"/>
          </p:cNvSpPr>
          <p:nvPr>
            <p:ph type="sldNum" sz="quarter" idx="12"/>
          </p:nvPr>
        </p:nvSpPr>
        <p:spPr/>
        <p:txBody>
          <a:bodyPr/>
          <a:lstStyle/>
          <a:p>
            <a:fld id="{C8988E76-54C7-4C7F-9F3F-5248F0722AA3}" type="slidenum">
              <a:rPr lang="zh-CN" altLang="en-US" smtClean="0"/>
              <a:t>15</a:t>
            </a:fld>
            <a:endParaRPr lang="zh-CN" altLang="en-US"/>
          </a:p>
        </p:txBody>
      </p:sp>
    </p:spTree>
    <p:extLst>
      <p:ext uri="{BB962C8B-B14F-4D97-AF65-F5344CB8AC3E}">
        <p14:creationId xmlns:p14="http://schemas.microsoft.com/office/powerpoint/2010/main" val="1014025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68313" y="1125538"/>
            <a:ext cx="8132762" cy="5254625"/>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5539" name="Text Box 3"/>
          <p:cNvSpPr txBox="1">
            <a:spLocks noChangeArrowheads="1"/>
          </p:cNvSpPr>
          <p:nvPr/>
        </p:nvSpPr>
        <p:spPr bwMode="auto">
          <a:xfrm>
            <a:off x="2051050" y="404813"/>
            <a:ext cx="5040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50000"/>
              </a:spcBef>
              <a:buClrTx/>
              <a:buSzTx/>
              <a:buFontTx/>
              <a:buNone/>
            </a:pPr>
            <a:r>
              <a:rPr lang="en-US" altLang="zh-CN" sz="2800">
                <a:solidFill>
                  <a:schemeClr val="tx2"/>
                </a:solidFill>
                <a:latin typeface="宋体" charset="-122"/>
                <a:ea typeface="宋体" charset="-122"/>
              </a:rPr>
              <a:t>ARM</a:t>
            </a:r>
            <a:r>
              <a:rPr lang="zh-CN" altLang="en-US" sz="2800">
                <a:solidFill>
                  <a:schemeClr val="tx2"/>
                </a:solidFill>
                <a:latin typeface="宋体" charset="-122"/>
                <a:ea typeface="宋体" charset="-122"/>
              </a:rPr>
              <a:t>状态各模式下的寄存器</a:t>
            </a:r>
          </a:p>
        </p:txBody>
      </p:sp>
      <p:sp>
        <p:nvSpPr>
          <p:cNvPr id="829444" name="Rectangle 4"/>
          <p:cNvSpPr>
            <a:spLocks noChangeArrowheads="1"/>
          </p:cNvSpPr>
          <p:nvPr/>
        </p:nvSpPr>
        <p:spPr bwMode="auto">
          <a:xfrm>
            <a:off x="2195513" y="1700213"/>
            <a:ext cx="6408737" cy="4176712"/>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nvGrpSpPr>
          <p:cNvPr id="2" name="Group 5"/>
          <p:cNvGrpSpPr>
            <a:grpSpLocks/>
          </p:cNvGrpSpPr>
          <p:nvPr/>
        </p:nvGrpSpPr>
        <p:grpSpPr bwMode="auto">
          <a:xfrm>
            <a:off x="2193925" y="5876925"/>
            <a:ext cx="6410325" cy="506413"/>
            <a:chOff x="1382" y="3702"/>
            <a:chExt cx="4038" cy="319"/>
          </a:xfrm>
        </p:grpSpPr>
        <p:sp>
          <p:nvSpPr>
            <p:cNvPr id="65655" name="Rectangle 6"/>
            <p:cNvSpPr>
              <a:spLocks noChangeArrowheads="1"/>
            </p:cNvSpPr>
            <p:nvPr/>
          </p:nvSpPr>
          <p:spPr bwMode="auto">
            <a:xfrm>
              <a:off x="1383" y="3702"/>
              <a:ext cx="4037" cy="313"/>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5656" name="Rectangle 7"/>
            <p:cNvSpPr>
              <a:spLocks noChangeArrowheads="1"/>
            </p:cNvSpPr>
            <p:nvPr/>
          </p:nvSpPr>
          <p:spPr bwMode="auto">
            <a:xfrm>
              <a:off x="1382" y="3849"/>
              <a:ext cx="1129" cy="172"/>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graphicFrame>
        <p:nvGraphicFramePr>
          <p:cNvPr id="829448" name="Group 8"/>
          <p:cNvGraphicFramePr>
            <a:graphicFrameLocks noGrp="1"/>
          </p:cNvGraphicFramePr>
          <p:nvPr/>
        </p:nvGraphicFramePr>
        <p:xfrm>
          <a:off x="468313" y="1146175"/>
          <a:ext cx="8135937" cy="5235580"/>
        </p:xfrm>
        <a:graphic>
          <a:graphicData uri="http://schemas.openxmlformats.org/drawingml/2006/table">
            <a:tbl>
              <a:tblPr/>
              <a:tblGrid>
                <a:gridCol w="719137">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909637">
                  <a:extLst>
                    <a:ext uri="{9D8B030D-6E8A-4147-A177-3AD203B41FA5}">
                      <a16:colId xmlns:a16="http://schemas.microsoft.com/office/drawing/2014/main" val="20002"/>
                    </a:ext>
                  </a:extLst>
                </a:gridCol>
                <a:gridCol w="879475">
                  <a:extLst>
                    <a:ext uri="{9D8B030D-6E8A-4147-A177-3AD203B41FA5}">
                      <a16:colId xmlns:a16="http://schemas.microsoft.com/office/drawing/2014/main" val="20003"/>
                    </a:ext>
                  </a:extLst>
                </a:gridCol>
                <a:gridCol w="954088">
                  <a:extLst>
                    <a:ext uri="{9D8B030D-6E8A-4147-A177-3AD203B41FA5}">
                      <a16:colId xmlns:a16="http://schemas.microsoft.com/office/drawing/2014/main" val="20004"/>
                    </a:ext>
                  </a:extLst>
                </a:gridCol>
                <a:gridCol w="879475">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901700">
                  <a:extLst>
                    <a:ext uri="{9D8B030D-6E8A-4147-A177-3AD203B41FA5}">
                      <a16:colId xmlns:a16="http://schemas.microsoft.com/office/drawing/2014/main" val="20007"/>
                    </a:ext>
                  </a:extLst>
                </a:gridCol>
                <a:gridCol w="903287">
                  <a:extLst>
                    <a:ext uri="{9D8B030D-6E8A-4147-A177-3AD203B41FA5}">
                      <a16:colId xmlns:a16="http://schemas.microsoft.com/office/drawing/2014/main" val="20008"/>
                    </a:ext>
                  </a:extLst>
                </a:gridCol>
              </a:tblGrid>
              <a:tr h="261779">
                <a:tc row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寄存器</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类别</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寄存器在汇</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编中的名称</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各模式下实际访问的寄存器</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61779">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用户</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系统</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管理</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中止</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未定义</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中断</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快中断</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779">
                <a:tc rowSpan="1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通</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用</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存</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器</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和</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程</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序</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计</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数</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器</a:t>
                      </a:r>
                    </a:p>
                  </a:txBody>
                  <a:tcPr marL="89992" marR="89992"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R0(a1)</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R0</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R1(a2)</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R2(a3)</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R2</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R3(a4)</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R3</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R4(v1)</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R4</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R5(v2)</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R5</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R6(v3)</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R6</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R7(v4)</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R7</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R8(v5)</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R8</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R8_fiq</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R9(SB,v6)</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R9</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R9_fiq</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R10(SL,v7)</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R10</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R10_fiq</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R11(FP,v8)</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R11</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R11_fiq</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R12(IP)</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R12</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R12_fiq</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R13(SP)</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R13_scv</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R13_abt</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R13_und</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R13_irq</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R13_fiq</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R14(LR)</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R14_svc</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R14_abt</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R14_und</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R13_irq</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R14_fiq</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R15(PC)</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R15</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7"/>
                  </a:ext>
                </a:extLst>
              </a:tr>
              <a:tr h="261779">
                <a:tc row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状态</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寄存器</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CPSR</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CPSR</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8"/>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Times New Roman" pitchFamily="18" charset="0"/>
                          <a:ea typeface="宋体" pitchFamily="2" charset="-122"/>
                        </a:rPr>
                        <a:t>－</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SPSR_svc</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SPSR_abt</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SPSR_und</a:t>
                      </a: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SPSR_irq</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SPSR_fiq</a:t>
                      </a:r>
                    </a:p>
                  </a:txBody>
                  <a:tcPr marL="89992" marR="89992"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
        <p:nvSpPr>
          <p:cNvPr id="829558" name="AutoShape 118"/>
          <p:cNvSpPr>
            <a:spLocks noChangeArrowheads="1"/>
          </p:cNvSpPr>
          <p:nvPr/>
        </p:nvSpPr>
        <p:spPr bwMode="auto">
          <a:xfrm>
            <a:off x="2051050" y="1700213"/>
            <a:ext cx="3168650" cy="1512887"/>
          </a:xfrm>
          <a:prstGeom prst="roundRect">
            <a:avLst>
              <a:gd name="adj" fmla="val 5704"/>
            </a:avLst>
          </a:prstGeom>
          <a:solidFill>
            <a:srgbClr val="FFCCFF"/>
          </a:solidFill>
          <a:ln w="9525">
            <a:solidFill>
              <a:schemeClr val="tx1"/>
            </a:solidFill>
            <a:round/>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spcBef>
                <a:spcPct val="0"/>
              </a:spcBef>
              <a:buClrTx/>
              <a:buSzTx/>
              <a:buFontTx/>
              <a:buNone/>
            </a:pPr>
            <a:r>
              <a:rPr lang="en-US" altLang="zh-CN" sz="1800">
                <a:latin typeface="华文新魏" pitchFamily="2" charset="-122"/>
                <a:ea typeface="华文新魏" pitchFamily="2" charset="-122"/>
              </a:rPr>
              <a:t>      </a:t>
            </a:r>
            <a:r>
              <a:rPr lang="zh-CN" altLang="en-US" sz="1800">
                <a:latin typeface="华文新魏" pitchFamily="2" charset="-122"/>
                <a:ea typeface="华文新魏" pitchFamily="2" charset="-122"/>
              </a:rPr>
              <a:t>所有的</a:t>
            </a:r>
            <a:r>
              <a:rPr lang="en-US" altLang="zh-CN" sz="1800">
                <a:latin typeface="华文新魏" pitchFamily="2" charset="-122"/>
                <a:ea typeface="华文新魏" pitchFamily="2" charset="-122"/>
              </a:rPr>
              <a:t>37</a:t>
            </a:r>
            <a:r>
              <a:rPr lang="zh-CN" altLang="en-US" sz="1800">
                <a:latin typeface="华文新魏" pitchFamily="2" charset="-122"/>
                <a:ea typeface="华文新魏" pitchFamily="2" charset="-122"/>
              </a:rPr>
              <a:t>个寄存器，分成两大类：</a:t>
            </a:r>
          </a:p>
          <a:p>
            <a:pPr eaLnBrk="1" hangingPunct="1">
              <a:spcBef>
                <a:spcPct val="50000"/>
              </a:spcBef>
              <a:buClr>
                <a:srgbClr val="0000FF"/>
              </a:buClr>
              <a:buSzTx/>
              <a:buFont typeface="Wingdings" pitchFamily="2" charset="2"/>
              <a:buChar char="§"/>
            </a:pPr>
            <a:r>
              <a:rPr lang="en-US" altLang="zh-CN" sz="1800">
                <a:latin typeface="华文新魏" pitchFamily="2" charset="-122"/>
                <a:ea typeface="华文新魏" pitchFamily="2" charset="-122"/>
              </a:rPr>
              <a:t>31</a:t>
            </a:r>
            <a:r>
              <a:rPr lang="zh-CN" altLang="en-US" sz="1800">
                <a:latin typeface="华文新魏" pitchFamily="2" charset="-122"/>
                <a:ea typeface="华文新魏" pitchFamily="2" charset="-122"/>
              </a:rPr>
              <a:t>个通用</a:t>
            </a:r>
            <a:r>
              <a:rPr lang="en-US" altLang="zh-CN" sz="1800">
                <a:latin typeface="华文新魏" pitchFamily="2" charset="-122"/>
                <a:ea typeface="华文新魏" pitchFamily="2" charset="-122"/>
              </a:rPr>
              <a:t>32</a:t>
            </a:r>
            <a:r>
              <a:rPr lang="zh-CN" altLang="en-US" sz="1800">
                <a:latin typeface="华文新魏" pitchFamily="2" charset="-122"/>
                <a:ea typeface="华文新魏" pitchFamily="2" charset="-122"/>
              </a:rPr>
              <a:t>位寄存器；</a:t>
            </a:r>
          </a:p>
          <a:p>
            <a:pPr eaLnBrk="1" hangingPunct="1">
              <a:spcBef>
                <a:spcPct val="50000"/>
              </a:spcBef>
              <a:buClr>
                <a:srgbClr val="0000FF"/>
              </a:buClr>
              <a:buSzTx/>
              <a:buFont typeface="Wingdings" pitchFamily="2" charset="2"/>
              <a:buChar char="§"/>
            </a:pPr>
            <a:r>
              <a:rPr lang="en-US" altLang="zh-CN" sz="1800">
                <a:latin typeface="华文新魏" pitchFamily="2" charset="-122"/>
                <a:ea typeface="华文新魏" pitchFamily="2" charset="-122"/>
              </a:rPr>
              <a:t>6</a:t>
            </a:r>
            <a:r>
              <a:rPr lang="zh-CN" altLang="en-US" sz="1800">
                <a:latin typeface="华文新魏" pitchFamily="2" charset="-122"/>
                <a:ea typeface="华文新魏" pitchFamily="2" charset="-122"/>
              </a:rPr>
              <a:t>个状态寄存器</a:t>
            </a:r>
            <a:r>
              <a:rPr lang="zh-CN" altLang="en-US" sz="2400">
                <a:latin typeface="华文新魏" pitchFamily="2" charset="-122"/>
                <a:ea typeface="华文新魏" pitchFamily="2" charset="-122"/>
              </a:rPr>
              <a:t>。</a:t>
            </a:r>
          </a:p>
        </p:txBody>
      </p:sp>
      <p:sp>
        <p:nvSpPr>
          <p:cNvPr id="65653" name="日期占位符 10"/>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76EBFE5E-1F96-4042-9B41-562F454FA00B}"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65654"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729FB681-C988-4F97-B20C-5254E4229583}" type="slidenum">
              <a:rPr lang="zh-CN" altLang="en-US" sz="1000" smtClean="0">
                <a:latin typeface="Arial" charset="0"/>
                <a:ea typeface="宋体" charset="-122"/>
              </a:rPr>
              <a:pPr eaLnBrk="1" hangingPunct="1">
                <a:spcBef>
                  <a:spcPct val="0"/>
                </a:spcBef>
                <a:buClrTx/>
                <a:buSzTx/>
                <a:buFontTx/>
                <a:buNone/>
              </a:pPr>
              <a:t>16</a:t>
            </a:fld>
            <a:endParaRPr lang="en-US" altLang="zh-CN" sz="1000">
              <a:latin typeface="Arial" charset="0"/>
              <a:ea typeface="宋体" charset="-122"/>
            </a:endParaRPr>
          </a:p>
        </p:txBody>
      </p:sp>
    </p:spTree>
    <p:extLst>
      <p:ext uri="{BB962C8B-B14F-4D97-AF65-F5344CB8AC3E}">
        <p14:creationId xmlns:p14="http://schemas.microsoft.com/office/powerpoint/2010/main" val="222441646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29558"/>
                                        </p:tgtEl>
                                        <p:attrNameLst>
                                          <p:attrName>style.visibility</p:attrName>
                                        </p:attrNameLst>
                                      </p:cBhvr>
                                      <p:to>
                                        <p:strVal val="visible"/>
                                      </p:to>
                                    </p:set>
                                    <p:animEffect transition="in" filter="slide(fromTop)">
                                      <p:cBhvr>
                                        <p:cTn id="7" dur="500"/>
                                        <p:tgtEl>
                                          <p:spTgt spid="829558"/>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829444"/>
                                        </p:tgtEl>
                                        <p:attrNameLst>
                                          <p:attrName>style.visibility</p:attrName>
                                        </p:attrNameLst>
                                      </p:cBhvr>
                                      <p:to>
                                        <p:strVal val="visible"/>
                                      </p:to>
                                    </p:set>
                                    <p:animEffect transition="in" filter="slide(fromLeft)">
                                      <p:cBhvr>
                                        <p:cTn id="11" dur="500"/>
                                        <p:tgtEl>
                                          <p:spTgt spid="829444"/>
                                        </p:tgtEl>
                                      </p:cBhvr>
                                    </p:animEffect>
                                  </p:childTnLst>
                                </p:cTn>
                              </p:par>
                              <p:par>
                                <p:cTn id="12" presetID="22" presetClass="entr" presetSubtype="8"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4" grpId="0" animBg="1"/>
      <p:bldP spid="82955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468313" y="1127125"/>
            <a:ext cx="8132762" cy="5254625"/>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563" name="Text Box 3"/>
          <p:cNvSpPr txBox="1">
            <a:spLocks noChangeArrowheads="1"/>
          </p:cNvSpPr>
          <p:nvPr/>
        </p:nvSpPr>
        <p:spPr bwMode="auto">
          <a:xfrm>
            <a:off x="1620838" y="404813"/>
            <a:ext cx="5903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50000"/>
              </a:spcBef>
              <a:buClrTx/>
              <a:buSzTx/>
              <a:buFontTx/>
              <a:buNone/>
            </a:pPr>
            <a:r>
              <a:rPr lang="en-US" altLang="zh-CN" sz="2800">
                <a:solidFill>
                  <a:schemeClr val="tx2"/>
                </a:solidFill>
                <a:latin typeface="宋体" charset="-122"/>
                <a:ea typeface="宋体" charset="-122"/>
              </a:rPr>
              <a:t>ARM</a:t>
            </a:r>
            <a:r>
              <a:rPr lang="zh-CN" altLang="en-US" sz="2800">
                <a:solidFill>
                  <a:schemeClr val="tx2"/>
                </a:solidFill>
                <a:latin typeface="宋体" charset="-122"/>
                <a:ea typeface="宋体" charset="-122"/>
              </a:rPr>
              <a:t>状态各模式下可以访问的寄存器</a:t>
            </a:r>
          </a:p>
        </p:txBody>
      </p:sp>
      <p:grpSp>
        <p:nvGrpSpPr>
          <p:cNvPr id="2" name="Group 4"/>
          <p:cNvGrpSpPr>
            <a:grpSpLocks/>
          </p:cNvGrpSpPr>
          <p:nvPr/>
        </p:nvGrpSpPr>
        <p:grpSpPr bwMode="auto">
          <a:xfrm>
            <a:off x="2195513" y="1419225"/>
            <a:ext cx="6410325" cy="4962525"/>
            <a:chOff x="1383" y="894"/>
            <a:chExt cx="4038" cy="3126"/>
          </a:xfrm>
        </p:grpSpPr>
        <p:sp>
          <p:nvSpPr>
            <p:cNvPr id="66719" name="Rectangle 5"/>
            <p:cNvSpPr>
              <a:spLocks noChangeArrowheads="1"/>
            </p:cNvSpPr>
            <p:nvPr/>
          </p:nvSpPr>
          <p:spPr bwMode="auto">
            <a:xfrm>
              <a:off x="1383" y="894"/>
              <a:ext cx="585" cy="177"/>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20" name="Rectangle 6"/>
            <p:cNvSpPr>
              <a:spLocks noChangeArrowheads="1"/>
            </p:cNvSpPr>
            <p:nvPr/>
          </p:nvSpPr>
          <p:spPr bwMode="auto">
            <a:xfrm>
              <a:off x="1383" y="1071"/>
              <a:ext cx="4037" cy="1316"/>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21" name="Rectangle 7"/>
            <p:cNvSpPr>
              <a:spLocks noChangeArrowheads="1"/>
            </p:cNvSpPr>
            <p:nvPr/>
          </p:nvSpPr>
          <p:spPr bwMode="auto">
            <a:xfrm>
              <a:off x="1383" y="2387"/>
              <a:ext cx="3469" cy="816"/>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22" name="Rectangle 8"/>
            <p:cNvSpPr>
              <a:spLocks noChangeArrowheads="1"/>
            </p:cNvSpPr>
            <p:nvPr/>
          </p:nvSpPr>
          <p:spPr bwMode="auto">
            <a:xfrm>
              <a:off x="1383" y="3203"/>
              <a:ext cx="1129" cy="318"/>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23" name="Rectangle 9"/>
            <p:cNvSpPr>
              <a:spLocks noChangeArrowheads="1"/>
            </p:cNvSpPr>
            <p:nvPr/>
          </p:nvSpPr>
          <p:spPr bwMode="auto">
            <a:xfrm>
              <a:off x="1383" y="3521"/>
              <a:ext cx="4038" cy="340"/>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24" name="Rectangle 10"/>
            <p:cNvSpPr>
              <a:spLocks noChangeArrowheads="1"/>
            </p:cNvSpPr>
            <p:nvPr/>
          </p:nvSpPr>
          <p:spPr bwMode="auto">
            <a:xfrm>
              <a:off x="1383" y="3838"/>
              <a:ext cx="1129" cy="182"/>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grpSp>
        <p:nvGrpSpPr>
          <p:cNvPr id="3" name="Group 11"/>
          <p:cNvGrpSpPr>
            <a:grpSpLocks/>
          </p:cNvGrpSpPr>
          <p:nvPr/>
        </p:nvGrpSpPr>
        <p:grpSpPr bwMode="auto">
          <a:xfrm>
            <a:off x="2195513" y="1419225"/>
            <a:ext cx="6410325" cy="4956175"/>
            <a:chOff x="1383" y="894"/>
            <a:chExt cx="4038" cy="3122"/>
          </a:xfrm>
        </p:grpSpPr>
        <p:sp>
          <p:nvSpPr>
            <p:cNvPr id="66713" name="Rectangle 12"/>
            <p:cNvSpPr>
              <a:spLocks noChangeArrowheads="1"/>
            </p:cNvSpPr>
            <p:nvPr/>
          </p:nvSpPr>
          <p:spPr bwMode="auto">
            <a:xfrm>
              <a:off x="1973" y="894"/>
              <a:ext cx="544" cy="177"/>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endParaRPr lang="en-US" altLang="zh-CN" sz="1000">
                <a:latin typeface="Courier New" pitchFamily="49" charset="0"/>
                <a:ea typeface="宋体" charset="-122"/>
              </a:endParaRPr>
            </a:p>
            <a:p>
              <a:pPr algn="ctr" eaLnBrk="1" hangingPunct="1">
                <a:spcBef>
                  <a:spcPct val="0"/>
                </a:spcBef>
                <a:buClrTx/>
                <a:buSzTx/>
                <a:buFontTx/>
                <a:buNone/>
              </a:pPr>
              <a:endParaRPr lang="en-US" altLang="zh-CN" sz="1000">
                <a:latin typeface="Courier New" pitchFamily="49" charset="0"/>
                <a:ea typeface="宋体" charset="-122"/>
              </a:endParaRPr>
            </a:p>
            <a:p>
              <a:pPr algn="ctr" eaLnBrk="1" hangingPunct="1">
                <a:spcBef>
                  <a:spcPct val="0"/>
                </a:spcBef>
                <a:buClrTx/>
                <a:buSzTx/>
                <a:buFontTx/>
                <a:buNone/>
              </a:pPr>
              <a:endParaRPr lang="en-US" altLang="zh-CN" sz="1000">
                <a:latin typeface="Courier New" pitchFamily="49" charset="0"/>
                <a:ea typeface="宋体" charset="-122"/>
              </a:endParaRPr>
            </a:p>
            <a:p>
              <a:pPr algn="ctr" eaLnBrk="1" hangingPunct="1">
                <a:spcBef>
                  <a:spcPct val="0"/>
                </a:spcBef>
                <a:buClrTx/>
                <a:buSzTx/>
                <a:buFontTx/>
                <a:buNone/>
              </a:pPr>
              <a:endParaRPr lang="en-US" altLang="zh-CN" sz="1000">
                <a:latin typeface="Courier New" pitchFamily="49" charset="0"/>
                <a:ea typeface="宋体" charset="-122"/>
              </a:endParaRPr>
            </a:p>
            <a:p>
              <a:pPr algn="ctr" eaLnBrk="1" hangingPunct="1">
                <a:spcBef>
                  <a:spcPct val="0"/>
                </a:spcBef>
                <a:buClrTx/>
                <a:buSzTx/>
                <a:buFontTx/>
                <a:buNone/>
              </a:pPr>
              <a:endParaRPr lang="en-US" altLang="zh-CN" sz="1000">
                <a:latin typeface="Courier New" pitchFamily="49" charset="0"/>
                <a:ea typeface="宋体" charset="-122"/>
              </a:endParaRPr>
            </a:p>
          </p:txBody>
        </p:sp>
        <p:sp>
          <p:nvSpPr>
            <p:cNvPr id="66714" name="Rectangle 13"/>
            <p:cNvSpPr>
              <a:spLocks noChangeArrowheads="1"/>
            </p:cNvSpPr>
            <p:nvPr/>
          </p:nvSpPr>
          <p:spPr bwMode="auto">
            <a:xfrm>
              <a:off x="1383" y="1071"/>
              <a:ext cx="4037" cy="1316"/>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15" name="Rectangle 14"/>
            <p:cNvSpPr>
              <a:spLocks noChangeArrowheads="1"/>
            </p:cNvSpPr>
            <p:nvPr/>
          </p:nvSpPr>
          <p:spPr bwMode="auto">
            <a:xfrm>
              <a:off x="1383" y="2383"/>
              <a:ext cx="3469" cy="816"/>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16" name="Rectangle 15"/>
            <p:cNvSpPr>
              <a:spLocks noChangeArrowheads="1"/>
            </p:cNvSpPr>
            <p:nvPr/>
          </p:nvSpPr>
          <p:spPr bwMode="auto">
            <a:xfrm>
              <a:off x="1383" y="3199"/>
              <a:ext cx="1129" cy="318"/>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17" name="Rectangle 16"/>
            <p:cNvSpPr>
              <a:spLocks noChangeArrowheads="1"/>
            </p:cNvSpPr>
            <p:nvPr/>
          </p:nvSpPr>
          <p:spPr bwMode="auto">
            <a:xfrm>
              <a:off x="1383" y="3517"/>
              <a:ext cx="4038" cy="340"/>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18" name="Rectangle 17"/>
            <p:cNvSpPr>
              <a:spLocks noChangeArrowheads="1"/>
            </p:cNvSpPr>
            <p:nvPr/>
          </p:nvSpPr>
          <p:spPr bwMode="auto">
            <a:xfrm>
              <a:off x="1383" y="3834"/>
              <a:ext cx="1129" cy="182"/>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grpSp>
        <p:nvGrpSpPr>
          <p:cNvPr id="4" name="Group 18"/>
          <p:cNvGrpSpPr>
            <a:grpSpLocks/>
          </p:cNvGrpSpPr>
          <p:nvPr/>
        </p:nvGrpSpPr>
        <p:grpSpPr bwMode="auto">
          <a:xfrm>
            <a:off x="2195513" y="1419225"/>
            <a:ext cx="6410325" cy="4962525"/>
            <a:chOff x="1383" y="894"/>
            <a:chExt cx="4038" cy="3126"/>
          </a:xfrm>
        </p:grpSpPr>
        <p:sp>
          <p:nvSpPr>
            <p:cNvPr id="66707" name="Rectangle 19"/>
            <p:cNvSpPr>
              <a:spLocks noChangeArrowheads="1"/>
            </p:cNvSpPr>
            <p:nvPr/>
          </p:nvSpPr>
          <p:spPr bwMode="auto">
            <a:xfrm>
              <a:off x="2517" y="894"/>
              <a:ext cx="590" cy="181"/>
            </a:xfrm>
            <a:prstGeom prst="rect">
              <a:avLst/>
            </a:prstGeom>
            <a:solidFill>
              <a:srgbClr val="99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08" name="Rectangle 20"/>
            <p:cNvSpPr>
              <a:spLocks noChangeArrowheads="1"/>
            </p:cNvSpPr>
            <p:nvPr/>
          </p:nvSpPr>
          <p:spPr bwMode="auto">
            <a:xfrm>
              <a:off x="1383" y="1071"/>
              <a:ext cx="4037" cy="1316"/>
            </a:xfrm>
            <a:prstGeom prst="rect">
              <a:avLst/>
            </a:prstGeom>
            <a:solidFill>
              <a:srgbClr val="99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09" name="Rectangle 21"/>
            <p:cNvSpPr>
              <a:spLocks noChangeArrowheads="1"/>
            </p:cNvSpPr>
            <p:nvPr/>
          </p:nvSpPr>
          <p:spPr bwMode="auto">
            <a:xfrm>
              <a:off x="1383" y="2387"/>
              <a:ext cx="3469" cy="816"/>
            </a:xfrm>
            <a:prstGeom prst="rect">
              <a:avLst/>
            </a:prstGeom>
            <a:solidFill>
              <a:srgbClr val="99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10" name="Rectangle 22"/>
            <p:cNvSpPr>
              <a:spLocks noChangeArrowheads="1"/>
            </p:cNvSpPr>
            <p:nvPr/>
          </p:nvSpPr>
          <p:spPr bwMode="auto">
            <a:xfrm>
              <a:off x="2517" y="3203"/>
              <a:ext cx="594" cy="318"/>
            </a:xfrm>
            <a:prstGeom prst="rect">
              <a:avLst/>
            </a:prstGeom>
            <a:solidFill>
              <a:srgbClr val="99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11" name="Rectangle 23"/>
            <p:cNvSpPr>
              <a:spLocks noChangeArrowheads="1"/>
            </p:cNvSpPr>
            <p:nvPr/>
          </p:nvSpPr>
          <p:spPr bwMode="auto">
            <a:xfrm>
              <a:off x="1383" y="3521"/>
              <a:ext cx="4038" cy="340"/>
            </a:xfrm>
            <a:prstGeom prst="rect">
              <a:avLst/>
            </a:prstGeom>
            <a:solidFill>
              <a:srgbClr val="99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12" name="Rectangle 24"/>
            <p:cNvSpPr>
              <a:spLocks noChangeArrowheads="1"/>
            </p:cNvSpPr>
            <p:nvPr/>
          </p:nvSpPr>
          <p:spPr bwMode="auto">
            <a:xfrm>
              <a:off x="2517" y="3838"/>
              <a:ext cx="594" cy="182"/>
            </a:xfrm>
            <a:prstGeom prst="rect">
              <a:avLst/>
            </a:prstGeom>
            <a:solidFill>
              <a:srgbClr val="99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grpSp>
        <p:nvGrpSpPr>
          <p:cNvPr id="5" name="Group 25"/>
          <p:cNvGrpSpPr>
            <a:grpSpLocks/>
          </p:cNvGrpSpPr>
          <p:nvPr/>
        </p:nvGrpSpPr>
        <p:grpSpPr bwMode="auto">
          <a:xfrm>
            <a:off x="2195513" y="1419225"/>
            <a:ext cx="6410325" cy="4949825"/>
            <a:chOff x="1383" y="894"/>
            <a:chExt cx="4038" cy="3118"/>
          </a:xfrm>
        </p:grpSpPr>
        <p:sp>
          <p:nvSpPr>
            <p:cNvPr id="66701" name="Rectangle 26"/>
            <p:cNvSpPr>
              <a:spLocks noChangeArrowheads="1"/>
            </p:cNvSpPr>
            <p:nvPr/>
          </p:nvSpPr>
          <p:spPr bwMode="auto">
            <a:xfrm>
              <a:off x="3107" y="894"/>
              <a:ext cx="544" cy="177"/>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02" name="Rectangle 27"/>
            <p:cNvSpPr>
              <a:spLocks noChangeArrowheads="1"/>
            </p:cNvSpPr>
            <p:nvPr/>
          </p:nvSpPr>
          <p:spPr bwMode="auto">
            <a:xfrm>
              <a:off x="1383" y="1067"/>
              <a:ext cx="4037" cy="1316"/>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03" name="Rectangle 28"/>
            <p:cNvSpPr>
              <a:spLocks noChangeArrowheads="1"/>
            </p:cNvSpPr>
            <p:nvPr/>
          </p:nvSpPr>
          <p:spPr bwMode="auto">
            <a:xfrm>
              <a:off x="1383" y="2379"/>
              <a:ext cx="3469" cy="816"/>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04" name="Rectangle 29"/>
            <p:cNvSpPr>
              <a:spLocks noChangeArrowheads="1"/>
            </p:cNvSpPr>
            <p:nvPr/>
          </p:nvSpPr>
          <p:spPr bwMode="auto">
            <a:xfrm>
              <a:off x="3107" y="3158"/>
              <a:ext cx="544" cy="363"/>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05" name="Rectangle 30"/>
            <p:cNvSpPr>
              <a:spLocks noChangeArrowheads="1"/>
            </p:cNvSpPr>
            <p:nvPr/>
          </p:nvSpPr>
          <p:spPr bwMode="auto">
            <a:xfrm>
              <a:off x="1383" y="3513"/>
              <a:ext cx="4038" cy="340"/>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06" name="Rectangle 31"/>
            <p:cNvSpPr>
              <a:spLocks noChangeArrowheads="1"/>
            </p:cNvSpPr>
            <p:nvPr/>
          </p:nvSpPr>
          <p:spPr bwMode="auto">
            <a:xfrm>
              <a:off x="3107" y="3830"/>
              <a:ext cx="544" cy="182"/>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grpSp>
        <p:nvGrpSpPr>
          <p:cNvPr id="6" name="Group 32"/>
          <p:cNvGrpSpPr>
            <a:grpSpLocks/>
          </p:cNvGrpSpPr>
          <p:nvPr/>
        </p:nvGrpSpPr>
        <p:grpSpPr bwMode="auto">
          <a:xfrm>
            <a:off x="2195513" y="1419225"/>
            <a:ext cx="6410325" cy="4962525"/>
            <a:chOff x="1383" y="894"/>
            <a:chExt cx="4038" cy="3126"/>
          </a:xfrm>
        </p:grpSpPr>
        <p:sp>
          <p:nvSpPr>
            <p:cNvPr id="66695" name="Rectangle 33"/>
            <p:cNvSpPr>
              <a:spLocks noChangeArrowheads="1"/>
            </p:cNvSpPr>
            <p:nvPr/>
          </p:nvSpPr>
          <p:spPr bwMode="auto">
            <a:xfrm>
              <a:off x="3651" y="894"/>
              <a:ext cx="635" cy="177"/>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696" name="Rectangle 34"/>
            <p:cNvSpPr>
              <a:spLocks noChangeArrowheads="1"/>
            </p:cNvSpPr>
            <p:nvPr/>
          </p:nvSpPr>
          <p:spPr bwMode="auto">
            <a:xfrm>
              <a:off x="1383" y="1071"/>
              <a:ext cx="4037" cy="1316"/>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697" name="Rectangle 35"/>
            <p:cNvSpPr>
              <a:spLocks noChangeArrowheads="1"/>
            </p:cNvSpPr>
            <p:nvPr/>
          </p:nvSpPr>
          <p:spPr bwMode="auto">
            <a:xfrm>
              <a:off x="1383" y="2387"/>
              <a:ext cx="3469" cy="816"/>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698" name="Rectangle 36"/>
            <p:cNvSpPr>
              <a:spLocks noChangeArrowheads="1"/>
            </p:cNvSpPr>
            <p:nvPr/>
          </p:nvSpPr>
          <p:spPr bwMode="auto">
            <a:xfrm>
              <a:off x="3651" y="3166"/>
              <a:ext cx="635" cy="363"/>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699" name="Rectangle 37"/>
            <p:cNvSpPr>
              <a:spLocks noChangeArrowheads="1"/>
            </p:cNvSpPr>
            <p:nvPr/>
          </p:nvSpPr>
          <p:spPr bwMode="auto">
            <a:xfrm>
              <a:off x="1383" y="3521"/>
              <a:ext cx="4038" cy="340"/>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700" name="Rectangle 38"/>
            <p:cNvSpPr>
              <a:spLocks noChangeArrowheads="1"/>
            </p:cNvSpPr>
            <p:nvPr/>
          </p:nvSpPr>
          <p:spPr bwMode="auto">
            <a:xfrm>
              <a:off x="3651" y="3838"/>
              <a:ext cx="635" cy="182"/>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grpSp>
        <p:nvGrpSpPr>
          <p:cNvPr id="7" name="Group 39"/>
          <p:cNvGrpSpPr>
            <a:grpSpLocks/>
          </p:cNvGrpSpPr>
          <p:nvPr/>
        </p:nvGrpSpPr>
        <p:grpSpPr bwMode="auto">
          <a:xfrm>
            <a:off x="2195513" y="1412875"/>
            <a:ext cx="6410325" cy="4962525"/>
            <a:chOff x="1383" y="894"/>
            <a:chExt cx="4038" cy="3126"/>
          </a:xfrm>
        </p:grpSpPr>
        <p:sp>
          <p:nvSpPr>
            <p:cNvPr id="66689" name="Rectangle 40"/>
            <p:cNvSpPr>
              <a:spLocks noChangeArrowheads="1"/>
            </p:cNvSpPr>
            <p:nvPr/>
          </p:nvSpPr>
          <p:spPr bwMode="auto">
            <a:xfrm>
              <a:off x="4286" y="894"/>
              <a:ext cx="571" cy="177"/>
            </a:xfrm>
            <a:prstGeom prst="rect">
              <a:avLst/>
            </a:prstGeom>
            <a:solidFill>
              <a:srgbClr val="66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690" name="Rectangle 41"/>
            <p:cNvSpPr>
              <a:spLocks noChangeArrowheads="1"/>
            </p:cNvSpPr>
            <p:nvPr/>
          </p:nvSpPr>
          <p:spPr bwMode="auto">
            <a:xfrm>
              <a:off x="1383" y="1071"/>
              <a:ext cx="4037" cy="1316"/>
            </a:xfrm>
            <a:prstGeom prst="rect">
              <a:avLst/>
            </a:prstGeom>
            <a:solidFill>
              <a:srgbClr val="66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691" name="Rectangle 42"/>
            <p:cNvSpPr>
              <a:spLocks noChangeArrowheads="1"/>
            </p:cNvSpPr>
            <p:nvPr/>
          </p:nvSpPr>
          <p:spPr bwMode="auto">
            <a:xfrm>
              <a:off x="1383" y="2387"/>
              <a:ext cx="3469" cy="816"/>
            </a:xfrm>
            <a:prstGeom prst="rect">
              <a:avLst/>
            </a:prstGeom>
            <a:solidFill>
              <a:srgbClr val="66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692" name="Rectangle 43"/>
            <p:cNvSpPr>
              <a:spLocks noChangeArrowheads="1"/>
            </p:cNvSpPr>
            <p:nvPr/>
          </p:nvSpPr>
          <p:spPr bwMode="auto">
            <a:xfrm>
              <a:off x="4286" y="3166"/>
              <a:ext cx="571" cy="363"/>
            </a:xfrm>
            <a:prstGeom prst="rect">
              <a:avLst/>
            </a:prstGeom>
            <a:solidFill>
              <a:srgbClr val="66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693" name="Rectangle 44"/>
            <p:cNvSpPr>
              <a:spLocks noChangeArrowheads="1"/>
            </p:cNvSpPr>
            <p:nvPr/>
          </p:nvSpPr>
          <p:spPr bwMode="auto">
            <a:xfrm>
              <a:off x="1383" y="3521"/>
              <a:ext cx="4038" cy="340"/>
            </a:xfrm>
            <a:prstGeom prst="rect">
              <a:avLst/>
            </a:prstGeom>
            <a:solidFill>
              <a:srgbClr val="66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694" name="Rectangle 45"/>
            <p:cNvSpPr>
              <a:spLocks noChangeArrowheads="1"/>
            </p:cNvSpPr>
            <p:nvPr/>
          </p:nvSpPr>
          <p:spPr bwMode="auto">
            <a:xfrm>
              <a:off x="4286" y="3838"/>
              <a:ext cx="571" cy="182"/>
            </a:xfrm>
            <a:prstGeom prst="rect">
              <a:avLst/>
            </a:prstGeom>
            <a:solidFill>
              <a:srgbClr val="66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grpSp>
        <p:nvGrpSpPr>
          <p:cNvPr id="8" name="Group 46"/>
          <p:cNvGrpSpPr>
            <a:grpSpLocks/>
          </p:cNvGrpSpPr>
          <p:nvPr/>
        </p:nvGrpSpPr>
        <p:grpSpPr bwMode="auto">
          <a:xfrm>
            <a:off x="2195513" y="1412875"/>
            <a:ext cx="6415087" cy="4962525"/>
            <a:chOff x="1383" y="894"/>
            <a:chExt cx="4041" cy="3126"/>
          </a:xfrm>
        </p:grpSpPr>
        <p:sp>
          <p:nvSpPr>
            <p:cNvPr id="66684" name="Rectangle 47"/>
            <p:cNvSpPr>
              <a:spLocks noChangeArrowheads="1"/>
            </p:cNvSpPr>
            <p:nvPr/>
          </p:nvSpPr>
          <p:spPr bwMode="auto">
            <a:xfrm>
              <a:off x="4853" y="894"/>
              <a:ext cx="571" cy="177"/>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685" name="Rectangle 48"/>
            <p:cNvSpPr>
              <a:spLocks noChangeArrowheads="1"/>
            </p:cNvSpPr>
            <p:nvPr/>
          </p:nvSpPr>
          <p:spPr bwMode="auto">
            <a:xfrm>
              <a:off x="1383" y="1071"/>
              <a:ext cx="4037" cy="1316"/>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686" name="Rectangle 49"/>
            <p:cNvSpPr>
              <a:spLocks noChangeArrowheads="1"/>
            </p:cNvSpPr>
            <p:nvPr/>
          </p:nvSpPr>
          <p:spPr bwMode="auto">
            <a:xfrm>
              <a:off x="4853" y="2387"/>
              <a:ext cx="571" cy="1142"/>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687" name="Rectangle 50"/>
            <p:cNvSpPr>
              <a:spLocks noChangeArrowheads="1"/>
            </p:cNvSpPr>
            <p:nvPr/>
          </p:nvSpPr>
          <p:spPr bwMode="auto">
            <a:xfrm>
              <a:off x="1383" y="3521"/>
              <a:ext cx="4038" cy="340"/>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6688" name="Rectangle 51"/>
            <p:cNvSpPr>
              <a:spLocks noChangeArrowheads="1"/>
            </p:cNvSpPr>
            <p:nvPr/>
          </p:nvSpPr>
          <p:spPr bwMode="auto">
            <a:xfrm>
              <a:off x="4853" y="3838"/>
              <a:ext cx="571" cy="182"/>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sp>
        <p:nvSpPr>
          <p:cNvPr id="66571" name="Rectangle 52"/>
          <p:cNvSpPr>
            <a:spLocks noChangeArrowheads="1"/>
          </p:cNvSpPr>
          <p:nvPr/>
        </p:nvSpPr>
        <p:spPr bwMode="auto">
          <a:xfrm>
            <a:off x="2195513" y="6110288"/>
            <a:ext cx="1792287" cy="280987"/>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aphicFrame>
        <p:nvGraphicFramePr>
          <p:cNvPr id="830517" name="Group 53"/>
          <p:cNvGraphicFramePr>
            <a:graphicFrameLocks noGrp="1"/>
          </p:cNvGraphicFramePr>
          <p:nvPr/>
        </p:nvGraphicFramePr>
        <p:xfrm>
          <a:off x="468313" y="1146175"/>
          <a:ext cx="8135937" cy="5235580"/>
        </p:xfrm>
        <a:graphic>
          <a:graphicData uri="http://schemas.openxmlformats.org/drawingml/2006/table">
            <a:tbl>
              <a:tblPr/>
              <a:tblGrid>
                <a:gridCol w="719137">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852487">
                  <a:extLst>
                    <a:ext uri="{9D8B030D-6E8A-4147-A177-3AD203B41FA5}">
                      <a16:colId xmlns:a16="http://schemas.microsoft.com/office/drawing/2014/main" val="20003"/>
                    </a:ext>
                  </a:extLst>
                </a:gridCol>
                <a:gridCol w="954088">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1003300">
                  <a:extLst>
                    <a:ext uri="{9D8B030D-6E8A-4147-A177-3AD203B41FA5}">
                      <a16:colId xmlns:a16="http://schemas.microsoft.com/office/drawing/2014/main" val="20006"/>
                    </a:ext>
                  </a:extLst>
                </a:gridCol>
                <a:gridCol w="901700">
                  <a:extLst>
                    <a:ext uri="{9D8B030D-6E8A-4147-A177-3AD203B41FA5}">
                      <a16:colId xmlns:a16="http://schemas.microsoft.com/office/drawing/2014/main" val="20007"/>
                    </a:ext>
                  </a:extLst>
                </a:gridCol>
                <a:gridCol w="903287">
                  <a:extLst>
                    <a:ext uri="{9D8B030D-6E8A-4147-A177-3AD203B41FA5}">
                      <a16:colId xmlns:a16="http://schemas.microsoft.com/office/drawing/2014/main" val="20008"/>
                    </a:ext>
                  </a:extLst>
                </a:gridCol>
              </a:tblGrid>
              <a:tr h="261779">
                <a:tc row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寄存器</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类别</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1" marR="89991"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寄存器在汇</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编中的名称</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各模式下实际访问的寄存器</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61779">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用户</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系统</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管理</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中止</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未定义</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中断</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快中断</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779">
                <a:tc rowSpan="1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通</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用</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存</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器</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和</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程</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序</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计</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数</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器</a:t>
                      </a:r>
                    </a:p>
                  </a:txBody>
                  <a:tcPr marL="89991" marR="89991"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R0(a1)</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R0</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R1(a2)</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R2(a3)</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R2</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R3(a4)</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R3</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R4(v1)</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R4</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R5(v2)</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R5</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R6(v3)</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R6</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R7(v4)</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R7</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R8(v5)</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R8</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R8_fiq</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R9(SB,v6)</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R9</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R9_fiq</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R10(SL,v7)</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R10</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R10_fiq</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R11(FP,v8)</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R11</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R11_fiq</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R12(IP)</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R12</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R12_fiq</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R13(SP)</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R13_svc</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R13_abt</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R13_und</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R13_irq</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R13_fiq</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R14(LR)</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R14_svc</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R14_abt</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R14_und</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R14_irq</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R14_fiq</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R15(PC)</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R15</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7"/>
                  </a:ext>
                </a:extLst>
              </a:tr>
              <a:tr h="261779">
                <a:tc row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状态</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寄存器</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1" marR="89991"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CPSR</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CPSR</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8"/>
                  </a:ext>
                </a:extLst>
              </a:tr>
              <a:tr h="261779">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Times New Roman" pitchFamily="18" charset="0"/>
                          <a:ea typeface="宋体" pitchFamily="2" charset="-122"/>
                        </a:rPr>
                        <a:t>－</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SPSR_svc</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SPSR_abt</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SPSR_und</a:t>
                      </a: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SPSR_irq</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L="89991" marR="89991" marT="46804" marB="46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SPSR_fiq</a:t>
                      </a:r>
                    </a:p>
                  </a:txBody>
                  <a:tcPr marL="89991" marR="89991"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
        <p:nvSpPr>
          <p:cNvPr id="66682" name="日期占位符 5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866951DC-54C9-4265-99F7-AAE1CC2EFAE8}"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66683" name="灯片编号占位符 5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B20F27DF-23E3-4167-9CCE-2597BDD6A771}" type="slidenum">
              <a:rPr lang="zh-CN" altLang="en-US" sz="1000" smtClean="0">
                <a:latin typeface="Arial" charset="0"/>
                <a:ea typeface="宋体" charset="-122"/>
              </a:rPr>
              <a:pPr eaLnBrk="1" hangingPunct="1">
                <a:spcBef>
                  <a:spcPct val="0"/>
                </a:spcBef>
                <a:buClrTx/>
                <a:buSzTx/>
                <a:buFontTx/>
                <a:buNone/>
              </a:pPr>
              <a:t>17</a:t>
            </a:fld>
            <a:endParaRPr lang="en-US" altLang="zh-CN" sz="1000">
              <a:latin typeface="Arial" charset="0"/>
              <a:ea typeface="宋体" charset="-122"/>
            </a:endParaRPr>
          </a:p>
        </p:txBody>
      </p:sp>
    </p:spTree>
    <p:extLst>
      <p:ext uri="{BB962C8B-B14F-4D97-AF65-F5344CB8AC3E}">
        <p14:creationId xmlns:p14="http://schemas.microsoft.com/office/powerpoint/2010/main" val="121139842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22" presetClass="entr" presetSubtype="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par>
                                <p:cTn id="26" presetID="22" presetClass="entr" presetSubtype="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22" presetClass="entr" presetSubtype="8"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nodeType="clickEffect">
                                  <p:stCondLst>
                                    <p:cond delay="0"/>
                                  </p:stCondLst>
                                  <p:childTnLst>
                                    <p:set>
                                      <p:cBhvr>
                                        <p:cTn id="39" dur="1" fill="hold">
                                          <p:stCondLst>
                                            <p:cond delay="0"/>
                                          </p:stCondLst>
                                        </p:cTn>
                                        <p:tgtEl>
                                          <p:spTgt spid="6"/>
                                        </p:tgtEl>
                                        <p:attrNameLst>
                                          <p:attrName>style.visibility</p:attrName>
                                        </p:attrNameLst>
                                      </p:cBhvr>
                                      <p:to>
                                        <p:strVal val="hidden"/>
                                      </p:to>
                                    </p:set>
                                  </p:childTnLst>
                                </p:cTn>
                              </p:par>
                              <p:par>
                                <p:cTn id="40" presetID="22" presetClass="entr" presetSubtype="8"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nodeType="clickEffect">
                                  <p:stCondLst>
                                    <p:cond delay="0"/>
                                  </p:stCondLst>
                                  <p:childTnLst>
                                    <p:set>
                                      <p:cBhvr>
                                        <p:cTn id="46" dur="1" fill="hold">
                                          <p:stCondLst>
                                            <p:cond delay="0"/>
                                          </p:stCondLst>
                                        </p:cTn>
                                        <p:tgtEl>
                                          <p:spTgt spid="7"/>
                                        </p:tgtEl>
                                        <p:attrNameLst>
                                          <p:attrName>style.visibility</p:attrName>
                                        </p:attrNameLst>
                                      </p:cBhvr>
                                      <p:to>
                                        <p:strVal val="hidden"/>
                                      </p:to>
                                    </p:set>
                                  </p:childTnLst>
                                </p:cTn>
                              </p:par>
                              <p:par>
                                <p:cTn id="47" presetID="22" presetClass="entr" presetSubtype="8"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95288" y="1125538"/>
            <a:ext cx="8132762" cy="5254625"/>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831491" name="Text Box 3"/>
          <p:cNvSpPr txBox="1">
            <a:spLocks noChangeArrowheads="1"/>
          </p:cNvSpPr>
          <p:nvPr/>
        </p:nvSpPr>
        <p:spPr bwMode="auto">
          <a:xfrm>
            <a:off x="2051050" y="533400"/>
            <a:ext cx="5040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50000"/>
              </a:spcBef>
              <a:buClrTx/>
              <a:buSzTx/>
              <a:buFontTx/>
              <a:buNone/>
            </a:pPr>
            <a:r>
              <a:rPr lang="zh-CN" altLang="en-US" sz="2800">
                <a:solidFill>
                  <a:schemeClr val="tx2"/>
                </a:solidFill>
                <a:latin typeface="宋体" charset="-122"/>
                <a:ea typeface="宋体" charset="-122"/>
              </a:rPr>
              <a:t>未分组的通用寄存器</a:t>
            </a:r>
          </a:p>
        </p:txBody>
      </p:sp>
      <p:sp>
        <p:nvSpPr>
          <p:cNvPr id="831492" name="Rectangle 4"/>
          <p:cNvSpPr>
            <a:spLocks noChangeArrowheads="1"/>
          </p:cNvSpPr>
          <p:nvPr/>
        </p:nvSpPr>
        <p:spPr bwMode="auto">
          <a:xfrm>
            <a:off x="2195513" y="1700213"/>
            <a:ext cx="6408737" cy="2089150"/>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831493" name="Rectangle 5"/>
          <p:cNvSpPr>
            <a:spLocks noChangeArrowheads="1"/>
          </p:cNvSpPr>
          <p:nvPr/>
        </p:nvSpPr>
        <p:spPr bwMode="auto">
          <a:xfrm>
            <a:off x="2195513" y="3789363"/>
            <a:ext cx="6408737" cy="1295400"/>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831494" name="Rectangle 6"/>
          <p:cNvSpPr>
            <a:spLocks noChangeArrowheads="1"/>
          </p:cNvSpPr>
          <p:nvPr/>
        </p:nvSpPr>
        <p:spPr bwMode="auto">
          <a:xfrm>
            <a:off x="2195513" y="5610225"/>
            <a:ext cx="6408737" cy="266700"/>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831495" name="Rectangle 7"/>
          <p:cNvSpPr>
            <a:spLocks noChangeArrowheads="1"/>
          </p:cNvSpPr>
          <p:nvPr/>
        </p:nvSpPr>
        <p:spPr bwMode="auto">
          <a:xfrm>
            <a:off x="7700963" y="3770313"/>
            <a:ext cx="892175" cy="1317625"/>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nvGrpSpPr>
          <p:cNvPr id="2" name="Group 8"/>
          <p:cNvGrpSpPr>
            <a:grpSpLocks/>
          </p:cNvGrpSpPr>
          <p:nvPr/>
        </p:nvGrpSpPr>
        <p:grpSpPr bwMode="auto">
          <a:xfrm>
            <a:off x="2195513" y="5084763"/>
            <a:ext cx="6408737" cy="511175"/>
            <a:chOff x="1383" y="3203"/>
            <a:chExt cx="4037" cy="322"/>
          </a:xfrm>
        </p:grpSpPr>
        <p:grpSp>
          <p:nvGrpSpPr>
            <p:cNvPr id="67726" name="Group 9"/>
            <p:cNvGrpSpPr>
              <a:grpSpLocks/>
            </p:cNvGrpSpPr>
            <p:nvPr/>
          </p:nvGrpSpPr>
          <p:grpSpPr bwMode="auto">
            <a:xfrm>
              <a:off x="1383" y="3362"/>
              <a:ext cx="4037" cy="163"/>
              <a:chOff x="1383" y="3362"/>
              <a:chExt cx="4037" cy="163"/>
            </a:xfrm>
          </p:grpSpPr>
          <p:sp>
            <p:nvSpPr>
              <p:cNvPr id="67734" name="Rectangle 10"/>
              <p:cNvSpPr>
                <a:spLocks noChangeArrowheads="1"/>
              </p:cNvSpPr>
              <p:nvPr/>
            </p:nvSpPr>
            <p:spPr bwMode="auto">
              <a:xfrm>
                <a:off x="1383" y="3362"/>
                <a:ext cx="1134" cy="159"/>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35" name="Rectangle 11"/>
              <p:cNvSpPr>
                <a:spLocks noChangeArrowheads="1"/>
              </p:cNvSpPr>
              <p:nvPr/>
            </p:nvSpPr>
            <p:spPr bwMode="auto">
              <a:xfrm>
                <a:off x="4853" y="3362"/>
                <a:ext cx="567" cy="163"/>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36" name="Rectangle 12"/>
              <p:cNvSpPr>
                <a:spLocks noChangeArrowheads="1"/>
              </p:cNvSpPr>
              <p:nvPr/>
            </p:nvSpPr>
            <p:spPr bwMode="auto">
              <a:xfrm>
                <a:off x="4286" y="3362"/>
                <a:ext cx="567" cy="163"/>
              </a:xfrm>
              <a:prstGeom prst="rect">
                <a:avLst/>
              </a:prstGeom>
              <a:solidFill>
                <a:srgbClr val="66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37" name="Rectangle 13"/>
              <p:cNvSpPr>
                <a:spLocks noChangeArrowheads="1"/>
              </p:cNvSpPr>
              <p:nvPr/>
            </p:nvSpPr>
            <p:spPr bwMode="auto">
              <a:xfrm>
                <a:off x="3668" y="3362"/>
                <a:ext cx="612" cy="163"/>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38" name="Rectangle 14"/>
              <p:cNvSpPr>
                <a:spLocks noChangeArrowheads="1"/>
              </p:cNvSpPr>
              <p:nvPr/>
            </p:nvSpPr>
            <p:spPr bwMode="auto">
              <a:xfrm>
                <a:off x="3112" y="3362"/>
                <a:ext cx="553" cy="163"/>
              </a:xfrm>
              <a:prstGeom prst="rect">
                <a:avLst/>
              </a:prstGeom>
              <a:solidFill>
                <a:srgbClr val="99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39" name="Rectangle 15"/>
              <p:cNvSpPr>
                <a:spLocks noChangeArrowheads="1"/>
              </p:cNvSpPr>
              <p:nvPr/>
            </p:nvSpPr>
            <p:spPr bwMode="auto">
              <a:xfrm>
                <a:off x="2517" y="3362"/>
                <a:ext cx="590" cy="163"/>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grpSp>
          <p:nvGrpSpPr>
            <p:cNvPr id="67727" name="Group 16"/>
            <p:cNvGrpSpPr>
              <a:grpSpLocks/>
            </p:cNvGrpSpPr>
            <p:nvPr/>
          </p:nvGrpSpPr>
          <p:grpSpPr bwMode="auto">
            <a:xfrm>
              <a:off x="1383" y="3203"/>
              <a:ext cx="4037" cy="159"/>
              <a:chOff x="1383" y="3203"/>
              <a:chExt cx="4037" cy="159"/>
            </a:xfrm>
          </p:grpSpPr>
          <p:sp>
            <p:nvSpPr>
              <p:cNvPr id="67728" name="Rectangle 17"/>
              <p:cNvSpPr>
                <a:spLocks noChangeArrowheads="1"/>
              </p:cNvSpPr>
              <p:nvPr/>
            </p:nvSpPr>
            <p:spPr bwMode="auto">
              <a:xfrm>
                <a:off x="1383" y="3203"/>
                <a:ext cx="1134" cy="159"/>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29" name="Rectangle 18"/>
              <p:cNvSpPr>
                <a:spLocks noChangeArrowheads="1"/>
              </p:cNvSpPr>
              <p:nvPr/>
            </p:nvSpPr>
            <p:spPr bwMode="auto">
              <a:xfrm>
                <a:off x="4853" y="3203"/>
                <a:ext cx="567" cy="159"/>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30" name="Rectangle 19"/>
              <p:cNvSpPr>
                <a:spLocks noChangeArrowheads="1"/>
              </p:cNvSpPr>
              <p:nvPr/>
            </p:nvSpPr>
            <p:spPr bwMode="auto">
              <a:xfrm>
                <a:off x="4286" y="3203"/>
                <a:ext cx="567" cy="159"/>
              </a:xfrm>
              <a:prstGeom prst="rect">
                <a:avLst/>
              </a:prstGeom>
              <a:solidFill>
                <a:srgbClr val="66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31" name="Rectangle 20"/>
              <p:cNvSpPr>
                <a:spLocks noChangeArrowheads="1"/>
              </p:cNvSpPr>
              <p:nvPr/>
            </p:nvSpPr>
            <p:spPr bwMode="auto">
              <a:xfrm>
                <a:off x="3668" y="3203"/>
                <a:ext cx="612" cy="159"/>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32" name="Rectangle 21"/>
              <p:cNvSpPr>
                <a:spLocks noChangeArrowheads="1"/>
              </p:cNvSpPr>
              <p:nvPr/>
            </p:nvSpPr>
            <p:spPr bwMode="auto">
              <a:xfrm>
                <a:off x="3112" y="3203"/>
                <a:ext cx="553" cy="159"/>
              </a:xfrm>
              <a:prstGeom prst="rect">
                <a:avLst/>
              </a:prstGeom>
              <a:solidFill>
                <a:srgbClr val="99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33" name="Rectangle 22"/>
              <p:cNvSpPr>
                <a:spLocks noChangeArrowheads="1"/>
              </p:cNvSpPr>
              <p:nvPr/>
            </p:nvSpPr>
            <p:spPr bwMode="auto">
              <a:xfrm>
                <a:off x="2517" y="3203"/>
                <a:ext cx="590" cy="159"/>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grpSp>
      <p:sp>
        <p:nvSpPr>
          <p:cNvPr id="831511" name="Rectangle 23"/>
          <p:cNvSpPr>
            <a:spLocks noChangeArrowheads="1"/>
          </p:cNvSpPr>
          <p:nvPr/>
        </p:nvSpPr>
        <p:spPr bwMode="auto">
          <a:xfrm>
            <a:off x="2195513" y="5341938"/>
            <a:ext cx="6408737" cy="247650"/>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nvGrpSpPr>
          <p:cNvPr id="5" name="Group 24"/>
          <p:cNvGrpSpPr>
            <a:grpSpLocks/>
          </p:cNvGrpSpPr>
          <p:nvPr/>
        </p:nvGrpSpPr>
        <p:grpSpPr bwMode="auto">
          <a:xfrm>
            <a:off x="3995738" y="6129338"/>
            <a:ext cx="4608512" cy="252412"/>
            <a:chOff x="2517" y="3861"/>
            <a:chExt cx="2903" cy="159"/>
          </a:xfrm>
        </p:grpSpPr>
        <p:sp>
          <p:nvSpPr>
            <p:cNvPr id="67721" name="Rectangle 25"/>
            <p:cNvSpPr>
              <a:spLocks noChangeArrowheads="1"/>
            </p:cNvSpPr>
            <p:nvPr/>
          </p:nvSpPr>
          <p:spPr bwMode="auto">
            <a:xfrm>
              <a:off x="4853" y="3861"/>
              <a:ext cx="567" cy="159"/>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22" name="Rectangle 26"/>
            <p:cNvSpPr>
              <a:spLocks noChangeArrowheads="1"/>
            </p:cNvSpPr>
            <p:nvPr/>
          </p:nvSpPr>
          <p:spPr bwMode="auto">
            <a:xfrm>
              <a:off x="4286" y="3861"/>
              <a:ext cx="567" cy="159"/>
            </a:xfrm>
            <a:prstGeom prst="rect">
              <a:avLst/>
            </a:prstGeom>
            <a:solidFill>
              <a:srgbClr val="66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23" name="Rectangle 27"/>
            <p:cNvSpPr>
              <a:spLocks noChangeArrowheads="1"/>
            </p:cNvSpPr>
            <p:nvPr/>
          </p:nvSpPr>
          <p:spPr bwMode="auto">
            <a:xfrm>
              <a:off x="3668" y="3861"/>
              <a:ext cx="612" cy="159"/>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24" name="Rectangle 28"/>
            <p:cNvSpPr>
              <a:spLocks noChangeArrowheads="1"/>
            </p:cNvSpPr>
            <p:nvPr/>
          </p:nvSpPr>
          <p:spPr bwMode="auto">
            <a:xfrm>
              <a:off x="3112" y="3861"/>
              <a:ext cx="553" cy="159"/>
            </a:xfrm>
            <a:prstGeom prst="rect">
              <a:avLst/>
            </a:prstGeom>
            <a:solidFill>
              <a:srgbClr val="99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7725" name="Rectangle 29"/>
            <p:cNvSpPr>
              <a:spLocks noChangeArrowheads="1"/>
            </p:cNvSpPr>
            <p:nvPr/>
          </p:nvSpPr>
          <p:spPr bwMode="auto">
            <a:xfrm>
              <a:off x="2517" y="3861"/>
              <a:ext cx="590" cy="159"/>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sp>
        <p:nvSpPr>
          <p:cNvPr id="831518" name="Rectangle 30"/>
          <p:cNvSpPr>
            <a:spLocks noChangeArrowheads="1"/>
          </p:cNvSpPr>
          <p:nvPr/>
        </p:nvSpPr>
        <p:spPr bwMode="auto">
          <a:xfrm>
            <a:off x="2195513" y="5084763"/>
            <a:ext cx="6408737" cy="252412"/>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831519" name="Rectangle 31"/>
          <p:cNvSpPr>
            <a:spLocks noChangeArrowheads="1"/>
          </p:cNvSpPr>
          <p:nvPr/>
        </p:nvSpPr>
        <p:spPr bwMode="auto">
          <a:xfrm>
            <a:off x="2195513" y="5854700"/>
            <a:ext cx="6408737" cy="252413"/>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aphicFrame>
        <p:nvGraphicFramePr>
          <p:cNvPr id="831520" name="Group 32"/>
          <p:cNvGraphicFramePr>
            <a:graphicFrameLocks noGrp="1"/>
          </p:cNvGraphicFramePr>
          <p:nvPr/>
        </p:nvGraphicFramePr>
        <p:xfrm>
          <a:off x="468313" y="1125538"/>
          <a:ext cx="8135937" cy="5256220"/>
        </p:xfrm>
        <a:graphic>
          <a:graphicData uri="http://schemas.openxmlformats.org/drawingml/2006/table">
            <a:tbl>
              <a:tblPr/>
              <a:tblGrid>
                <a:gridCol w="719137">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909637">
                  <a:extLst>
                    <a:ext uri="{9D8B030D-6E8A-4147-A177-3AD203B41FA5}">
                      <a16:colId xmlns:a16="http://schemas.microsoft.com/office/drawing/2014/main" val="20002"/>
                    </a:ext>
                  </a:extLst>
                </a:gridCol>
                <a:gridCol w="879475">
                  <a:extLst>
                    <a:ext uri="{9D8B030D-6E8A-4147-A177-3AD203B41FA5}">
                      <a16:colId xmlns:a16="http://schemas.microsoft.com/office/drawing/2014/main" val="20003"/>
                    </a:ext>
                  </a:extLst>
                </a:gridCol>
                <a:gridCol w="954088">
                  <a:extLst>
                    <a:ext uri="{9D8B030D-6E8A-4147-A177-3AD203B41FA5}">
                      <a16:colId xmlns:a16="http://schemas.microsoft.com/office/drawing/2014/main" val="20004"/>
                    </a:ext>
                  </a:extLst>
                </a:gridCol>
                <a:gridCol w="879475">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901700">
                  <a:extLst>
                    <a:ext uri="{9D8B030D-6E8A-4147-A177-3AD203B41FA5}">
                      <a16:colId xmlns:a16="http://schemas.microsoft.com/office/drawing/2014/main" val="20007"/>
                    </a:ext>
                  </a:extLst>
                </a:gridCol>
                <a:gridCol w="903287">
                  <a:extLst>
                    <a:ext uri="{9D8B030D-6E8A-4147-A177-3AD203B41FA5}">
                      <a16:colId xmlns:a16="http://schemas.microsoft.com/office/drawing/2014/main" val="20008"/>
                    </a:ext>
                  </a:extLst>
                </a:gridCol>
              </a:tblGrid>
              <a:tr h="262811">
                <a:tc row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寄存器</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类别</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寄存器在汇</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编中的名称</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各模式下实际访问的寄存器</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62811">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用户</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系统</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管理</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中止</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未定义</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中断</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快中断</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2811">
                <a:tc rowSpan="1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通</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用</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存</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器</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和</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程</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序</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计</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数</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器</a:t>
                      </a:r>
                    </a:p>
                  </a:txBody>
                  <a:tcPr marL="89992" marR="89992"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R0(a1)</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R0</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R1(a2)</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R2(a3)</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R2</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R3(a4)</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R3</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R4(v1)</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R4</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R5(v2)</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R5</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R6(v3)</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R6</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R7(v4)</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R7</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R8(v5)</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R8</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R8_fiq</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R9(SB,v6)</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R9</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R9_fiq</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R10(SL,v7)</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R10</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R10_fiq</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R11(FP,v8)</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R11</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R11_fiq</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R12(IP)</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R12</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R12_fiq</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R13(SP)</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R13_scv</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R13_abt</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R13_und</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R13_irq</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R13_fiq</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R14(LR)</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R14_svc</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R14_abt</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R14_und</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R13_irq</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R14_fiq</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R15(PC)</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R15</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7"/>
                  </a:ext>
                </a:extLst>
              </a:tr>
              <a:tr h="262811">
                <a:tc row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状态</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寄存器</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8" marB="46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CPSR</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CPSR</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8"/>
                  </a:ext>
                </a:extLst>
              </a:tr>
              <a:tr h="262811">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Times New Roman" pitchFamily="18" charset="0"/>
                          <a:ea typeface="宋体" pitchFamily="2" charset="-122"/>
                        </a:rPr>
                        <a:t>－</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SPSR_svc</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SPSR_abt</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SPSR_und</a:t>
                      </a: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SPSR_irq</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SPSR_fiq</a:t>
                      </a:r>
                    </a:p>
                  </a:txBody>
                  <a:tcPr marL="89992" marR="89992"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
        <p:nvSpPr>
          <p:cNvPr id="831630" name="AutoShape 142"/>
          <p:cNvSpPr>
            <a:spLocks noChangeArrowheads="1"/>
          </p:cNvSpPr>
          <p:nvPr/>
        </p:nvSpPr>
        <p:spPr bwMode="auto">
          <a:xfrm>
            <a:off x="1979613" y="1700213"/>
            <a:ext cx="3124200" cy="2089150"/>
          </a:xfrm>
          <a:prstGeom prst="roundRect">
            <a:avLst>
              <a:gd name="adj" fmla="val 5704"/>
            </a:avLst>
          </a:prstGeom>
          <a:solidFill>
            <a:srgbClr val="FFFF99"/>
          </a:solidFill>
          <a:ln w="9525">
            <a:solidFill>
              <a:schemeClr val="tx1"/>
            </a:solidFill>
            <a:round/>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400">
                <a:latin typeface="华文新魏" pitchFamily="2" charset="-122"/>
                <a:ea typeface="华文新魏" pitchFamily="2" charset="-122"/>
              </a:rPr>
              <a:t>寄存器</a:t>
            </a:r>
            <a:r>
              <a:rPr lang="en-US" altLang="zh-CN" sz="2400">
                <a:latin typeface="华文新魏" pitchFamily="2" charset="-122"/>
                <a:ea typeface="华文新魏" pitchFamily="2" charset="-122"/>
              </a:rPr>
              <a:t>R0</a:t>
            </a:r>
            <a:r>
              <a:rPr lang="zh-CN" altLang="en-US" sz="2400">
                <a:latin typeface="华文新魏" pitchFamily="2" charset="-122"/>
                <a:ea typeface="华文新魏" pitchFamily="2" charset="-122"/>
              </a:rPr>
              <a:t>～</a:t>
            </a:r>
            <a:r>
              <a:rPr lang="en-US" altLang="zh-CN" sz="2400">
                <a:latin typeface="华文新魏" pitchFamily="2" charset="-122"/>
                <a:ea typeface="华文新魏" pitchFamily="2" charset="-122"/>
              </a:rPr>
              <a:t>R7</a:t>
            </a:r>
            <a:r>
              <a:rPr lang="zh-CN" altLang="en-US" sz="2400">
                <a:latin typeface="华文新魏" pitchFamily="2" charset="-122"/>
                <a:ea typeface="华文新魏" pitchFamily="2" charset="-122"/>
              </a:rPr>
              <a:t>为</a:t>
            </a:r>
            <a:r>
              <a:rPr lang="zh-CN" altLang="en-US" sz="2400">
                <a:solidFill>
                  <a:srgbClr val="FF0000"/>
                </a:solidFill>
                <a:latin typeface="华文新魏" pitchFamily="2" charset="-122"/>
                <a:ea typeface="华文新魏" pitchFamily="2" charset="-122"/>
              </a:rPr>
              <a:t>未分组的通用寄存器</a:t>
            </a:r>
            <a:r>
              <a:rPr lang="zh-CN" altLang="en-US" sz="2400">
                <a:latin typeface="华文新魏" pitchFamily="2" charset="-122"/>
                <a:ea typeface="华文新魏" pitchFamily="2" charset="-122"/>
              </a:rPr>
              <a:t>，它们在任何处理器模式都对应于相同的</a:t>
            </a:r>
            <a:r>
              <a:rPr lang="en-US" altLang="zh-CN" sz="2400">
                <a:latin typeface="华文新魏" pitchFamily="2" charset="-122"/>
                <a:ea typeface="华文新魏" pitchFamily="2" charset="-122"/>
              </a:rPr>
              <a:t>32</a:t>
            </a:r>
            <a:r>
              <a:rPr lang="zh-CN" altLang="en-US" sz="2400">
                <a:latin typeface="华文新魏" pitchFamily="2" charset="-122"/>
                <a:ea typeface="华文新魏" pitchFamily="2" charset="-122"/>
              </a:rPr>
              <a:t>位物理寄存器。</a:t>
            </a:r>
          </a:p>
        </p:txBody>
      </p:sp>
      <p:sp>
        <p:nvSpPr>
          <p:cNvPr id="831631" name="Text Box 143"/>
          <p:cNvSpPr txBox="1">
            <a:spLocks noChangeArrowheads="1"/>
          </p:cNvSpPr>
          <p:nvPr/>
        </p:nvSpPr>
        <p:spPr bwMode="auto">
          <a:xfrm>
            <a:off x="2266950" y="533400"/>
            <a:ext cx="5040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50000"/>
              </a:spcBef>
              <a:buClrTx/>
              <a:buSzTx/>
              <a:buFontTx/>
              <a:buNone/>
            </a:pPr>
            <a:r>
              <a:rPr lang="zh-CN" altLang="en-US" sz="2800">
                <a:solidFill>
                  <a:schemeClr val="tx2"/>
                </a:solidFill>
                <a:latin typeface="宋体" charset="-122"/>
                <a:ea typeface="宋体" charset="-122"/>
              </a:rPr>
              <a:t>第一类分组的通用寄存器</a:t>
            </a:r>
          </a:p>
        </p:txBody>
      </p:sp>
      <p:sp>
        <p:nvSpPr>
          <p:cNvPr id="831632" name="AutoShape 144"/>
          <p:cNvSpPr>
            <a:spLocks noChangeArrowheads="1"/>
          </p:cNvSpPr>
          <p:nvPr/>
        </p:nvSpPr>
        <p:spPr bwMode="auto">
          <a:xfrm>
            <a:off x="2195513" y="3141663"/>
            <a:ext cx="2520950" cy="2735262"/>
          </a:xfrm>
          <a:prstGeom prst="roundRect">
            <a:avLst>
              <a:gd name="adj" fmla="val 5704"/>
            </a:avLst>
          </a:prstGeom>
          <a:solidFill>
            <a:srgbClr val="FFFF99"/>
          </a:solidFill>
          <a:ln w="9525">
            <a:solidFill>
              <a:schemeClr val="tx1"/>
            </a:solidFill>
            <a:round/>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400">
                <a:latin typeface="华文新魏" pitchFamily="2" charset="-122"/>
                <a:ea typeface="华文新魏" pitchFamily="2" charset="-122"/>
              </a:rPr>
              <a:t>寄存器</a:t>
            </a:r>
            <a:r>
              <a:rPr lang="en-US" altLang="zh-CN" sz="2400">
                <a:latin typeface="华文新魏" pitchFamily="2" charset="-122"/>
                <a:ea typeface="华文新魏" pitchFamily="2" charset="-122"/>
              </a:rPr>
              <a:t>R8</a:t>
            </a:r>
            <a:r>
              <a:rPr lang="zh-CN" altLang="en-US" sz="2400">
                <a:latin typeface="华文新魏" pitchFamily="2" charset="-122"/>
                <a:ea typeface="华文新魏" pitchFamily="2" charset="-122"/>
              </a:rPr>
              <a:t>～</a:t>
            </a:r>
            <a:r>
              <a:rPr lang="en-US" altLang="zh-CN" sz="2400">
                <a:latin typeface="华文新魏" pitchFamily="2" charset="-122"/>
                <a:ea typeface="华文新魏" pitchFamily="2" charset="-122"/>
              </a:rPr>
              <a:t>R12</a:t>
            </a:r>
            <a:r>
              <a:rPr lang="zh-CN" altLang="en-US" sz="2400">
                <a:latin typeface="华文新魏" pitchFamily="2" charset="-122"/>
                <a:ea typeface="华文新魏" pitchFamily="2" charset="-122"/>
              </a:rPr>
              <a:t>有两个分组的物理寄存器。一个用于除</a:t>
            </a:r>
            <a:r>
              <a:rPr lang="en-US" altLang="zh-CN" sz="2400">
                <a:latin typeface="华文新魏" pitchFamily="2" charset="-122"/>
                <a:ea typeface="华文新魏" pitchFamily="2" charset="-122"/>
              </a:rPr>
              <a:t>FIQ</a:t>
            </a:r>
            <a:r>
              <a:rPr lang="zh-CN" altLang="en-US" sz="2400">
                <a:latin typeface="华文新魏" pitchFamily="2" charset="-122"/>
                <a:ea typeface="华文新魏" pitchFamily="2" charset="-122"/>
              </a:rPr>
              <a:t>模式之外的所有寄存器模式，另一个用于</a:t>
            </a:r>
            <a:r>
              <a:rPr lang="en-US" altLang="zh-CN" sz="2400">
                <a:latin typeface="华文新魏" pitchFamily="2" charset="-122"/>
                <a:ea typeface="华文新魏" pitchFamily="2" charset="-122"/>
              </a:rPr>
              <a:t>FIQ</a:t>
            </a:r>
            <a:r>
              <a:rPr lang="zh-CN" altLang="en-US" sz="2400">
                <a:latin typeface="华文新魏" pitchFamily="2" charset="-122"/>
                <a:ea typeface="华文新魏" pitchFamily="2" charset="-122"/>
              </a:rPr>
              <a:t>模式。</a:t>
            </a:r>
          </a:p>
        </p:txBody>
      </p:sp>
      <p:sp>
        <p:nvSpPr>
          <p:cNvPr id="831633" name="AutoShape 145"/>
          <p:cNvSpPr>
            <a:spLocks noChangeArrowheads="1"/>
          </p:cNvSpPr>
          <p:nvPr/>
        </p:nvSpPr>
        <p:spPr bwMode="auto">
          <a:xfrm>
            <a:off x="2195513" y="3357563"/>
            <a:ext cx="2520950" cy="2303462"/>
          </a:xfrm>
          <a:prstGeom prst="roundRect">
            <a:avLst>
              <a:gd name="adj" fmla="val 5704"/>
            </a:avLst>
          </a:prstGeom>
          <a:solidFill>
            <a:srgbClr val="FFFF99"/>
          </a:solidFill>
          <a:ln w="9525">
            <a:solidFill>
              <a:schemeClr val="tx1"/>
            </a:solidFill>
            <a:round/>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400">
                <a:latin typeface="华文新魏" pitchFamily="2" charset="-122"/>
                <a:ea typeface="华文新魏" pitchFamily="2" charset="-122"/>
              </a:rPr>
              <a:t>在发生</a:t>
            </a:r>
            <a:r>
              <a:rPr lang="en-US" altLang="zh-CN" sz="2400">
                <a:latin typeface="华文新魏" pitchFamily="2" charset="-122"/>
                <a:ea typeface="华文新魏" pitchFamily="2" charset="-122"/>
              </a:rPr>
              <a:t>FIQ</a:t>
            </a:r>
            <a:r>
              <a:rPr lang="zh-CN" altLang="en-US" sz="2400">
                <a:latin typeface="华文新魏" pitchFamily="2" charset="-122"/>
                <a:ea typeface="华文新魏" pitchFamily="2" charset="-122"/>
              </a:rPr>
              <a:t>中断后，处理器不必为保护寄存器而浪费时间，从而加速了</a:t>
            </a:r>
            <a:r>
              <a:rPr lang="en-US" altLang="zh-CN" sz="2400">
                <a:latin typeface="华文新魏" pitchFamily="2" charset="-122"/>
                <a:ea typeface="华文新魏" pitchFamily="2" charset="-122"/>
              </a:rPr>
              <a:t>FIQ</a:t>
            </a:r>
            <a:r>
              <a:rPr lang="zh-CN" altLang="en-US" sz="2400">
                <a:latin typeface="华文新魏" pitchFamily="2" charset="-122"/>
                <a:ea typeface="华文新魏" pitchFamily="2" charset="-122"/>
              </a:rPr>
              <a:t>的处理速度。</a:t>
            </a:r>
          </a:p>
        </p:txBody>
      </p:sp>
      <p:sp>
        <p:nvSpPr>
          <p:cNvPr id="831634" name="Text Box 146"/>
          <p:cNvSpPr txBox="1">
            <a:spLocks noChangeArrowheads="1"/>
          </p:cNvSpPr>
          <p:nvPr/>
        </p:nvSpPr>
        <p:spPr bwMode="auto">
          <a:xfrm>
            <a:off x="2268538" y="533400"/>
            <a:ext cx="5040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50000"/>
              </a:spcBef>
              <a:buClrTx/>
              <a:buSzTx/>
              <a:buFontTx/>
              <a:buNone/>
            </a:pPr>
            <a:r>
              <a:rPr lang="zh-CN" altLang="en-US" sz="2800">
                <a:solidFill>
                  <a:schemeClr val="tx2"/>
                </a:solidFill>
                <a:latin typeface="宋体" charset="-122"/>
                <a:ea typeface="宋体" charset="-122"/>
              </a:rPr>
              <a:t>第二类分组的通用寄存器</a:t>
            </a:r>
          </a:p>
        </p:txBody>
      </p:sp>
      <p:sp>
        <p:nvSpPr>
          <p:cNvPr id="831635" name="AutoShape 147"/>
          <p:cNvSpPr>
            <a:spLocks noChangeArrowheads="1"/>
          </p:cNvSpPr>
          <p:nvPr/>
        </p:nvSpPr>
        <p:spPr bwMode="auto">
          <a:xfrm>
            <a:off x="2195513" y="2924175"/>
            <a:ext cx="3240087" cy="2108200"/>
          </a:xfrm>
          <a:prstGeom prst="roundRect">
            <a:avLst>
              <a:gd name="adj" fmla="val 5704"/>
            </a:avLst>
          </a:prstGeom>
          <a:solidFill>
            <a:srgbClr val="FFFF99"/>
          </a:solidFill>
          <a:ln w="9525">
            <a:solidFill>
              <a:schemeClr val="tx1"/>
            </a:solidFill>
            <a:round/>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400">
                <a:latin typeface="华文新魏" pitchFamily="2" charset="-122"/>
                <a:ea typeface="华文新魏" pitchFamily="2" charset="-122"/>
              </a:rPr>
              <a:t>寄存器</a:t>
            </a:r>
            <a:r>
              <a:rPr lang="en-US" altLang="zh-CN" sz="2400">
                <a:latin typeface="华文新魏" pitchFamily="2" charset="-122"/>
                <a:ea typeface="华文新魏" pitchFamily="2" charset="-122"/>
              </a:rPr>
              <a:t>R13</a:t>
            </a:r>
            <a:r>
              <a:rPr lang="zh-CN" altLang="en-US" sz="2400">
                <a:latin typeface="华文新魏" pitchFamily="2" charset="-122"/>
                <a:ea typeface="华文新魏" pitchFamily="2" charset="-122"/>
              </a:rPr>
              <a:t>、</a:t>
            </a:r>
            <a:r>
              <a:rPr lang="en-US" altLang="zh-CN" sz="2400">
                <a:latin typeface="华文新魏" pitchFamily="2" charset="-122"/>
                <a:ea typeface="华文新魏" pitchFamily="2" charset="-122"/>
              </a:rPr>
              <a:t>R14</a:t>
            </a:r>
            <a:r>
              <a:rPr lang="zh-CN" altLang="en-US" sz="2400">
                <a:latin typeface="华文新魏" pitchFamily="2" charset="-122"/>
                <a:ea typeface="华文新魏" pitchFamily="2" charset="-122"/>
              </a:rPr>
              <a:t>分别有</a:t>
            </a:r>
            <a:r>
              <a:rPr lang="en-US" altLang="zh-CN" sz="2400">
                <a:latin typeface="华文新魏" pitchFamily="2" charset="-122"/>
                <a:ea typeface="华文新魏" pitchFamily="2" charset="-122"/>
              </a:rPr>
              <a:t>6</a:t>
            </a:r>
            <a:r>
              <a:rPr lang="zh-CN" altLang="en-US" sz="2400">
                <a:latin typeface="华文新魏" pitchFamily="2" charset="-122"/>
                <a:ea typeface="华文新魏" pitchFamily="2" charset="-122"/>
              </a:rPr>
              <a:t>个分组的物理寄存器。</a:t>
            </a:r>
            <a:r>
              <a:rPr lang="en-US" altLang="zh-CN" sz="2400">
                <a:latin typeface="华文新魏" pitchFamily="2" charset="-122"/>
                <a:ea typeface="华文新魏" pitchFamily="2" charset="-122"/>
              </a:rPr>
              <a:t>1</a:t>
            </a:r>
            <a:r>
              <a:rPr lang="zh-CN" altLang="en-US" sz="2400">
                <a:latin typeface="华文新魏" pitchFamily="2" charset="-122"/>
                <a:ea typeface="华文新魏" pitchFamily="2" charset="-122"/>
              </a:rPr>
              <a:t>个用于用户和系统模式，其余</a:t>
            </a:r>
            <a:r>
              <a:rPr lang="en-US" altLang="zh-CN" sz="2400">
                <a:latin typeface="华文新魏" pitchFamily="2" charset="-122"/>
                <a:ea typeface="华文新魏" pitchFamily="2" charset="-122"/>
              </a:rPr>
              <a:t>5</a:t>
            </a:r>
            <a:r>
              <a:rPr lang="zh-CN" altLang="en-US" sz="2400">
                <a:latin typeface="华文新魏" pitchFamily="2" charset="-122"/>
                <a:ea typeface="华文新魏" pitchFamily="2" charset="-122"/>
              </a:rPr>
              <a:t>个分别用于</a:t>
            </a:r>
            <a:r>
              <a:rPr lang="en-US" altLang="zh-CN" sz="2400">
                <a:latin typeface="华文新魏" pitchFamily="2" charset="-122"/>
                <a:ea typeface="华文新魏" pitchFamily="2" charset="-122"/>
              </a:rPr>
              <a:t>5</a:t>
            </a:r>
            <a:r>
              <a:rPr lang="zh-CN" altLang="en-US" sz="2400">
                <a:latin typeface="华文新魏" pitchFamily="2" charset="-122"/>
                <a:ea typeface="华文新魏" pitchFamily="2" charset="-122"/>
              </a:rPr>
              <a:t>种异常模式。</a:t>
            </a:r>
          </a:p>
        </p:txBody>
      </p:sp>
      <p:sp>
        <p:nvSpPr>
          <p:cNvPr id="831636" name="AutoShape 148"/>
          <p:cNvSpPr>
            <a:spLocks noChangeArrowheads="1"/>
          </p:cNvSpPr>
          <p:nvPr/>
        </p:nvSpPr>
        <p:spPr bwMode="auto">
          <a:xfrm>
            <a:off x="2195513" y="3248025"/>
            <a:ext cx="3024187" cy="1765300"/>
          </a:xfrm>
          <a:prstGeom prst="roundRect">
            <a:avLst>
              <a:gd name="adj" fmla="val 5704"/>
            </a:avLst>
          </a:prstGeom>
          <a:solidFill>
            <a:srgbClr val="FFFF99"/>
          </a:solidFill>
          <a:ln w="9525">
            <a:solidFill>
              <a:schemeClr val="tx1"/>
            </a:solidFill>
            <a:round/>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400">
                <a:latin typeface="华文新魏" pitchFamily="2" charset="-122"/>
                <a:ea typeface="华文新魏" pitchFamily="2" charset="-122"/>
              </a:rPr>
              <a:t>寄存器</a:t>
            </a:r>
            <a:r>
              <a:rPr lang="en-US" altLang="zh-CN" sz="2400">
                <a:latin typeface="华文新魏" pitchFamily="2" charset="-122"/>
                <a:ea typeface="华文新魏" pitchFamily="2" charset="-122"/>
              </a:rPr>
              <a:t>R13</a:t>
            </a:r>
            <a:r>
              <a:rPr lang="zh-CN" altLang="en-US" sz="2400">
                <a:latin typeface="华文新魏" pitchFamily="2" charset="-122"/>
                <a:ea typeface="华文新魏" pitchFamily="2" charset="-122"/>
              </a:rPr>
              <a:t>通常作为</a:t>
            </a:r>
            <a:r>
              <a:rPr lang="zh-CN" altLang="en-US" sz="2400">
                <a:solidFill>
                  <a:srgbClr val="FF0000"/>
                </a:solidFill>
                <a:latin typeface="华文新魏" pitchFamily="2" charset="-122"/>
                <a:ea typeface="华文新魏" pitchFamily="2" charset="-122"/>
              </a:rPr>
              <a:t>堆栈指针</a:t>
            </a:r>
            <a:r>
              <a:rPr lang="zh-CN" altLang="en-US" sz="2400">
                <a:latin typeface="华文新魏" pitchFamily="2" charset="-122"/>
                <a:ea typeface="华文新魏" pitchFamily="2" charset="-122"/>
              </a:rPr>
              <a:t>（</a:t>
            </a:r>
            <a:r>
              <a:rPr lang="en-US" altLang="zh-CN" sz="2400">
                <a:latin typeface="华文新魏" pitchFamily="2" charset="-122"/>
                <a:ea typeface="华文新魏" pitchFamily="2" charset="-122"/>
              </a:rPr>
              <a:t>SP</a:t>
            </a:r>
            <a:r>
              <a:rPr lang="zh-CN" altLang="en-US" sz="2400">
                <a:latin typeface="华文新魏" pitchFamily="2" charset="-122"/>
                <a:ea typeface="华文新魏" pitchFamily="2" charset="-122"/>
              </a:rPr>
              <a:t>），用于保存待使用的寄存器的内容。</a:t>
            </a:r>
          </a:p>
        </p:txBody>
      </p:sp>
      <p:sp>
        <p:nvSpPr>
          <p:cNvPr id="831637" name="AutoShape 149"/>
          <p:cNvSpPr>
            <a:spLocks noChangeArrowheads="1"/>
          </p:cNvSpPr>
          <p:nvPr/>
        </p:nvSpPr>
        <p:spPr bwMode="auto">
          <a:xfrm>
            <a:off x="2195513" y="2924175"/>
            <a:ext cx="5113337" cy="2663825"/>
          </a:xfrm>
          <a:prstGeom prst="roundRect">
            <a:avLst>
              <a:gd name="adj" fmla="val 5704"/>
            </a:avLst>
          </a:prstGeom>
          <a:solidFill>
            <a:srgbClr val="FFFF99"/>
          </a:solidFill>
          <a:ln w="9525">
            <a:solidFill>
              <a:schemeClr val="tx1"/>
            </a:solidFill>
            <a:round/>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400">
                <a:latin typeface="华文新魏" pitchFamily="2" charset="-122"/>
                <a:ea typeface="华文新魏" pitchFamily="2" charset="-122"/>
              </a:rPr>
              <a:t>寄存器</a:t>
            </a:r>
            <a:r>
              <a:rPr lang="en-US" altLang="zh-CN" sz="2400">
                <a:latin typeface="华文新魏" pitchFamily="2" charset="-122"/>
                <a:ea typeface="华文新魏" pitchFamily="2" charset="-122"/>
              </a:rPr>
              <a:t>R14</a:t>
            </a:r>
            <a:r>
              <a:rPr lang="zh-CN" altLang="en-US" sz="2400">
                <a:latin typeface="华文新魏" pitchFamily="2" charset="-122"/>
                <a:ea typeface="华文新魏" pitchFamily="2" charset="-122"/>
              </a:rPr>
              <a:t>称为</a:t>
            </a:r>
            <a:r>
              <a:rPr lang="zh-CN" altLang="en-US" sz="2400">
                <a:solidFill>
                  <a:srgbClr val="FF0000"/>
                </a:solidFill>
                <a:latin typeface="华文新魏" pitchFamily="2" charset="-122"/>
                <a:ea typeface="华文新魏" pitchFamily="2" charset="-122"/>
              </a:rPr>
              <a:t>链接寄存器</a:t>
            </a:r>
            <a:r>
              <a:rPr lang="zh-CN" altLang="en-US" sz="2400">
                <a:latin typeface="华文新魏" pitchFamily="2" charset="-122"/>
                <a:ea typeface="华文新魏" pitchFamily="2" charset="-122"/>
              </a:rPr>
              <a:t>（</a:t>
            </a:r>
            <a:r>
              <a:rPr lang="en-US" altLang="zh-CN" sz="2400">
                <a:latin typeface="华文新魏" pitchFamily="2" charset="-122"/>
                <a:ea typeface="华文新魏" pitchFamily="2" charset="-122"/>
              </a:rPr>
              <a:t>LR</a:t>
            </a:r>
            <a:r>
              <a:rPr lang="zh-CN" altLang="en-US" sz="2400">
                <a:latin typeface="华文新魏" pitchFamily="2" charset="-122"/>
                <a:ea typeface="华文新魏" pitchFamily="2" charset="-122"/>
              </a:rPr>
              <a:t>），用作子程序返回指针寄存器。</a:t>
            </a:r>
          </a:p>
          <a:p>
            <a:pPr eaLnBrk="1" hangingPunct="1">
              <a:spcBef>
                <a:spcPct val="0"/>
              </a:spcBef>
              <a:buClr>
                <a:srgbClr val="0000FF"/>
              </a:buClr>
              <a:buSzTx/>
              <a:buFont typeface="Wingdings" pitchFamily="2" charset="2"/>
              <a:buChar char="§"/>
            </a:pPr>
            <a:r>
              <a:rPr lang="zh-CN" altLang="en-US" sz="2400">
                <a:latin typeface="华文新魏" pitchFamily="2" charset="-122"/>
                <a:ea typeface="华文新魏" pitchFamily="2" charset="-122"/>
              </a:rPr>
              <a:t>当执行带返回指针的</a:t>
            </a:r>
            <a:r>
              <a:rPr lang="en-US" altLang="zh-CN" sz="2400">
                <a:latin typeface="华文新魏" pitchFamily="2" charset="-122"/>
                <a:ea typeface="华文新魏" pitchFamily="2" charset="-122"/>
              </a:rPr>
              <a:t>BL</a:t>
            </a:r>
            <a:r>
              <a:rPr lang="zh-CN" altLang="en-US" sz="2400">
                <a:latin typeface="华文新魏" pitchFamily="2" charset="-122"/>
                <a:ea typeface="华文新魏" pitchFamily="2" charset="-122"/>
              </a:rPr>
              <a:t>或</a:t>
            </a:r>
            <a:r>
              <a:rPr lang="en-US" altLang="zh-CN" sz="2400">
                <a:latin typeface="华文新魏" pitchFamily="2" charset="-122"/>
                <a:ea typeface="华文新魏" pitchFamily="2" charset="-122"/>
              </a:rPr>
              <a:t>BLX</a:t>
            </a:r>
            <a:r>
              <a:rPr lang="zh-CN" altLang="en-US" sz="2400">
                <a:latin typeface="华文新魏" pitchFamily="2" charset="-122"/>
                <a:ea typeface="华文新魏" pitchFamily="2" charset="-122"/>
              </a:rPr>
              <a:t>指令时，先将</a:t>
            </a:r>
            <a:r>
              <a:rPr lang="en-US" altLang="zh-CN" sz="2400">
                <a:latin typeface="华文新魏" pitchFamily="2" charset="-122"/>
                <a:ea typeface="华文新魏" pitchFamily="2" charset="-122"/>
              </a:rPr>
              <a:t>R15</a:t>
            </a:r>
            <a:r>
              <a:rPr lang="zh-CN" altLang="en-US" sz="2400">
                <a:latin typeface="华文新魏" pitchFamily="2" charset="-122"/>
                <a:ea typeface="华文新魏" pitchFamily="2" charset="-122"/>
              </a:rPr>
              <a:t>复制到</a:t>
            </a:r>
            <a:r>
              <a:rPr lang="en-US" altLang="zh-CN" sz="2400">
                <a:latin typeface="华文新魏" pitchFamily="2" charset="-122"/>
                <a:ea typeface="华文新魏" pitchFamily="2" charset="-122"/>
              </a:rPr>
              <a:t>R14</a:t>
            </a:r>
            <a:r>
              <a:rPr lang="zh-CN" altLang="en-US" sz="2400">
                <a:latin typeface="华文新魏" pitchFamily="2" charset="-122"/>
                <a:ea typeface="华文新魏" pitchFamily="2" charset="-122"/>
              </a:rPr>
              <a:t>，然后执行指令转移。</a:t>
            </a:r>
          </a:p>
          <a:p>
            <a:pPr eaLnBrk="1" hangingPunct="1">
              <a:spcBef>
                <a:spcPct val="0"/>
              </a:spcBef>
              <a:buClr>
                <a:srgbClr val="0000FF"/>
              </a:buClr>
              <a:buSzTx/>
              <a:buFont typeface="Wingdings" pitchFamily="2" charset="2"/>
              <a:buChar char="§"/>
            </a:pPr>
            <a:r>
              <a:rPr lang="zh-CN" altLang="en-US" sz="2400">
                <a:latin typeface="华文新魏" pitchFamily="2" charset="-122"/>
                <a:ea typeface="华文新魏" pitchFamily="2" charset="-122"/>
              </a:rPr>
              <a:t>当发生中断或异常时，将</a:t>
            </a:r>
            <a:r>
              <a:rPr lang="en-US" altLang="zh-CN" sz="2400">
                <a:latin typeface="华文新魏" pitchFamily="2" charset="-122"/>
                <a:ea typeface="华文新魏" pitchFamily="2" charset="-122"/>
              </a:rPr>
              <a:t>R15</a:t>
            </a:r>
            <a:r>
              <a:rPr lang="zh-CN" altLang="en-US" sz="2400">
                <a:latin typeface="华文新魏" pitchFamily="2" charset="-122"/>
                <a:ea typeface="华文新魏" pitchFamily="2" charset="-122"/>
              </a:rPr>
              <a:t>复制到对应</a:t>
            </a:r>
            <a:r>
              <a:rPr lang="en-US" altLang="zh-CN" sz="2400">
                <a:latin typeface="华文新魏" pitchFamily="2" charset="-122"/>
                <a:ea typeface="华文新魏" pitchFamily="2" charset="-122"/>
              </a:rPr>
              <a:t>R14</a:t>
            </a:r>
            <a:r>
              <a:rPr lang="zh-CN" altLang="en-US" sz="2400">
                <a:latin typeface="华文新魏" pitchFamily="2" charset="-122"/>
                <a:ea typeface="华文新魏" pitchFamily="2" charset="-122"/>
              </a:rPr>
              <a:t>分组寄存器，供以后返回。</a:t>
            </a:r>
          </a:p>
        </p:txBody>
      </p:sp>
      <p:sp>
        <p:nvSpPr>
          <p:cNvPr id="831638" name="Text Box 150"/>
          <p:cNvSpPr txBox="1">
            <a:spLocks noChangeArrowheads="1"/>
          </p:cNvSpPr>
          <p:nvPr/>
        </p:nvSpPr>
        <p:spPr bwMode="auto">
          <a:xfrm>
            <a:off x="2051050" y="533400"/>
            <a:ext cx="5040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50000"/>
              </a:spcBef>
              <a:buClrTx/>
              <a:buSzTx/>
              <a:buFontTx/>
              <a:buNone/>
            </a:pPr>
            <a:r>
              <a:rPr lang="zh-CN" altLang="en-US" sz="2800">
                <a:solidFill>
                  <a:schemeClr val="tx2"/>
                </a:solidFill>
                <a:latin typeface="宋体" charset="-122"/>
                <a:ea typeface="宋体" charset="-122"/>
              </a:rPr>
              <a:t>程序计数器</a:t>
            </a:r>
          </a:p>
        </p:txBody>
      </p:sp>
      <p:sp>
        <p:nvSpPr>
          <p:cNvPr id="831639" name="AutoShape 151"/>
          <p:cNvSpPr>
            <a:spLocks noChangeArrowheads="1"/>
          </p:cNvSpPr>
          <p:nvPr/>
        </p:nvSpPr>
        <p:spPr bwMode="auto">
          <a:xfrm>
            <a:off x="2195513" y="3933825"/>
            <a:ext cx="3240087" cy="1798638"/>
          </a:xfrm>
          <a:prstGeom prst="roundRect">
            <a:avLst>
              <a:gd name="adj" fmla="val 5704"/>
            </a:avLst>
          </a:prstGeom>
          <a:solidFill>
            <a:srgbClr val="FFFF99"/>
          </a:solidFill>
          <a:ln w="9525">
            <a:solidFill>
              <a:schemeClr val="tx1"/>
            </a:solidFill>
            <a:round/>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400">
                <a:latin typeface="华文新魏" pitchFamily="2" charset="-122"/>
                <a:ea typeface="华文新魏" pitchFamily="2" charset="-122"/>
              </a:rPr>
              <a:t>寄存器</a:t>
            </a:r>
            <a:r>
              <a:rPr lang="en-US" altLang="zh-CN" sz="2400">
                <a:latin typeface="华文新魏" pitchFamily="2" charset="-122"/>
                <a:ea typeface="华文新魏" pitchFamily="2" charset="-122"/>
              </a:rPr>
              <a:t>R15</a:t>
            </a:r>
            <a:r>
              <a:rPr lang="zh-CN" altLang="en-US" sz="2400">
                <a:latin typeface="华文新魏" pitchFamily="2" charset="-122"/>
                <a:ea typeface="华文新魏" pitchFamily="2" charset="-122"/>
              </a:rPr>
              <a:t>称为</a:t>
            </a:r>
            <a:r>
              <a:rPr lang="zh-CN" altLang="en-US" sz="2400">
                <a:solidFill>
                  <a:srgbClr val="FF0000"/>
                </a:solidFill>
                <a:latin typeface="华文新魏" pitchFamily="2" charset="-122"/>
                <a:ea typeface="华文新魏" pitchFamily="2" charset="-122"/>
              </a:rPr>
              <a:t>程序计数器</a:t>
            </a:r>
            <a:r>
              <a:rPr lang="zh-CN" altLang="en-US" sz="2400">
                <a:latin typeface="华文新魏" pitchFamily="2" charset="-122"/>
                <a:ea typeface="华文新魏" pitchFamily="2" charset="-122"/>
              </a:rPr>
              <a:t>（</a:t>
            </a:r>
            <a:r>
              <a:rPr lang="en-US" altLang="zh-CN" sz="2400">
                <a:latin typeface="华文新魏" pitchFamily="2" charset="-122"/>
                <a:ea typeface="华文新魏" pitchFamily="2" charset="-122"/>
              </a:rPr>
              <a:t>PC</a:t>
            </a:r>
            <a:r>
              <a:rPr lang="zh-CN" altLang="en-US" sz="2400">
                <a:latin typeface="华文新魏" pitchFamily="2" charset="-122"/>
                <a:ea typeface="华文新魏" pitchFamily="2" charset="-122"/>
              </a:rPr>
              <a:t>），它指向正在</a:t>
            </a:r>
            <a:r>
              <a:rPr lang="zh-CN" altLang="en-US" sz="2400">
                <a:latin typeface="Arial" charset="0"/>
                <a:ea typeface="华文新魏" pitchFamily="2" charset="-122"/>
              </a:rPr>
              <a:t>“</a:t>
            </a:r>
            <a:r>
              <a:rPr lang="zh-CN" altLang="en-US" sz="2400">
                <a:latin typeface="华文新魏" pitchFamily="2" charset="-122"/>
                <a:ea typeface="华文新魏" pitchFamily="2" charset="-122"/>
              </a:rPr>
              <a:t>取指</a:t>
            </a:r>
            <a:r>
              <a:rPr lang="zh-CN" altLang="en-US" sz="2400">
                <a:latin typeface="Arial" charset="0"/>
                <a:ea typeface="华文新魏" pitchFamily="2" charset="-122"/>
              </a:rPr>
              <a:t>”</a:t>
            </a:r>
            <a:r>
              <a:rPr lang="zh-CN" altLang="en-US" sz="2400">
                <a:latin typeface="华文新魏" pitchFamily="2" charset="-122"/>
                <a:ea typeface="华文新魏" pitchFamily="2" charset="-122"/>
              </a:rPr>
              <a:t>的指令。在</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中，</a:t>
            </a:r>
            <a:r>
              <a:rPr lang="en-US" altLang="zh-CN" sz="2400">
                <a:latin typeface="华文新魏" pitchFamily="2" charset="-122"/>
                <a:ea typeface="华文新魏" pitchFamily="2" charset="-122"/>
              </a:rPr>
              <a:t>PC</a:t>
            </a:r>
            <a:r>
              <a:rPr lang="zh-CN" altLang="en-US" sz="2400">
                <a:latin typeface="华文新魏" pitchFamily="2" charset="-122"/>
                <a:ea typeface="华文新魏" pitchFamily="2" charset="-122"/>
              </a:rPr>
              <a:t>是程序员可以直接访问的！</a:t>
            </a:r>
          </a:p>
        </p:txBody>
      </p:sp>
      <p:sp>
        <p:nvSpPr>
          <p:cNvPr id="831640" name="Text Box 152"/>
          <p:cNvSpPr txBox="1">
            <a:spLocks noChangeArrowheads="1"/>
          </p:cNvSpPr>
          <p:nvPr/>
        </p:nvSpPr>
        <p:spPr bwMode="auto">
          <a:xfrm>
            <a:off x="2052638" y="533400"/>
            <a:ext cx="5040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50000"/>
              </a:spcBef>
              <a:buClrTx/>
              <a:buSzTx/>
              <a:buFontTx/>
              <a:buNone/>
            </a:pPr>
            <a:r>
              <a:rPr lang="zh-CN" altLang="en-US" sz="2800">
                <a:solidFill>
                  <a:schemeClr val="tx2"/>
                </a:solidFill>
                <a:latin typeface="宋体" charset="-122"/>
                <a:ea typeface="宋体" charset="-122"/>
              </a:rPr>
              <a:t>状态寄存器</a:t>
            </a:r>
          </a:p>
        </p:txBody>
      </p:sp>
      <p:sp>
        <p:nvSpPr>
          <p:cNvPr id="831641" name="AutoShape 153"/>
          <p:cNvSpPr>
            <a:spLocks noChangeArrowheads="1"/>
          </p:cNvSpPr>
          <p:nvPr/>
        </p:nvSpPr>
        <p:spPr bwMode="auto">
          <a:xfrm>
            <a:off x="2339975" y="3284538"/>
            <a:ext cx="6264275" cy="2449512"/>
          </a:xfrm>
          <a:prstGeom prst="roundRect">
            <a:avLst>
              <a:gd name="adj" fmla="val 5704"/>
            </a:avLst>
          </a:prstGeom>
          <a:solidFill>
            <a:srgbClr val="FFFF99"/>
          </a:solidFill>
          <a:ln w="9525">
            <a:solidFill>
              <a:schemeClr val="tx1"/>
            </a:solidFill>
            <a:round/>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400">
                <a:latin typeface="华文新魏" pitchFamily="2" charset="-122"/>
                <a:ea typeface="华文新魏" pitchFamily="2" charset="-122"/>
              </a:rPr>
              <a:t>寄存器</a:t>
            </a:r>
            <a:r>
              <a:rPr lang="en-US" altLang="zh-CN" sz="2400">
                <a:latin typeface="华文新魏" pitchFamily="2" charset="-122"/>
                <a:ea typeface="华文新魏" pitchFamily="2" charset="-122"/>
              </a:rPr>
              <a:t>CPSR</a:t>
            </a:r>
            <a:r>
              <a:rPr lang="zh-CN" altLang="en-US" sz="2400">
                <a:latin typeface="华文新魏" pitchFamily="2" charset="-122"/>
                <a:ea typeface="华文新魏" pitchFamily="2" charset="-122"/>
              </a:rPr>
              <a:t>为</a:t>
            </a:r>
            <a:r>
              <a:rPr lang="zh-CN" altLang="en-US" sz="2400">
                <a:solidFill>
                  <a:srgbClr val="FF0000"/>
                </a:solidFill>
                <a:latin typeface="华文新魏" pitchFamily="2" charset="-122"/>
                <a:ea typeface="华文新魏" pitchFamily="2" charset="-122"/>
              </a:rPr>
              <a:t>当前程序状态寄存器（</a:t>
            </a:r>
            <a:r>
              <a:rPr lang="en-US" altLang="zh-CN" sz="2400">
                <a:latin typeface="Arial" charset="0"/>
                <a:ea typeface="宋体" charset="-122"/>
              </a:rPr>
              <a:t> Current Program Status Register </a:t>
            </a:r>
            <a:r>
              <a:rPr lang="zh-CN" altLang="en-US" sz="2400">
                <a:solidFill>
                  <a:srgbClr val="FF0000"/>
                </a:solidFill>
                <a:latin typeface="华文新魏" pitchFamily="2" charset="-122"/>
                <a:ea typeface="华文新魏" pitchFamily="2" charset="-122"/>
              </a:rPr>
              <a:t>）</a:t>
            </a:r>
            <a:r>
              <a:rPr lang="zh-CN" altLang="en-US" sz="2400">
                <a:latin typeface="华文新魏" pitchFamily="2" charset="-122"/>
                <a:ea typeface="华文新魏" pitchFamily="2" charset="-122"/>
              </a:rPr>
              <a:t>，在异常模式中，另外一个寄存器</a:t>
            </a:r>
            <a:r>
              <a:rPr lang="zh-CN" altLang="en-US" sz="2400">
                <a:latin typeface="Arial" charset="0"/>
                <a:ea typeface="华文新魏" pitchFamily="2" charset="-122"/>
              </a:rPr>
              <a:t>“</a:t>
            </a:r>
            <a:r>
              <a:rPr lang="zh-CN" altLang="en-US" sz="2400">
                <a:latin typeface="华文新魏" pitchFamily="2" charset="-122"/>
                <a:ea typeface="华文新魏" pitchFamily="2" charset="-122"/>
              </a:rPr>
              <a:t>程序状态保存寄存器（</a:t>
            </a:r>
            <a:r>
              <a:rPr lang="en-US" altLang="zh-CN" sz="2400">
                <a:latin typeface="Arial" charset="0"/>
                <a:ea typeface="宋体" charset="-122"/>
              </a:rPr>
              <a:t> Saved Program Status Register</a:t>
            </a:r>
            <a:r>
              <a:rPr lang="zh-CN" altLang="en-US" sz="2400">
                <a:latin typeface="Arial" charset="0"/>
                <a:ea typeface="宋体" charset="-122"/>
              </a:rPr>
              <a:t>，</a:t>
            </a:r>
            <a:r>
              <a:rPr lang="en-US" altLang="zh-CN" sz="2400">
                <a:latin typeface="Arial" charset="0"/>
                <a:ea typeface="宋体" charset="-122"/>
              </a:rPr>
              <a:t> </a:t>
            </a:r>
            <a:r>
              <a:rPr lang="en-US" altLang="zh-CN" sz="2400">
                <a:latin typeface="华文新魏" pitchFamily="2" charset="-122"/>
                <a:ea typeface="华文新魏" pitchFamily="2" charset="-122"/>
              </a:rPr>
              <a:t>SPSR</a:t>
            </a:r>
            <a:r>
              <a:rPr lang="zh-CN" altLang="en-US" sz="2400">
                <a:latin typeface="华文新魏" pitchFamily="2" charset="-122"/>
                <a:ea typeface="华文新魏" pitchFamily="2" charset="-122"/>
              </a:rPr>
              <a:t>）</a:t>
            </a:r>
            <a:r>
              <a:rPr lang="zh-CN" altLang="en-US" sz="2400">
                <a:latin typeface="Arial" charset="0"/>
                <a:ea typeface="华文新魏" pitchFamily="2" charset="-122"/>
              </a:rPr>
              <a:t>”</a:t>
            </a:r>
            <a:r>
              <a:rPr lang="zh-CN" altLang="en-US" sz="2400">
                <a:latin typeface="华文新魏" pitchFamily="2" charset="-122"/>
                <a:ea typeface="华文新魏" pitchFamily="2" charset="-122"/>
              </a:rPr>
              <a:t>可以被访问。每种异常都有自己的</a:t>
            </a:r>
            <a:r>
              <a:rPr lang="en-US" altLang="zh-CN" sz="2400">
                <a:latin typeface="华文新魏" pitchFamily="2" charset="-122"/>
                <a:ea typeface="华文新魏" pitchFamily="2" charset="-122"/>
              </a:rPr>
              <a:t>SPSR</a:t>
            </a:r>
            <a:r>
              <a:rPr lang="zh-CN" altLang="en-US" sz="2400">
                <a:latin typeface="华文新魏" pitchFamily="2" charset="-122"/>
                <a:ea typeface="华文新魏" pitchFamily="2" charset="-122"/>
              </a:rPr>
              <a:t>，在进入异常时它保存</a:t>
            </a:r>
            <a:r>
              <a:rPr lang="en-US" altLang="zh-CN" sz="2400">
                <a:latin typeface="华文新魏" pitchFamily="2" charset="-122"/>
                <a:ea typeface="华文新魏" pitchFamily="2" charset="-122"/>
              </a:rPr>
              <a:t>CPSR</a:t>
            </a:r>
            <a:r>
              <a:rPr lang="zh-CN" altLang="en-US" sz="2400">
                <a:latin typeface="华文新魏" pitchFamily="2" charset="-122"/>
                <a:ea typeface="华文新魏" pitchFamily="2" charset="-122"/>
              </a:rPr>
              <a:t>的当前值，异常退出时可通过它恢复</a:t>
            </a:r>
            <a:r>
              <a:rPr lang="en-US" altLang="zh-CN" sz="2400">
                <a:latin typeface="华文新魏" pitchFamily="2" charset="-122"/>
                <a:ea typeface="华文新魏" pitchFamily="2" charset="-122"/>
              </a:rPr>
              <a:t>CPSR</a:t>
            </a:r>
            <a:r>
              <a:rPr lang="zh-CN" altLang="en-US" sz="2400">
                <a:latin typeface="华文新魏" pitchFamily="2" charset="-122"/>
                <a:ea typeface="华文新魏" pitchFamily="2" charset="-122"/>
              </a:rPr>
              <a:t>。</a:t>
            </a:r>
          </a:p>
        </p:txBody>
      </p:sp>
      <p:sp>
        <p:nvSpPr>
          <p:cNvPr id="67719" name="日期占位符 4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260B2816-63FF-443F-B2D5-44E3FC694366}"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67720" name="灯片编号占位符 4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EFA477B7-336D-4F3F-B921-58A2F099891D}" type="slidenum">
              <a:rPr lang="zh-CN" altLang="en-US" sz="1000" smtClean="0">
                <a:latin typeface="Arial" charset="0"/>
                <a:ea typeface="宋体" charset="-122"/>
              </a:rPr>
              <a:pPr eaLnBrk="1" hangingPunct="1">
                <a:spcBef>
                  <a:spcPct val="0"/>
                </a:spcBef>
                <a:buClrTx/>
                <a:buSzTx/>
                <a:buFontTx/>
                <a:buNone/>
              </a:pPr>
              <a:t>18</a:t>
            </a:fld>
            <a:endParaRPr lang="en-US" altLang="zh-CN" sz="1000">
              <a:latin typeface="Arial" charset="0"/>
              <a:ea typeface="宋体" charset="-122"/>
            </a:endParaRPr>
          </a:p>
        </p:txBody>
      </p:sp>
    </p:spTree>
    <p:extLst>
      <p:ext uri="{BB962C8B-B14F-4D97-AF65-F5344CB8AC3E}">
        <p14:creationId xmlns:p14="http://schemas.microsoft.com/office/powerpoint/2010/main" val="341659143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831491"/>
                                        </p:tgtEl>
                                        <p:attrNameLst>
                                          <p:attrName>style.visibility</p:attrName>
                                        </p:attrNameLst>
                                      </p:cBhvr>
                                      <p:to>
                                        <p:strVal val="visible"/>
                                      </p:to>
                                    </p:set>
                                    <p:anim calcmode="lin" valueType="num">
                                      <p:cBhvr additive="base">
                                        <p:cTn id="7" dur="500" fill="hold"/>
                                        <p:tgtEl>
                                          <p:spTgt spid="831491"/>
                                        </p:tgtEl>
                                        <p:attrNameLst>
                                          <p:attrName>ppt_x</p:attrName>
                                        </p:attrNameLst>
                                      </p:cBhvr>
                                      <p:tavLst>
                                        <p:tav tm="0">
                                          <p:val>
                                            <p:strVal val="1+#ppt_w/2"/>
                                          </p:val>
                                        </p:tav>
                                        <p:tav tm="100000">
                                          <p:val>
                                            <p:strVal val="#ppt_x"/>
                                          </p:val>
                                        </p:tav>
                                      </p:tavLst>
                                    </p:anim>
                                    <p:anim calcmode="lin" valueType="num">
                                      <p:cBhvr additive="base">
                                        <p:cTn id="8" dur="500" fill="hold"/>
                                        <p:tgtEl>
                                          <p:spTgt spid="831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31492"/>
                                        </p:tgtEl>
                                        <p:attrNameLst>
                                          <p:attrName>style.visibility</p:attrName>
                                        </p:attrNameLst>
                                      </p:cBhvr>
                                      <p:to>
                                        <p:strVal val="visible"/>
                                      </p:to>
                                    </p:set>
                                    <p:animEffect transition="in" filter="wipe(left)">
                                      <p:cBhvr>
                                        <p:cTn id="12" dur="500"/>
                                        <p:tgtEl>
                                          <p:spTgt spid="831492"/>
                                        </p:tgtEl>
                                      </p:cBhvr>
                                    </p:animEffect>
                                  </p:childTnLst>
                                </p:cTn>
                              </p:par>
                            </p:childTnLst>
                          </p:cTn>
                        </p:par>
                        <p:par>
                          <p:cTn id="13" fill="hold" nodeType="afterGroup">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831630"/>
                                        </p:tgtEl>
                                        <p:attrNameLst>
                                          <p:attrName>style.visibility</p:attrName>
                                        </p:attrNameLst>
                                      </p:cBhvr>
                                      <p:to>
                                        <p:strVal val="visible"/>
                                      </p:to>
                                    </p:set>
                                    <p:animEffect transition="in" filter="slide(fromTop)">
                                      <p:cBhvr>
                                        <p:cTn id="16" dur="500"/>
                                        <p:tgtEl>
                                          <p:spTgt spid="8316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83149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83163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831492"/>
                                        </p:tgtEl>
                                        <p:attrNameLst>
                                          <p:attrName>style.visibility</p:attrName>
                                        </p:attrNameLst>
                                      </p:cBhvr>
                                      <p:to>
                                        <p:strVal val="hidden"/>
                                      </p:to>
                                    </p:set>
                                  </p:childTnLst>
                                </p:cTn>
                              </p:par>
                              <p:par>
                                <p:cTn id="25" presetID="2" presetClass="entr" presetSubtype="2" fill="hold" grpId="0" nodeType="withEffect">
                                  <p:stCondLst>
                                    <p:cond delay="0"/>
                                  </p:stCondLst>
                                  <p:childTnLst>
                                    <p:set>
                                      <p:cBhvr>
                                        <p:cTn id="26" dur="1" fill="hold">
                                          <p:stCondLst>
                                            <p:cond delay="0"/>
                                          </p:stCondLst>
                                        </p:cTn>
                                        <p:tgtEl>
                                          <p:spTgt spid="831631"/>
                                        </p:tgtEl>
                                        <p:attrNameLst>
                                          <p:attrName>style.visibility</p:attrName>
                                        </p:attrNameLst>
                                      </p:cBhvr>
                                      <p:to>
                                        <p:strVal val="visible"/>
                                      </p:to>
                                    </p:set>
                                    <p:anim calcmode="lin" valueType="num">
                                      <p:cBhvr additive="base">
                                        <p:cTn id="27" dur="500" fill="hold"/>
                                        <p:tgtEl>
                                          <p:spTgt spid="831631"/>
                                        </p:tgtEl>
                                        <p:attrNameLst>
                                          <p:attrName>ppt_x</p:attrName>
                                        </p:attrNameLst>
                                      </p:cBhvr>
                                      <p:tavLst>
                                        <p:tav tm="0">
                                          <p:val>
                                            <p:strVal val="1+#ppt_w/2"/>
                                          </p:val>
                                        </p:tav>
                                        <p:tav tm="100000">
                                          <p:val>
                                            <p:strVal val="#ppt_x"/>
                                          </p:val>
                                        </p:tav>
                                      </p:tavLst>
                                    </p:anim>
                                    <p:anim calcmode="lin" valueType="num">
                                      <p:cBhvr additive="base">
                                        <p:cTn id="28" dur="500" fill="hold"/>
                                        <p:tgtEl>
                                          <p:spTgt spid="831631"/>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831493"/>
                                        </p:tgtEl>
                                        <p:attrNameLst>
                                          <p:attrName>style.visibility</p:attrName>
                                        </p:attrNameLst>
                                      </p:cBhvr>
                                      <p:to>
                                        <p:strVal val="visible"/>
                                      </p:to>
                                    </p:set>
                                    <p:animEffect transition="in" filter="wipe(left)">
                                      <p:cBhvr>
                                        <p:cTn id="32" dur="500"/>
                                        <p:tgtEl>
                                          <p:spTgt spid="831493"/>
                                        </p:tgtEl>
                                      </p:cBhvr>
                                    </p:animEffect>
                                  </p:childTnLst>
                                </p:cTn>
                              </p:par>
                            </p:childTnLst>
                          </p:cTn>
                        </p:par>
                        <p:par>
                          <p:cTn id="33" fill="hold" nodeType="afterGroup">
                            <p:stCondLst>
                              <p:cond delay="1000"/>
                            </p:stCondLst>
                            <p:childTnLst>
                              <p:par>
                                <p:cTn id="34" presetID="12" presetClass="entr" presetSubtype="1" fill="hold" grpId="0" nodeType="afterEffect">
                                  <p:stCondLst>
                                    <p:cond delay="0"/>
                                  </p:stCondLst>
                                  <p:childTnLst>
                                    <p:set>
                                      <p:cBhvr>
                                        <p:cTn id="35" dur="1" fill="hold">
                                          <p:stCondLst>
                                            <p:cond delay="0"/>
                                          </p:stCondLst>
                                        </p:cTn>
                                        <p:tgtEl>
                                          <p:spTgt spid="831632"/>
                                        </p:tgtEl>
                                        <p:attrNameLst>
                                          <p:attrName>style.visibility</p:attrName>
                                        </p:attrNameLst>
                                      </p:cBhvr>
                                      <p:to>
                                        <p:strVal val="visible"/>
                                      </p:to>
                                    </p:set>
                                    <p:animEffect transition="in" filter="slide(fromTop)">
                                      <p:cBhvr>
                                        <p:cTn id="36" dur="500"/>
                                        <p:tgtEl>
                                          <p:spTgt spid="83163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31632"/>
                                        </p:tgtEl>
                                        <p:attrNameLst>
                                          <p:attrName>style.visibility</p:attrName>
                                        </p:attrNameLst>
                                      </p:cBhvr>
                                      <p:to>
                                        <p:strVal val="hidden"/>
                                      </p:to>
                                    </p:set>
                                  </p:childTnLst>
                                </p:cTn>
                              </p:par>
                              <p:par>
                                <p:cTn id="41" presetID="22" presetClass="entr" presetSubtype="8" fill="hold" grpId="0" nodeType="withEffect">
                                  <p:stCondLst>
                                    <p:cond delay="0"/>
                                  </p:stCondLst>
                                  <p:childTnLst>
                                    <p:set>
                                      <p:cBhvr>
                                        <p:cTn id="42" dur="1" fill="hold">
                                          <p:stCondLst>
                                            <p:cond delay="0"/>
                                          </p:stCondLst>
                                        </p:cTn>
                                        <p:tgtEl>
                                          <p:spTgt spid="831495"/>
                                        </p:tgtEl>
                                        <p:attrNameLst>
                                          <p:attrName>style.visibility</p:attrName>
                                        </p:attrNameLst>
                                      </p:cBhvr>
                                      <p:to>
                                        <p:strVal val="visible"/>
                                      </p:to>
                                    </p:set>
                                    <p:animEffect transition="in" filter="wipe(left)">
                                      <p:cBhvr>
                                        <p:cTn id="43" dur="500"/>
                                        <p:tgtEl>
                                          <p:spTgt spid="831495"/>
                                        </p:tgtEl>
                                      </p:cBhvr>
                                    </p:animEffect>
                                  </p:childTnLst>
                                </p:cTn>
                              </p:par>
                            </p:childTnLst>
                          </p:cTn>
                        </p:par>
                        <p:par>
                          <p:cTn id="44" fill="hold" nodeType="afterGroup">
                            <p:stCondLst>
                              <p:cond delay="500"/>
                            </p:stCondLst>
                            <p:childTnLst>
                              <p:par>
                                <p:cTn id="45" presetID="12" presetClass="entr" presetSubtype="1" fill="hold" grpId="0" nodeType="afterEffect">
                                  <p:stCondLst>
                                    <p:cond delay="0"/>
                                  </p:stCondLst>
                                  <p:childTnLst>
                                    <p:set>
                                      <p:cBhvr>
                                        <p:cTn id="46" dur="1" fill="hold">
                                          <p:stCondLst>
                                            <p:cond delay="0"/>
                                          </p:stCondLst>
                                        </p:cTn>
                                        <p:tgtEl>
                                          <p:spTgt spid="831633"/>
                                        </p:tgtEl>
                                        <p:attrNameLst>
                                          <p:attrName>style.visibility</p:attrName>
                                        </p:attrNameLst>
                                      </p:cBhvr>
                                      <p:to>
                                        <p:strVal val="visible"/>
                                      </p:to>
                                    </p:set>
                                    <p:animEffect transition="in" filter="slide(fromTop)">
                                      <p:cBhvr>
                                        <p:cTn id="47" dur="500"/>
                                        <p:tgtEl>
                                          <p:spTgt spid="8316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831495"/>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831493"/>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831633"/>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831631"/>
                                        </p:tgtEl>
                                        <p:attrNameLst>
                                          <p:attrName>style.visibility</p:attrName>
                                        </p:attrNameLst>
                                      </p:cBhvr>
                                      <p:to>
                                        <p:strVal val="hidden"/>
                                      </p:to>
                                    </p:set>
                                  </p:childTnLst>
                                </p:cTn>
                              </p:par>
                              <p:par>
                                <p:cTn id="58" presetID="2" presetClass="entr" presetSubtype="2" fill="hold" grpId="0" nodeType="withEffect">
                                  <p:stCondLst>
                                    <p:cond delay="0"/>
                                  </p:stCondLst>
                                  <p:childTnLst>
                                    <p:set>
                                      <p:cBhvr>
                                        <p:cTn id="59" dur="1" fill="hold">
                                          <p:stCondLst>
                                            <p:cond delay="0"/>
                                          </p:stCondLst>
                                        </p:cTn>
                                        <p:tgtEl>
                                          <p:spTgt spid="831634"/>
                                        </p:tgtEl>
                                        <p:attrNameLst>
                                          <p:attrName>style.visibility</p:attrName>
                                        </p:attrNameLst>
                                      </p:cBhvr>
                                      <p:to>
                                        <p:strVal val="visible"/>
                                      </p:to>
                                    </p:set>
                                    <p:anim calcmode="lin" valueType="num">
                                      <p:cBhvr additive="base">
                                        <p:cTn id="60" dur="500" fill="hold"/>
                                        <p:tgtEl>
                                          <p:spTgt spid="831634"/>
                                        </p:tgtEl>
                                        <p:attrNameLst>
                                          <p:attrName>ppt_x</p:attrName>
                                        </p:attrNameLst>
                                      </p:cBhvr>
                                      <p:tavLst>
                                        <p:tav tm="0">
                                          <p:val>
                                            <p:strVal val="1+#ppt_w/2"/>
                                          </p:val>
                                        </p:tav>
                                        <p:tav tm="100000">
                                          <p:val>
                                            <p:strVal val="#ppt_x"/>
                                          </p:val>
                                        </p:tav>
                                      </p:tavLst>
                                    </p:anim>
                                    <p:anim calcmode="lin" valueType="num">
                                      <p:cBhvr additive="base">
                                        <p:cTn id="61" dur="500" fill="hold"/>
                                        <p:tgtEl>
                                          <p:spTgt spid="831634"/>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2" presetClass="entr" presetSubtype="8" fill="hold" nodeType="after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par>
                          <p:cTn id="66" fill="hold" nodeType="afterGroup">
                            <p:stCondLst>
                              <p:cond delay="1000"/>
                            </p:stCondLst>
                            <p:childTnLst>
                              <p:par>
                                <p:cTn id="67" presetID="12" presetClass="entr" presetSubtype="1" fill="hold" grpId="0" nodeType="afterEffect">
                                  <p:stCondLst>
                                    <p:cond delay="0"/>
                                  </p:stCondLst>
                                  <p:childTnLst>
                                    <p:set>
                                      <p:cBhvr>
                                        <p:cTn id="68" dur="1" fill="hold">
                                          <p:stCondLst>
                                            <p:cond delay="0"/>
                                          </p:stCondLst>
                                        </p:cTn>
                                        <p:tgtEl>
                                          <p:spTgt spid="831635"/>
                                        </p:tgtEl>
                                        <p:attrNameLst>
                                          <p:attrName>style.visibility</p:attrName>
                                        </p:attrNameLst>
                                      </p:cBhvr>
                                      <p:to>
                                        <p:strVal val="visible"/>
                                      </p:to>
                                    </p:set>
                                    <p:animEffect transition="in" filter="slide(fromTop)">
                                      <p:cBhvr>
                                        <p:cTn id="69" dur="500"/>
                                        <p:tgtEl>
                                          <p:spTgt spid="83163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831635"/>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
                                        </p:tgtEl>
                                        <p:attrNameLst>
                                          <p:attrName>style.visibility</p:attrName>
                                        </p:attrNameLst>
                                      </p:cBhvr>
                                      <p:to>
                                        <p:strVal val="hidden"/>
                                      </p:to>
                                    </p:set>
                                  </p:childTnLst>
                                </p:cTn>
                              </p:par>
                              <p:par>
                                <p:cTn id="76" presetID="22" presetClass="entr" presetSubtype="8" fill="hold" grpId="0" nodeType="withEffect">
                                  <p:stCondLst>
                                    <p:cond delay="0"/>
                                  </p:stCondLst>
                                  <p:childTnLst>
                                    <p:set>
                                      <p:cBhvr>
                                        <p:cTn id="77" dur="1" fill="hold">
                                          <p:stCondLst>
                                            <p:cond delay="0"/>
                                          </p:stCondLst>
                                        </p:cTn>
                                        <p:tgtEl>
                                          <p:spTgt spid="831518"/>
                                        </p:tgtEl>
                                        <p:attrNameLst>
                                          <p:attrName>style.visibility</p:attrName>
                                        </p:attrNameLst>
                                      </p:cBhvr>
                                      <p:to>
                                        <p:strVal val="visible"/>
                                      </p:to>
                                    </p:set>
                                    <p:animEffect transition="in" filter="wipe(left)">
                                      <p:cBhvr>
                                        <p:cTn id="78" dur="500"/>
                                        <p:tgtEl>
                                          <p:spTgt spid="831518"/>
                                        </p:tgtEl>
                                      </p:cBhvr>
                                    </p:animEffect>
                                  </p:childTnLst>
                                </p:cTn>
                              </p:par>
                            </p:childTnLst>
                          </p:cTn>
                        </p:par>
                        <p:par>
                          <p:cTn id="79" fill="hold" nodeType="afterGroup">
                            <p:stCondLst>
                              <p:cond delay="500"/>
                            </p:stCondLst>
                            <p:childTnLst>
                              <p:par>
                                <p:cTn id="80" presetID="12" presetClass="entr" presetSubtype="8" fill="hold" grpId="0" nodeType="afterEffect">
                                  <p:stCondLst>
                                    <p:cond delay="0"/>
                                  </p:stCondLst>
                                  <p:childTnLst>
                                    <p:set>
                                      <p:cBhvr>
                                        <p:cTn id="81" dur="1" fill="hold">
                                          <p:stCondLst>
                                            <p:cond delay="0"/>
                                          </p:stCondLst>
                                        </p:cTn>
                                        <p:tgtEl>
                                          <p:spTgt spid="831636"/>
                                        </p:tgtEl>
                                        <p:attrNameLst>
                                          <p:attrName>style.visibility</p:attrName>
                                        </p:attrNameLst>
                                      </p:cBhvr>
                                      <p:to>
                                        <p:strVal val="visible"/>
                                      </p:to>
                                    </p:set>
                                    <p:animEffect transition="in" filter="slide(fromLeft)">
                                      <p:cBhvr>
                                        <p:cTn id="82" dur="500"/>
                                        <p:tgtEl>
                                          <p:spTgt spid="83163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831518"/>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831636"/>
                                        </p:tgtEl>
                                        <p:attrNameLst>
                                          <p:attrName>style.visibility</p:attrName>
                                        </p:attrNameLst>
                                      </p:cBhvr>
                                      <p:to>
                                        <p:strVal val="hidden"/>
                                      </p:to>
                                    </p:set>
                                  </p:childTnLst>
                                </p:cTn>
                              </p:par>
                              <p:par>
                                <p:cTn id="89" presetID="22" presetClass="entr" presetSubtype="8" fill="hold" grpId="0" nodeType="withEffect">
                                  <p:stCondLst>
                                    <p:cond delay="0"/>
                                  </p:stCondLst>
                                  <p:childTnLst>
                                    <p:set>
                                      <p:cBhvr>
                                        <p:cTn id="90" dur="1" fill="hold">
                                          <p:stCondLst>
                                            <p:cond delay="0"/>
                                          </p:stCondLst>
                                        </p:cTn>
                                        <p:tgtEl>
                                          <p:spTgt spid="831511"/>
                                        </p:tgtEl>
                                        <p:attrNameLst>
                                          <p:attrName>style.visibility</p:attrName>
                                        </p:attrNameLst>
                                      </p:cBhvr>
                                      <p:to>
                                        <p:strVal val="visible"/>
                                      </p:to>
                                    </p:set>
                                    <p:animEffect transition="in" filter="wipe(left)">
                                      <p:cBhvr>
                                        <p:cTn id="91" dur="500"/>
                                        <p:tgtEl>
                                          <p:spTgt spid="831511"/>
                                        </p:tgtEl>
                                      </p:cBhvr>
                                    </p:animEffect>
                                  </p:childTnLst>
                                </p:cTn>
                              </p:par>
                            </p:childTnLst>
                          </p:cTn>
                        </p:par>
                        <p:par>
                          <p:cTn id="92" fill="hold" nodeType="afterGroup">
                            <p:stCondLst>
                              <p:cond delay="500"/>
                            </p:stCondLst>
                            <p:childTnLst>
                              <p:par>
                                <p:cTn id="93" presetID="12" presetClass="entr" presetSubtype="8" fill="hold" grpId="0" nodeType="afterEffect">
                                  <p:stCondLst>
                                    <p:cond delay="0"/>
                                  </p:stCondLst>
                                  <p:childTnLst>
                                    <p:set>
                                      <p:cBhvr>
                                        <p:cTn id="94" dur="1" fill="hold">
                                          <p:stCondLst>
                                            <p:cond delay="0"/>
                                          </p:stCondLst>
                                        </p:cTn>
                                        <p:tgtEl>
                                          <p:spTgt spid="831637"/>
                                        </p:tgtEl>
                                        <p:attrNameLst>
                                          <p:attrName>style.visibility</p:attrName>
                                        </p:attrNameLst>
                                      </p:cBhvr>
                                      <p:to>
                                        <p:strVal val="visible"/>
                                      </p:to>
                                    </p:set>
                                    <p:animEffect transition="in" filter="slide(fromLeft)">
                                      <p:cBhvr>
                                        <p:cTn id="95" dur="500"/>
                                        <p:tgtEl>
                                          <p:spTgt spid="83163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831511"/>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831637"/>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831634"/>
                                        </p:tgtEl>
                                        <p:attrNameLst>
                                          <p:attrName>style.visibility</p:attrName>
                                        </p:attrNameLst>
                                      </p:cBhvr>
                                      <p:to>
                                        <p:strVal val="hidden"/>
                                      </p:to>
                                    </p:set>
                                  </p:childTnLst>
                                </p:cTn>
                              </p:par>
                              <p:par>
                                <p:cTn id="104" presetID="2" presetClass="entr" presetSubtype="2" fill="hold" grpId="0" nodeType="withEffect">
                                  <p:stCondLst>
                                    <p:cond delay="0"/>
                                  </p:stCondLst>
                                  <p:childTnLst>
                                    <p:set>
                                      <p:cBhvr>
                                        <p:cTn id="105" dur="1" fill="hold">
                                          <p:stCondLst>
                                            <p:cond delay="0"/>
                                          </p:stCondLst>
                                        </p:cTn>
                                        <p:tgtEl>
                                          <p:spTgt spid="831638"/>
                                        </p:tgtEl>
                                        <p:attrNameLst>
                                          <p:attrName>style.visibility</p:attrName>
                                        </p:attrNameLst>
                                      </p:cBhvr>
                                      <p:to>
                                        <p:strVal val="visible"/>
                                      </p:to>
                                    </p:set>
                                    <p:anim calcmode="lin" valueType="num">
                                      <p:cBhvr additive="base">
                                        <p:cTn id="106" dur="500" fill="hold"/>
                                        <p:tgtEl>
                                          <p:spTgt spid="831638"/>
                                        </p:tgtEl>
                                        <p:attrNameLst>
                                          <p:attrName>ppt_x</p:attrName>
                                        </p:attrNameLst>
                                      </p:cBhvr>
                                      <p:tavLst>
                                        <p:tav tm="0">
                                          <p:val>
                                            <p:strVal val="1+#ppt_w/2"/>
                                          </p:val>
                                        </p:tav>
                                        <p:tav tm="100000">
                                          <p:val>
                                            <p:strVal val="#ppt_x"/>
                                          </p:val>
                                        </p:tav>
                                      </p:tavLst>
                                    </p:anim>
                                    <p:anim calcmode="lin" valueType="num">
                                      <p:cBhvr additive="base">
                                        <p:cTn id="107" dur="500" fill="hold"/>
                                        <p:tgtEl>
                                          <p:spTgt spid="831638"/>
                                        </p:tgtEl>
                                        <p:attrNameLst>
                                          <p:attrName>ppt_y</p:attrName>
                                        </p:attrNameLst>
                                      </p:cBhvr>
                                      <p:tavLst>
                                        <p:tav tm="0">
                                          <p:val>
                                            <p:strVal val="#ppt_y"/>
                                          </p:val>
                                        </p:tav>
                                        <p:tav tm="100000">
                                          <p:val>
                                            <p:strVal val="#ppt_y"/>
                                          </p:val>
                                        </p:tav>
                                      </p:tavLst>
                                    </p:anim>
                                  </p:childTnLst>
                                </p:cTn>
                              </p:par>
                            </p:childTnLst>
                          </p:cTn>
                        </p:par>
                        <p:par>
                          <p:cTn id="108" fill="hold" nodeType="afterGroup">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831494"/>
                                        </p:tgtEl>
                                        <p:attrNameLst>
                                          <p:attrName>style.visibility</p:attrName>
                                        </p:attrNameLst>
                                      </p:cBhvr>
                                      <p:to>
                                        <p:strVal val="visible"/>
                                      </p:to>
                                    </p:set>
                                    <p:animEffect transition="in" filter="wipe(left)">
                                      <p:cBhvr>
                                        <p:cTn id="111" dur="500"/>
                                        <p:tgtEl>
                                          <p:spTgt spid="831494"/>
                                        </p:tgtEl>
                                      </p:cBhvr>
                                    </p:animEffect>
                                  </p:childTnLst>
                                </p:cTn>
                              </p:par>
                            </p:childTnLst>
                          </p:cTn>
                        </p:par>
                        <p:par>
                          <p:cTn id="112" fill="hold" nodeType="afterGroup">
                            <p:stCondLst>
                              <p:cond delay="1000"/>
                            </p:stCondLst>
                            <p:childTnLst>
                              <p:par>
                                <p:cTn id="113" presetID="12" presetClass="entr" presetSubtype="1" fill="hold" grpId="0" nodeType="afterEffect">
                                  <p:stCondLst>
                                    <p:cond delay="0"/>
                                  </p:stCondLst>
                                  <p:childTnLst>
                                    <p:set>
                                      <p:cBhvr>
                                        <p:cTn id="114" dur="1" fill="hold">
                                          <p:stCondLst>
                                            <p:cond delay="0"/>
                                          </p:stCondLst>
                                        </p:cTn>
                                        <p:tgtEl>
                                          <p:spTgt spid="831639"/>
                                        </p:tgtEl>
                                        <p:attrNameLst>
                                          <p:attrName>style.visibility</p:attrName>
                                        </p:attrNameLst>
                                      </p:cBhvr>
                                      <p:to>
                                        <p:strVal val="visible"/>
                                      </p:to>
                                    </p:set>
                                    <p:animEffect transition="in" filter="slide(fromTop)">
                                      <p:cBhvr>
                                        <p:cTn id="115" dur="500"/>
                                        <p:tgtEl>
                                          <p:spTgt spid="831639"/>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831494"/>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831639"/>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831638"/>
                                        </p:tgtEl>
                                        <p:attrNameLst>
                                          <p:attrName>style.visibility</p:attrName>
                                        </p:attrNameLst>
                                      </p:cBhvr>
                                      <p:to>
                                        <p:strVal val="hidden"/>
                                      </p:to>
                                    </p:set>
                                  </p:childTnLst>
                                </p:cTn>
                              </p:par>
                              <p:par>
                                <p:cTn id="124" presetID="2" presetClass="entr" presetSubtype="2" fill="hold" grpId="0" nodeType="withEffect">
                                  <p:stCondLst>
                                    <p:cond delay="0"/>
                                  </p:stCondLst>
                                  <p:childTnLst>
                                    <p:set>
                                      <p:cBhvr>
                                        <p:cTn id="125" dur="1" fill="hold">
                                          <p:stCondLst>
                                            <p:cond delay="0"/>
                                          </p:stCondLst>
                                        </p:cTn>
                                        <p:tgtEl>
                                          <p:spTgt spid="831640"/>
                                        </p:tgtEl>
                                        <p:attrNameLst>
                                          <p:attrName>style.visibility</p:attrName>
                                        </p:attrNameLst>
                                      </p:cBhvr>
                                      <p:to>
                                        <p:strVal val="visible"/>
                                      </p:to>
                                    </p:set>
                                    <p:anim calcmode="lin" valueType="num">
                                      <p:cBhvr additive="base">
                                        <p:cTn id="126" dur="500" fill="hold"/>
                                        <p:tgtEl>
                                          <p:spTgt spid="831640"/>
                                        </p:tgtEl>
                                        <p:attrNameLst>
                                          <p:attrName>ppt_x</p:attrName>
                                        </p:attrNameLst>
                                      </p:cBhvr>
                                      <p:tavLst>
                                        <p:tav tm="0">
                                          <p:val>
                                            <p:strVal val="1+#ppt_w/2"/>
                                          </p:val>
                                        </p:tav>
                                        <p:tav tm="100000">
                                          <p:val>
                                            <p:strVal val="#ppt_x"/>
                                          </p:val>
                                        </p:tav>
                                      </p:tavLst>
                                    </p:anim>
                                    <p:anim calcmode="lin" valueType="num">
                                      <p:cBhvr additive="base">
                                        <p:cTn id="127" dur="500" fill="hold"/>
                                        <p:tgtEl>
                                          <p:spTgt spid="831640"/>
                                        </p:tgtEl>
                                        <p:attrNameLst>
                                          <p:attrName>ppt_y</p:attrName>
                                        </p:attrNameLst>
                                      </p:cBhvr>
                                      <p:tavLst>
                                        <p:tav tm="0">
                                          <p:val>
                                            <p:strVal val="#ppt_y"/>
                                          </p:val>
                                        </p:tav>
                                        <p:tav tm="100000">
                                          <p:val>
                                            <p:strVal val="#ppt_y"/>
                                          </p:val>
                                        </p:tav>
                                      </p:tavLst>
                                    </p:anim>
                                  </p:childTnLst>
                                </p:cTn>
                              </p:par>
                            </p:childTnLst>
                          </p:cTn>
                        </p:par>
                        <p:par>
                          <p:cTn id="128" fill="hold" nodeType="afterGroup">
                            <p:stCondLst>
                              <p:cond delay="500"/>
                            </p:stCondLst>
                            <p:childTnLst>
                              <p:par>
                                <p:cTn id="129" presetID="22" presetClass="entr" presetSubtype="8" fill="hold" grpId="0" nodeType="afterEffect">
                                  <p:stCondLst>
                                    <p:cond delay="0"/>
                                  </p:stCondLst>
                                  <p:childTnLst>
                                    <p:set>
                                      <p:cBhvr>
                                        <p:cTn id="130" dur="1" fill="hold">
                                          <p:stCondLst>
                                            <p:cond delay="0"/>
                                          </p:stCondLst>
                                        </p:cTn>
                                        <p:tgtEl>
                                          <p:spTgt spid="831519"/>
                                        </p:tgtEl>
                                        <p:attrNameLst>
                                          <p:attrName>style.visibility</p:attrName>
                                        </p:attrNameLst>
                                      </p:cBhvr>
                                      <p:to>
                                        <p:strVal val="visible"/>
                                      </p:to>
                                    </p:set>
                                    <p:animEffect transition="in" filter="wipe(left)">
                                      <p:cBhvr>
                                        <p:cTn id="131" dur="500"/>
                                        <p:tgtEl>
                                          <p:spTgt spid="831519"/>
                                        </p:tgtEl>
                                      </p:cBhvr>
                                    </p:animEffect>
                                  </p:childTnLst>
                                </p:cTn>
                              </p:par>
                              <p:par>
                                <p:cTn id="132" presetID="22" presetClass="entr" presetSubtype="8" fill="hold" nodeType="withEffect">
                                  <p:stCondLst>
                                    <p:cond delay="0"/>
                                  </p:stCondLst>
                                  <p:childTnLst>
                                    <p:set>
                                      <p:cBhvr>
                                        <p:cTn id="133" dur="1" fill="hold">
                                          <p:stCondLst>
                                            <p:cond delay="0"/>
                                          </p:stCondLst>
                                        </p:cTn>
                                        <p:tgtEl>
                                          <p:spTgt spid="5"/>
                                        </p:tgtEl>
                                        <p:attrNameLst>
                                          <p:attrName>style.visibility</p:attrName>
                                        </p:attrNameLst>
                                      </p:cBhvr>
                                      <p:to>
                                        <p:strVal val="visible"/>
                                      </p:to>
                                    </p:set>
                                    <p:animEffect transition="in" filter="wipe(left)">
                                      <p:cBhvr>
                                        <p:cTn id="134" dur="500"/>
                                        <p:tgtEl>
                                          <p:spTgt spid="5"/>
                                        </p:tgtEl>
                                      </p:cBhvr>
                                    </p:animEffect>
                                  </p:childTnLst>
                                </p:cTn>
                              </p:par>
                            </p:childTnLst>
                          </p:cTn>
                        </p:par>
                        <p:par>
                          <p:cTn id="135" fill="hold" nodeType="afterGroup">
                            <p:stCondLst>
                              <p:cond delay="1000"/>
                            </p:stCondLst>
                            <p:childTnLst>
                              <p:par>
                                <p:cTn id="136" presetID="12" presetClass="entr" presetSubtype="1" fill="hold" grpId="0" nodeType="afterEffect">
                                  <p:stCondLst>
                                    <p:cond delay="0"/>
                                  </p:stCondLst>
                                  <p:childTnLst>
                                    <p:set>
                                      <p:cBhvr>
                                        <p:cTn id="137" dur="1" fill="hold">
                                          <p:stCondLst>
                                            <p:cond delay="0"/>
                                          </p:stCondLst>
                                        </p:cTn>
                                        <p:tgtEl>
                                          <p:spTgt spid="831641"/>
                                        </p:tgtEl>
                                        <p:attrNameLst>
                                          <p:attrName>style.visibility</p:attrName>
                                        </p:attrNameLst>
                                      </p:cBhvr>
                                      <p:to>
                                        <p:strVal val="visible"/>
                                      </p:to>
                                    </p:set>
                                    <p:animEffect transition="in" filter="slide(fromTop)">
                                      <p:cBhvr>
                                        <p:cTn id="138" dur="500"/>
                                        <p:tgtEl>
                                          <p:spTgt spid="831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1" grpId="0"/>
      <p:bldP spid="831491" grpId="1"/>
      <p:bldP spid="831492" grpId="0" animBg="1"/>
      <p:bldP spid="831492" grpId="1" animBg="1"/>
      <p:bldP spid="831493" grpId="0" animBg="1"/>
      <p:bldP spid="831493" grpId="1" animBg="1"/>
      <p:bldP spid="831494" grpId="0" animBg="1"/>
      <p:bldP spid="831494" grpId="1" animBg="1"/>
      <p:bldP spid="831495" grpId="0" animBg="1"/>
      <p:bldP spid="831495" grpId="1" animBg="1"/>
      <p:bldP spid="831511" grpId="0" animBg="1"/>
      <p:bldP spid="831511" grpId="1" animBg="1"/>
      <p:bldP spid="831518" grpId="0" animBg="1"/>
      <p:bldP spid="831518" grpId="1" animBg="1"/>
      <p:bldP spid="831519" grpId="0" animBg="1"/>
      <p:bldP spid="831630" grpId="0" animBg="1" autoUpdateAnimBg="0"/>
      <p:bldP spid="831630" grpId="1" animBg="1"/>
      <p:bldP spid="831631" grpId="0"/>
      <p:bldP spid="831631" grpId="1"/>
      <p:bldP spid="831632" grpId="0" animBg="1" autoUpdateAnimBg="0"/>
      <p:bldP spid="831632" grpId="1" animBg="1"/>
      <p:bldP spid="831633" grpId="0" animBg="1" autoUpdateAnimBg="0"/>
      <p:bldP spid="831633" grpId="1" animBg="1"/>
      <p:bldP spid="831634" grpId="0"/>
      <p:bldP spid="831634" grpId="1"/>
      <p:bldP spid="831635" grpId="0" animBg="1"/>
      <p:bldP spid="831635" grpId="1" animBg="1"/>
      <p:bldP spid="831636" grpId="0" animBg="1" autoUpdateAnimBg="0"/>
      <p:bldP spid="831636" grpId="1" animBg="1"/>
      <p:bldP spid="831637" grpId="0" animBg="1" autoUpdateAnimBg="0"/>
      <p:bldP spid="831637" grpId="1" animBg="1"/>
      <p:bldP spid="831638" grpId="0"/>
      <p:bldP spid="831638" grpId="1"/>
      <p:bldP spid="831639" grpId="0" animBg="1" autoUpdateAnimBg="0"/>
      <p:bldP spid="831639" grpId="1" animBg="1"/>
      <p:bldP spid="831640" grpId="0"/>
      <p:bldP spid="831641"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p:spPr>
        <p:txBody>
          <a:bodyPr/>
          <a:lstStyle/>
          <a:p>
            <a:pPr eaLnBrk="1" hangingPunct="1"/>
            <a:r>
              <a:rPr lang="en-US" altLang="zh-CN"/>
              <a:t>ARM</a:t>
            </a:r>
            <a:r>
              <a:rPr lang="zh-CN" altLang="en-US"/>
              <a:t>内部寄存器</a:t>
            </a:r>
          </a:p>
        </p:txBody>
      </p:sp>
      <p:sp>
        <p:nvSpPr>
          <p:cNvPr id="68611" name="Rectangle 3"/>
          <p:cNvSpPr>
            <a:spLocks noGrp="1" noChangeArrowheads="1"/>
          </p:cNvSpPr>
          <p:nvPr>
            <p:ph idx="1"/>
          </p:nvPr>
        </p:nvSpPr>
        <p:spPr>
          <a:xfrm>
            <a:off x="685800" y="1844674"/>
            <a:ext cx="7772400" cy="41766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CN" altLang="en-US" dirty="0"/>
              <a:t>在</a:t>
            </a:r>
            <a:r>
              <a:rPr lang="en-US" altLang="zh-CN" dirty="0"/>
              <a:t>Thumb</a:t>
            </a:r>
            <a:r>
              <a:rPr lang="zh-CN" altLang="en-US" dirty="0"/>
              <a:t>状态各模式下实际访问的寄存器，</a:t>
            </a:r>
            <a:r>
              <a:rPr lang="en-US" altLang="zh-CN" dirty="0"/>
              <a:t>Thumb</a:t>
            </a:r>
            <a:r>
              <a:rPr lang="zh-CN" altLang="en-US" dirty="0"/>
              <a:t>状态寄存器集是</a:t>
            </a:r>
            <a:r>
              <a:rPr lang="en-US" altLang="zh-CN" dirty="0"/>
              <a:t>ARM</a:t>
            </a:r>
            <a:r>
              <a:rPr lang="zh-CN" altLang="en-US" dirty="0"/>
              <a:t>状态集的子集。</a:t>
            </a:r>
            <a:endParaRPr lang="en-US" altLang="zh-CN" dirty="0"/>
          </a:p>
          <a:p>
            <a:pPr>
              <a:lnSpc>
                <a:spcPct val="90000"/>
              </a:lnSpc>
            </a:pPr>
            <a:r>
              <a:rPr lang="zh-CN" altLang="en-US" dirty="0"/>
              <a:t>程序员可以直接访问的寄存器为：</a:t>
            </a:r>
          </a:p>
          <a:p>
            <a:pPr lvl="1"/>
            <a:r>
              <a:rPr lang="en-US" altLang="zh-CN" dirty="0"/>
              <a:t>8</a:t>
            </a:r>
            <a:r>
              <a:rPr lang="zh-CN" altLang="en-US" dirty="0"/>
              <a:t>个通用寄存器</a:t>
            </a:r>
            <a:r>
              <a:rPr lang="en-US" altLang="zh-CN" dirty="0"/>
              <a:t>R0</a:t>
            </a:r>
            <a:r>
              <a:rPr lang="zh-CN" altLang="en-US" dirty="0"/>
              <a:t>～</a:t>
            </a:r>
            <a:r>
              <a:rPr lang="en-US" altLang="zh-CN" dirty="0"/>
              <a:t>R7</a:t>
            </a:r>
            <a:r>
              <a:rPr lang="zh-CN" altLang="en-US" dirty="0"/>
              <a:t>；</a:t>
            </a:r>
          </a:p>
          <a:p>
            <a:pPr lvl="1"/>
            <a:r>
              <a:rPr lang="zh-CN" altLang="en-US" dirty="0"/>
              <a:t>程序计数器（</a:t>
            </a:r>
            <a:r>
              <a:rPr lang="en-US" altLang="zh-CN" dirty="0"/>
              <a:t>PC</a:t>
            </a:r>
            <a:r>
              <a:rPr lang="zh-CN" altLang="en-US" dirty="0"/>
              <a:t>）；</a:t>
            </a:r>
          </a:p>
          <a:p>
            <a:pPr lvl="1"/>
            <a:r>
              <a:rPr lang="zh-CN" altLang="en-US" dirty="0"/>
              <a:t>堆栈指针（</a:t>
            </a:r>
            <a:r>
              <a:rPr lang="en-US" altLang="zh-CN" dirty="0"/>
              <a:t>SP</a:t>
            </a:r>
            <a:r>
              <a:rPr lang="zh-CN" altLang="en-US" dirty="0"/>
              <a:t>）；</a:t>
            </a:r>
          </a:p>
          <a:p>
            <a:pPr lvl="1"/>
            <a:r>
              <a:rPr lang="zh-CN" altLang="en-US" dirty="0"/>
              <a:t>链接寄存器（</a:t>
            </a:r>
            <a:r>
              <a:rPr lang="en-US" altLang="zh-CN" dirty="0"/>
              <a:t>LR</a:t>
            </a:r>
            <a:r>
              <a:rPr lang="zh-CN" altLang="en-US" dirty="0"/>
              <a:t>）；</a:t>
            </a:r>
          </a:p>
          <a:p>
            <a:pPr lvl="1"/>
            <a:r>
              <a:rPr lang="zh-CN" altLang="en-US" dirty="0"/>
              <a:t>当前程序状态寄存器（ </a:t>
            </a:r>
            <a:r>
              <a:rPr lang="en-US" altLang="zh-CN" dirty="0"/>
              <a:t>CPSR</a:t>
            </a:r>
            <a:r>
              <a:rPr lang="zh-CN" altLang="en-US" dirty="0"/>
              <a:t>）。</a:t>
            </a:r>
          </a:p>
          <a:p>
            <a:pPr>
              <a:lnSpc>
                <a:spcPct val="90000"/>
              </a:lnSpc>
            </a:pPr>
            <a:endParaRPr lang="zh-CN" altLang="en-US" dirty="0"/>
          </a:p>
        </p:txBody>
      </p:sp>
      <p:sp>
        <p:nvSpPr>
          <p:cNvPr id="68612" name="日期占位符 6"/>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4E10AC83-C59B-4021-AF23-77D706EBCBEA}"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68613"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C56660CE-5B63-428E-B550-7A1E6713F82C}" type="slidenum">
              <a:rPr lang="zh-CN" altLang="en-US" sz="1000" smtClean="0">
                <a:latin typeface="Arial" charset="0"/>
                <a:ea typeface="宋体" charset="-122"/>
              </a:rPr>
              <a:pPr eaLnBrk="1" hangingPunct="1">
                <a:spcBef>
                  <a:spcPct val="0"/>
                </a:spcBef>
                <a:buClrTx/>
                <a:buSzTx/>
                <a:buFontTx/>
                <a:buNone/>
              </a:pPr>
              <a:t>19</a:t>
            </a:fld>
            <a:endParaRPr lang="en-US" altLang="zh-CN" sz="1000">
              <a:latin typeface="Arial" charset="0"/>
              <a:ea typeface="宋体" charset="-122"/>
            </a:endParaRPr>
          </a:p>
        </p:txBody>
      </p:sp>
    </p:spTree>
    <p:extLst>
      <p:ext uri="{BB962C8B-B14F-4D97-AF65-F5344CB8AC3E}">
        <p14:creationId xmlns:p14="http://schemas.microsoft.com/office/powerpoint/2010/main" val="31655538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ARM</a:t>
            </a:r>
            <a:r>
              <a:rPr lang="zh-CN" altLang="en-US"/>
              <a:t>体系主要特征</a:t>
            </a:r>
            <a:endParaRPr lang="zh-CN" altLang="en-US" dirty="0"/>
          </a:p>
        </p:txBody>
      </p:sp>
      <p:sp>
        <p:nvSpPr>
          <p:cNvPr id="3" name="内容占位符 2"/>
          <p:cNvSpPr>
            <a:spLocks noGrp="1"/>
          </p:cNvSpPr>
          <p:nvPr>
            <p:ph idx="1"/>
          </p:nvPr>
        </p:nvSpPr>
        <p:spPr/>
        <p:txBody>
          <a:bodyPr/>
          <a:lstStyle/>
          <a:p>
            <a:r>
              <a:rPr lang="zh-CN" altLang="en-US" sz="2400" dirty="0"/>
              <a:t>大量的寄存器，都可用于多种用途</a:t>
            </a:r>
            <a:endParaRPr lang="en-US" altLang="zh-CN" sz="2400" dirty="0"/>
          </a:p>
          <a:p>
            <a:r>
              <a:rPr lang="en-US" altLang="zh-CN" sz="2400" dirty="0"/>
              <a:t>Load/Store</a:t>
            </a:r>
            <a:r>
              <a:rPr lang="zh-CN" altLang="en-US" sz="2400" dirty="0"/>
              <a:t>体系结构</a:t>
            </a:r>
            <a:endParaRPr lang="en-US" altLang="zh-CN" sz="2400" dirty="0"/>
          </a:p>
          <a:p>
            <a:r>
              <a:rPr lang="en-US" altLang="zh-CN" sz="2400" dirty="0"/>
              <a:t>3</a:t>
            </a:r>
            <a:r>
              <a:rPr lang="zh-CN" altLang="en-US" sz="2400" dirty="0"/>
              <a:t>地址指令（两个源操作数寄存器和结果寄存器独立设定）</a:t>
            </a:r>
            <a:endParaRPr lang="en-US" altLang="zh-CN" sz="2400" dirty="0"/>
          </a:p>
          <a:p>
            <a:r>
              <a:rPr lang="zh-CN" altLang="en-US" sz="2400" dirty="0"/>
              <a:t>每条指令都条件执行，包含非常强大的多寄存器</a:t>
            </a:r>
            <a:r>
              <a:rPr lang="en-US" altLang="zh-CN" sz="2400" dirty="0"/>
              <a:t>Load</a:t>
            </a:r>
            <a:r>
              <a:rPr lang="zh-CN" altLang="en-US" sz="2400" dirty="0"/>
              <a:t>和</a:t>
            </a:r>
            <a:r>
              <a:rPr lang="en-US" altLang="zh-CN" sz="2400" dirty="0"/>
              <a:t>Store</a:t>
            </a:r>
            <a:r>
              <a:rPr lang="zh-CN" altLang="en-US" sz="2400" dirty="0"/>
              <a:t>指令</a:t>
            </a:r>
            <a:endParaRPr lang="en-US" altLang="zh-CN" sz="2400" dirty="0"/>
          </a:p>
          <a:p>
            <a:r>
              <a:rPr lang="zh-CN" altLang="en-US" sz="2400" dirty="0"/>
              <a:t>能在单时钟周期执行的单条指令内完成一项普通的移位操作和一项普通的</a:t>
            </a:r>
            <a:r>
              <a:rPr lang="en-US" altLang="zh-CN" sz="2400" dirty="0"/>
              <a:t>ALU</a:t>
            </a:r>
            <a:r>
              <a:rPr lang="zh-CN" altLang="en-US" sz="2400" dirty="0"/>
              <a:t>操作</a:t>
            </a:r>
            <a:endParaRPr lang="en-US" altLang="zh-CN" sz="2400" dirty="0"/>
          </a:p>
          <a:p>
            <a:r>
              <a:rPr lang="zh-CN" altLang="en-US" sz="2400" dirty="0"/>
              <a:t>能过协处理器指令集来扩展</a:t>
            </a:r>
            <a:r>
              <a:rPr lang="en-US" altLang="zh-CN" sz="2400" dirty="0"/>
              <a:t>ARM</a:t>
            </a:r>
            <a:r>
              <a:rPr lang="zh-CN" altLang="en-US" sz="2400" dirty="0"/>
              <a:t>指令集，包括在编程模式下增加了新的寄存器和数据类型</a:t>
            </a:r>
            <a:endParaRPr lang="en-US" altLang="zh-CN" sz="2400" dirty="0"/>
          </a:p>
          <a:p>
            <a:r>
              <a:rPr lang="zh-CN" altLang="en-US" sz="2400" dirty="0"/>
              <a:t>在</a:t>
            </a:r>
            <a:r>
              <a:rPr lang="en-US" altLang="zh-CN" sz="2400" dirty="0"/>
              <a:t>Thumb</a:t>
            </a:r>
            <a:r>
              <a:rPr lang="zh-CN" altLang="en-US" sz="2400" dirty="0"/>
              <a:t>体系结构中以高密度</a:t>
            </a:r>
            <a:r>
              <a:rPr lang="en-US" altLang="zh-CN" sz="2400" dirty="0"/>
              <a:t>16</a:t>
            </a:r>
            <a:r>
              <a:rPr lang="zh-CN" altLang="en-US" sz="2400" dirty="0"/>
              <a:t>位压缩形式表示指令集</a:t>
            </a:r>
            <a:endParaRPr lang="en-US" altLang="zh-CN" sz="2400" dirty="0"/>
          </a:p>
          <a:p>
            <a:r>
              <a:rPr lang="zh-CN" altLang="en-US" sz="2400" dirty="0"/>
              <a:t>条件指令</a:t>
            </a:r>
          </a:p>
        </p:txBody>
      </p:sp>
    </p:spTree>
    <p:extLst>
      <p:ext uri="{BB962C8B-B14F-4D97-AF65-F5344CB8AC3E}">
        <p14:creationId xmlns:p14="http://schemas.microsoft.com/office/powerpoint/2010/main" val="529255537"/>
      </p:ext>
    </p:extLst>
  </p:cSld>
  <p:clrMapOvr>
    <a:overrideClrMapping bg1="lt1" tx1="dk1" bg2="lt2" tx2="dk2" accent1="accent1" accent2="accent2" accent3="accent3" accent4="accent4" accent5="accent5" accent6="accent6" hlink="hlink" folHlink="folHlink"/>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3538" name="Rectangle 2"/>
          <p:cNvSpPr>
            <a:spLocks noChangeArrowheads="1"/>
          </p:cNvSpPr>
          <p:nvPr/>
        </p:nvSpPr>
        <p:spPr bwMode="auto">
          <a:xfrm>
            <a:off x="468313" y="2224088"/>
            <a:ext cx="8132762" cy="3887787"/>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69635" name="Text Box 3"/>
          <p:cNvSpPr txBox="1">
            <a:spLocks noChangeArrowheads="1"/>
          </p:cNvSpPr>
          <p:nvPr/>
        </p:nvSpPr>
        <p:spPr bwMode="auto">
          <a:xfrm>
            <a:off x="755650" y="461963"/>
            <a:ext cx="7632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50000"/>
              </a:spcBef>
              <a:buClrTx/>
              <a:buSzTx/>
              <a:buFontTx/>
              <a:buNone/>
            </a:pPr>
            <a:r>
              <a:rPr lang="zh-CN" altLang="en-US" sz="2800">
                <a:solidFill>
                  <a:schemeClr val="tx2"/>
                </a:solidFill>
                <a:latin typeface="宋体" charset="-122"/>
                <a:ea typeface="宋体" charset="-122"/>
              </a:rPr>
              <a:t>在</a:t>
            </a:r>
            <a:r>
              <a:rPr lang="en-US" altLang="zh-CN" sz="2800">
                <a:solidFill>
                  <a:schemeClr val="tx2"/>
                </a:solidFill>
                <a:latin typeface="宋体" charset="-122"/>
                <a:ea typeface="宋体" charset="-122"/>
              </a:rPr>
              <a:t>Thumb</a:t>
            </a:r>
            <a:r>
              <a:rPr lang="zh-CN" altLang="en-US" sz="2800">
                <a:solidFill>
                  <a:schemeClr val="tx2"/>
                </a:solidFill>
                <a:latin typeface="宋体" charset="-122"/>
                <a:ea typeface="宋体" charset="-122"/>
              </a:rPr>
              <a:t>状态各模式下的寄存器</a:t>
            </a:r>
          </a:p>
        </p:txBody>
      </p:sp>
      <p:sp>
        <p:nvSpPr>
          <p:cNvPr id="833540" name="Rectangle 4"/>
          <p:cNvSpPr>
            <a:spLocks noChangeArrowheads="1"/>
          </p:cNvSpPr>
          <p:nvPr/>
        </p:nvSpPr>
        <p:spPr bwMode="auto">
          <a:xfrm>
            <a:off x="2195513" y="2747963"/>
            <a:ext cx="6408737" cy="2079625"/>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833541" name="Rectangle 5"/>
          <p:cNvSpPr>
            <a:spLocks noChangeArrowheads="1"/>
          </p:cNvSpPr>
          <p:nvPr/>
        </p:nvSpPr>
        <p:spPr bwMode="auto">
          <a:xfrm>
            <a:off x="2195513" y="4821238"/>
            <a:ext cx="6408737" cy="280987"/>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833542" name="Rectangle 6"/>
          <p:cNvSpPr>
            <a:spLocks noChangeArrowheads="1"/>
          </p:cNvSpPr>
          <p:nvPr/>
        </p:nvSpPr>
        <p:spPr bwMode="auto">
          <a:xfrm>
            <a:off x="2195513" y="5084763"/>
            <a:ext cx="6408737" cy="280987"/>
          </a:xfrm>
          <a:prstGeom prst="rect">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aphicFrame>
        <p:nvGraphicFramePr>
          <p:cNvPr id="833543" name="Group 7"/>
          <p:cNvGraphicFramePr>
            <a:graphicFrameLocks noGrp="1"/>
          </p:cNvGraphicFramePr>
          <p:nvPr/>
        </p:nvGraphicFramePr>
        <p:xfrm>
          <a:off x="468313" y="2205038"/>
          <a:ext cx="8135937" cy="3887785"/>
        </p:xfrm>
        <a:graphic>
          <a:graphicData uri="http://schemas.openxmlformats.org/drawingml/2006/table">
            <a:tbl>
              <a:tblPr/>
              <a:tblGrid>
                <a:gridCol w="719137">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909637">
                  <a:extLst>
                    <a:ext uri="{9D8B030D-6E8A-4147-A177-3AD203B41FA5}">
                      <a16:colId xmlns:a16="http://schemas.microsoft.com/office/drawing/2014/main" val="20002"/>
                    </a:ext>
                  </a:extLst>
                </a:gridCol>
                <a:gridCol w="879475">
                  <a:extLst>
                    <a:ext uri="{9D8B030D-6E8A-4147-A177-3AD203B41FA5}">
                      <a16:colId xmlns:a16="http://schemas.microsoft.com/office/drawing/2014/main" val="20003"/>
                    </a:ext>
                  </a:extLst>
                </a:gridCol>
                <a:gridCol w="954088">
                  <a:extLst>
                    <a:ext uri="{9D8B030D-6E8A-4147-A177-3AD203B41FA5}">
                      <a16:colId xmlns:a16="http://schemas.microsoft.com/office/drawing/2014/main" val="20004"/>
                    </a:ext>
                  </a:extLst>
                </a:gridCol>
                <a:gridCol w="879475">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901700">
                  <a:extLst>
                    <a:ext uri="{9D8B030D-6E8A-4147-A177-3AD203B41FA5}">
                      <a16:colId xmlns:a16="http://schemas.microsoft.com/office/drawing/2014/main" val="20007"/>
                    </a:ext>
                  </a:extLst>
                </a:gridCol>
                <a:gridCol w="903287">
                  <a:extLst>
                    <a:ext uri="{9D8B030D-6E8A-4147-A177-3AD203B41FA5}">
                      <a16:colId xmlns:a16="http://schemas.microsoft.com/office/drawing/2014/main" val="20008"/>
                    </a:ext>
                  </a:extLst>
                </a:gridCol>
              </a:tblGrid>
              <a:tr h="263116">
                <a:tc row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寄存器</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类别</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寄存器在汇</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编中的名称</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各模式下实际访问的寄存器</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63116">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用户</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系统</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管理</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中止</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未定义</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中断</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快中断</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3116">
                <a:tc rowSpan="11">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通</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用</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存</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器</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和</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程</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序</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计</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数</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器</a:t>
                      </a:r>
                    </a:p>
                  </a:txBody>
                  <a:tcPr marL="89992" marR="89992"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R0(a1)</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R0</a:t>
                      </a: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63116">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R1(a2)</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a:t>
                      </a: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63116">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R2(a3)</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R2</a:t>
                      </a: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263116">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R3(a4)</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R3</a:t>
                      </a: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63116">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R4(v1)</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R4</a:t>
                      </a: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263116">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R5(v2)</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R5</a:t>
                      </a: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263116">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R6(v3)</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R6</a:t>
                      </a: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263116">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R7(v4,WR)</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R7</a:t>
                      </a: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263116">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SP</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R13_scv</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R13_abt</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R13_und</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R13_irq</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R13_fiq</a:t>
                      </a: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1673">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LR</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R14_svc</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R14_abt</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R14_und</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R13_irq</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R14_fiq</a:t>
                      </a: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3116">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PC</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R15</a:t>
                      </a: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r h="458720">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状态</a:t>
                      </a:r>
                    </a:p>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寄存器</a:t>
                      </a:r>
                      <a:endParaRPr kumimoji="1" lang="zh-CN" altLang="en-US" sz="1000" b="0" i="0" u="none" strike="noStrike" cap="none" normalizeH="0" baseline="0">
                        <a:ln>
                          <a:noFill/>
                        </a:ln>
                        <a:solidFill>
                          <a:schemeClr val="tx1"/>
                        </a:solidFill>
                        <a:effectLst/>
                        <a:latin typeface="Times New Roman" pitchFamily="18" charset="0"/>
                        <a:ea typeface="宋体" pitchFamily="2" charset="-122"/>
                      </a:endParaRPr>
                    </a:p>
                  </a:txBody>
                  <a:tcPr marL="89992" marR="89992"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CPSR</a:t>
                      </a:r>
                    </a:p>
                  </a:txBody>
                  <a:tcPr marL="89992" marR="89992"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0" fontAlgn="ctr"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CPSR</a:t>
                      </a:r>
                    </a:p>
                  </a:txBody>
                  <a:tcPr marL="89992" marR="89992"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3"/>
                  </a:ext>
                </a:extLst>
              </a:tr>
            </a:tbl>
          </a:graphicData>
        </a:graphic>
      </p:graphicFrame>
      <p:sp>
        <p:nvSpPr>
          <p:cNvPr id="833620" name="Rectangle 84"/>
          <p:cNvSpPr>
            <a:spLocks noChangeArrowheads="1"/>
          </p:cNvSpPr>
          <p:nvPr/>
        </p:nvSpPr>
        <p:spPr bwMode="auto">
          <a:xfrm>
            <a:off x="685800" y="1341438"/>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buClr>
                <a:schemeClr val="folHlink"/>
              </a:buClr>
              <a:buSzPct val="60000"/>
              <a:buFont typeface="Wingdings" pitchFamily="2" charset="2"/>
              <a:buBlip>
                <a:blip r:embed="rId2"/>
              </a:buBlip>
            </a:pPr>
            <a:r>
              <a:rPr lang="zh-CN" altLang="en-US" sz="2400">
                <a:latin typeface="Arial" charset="0"/>
                <a:ea typeface="宋体" charset="-122"/>
              </a:rPr>
              <a:t>未分组的通用寄存器</a:t>
            </a:r>
          </a:p>
        </p:txBody>
      </p:sp>
      <p:sp>
        <p:nvSpPr>
          <p:cNvPr id="833621" name="Rectangle 85"/>
          <p:cNvSpPr>
            <a:spLocks noChangeArrowheads="1"/>
          </p:cNvSpPr>
          <p:nvPr/>
        </p:nvSpPr>
        <p:spPr bwMode="auto">
          <a:xfrm>
            <a:off x="684213" y="1341438"/>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buClr>
                <a:schemeClr val="folHlink"/>
              </a:buClr>
              <a:buSzPct val="60000"/>
              <a:buFont typeface="Wingdings" pitchFamily="2" charset="2"/>
              <a:buBlip>
                <a:blip r:embed="rId2"/>
              </a:buBlip>
            </a:pPr>
            <a:r>
              <a:rPr lang="zh-CN" altLang="en-US" sz="2400" dirty="0">
                <a:latin typeface="Arial" charset="0"/>
                <a:ea typeface="宋体" charset="-122"/>
              </a:rPr>
              <a:t>第二类分组的通用寄存器</a:t>
            </a:r>
          </a:p>
        </p:txBody>
      </p:sp>
      <p:sp>
        <p:nvSpPr>
          <p:cNvPr id="833622" name="AutoShape 86"/>
          <p:cNvSpPr>
            <a:spLocks noChangeArrowheads="1"/>
          </p:cNvSpPr>
          <p:nvPr/>
        </p:nvSpPr>
        <p:spPr bwMode="auto">
          <a:xfrm>
            <a:off x="2195513" y="4868863"/>
            <a:ext cx="5616575" cy="1223962"/>
          </a:xfrm>
          <a:prstGeom prst="roundRect">
            <a:avLst>
              <a:gd name="adj" fmla="val 5704"/>
            </a:avLst>
          </a:prstGeom>
          <a:solidFill>
            <a:srgbClr val="FFFF99"/>
          </a:solidFill>
          <a:ln w="9525">
            <a:solidFill>
              <a:schemeClr val="tx1"/>
            </a:solidFill>
            <a:round/>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400">
                <a:latin typeface="华文新魏" pitchFamily="2" charset="-122"/>
                <a:ea typeface="华文新魏" pitchFamily="2" charset="-122"/>
              </a:rPr>
              <a:t>在汇编语言中寄存器</a:t>
            </a:r>
            <a:r>
              <a:rPr lang="en-US" altLang="zh-CN" sz="2400">
                <a:latin typeface="华文新魏" pitchFamily="2" charset="-122"/>
                <a:ea typeface="华文新魏" pitchFamily="2" charset="-122"/>
              </a:rPr>
              <a:t>R0</a:t>
            </a:r>
            <a:r>
              <a:rPr lang="zh-CN" altLang="en-US" sz="2400">
                <a:latin typeface="华文新魏" pitchFamily="2" charset="-122"/>
                <a:ea typeface="华文新魏" pitchFamily="2" charset="-122"/>
              </a:rPr>
              <a:t>～</a:t>
            </a:r>
            <a:r>
              <a:rPr lang="en-US" altLang="zh-CN" sz="2400">
                <a:latin typeface="华文新魏" pitchFamily="2" charset="-122"/>
                <a:ea typeface="华文新魏" pitchFamily="2" charset="-122"/>
              </a:rPr>
              <a:t>R7</a:t>
            </a:r>
            <a:r>
              <a:rPr lang="zh-CN" altLang="en-US" sz="2400">
                <a:latin typeface="华文新魏" pitchFamily="2" charset="-122"/>
                <a:ea typeface="华文新魏" pitchFamily="2" charset="-122"/>
              </a:rPr>
              <a:t>为通用寄存器，对于任何处理器模式，它们中的每一个都对应于相同的</a:t>
            </a:r>
            <a:r>
              <a:rPr lang="en-US" altLang="zh-CN" sz="2400">
                <a:latin typeface="华文新魏" pitchFamily="2" charset="-122"/>
                <a:ea typeface="华文新魏" pitchFamily="2" charset="-122"/>
              </a:rPr>
              <a:t>32</a:t>
            </a:r>
            <a:r>
              <a:rPr lang="zh-CN" altLang="en-US" sz="2400">
                <a:latin typeface="华文新魏" pitchFamily="2" charset="-122"/>
                <a:ea typeface="华文新魏" pitchFamily="2" charset="-122"/>
              </a:rPr>
              <a:t>位物理寄存器。</a:t>
            </a:r>
          </a:p>
        </p:txBody>
      </p:sp>
      <p:sp>
        <p:nvSpPr>
          <p:cNvPr id="833623" name="AutoShape 87"/>
          <p:cNvSpPr>
            <a:spLocks noChangeArrowheads="1"/>
          </p:cNvSpPr>
          <p:nvPr/>
        </p:nvSpPr>
        <p:spPr bwMode="auto">
          <a:xfrm>
            <a:off x="2195513" y="2852738"/>
            <a:ext cx="5867400" cy="1944687"/>
          </a:xfrm>
          <a:prstGeom prst="roundRect">
            <a:avLst>
              <a:gd name="adj" fmla="val 5704"/>
            </a:avLst>
          </a:prstGeom>
          <a:solidFill>
            <a:srgbClr val="FFFF99"/>
          </a:solidFill>
          <a:ln w="9525">
            <a:solidFill>
              <a:schemeClr val="tx1"/>
            </a:solidFill>
            <a:round/>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400">
                <a:latin typeface="华文新魏" pitchFamily="2" charset="-122"/>
                <a:ea typeface="华文新魏" pitchFamily="2" charset="-122"/>
              </a:rPr>
              <a:t>堆栈指针</a:t>
            </a:r>
            <a:r>
              <a:rPr lang="en-US" altLang="zh-CN" sz="2400">
                <a:latin typeface="华文新魏" pitchFamily="2" charset="-122"/>
                <a:ea typeface="华文新魏" pitchFamily="2" charset="-122"/>
              </a:rPr>
              <a:t>SP</a:t>
            </a:r>
            <a:r>
              <a:rPr lang="zh-CN" altLang="en-US" sz="2400">
                <a:latin typeface="华文新魏" pitchFamily="2" charset="-122"/>
                <a:ea typeface="华文新魏" pitchFamily="2" charset="-122"/>
              </a:rPr>
              <a:t>对应</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状态的寄存器</a:t>
            </a:r>
            <a:r>
              <a:rPr lang="en-US" altLang="zh-CN" sz="2400">
                <a:latin typeface="华文新魏" pitchFamily="2" charset="-122"/>
                <a:ea typeface="华文新魏" pitchFamily="2" charset="-122"/>
              </a:rPr>
              <a:t>R13</a:t>
            </a:r>
            <a:r>
              <a:rPr lang="zh-CN" altLang="en-US" sz="2400">
                <a:latin typeface="华文新魏" pitchFamily="2" charset="-122"/>
                <a:ea typeface="华文新魏" pitchFamily="2" charset="-122"/>
              </a:rPr>
              <a:t>。每个异常模式都有其自身的</a:t>
            </a:r>
            <a:r>
              <a:rPr lang="en-US" altLang="zh-CN" sz="2400">
                <a:latin typeface="华文新魏" pitchFamily="2" charset="-122"/>
                <a:ea typeface="华文新魏" pitchFamily="2" charset="-122"/>
              </a:rPr>
              <a:t>SP</a:t>
            </a:r>
            <a:r>
              <a:rPr lang="zh-CN" altLang="en-US" sz="2400">
                <a:latin typeface="华文新魏" pitchFamily="2" charset="-122"/>
                <a:ea typeface="华文新魏" pitchFamily="2" charset="-122"/>
              </a:rPr>
              <a:t>分组版本，</a:t>
            </a:r>
            <a:r>
              <a:rPr lang="en-US" altLang="zh-CN" sz="2400">
                <a:latin typeface="华文新魏" pitchFamily="2" charset="-122"/>
                <a:ea typeface="华文新魏" pitchFamily="2" charset="-122"/>
              </a:rPr>
              <a:t>SP</a:t>
            </a:r>
            <a:r>
              <a:rPr lang="zh-CN" altLang="en-US" sz="2400">
                <a:latin typeface="华文新魏" pitchFamily="2" charset="-122"/>
                <a:ea typeface="华文新魏" pitchFamily="2" charset="-122"/>
              </a:rPr>
              <a:t>通常指向各异常模式所专用的堆栈。</a:t>
            </a:r>
          </a:p>
          <a:p>
            <a:pPr eaLnBrk="1" hangingPunct="1">
              <a:spcBef>
                <a:spcPct val="0"/>
              </a:spcBef>
              <a:buClrTx/>
              <a:buSzTx/>
              <a:buFontTx/>
              <a:buNone/>
            </a:pPr>
            <a:r>
              <a:rPr lang="zh-CN" altLang="en-US" sz="2400">
                <a:solidFill>
                  <a:srgbClr val="FF0000"/>
                </a:solidFill>
                <a:latin typeface="华文新魏" pitchFamily="2" charset="-122"/>
                <a:ea typeface="华文新魏" pitchFamily="2" charset="-122"/>
              </a:rPr>
              <a:t>注意</a:t>
            </a:r>
            <a:r>
              <a:rPr lang="zh-CN" altLang="en-US" sz="2400">
                <a:latin typeface="华文新魏" pitchFamily="2" charset="-122"/>
                <a:ea typeface="华文新魏" pitchFamily="2" charset="-122"/>
              </a:rPr>
              <a:t>：在发生异常时，处理器自动进入</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状态。</a:t>
            </a:r>
          </a:p>
        </p:txBody>
      </p:sp>
      <p:sp>
        <p:nvSpPr>
          <p:cNvPr id="833624" name="AutoShape 88"/>
          <p:cNvSpPr>
            <a:spLocks noChangeArrowheads="1"/>
          </p:cNvSpPr>
          <p:nvPr/>
        </p:nvSpPr>
        <p:spPr bwMode="auto">
          <a:xfrm>
            <a:off x="2195513" y="3565525"/>
            <a:ext cx="5867400" cy="1231900"/>
          </a:xfrm>
          <a:prstGeom prst="roundRect">
            <a:avLst>
              <a:gd name="adj" fmla="val 5704"/>
            </a:avLst>
          </a:prstGeom>
          <a:solidFill>
            <a:srgbClr val="FFFF99"/>
          </a:solidFill>
          <a:ln w="9525">
            <a:solidFill>
              <a:schemeClr val="tx1"/>
            </a:solidFill>
            <a:round/>
            <a:headEnd/>
            <a:tailEnd/>
          </a:ln>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400">
                <a:latin typeface="华文新魏" pitchFamily="2" charset="-122"/>
                <a:ea typeface="华文新魏" pitchFamily="2" charset="-122"/>
              </a:rPr>
              <a:t>链接寄存器</a:t>
            </a:r>
            <a:r>
              <a:rPr lang="en-US" altLang="zh-CN" sz="2400">
                <a:latin typeface="华文新魏" pitchFamily="2" charset="-122"/>
                <a:ea typeface="华文新魏" pitchFamily="2" charset="-122"/>
              </a:rPr>
              <a:t>LR</a:t>
            </a:r>
            <a:r>
              <a:rPr lang="zh-CN" altLang="en-US" sz="2400">
                <a:latin typeface="华文新魏" pitchFamily="2" charset="-122"/>
                <a:ea typeface="华文新魏" pitchFamily="2" charset="-122"/>
              </a:rPr>
              <a:t>对应</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状态寄存器</a:t>
            </a:r>
            <a:r>
              <a:rPr lang="en-US" altLang="zh-CN" sz="2400">
                <a:latin typeface="华文新魏" pitchFamily="2" charset="-122"/>
                <a:ea typeface="华文新魏" pitchFamily="2" charset="-122"/>
              </a:rPr>
              <a:t>R14</a:t>
            </a:r>
            <a:r>
              <a:rPr lang="zh-CN" altLang="en-US" sz="2400">
                <a:latin typeface="华文新魏" pitchFamily="2" charset="-122"/>
                <a:ea typeface="华文新魏" pitchFamily="2" charset="-122"/>
              </a:rPr>
              <a:t>。</a:t>
            </a:r>
          </a:p>
          <a:p>
            <a:pPr eaLnBrk="1" hangingPunct="1">
              <a:spcBef>
                <a:spcPct val="0"/>
              </a:spcBef>
              <a:buClrTx/>
              <a:buSzTx/>
              <a:buFontTx/>
              <a:buNone/>
            </a:pPr>
            <a:r>
              <a:rPr lang="zh-CN" altLang="en-US" sz="2400">
                <a:solidFill>
                  <a:srgbClr val="FF0000"/>
                </a:solidFill>
                <a:latin typeface="华文新魏" pitchFamily="2" charset="-122"/>
                <a:ea typeface="华文新魏" pitchFamily="2" charset="-122"/>
              </a:rPr>
              <a:t>注意</a:t>
            </a:r>
            <a:r>
              <a:rPr lang="zh-CN" altLang="en-US" sz="2400">
                <a:latin typeface="华文新魏" pitchFamily="2" charset="-122"/>
                <a:ea typeface="华文新魏" pitchFamily="2" charset="-122"/>
              </a:rPr>
              <a:t>：在发生异常时，处理器</a:t>
            </a:r>
            <a:r>
              <a:rPr lang="zh-CN" altLang="en-US" sz="2400">
                <a:solidFill>
                  <a:srgbClr val="FF0000"/>
                </a:solidFill>
                <a:latin typeface="华文新魏" pitchFamily="2" charset="-122"/>
                <a:ea typeface="华文新魏" pitchFamily="2" charset="-122"/>
              </a:rPr>
              <a:t>自动</a:t>
            </a:r>
            <a:r>
              <a:rPr lang="zh-CN" altLang="en-US" sz="2400">
                <a:latin typeface="华文新魏" pitchFamily="2" charset="-122"/>
                <a:ea typeface="华文新魏" pitchFamily="2" charset="-122"/>
              </a:rPr>
              <a:t>进入</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状态。</a:t>
            </a:r>
          </a:p>
        </p:txBody>
      </p:sp>
      <p:sp>
        <p:nvSpPr>
          <p:cNvPr id="69721" name="日期占位符 1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C6E7D5D5-6493-4C70-B37A-AAB0749032EB}"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69722" name="灯片编号占位符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1C78B758-E7E8-4167-8068-1743DC5249EB}" type="slidenum">
              <a:rPr lang="zh-CN" altLang="en-US" sz="1000" smtClean="0">
                <a:latin typeface="Arial" charset="0"/>
                <a:ea typeface="宋体" charset="-122"/>
              </a:rPr>
              <a:pPr eaLnBrk="1" hangingPunct="1">
                <a:spcBef>
                  <a:spcPct val="0"/>
                </a:spcBef>
                <a:buClrTx/>
                <a:buSzTx/>
                <a:buFontTx/>
                <a:buNone/>
              </a:pPr>
              <a:t>20</a:t>
            </a:fld>
            <a:endParaRPr lang="en-US" altLang="zh-CN" sz="1000">
              <a:latin typeface="Arial" charset="0"/>
              <a:ea typeface="宋体" charset="-122"/>
            </a:endParaRPr>
          </a:p>
        </p:txBody>
      </p:sp>
    </p:spTree>
    <p:extLst>
      <p:ext uri="{BB962C8B-B14F-4D97-AF65-F5344CB8AC3E}">
        <p14:creationId xmlns:p14="http://schemas.microsoft.com/office/powerpoint/2010/main" val="323714243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833538"/>
                                        </p:tgtEl>
                                        <p:attrNameLst>
                                          <p:attrName>style.visibility</p:attrName>
                                        </p:attrNameLst>
                                      </p:cBhvr>
                                      <p:to>
                                        <p:strVal val="visible"/>
                                      </p:to>
                                    </p:set>
                                    <p:animEffect transition="in" filter="slide(fromTop)">
                                      <p:cBhvr>
                                        <p:cTn id="7" dur="500"/>
                                        <p:tgtEl>
                                          <p:spTgt spid="833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33620">
                                            <p:txEl>
                                              <p:pRg st="0" end="0"/>
                                            </p:txEl>
                                          </p:spTgt>
                                        </p:tgtEl>
                                        <p:attrNameLst>
                                          <p:attrName>style.visibility</p:attrName>
                                        </p:attrNameLst>
                                      </p:cBhvr>
                                      <p:to>
                                        <p:strVal val="visible"/>
                                      </p:to>
                                    </p:set>
                                    <p:anim calcmode="lin" valueType="num">
                                      <p:cBhvr additive="base">
                                        <p:cTn id="12" dur="500" fill="hold"/>
                                        <p:tgtEl>
                                          <p:spTgt spid="833620">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833620">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833540"/>
                                        </p:tgtEl>
                                        <p:attrNameLst>
                                          <p:attrName>style.visibility</p:attrName>
                                        </p:attrNameLst>
                                      </p:cBhvr>
                                      <p:to>
                                        <p:strVal val="visible"/>
                                      </p:to>
                                    </p:set>
                                    <p:animEffect transition="in" filter="wipe(left)">
                                      <p:cBhvr>
                                        <p:cTn id="17" dur="500"/>
                                        <p:tgtEl>
                                          <p:spTgt spid="833540"/>
                                        </p:tgtEl>
                                      </p:cBhvr>
                                    </p:animEffect>
                                  </p:childTnLst>
                                </p:cTn>
                              </p:par>
                            </p:childTnLst>
                          </p:cTn>
                        </p:par>
                        <p:par>
                          <p:cTn id="18" fill="hold" nodeType="afterGroup">
                            <p:stCondLst>
                              <p:cond delay="1000"/>
                            </p:stCondLst>
                            <p:childTnLst>
                              <p:par>
                                <p:cTn id="19" presetID="12" presetClass="entr" presetSubtype="1" fill="hold" grpId="0" nodeType="afterEffect">
                                  <p:stCondLst>
                                    <p:cond delay="0"/>
                                  </p:stCondLst>
                                  <p:childTnLst>
                                    <p:set>
                                      <p:cBhvr>
                                        <p:cTn id="20" dur="1" fill="hold">
                                          <p:stCondLst>
                                            <p:cond delay="0"/>
                                          </p:stCondLst>
                                        </p:cTn>
                                        <p:tgtEl>
                                          <p:spTgt spid="833622"/>
                                        </p:tgtEl>
                                        <p:attrNameLst>
                                          <p:attrName>style.visibility</p:attrName>
                                        </p:attrNameLst>
                                      </p:cBhvr>
                                      <p:to>
                                        <p:strVal val="visible"/>
                                      </p:to>
                                    </p:set>
                                    <p:animEffect transition="in" filter="slide(fromTop)">
                                      <p:cBhvr>
                                        <p:cTn id="21" dur="500"/>
                                        <p:tgtEl>
                                          <p:spTgt spid="8336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33540"/>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833620">
                                            <p:txEl>
                                              <p:pRg st="0" end="0"/>
                                            </p:txEl>
                                          </p:spTgt>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833622"/>
                                        </p:tgtEl>
                                        <p:attrNameLst>
                                          <p:attrName>style.visibility</p:attrName>
                                        </p:attrNameLst>
                                      </p:cBhvr>
                                      <p:to>
                                        <p:strVal val="hidden"/>
                                      </p:to>
                                    </p:set>
                                  </p:childTnLst>
                                </p:cTn>
                              </p:par>
                              <p:par>
                                <p:cTn id="30" presetID="2" presetClass="entr" presetSubtype="2" fill="hold" grpId="0" nodeType="withEffect">
                                  <p:stCondLst>
                                    <p:cond delay="0"/>
                                  </p:stCondLst>
                                  <p:childTnLst>
                                    <p:set>
                                      <p:cBhvr>
                                        <p:cTn id="31" dur="1" fill="hold">
                                          <p:stCondLst>
                                            <p:cond delay="0"/>
                                          </p:stCondLst>
                                        </p:cTn>
                                        <p:tgtEl>
                                          <p:spTgt spid="833621">
                                            <p:txEl>
                                              <p:pRg st="0" end="0"/>
                                            </p:txEl>
                                          </p:spTgt>
                                        </p:tgtEl>
                                        <p:attrNameLst>
                                          <p:attrName>style.visibility</p:attrName>
                                        </p:attrNameLst>
                                      </p:cBhvr>
                                      <p:to>
                                        <p:strVal val="visible"/>
                                      </p:to>
                                    </p:set>
                                    <p:anim calcmode="lin" valueType="num">
                                      <p:cBhvr additive="base">
                                        <p:cTn id="32" dur="500" fill="hold"/>
                                        <p:tgtEl>
                                          <p:spTgt spid="833621">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833621">
                                            <p:txEl>
                                              <p:pRg st="0" end="0"/>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833541"/>
                                        </p:tgtEl>
                                        <p:attrNameLst>
                                          <p:attrName>style.visibility</p:attrName>
                                        </p:attrNameLst>
                                      </p:cBhvr>
                                      <p:to>
                                        <p:strVal val="visible"/>
                                      </p:to>
                                    </p:set>
                                    <p:animEffect transition="in" filter="wipe(left)">
                                      <p:cBhvr>
                                        <p:cTn id="37" dur="500"/>
                                        <p:tgtEl>
                                          <p:spTgt spid="833541"/>
                                        </p:tgtEl>
                                      </p:cBhvr>
                                    </p:animEffect>
                                  </p:childTnLst>
                                </p:cTn>
                              </p:par>
                            </p:childTnLst>
                          </p:cTn>
                        </p:par>
                        <p:par>
                          <p:cTn id="38" fill="hold" nodeType="afterGroup">
                            <p:stCondLst>
                              <p:cond delay="1000"/>
                            </p:stCondLst>
                            <p:childTnLst>
                              <p:par>
                                <p:cTn id="39" presetID="12" presetClass="entr" presetSubtype="1" fill="hold" grpId="0" nodeType="afterEffect">
                                  <p:stCondLst>
                                    <p:cond delay="0"/>
                                  </p:stCondLst>
                                  <p:childTnLst>
                                    <p:set>
                                      <p:cBhvr>
                                        <p:cTn id="40" dur="1" fill="hold">
                                          <p:stCondLst>
                                            <p:cond delay="0"/>
                                          </p:stCondLst>
                                        </p:cTn>
                                        <p:tgtEl>
                                          <p:spTgt spid="833623"/>
                                        </p:tgtEl>
                                        <p:attrNameLst>
                                          <p:attrName>style.visibility</p:attrName>
                                        </p:attrNameLst>
                                      </p:cBhvr>
                                      <p:to>
                                        <p:strVal val="visible"/>
                                      </p:to>
                                    </p:set>
                                    <p:animEffect transition="in" filter="slide(fromTop)">
                                      <p:cBhvr>
                                        <p:cTn id="41" dur="500"/>
                                        <p:tgtEl>
                                          <p:spTgt spid="8336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83354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833623"/>
                                        </p:tgtEl>
                                        <p:attrNameLst>
                                          <p:attrName>style.visibility</p:attrName>
                                        </p:attrNameLst>
                                      </p:cBhvr>
                                      <p:to>
                                        <p:strVal val="hidden"/>
                                      </p:to>
                                    </p:set>
                                  </p:childTnLst>
                                </p:cTn>
                              </p:par>
                              <p:par>
                                <p:cTn id="48" presetID="22" presetClass="entr" presetSubtype="8" fill="hold" grpId="0" nodeType="withEffect">
                                  <p:stCondLst>
                                    <p:cond delay="0"/>
                                  </p:stCondLst>
                                  <p:childTnLst>
                                    <p:set>
                                      <p:cBhvr>
                                        <p:cTn id="49" dur="1" fill="hold">
                                          <p:stCondLst>
                                            <p:cond delay="0"/>
                                          </p:stCondLst>
                                        </p:cTn>
                                        <p:tgtEl>
                                          <p:spTgt spid="833542"/>
                                        </p:tgtEl>
                                        <p:attrNameLst>
                                          <p:attrName>style.visibility</p:attrName>
                                        </p:attrNameLst>
                                      </p:cBhvr>
                                      <p:to>
                                        <p:strVal val="visible"/>
                                      </p:to>
                                    </p:set>
                                    <p:animEffect transition="in" filter="wipe(left)">
                                      <p:cBhvr>
                                        <p:cTn id="50" dur="500"/>
                                        <p:tgtEl>
                                          <p:spTgt spid="833542"/>
                                        </p:tgtEl>
                                      </p:cBhvr>
                                    </p:animEffect>
                                  </p:childTnLst>
                                </p:cTn>
                              </p:par>
                            </p:childTnLst>
                          </p:cTn>
                        </p:par>
                        <p:par>
                          <p:cTn id="51" fill="hold" nodeType="afterGroup">
                            <p:stCondLst>
                              <p:cond delay="500"/>
                            </p:stCondLst>
                            <p:childTnLst>
                              <p:par>
                                <p:cTn id="52" presetID="12" presetClass="entr" presetSubtype="1" fill="hold" grpId="0" nodeType="afterEffect">
                                  <p:stCondLst>
                                    <p:cond delay="0"/>
                                  </p:stCondLst>
                                  <p:childTnLst>
                                    <p:set>
                                      <p:cBhvr>
                                        <p:cTn id="53" dur="1" fill="hold">
                                          <p:stCondLst>
                                            <p:cond delay="0"/>
                                          </p:stCondLst>
                                        </p:cTn>
                                        <p:tgtEl>
                                          <p:spTgt spid="833624"/>
                                        </p:tgtEl>
                                        <p:attrNameLst>
                                          <p:attrName>style.visibility</p:attrName>
                                        </p:attrNameLst>
                                      </p:cBhvr>
                                      <p:to>
                                        <p:strVal val="visible"/>
                                      </p:to>
                                    </p:set>
                                    <p:animEffect transition="in" filter="slide(fromTop)">
                                      <p:cBhvr>
                                        <p:cTn id="54" dur="500"/>
                                        <p:tgtEl>
                                          <p:spTgt spid="833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8" grpId="0" animBg="1"/>
      <p:bldP spid="833540" grpId="0" animBg="1"/>
      <p:bldP spid="833540" grpId="1" animBg="1"/>
      <p:bldP spid="833541" grpId="0" animBg="1"/>
      <p:bldP spid="833541" grpId="1" animBg="1"/>
      <p:bldP spid="833542" grpId="0" animBg="1"/>
      <p:bldP spid="833620" grpId="0" build="p" autoUpdateAnimBg="0" advAuto="0"/>
      <p:bldP spid="833620" grpId="1" build="allAtOnce"/>
      <p:bldP spid="833621" grpId="0" build="p" autoUpdateAnimBg="0" advAuto="0"/>
      <p:bldP spid="833622" grpId="0" animBg="1" autoUpdateAnimBg="0"/>
      <p:bldP spid="833622" grpId="1" animBg="1"/>
      <p:bldP spid="833623" grpId="0" animBg="1" autoUpdateAnimBg="0"/>
      <p:bldP spid="833623" grpId="1" animBg="1"/>
      <p:bldP spid="83362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71550" y="5994400"/>
            <a:ext cx="2736850" cy="273050"/>
            <a:chOff x="612" y="3776"/>
            <a:chExt cx="1724" cy="172"/>
          </a:xfrm>
        </p:grpSpPr>
        <p:sp>
          <p:nvSpPr>
            <p:cNvPr id="70777" name="Line 3"/>
            <p:cNvSpPr>
              <a:spLocks noChangeShapeType="1"/>
            </p:cNvSpPr>
            <p:nvPr/>
          </p:nvSpPr>
          <p:spPr bwMode="auto">
            <a:xfrm flipH="1">
              <a:off x="1610" y="3849"/>
              <a:ext cx="72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78" name="Rectangle 4"/>
            <p:cNvSpPr>
              <a:spLocks noChangeArrowheads="1"/>
            </p:cNvSpPr>
            <p:nvPr/>
          </p:nvSpPr>
          <p:spPr bwMode="auto">
            <a:xfrm>
              <a:off x="612" y="3776"/>
              <a:ext cx="998" cy="172"/>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grpSp>
        <p:nvGrpSpPr>
          <p:cNvPr id="3" name="Group 5"/>
          <p:cNvGrpSpPr>
            <a:grpSpLocks/>
          </p:cNvGrpSpPr>
          <p:nvPr/>
        </p:nvGrpSpPr>
        <p:grpSpPr bwMode="auto">
          <a:xfrm>
            <a:off x="971550" y="5710238"/>
            <a:ext cx="2736850" cy="273050"/>
            <a:chOff x="612" y="3597"/>
            <a:chExt cx="1724" cy="172"/>
          </a:xfrm>
        </p:grpSpPr>
        <p:sp>
          <p:nvSpPr>
            <p:cNvPr id="70775" name="Line 6"/>
            <p:cNvSpPr>
              <a:spLocks noChangeShapeType="1"/>
            </p:cNvSpPr>
            <p:nvPr/>
          </p:nvSpPr>
          <p:spPr bwMode="auto">
            <a:xfrm flipH="1">
              <a:off x="1610" y="3681"/>
              <a:ext cx="72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76" name="Rectangle 7"/>
            <p:cNvSpPr>
              <a:spLocks noChangeArrowheads="1"/>
            </p:cNvSpPr>
            <p:nvPr/>
          </p:nvSpPr>
          <p:spPr bwMode="auto">
            <a:xfrm>
              <a:off x="612" y="3597"/>
              <a:ext cx="998" cy="172"/>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grpSp>
        <p:nvGrpSpPr>
          <p:cNvPr id="4" name="Group 8"/>
          <p:cNvGrpSpPr>
            <a:grpSpLocks/>
          </p:cNvGrpSpPr>
          <p:nvPr/>
        </p:nvGrpSpPr>
        <p:grpSpPr bwMode="auto">
          <a:xfrm>
            <a:off x="971550" y="5434013"/>
            <a:ext cx="2736850" cy="273050"/>
            <a:chOff x="612" y="3423"/>
            <a:chExt cx="1724" cy="172"/>
          </a:xfrm>
        </p:grpSpPr>
        <p:sp>
          <p:nvSpPr>
            <p:cNvPr id="70773" name="Line 9"/>
            <p:cNvSpPr>
              <a:spLocks noChangeShapeType="1"/>
            </p:cNvSpPr>
            <p:nvPr/>
          </p:nvSpPr>
          <p:spPr bwMode="auto">
            <a:xfrm flipH="1">
              <a:off x="1610" y="3513"/>
              <a:ext cx="72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74" name="Rectangle 10"/>
            <p:cNvSpPr>
              <a:spLocks noChangeArrowheads="1"/>
            </p:cNvSpPr>
            <p:nvPr/>
          </p:nvSpPr>
          <p:spPr bwMode="auto">
            <a:xfrm>
              <a:off x="612" y="3423"/>
              <a:ext cx="998" cy="172"/>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grpSp>
        <p:nvGrpSpPr>
          <p:cNvPr id="5" name="Group 11"/>
          <p:cNvGrpSpPr>
            <a:grpSpLocks/>
          </p:cNvGrpSpPr>
          <p:nvPr/>
        </p:nvGrpSpPr>
        <p:grpSpPr bwMode="auto">
          <a:xfrm>
            <a:off x="971550" y="5157788"/>
            <a:ext cx="2736850" cy="273050"/>
            <a:chOff x="612" y="3249"/>
            <a:chExt cx="1724" cy="172"/>
          </a:xfrm>
        </p:grpSpPr>
        <p:sp>
          <p:nvSpPr>
            <p:cNvPr id="70771" name="Line 12"/>
            <p:cNvSpPr>
              <a:spLocks noChangeShapeType="1"/>
            </p:cNvSpPr>
            <p:nvPr/>
          </p:nvSpPr>
          <p:spPr bwMode="auto">
            <a:xfrm flipH="1">
              <a:off x="1610" y="3327"/>
              <a:ext cx="72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72" name="Rectangle 13"/>
            <p:cNvSpPr>
              <a:spLocks noChangeArrowheads="1"/>
            </p:cNvSpPr>
            <p:nvPr/>
          </p:nvSpPr>
          <p:spPr bwMode="auto">
            <a:xfrm>
              <a:off x="612" y="3249"/>
              <a:ext cx="998" cy="172"/>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grpSp>
        <p:nvGrpSpPr>
          <p:cNvPr id="6" name="Group 14"/>
          <p:cNvGrpSpPr>
            <a:grpSpLocks/>
          </p:cNvGrpSpPr>
          <p:nvPr/>
        </p:nvGrpSpPr>
        <p:grpSpPr bwMode="auto">
          <a:xfrm>
            <a:off x="971550" y="1557338"/>
            <a:ext cx="2736850" cy="2195512"/>
            <a:chOff x="612" y="981"/>
            <a:chExt cx="1724" cy="1383"/>
          </a:xfrm>
        </p:grpSpPr>
        <p:grpSp>
          <p:nvGrpSpPr>
            <p:cNvPr id="70761" name="Group 15"/>
            <p:cNvGrpSpPr>
              <a:grpSpLocks/>
            </p:cNvGrpSpPr>
            <p:nvPr/>
          </p:nvGrpSpPr>
          <p:grpSpPr bwMode="auto">
            <a:xfrm>
              <a:off x="1610" y="1071"/>
              <a:ext cx="726" cy="1209"/>
              <a:chOff x="1610" y="1071"/>
              <a:chExt cx="726" cy="1209"/>
            </a:xfrm>
          </p:grpSpPr>
          <p:sp>
            <p:nvSpPr>
              <p:cNvPr id="70763" name="Line 16"/>
              <p:cNvSpPr>
                <a:spLocks noChangeShapeType="1"/>
              </p:cNvSpPr>
              <p:nvPr/>
            </p:nvSpPr>
            <p:spPr bwMode="auto">
              <a:xfrm flipH="1">
                <a:off x="1610" y="1071"/>
                <a:ext cx="72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64" name="Line 17"/>
              <p:cNvSpPr>
                <a:spLocks noChangeShapeType="1"/>
              </p:cNvSpPr>
              <p:nvPr/>
            </p:nvSpPr>
            <p:spPr bwMode="auto">
              <a:xfrm flipH="1">
                <a:off x="1610" y="1414"/>
                <a:ext cx="72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65" name="Line 18"/>
              <p:cNvSpPr>
                <a:spLocks noChangeShapeType="1"/>
              </p:cNvSpPr>
              <p:nvPr/>
            </p:nvSpPr>
            <p:spPr bwMode="auto">
              <a:xfrm flipH="1">
                <a:off x="1610" y="1586"/>
                <a:ext cx="72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66" name="Line 19"/>
              <p:cNvSpPr>
                <a:spLocks noChangeShapeType="1"/>
              </p:cNvSpPr>
              <p:nvPr/>
            </p:nvSpPr>
            <p:spPr bwMode="auto">
              <a:xfrm flipH="1">
                <a:off x="1610" y="1246"/>
                <a:ext cx="72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67" name="Line 20"/>
              <p:cNvSpPr>
                <a:spLocks noChangeShapeType="1"/>
              </p:cNvSpPr>
              <p:nvPr/>
            </p:nvSpPr>
            <p:spPr bwMode="auto">
              <a:xfrm flipH="1">
                <a:off x="1610" y="1759"/>
                <a:ext cx="72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68" name="Line 21"/>
              <p:cNvSpPr>
                <a:spLocks noChangeShapeType="1"/>
              </p:cNvSpPr>
              <p:nvPr/>
            </p:nvSpPr>
            <p:spPr bwMode="auto">
              <a:xfrm flipH="1">
                <a:off x="1610" y="1933"/>
                <a:ext cx="72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69" name="Line 22"/>
              <p:cNvSpPr>
                <a:spLocks noChangeShapeType="1"/>
              </p:cNvSpPr>
              <p:nvPr/>
            </p:nvSpPr>
            <p:spPr bwMode="auto">
              <a:xfrm flipH="1">
                <a:off x="1610" y="2099"/>
                <a:ext cx="72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70" name="Line 23"/>
              <p:cNvSpPr>
                <a:spLocks noChangeShapeType="1"/>
              </p:cNvSpPr>
              <p:nvPr/>
            </p:nvSpPr>
            <p:spPr bwMode="auto">
              <a:xfrm flipH="1">
                <a:off x="1610" y="2280"/>
                <a:ext cx="72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0762" name="Rectangle 24"/>
            <p:cNvSpPr>
              <a:spLocks noChangeArrowheads="1"/>
            </p:cNvSpPr>
            <p:nvPr/>
          </p:nvSpPr>
          <p:spPr bwMode="auto">
            <a:xfrm>
              <a:off x="612" y="981"/>
              <a:ext cx="998" cy="1383"/>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pSp>
      <p:sp>
        <p:nvSpPr>
          <p:cNvPr id="834585" name="Rectangle 25"/>
          <p:cNvSpPr>
            <a:spLocks noChangeArrowheads="1"/>
          </p:cNvSpPr>
          <p:nvPr/>
        </p:nvSpPr>
        <p:spPr bwMode="auto">
          <a:xfrm>
            <a:off x="3779838" y="1125538"/>
            <a:ext cx="14398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nchorCtr="1"/>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宋体" charset="-122"/>
                <a:ea typeface="宋体" charset="-122"/>
              </a:rPr>
              <a:t>ARM</a:t>
            </a:r>
            <a:r>
              <a:rPr lang="zh-CN" altLang="en-US" sz="2000">
                <a:latin typeface="宋体" charset="-122"/>
                <a:ea typeface="宋体" charset="-122"/>
              </a:rPr>
              <a:t>状态</a:t>
            </a:r>
          </a:p>
        </p:txBody>
      </p:sp>
      <p:sp>
        <p:nvSpPr>
          <p:cNvPr id="834586" name="Rectangle 26"/>
          <p:cNvSpPr>
            <a:spLocks noChangeArrowheads="1"/>
          </p:cNvSpPr>
          <p:nvPr/>
        </p:nvSpPr>
        <p:spPr bwMode="auto">
          <a:xfrm>
            <a:off x="3708400" y="1557338"/>
            <a:ext cx="1584325" cy="4945062"/>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70665" name="Text Box 27"/>
          <p:cNvSpPr txBox="1">
            <a:spLocks noChangeArrowheads="1"/>
          </p:cNvSpPr>
          <p:nvPr/>
        </p:nvSpPr>
        <p:spPr bwMode="auto">
          <a:xfrm>
            <a:off x="1260475" y="461963"/>
            <a:ext cx="7632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800">
                <a:solidFill>
                  <a:schemeClr val="tx2"/>
                </a:solidFill>
                <a:latin typeface="宋体" charset="-122"/>
                <a:ea typeface="宋体" charset="-122"/>
              </a:rPr>
              <a:t>Thumb</a:t>
            </a:r>
            <a:r>
              <a:rPr lang="zh-CN" altLang="en-US" sz="2800">
                <a:solidFill>
                  <a:schemeClr val="tx2"/>
                </a:solidFill>
                <a:latin typeface="宋体" charset="-122"/>
                <a:ea typeface="宋体" charset="-122"/>
              </a:rPr>
              <a:t>寄存器在</a:t>
            </a:r>
            <a:r>
              <a:rPr lang="en-US" altLang="zh-CN" sz="2800">
                <a:solidFill>
                  <a:schemeClr val="tx2"/>
                </a:solidFill>
                <a:latin typeface="宋体" charset="-122"/>
                <a:ea typeface="宋体" charset="-122"/>
              </a:rPr>
              <a:t>ARM</a:t>
            </a:r>
            <a:r>
              <a:rPr lang="zh-CN" altLang="en-US" sz="2800">
                <a:solidFill>
                  <a:schemeClr val="tx2"/>
                </a:solidFill>
                <a:latin typeface="宋体" charset="-122"/>
                <a:ea typeface="宋体" charset="-122"/>
              </a:rPr>
              <a:t>状态寄存器上的映射</a:t>
            </a:r>
          </a:p>
        </p:txBody>
      </p:sp>
      <p:graphicFrame>
        <p:nvGraphicFramePr>
          <p:cNvPr id="834588" name="Group 28"/>
          <p:cNvGraphicFramePr>
            <a:graphicFrameLocks noGrp="1"/>
          </p:cNvGraphicFramePr>
          <p:nvPr>
            <p:ph/>
          </p:nvPr>
        </p:nvGraphicFramePr>
        <p:xfrm>
          <a:off x="3708400" y="1557338"/>
          <a:ext cx="1584325" cy="4967280"/>
        </p:xfrm>
        <a:graphic>
          <a:graphicData uri="http://schemas.openxmlformats.org/drawingml/2006/table">
            <a:tbl>
              <a:tblPr/>
              <a:tblGrid>
                <a:gridCol w="1584325">
                  <a:extLst>
                    <a:ext uri="{9D8B030D-6E8A-4147-A177-3AD203B41FA5}">
                      <a16:colId xmlns:a16="http://schemas.microsoft.com/office/drawing/2014/main" val="20000"/>
                    </a:ext>
                  </a:extLst>
                </a:gridCol>
              </a:tblGrid>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R1</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R2</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R3</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R4</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R5</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R6</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R7</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R8</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R9</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R10</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R11</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R12</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Arial" pitchFamily="34" charset="0"/>
                          <a:ea typeface="宋体" pitchFamily="2" charset="-122"/>
                        </a:rPr>
                        <a:t>堆栈指针</a:t>
                      </a:r>
                      <a:r>
                        <a:rPr kumimoji="1" lang="en-US" altLang="zh-CN" sz="1000" b="0" i="0" u="none" strike="noStrike" cap="none" normalizeH="0" baseline="0">
                          <a:ln>
                            <a:noFill/>
                          </a:ln>
                          <a:solidFill>
                            <a:schemeClr val="tx1"/>
                          </a:solidFill>
                          <a:effectLst/>
                          <a:latin typeface="Arial" pitchFamily="34" charset="0"/>
                          <a:ea typeface="宋体" pitchFamily="2" charset="-122"/>
                        </a:rPr>
                        <a:t>(R13)</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Arial" pitchFamily="34" charset="0"/>
                          <a:ea typeface="宋体" pitchFamily="2" charset="-122"/>
                        </a:rPr>
                        <a:t>连接寄存器</a:t>
                      </a:r>
                      <a:r>
                        <a:rPr kumimoji="1" lang="en-US" altLang="zh-CN" sz="1000" b="0" i="0" u="none" strike="noStrike" cap="none" normalizeH="0" baseline="0">
                          <a:ln>
                            <a:noFill/>
                          </a:ln>
                          <a:solidFill>
                            <a:schemeClr val="tx1"/>
                          </a:solidFill>
                          <a:effectLst/>
                          <a:latin typeface="Arial" pitchFamily="34" charset="0"/>
                          <a:ea typeface="宋体" pitchFamily="2" charset="-122"/>
                        </a:rPr>
                        <a:t>(R14)</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Arial" pitchFamily="34" charset="0"/>
                          <a:ea typeface="宋体" pitchFamily="2" charset="-122"/>
                        </a:rPr>
                        <a:t>程序计数器</a:t>
                      </a:r>
                      <a:r>
                        <a:rPr kumimoji="1" lang="en-US" altLang="zh-CN" sz="1000" b="0" i="0" u="none" strike="noStrike" cap="none" normalizeH="0" baseline="0">
                          <a:ln>
                            <a:noFill/>
                          </a:ln>
                          <a:solidFill>
                            <a:schemeClr val="tx1"/>
                          </a:solidFill>
                          <a:effectLst/>
                          <a:latin typeface="Arial" pitchFamily="34" charset="0"/>
                          <a:ea typeface="宋体" pitchFamily="2" charset="-122"/>
                        </a:rPr>
                        <a:t>(R15)</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59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SPSR</a:t>
                      </a:r>
                    </a:p>
                  </a:txBody>
                  <a:tcPr marL="89972" marR="89972" marT="46793" marB="4679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70706" name="日期占位符 5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167FF43D-05C7-41A8-ACC7-84B7D89DDD1B}"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70707" name="灯片编号占位符 5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17C6B3DF-4547-4A11-B29E-1233B229BC85}" type="slidenum">
              <a:rPr lang="zh-CN" altLang="en-US" sz="1000" smtClean="0">
                <a:latin typeface="Arial" charset="0"/>
                <a:ea typeface="宋体" charset="-122"/>
              </a:rPr>
              <a:pPr eaLnBrk="1" hangingPunct="1">
                <a:spcBef>
                  <a:spcPct val="0"/>
                </a:spcBef>
                <a:buClrTx/>
                <a:buSzTx/>
                <a:buFontTx/>
                <a:buNone/>
              </a:pPr>
              <a:t>21</a:t>
            </a:fld>
            <a:endParaRPr lang="en-US" altLang="zh-CN" sz="1000">
              <a:latin typeface="Arial" charset="0"/>
              <a:ea typeface="宋体" charset="-122"/>
            </a:endParaRPr>
          </a:p>
        </p:txBody>
      </p:sp>
      <p:graphicFrame>
        <p:nvGraphicFramePr>
          <p:cNvPr id="834628" name="Group 68"/>
          <p:cNvGraphicFramePr>
            <a:graphicFrameLocks noGrp="1"/>
          </p:cNvGraphicFramePr>
          <p:nvPr/>
        </p:nvGraphicFramePr>
        <p:xfrm>
          <a:off x="971550" y="1557338"/>
          <a:ext cx="1584325" cy="4679951"/>
        </p:xfrm>
        <a:graphic>
          <a:graphicData uri="http://schemas.openxmlformats.org/drawingml/2006/table">
            <a:tbl>
              <a:tblPr/>
              <a:tblGrid>
                <a:gridCol w="1584325">
                  <a:extLst>
                    <a:ext uri="{9D8B030D-6E8A-4147-A177-3AD203B41FA5}">
                      <a16:colId xmlns:a16="http://schemas.microsoft.com/office/drawing/2014/main" val="20000"/>
                    </a:ext>
                  </a:extLst>
                </a:gridCol>
              </a:tblGrid>
              <a:tr h="264334">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p>
                  </a:txBody>
                  <a:tcPr marL="90003" marR="90003"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4334">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R1</a:t>
                      </a:r>
                    </a:p>
                  </a:txBody>
                  <a:tcPr marL="90003" marR="90003"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4334">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R2</a:t>
                      </a:r>
                    </a:p>
                  </a:txBody>
                  <a:tcPr marL="90003" marR="90003"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4334">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R3</a:t>
                      </a:r>
                    </a:p>
                  </a:txBody>
                  <a:tcPr marL="90003" marR="90003"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4334">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R4</a:t>
                      </a:r>
                    </a:p>
                  </a:txBody>
                  <a:tcPr marL="90003" marR="90003"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4334">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R5</a:t>
                      </a:r>
                    </a:p>
                  </a:txBody>
                  <a:tcPr marL="90003" marR="90003"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4334">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R6</a:t>
                      </a:r>
                    </a:p>
                  </a:txBody>
                  <a:tcPr marL="90003" marR="90003"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4334">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R7</a:t>
                      </a:r>
                    </a:p>
                  </a:txBody>
                  <a:tcPr marL="90003" marR="90003"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50794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000" b="0" i="0" u="none" strike="noStrike" cap="none" normalizeH="0" baseline="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000" b="0" i="0" u="none" strike="noStrike" cap="none" normalizeH="0" baseline="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000" b="0" i="0" u="none" strike="noStrike" cap="none" normalizeH="0" baseline="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000" b="0" i="0" u="none" strike="noStrike" cap="none" normalizeH="0" baseline="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000" b="0" i="0" u="none" strike="noStrike" cap="none" normalizeH="0" baseline="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000" b="0" i="0" u="none" strike="noStrike" cap="none" normalizeH="0" baseline="0">
                        <a:ln>
                          <a:noFill/>
                        </a:ln>
                        <a:solidFill>
                          <a:schemeClr val="tx1"/>
                        </a:solidFill>
                        <a:effectLst/>
                        <a:latin typeface="Arial" pitchFamily="34" charset="0"/>
                        <a:ea typeface="宋体" pitchFamily="2" charset="-122"/>
                      </a:endParaRPr>
                    </a:p>
                  </a:txBody>
                  <a:tcPr marL="90003" marR="90003"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4334">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Arial" pitchFamily="34" charset="0"/>
                          <a:ea typeface="宋体" pitchFamily="2" charset="-122"/>
                        </a:rPr>
                        <a:t>堆栈指针</a:t>
                      </a:r>
                      <a:r>
                        <a:rPr kumimoji="1" lang="en-US" altLang="zh-CN" sz="1000" b="0" i="0" u="none" strike="noStrike" cap="none" normalizeH="0" baseline="0">
                          <a:ln>
                            <a:noFill/>
                          </a:ln>
                          <a:solidFill>
                            <a:schemeClr val="tx1"/>
                          </a:solidFill>
                          <a:effectLst/>
                          <a:latin typeface="Arial" pitchFamily="34" charset="0"/>
                          <a:ea typeface="宋体" pitchFamily="2" charset="-122"/>
                        </a:rPr>
                        <a:t>(SP)</a:t>
                      </a:r>
                    </a:p>
                  </a:txBody>
                  <a:tcPr marL="90003" marR="90003"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4334">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Arial" pitchFamily="34" charset="0"/>
                          <a:ea typeface="宋体" pitchFamily="2" charset="-122"/>
                        </a:rPr>
                        <a:t>连接寄存器</a:t>
                      </a:r>
                      <a:r>
                        <a:rPr kumimoji="1" lang="en-US" altLang="zh-CN" sz="1000" b="0" i="0" u="none" strike="noStrike" cap="none" normalizeH="0" baseline="0">
                          <a:ln>
                            <a:noFill/>
                          </a:ln>
                          <a:solidFill>
                            <a:schemeClr val="tx1"/>
                          </a:solidFill>
                          <a:effectLst/>
                          <a:latin typeface="Arial" pitchFamily="34" charset="0"/>
                          <a:ea typeface="宋体" pitchFamily="2" charset="-122"/>
                        </a:rPr>
                        <a:t>(LR)</a:t>
                      </a:r>
                    </a:p>
                  </a:txBody>
                  <a:tcPr marL="90003" marR="90003"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4334">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Arial" pitchFamily="34" charset="0"/>
                          <a:ea typeface="宋体" pitchFamily="2" charset="-122"/>
                        </a:rPr>
                        <a:t>程序计数器</a:t>
                      </a:r>
                      <a:r>
                        <a:rPr kumimoji="1" lang="en-US" altLang="zh-CN" sz="1000" b="0" i="0" u="none" strike="noStrike" cap="none" normalizeH="0" baseline="0">
                          <a:ln>
                            <a:noFill/>
                          </a:ln>
                          <a:solidFill>
                            <a:schemeClr val="tx1"/>
                          </a:solidFill>
                          <a:effectLst/>
                          <a:latin typeface="Arial" pitchFamily="34" charset="0"/>
                          <a:ea typeface="宋体" pitchFamily="2" charset="-122"/>
                        </a:rPr>
                        <a:t>(PC)</a:t>
                      </a:r>
                    </a:p>
                  </a:txBody>
                  <a:tcPr marL="90003" marR="90003"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4334">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a:t>
                      </a:r>
                    </a:p>
                  </a:txBody>
                  <a:tcPr marL="90003" marR="90003"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834658" name="Rectangle 98"/>
          <p:cNvSpPr>
            <a:spLocks noChangeArrowheads="1"/>
          </p:cNvSpPr>
          <p:nvPr/>
        </p:nvSpPr>
        <p:spPr bwMode="auto">
          <a:xfrm>
            <a:off x="1044575" y="1125538"/>
            <a:ext cx="14398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nchorCtr="1"/>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宋体" charset="-122"/>
                <a:ea typeface="宋体" charset="-122"/>
              </a:rPr>
              <a:t>Thumb</a:t>
            </a:r>
            <a:r>
              <a:rPr lang="zh-CN" altLang="en-US" sz="2000">
                <a:latin typeface="宋体" charset="-122"/>
                <a:ea typeface="宋体" charset="-122"/>
              </a:rPr>
              <a:t>状态</a:t>
            </a:r>
          </a:p>
        </p:txBody>
      </p:sp>
      <p:grpSp>
        <p:nvGrpSpPr>
          <p:cNvPr id="8" name="Group 99"/>
          <p:cNvGrpSpPr>
            <a:grpSpLocks/>
          </p:cNvGrpSpPr>
          <p:nvPr/>
        </p:nvGrpSpPr>
        <p:grpSpPr bwMode="auto">
          <a:xfrm>
            <a:off x="5364163" y="1773238"/>
            <a:ext cx="3095625" cy="701675"/>
            <a:chOff x="3379" y="2341"/>
            <a:chExt cx="1950" cy="442"/>
          </a:xfrm>
        </p:grpSpPr>
        <p:sp>
          <p:nvSpPr>
            <p:cNvPr id="70759" name="Text Box 100"/>
            <p:cNvSpPr txBox="1">
              <a:spLocks noChangeArrowheads="1"/>
            </p:cNvSpPr>
            <p:nvPr/>
          </p:nvSpPr>
          <p:spPr bwMode="auto">
            <a:xfrm>
              <a:off x="3379" y="2341"/>
              <a:ext cx="195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000">
                  <a:latin typeface="华文新魏" pitchFamily="2" charset="-122"/>
                  <a:ea typeface="华文新魏" pitchFamily="2" charset="-122"/>
                </a:rPr>
                <a:t>     Thumb</a:t>
              </a:r>
              <a:r>
                <a:rPr lang="zh-CN" altLang="en-US" sz="2000">
                  <a:latin typeface="华文新魏" pitchFamily="2" charset="-122"/>
                  <a:ea typeface="华文新魏" pitchFamily="2" charset="-122"/>
                </a:rPr>
                <a:t>状态</a:t>
              </a:r>
              <a:r>
                <a:rPr lang="en-US" altLang="zh-CN" sz="2000">
                  <a:latin typeface="华文新魏" pitchFamily="2" charset="-122"/>
                  <a:ea typeface="华文新魏" pitchFamily="2" charset="-122"/>
                </a:rPr>
                <a:t>R0</a:t>
              </a:r>
              <a:r>
                <a:rPr lang="zh-CN" altLang="en-US" sz="2000">
                  <a:latin typeface="华文新魏" pitchFamily="2" charset="-122"/>
                  <a:ea typeface="华文新魏" pitchFamily="2" charset="-122"/>
                </a:rPr>
                <a:t>～</a:t>
              </a:r>
              <a:r>
                <a:rPr lang="en-US" altLang="zh-CN" sz="2000">
                  <a:latin typeface="华文新魏" pitchFamily="2" charset="-122"/>
                  <a:ea typeface="华文新魏" pitchFamily="2" charset="-122"/>
                </a:rPr>
                <a:t>R7</a:t>
              </a:r>
              <a:r>
                <a:rPr lang="zh-CN" altLang="en-US" sz="2000">
                  <a:latin typeface="华文新魏" pitchFamily="2" charset="-122"/>
                  <a:ea typeface="华文新魏" pitchFamily="2" charset="-122"/>
                </a:rPr>
                <a:t>与</a:t>
              </a:r>
              <a:r>
                <a:rPr lang="en-US" altLang="zh-CN" sz="2000">
                  <a:latin typeface="华文新魏" pitchFamily="2" charset="-122"/>
                  <a:ea typeface="华文新魏" pitchFamily="2" charset="-122"/>
                </a:rPr>
                <a:t>ARM</a:t>
              </a:r>
              <a:r>
                <a:rPr lang="zh-CN" altLang="en-US" sz="2000">
                  <a:latin typeface="华文新魏" pitchFamily="2" charset="-122"/>
                  <a:ea typeface="华文新魏" pitchFamily="2" charset="-122"/>
                </a:rPr>
                <a:t>状态</a:t>
              </a:r>
              <a:r>
                <a:rPr lang="en-US" altLang="zh-CN" sz="2000">
                  <a:latin typeface="华文新魏" pitchFamily="2" charset="-122"/>
                  <a:ea typeface="华文新魏" pitchFamily="2" charset="-122"/>
                </a:rPr>
                <a:t>R0</a:t>
              </a:r>
              <a:r>
                <a:rPr lang="zh-CN" altLang="en-US" sz="2000">
                  <a:latin typeface="华文新魏" pitchFamily="2" charset="-122"/>
                  <a:ea typeface="华文新魏" pitchFamily="2" charset="-122"/>
                </a:rPr>
                <a:t>～</a:t>
              </a:r>
              <a:r>
                <a:rPr lang="en-US" altLang="zh-CN" sz="2000">
                  <a:latin typeface="华文新魏" pitchFamily="2" charset="-122"/>
                  <a:ea typeface="华文新魏" pitchFamily="2" charset="-122"/>
                </a:rPr>
                <a:t>R7</a:t>
              </a:r>
              <a:r>
                <a:rPr lang="zh-CN" altLang="en-US" sz="2000">
                  <a:latin typeface="华文新魏" pitchFamily="2" charset="-122"/>
                  <a:ea typeface="华文新魏" pitchFamily="2" charset="-122"/>
                </a:rPr>
                <a:t>相同；</a:t>
              </a:r>
            </a:p>
          </p:txBody>
        </p:sp>
        <p:sp>
          <p:nvSpPr>
            <p:cNvPr id="70760" name="Oval 101"/>
            <p:cNvSpPr>
              <a:spLocks noChangeArrowheads="1"/>
            </p:cNvSpPr>
            <p:nvPr/>
          </p:nvSpPr>
          <p:spPr bwMode="auto">
            <a:xfrm>
              <a:off x="3425" y="2342"/>
              <a:ext cx="181" cy="181"/>
            </a:xfrm>
            <a:prstGeom prst="ellipse">
              <a:avLst/>
            </a:prstGeom>
            <a:solidFill>
              <a:srgbClr val="0000FF"/>
            </a:solidFill>
            <a:ln w="9525">
              <a:solidFill>
                <a:srgbClr val="DDDDDD"/>
              </a:solidFill>
              <a:round/>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solidFill>
                    <a:schemeClr val="bg1"/>
                  </a:solidFill>
                  <a:latin typeface="Arial Black" pitchFamily="34" charset="0"/>
                  <a:ea typeface="宋体" charset="-122"/>
                </a:rPr>
                <a:t>1</a:t>
              </a:r>
            </a:p>
          </p:txBody>
        </p:sp>
      </p:grpSp>
      <p:grpSp>
        <p:nvGrpSpPr>
          <p:cNvPr id="9" name="Group 102"/>
          <p:cNvGrpSpPr>
            <a:grpSpLocks/>
          </p:cNvGrpSpPr>
          <p:nvPr/>
        </p:nvGrpSpPr>
        <p:grpSpPr bwMode="auto">
          <a:xfrm>
            <a:off x="5364163" y="5013325"/>
            <a:ext cx="3095625" cy="1006475"/>
            <a:chOff x="3425" y="3385"/>
            <a:chExt cx="1950" cy="634"/>
          </a:xfrm>
        </p:grpSpPr>
        <p:sp>
          <p:nvSpPr>
            <p:cNvPr id="70757" name="Text Box 103"/>
            <p:cNvSpPr txBox="1">
              <a:spLocks noChangeArrowheads="1"/>
            </p:cNvSpPr>
            <p:nvPr/>
          </p:nvSpPr>
          <p:spPr bwMode="auto">
            <a:xfrm>
              <a:off x="3425" y="3385"/>
              <a:ext cx="195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000">
                  <a:latin typeface="华文新魏" pitchFamily="2" charset="-122"/>
                  <a:ea typeface="华文新魏" pitchFamily="2" charset="-122"/>
                </a:rPr>
                <a:t>     Thumb</a:t>
              </a:r>
              <a:r>
                <a:rPr lang="zh-CN" altLang="en-US" sz="2000">
                  <a:latin typeface="华文新魏" pitchFamily="2" charset="-122"/>
                  <a:ea typeface="华文新魏" pitchFamily="2" charset="-122"/>
                </a:rPr>
                <a:t>状态</a:t>
              </a:r>
              <a:r>
                <a:rPr lang="en-US" altLang="zh-CN" sz="2000">
                  <a:latin typeface="华文新魏" pitchFamily="2" charset="-122"/>
                  <a:ea typeface="华文新魏" pitchFamily="2" charset="-122"/>
                </a:rPr>
                <a:t>CPSR(</a:t>
              </a:r>
              <a:r>
                <a:rPr lang="zh-CN" altLang="en-US" sz="2000">
                  <a:latin typeface="华文新魏" pitchFamily="2" charset="-122"/>
                  <a:ea typeface="华文新魏" pitchFamily="2" charset="-122"/>
                </a:rPr>
                <a:t>无</a:t>
              </a:r>
              <a:r>
                <a:rPr lang="en-US" altLang="zh-CN" sz="2000">
                  <a:latin typeface="华文新魏" pitchFamily="2" charset="-122"/>
                  <a:ea typeface="华文新魏" pitchFamily="2" charset="-122"/>
                </a:rPr>
                <a:t>SPSR)</a:t>
              </a:r>
              <a:r>
                <a:rPr lang="zh-CN" altLang="en-US" sz="2000">
                  <a:latin typeface="华文新魏" pitchFamily="2" charset="-122"/>
                  <a:ea typeface="华文新魏" pitchFamily="2" charset="-122"/>
                </a:rPr>
                <a:t>与</a:t>
              </a:r>
              <a:r>
                <a:rPr lang="en-US" altLang="zh-CN" sz="2000">
                  <a:latin typeface="华文新魏" pitchFamily="2" charset="-122"/>
                  <a:ea typeface="华文新魏" pitchFamily="2" charset="-122"/>
                </a:rPr>
                <a:t>ARM</a:t>
              </a:r>
              <a:r>
                <a:rPr lang="zh-CN" altLang="en-US" sz="2000">
                  <a:latin typeface="华文新魏" pitchFamily="2" charset="-122"/>
                  <a:ea typeface="华文新魏" pitchFamily="2" charset="-122"/>
                </a:rPr>
                <a:t>状态</a:t>
              </a:r>
              <a:r>
                <a:rPr lang="en-US" altLang="zh-CN" sz="2000">
                  <a:latin typeface="华文新魏" pitchFamily="2" charset="-122"/>
                  <a:ea typeface="华文新魏" pitchFamily="2" charset="-122"/>
                </a:rPr>
                <a:t>CPSR</a:t>
              </a:r>
              <a:r>
                <a:rPr lang="zh-CN" altLang="en-US" sz="2000">
                  <a:latin typeface="华文新魏" pitchFamily="2" charset="-122"/>
                  <a:ea typeface="华文新魏" pitchFamily="2" charset="-122"/>
                </a:rPr>
                <a:t>相同。</a:t>
              </a:r>
            </a:p>
          </p:txBody>
        </p:sp>
        <p:sp>
          <p:nvSpPr>
            <p:cNvPr id="70758" name="Oval 104"/>
            <p:cNvSpPr>
              <a:spLocks noChangeArrowheads="1"/>
            </p:cNvSpPr>
            <p:nvPr/>
          </p:nvSpPr>
          <p:spPr bwMode="auto">
            <a:xfrm>
              <a:off x="3470" y="3385"/>
              <a:ext cx="181" cy="181"/>
            </a:xfrm>
            <a:prstGeom prst="ellipse">
              <a:avLst/>
            </a:prstGeom>
            <a:solidFill>
              <a:srgbClr val="0000FF"/>
            </a:solidFill>
            <a:ln w="9525">
              <a:solidFill>
                <a:srgbClr val="DDDDDD"/>
              </a:solidFill>
              <a:round/>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solidFill>
                    <a:schemeClr val="bg1"/>
                  </a:solidFill>
                  <a:latin typeface="Arial Black" pitchFamily="34" charset="0"/>
                  <a:ea typeface="宋体" charset="-122"/>
                </a:rPr>
                <a:t>5</a:t>
              </a:r>
            </a:p>
          </p:txBody>
        </p:sp>
      </p:grpSp>
      <p:grpSp>
        <p:nvGrpSpPr>
          <p:cNvPr id="10" name="Group 105"/>
          <p:cNvGrpSpPr>
            <a:grpSpLocks/>
          </p:cNvGrpSpPr>
          <p:nvPr/>
        </p:nvGrpSpPr>
        <p:grpSpPr bwMode="auto">
          <a:xfrm>
            <a:off x="5364163" y="2582863"/>
            <a:ext cx="3095625" cy="701675"/>
            <a:chOff x="3424" y="1661"/>
            <a:chExt cx="1950" cy="442"/>
          </a:xfrm>
        </p:grpSpPr>
        <p:sp>
          <p:nvSpPr>
            <p:cNvPr id="70755" name="Text Box 106"/>
            <p:cNvSpPr txBox="1">
              <a:spLocks noChangeArrowheads="1"/>
            </p:cNvSpPr>
            <p:nvPr/>
          </p:nvSpPr>
          <p:spPr bwMode="auto">
            <a:xfrm>
              <a:off x="3424" y="1661"/>
              <a:ext cx="195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000">
                  <a:latin typeface="华文新魏" pitchFamily="2" charset="-122"/>
                  <a:ea typeface="华文新魏" pitchFamily="2" charset="-122"/>
                </a:rPr>
                <a:t>     Thumb</a:t>
              </a:r>
              <a:r>
                <a:rPr lang="zh-CN" altLang="en-US" sz="2000">
                  <a:latin typeface="华文新魏" pitchFamily="2" charset="-122"/>
                  <a:ea typeface="华文新魏" pitchFamily="2" charset="-122"/>
                </a:rPr>
                <a:t>状态</a:t>
              </a:r>
              <a:r>
                <a:rPr lang="en-US" altLang="zh-CN" sz="2000">
                  <a:latin typeface="华文新魏" pitchFamily="2" charset="-122"/>
                  <a:ea typeface="华文新魏" pitchFamily="2" charset="-122"/>
                </a:rPr>
                <a:t>SP</a:t>
              </a:r>
              <a:r>
                <a:rPr lang="zh-CN" altLang="en-US" sz="2000">
                  <a:latin typeface="华文新魏" pitchFamily="2" charset="-122"/>
                  <a:ea typeface="华文新魏" pitchFamily="2" charset="-122"/>
                </a:rPr>
                <a:t>映射到</a:t>
              </a:r>
              <a:r>
                <a:rPr lang="en-US" altLang="zh-CN" sz="2000">
                  <a:latin typeface="华文新魏" pitchFamily="2" charset="-122"/>
                  <a:ea typeface="华文新魏" pitchFamily="2" charset="-122"/>
                </a:rPr>
                <a:t>ARM</a:t>
              </a:r>
              <a:r>
                <a:rPr lang="zh-CN" altLang="en-US" sz="2000">
                  <a:latin typeface="华文新魏" pitchFamily="2" charset="-122"/>
                  <a:ea typeface="华文新魏" pitchFamily="2" charset="-122"/>
                </a:rPr>
                <a:t>状态</a:t>
              </a:r>
              <a:r>
                <a:rPr lang="en-US" altLang="zh-CN" sz="2000">
                  <a:latin typeface="华文新魏" pitchFamily="2" charset="-122"/>
                  <a:ea typeface="华文新魏" pitchFamily="2" charset="-122"/>
                </a:rPr>
                <a:t>R13</a:t>
              </a:r>
              <a:r>
                <a:rPr lang="zh-CN" altLang="en-US" sz="2000">
                  <a:latin typeface="华文新魏" pitchFamily="2" charset="-122"/>
                  <a:ea typeface="华文新魏" pitchFamily="2" charset="-122"/>
                </a:rPr>
                <a:t>；</a:t>
              </a:r>
            </a:p>
          </p:txBody>
        </p:sp>
        <p:sp>
          <p:nvSpPr>
            <p:cNvPr id="70756" name="Oval 107"/>
            <p:cNvSpPr>
              <a:spLocks noChangeArrowheads="1"/>
            </p:cNvSpPr>
            <p:nvPr/>
          </p:nvSpPr>
          <p:spPr bwMode="auto">
            <a:xfrm>
              <a:off x="3470" y="1661"/>
              <a:ext cx="181" cy="181"/>
            </a:xfrm>
            <a:prstGeom prst="ellipse">
              <a:avLst/>
            </a:prstGeom>
            <a:solidFill>
              <a:srgbClr val="0000FF"/>
            </a:solidFill>
            <a:ln w="9525">
              <a:solidFill>
                <a:srgbClr val="DDDDDD"/>
              </a:solidFill>
              <a:round/>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solidFill>
                    <a:schemeClr val="bg1"/>
                  </a:solidFill>
                  <a:latin typeface="Arial Black" pitchFamily="34" charset="0"/>
                  <a:ea typeface="宋体" charset="-122"/>
                </a:rPr>
                <a:t>2</a:t>
              </a:r>
            </a:p>
          </p:txBody>
        </p:sp>
      </p:grpSp>
      <p:grpSp>
        <p:nvGrpSpPr>
          <p:cNvPr id="11" name="Group 108"/>
          <p:cNvGrpSpPr>
            <a:grpSpLocks/>
          </p:cNvGrpSpPr>
          <p:nvPr/>
        </p:nvGrpSpPr>
        <p:grpSpPr bwMode="auto">
          <a:xfrm>
            <a:off x="5364163" y="3429000"/>
            <a:ext cx="3095625" cy="701675"/>
            <a:chOff x="3424" y="2341"/>
            <a:chExt cx="1950" cy="442"/>
          </a:xfrm>
        </p:grpSpPr>
        <p:sp>
          <p:nvSpPr>
            <p:cNvPr id="70753" name="Text Box 109"/>
            <p:cNvSpPr txBox="1">
              <a:spLocks noChangeArrowheads="1"/>
            </p:cNvSpPr>
            <p:nvPr/>
          </p:nvSpPr>
          <p:spPr bwMode="auto">
            <a:xfrm>
              <a:off x="3424" y="2341"/>
              <a:ext cx="195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000">
                  <a:latin typeface="华文新魏" pitchFamily="2" charset="-122"/>
                  <a:ea typeface="华文新魏" pitchFamily="2" charset="-122"/>
                </a:rPr>
                <a:t>     Thumb</a:t>
              </a:r>
              <a:r>
                <a:rPr lang="zh-CN" altLang="en-US" sz="2000">
                  <a:latin typeface="华文新魏" pitchFamily="2" charset="-122"/>
                  <a:ea typeface="华文新魏" pitchFamily="2" charset="-122"/>
                </a:rPr>
                <a:t>状态</a:t>
              </a:r>
              <a:r>
                <a:rPr lang="en-US" altLang="zh-CN" sz="2000">
                  <a:latin typeface="华文新魏" pitchFamily="2" charset="-122"/>
                  <a:ea typeface="华文新魏" pitchFamily="2" charset="-122"/>
                </a:rPr>
                <a:t>LR</a:t>
              </a:r>
              <a:r>
                <a:rPr lang="zh-CN" altLang="en-US" sz="2000">
                  <a:latin typeface="华文新魏" pitchFamily="2" charset="-122"/>
                  <a:ea typeface="华文新魏" pitchFamily="2" charset="-122"/>
                </a:rPr>
                <a:t>映射到</a:t>
              </a:r>
              <a:r>
                <a:rPr lang="en-US" altLang="zh-CN" sz="2000">
                  <a:latin typeface="华文新魏" pitchFamily="2" charset="-122"/>
                  <a:ea typeface="华文新魏" pitchFamily="2" charset="-122"/>
                </a:rPr>
                <a:t>ARM</a:t>
              </a:r>
              <a:r>
                <a:rPr lang="zh-CN" altLang="en-US" sz="2000">
                  <a:latin typeface="华文新魏" pitchFamily="2" charset="-122"/>
                  <a:ea typeface="华文新魏" pitchFamily="2" charset="-122"/>
                </a:rPr>
                <a:t>状态</a:t>
              </a:r>
              <a:r>
                <a:rPr lang="en-US" altLang="zh-CN" sz="2000">
                  <a:latin typeface="华文新魏" pitchFamily="2" charset="-122"/>
                  <a:ea typeface="华文新魏" pitchFamily="2" charset="-122"/>
                </a:rPr>
                <a:t>R14</a:t>
              </a:r>
              <a:r>
                <a:rPr lang="zh-CN" altLang="en-US" sz="2000">
                  <a:latin typeface="华文新魏" pitchFamily="2" charset="-122"/>
                  <a:ea typeface="华文新魏" pitchFamily="2" charset="-122"/>
                </a:rPr>
                <a:t>； </a:t>
              </a:r>
            </a:p>
          </p:txBody>
        </p:sp>
        <p:sp>
          <p:nvSpPr>
            <p:cNvPr id="70754" name="Oval 110"/>
            <p:cNvSpPr>
              <a:spLocks noChangeArrowheads="1"/>
            </p:cNvSpPr>
            <p:nvPr/>
          </p:nvSpPr>
          <p:spPr bwMode="auto">
            <a:xfrm>
              <a:off x="3470" y="2341"/>
              <a:ext cx="181" cy="181"/>
            </a:xfrm>
            <a:prstGeom prst="ellipse">
              <a:avLst/>
            </a:prstGeom>
            <a:solidFill>
              <a:srgbClr val="0000FF"/>
            </a:solidFill>
            <a:ln w="9525">
              <a:solidFill>
                <a:srgbClr val="DDDDDD"/>
              </a:solidFill>
              <a:round/>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solidFill>
                    <a:schemeClr val="bg1"/>
                  </a:solidFill>
                  <a:latin typeface="Arial Black" pitchFamily="34" charset="0"/>
                  <a:ea typeface="宋体" charset="-122"/>
                </a:rPr>
                <a:t>3</a:t>
              </a:r>
            </a:p>
          </p:txBody>
        </p:sp>
      </p:grpSp>
      <p:grpSp>
        <p:nvGrpSpPr>
          <p:cNvPr id="12" name="Group 111"/>
          <p:cNvGrpSpPr>
            <a:grpSpLocks/>
          </p:cNvGrpSpPr>
          <p:nvPr/>
        </p:nvGrpSpPr>
        <p:grpSpPr bwMode="auto">
          <a:xfrm>
            <a:off x="5364163" y="4221163"/>
            <a:ext cx="3095625" cy="701675"/>
            <a:chOff x="3425" y="2840"/>
            <a:chExt cx="1950" cy="442"/>
          </a:xfrm>
        </p:grpSpPr>
        <p:sp>
          <p:nvSpPr>
            <p:cNvPr id="70751" name="Text Box 112"/>
            <p:cNvSpPr txBox="1">
              <a:spLocks noChangeArrowheads="1"/>
            </p:cNvSpPr>
            <p:nvPr/>
          </p:nvSpPr>
          <p:spPr bwMode="auto">
            <a:xfrm>
              <a:off x="3425" y="2840"/>
              <a:ext cx="195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000">
                  <a:latin typeface="华文新魏" pitchFamily="2" charset="-122"/>
                  <a:ea typeface="华文新魏" pitchFamily="2" charset="-122"/>
                </a:rPr>
                <a:t>     Thumb</a:t>
              </a:r>
              <a:r>
                <a:rPr lang="zh-CN" altLang="en-US" sz="2000">
                  <a:latin typeface="华文新魏" pitchFamily="2" charset="-122"/>
                  <a:ea typeface="华文新魏" pitchFamily="2" charset="-122"/>
                </a:rPr>
                <a:t>状态</a:t>
              </a:r>
              <a:r>
                <a:rPr lang="en-US" altLang="zh-CN" sz="2000">
                  <a:latin typeface="华文新魏" pitchFamily="2" charset="-122"/>
                  <a:ea typeface="华文新魏" pitchFamily="2" charset="-122"/>
                </a:rPr>
                <a:t>PC</a:t>
              </a:r>
              <a:r>
                <a:rPr lang="zh-CN" altLang="en-US" sz="2000">
                  <a:latin typeface="华文新魏" pitchFamily="2" charset="-122"/>
                  <a:ea typeface="华文新魏" pitchFamily="2" charset="-122"/>
                </a:rPr>
                <a:t>映射到</a:t>
              </a:r>
              <a:r>
                <a:rPr lang="en-US" altLang="zh-CN" sz="2000">
                  <a:latin typeface="华文新魏" pitchFamily="2" charset="-122"/>
                  <a:ea typeface="华文新魏" pitchFamily="2" charset="-122"/>
                </a:rPr>
                <a:t>ARM</a:t>
              </a:r>
              <a:r>
                <a:rPr lang="zh-CN" altLang="en-US" sz="2000">
                  <a:latin typeface="华文新魏" pitchFamily="2" charset="-122"/>
                  <a:ea typeface="华文新魏" pitchFamily="2" charset="-122"/>
                </a:rPr>
                <a:t>状态</a:t>
              </a:r>
              <a:r>
                <a:rPr lang="en-US" altLang="zh-CN" sz="2000">
                  <a:latin typeface="华文新魏" pitchFamily="2" charset="-122"/>
                  <a:ea typeface="华文新魏" pitchFamily="2" charset="-122"/>
                </a:rPr>
                <a:t>R15(PC)</a:t>
              </a:r>
              <a:r>
                <a:rPr lang="zh-CN" altLang="en-US" sz="2000">
                  <a:latin typeface="华文新魏" pitchFamily="2" charset="-122"/>
                  <a:ea typeface="华文新魏" pitchFamily="2" charset="-122"/>
                </a:rPr>
                <a:t>；</a:t>
              </a:r>
            </a:p>
          </p:txBody>
        </p:sp>
        <p:sp>
          <p:nvSpPr>
            <p:cNvPr id="70752" name="Oval 113"/>
            <p:cNvSpPr>
              <a:spLocks noChangeArrowheads="1"/>
            </p:cNvSpPr>
            <p:nvPr/>
          </p:nvSpPr>
          <p:spPr bwMode="auto">
            <a:xfrm>
              <a:off x="3470" y="2841"/>
              <a:ext cx="181" cy="181"/>
            </a:xfrm>
            <a:prstGeom prst="ellipse">
              <a:avLst/>
            </a:prstGeom>
            <a:solidFill>
              <a:srgbClr val="0000FF"/>
            </a:solidFill>
            <a:ln w="9525">
              <a:solidFill>
                <a:srgbClr val="DDDDDD"/>
              </a:solidFill>
              <a:round/>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solidFill>
                    <a:schemeClr val="bg1"/>
                  </a:solidFill>
                  <a:latin typeface="Arial Black" pitchFamily="34" charset="0"/>
                  <a:ea typeface="宋体" charset="-122"/>
                </a:rPr>
                <a:t>4</a:t>
              </a:r>
            </a:p>
          </p:txBody>
        </p:sp>
      </p:grpSp>
      <p:grpSp>
        <p:nvGrpSpPr>
          <p:cNvPr id="13" name="Group 114"/>
          <p:cNvGrpSpPr>
            <a:grpSpLocks/>
          </p:cNvGrpSpPr>
          <p:nvPr/>
        </p:nvGrpSpPr>
        <p:grpSpPr bwMode="auto">
          <a:xfrm>
            <a:off x="5364163" y="1557338"/>
            <a:ext cx="2038350" cy="2159000"/>
            <a:chOff x="3379" y="981"/>
            <a:chExt cx="1284" cy="1360"/>
          </a:xfrm>
        </p:grpSpPr>
        <p:sp>
          <p:nvSpPr>
            <p:cNvPr id="70749" name="AutoShape 115"/>
            <p:cNvSpPr>
              <a:spLocks/>
            </p:cNvSpPr>
            <p:nvPr/>
          </p:nvSpPr>
          <p:spPr bwMode="auto">
            <a:xfrm>
              <a:off x="3379" y="981"/>
              <a:ext cx="181" cy="1360"/>
            </a:xfrm>
            <a:prstGeom prst="rightBrace">
              <a:avLst>
                <a:gd name="adj1" fmla="val 62615"/>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70750" name="Text Box 116"/>
            <p:cNvSpPr txBox="1">
              <a:spLocks noChangeArrowheads="1"/>
            </p:cNvSpPr>
            <p:nvPr/>
          </p:nvSpPr>
          <p:spPr bwMode="auto">
            <a:xfrm>
              <a:off x="3651" y="1525"/>
              <a:ext cx="10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zh-CN" altLang="en-US" sz="2000">
                  <a:solidFill>
                    <a:srgbClr val="FF0000"/>
                  </a:solidFill>
                  <a:latin typeface="华文新魏" pitchFamily="2" charset="-122"/>
                  <a:ea typeface="华文新魏" pitchFamily="2" charset="-122"/>
                </a:rPr>
                <a:t>低端寄存器</a:t>
              </a:r>
            </a:p>
          </p:txBody>
        </p:sp>
      </p:grpSp>
      <p:grpSp>
        <p:nvGrpSpPr>
          <p:cNvPr id="14" name="Group 117"/>
          <p:cNvGrpSpPr>
            <a:grpSpLocks/>
          </p:cNvGrpSpPr>
          <p:nvPr/>
        </p:nvGrpSpPr>
        <p:grpSpPr bwMode="auto">
          <a:xfrm>
            <a:off x="5364163" y="3763963"/>
            <a:ext cx="2038350" cy="1368425"/>
            <a:chOff x="3379" y="2371"/>
            <a:chExt cx="1284" cy="862"/>
          </a:xfrm>
        </p:grpSpPr>
        <p:sp>
          <p:nvSpPr>
            <p:cNvPr id="70747" name="AutoShape 118"/>
            <p:cNvSpPr>
              <a:spLocks/>
            </p:cNvSpPr>
            <p:nvPr/>
          </p:nvSpPr>
          <p:spPr bwMode="auto">
            <a:xfrm>
              <a:off x="3379" y="2371"/>
              <a:ext cx="181" cy="862"/>
            </a:xfrm>
            <a:prstGeom prst="rightBrace">
              <a:avLst>
                <a:gd name="adj1" fmla="val 39687"/>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70748" name="Text Box 119"/>
            <p:cNvSpPr txBox="1">
              <a:spLocks noChangeArrowheads="1"/>
            </p:cNvSpPr>
            <p:nvPr/>
          </p:nvSpPr>
          <p:spPr bwMode="auto">
            <a:xfrm>
              <a:off x="3651" y="2681"/>
              <a:ext cx="10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zh-CN" altLang="en-US" sz="2000">
                  <a:solidFill>
                    <a:srgbClr val="FF0000"/>
                  </a:solidFill>
                  <a:latin typeface="华文新魏" pitchFamily="2" charset="-122"/>
                  <a:ea typeface="华文新魏" pitchFamily="2" charset="-122"/>
                </a:rPr>
                <a:t>高端寄存器</a:t>
              </a:r>
            </a:p>
          </p:txBody>
        </p:sp>
      </p:grpSp>
      <p:sp>
        <p:nvSpPr>
          <p:cNvPr id="834680" name="Text Box 120"/>
          <p:cNvSpPr txBox="1">
            <a:spLocks noChangeArrowheads="1"/>
          </p:cNvSpPr>
          <p:nvPr/>
        </p:nvSpPr>
        <p:spPr bwMode="auto">
          <a:xfrm>
            <a:off x="5324475" y="4797425"/>
            <a:ext cx="32797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400">
                <a:latin typeface="华文新魏" pitchFamily="2" charset="-122"/>
                <a:ea typeface="华文新魏" pitchFamily="2" charset="-122"/>
              </a:rPr>
              <a:t>      </a:t>
            </a:r>
            <a:r>
              <a:rPr lang="zh-CN" altLang="en-US" sz="2000">
                <a:latin typeface="华文新魏" pitchFamily="2" charset="-122"/>
                <a:ea typeface="华文新魏" pitchFamily="2" charset="-122"/>
              </a:rPr>
              <a:t>在</a:t>
            </a:r>
            <a:r>
              <a:rPr lang="en-US" altLang="zh-CN" sz="2000">
                <a:latin typeface="华文新魏" pitchFamily="2" charset="-122"/>
                <a:ea typeface="华文新魏" pitchFamily="2" charset="-122"/>
              </a:rPr>
              <a:t>Thumb</a:t>
            </a:r>
            <a:r>
              <a:rPr lang="zh-CN" altLang="en-US" sz="2000">
                <a:latin typeface="华文新魏" pitchFamily="2" charset="-122"/>
                <a:ea typeface="华文新魏" pitchFamily="2" charset="-122"/>
              </a:rPr>
              <a:t>状态中，高端寄存器的访问是受到限制的，只有</a:t>
            </a:r>
            <a:r>
              <a:rPr lang="en-US" altLang="zh-CN" sz="2000">
                <a:latin typeface="华文新魏" pitchFamily="2" charset="-122"/>
                <a:ea typeface="华文新魏" pitchFamily="2" charset="-122"/>
              </a:rPr>
              <a:t>MOV</a:t>
            </a:r>
            <a:r>
              <a:rPr lang="zh-CN" altLang="en-US" sz="2000">
                <a:latin typeface="华文新魏" pitchFamily="2" charset="-122"/>
                <a:ea typeface="华文新魏" pitchFamily="2" charset="-122"/>
              </a:rPr>
              <a:t>、</a:t>
            </a:r>
            <a:r>
              <a:rPr lang="en-US" altLang="zh-CN" sz="2000">
                <a:latin typeface="华文新魏" pitchFamily="2" charset="-122"/>
                <a:ea typeface="华文新魏" pitchFamily="2" charset="-122"/>
              </a:rPr>
              <a:t>CMP</a:t>
            </a:r>
            <a:r>
              <a:rPr lang="zh-CN" altLang="en-US" sz="2000">
                <a:latin typeface="华文新魏" pitchFamily="2" charset="-122"/>
                <a:ea typeface="华文新魏" pitchFamily="2" charset="-122"/>
              </a:rPr>
              <a:t>和</a:t>
            </a:r>
            <a:r>
              <a:rPr lang="en-US" altLang="zh-CN" sz="2000">
                <a:latin typeface="华文新魏" pitchFamily="2" charset="-122"/>
                <a:ea typeface="华文新魏" pitchFamily="2" charset="-122"/>
              </a:rPr>
              <a:t>ADD</a:t>
            </a:r>
            <a:r>
              <a:rPr lang="zh-CN" altLang="en-US" sz="2000">
                <a:latin typeface="华文新魏" pitchFamily="2" charset="-122"/>
                <a:ea typeface="华文新魏" pitchFamily="2" charset="-122"/>
              </a:rPr>
              <a:t>指令可以对其访问，可以用于数据的快速暂存。</a:t>
            </a:r>
          </a:p>
        </p:txBody>
      </p:sp>
    </p:spTree>
    <p:extLst>
      <p:ext uri="{BB962C8B-B14F-4D97-AF65-F5344CB8AC3E}">
        <p14:creationId xmlns:p14="http://schemas.microsoft.com/office/powerpoint/2010/main" val="58613793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834658"/>
                                        </p:tgtEl>
                                        <p:attrNameLst>
                                          <p:attrName>style.visibility</p:attrName>
                                        </p:attrNameLst>
                                      </p:cBhvr>
                                      <p:to>
                                        <p:strVal val="visible"/>
                                      </p:to>
                                    </p:set>
                                    <p:animEffect transition="in" filter="slide(fromTop)">
                                      <p:cBhvr>
                                        <p:cTn id="7" dur="500"/>
                                        <p:tgtEl>
                                          <p:spTgt spid="834658"/>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834585"/>
                                        </p:tgtEl>
                                        <p:attrNameLst>
                                          <p:attrName>style.visibility</p:attrName>
                                        </p:attrNameLst>
                                      </p:cBhvr>
                                      <p:to>
                                        <p:strVal val="visible"/>
                                      </p:to>
                                    </p:set>
                                    <p:animEffect transition="in" filter="slide(fromTop)">
                                      <p:cBhvr>
                                        <p:cTn id="10" dur="500"/>
                                        <p:tgtEl>
                                          <p:spTgt spid="834585"/>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834588"/>
                                        </p:tgtEl>
                                        <p:attrNameLst>
                                          <p:attrName>style.visibility</p:attrName>
                                        </p:attrNameLst>
                                      </p:cBhvr>
                                      <p:to>
                                        <p:strVal val="visible"/>
                                      </p:to>
                                    </p:set>
                                    <p:animEffect transition="in" filter="wipe(up)">
                                      <p:cBhvr>
                                        <p:cTn id="14" dur="500"/>
                                        <p:tgtEl>
                                          <p:spTgt spid="834588"/>
                                        </p:tgtEl>
                                      </p:cBhvr>
                                    </p:animEffect>
                                  </p:childTnLst>
                                </p:cTn>
                              </p:par>
                              <p:par>
                                <p:cTn id="15" presetID="22" presetClass="entr" presetSubtype="1" fill="hold" nodeType="withEffect">
                                  <p:stCondLst>
                                    <p:cond delay="0"/>
                                  </p:stCondLst>
                                  <p:childTnLst>
                                    <p:set>
                                      <p:cBhvr>
                                        <p:cTn id="16" dur="1" fill="hold">
                                          <p:stCondLst>
                                            <p:cond delay="0"/>
                                          </p:stCondLst>
                                        </p:cTn>
                                        <p:tgtEl>
                                          <p:spTgt spid="834628"/>
                                        </p:tgtEl>
                                        <p:attrNameLst>
                                          <p:attrName>style.visibility</p:attrName>
                                        </p:attrNameLst>
                                      </p:cBhvr>
                                      <p:to>
                                        <p:strVal val="visible"/>
                                      </p:to>
                                    </p:set>
                                    <p:animEffect transition="in" filter="wipe(up)">
                                      <p:cBhvr>
                                        <p:cTn id="17" dur="500"/>
                                        <p:tgtEl>
                                          <p:spTgt spid="834628"/>
                                        </p:tgtEl>
                                      </p:cBhvr>
                                    </p:animEffect>
                                  </p:childTnLst>
                                </p:cTn>
                              </p:par>
                            </p:childTnLst>
                          </p:cTn>
                        </p:par>
                        <p:par>
                          <p:cTn id="18" fill="hold" nodeType="afterGroup">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834586"/>
                                        </p:tgtEl>
                                        <p:attrNameLst>
                                          <p:attrName>style.visibility</p:attrName>
                                        </p:attrNameLst>
                                      </p:cBhvr>
                                      <p:to>
                                        <p:strVal val="visible"/>
                                      </p:to>
                                    </p:set>
                                    <p:animEffect transition="in" filter="wipe(down)">
                                      <p:cBhvr>
                                        <p:cTn id="21" dur="500"/>
                                        <p:tgtEl>
                                          <p:spTgt spid="834586"/>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nodeType="afterGroup">
                            <p:stCondLst>
                              <p:cond delay="2000"/>
                            </p:stCondLst>
                            <p:childTnLst>
                              <p:par>
                                <p:cTn id="27" presetID="2" presetClass="entr" presetSubtype="2"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nodeType="afterGroup">
                            <p:stCondLst>
                              <p:cond delay="500"/>
                            </p:stCondLst>
                            <p:childTnLst>
                              <p:par>
                                <p:cTn id="37" presetID="2" presetClass="entr" presetSubtype="2"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1+#ppt_w/2"/>
                                          </p:val>
                                        </p:tav>
                                        <p:tav tm="100000">
                                          <p:val>
                                            <p:strVal val="#ppt_x"/>
                                          </p:val>
                                        </p:tav>
                                      </p:tavLst>
                                    </p:anim>
                                    <p:anim calcmode="lin" valueType="num">
                                      <p:cBhvr additive="base">
                                        <p:cTn id="4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500"/>
                                        <p:tgtEl>
                                          <p:spTgt spid="4"/>
                                        </p:tgtEl>
                                      </p:cBhvr>
                                    </p:animEffect>
                                  </p:childTnLst>
                                </p:cTn>
                              </p:par>
                            </p:childTnLst>
                          </p:cTn>
                        </p:par>
                        <p:par>
                          <p:cTn id="46" fill="hold" nodeType="afterGroup">
                            <p:stCondLst>
                              <p:cond delay="500"/>
                            </p:stCondLst>
                            <p:childTnLst>
                              <p:par>
                                <p:cTn id="47" presetID="2" presetClass="entr" presetSubtype="2"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1+#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left)">
                                      <p:cBhvr>
                                        <p:cTn id="55" dur="500"/>
                                        <p:tgtEl>
                                          <p:spTgt spid="3"/>
                                        </p:tgtEl>
                                      </p:cBhvr>
                                    </p:animEffect>
                                  </p:childTnLst>
                                </p:cTn>
                              </p:par>
                            </p:childTnLst>
                          </p:cTn>
                        </p:par>
                        <p:par>
                          <p:cTn id="56" fill="hold" nodeType="afterGroup">
                            <p:stCondLst>
                              <p:cond delay="500"/>
                            </p:stCondLst>
                            <p:childTnLst>
                              <p:par>
                                <p:cTn id="57" presetID="2" presetClass="entr" presetSubtype="2"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1+#ppt_w/2"/>
                                          </p:val>
                                        </p:tav>
                                        <p:tav tm="100000">
                                          <p:val>
                                            <p:strVal val="#ppt_x"/>
                                          </p:val>
                                        </p:tav>
                                      </p:tavLst>
                                    </p:anim>
                                    <p:anim calcmode="lin" valueType="num">
                                      <p:cBhvr additive="base">
                                        <p:cTn id="6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par>
                          <p:cTn id="66" fill="hold" nodeType="afterGroup">
                            <p:stCondLst>
                              <p:cond delay="500"/>
                            </p:stCondLst>
                            <p:childTnLst>
                              <p:par>
                                <p:cTn id="67" presetID="2" presetClass="entr" presetSubtype="2" fill="hold" nodeType="after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additive="base">
                                        <p:cTn id="69" dur="500" fill="hold"/>
                                        <p:tgtEl>
                                          <p:spTgt spid="9"/>
                                        </p:tgtEl>
                                        <p:attrNameLst>
                                          <p:attrName>ppt_x</p:attrName>
                                        </p:attrNameLst>
                                      </p:cBhvr>
                                      <p:tavLst>
                                        <p:tav tm="0">
                                          <p:val>
                                            <p:strVal val="1+#ppt_w/2"/>
                                          </p:val>
                                        </p:tav>
                                        <p:tav tm="100000">
                                          <p:val>
                                            <p:strVal val="#ppt_x"/>
                                          </p:val>
                                        </p:tav>
                                      </p:tavLst>
                                    </p:anim>
                                    <p:anim calcmode="lin" valueType="num">
                                      <p:cBhvr additive="base">
                                        <p:cTn id="7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nodeType="clickEffect">
                                  <p:stCondLst>
                                    <p:cond delay="0"/>
                                  </p:stCondLst>
                                  <p:childTnLst>
                                    <p:set>
                                      <p:cBhvr>
                                        <p:cTn id="74" dur="1" fill="hold">
                                          <p:stCondLst>
                                            <p:cond delay="0"/>
                                          </p:stCondLst>
                                        </p:cTn>
                                        <p:tgtEl>
                                          <p:spTgt spid="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2"/>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1"/>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0"/>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childTnLst>
                          </p:cTn>
                        </p:par>
                        <p:par>
                          <p:cTn id="83" fill="hold" nodeType="afterGroup">
                            <p:stCondLst>
                              <p:cond delay="0"/>
                            </p:stCondLst>
                            <p:childTnLst>
                              <p:par>
                                <p:cTn id="84" presetID="22" presetClass="entr" presetSubtype="8" fill="hold" nodeType="after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wipe(left)">
                                      <p:cBhvr>
                                        <p:cTn id="86" dur="500"/>
                                        <p:tgtEl>
                                          <p:spTgt spid="13"/>
                                        </p:tgtEl>
                                      </p:cBhvr>
                                    </p:animEffect>
                                  </p:childTnLst>
                                </p:cTn>
                              </p:par>
                            </p:childTnLst>
                          </p:cTn>
                        </p:par>
                        <p:par>
                          <p:cTn id="87" fill="hold" nodeType="afterGroup">
                            <p:stCondLst>
                              <p:cond delay="500"/>
                            </p:stCondLst>
                            <p:childTnLst>
                              <p:par>
                                <p:cTn id="88" presetID="22" presetClass="entr" presetSubtype="8" fill="hold"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left)">
                                      <p:cBhvr>
                                        <p:cTn id="90" dur="500"/>
                                        <p:tgtEl>
                                          <p:spTgt spid="14"/>
                                        </p:tgtEl>
                                      </p:cBhvr>
                                    </p:animEffect>
                                  </p:childTnLst>
                                </p:cTn>
                              </p:par>
                            </p:childTnLst>
                          </p:cTn>
                        </p:par>
                        <p:par>
                          <p:cTn id="91" fill="hold" nodeType="afterGroup">
                            <p:stCondLst>
                              <p:cond delay="1000"/>
                            </p:stCondLst>
                            <p:childTnLst>
                              <p:par>
                                <p:cTn id="92" presetID="12" presetClass="entr" presetSubtype="1" fill="hold" grpId="0" nodeType="afterEffect">
                                  <p:stCondLst>
                                    <p:cond delay="0"/>
                                  </p:stCondLst>
                                  <p:childTnLst>
                                    <p:set>
                                      <p:cBhvr>
                                        <p:cTn id="93" dur="1" fill="hold">
                                          <p:stCondLst>
                                            <p:cond delay="0"/>
                                          </p:stCondLst>
                                        </p:cTn>
                                        <p:tgtEl>
                                          <p:spTgt spid="834680"/>
                                        </p:tgtEl>
                                        <p:attrNameLst>
                                          <p:attrName>style.visibility</p:attrName>
                                        </p:attrNameLst>
                                      </p:cBhvr>
                                      <p:to>
                                        <p:strVal val="visible"/>
                                      </p:to>
                                    </p:set>
                                    <p:animEffect transition="in" filter="slide(fromTop)">
                                      <p:cBhvr>
                                        <p:cTn id="94" dur="500"/>
                                        <p:tgtEl>
                                          <p:spTgt spid="834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85" grpId="0"/>
      <p:bldP spid="834586" grpId="0" animBg="1"/>
      <p:bldP spid="834658" grpId="0"/>
      <p:bldP spid="83468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ChangeArrowheads="1"/>
          </p:cNvSpPr>
          <p:nvPr/>
        </p:nvSpPr>
        <p:spPr bwMode="auto">
          <a:xfrm>
            <a:off x="3132138" y="3141663"/>
            <a:ext cx="1008062" cy="647700"/>
          </a:xfrm>
          <a:prstGeom prst="rect">
            <a:avLst/>
          </a:prstGeom>
          <a:solidFill>
            <a:srgbClr val="D1E8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endParaRPr lang="zh-CN" altLang="zh-CN" sz="1800">
              <a:latin typeface="Arial" charset="0"/>
              <a:ea typeface="宋体" charset="-122"/>
            </a:endParaRPr>
          </a:p>
        </p:txBody>
      </p:sp>
      <p:sp>
        <p:nvSpPr>
          <p:cNvPr id="835587" name="Rectangle 3"/>
          <p:cNvSpPr>
            <a:spLocks noChangeArrowheads="1"/>
          </p:cNvSpPr>
          <p:nvPr/>
        </p:nvSpPr>
        <p:spPr bwMode="auto">
          <a:xfrm>
            <a:off x="5003800" y="4292600"/>
            <a:ext cx="1079500" cy="865188"/>
          </a:xfrm>
          <a:prstGeom prst="rect">
            <a:avLst/>
          </a:prstGeom>
          <a:solidFill>
            <a:srgbClr val="D1E8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endParaRPr lang="zh-CN" altLang="zh-CN" sz="1800">
              <a:latin typeface="Arial" charset="0"/>
              <a:ea typeface="宋体" charset="-122"/>
            </a:endParaRPr>
          </a:p>
        </p:txBody>
      </p:sp>
      <p:sp>
        <p:nvSpPr>
          <p:cNvPr id="835588" name="Rectangle 4"/>
          <p:cNvSpPr>
            <a:spLocks noChangeArrowheads="1"/>
          </p:cNvSpPr>
          <p:nvPr/>
        </p:nvSpPr>
        <p:spPr bwMode="auto">
          <a:xfrm>
            <a:off x="3132138" y="5589588"/>
            <a:ext cx="1008062" cy="719137"/>
          </a:xfrm>
          <a:prstGeom prst="rect">
            <a:avLst/>
          </a:prstGeom>
          <a:solidFill>
            <a:srgbClr val="D1E8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endParaRPr lang="zh-CN" altLang="zh-CN" sz="1800">
              <a:latin typeface="Arial" charset="0"/>
              <a:ea typeface="宋体" charset="-122"/>
            </a:endParaRPr>
          </a:p>
        </p:txBody>
      </p:sp>
      <p:sp>
        <p:nvSpPr>
          <p:cNvPr id="835589" name="Rectangle 5"/>
          <p:cNvSpPr>
            <a:spLocks noChangeArrowheads="1"/>
          </p:cNvSpPr>
          <p:nvPr/>
        </p:nvSpPr>
        <p:spPr bwMode="auto">
          <a:xfrm>
            <a:off x="3132138" y="3860800"/>
            <a:ext cx="1008062" cy="863600"/>
          </a:xfrm>
          <a:prstGeom prst="rect">
            <a:avLst/>
          </a:prstGeom>
          <a:solidFill>
            <a:srgbClr val="D1E8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endParaRPr lang="en-US" altLang="zh-CN" sz="1800">
              <a:latin typeface="Arial" charset="0"/>
              <a:ea typeface="宋体" charset="-122"/>
            </a:endParaRPr>
          </a:p>
          <a:p>
            <a:pPr algn="ctr" eaLnBrk="1" hangingPunct="1">
              <a:spcBef>
                <a:spcPct val="0"/>
              </a:spcBef>
              <a:buClrTx/>
              <a:buSzTx/>
              <a:buFontTx/>
              <a:buNone/>
            </a:pPr>
            <a:endParaRPr lang="en-US" altLang="zh-CN" sz="1800">
              <a:latin typeface="Arial" charset="0"/>
              <a:ea typeface="宋体" charset="-122"/>
            </a:endParaRPr>
          </a:p>
          <a:p>
            <a:pPr algn="ctr" eaLnBrk="1" hangingPunct="1">
              <a:spcBef>
                <a:spcPct val="0"/>
              </a:spcBef>
              <a:buClrTx/>
              <a:buSzTx/>
              <a:buFontTx/>
              <a:buNone/>
            </a:pPr>
            <a:endParaRPr lang="en-US" altLang="zh-CN" sz="1800">
              <a:latin typeface="Arial" charset="0"/>
              <a:ea typeface="宋体" charset="-122"/>
            </a:endParaRPr>
          </a:p>
        </p:txBody>
      </p:sp>
      <p:sp>
        <p:nvSpPr>
          <p:cNvPr id="835590" name="Rectangle 6"/>
          <p:cNvSpPr>
            <a:spLocks noChangeArrowheads="1"/>
          </p:cNvSpPr>
          <p:nvPr/>
        </p:nvSpPr>
        <p:spPr bwMode="auto">
          <a:xfrm>
            <a:off x="3132138" y="4724400"/>
            <a:ext cx="1008062" cy="792163"/>
          </a:xfrm>
          <a:prstGeom prst="rect">
            <a:avLst/>
          </a:prstGeom>
          <a:solidFill>
            <a:srgbClr val="D1E8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endParaRPr lang="en-US" altLang="zh-CN" sz="1800">
              <a:latin typeface="Arial" charset="0"/>
              <a:ea typeface="宋体" charset="-122"/>
            </a:endParaRPr>
          </a:p>
          <a:p>
            <a:pPr algn="ctr" eaLnBrk="1" hangingPunct="1">
              <a:spcBef>
                <a:spcPct val="0"/>
              </a:spcBef>
              <a:buClrTx/>
              <a:buSzTx/>
              <a:buFontTx/>
              <a:buNone/>
            </a:pPr>
            <a:endParaRPr lang="en-US" altLang="zh-CN" sz="1800">
              <a:latin typeface="Arial" charset="0"/>
              <a:ea typeface="宋体" charset="-122"/>
            </a:endParaRPr>
          </a:p>
          <a:p>
            <a:pPr algn="ctr" eaLnBrk="1" hangingPunct="1">
              <a:spcBef>
                <a:spcPct val="0"/>
              </a:spcBef>
              <a:buClrTx/>
              <a:buSzTx/>
              <a:buFontTx/>
              <a:buNone/>
            </a:pPr>
            <a:endParaRPr lang="en-US" altLang="zh-CN" sz="1800">
              <a:latin typeface="Arial" charset="0"/>
              <a:ea typeface="宋体" charset="-122"/>
            </a:endParaRPr>
          </a:p>
        </p:txBody>
      </p:sp>
      <p:grpSp>
        <p:nvGrpSpPr>
          <p:cNvPr id="2" name="Group 7"/>
          <p:cNvGrpSpPr>
            <a:grpSpLocks/>
          </p:cNvGrpSpPr>
          <p:nvPr/>
        </p:nvGrpSpPr>
        <p:grpSpPr bwMode="auto">
          <a:xfrm>
            <a:off x="2268538" y="2492375"/>
            <a:ext cx="4032250" cy="3817938"/>
            <a:chOff x="1429" y="1570"/>
            <a:chExt cx="2540" cy="2405"/>
          </a:xfrm>
        </p:grpSpPr>
        <p:sp>
          <p:nvSpPr>
            <p:cNvPr id="71722" name="Rectangle 8"/>
            <p:cNvSpPr>
              <a:spLocks noChangeArrowheads="1"/>
            </p:cNvSpPr>
            <p:nvPr/>
          </p:nvSpPr>
          <p:spPr bwMode="auto">
            <a:xfrm>
              <a:off x="1974" y="1979"/>
              <a:ext cx="635" cy="4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latin typeface="Arial" charset="0"/>
                  <a:ea typeface="宋体" charset="-122"/>
                </a:rPr>
                <a:t>ARM</a:t>
              </a:r>
            </a:p>
          </p:txBody>
        </p:sp>
        <p:sp>
          <p:nvSpPr>
            <p:cNvPr id="71723" name="Rectangle 9"/>
            <p:cNvSpPr>
              <a:spLocks noChangeArrowheads="1"/>
            </p:cNvSpPr>
            <p:nvPr/>
          </p:nvSpPr>
          <p:spPr bwMode="auto">
            <a:xfrm>
              <a:off x="1974" y="2432"/>
              <a:ext cx="635" cy="10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latin typeface="Arial" charset="0"/>
                  <a:ea typeface="宋体" charset="-122"/>
                </a:rPr>
                <a:t>Thumb</a:t>
              </a:r>
            </a:p>
            <a:p>
              <a:pPr algn="ctr" eaLnBrk="1" hangingPunct="1">
                <a:spcBef>
                  <a:spcPct val="0"/>
                </a:spcBef>
                <a:buClrTx/>
                <a:buSzTx/>
                <a:buFontTx/>
                <a:buNone/>
              </a:pPr>
              <a:endParaRPr lang="en-US" altLang="zh-CN" sz="1800">
                <a:latin typeface="Arial" charset="0"/>
                <a:ea typeface="宋体" charset="-122"/>
              </a:endParaRPr>
            </a:p>
            <a:p>
              <a:pPr algn="ctr" eaLnBrk="1" hangingPunct="1">
                <a:spcBef>
                  <a:spcPct val="0"/>
                </a:spcBef>
                <a:buClrTx/>
                <a:buSzTx/>
                <a:buFontTx/>
                <a:buNone/>
              </a:pPr>
              <a:endParaRPr lang="en-US" altLang="zh-CN" sz="1800">
                <a:latin typeface="Arial" charset="0"/>
                <a:ea typeface="宋体" charset="-122"/>
              </a:endParaRPr>
            </a:p>
          </p:txBody>
        </p:sp>
        <p:sp>
          <p:nvSpPr>
            <p:cNvPr id="71724" name="Rectangle 10"/>
            <p:cNvSpPr>
              <a:spLocks noChangeArrowheads="1"/>
            </p:cNvSpPr>
            <p:nvPr/>
          </p:nvSpPr>
          <p:spPr bwMode="auto">
            <a:xfrm>
              <a:off x="1974" y="3521"/>
              <a:ext cx="635" cy="45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latin typeface="Arial" charset="0"/>
                  <a:ea typeface="宋体" charset="-122"/>
                </a:rPr>
                <a:t>ARM</a:t>
              </a:r>
            </a:p>
          </p:txBody>
        </p:sp>
        <p:sp>
          <p:nvSpPr>
            <p:cNvPr id="71725" name="Line 11"/>
            <p:cNvSpPr>
              <a:spLocks noChangeShapeType="1"/>
            </p:cNvSpPr>
            <p:nvPr/>
          </p:nvSpPr>
          <p:spPr bwMode="auto">
            <a:xfrm>
              <a:off x="1838" y="1979"/>
              <a:ext cx="136" cy="0"/>
            </a:xfrm>
            <a:prstGeom prst="line">
              <a:avLst/>
            </a:prstGeom>
            <a:noFill/>
            <a:ln w="9525">
              <a:solidFill>
                <a:schemeClr val="tx1"/>
              </a:solidFill>
              <a:round/>
              <a:headEn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71726" name="Rectangle 12"/>
            <p:cNvSpPr>
              <a:spLocks noChangeArrowheads="1"/>
            </p:cNvSpPr>
            <p:nvPr/>
          </p:nvSpPr>
          <p:spPr bwMode="auto">
            <a:xfrm>
              <a:off x="1429" y="1888"/>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400">
                  <a:latin typeface="Arial" charset="0"/>
                  <a:ea typeface="宋体" charset="-122"/>
                </a:rPr>
                <a:t>Reset</a:t>
              </a:r>
            </a:p>
          </p:txBody>
        </p:sp>
        <p:sp>
          <p:nvSpPr>
            <p:cNvPr id="71727" name="Line 13"/>
            <p:cNvSpPr>
              <a:spLocks noChangeShapeType="1"/>
            </p:cNvSpPr>
            <p:nvPr/>
          </p:nvSpPr>
          <p:spPr bwMode="auto">
            <a:xfrm>
              <a:off x="1838" y="2387"/>
              <a:ext cx="136" cy="0"/>
            </a:xfrm>
            <a:prstGeom prst="line">
              <a:avLst/>
            </a:prstGeom>
            <a:noFill/>
            <a:ln w="9525">
              <a:solidFill>
                <a:schemeClr val="tx1"/>
              </a:solidFill>
              <a:round/>
              <a:headEn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71728" name="Rectangle 14"/>
            <p:cNvSpPr>
              <a:spLocks noChangeArrowheads="1"/>
            </p:cNvSpPr>
            <p:nvPr/>
          </p:nvSpPr>
          <p:spPr bwMode="auto">
            <a:xfrm>
              <a:off x="1475" y="229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400">
                  <a:latin typeface="Arial" charset="0"/>
                  <a:ea typeface="宋体" charset="-122"/>
                </a:rPr>
                <a:t>BX</a:t>
              </a:r>
            </a:p>
          </p:txBody>
        </p:sp>
        <p:sp>
          <p:nvSpPr>
            <p:cNvPr id="71729" name="Line 15"/>
            <p:cNvSpPr>
              <a:spLocks noChangeShapeType="1"/>
            </p:cNvSpPr>
            <p:nvPr/>
          </p:nvSpPr>
          <p:spPr bwMode="auto">
            <a:xfrm>
              <a:off x="1838" y="3475"/>
              <a:ext cx="136" cy="0"/>
            </a:xfrm>
            <a:prstGeom prst="line">
              <a:avLst/>
            </a:prstGeom>
            <a:noFill/>
            <a:ln w="9525">
              <a:solidFill>
                <a:schemeClr val="tx1"/>
              </a:solidFill>
              <a:round/>
              <a:headEn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71730" name="Rectangle 16"/>
            <p:cNvSpPr>
              <a:spLocks noChangeArrowheads="1"/>
            </p:cNvSpPr>
            <p:nvPr/>
          </p:nvSpPr>
          <p:spPr bwMode="auto">
            <a:xfrm>
              <a:off x="1475" y="3385"/>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400">
                  <a:latin typeface="Arial" charset="0"/>
                  <a:ea typeface="宋体" charset="-122"/>
                </a:rPr>
                <a:t>BX</a:t>
              </a:r>
            </a:p>
          </p:txBody>
        </p:sp>
        <p:sp>
          <p:nvSpPr>
            <p:cNvPr id="71731" name="Rectangle 17"/>
            <p:cNvSpPr>
              <a:spLocks noChangeArrowheads="1"/>
            </p:cNvSpPr>
            <p:nvPr/>
          </p:nvSpPr>
          <p:spPr bwMode="auto">
            <a:xfrm>
              <a:off x="3153" y="2704"/>
              <a:ext cx="680" cy="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latin typeface="Arial" charset="0"/>
                  <a:ea typeface="宋体" charset="-122"/>
                </a:rPr>
                <a:t>ARM</a:t>
              </a:r>
            </a:p>
          </p:txBody>
        </p:sp>
        <p:sp>
          <p:nvSpPr>
            <p:cNvPr id="71732" name="Rectangle 18"/>
            <p:cNvSpPr>
              <a:spLocks noChangeArrowheads="1"/>
            </p:cNvSpPr>
            <p:nvPr/>
          </p:nvSpPr>
          <p:spPr bwMode="auto">
            <a:xfrm>
              <a:off x="3244" y="1570"/>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zh-CN" altLang="en-US" sz="1400">
                  <a:latin typeface="Arial" charset="0"/>
                  <a:ea typeface="黑体" pitchFamily="2" charset="-122"/>
                </a:rPr>
                <a:t>中断服务程序</a:t>
              </a:r>
            </a:p>
          </p:txBody>
        </p:sp>
        <p:sp>
          <p:nvSpPr>
            <p:cNvPr id="71733" name="Line 19"/>
            <p:cNvSpPr>
              <a:spLocks noChangeShapeType="1"/>
            </p:cNvSpPr>
            <p:nvPr/>
          </p:nvSpPr>
          <p:spPr bwMode="auto">
            <a:xfrm>
              <a:off x="1974" y="1616"/>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4" name="Rectangle 20"/>
            <p:cNvSpPr>
              <a:spLocks noChangeArrowheads="1"/>
            </p:cNvSpPr>
            <p:nvPr/>
          </p:nvSpPr>
          <p:spPr bwMode="auto">
            <a:xfrm>
              <a:off x="2019" y="1570"/>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zh-CN" altLang="en-US" sz="1400">
                  <a:latin typeface="Arial" charset="0"/>
                  <a:ea typeface="黑体" pitchFamily="2" charset="-122"/>
                </a:rPr>
                <a:t>正常程序</a:t>
              </a:r>
            </a:p>
          </p:txBody>
        </p:sp>
        <p:sp>
          <p:nvSpPr>
            <p:cNvPr id="71735" name="Rectangle 21"/>
            <p:cNvSpPr>
              <a:spLocks noChangeArrowheads="1"/>
            </p:cNvSpPr>
            <p:nvPr/>
          </p:nvSpPr>
          <p:spPr bwMode="auto">
            <a:xfrm>
              <a:off x="1475" y="1570"/>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zh-CN" altLang="en-US" sz="1400">
                  <a:latin typeface="Arial" charset="0"/>
                  <a:ea typeface="黑体" pitchFamily="2" charset="-122"/>
                </a:rPr>
                <a:t>事件</a:t>
              </a:r>
            </a:p>
          </p:txBody>
        </p:sp>
        <p:sp>
          <p:nvSpPr>
            <p:cNvPr id="71736" name="Line 22"/>
            <p:cNvSpPr>
              <a:spLocks noChangeShapeType="1"/>
            </p:cNvSpPr>
            <p:nvPr/>
          </p:nvSpPr>
          <p:spPr bwMode="auto">
            <a:xfrm>
              <a:off x="1520" y="1752"/>
              <a:ext cx="24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7" name="Rectangle 23"/>
            <p:cNvSpPr>
              <a:spLocks noChangeArrowheads="1"/>
            </p:cNvSpPr>
            <p:nvPr/>
          </p:nvSpPr>
          <p:spPr bwMode="auto">
            <a:xfrm>
              <a:off x="3153" y="1979"/>
              <a:ext cx="680" cy="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latin typeface="Arial" charset="0"/>
                  <a:ea typeface="宋体" charset="-122"/>
                </a:rPr>
                <a:t>ARM</a:t>
              </a:r>
            </a:p>
          </p:txBody>
        </p:sp>
        <p:sp>
          <p:nvSpPr>
            <p:cNvPr id="71738" name="Rectangle 24"/>
            <p:cNvSpPr>
              <a:spLocks noChangeArrowheads="1"/>
            </p:cNvSpPr>
            <p:nvPr/>
          </p:nvSpPr>
          <p:spPr bwMode="auto">
            <a:xfrm>
              <a:off x="3153" y="3748"/>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latin typeface="Arial" charset="0"/>
                  <a:ea typeface="宋体" charset="-122"/>
                </a:rPr>
                <a:t>ARM</a:t>
              </a:r>
            </a:p>
          </p:txBody>
        </p:sp>
        <p:sp>
          <p:nvSpPr>
            <p:cNvPr id="71739" name="Rectangle 25"/>
            <p:cNvSpPr>
              <a:spLocks noChangeArrowheads="1"/>
            </p:cNvSpPr>
            <p:nvPr/>
          </p:nvSpPr>
          <p:spPr bwMode="auto">
            <a:xfrm>
              <a:off x="3244" y="1843"/>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400">
                  <a:latin typeface="Arial" charset="0"/>
                  <a:ea typeface="宋体" charset="-122"/>
                </a:rPr>
                <a:t>ISR1</a:t>
              </a:r>
            </a:p>
          </p:txBody>
        </p:sp>
        <p:sp>
          <p:nvSpPr>
            <p:cNvPr id="71740" name="Rectangle 26"/>
            <p:cNvSpPr>
              <a:spLocks noChangeArrowheads="1"/>
            </p:cNvSpPr>
            <p:nvPr/>
          </p:nvSpPr>
          <p:spPr bwMode="auto">
            <a:xfrm>
              <a:off x="3244" y="2568"/>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400">
                  <a:latin typeface="Arial" charset="0"/>
                  <a:ea typeface="宋体" charset="-122"/>
                </a:rPr>
                <a:t>ISR2</a:t>
              </a:r>
            </a:p>
          </p:txBody>
        </p:sp>
        <p:sp>
          <p:nvSpPr>
            <p:cNvPr id="71741" name="Rectangle 27"/>
            <p:cNvSpPr>
              <a:spLocks noChangeArrowheads="1"/>
            </p:cNvSpPr>
            <p:nvPr/>
          </p:nvSpPr>
          <p:spPr bwMode="auto">
            <a:xfrm>
              <a:off x="3244" y="3611"/>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400">
                  <a:latin typeface="Arial" charset="0"/>
                  <a:ea typeface="宋体" charset="-122"/>
                </a:rPr>
                <a:t>ISRn</a:t>
              </a:r>
            </a:p>
          </p:txBody>
        </p:sp>
        <p:sp>
          <p:nvSpPr>
            <p:cNvPr id="71742" name="Rectangle 28"/>
            <p:cNvSpPr>
              <a:spLocks noChangeArrowheads="1"/>
            </p:cNvSpPr>
            <p:nvPr/>
          </p:nvSpPr>
          <p:spPr bwMode="auto">
            <a:xfrm>
              <a:off x="3153" y="3294"/>
              <a:ext cx="68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latin typeface="Arial" charset="0"/>
                  <a:ea typeface="宋体" charset="-122"/>
                </a:rPr>
                <a:t>…</a:t>
              </a:r>
            </a:p>
          </p:txBody>
        </p:sp>
      </p:grpSp>
      <p:sp>
        <p:nvSpPr>
          <p:cNvPr id="71688" name="Rectangle 29"/>
          <p:cNvSpPr>
            <a:spLocks noGrp="1" noChangeArrowheads="1"/>
          </p:cNvSpPr>
          <p:nvPr>
            <p:ph idx="1"/>
          </p:nvPr>
        </p:nvSpPr>
        <p:spPr>
          <a:xfrm>
            <a:off x="900113" y="511175"/>
            <a:ext cx="7772400" cy="685800"/>
          </a:xfrm>
        </p:spPr>
        <p:txBody>
          <a:bodyPr/>
          <a:lstStyle/>
          <a:p>
            <a:pPr algn="ctr" eaLnBrk="1" hangingPunct="1">
              <a:buFont typeface="Wingdings" pitchFamily="2" charset="2"/>
              <a:buNone/>
            </a:pPr>
            <a:r>
              <a:rPr lang="zh-CN" altLang="en-US">
                <a:solidFill>
                  <a:schemeClr val="tx2"/>
                </a:solidFill>
              </a:rPr>
              <a:t>状态切换过程</a:t>
            </a:r>
            <a:endParaRPr lang="zh-CN" altLang="en-US"/>
          </a:p>
        </p:txBody>
      </p:sp>
      <p:sp>
        <p:nvSpPr>
          <p:cNvPr id="71689" name="日期占位符 6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50F119BA-D71F-4C82-83A6-EB10537A21DC}"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71690" name="灯片编号占位符 6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8CC6C1BB-7FF0-410F-93DB-27917240AA52}" type="slidenum">
              <a:rPr lang="zh-CN" altLang="en-US" sz="1000" smtClean="0">
                <a:latin typeface="Arial" charset="0"/>
                <a:ea typeface="宋体" charset="-122"/>
              </a:rPr>
              <a:pPr eaLnBrk="1" hangingPunct="1">
                <a:spcBef>
                  <a:spcPct val="0"/>
                </a:spcBef>
                <a:buClrTx/>
                <a:buSzTx/>
                <a:buFontTx/>
                <a:buNone/>
              </a:pPr>
              <a:t>22</a:t>
            </a:fld>
            <a:endParaRPr lang="en-US" altLang="zh-CN" sz="1000">
              <a:latin typeface="Arial" charset="0"/>
              <a:ea typeface="宋体" charset="-122"/>
            </a:endParaRPr>
          </a:p>
        </p:txBody>
      </p:sp>
      <p:sp>
        <p:nvSpPr>
          <p:cNvPr id="835614" name="Line 30"/>
          <p:cNvSpPr>
            <a:spLocks noChangeShapeType="1"/>
          </p:cNvSpPr>
          <p:nvPr/>
        </p:nvSpPr>
        <p:spPr bwMode="auto">
          <a:xfrm>
            <a:off x="3635375" y="3644900"/>
            <a:ext cx="0" cy="431800"/>
          </a:xfrm>
          <a:prstGeom prst="line">
            <a:avLst/>
          </a:prstGeom>
          <a:noFill/>
          <a:ln w="5715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5615" name="Line 31"/>
          <p:cNvSpPr>
            <a:spLocks noChangeShapeType="1"/>
          </p:cNvSpPr>
          <p:nvPr/>
        </p:nvSpPr>
        <p:spPr bwMode="auto">
          <a:xfrm>
            <a:off x="3635375" y="5373688"/>
            <a:ext cx="0" cy="431800"/>
          </a:xfrm>
          <a:prstGeom prst="line">
            <a:avLst/>
          </a:prstGeom>
          <a:noFill/>
          <a:ln w="5715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 name="Group 32"/>
          <p:cNvGrpSpPr>
            <a:grpSpLocks/>
          </p:cNvGrpSpPr>
          <p:nvPr/>
        </p:nvGrpSpPr>
        <p:grpSpPr bwMode="auto">
          <a:xfrm>
            <a:off x="2124075" y="4581525"/>
            <a:ext cx="2016125" cy="287338"/>
            <a:chOff x="1338" y="2886"/>
            <a:chExt cx="1270" cy="181"/>
          </a:xfrm>
        </p:grpSpPr>
        <p:sp>
          <p:nvSpPr>
            <p:cNvPr id="71719" name="Line 33"/>
            <p:cNvSpPr>
              <a:spLocks noChangeShapeType="1"/>
            </p:cNvSpPr>
            <p:nvPr/>
          </p:nvSpPr>
          <p:spPr bwMode="auto">
            <a:xfrm>
              <a:off x="1837" y="2976"/>
              <a:ext cx="136" cy="0"/>
            </a:xfrm>
            <a:prstGeom prst="line">
              <a:avLst/>
            </a:prstGeom>
            <a:noFill/>
            <a:ln w="9525">
              <a:solidFill>
                <a:schemeClr val="tx1"/>
              </a:solidFill>
              <a:round/>
              <a:headEn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71720" name="Rectangle 34"/>
            <p:cNvSpPr>
              <a:spLocks noChangeArrowheads="1"/>
            </p:cNvSpPr>
            <p:nvPr/>
          </p:nvSpPr>
          <p:spPr bwMode="auto">
            <a:xfrm>
              <a:off x="1338" y="288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zh-CN" altLang="en-US" sz="1400">
                  <a:latin typeface="Arial" charset="0"/>
                  <a:ea typeface="黑体" pitchFamily="2" charset="-122"/>
                </a:rPr>
                <a:t>异常发生</a:t>
              </a:r>
            </a:p>
          </p:txBody>
        </p:sp>
        <p:sp>
          <p:nvSpPr>
            <p:cNvPr id="71721" name="Line 35"/>
            <p:cNvSpPr>
              <a:spLocks noChangeShapeType="1"/>
            </p:cNvSpPr>
            <p:nvPr/>
          </p:nvSpPr>
          <p:spPr bwMode="auto">
            <a:xfrm>
              <a:off x="1973" y="2976"/>
              <a:ext cx="63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36"/>
          <p:cNvGrpSpPr>
            <a:grpSpLocks/>
          </p:cNvGrpSpPr>
          <p:nvPr/>
        </p:nvGrpSpPr>
        <p:grpSpPr bwMode="auto">
          <a:xfrm>
            <a:off x="4140200" y="4151313"/>
            <a:ext cx="863600" cy="501650"/>
            <a:chOff x="2608" y="2614"/>
            <a:chExt cx="544" cy="316"/>
          </a:xfrm>
        </p:grpSpPr>
        <p:sp>
          <p:nvSpPr>
            <p:cNvPr id="71717" name="Line 37"/>
            <p:cNvSpPr>
              <a:spLocks noChangeShapeType="1"/>
            </p:cNvSpPr>
            <p:nvPr/>
          </p:nvSpPr>
          <p:spPr bwMode="auto">
            <a:xfrm flipV="1">
              <a:off x="2608" y="2704"/>
              <a:ext cx="544"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8" name="Rectangle 38"/>
            <p:cNvSpPr>
              <a:spLocks noChangeArrowheads="1"/>
            </p:cNvSpPr>
            <p:nvPr/>
          </p:nvSpPr>
          <p:spPr bwMode="auto">
            <a:xfrm rot="-1222736">
              <a:off x="2608" y="2614"/>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zh-CN" altLang="en-US" sz="1400">
                  <a:latin typeface="Arial" charset="0"/>
                  <a:ea typeface="黑体" pitchFamily="2" charset="-122"/>
                </a:rPr>
                <a:t>进入</a:t>
              </a:r>
            </a:p>
          </p:txBody>
        </p:sp>
      </p:grpSp>
      <p:grpSp>
        <p:nvGrpSpPr>
          <p:cNvPr id="5" name="Group 39"/>
          <p:cNvGrpSpPr>
            <a:grpSpLocks/>
          </p:cNvGrpSpPr>
          <p:nvPr/>
        </p:nvGrpSpPr>
        <p:grpSpPr bwMode="auto">
          <a:xfrm>
            <a:off x="4140200" y="4724400"/>
            <a:ext cx="863600" cy="431800"/>
            <a:chOff x="2608" y="2977"/>
            <a:chExt cx="544" cy="272"/>
          </a:xfrm>
        </p:grpSpPr>
        <p:sp>
          <p:nvSpPr>
            <p:cNvPr id="71715" name="Line 40"/>
            <p:cNvSpPr>
              <a:spLocks noChangeShapeType="1"/>
            </p:cNvSpPr>
            <p:nvPr/>
          </p:nvSpPr>
          <p:spPr bwMode="auto">
            <a:xfrm flipH="1" flipV="1">
              <a:off x="2608" y="3022"/>
              <a:ext cx="544"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6" name="Rectangle 41"/>
            <p:cNvSpPr>
              <a:spLocks noChangeArrowheads="1"/>
            </p:cNvSpPr>
            <p:nvPr/>
          </p:nvSpPr>
          <p:spPr bwMode="auto">
            <a:xfrm rot="1407644">
              <a:off x="2653" y="2977"/>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zh-CN" altLang="en-US" sz="1400">
                  <a:latin typeface="Arial" charset="0"/>
                  <a:ea typeface="黑体" pitchFamily="2" charset="-122"/>
                </a:rPr>
                <a:t>退出</a:t>
              </a:r>
            </a:p>
          </p:txBody>
        </p:sp>
      </p:grpSp>
      <p:grpSp>
        <p:nvGrpSpPr>
          <p:cNvPr id="6" name="Group 42"/>
          <p:cNvGrpSpPr>
            <a:grpSpLocks/>
          </p:cNvGrpSpPr>
          <p:nvPr/>
        </p:nvGrpSpPr>
        <p:grpSpPr bwMode="auto">
          <a:xfrm>
            <a:off x="827088" y="1628775"/>
            <a:ext cx="7489825" cy="457200"/>
            <a:chOff x="521" y="1457"/>
            <a:chExt cx="4718" cy="288"/>
          </a:xfrm>
        </p:grpSpPr>
        <p:sp>
          <p:nvSpPr>
            <p:cNvPr id="71713" name="Text Box 43"/>
            <p:cNvSpPr txBox="1">
              <a:spLocks noChangeArrowheads="1"/>
            </p:cNvSpPr>
            <p:nvPr/>
          </p:nvSpPr>
          <p:spPr bwMode="auto">
            <a:xfrm>
              <a:off x="521" y="1457"/>
              <a:ext cx="47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just" eaLnBrk="1" hangingPunct="1">
                <a:spcBef>
                  <a:spcPct val="50000"/>
                </a:spcBef>
                <a:buClrTx/>
                <a:buSzTx/>
                <a:buFontTx/>
                <a:buNone/>
              </a:pPr>
              <a:r>
                <a:rPr lang="en-US" altLang="zh-CN" sz="2400">
                  <a:latin typeface="华文新魏" pitchFamily="2" charset="-122"/>
                  <a:ea typeface="华文新魏" pitchFamily="2" charset="-122"/>
                </a:rPr>
                <a:t>    </a:t>
              </a:r>
              <a:r>
                <a:rPr lang="zh-CN" altLang="en-US" sz="2400">
                  <a:latin typeface="华文新魏" pitchFamily="2" charset="-122"/>
                  <a:ea typeface="华文新魏" pitchFamily="2" charset="-122"/>
                </a:rPr>
                <a:t>系统复位，自动切换到</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状态。</a:t>
              </a:r>
              <a:endParaRPr lang="zh-CN" altLang="en-US" sz="2000">
                <a:solidFill>
                  <a:srgbClr val="FF0000"/>
                </a:solidFill>
                <a:latin typeface="Arial" charset="0"/>
                <a:ea typeface="华文新魏" pitchFamily="2" charset="-122"/>
              </a:endParaRPr>
            </a:p>
          </p:txBody>
        </p:sp>
        <p:sp>
          <p:nvSpPr>
            <p:cNvPr id="71714" name="Oval 44"/>
            <p:cNvSpPr>
              <a:spLocks noChangeArrowheads="1"/>
            </p:cNvSpPr>
            <p:nvPr/>
          </p:nvSpPr>
          <p:spPr bwMode="auto">
            <a:xfrm>
              <a:off x="567" y="1480"/>
              <a:ext cx="181" cy="181"/>
            </a:xfrm>
            <a:prstGeom prst="ellipse">
              <a:avLst/>
            </a:prstGeom>
            <a:solidFill>
              <a:srgbClr val="0000FF"/>
            </a:solidFill>
            <a:ln w="9525">
              <a:solidFill>
                <a:srgbClr val="DDDDDD"/>
              </a:solidFill>
              <a:round/>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solidFill>
                    <a:schemeClr val="bg1"/>
                  </a:solidFill>
                  <a:latin typeface="Arial Black" pitchFamily="34" charset="0"/>
                  <a:ea typeface="宋体" charset="-122"/>
                </a:rPr>
                <a:t>1</a:t>
              </a:r>
            </a:p>
          </p:txBody>
        </p:sp>
      </p:grpSp>
      <p:grpSp>
        <p:nvGrpSpPr>
          <p:cNvPr id="7" name="Group 45"/>
          <p:cNvGrpSpPr>
            <a:grpSpLocks/>
          </p:cNvGrpSpPr>
          <p:nvPr/>
        </p:nvGrpSpPr>
        <p:grpSpPr bwMode="auto">
          <a:xfrm>
            <a:off x="827088" y="1628775"/>
            <a:ext cx="7489825" cy="822325"/>
            <a:chOff x="521" y="1457"/>
            <a:chExt cx="4718" cy="518"/>
          </a:xfrm>
        </p:grpSpPr>
        <p:sp>
          <p:nvSpPr>
            <p:cNvPr id="71711" name="Text Box 46"/>
            <p:cNvSpPr txBox="1">
              <a:spLocks noChangeArrowheads="1"/>
            </p:cNvSpPr>
            <p:nvPr/>
          </p:nvSpPr>
          <p:spPr bwMode="auto">
            <a:xfrm>
              <a:off x="521" y="1457"/>
              <a:ext cx="471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just" eaLnBrk="1" hangingPunct="1">
                <a:spcBef>
                  <a:spcPct val="50000"/>
                </a:spcBef>
                <a:buClrTx/>
                <a:buSzTx/>
                <a:buFontTx/>
                <a:buNone/>
              </a:pPr>
              <a:r>
                <a:rPr lang="en-US" altLang="zh-CN" sz="2400">
                  <a:latin typeface="华文新魏" pitchFamily="2" charset="-122"/>
                  <a:ea typeface="华文新魏" pitchFamily="2" charset="-122"/>
                </a:rPr>
                <a:t>    </a:t>
              </a:r>
              <a:r>
                <a:rPr lang="zh-CN" altLang="en-US" sz="2400">
                  <a:latin typeface="华文新魏" pitchFamily="2" charset="-122"/>
                  <a:ea typeface="华文新魏" pitchFamily="2" charset="-122"/>
                </a:rPr>
                <a:t>通过</a:t>
              </a:r>
              <a:r>
                <a:rPr lang="en-US" altLang="zh-CN" sz="2400">
                  <a:latin typeface="华文新魏" pitchFamily="2" charset="-122"/>
                  <a:ea typeface="华文新魏" pitchFamily="2" charset="-122"/>
                </a:rPr>
                <a:t>BX</a:t>
              </a:r>
              <a:r>
                <a:rPr lang="zh-CN" altLang="en-US" sz="2400">
                  <a:latin typeface="华文新魏" pitchFamily="2" charset="-122"/>
                  <a:ea typeface="华文新魏" pitchFamily="2" charset="-122"/>
                </a:rPr>
                <a:t>和</a:t>
              </a:r>
              <a:r>
                <a:rPr lang="en-US" altLang="zh-CN" sz="2400">
                  <a:latin typeface="华文新魏" pitchFamily="2" charset="-122"/>
                  <a:ea typeface="华文新魏" pitchFamily="2" charset="-122"/>
                </a:rPr>
                <a:t>BLX</a:t>
              </a:r>
              <a:r>
                <a:rPr lang="zh-CN" altLang="en-US" sz="2400">
                  <a:latin typeface="华文新魏" pitchFamily="2" charset="-122"/>
                  <a:ea typeface="华文新魏" pitchFamily="2" charset="-122"/>
                </a:rPr>
                <a:t>指令改变当前处理器模式，使之从</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状态切换到</a:t>
              </a:r>
              <a:r>
                <a:rPr lang="en-US" altLang="zh-CN" sz="2400">
                  <a:latin typeface="华文新魏" pitchFamily="2" charset="-122"/>
                  <a:ea typeface="华文新魏" pitchFamily="2" charset="-122"/>
                </a:rPr>
                <a:t>Thumb</a:t>
              </a:r>
              <a:r>
                <a:rPr lang="zh-CN" altLang="en-US" sz="2400">
                  <a:latin typeface="华文新魏" pitchFamily="2" charset="-122"/>
                  <a:ea typeface="华文新魏" pitchFamily="2" charset="-122"/>
                </a:rPr>
                <a:t>状态。</a:t>
              </a:r>
              <a:endParaRPr lang="zh-CN" altLang="en-US" sz="2000">
                <a:solidFill>
                  <a:srgbClr val="FF0000"/>
                </a:solidFill>
                <a:latin typeface="Arial" charset="0"/>
                <a:ea typeface="华文新魏" pitchFamily="2" charset="-122"/>
              </a:endParaRPr>
            </a:p>
          </p:txBody>
        </p:sp>
        <p:sp>
          <p:nvSpPr>
            <p:cNvPr id="71712" name="Oval 47"/>
            <p:cNvSpPr>
              <a:spLocks noChangeArrowheads="1"/>
            </p:cNvSpPr>
            <p:nvPr/>
          </p:nvSpPr>
          <p:spPr bwMode="auto">
            <a:xfrm>
              <a:off x="567" y="1480"/>
              <a:ext cx="181" cy="181"/>
            </a:xfrm>
            <a:prstGeom prst="ellipse">
              <a:avLst/>
            </a:prstGeom>
            <a:solidFill>
              <a:srgbClr val="0000FF"/>
            </a:solidFill>
            <a:ln w="9525">
              <a:solidFill>
                <a:srgbClr val="DDDDDD"/>
              </a:solidFill>
              <a:round/>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solidFill>
                    <a:schemeClr val="bg1"/>
                  </a:solidFill>
                  <a:latin typeface="Arial Black" pitchFamily="34" charset="0"/>
                  <a:ea typeface="宋体" charset="-122"/>
                </a:rPr>
                <a:t>2</a:t>
              </a:r>
            </a:p>
          </p:txBody>
        </p:sp>
      </p:grpSp>
      <p:grpSp>
        <p:nvGrpSpPr>
          <p:cNvPr id="8" name="Group 48"/>
          <p:cNvGrpSpPr>
            <a:grpSpLocks/>
          </p:cNvGrpSpPr>
          <p:nvPr/>
        </p:nvGrpSpPr>
        <p:grpSpPr bwMode="auto">
          <a:xfrm>
            <a:off x="827088" y="1628775"/>
            <a:ext cx="7489825" cy="457200"/>
            <a:chOff x="521" y="1457"/>
            <a:chExt cx="4718" cy="288"/>
          </a:xfrm>
        </p:grpSpPr>
        <p:sp>
          <p:nvSpPr>
            <p:cNvPr id="71709" name="Text Box 49"/>
            <p:cNvSpPr txBox="1">
              <a:spLocks noChangeArrowheads="1"/>
            </p:cNvSpPr>
            <p:nvPr/>
          </p:nvSpPr>
          <p:spPr bwMode="auto">
            <a:xfrm>
              <a:off x="521" y="1457"/>
              <a:ext cx="47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just" eaLnBrk="1" hangingPunct="1">
                <a:spcBef>
                  <a:spcPct val="50000"/>
                </a:spcBef>
                <a:buClrTx/>
                <a:buSzTx/>
                <a:buFontTx/>
                <a:buNone/>
              </a:pPr>
              <a:r>
                <a:rPr lang="en-US" altLang="zh-CN" sz="2400">
                  <a:latin typeface="华文新魏" pitchFamily="2" charset="-122"/>
                  <a:ea typeface="华文新魏" pitchFamily="2" charset="-122"/>
                </a:rPr>
                <a:t>    </a:t>
              </a:r>
              <a:r>
                <a:rPr lang="zh-CN" altLang="en-US" sz="2400">
                  <a:latin typeface="华文新魏" pitchFamily="2" charset="-122"/>
                  <a:ea typeface="华文新魏" pitchFamily="2" charset="-122"/>
                </a:rPr>
                <a:t>在</a:t>
              </a:r>
              <a:r>
                <a:rPr lang="en-US" altLang="zh-CN" sz="2400">
                  <a:latin typeface="华文新魏" pitchFamily="2" charset="-122"/>
                  <a:ea typeface="华文新魏" pitchFamily="2" charset="-122"/>
                </a:rPr>
                <a:t>Thumb</a:t>
              </a:r>
              <a:r>
                <a:rPr lang="zh-CN" altLang="en-US" sz="2400">
                  <a:latin typeface="华文新魏" pitchFamily="2" charset="-122"/>
                  <a:ea typeface="华文新魏" pitchFamily="2" charset="-122"/>
                </a:rPr>
                <a:t>状态下，正常程序执行时产生中断异常。</a:t>
              </a:r>
              <a:endParaRPr lang="zh-CN" altLang="en-US" sz="2000">
                <a:solidFill>
                  <a:srgbClr val="FF0000"/>
                </a:solidFill>
                <a:latin typeface="Arial" charset="0"/>
                <a:ea typeface="华文新魏" pitchFamily="2" charset="-122"/>
              </a:endParaRPr>
            </a:p>
          </p:txBody>
        </p:sp>
        <p:sp>
          <p:nvSpPr>
            <p:cNvPr id="71710" name="Oval 50"/>
            <p:cNvSpPr>
              <a:spLocks noChangeArrowheads="1"/>
            </p:cNvSpPr>
            <p:nvPr/>
          </p:nvSpPr>
          <p:spPr bwMode="auto">
            <a:xfrm>
              <a:off x="567" y="1480"/>
              <a:ext cx="181" cy="181"/>
            </a:xfrm>
            <a:prstGeom prst="ellipse">
              <a:avLst/>
            </a:prstGeom>
            <a:solidFill>
              <a:srgbClr val="0000FF"/>
            </a:solidFill>
            <a:ln w="9525">
              <a:solidFill>
                <a:srgbClr val="DDDDDD"/>
              </a:solidFill>
              <a:round/>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solidFill>
                    <a:schemeClr val="bg1"/>
                  </a:solidFill>
                  <a:latin typeface="Arial Black" pitchFamily="34" charset="0"/>
                  <a:ea typeface="宋体" charset="-122"/>
                </a:rPr>
                <a:t>3</a:t>
              </a:r>
            </a:p>
          </p:txBody>
        </p:sp>
      </p:grpSp>
      <p:grpSp>
        <p:nvGrpSpPr>
          <p:cNvPr id="9" name="Group 51"/>
          <p:cNvGrpSpPr>
            <a:grpSpLocks/>
          </p:cNvGrpSpPr>
          <p:nvPr/>
        </p:nvGrpSpPr>
        <p:grpSpPr bwMode="auto">
          <a:xfrm>
            <a:off x="827088" y="1628775"/>
            <a:ext cx="7489825" cy="822325"/>
            <a:chOff x="521" y="1457"/>
            <a:chExt cx="4718" cy="518"/>
          </a:xfrm>
        </p:grpSpPr>
        <p:sp>
          <p:nvSpPr>
            <p:cNvPr id="71707" name="Text Box 52"/>
            <p:cNvSpPr txBox="1">
              <a:spLocks noChangeArrowheads="1"/>
            </p:cNvSpPr>
            <p:nvPr/>
          </p:nvSpPr>
          <p:spPr bwMode="auto">
            <a:xfrm>
              <a:off x="521" y="1457"/>
              <a:ext cx="471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just" eaLnBrk="1" hangingPunct="1">
                <a:spcBef>
                  <a:spcPct val="50000"/>
                </a:spcBef>
                <a:buClrTx/>
                <a:buSzTx/>
                <a:buFontTx/>
                <a:buNone/>
              </a:pPr>
              <a:r>
                <a:rPr lang="en-US" altLang="zh-CN" sz="2400">
                  <a:latin typeface="华文新魏" pitchFamily="2" charset="-122"/>
                  <a:ea typeface="华文新魏" pitchFamily="2" charset="-122"/>
                </a:rPr>
                <a:t>    </a:t>
              </a:r>
              <a:r>
                <a:rPr lang="zh-CN" altLang="en-US" sz="2400">
                  <a:latin typeface="华文新魏" pitchFamily="2" charset="-122"/>
                  <a:ea typeface="华文新魏" pitchFamily="2" charset="-122"/>
                </a:rPr>
                <a:t>处理器进入中断异常，自动的将模式切换到</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状态。</a:t>
              </a:r>
              <a:endParaRPr lang="zh-CN" altLang="en-US" sz="2000">
                <a:solidFill>
                  <a:srgbClr val="FF0000"/>
                </a:solidFill>
                <a:latin typeface="Arial" charset="0"/>
                <a:ea typeface="华文新魏" pitchFamily="2" charset="-122"/>
              </a:endParaRPr>
            </a:p>
          </p:txBody>
        </p:sp>
        <p:sp>
          <p:nvSpPr>
            <p:cNvPr id="71708" name="Oval 53"/>
            <p:cNvSpPr>
              <a:spLocks noChangeArrowheads="1"/>
            </p:cNvSpPr>
            <p:nvPr/>
          </p:nvSpPr>
          <p:spPr bwMode="auto">
            <a:xfrm>
              <a:off x="567" y="1480"/>
              <a:ext cx="181" cy="181"/>
            </a:xfrm>
            <a:prstGeom prst="ellipse">
              <a:avLst/>
            </a:prstGeom>
            <a:solidFill>
              <a:srgbClr val="0000FF"/>
            </a:solidFill>
            <a:ln w="9525">
              <a:solidFill>
                <a:srgbClr val="DDDDDD"/>
              </a:solidFill>
              <a:round/>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solidFill>
                    <a:schemeClr val="bg1"/>
                  </a:solidFill>
                  <a:latin typeface="Arial Black" pitchFamily="34" charset="0"/>
                  <a:ea typeface="宋体" charset="-122"/>
                </a:rPr>
                <a:t>4</a:t>
              </a:r>
            </a:p>
          </p:txBody>
        </p:sp>
      </p:grpSp>
      <p:grpSp>
        <p:nvGrpSpPr>
          <p:cNvPr id="10" name="Group 54"/>
          <p:cNvGrpSpPr>
            <a:grpSpLocks/>
          </p:cNvGrpSpPr>
          <p:nvPr/>
        </p:nvGrpSpPr>
        <p:grpSpPr bwMode="auto">
          <a:xfrm>
            <a:off x="827088" y="1628775"/>
            <a:ext cx="7489825" cy="822325"/>
            <a:chOff x="521" y="1457"/>
            <a:chExt cx="4718" cy="518"/>
          </a:xfrm>
        </p:grpSpPr>
        <p:sp>
          <p:nvSpPr>
            <p:cNvPr id="71705" name="Text Box 55"/>
            <p:cNvSpPr txBox="1">
              <a:spLocks noChangeArrowheads="1"/>
            </p:cNvSpPr>
            <p:nvPr/>
          </p:nvSpPr>
          <p:spPr bwMode="auto">
            <a:xfrm>
              <a:off x="521" y="1457"/>
              <a:ext cx="471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just" eaLnBrk="1" hangingPunct="1">
                <a:spcBef>
                  <a:spcPct val="50000"/>
                </a:spcBef>
                <a:buClrTx/>
                <a:buSzTx/>
                <a:buFontTx/>
                <a:buNone/>
              </a:pPr>
              <a:r>
                <a:rPr lang="en-US" altLang="zh-CN" sz="2400">
                  <a:latin typeface="华文新魏" pitchFamily="2" charset="-122"/>
                  <a:ea typeface="华文新魏" pitchFamily="2" charset="-122"/>
                </a:rPr>
                <a:t>    </a:t>
              </a:r>
              <a:r>
                <a:rPr lang="zh-CN" altLang="en-US" sz="2400">
                  <a:latin typeface="华文新魏" pitchFamily="2" charset="-122"/>
                  <a:ea typeface="华文新魏" pitchFamily="2" charset="-122"/>
                </a:rPr>
                <a:t>异常处理完毕，返回正常程序，此时处理器自动的将模式切换到</a:t>
              </a:r>
              <a:r>
                <a:rPr lang="en-US" altLang="zh-CN" sz="2400">
                  <a:latin typeface="华文新魏" pitchFamily="2" charset="-122"/>
                  <a:ea typeface="华文新魏" pitchFamily="2" charset="-122"/>
                </a:rPr>
                <a:t>Thumb</a:t>
              </a:r>
              <a:r>
                <a:rPr lang="zh-CN" altLang="en-US" sz="2400">
                  <a:latin typeface="华文新魏" pitchFamily="2" charset="-122"/>
                  <a:ea typeface="华文新魏" pitchFamily="2" charset="-122"/>
                </a:rPr>
                <a:t>状态。</a:t>
              </a:r>
              <a:endParaRPr lang="zh-CN" altLang="en-US" sz="2000">
                <a:solidFill>
                  <a:srgbClr val="FF0000"/>
                </a:solidFill>
                <a:latin typeface="Arial" charset="0"/>
                <a:ea typeface="华文新魏" pitchFamily="2" charset="-122"/>
              </a:endParaRPr>
            </a:p>
          </p:txBody>
        </p:sp>
        <p:sp>
          <p:nvSpPr>
            <p:cNvPr id="71706" name="Oval 56"/>
            <p:cNvSpPr>
              <a:spLocks noChangeArrowheads="1"/>
            </p:cNvSpPr>
            <p:nvPr/>
          </p:nvSpPr>
          <p:spPr bwMode="auto">
            <a:xfrm>
              <a:off x="567" y="1480"/>
              <a:ext cx="181" cy="181"/>
            </a:xfrm>
            <a:prstGeom prst="ellipse">
              <a:avLst/>
            </a:prstGeom>
            <a:solidFill>
              <a:srgbClr val="0000FF"/>
            </a:solidFill>
            <a:ln w="9525">
              <a:solidFill>
                <a:srgbClr val="DDDDDD"/>
              </a:solidFill>
              <a:round/>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solidFill>
                    <a:schemeClr val="bg1"/>
                  </a:solidFill>
                  <a:latin typeface="Arial Black" pitchFamily="34" charset="0"/>
                  <a:ea typeface="宋体" charset="-122"/>
                </a:rPr>
                <a:t>5</a:t>
              </a:r>
            </a:p>
          </p:txBody>
        </p:sp>
      </p:grpSp>
      <p:grpSp>
        <p:nvGrpSpPr>
          <p:cNvPr id="11" name="Group 57"/>
          <p:cNvGrpSpPr>
            <a:grpSpLocks/>
          </p:cNvGrpSpPr>
          <p:nvPr/>
        </p:nvGrpSpPr>
        <p:grpSpPr bwMode="auto">
          <a:xfrm>
            <a:off x="827088" y="1628775"/>
            <a:ext cx="7489825" cy="822325"/>
            <a:chOff x="521" y="1457"/>
            <a:chExt cx="4718" cy="518"/>
          </a:xfrm>
        </p:grpSpPr>
        <p:sp>
          <p:nvSpPr>
            <p:cNvPr id="71703" name="Text Box 58"/>
            <p:cNvSpPr txBox="1">
              <a:spLocks noChangeArrowheads="1"/>
            </p:cNvSpPr>
            <p:nvPr/>
          </p:nvSpPr>
          <p:spPr bwMode="auto">
            <a:xfrm>
              <a:off x="521" y="1457"/>
              <a:ext cx="471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just" eaLnBrk="1" hangingPunct="1">
                <a:spcBef>
                  <a:spcPct val="50000"/>
                </a:spcBef>
                <a:buClrTx/>
                <a:buSzTx/>
                <a:buFontTx/>
                <a:buNone/>
              </a:pPr>
              <a:r>
                <a:rPr lang="en-US" altLang="zh-CN" sz="2400">
                  <a:latin typeface="华文新魏" pitchFamily="2" charset="-122"/>
                  <a:ea typeface="华文新魏" pitchFamily="2" charset="-122"/>
                </a:rPr>
                <a:t>    </a:t>
              </a:r>
              <a:r>
                <a:rPr lang="zh-CN" altLang="en-US" sz="2400">
                  <a:latin typeface="华文新魏" pitchFamily="2" charset="-122"/>
                  <a:ea typeface="华文新魏" pitchFamily="2" charset="-122"/>
                </a:rPr>
                <a:t>再次通过</a:t>
              </a:r>
              <a:r>
                <a:rPr lang="en-US" altLang="zh-CN" sz="2400">
                  <a:latin typeface="华文新魏" pitchFamily="2" charset="-122"/>
                  <a:ea typeface="华文新魏" pitchFamily="2" charset="-122"/>
                </a:rPr>
                <a:t>BX</a:t>
              </a:r>
              <a:r>
                <a:rPr lang="zh-CN" altLang="en-US" sz="2400">
                  <a:latin typeface="华文新魏" pitchFamily="2" charset="-122"/>
                  <a:ea typeface="华文新魏" pitchFamily="2" charset="-122"/>
                </a:rPr>
                <a:t>和</a:t>
              </a:r>
              <a:r>
                <a:rPr lang="en-US" altLang="zh-CN" sz="2400">
                  <a:latin typeface="华文新魏" pitchFamily="2" charset="-122"/>
                  <a:ea typeface="华文新魏" pitchFamily="2" charset="-122"/>
                </a:rPr>
                <a:t>BLX</a:t>
              </a:r>
              <a:r>
                <a:rPr lang="zh-CN" altLang="en-US" sz="2400">
                  <a:latin typeface="华文新魏" pitchFamily="2" charset="-122"/>
                  <a:ea typeface="华文新魏" pitchFamily="2" charset="-122"/>
                </a:rPr>
                <a:t>指令改变当前处理器模式，使之从</a:t>
              </a:r>
              <a:r>
                <a:rPr lang="en-US" altLang="zh-CN" sz="2400">
                  <a:latin typeface="华文新魏" pitchFamily="2" charset="-122"/>
                  <a:ea typeface="华文新魏" pitchFamily="2" charset="-122"/>
                </a:rPr>
                <a:t>Thumb</a:t>
              </a:r>
              <a:r>
                <a:rPr lang="zh-CN" altLang="en-US" sz="2400">
                  <a:latin typeface="华文新魏" pitchFamily="2" charset="-122"/>
                  <a:ea typeface="华文新魏" pitchFamily="2" charset="-122"/>
                </a:rPr>
                <a:t>状态切换到</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状态。</a:t>
              </a:r>
            </a:p>
          </p:txBody>
        </p:sp>
        <p:sp>
          <p:nvSpPr>
            <p:cNvPr id="71704" name="Oval 59"/>
            <p:cNvSpPr>
              <a:spLocks noChangeArrowheads="1"/>
            </p:cNvSpPr>
            <p:nvPr/>
          </p:nvSpPr>
          <p:spPr bwMode="auto">
            <a:xfrm>
              <a:off x="567" y="1480"/>
              <a:ext cx="181" cy="181"/>
            </a:xfrm>
            <a:prstGeom prst="ellipse">
              <a:avLst/>
            </a:prstGeom>
            <a:solidFill>
              <a:srgbClr val="0000FF"/>
            </a:solidFill>
            <a:ln w="9525">
              <a:solidFill>
                <a:srgbClr val="DDDDDD"/>
              </a:solidFill>
              <a:round/>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1800">
                  <a:solidFill>
                    <a:schemeClr val="bg1"/>
                  </a:solidFill>
                  <a:latin typeface="Arial Black" pitchFamily="34" charset="0"/>
                  <a:ea typeface="宋体" charset="-122"/>
                </a:rPr>
                <a:t>6</a:t>
              </a:r>
            </a:p>
          </p:txBody>
        </p:sp>
      </p:grpSp>
      <p:sp>
        <p:nvSpPr>
          <p:cNvPr id="835644" name="Text Box 60"/>
          <p:cNvSpPr txBox="1">
            <a:spLocks noChangeArrowheads="1"/>
          </p:cNvSpPr>
          <p:nvPr/>
        </p:nvSpPr>
        <p:spPr bwMode="auto">
          <a:xfrm>
            <a:off x="971550" y="1484313"/>
            <a:ext cx="72009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400">
                <a:latin typeface="华文新魏" pitchFamily="2" charset="-122"/>
                <a:ea typeface="华文新魏" pitchFamily="2" charset="-122"/>
              </a:rPr>
              <a:t>        </a:t>
            </a:r>
            <a:r>
              <a:rPr lang="zh-CN" altLang="en-US" sz="2400">
                <a:latin typeface="华文新魏" pitchFamily="2" charset="-122"/>
                <a:ea typeface="华文新魏" pitchFamily="2" charset="-122"/>
              </a:rPr>
              <a:t>程序在正常运行的过程中，复位事件产生，导致系统复位。</a:t>
            </a:r>
          </a:p>
        </p:txBody>
      </p:sp>
    </p:spTree>
    <p:extLst>
      <p:ext uri="{BB962C8B-B14F-4D97-AF65-F5344CB8AC3E}">
        <p14:creationId xmlns:p14="http://schemas.microsoft.com/office/powerpoint/2010/main" val="14350665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835644"/>
                                        </p:tgtEl>
                                        <p:attrNameLst>
                                          <p:attrName>style.visibility</p:attrName>
                                        </p:attrNameLst>
                                      </p:cBhvr>
                                      <p:to>
                                        <p:strVal val="visible"/>
                                      </p:to>
                                    </p:set>
                                    <p:animEffect transition="in" filter="box(in)">
                                      <p:cBhvr>
                                        <p:cTn id="11" dur="500"/>
                                        <p:tgtEl>
                                          <p:spTgt spid="8356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835644"/>
                                        </p:tgtEl>
                                        <p:attrNameLst>
                                          <p:attrName>style.visibility</p:attrName>
                                        </p:attrNameLst>
                                      </p:cBhvr>
                                      <p:to>
                                        <p:strVal val="hidden"/>
                                      </p:to>
                                    </p:set>
                                  </p:childTnLst>
                                </p:cTn>
                              </p:par>
                              <p:par>
                                <p:cTn id="16" presetID="2" presetClass="entr" presetSubtype="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835586"/>
                                        </p:tgtEl>
                                        <p:attrNameLst>
                                          <p:attrName>style.visibility</p:attrName>
                                        </p:attrNameLst>
                                      </p:cBhvr>
                                      <p:to>
                                        <p:strVal val="visible"/>
                                      </p:to>
                                    </p:set>
                                    <p:animEffect transition="in" filter="wipe(up)">
                                      <p:cBhvr>
                                        <p:cTn id="24" dur="500"/>
                                        <p:tgtEl>
                                          <p:spTgt spid="8355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2" presetClass="entr" presetSubtype="2"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35614"/>
                                        </p:tgtEl>
                                        <p:attrNameLst>
                                          <p:attrName>style.visibility</p:attrName>
                                        </p:attrNameLst>
                                      </p:cBhvr>
                                      <p:to>
                                        <p:strVal val="visible"/>
                                      </p:to>
                                    </p:set>
                                    <p:animEffect transition="in" filter="wipe(up)">
                                      <p:cBhvr>
                                        <p:cTn id="37" dur="500"/>
                                        <p:tgtEl>
                                          <p:spTgt spid="8356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nodeType="clickEffect">
                                  <p:stCondLst>
                                    <p:cond delay="0"/>
                                  </p:stCondLst>
                                  <p:childTnLst>
                                    <p:set>
                                      <p:cBhvr>
                                        <p:cTn id="41" dur="1" fill="hold">
                                          <p:stCondLst>
                                            <p:cond delay="0"/>
                                          </p:stCondLst>
                                        </p:cTn>
                                        <p:tgtEl>
                                          <p:spTgt spid="7"/>
                                        </p:tgtEl>
                                        <p:attrNameLst>
                                          <p:attrName>style.visibility</p:attrName>
                                        </p:attrNameLst>
                                      </p:cBhvr>
                                      <p:to>
                                        <p:strVal val="hidden"/>
                                      </p:to>
                                    </p:set>
                                  </p:childTnLst>
                                </p:cTn>
                              </p:par>
                              <p:par>
                                <p:cTn id="42" presetID="2" presetClass="entr" presetSubtype="2"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1+#ppt_w/2"/>
                                          </p:val>
                                        </p:tav>
                                        <p:tav tm="100000">
                                          <p:val>
                                            <p:strVal val="#ppt_x"/>
                                          </p:val>
                                        </p:tav>
                                      </p:tavLst>
                                    </p:anim>
                                    <p:anim calcmode="lin" valueType="num">
                                      <p:cBhvr additive="base">
                                        <p:cTn id="4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835589"/>
                                        </p:tgtEl>
                                        <p:attrNameLst>
                                          <p:attrName>style.visibility</p:attrName>
                                        </p:attrNameLst>
                                      </p:cBhvr>
                                      <p:to>
                                        <p:strVal val="visible"/>
                                      </p:to>
                                    </p:set>
                                    <p:animEffect transition="in" filter="wipe(up)">
                                      <p:cBhvr>
                                        <p:cTn id="50" dur="500"/>
                                        <p:tgtEl>
                                          <p:spTgt spid="835589"/>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left)">
                                      <p:cBhvr>
                                        <p:cTn id="54" dur="500"/>
                                        <p:tgtEl>
                                          <p:spTgt spid="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nodeType="clickEffect">
                                  <p:stCondLst>
                                    <p:cond delay="0"/>
                                  </p:stCondLst>
                                  <p:childTnLst>
                                    <p:set>
                                      <p:cBhvr>
                                        <p:cTn id="58" dur="1" fill="hold">
                                          <p:stCondLst>
                                            <p:cond delay="0"/>
                                          </p:stCondLst>
                                        </p:cTn>
                                        <p:tgtEl>
                                          <p:spTgt spid="8"/>
                                        </p:tgtEl>
                                        <p:attrNameLst>
                                          <p:attrName>style.visibility</p:attrName>
                                        </p:attrNameLst>
                                      </p:cBhvr>
                                      <p:to>
                                        <p:strVal val="hidden"/>
                                      </p:to>
                                    </p:set>
                                  </p:childTnLst>
                                </p:cTn>
                              </p:par>
                              <p:par>
                                <p:cTn id="59" presetID="2" presetClass="entr" presetSubtype="2"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1+#ppt_w/2"/>
                                          </p:val>
                                        </p:tav>
                                        <p:tav tm="100000">
                                          <p:val>
                                            <p:strVal val="#ppt_x"/>
                                          </p:val>
                                        </p:tav>
                                      </p:tavLst>
                                    </p:anim>
                                    <p:anim calcmode="lin" valueType="num">
                                      <p:cBhvr additive="base">
                                        <p:cTn id="6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left)">
                                      <p:cBhvr>
                                        <p:cTn id="67" dur="500"/>
                                        <p:tgtEl>
                                          <p:spTgt spid="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nodeType="clickEffect">
                                  <p:stCondLst>
                                    <p:cond delay="0"/>
                                  </p:stCondLst>
                                  <p:childTnLst>
                                    <p:set>
                                      <p:cBhvr>
                                        <p:cTn id="71" dur="1" fill="hold">
                                          <p:stCondLst>
                                            <p:cond delay="0"/>
                                          </p:stCondLst>
                                        </p:cTn>
                                        <p:tgtEl>
                                          <p:spTgt spid="9"/>
                                        </p:tgtEl>
                                        <p:attrNameLst>
                                          <p:attrName>style.visibility</p:attrName>
                                        </p:attrNameLst>
                                      </p:cBhvr>
                                      <p:to>
                                        <p:strVal val="hidden"/>
                                      </p:to>
                                    </p:set>
                                  </p:childTnLst>
                                </p:cTn>
                              </p:par>
                              <p:par>
                                <p:cTn id="72" presetID="2" presetClass="entr" presetSubtype="2"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500" fill="hold"/>
                                        <p:tgtEl>
                                          <p:spTgt spid="10"/>
                                        </p:tgtEl>
                                        <p:attrNameLst>
                                          <p:attrName>ppt_x</p:attrName>
                                        </p:attrNameLst>
                                      </p:cBhvr>
                                      <p:tavLst>
                                        <p:tav tm="0">
                                          <p:val>
                                            <p:strVal val="1+#ppt_w/2"/>
                                          </p:val>
                                        </p:tav>
                                        <p:tav tm="100000">
                                          <p:val>
                                            <p:strVal val="#ppt_x"/>
                                          </p:val>
                                        </p:tav>
                                      </p:tavLst>
                                    </p:anim>
                                    <p:anim calcmode="lin" valueType="num">
                                      <p:cBhvr additive="base">
                                        <p:cTn id="7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835587"/>
                                        </p:tgtEl>
                                        <p:attrNameLst>
                                          <p:attrName>style.visibility</p:attrName>
                                        </p:attrNameLst>
                                      </p:cBhvr>
                                      <p:to>
                                        <p:strVal val="visible"/>
                                      </p:to>
                                    </p:set>
                                    <p:animEffect transition="in" filter="wipe(up)">
                                      <p:cBhvr>
                                        <p:cTn id="80" dur="500"/>
                                        <p:tgtEl>
                                          <p:spTgt spid="835587"/>
                                        </p:tgtEl>
                                      </p:cBhvr>
                                    </p:animEffect>
                                  </p:childTnLst>
                                </p:cTn>
                              </p:par>
                            </p:childTnLst>
                          </p:cTn>
                        </p:par>
                        <p:par>
                          <p:cTn id="81" fill="hold" nodeType="afterGroup">
                            <p:stCondLst>
                              <p:cond delay="500"/>
                            </p:stCondLst>
                            <p:childTnLst>
                              <p:par>
                                <p:cTn id="82" presetID="22" presetClass="entr" presetSubtype="2" fill="hold" nodeType="after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wipe(right)">
                                      <p:cBhvr>
                                        <p:cTn id="84" dur="500"/>
                                        <p:tgtEl>
                                          <p:spTgt spid="5"/>
                                        </p:tgtEl>
                                      </p:cBhvr>
                                    </p:animEffect>
                                  </p:childTnLst>
                                </p:cTn>
                              </p:par>
                            </p:childTnLst>
                          </p:cTn>
                        </p:par>
                        <p:par>
                          <p:cTn id="85" fill="hold" nodeType="afterGroup">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835590"/>
                                        </p:tgtEl>
                                        <p:attrNameLst>
                                          <p:attrName>style.visibility</p:attrName>
                                        </p:attrNameLst>
                                      </p:cBhvr>
                                      <p:to>
                                        <p:strVal val="visible"/>
                                      </p:to>
                                    </p:set>
                                    <p:animEffect transition="in" filter="wipe(up)">
                                      <p:cBhvr>
                                        <p:cTn id="88" dur="500"/>
                                        <p:tgtEl>
                                          <p:spTgt spid="83559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xit" presetSubtype="0" fill="hold" nodeType="clickEffect">
                                  <p:stCondLst>
                                    <p:cond delay="0"/>
                                  </p:stCondLst>
                                  <p:childTnLst>
                                    <p:set>
                                      <p:cBhvr>
                                        <p:cTn id="92" dur="1" fill="hold">
                                          <p:stCondLst>
                                            <p:cond delay="0"/>
                                          </p:stCondLst>
                                        </p:cTn>
                                        <p:tgtEl>
                                          <p:spTgt spid="10"/>
                                        </p:tgtEl>
                                        <p:attrNameLst>
                                          <p:attrName>style.visibility</p:attrName>
                                        </p:attrNameLst>
                                      </p:cBhvr>
                                      <p:to>
                                        <p:strVal val="hidden"/>
                                      </p:to>
                                    </p:set>
                                  </p:childTnLst>
                                </p:cTn>
                              </p:par>
                            </p:childTnLst>
                          </p:cTn>
                        </p:par>
                        <p:par>
                          <p:cTn id="93" fill="hold" nodeType="afterGroup">
                            <p:stCondLst>
                              <p:cond delay="0"/>
                            </p:stCondLst>
                            <p:childTnLst>
                              <p:par>
                                <p:cTn id="94" presetID="2" presetClass="entr" presetSubtype="2" fill="hold" nodeType="afterEffect">
                                  <p:stCondLst>
                                    <p:cond delay="0"/>
                                  </p:stCondLst>
                                  <p:childTnLst>
                                    <p:set>
                                      <p:cBhvr>
                                        <p:cTn id="95" dur="1" fill="hold">
                                          <p:stCondLst>
                                            <p:cond delay="0"/>
                                          </p:stCondLst>
                                        </p:cTn>
                                        <p:tgtEl>
                                          <p:spTgt spid="11"/>
                                        </p:tgtEl>
                                        <p:attrNameLst>
                                          <p:attrName>style.visibility</p:attrName>
                                        </p:attrNameLst>
                                      </p:cBhvr>
                                      <p:to>
                                        <p:strVal val="visible"/>
                                      </p:to>
                                    </p:set>
                                    <p:anim calcmode="lin" valueType="num">
                                      <p:cBhvr additive="base">
                                        <p:cTn id="96" dur="500" fill="hold"/>
                                        <p:tgtEl>
                                          <p:spTgt spid="11"/>
                                        </p:tgtEl>
                                        <p:attrNameLst>
                                          <p:attrName>ppt_x</p:attrName>
                                        </p:attrNameLst>
                                      </p:cBhvr>
                                      <p:tavLst>
                                        <p:tav tm="0">
                                          <p:val>
                                            <p:strVal val="1+#ppt_w/2"/>
                                          </p:val>
                                        </p:tav>
                                        <p:tav tm="100000">
                                          <p:val>
                                            <p:strVal val="#ppt_x"/>
                                          </p:val>
                                        </p:tav>
                                      </p:tavLst>
                                    </p:anim>
                                    <p:anim calcmode="lin" valueType="num">
                                      <p:cBhvr additive="base">
                                        <p:cTn id="9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835615"/>
                                        </p:tgtEl>
                                        <p:attrNameLst>
                                          <p:attrName>style.visibility</p:attrName>
                                        </p:attrNameLst>
                                      </p:cBhvr>
                                      <p:to>
                                        <p:strVal val="visible"/>
                                      </p:to>
                                    </p:set>
                                    <p:animEffect transition="in" filter="wipe(up)">
                                      <p:cBhvr>
                                        <p:cTn id="102" dur="500"/>
                                        <p:tgtEl>
                                          <p:spTgt spid="835615"/>
                                        </p:tgtEl>
                                      </p:cBhvr>
                                    </p:animEffect>
                                  </p:childTnLst>
                                </p:cTn>
                              </p:par>
                            </p:childTnLst>
                          </p:cTn>
                        </p:par>
                        <p:par>
                          <p:cTn id="103" fill="hold" nodeType="afterGroup">
                            <p:stCondLst>
                              <p:cond delay="500"/>
                            </p:stCondLst>
                            <p:childTnLst>
                              <p:par>
                                <p:cTn id="104" presetID="22" presetClass="entr" presetSubtype="1" fill="hold" grpId="0" nodeType="afterEffect">
                                  <p:stCondLst>
                                    <p:cond delay="0"/>
                                  </p:stCondLst>
                                  <p:childTnLst>
                                    <p:set>
                                      <p:cBhvr>
                                        <p:cTn id="105" dur="1" fill="hold">
                                          <p:stCondLst>
                                            <p:cond delay="0"/>
                                          </p:stCondLst>
                                        </p:cTn>
                                        <p:tgtEl>
                                          <p:spTgt spid="835588"/>
                                        </p:tgtEl>
                                        <p:attrNameLst>
                                          <p:attrName>style.visibility</p:attrName>
                                        </p:attrNameLst>
                                      </p:cBhvr>
                                      <p:to>
                                        <p:strVal val="visible"/>
                                      </p:to>
                                    </p:set>
                                    <p:animEffect transition="in" filter="wipe(up)">
                                      <p:cBhvr>
                                        <p:cTn id="106" dur="500"/>
                                        <p:tgtEl>
                                          <p:spTgt spid="83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6" grpId="0" animBg="1"/>
      <p:bldP spid="835587" grpId="0" animBg="1"/>
      <p:bldP spid="835588" grpId="0" animBg="1"/>
      <p:bldP spid="835589" grpId="0" animBg="1"/>
      <p:bldP spid="835590" grpId="0" animBg="1"/>
      <p:bldP spid="835614" grpId="0" animBg="1"/>
      <p:bldP spid="835615" grpId="0" animBg="1"/>
      <p:bldP spid="835644" grpId="0"/>
      <p:bldP spid="83564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116013" y="620713"/>
            <a:ext cx="7724775" cy="658812"/>
          </a:xfrm>
          <a:noFill/>
        </p:spPr>
        <p:txBody>
          <a:bodyPr>
            <a:normAutofit fontScale="90000"/>
          </a:bodyPr>
          <a:lstStyle/>
          <a:p>
            <a:pPr eaLnBrk="1" hangingPunct="1"/>
            <a:r>
              <a:rPr lang="zh-CN" altLang="en-US"/>
              <a:t>当前程序状态寄存器</a:t>
            </a:r>
            <a:r>
              <a:rPr lang="en-US" altLang="zh-CN"/>
              <a:t>CPSR</a:t>
            </a:r>
            <a:endParaRPr lang="zh-CN" altLang="en-US"/>
          </a:p>
        </p:txBody>
      </p:sp>
      <p:sp>
        <p:nvSpPr>
          <p:cNvPr id="72707" name="日期占位符 6"/>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2CD1A3BC-72D1-49F3-A125-FDD969851EF5}"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72708"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B0DE8AD2-A11C-4029-AEE3-5890820DE0F4}" type="slidenum">
              <a:rPr lang="zh-CN" altLang="en-US" sz="1000" smtClean="0">
                <a:latin typeface="Arial" charset="0"/>
                <a:ea typeface="宋体" charset="-122"/>
              </a:rPr>
              <a:pPr eaLnBrk="1" hangingPunct="1">
                <a:spcBef>
                  <a:spcPct val="0"/>
                </a:spcBef>
                <a:buClrTx/>
                <a:buSzTx/>
                <a:buFontTx/>
                <a:buNone/>
              </a:pPr>
              <a:t>23</a:t>
            </a:fld>
            <a:endParaRPr lang="en-US" altLang="zh-CN" sz="1000">
              <a:latin typeface="Arial" charset="0"/>
              <a:ea typeface="宋体" charset="-122"/>
            </a:endParaRPr>
          </a:p>
        </p:txBody>
      </p:sp>
      <p:sp>
        <p:nvSpPr>
          <p:cNvPr id="72709" name="Rectangle 3"/>
          <p:cNvSpPr>
            <a:spLocks noChangeArrowheads="1"/>
          </p:cNvSpPr>
          <p:nvPr/>
        </p:nvSpPr>
        <p:spPr bwMode="auto">
          <a:xfrm>
            <a:off x="685800" y="1700212"/>
            <a:ext cx="7772400" cy="439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nSpc>
                <a:spcPct val="90000"/>
              </a:lnSpc>
              <a:spcBef>
                <a:spcPct val="20000"/>
              </a:spcBef>
              <a:buClr>
                <a:schemeClr val="tx2"/>
              </a:buClr>
              <a:buSzPct val="70000"/>
              <a:buFont typeface="Wingdings" panose="05000000000000000000" pitchFamily="2" charset="2"/>
              <a:buChar char="l"/>
            </a:pPr>
            <a:r>
              <a:rPr lang="en-US" altLang="zh-CN" sz="3000" dirty="0">
                <a:latin typeface="+mn-lt"/>
                <a:ea typeface="+mn-ea"/>
              </a:rPr>
              <a:t>ARM</a:t>
            </a:r>
            <a:r>
              <a:rPr lang="zh-CN" altLang="en-US" sz="3000" dirty="0">
                <a:latin typeface="+mn-lt"/>
                <a:ea typeface="+mn-ea"/>
              </a:rPr>
              <a:t>内核包含</a:t>
            </a:r>
            <a:r>
              <a:rPr lang="en-US" altLang="zh-CN" sz="3000" dirty="0">
                <a:latin typeface="+mn-lt"/>
                <a:ea typeface="+mn-ea"/>
              </a:rPr>
              <a:t>1</a:t>
            </a:r>
            <a:r>
              <a:rPr lang="zh-CN" altLang="en-US" sz="3000" dirty="0">
                <a:latin typeface="+mn-lt"/>
                <a:ea typeface="+mn-ea"/>
              </a:rPr>
              <a:t>个</a:t>
            </a:r>
            <a:r>
              <a:rPr lang="en-US" altLang="zh-CN" sz="3000" dirty="0">
                <a:latin typeface="+mn-lt"/>
                <a:ea typeface="+mn-ea"/>
              </a:rPr>
              <a:t>CPSR</a:t>
            </a:r>
            <a:r>
              <a:rPr lang="zh-CN" altLang="en-US" sz="3000" dirty="0">
                <a:latin typeface="+mn-lt"/>
                <a:ea typeface="+mn-ea"/>
              </a:rPr>
              <a:t>和</a:t>
            </a:r>
            <a:r>
              <a:rPr lang="en-US" altLang="zh-CN" sz="3000" dirty="0">
                <a:latin typeface="+mn-lt"/>
                <a:ea typeface="+mn-ea"/>
              </a:rPr>
              <a:t>5</a:t>
            </a:r>
            <a:r>
              <a:rPr lang="zh-CN" altLang="en-US" sz="3000" dirty="0">
                <a:latin typeface="+mn-lt"/>
                <a:ea typeface="+mn-ea"/>
              </a:rPr>
              <a:t>个仅供异常处理程序使用的</a:t>
            </a:r>
            <a:r>
              <a:rPr lang="en-US" altLang="zh-CN" sz="3000" dirty="0">
                <a:latin typeface="+mn-lt"/>
                <a:ea typeface="+mn-ea"/>
              </a:rPr>
              <a:t>SPSR</a:t>
            </a:r>
            <a:r>
              <a:rPr lang="zh-CN" altLang="en-US" sz="3000" dirty="0">
                <a:latin typeface="+mn-lt"/>
                <a:ea typeface="+mn-ea"/>
              </a:rPr>
              <a:t>。</a:t>
            </a:r>
            <a:endParaRPr lang="en-US" altLang="zh-CN" sz="3000" dirty="0">
              <a:latin typeface="+mn-lt"/>
              <a:ea typeface="+mn-ea"/>
            </a:endParaRPr>
          </a:p>
          <a:p>
            <a:pPr marL="342900" indent="-342900">
              <a:lnSpc>
                <a:spcPct val="90000"/>
              </a:lnSpc>
              <a:spcBef>
                <a:spcPct val="20000"/>
              </a:spcBef>
              <a:buClr>
                <a:schemeClr val="tx2"/>
              </a:buClr>
              <a:buSzPct val="70000"/>
              <a:buFont typeface="Wingdings" panose="05000000000000000000" pitchFamily="2" charset="2"/>
              <a:buChar char="l"/>
            </a:pPr>
            <a:r>
              <a:rPr lang="en-US" altLang="zh-CN" sz="3000" dirty="0">
                <a:latin typeface="+mn-lt"/>
                <a:ea typeface="+mn-ea"/>
              </a:rPr>
              <a:t>CPSR</a:t>
            </a:r>
            <a:r>
              <a:rPr lang="zh-CN" altLang="en-US" sz="3000" dirty="0">
                <a:latin typeface="+mn-lt"/>
                <a:ea typeface="+mn-ea"/>
              </a:rPr>
              <a:t>反映当前处理器的状态，其包含：</a:t>
            </a:r>
          </a:p>
          <a:p>
            <a:pPr marL="692150" lvl="1" indent="-347663">
              <a:lnSpc>
                <a:spcPct val="90000"/>
              </a:lnSpc>
              <a:spcBef>
                <a:spcPct val="20000"/>
              </a:spcBef>
              <a:buClr>
                <a:schemeClr val="accent2"/>
              </a:buClr>
              <a:buSzPct val="70000"/>
              <a:buFont typeface="Wingdings" panose="05000000000000000000" pitchFamily="2" charset="2"/>
              <a:buChar char="l"/>
            </a:pPr>
            <a:r>
              <a:rPr lang="en-US" altLang="zh-CN" sz="2600" dirty="0">
                <a:latin typeface="+mn-lt"/>
                <a:ea typeface="+mn-ea"/>
              </a:rPr>
              <a:t>4</a:t>
            </a:r>
            <a:r>
              <a:rPr lang="zh-CN" altLang="en-US" sz="2600" dirty="0">
                <a:latin typeface="+mn-lt"/>
                <a:ea typeface="+mn-ea"/>
              </a:rPr>
              <a:t>个条件代码标志</a:t>
            </a:r>
            <a:r>
              <a:rPr lang="en-US" altLang="zh-CN" sz="2600" dirty="0">
                <a:latin typeface="+mn-lt"/>
                <a:ea typeface="+mn-ea"/>
              </a:rPr>
              <a:t>(</a:t>
            </a:r>
            <a:r>
              <a:rPr lang="zh-CN" altLang="en-US" sz="2600" dirty="0">
                <a:latin typeface="+mn-lt"/>
                <a:ea typeface="+mn-ea"/>
              </a:rPr>
              <a:t>负标志</a:t>
            </a:r>
            <a:r>
              <a:rPr lang="en-US" altLang="zh-CN" sz="2600" dirty="0">
                <a:latin typeface="+mn-lt"/>
                <a:ea typeface="+mn-ea"/>
              </a:rPr>
              <a:t>N</a:t>
            </a:r>
            <a:r>
              <a:rPr lang="zh-CN" altLang="en-US" sz="2600" dirty="0">
                <a:latin typeface="+mn-lt"/>
                <a:ea typeface="+mn-ea"/>
              </a:rPr>
              <a:t>、零标志</a:t>
            </a:r>
            <a:r>
              <a:rPr lang="en-US" altLang="zh-CN" sz="2600" dirty="0">
                <a:latin typeface="+mn-lt"/>
                <a:ea typeface="+mn-ea"/>
              </a:rPr>
              <a:t>Z</a:t>
            </a:r>
            <a:r>
              <a:rPr lang="zh-CN" altLang="en-US" sz="2600" dirty="0">
                <a:latin typeface="+mn-lt"/>
                <a:ea typeface="+mn-ea"/>
              </a:rPr>
              <a:t>、进位标志</a:t>
            </a:r>
            <a:r>
              <a:rPr lang="en-US" altLang="zh-CN" sz="2600" dirty="0">
                <a:latin typeface="+mn-lt"/>
                <a:ea typeface="+mn-ea"/>
              </a:rPr>
              <a:t>C</a:t>
            </a:r>
            <a:r>
              <a:rPr lang="zh-CN" altLang="en-US" sz="2600" dirty="0">
                <a:latin typeface="+mn-lt"/>
                <a:ea typeface="+mn-ea"/>
              </a:rPr>
              <a:t>和溢出标志</a:t>
            </a:r>
            <a:r>
              <a:rPr lang="en-US" altLang="zh-CN" sz="2600" dirty="0">
                <a:latin typeface="+mn-lt"/>
                <a:ea typeface="+mn-ea"/>
              </a:rPr>
              <a:t>V )</a:t>
            </a:r>
            <a:r>
              <a:rPr lang="zh-CN" altLang="en-US" sz="2600" dirty="0">
                <a:latin typeface="+mn-lt"/>
                <a:ea typeface="+mn-ea"/>
              </a:rPr>
              <a:t>；</a:t>
            </a:r>
          </a:p>
          <a:p>
            <a:pPr marL="692150" lvl="1" indent="-347663">
              <a:lnSpc>
                <a:spcPct val="90000"/>
              </a:lnSpc>
              <a:spcBef>
                <a:spcPct val="20000"/>
              </a:spcBef>
              <a:buClr>
                <a:schemeClr val="accent2"/>
              </a:buClr>
              <a:buSzPct val="70000"/>
              <a:buFont typeface="Wingdings" panose="05000000000000000000" pitchFamily="2" charset="2"/>
              <a:buChar char="l"/>
            </a:pPr>
            <a:r>
              <a:rPr lang="en-US" altLang="zh-CN" sz="2600" dirty="0">
                <a:latin typeface="+mn-lt"/>
                <a:ea typeface="+mn-ea"/>
              </a:rPr>
              <a:t>2</a:t>
            </a:r>
            <a:r>
              <a:rPr lang="zh-CN" altLang="en-US" sz="2600" dirty="0">
                <a:latin typeface="+mn-lt"/>
                <a:ea typeface="+mn-ea"/>
              </a:rPr>
              <a:t>个中断禁止位</a:t>
            </a:r>
            <a:r>
              <a:rPr lang="en-US" altLang="zh-CN" sz="2600" dirty="0">
                <a:latin typeface="+mn-lt"/>
                <a:ea typeface="+mn-ea"/>
              </a:rPr>
              <a:t>(IRQ</a:t>
            </a:r>
            <a:r>
              <a:rPr lang="zh-CN" altLang="en-US" sz="2600" dirty="0">
                <a:latin typeface="+mn-lt"/>
                <a:ea typeface="+mn-ea"/>
              </a:rPr>
              <a:t>禁止与</a:t>
            </a:r>
            <a:r>
              <a:rPr lang="en-US" altLang="zh-CN" sz="2600" dirty="0">
                <a:latin typeface="+mn-lt"/>
                <a:ea typeface="+mn-ea"/>
              </a:rPr>
              <a:t>FIQ</a:t>
            </a:r>
            <a:r>
              <a:rPr lang="zh-CN" altLang="en-US" sz="2600" dirty="0">
                <a:latin typeface="+mn-lt"/>
                <a:ea typeface="+mn-ea"/>
              </a:rPr>
              <a:t>禁止</a:t>
            </a:r>
            <a:r>
              <a:rPr lang="en-US" altLang="zh-CN" sz="2600" dirty="0">
                <a:latin typeface="+mn-lt"/>
                <a:ea typeface="+mn-ea"/>
              </a:rPr>
              <a:t>)</a:t>
            </a:r>
            <a:r>
              <a:rPr lang="zh-CN" altLang="en-US" sz="2600" dirty="0">
                <a:latin typeface="+mn-lt"/>
                <a:ea typeface="+mn-ea"/>
              </a:rPr>
              <a:t>；</a:t>
            </a:r>
          </a:p>
          <a:p>
            <a:pPr marL="692150" lvl="1" indent="-347663">
              <a:lnSpc>
                <a:spcPct val="90000"/>
              </a:lnSpc>
              <a:spcBef>
                <a:spcPct val="20000"/>
              </a:spcBef>
              <a:buClr>
                <a:schemeClr val="accent2"/>
              </a:buClr>
              <a:buSzPct val="70000"/>
              <a:buFont typeface="Wingdings" panose="05000000000000000000" pitchFamily="2" charset="2"/>
              <a:buChar char="l"/>
            </a:pPr>
            <a:r>
              <a:rPr lang="en-US" altLang="zh-CN" sz="2600" dirty="0">
                <a:latin typeface="+mn-lt"/>
                <a:ea typeface="+mn-ea"/>
              </a:rPr>
              <a:t>5</a:t>
            </a:r>
            <a:r>
              <a:rPr lang="zh-CN" altLang="en-US" sz="2600" dirty="0">
                <a:latin typeface="+mn-lt"/>
                <a:ea typeface="+mn-ea"/>
              </a:rPr>
              <a:t>个对当前处理器模式进行编码的位</a:t>
            </a:r>
            <a:r>
              <a:rPr lang="en-US" altLang="zh-CN" sz="2600" dirty="0">
                <a:latin typeface="+mn-lt"/>
                <a:ea typeface="+mn-ea"/>
              </a:rPr>
              <a:t>(M[4:0])</a:t>
            </a:r>
            <a:r>
              <a:rPr lang="zh-CN" altLang="en-US" sz="2600" dirty="0">
                <a:latin typeface="+mn-lt"/>
                <a:ea typeface="+mn-ea"/>
              </a:rPr>
              <a:t>；</a:t>
            </a:r>
          </a:p>
          <a:p>
            <a:pPr marL="692150" lvl="1" indent="-347663">
              <a:lnSpc>
                <a:spcPct val="90000"/>
              </a:lnSpc>
              <a:spcBef>
                <a:spcPct val="20000"/>
              </a:spcBef>
              <a:buClr>
                <a:schemeClr val="accent2"/>
              </a:buClr>
              <a:buSzPct val="70000"/>
              <a:buFont typeface="Wingdings" panose="05000000000000000000" pitchFamily="2" charset="2"/>
              <a:buChar char="l"/>
            </a:pPr>
            <a:r>
              <a:rPr lang="en-US" altLang="zh-CN" sz="2600" dirty="0">
                <a:latin typeface="+mn-lt"/>
                <a:ea typeface="+mn-ea"/>
              </a:rPr>
              <a:t>1</a:t>
            </a:r>
            <a:r>
              <a:rPr lang="zh-CN" altLang="en-US" sz="2600" dirty="0">
                <a:latin typeface="+mn-lt"/>
                <a:ea typeface="+mn-ea"/>
              </a:rPr>
              <a:t>个用于指示当前执行指令的位</a:t>
            </a:r>
            <a:r>
              <a:rPr lang="en-US" altLang="zh-CN" sz="2600" dirty="0">
                <a:latin typeface="+mn-lt"/>
                <a:ea typeface="+mn-ea"/>
              </a:rPr>
              <a:t>(ARM</a:t>
            </a:r>
            <a:r>
              <a:rPr lang="zh-CN" altLang="en-US" sz="2600" dirty="0">
                <a:latin typeface="+mn-lt"/>
                <a:ea typeface="+mn-ea"/>
              </a:rPr>
              <a:t>指令还是</a:t>
            </a:r>
            <a:r>
              <a:rPr lang="en-US" altLang="zh-CN" sz="2600" dirty="0">
                <a:latin typeface="+mn-lt"/>
                <a:ea typeface="+mn-ea"/>
              </a:rPr>
              <a:t>Thumb</a:t>
            </a:r>
            <a:r>
              <a:rPr lang="zh-CN" altLang="en-US" sz="2600" dirty="0">
                <a:latin typeface="+mn-lt"/>
                <a:ea typeface="+mn-ea"/>
              </a:rPr>
              <a:t>指令</a:t>
            </a:r>
            <a:r>
              <a:rPr lang="en-US" altLang="zh-CN" sz="2600" dirty="0">
                <a:latin typeface="+mn-lt"/>
                <a:ea typeface="+mn-ea"/>
              </a:rPr>
              <a:t>)</a:t>
            </a:r>
            <a:r>
              <a:rPr lang="zh-CN" altLang="en-US" sz="2600" dirty="0">
                <a:latin typeface="+mn-lt"/>
                <a:ea typeface="+mn-ea"/>
              </a:rPr>
              <a:t>。</a:t>
            </a:r>
          </a:p>
        </p:txBody>
      </p:sp>
    </p:spTree>
    <p:extLst>
      <p:ext uri="{BB962C8B-B14F-4D97-AF65-F5344CB8AC3E}">
        <p14:creationId xmlns:p14="http://schemas.microsoft.com/office/powerpoint/2010/main" val="372460766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138238" y="239713"/>
            <a:ext cx="7724775" cy="658812"/>
          </a:xfrm>
          <a:noFill/>
        </p:spPr>
        <p:txBody>
          <a:bodyPr>
            <a:normAutofit fontScale="90000"/>
          </a:bodyPr>
          <a:lstStyle/>
          <a:p>
            <a:pPr eaLnBrk="1" hangingPunct="1"/>
            <a:r>
              <a:rPr lang="zh-CN" altLang="en-US"/>
              <a:t>当前程序状态寄存器</a:t>
            </a:r>
          </a:p>
        </p:txBody>
      </p:sp>
      <p:sp>
        <p:nvSpPr>
          <p:cNvPr id="73731" name="日期占位符 116"/>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C207751A-1D03-450E-B1FA-A41C12B82B55}"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73732" name="灯片编号占位符 1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E4E029BB-A324-4AB6-A233-5EED7B55BF7A}" type="slidenum">
              <a:rPr lang="zh-CN" altLang="en-US" sz="1000" smtClean="0">
                <a:latin typeface="Arial" charset="0"/>
                <a:ea typeface="宋体" charset="-122"/>
              </a:rPr>
              <a:pPr eaLnBrk="1" hangingPunct="1">
                <a:spcBef>
                  <a:spcPct val="0"/>
                </a:spcBef>
                <a:buClrTx/>
                <a:buSzTx/>
                <a:buFontTx/>
                <a:buNone/>
              </a:pPr>
              <a:t>24</a:t>
            </a:fld>
            <a:endParaRPr lang="en-US" altLang="zh-CN" sz="1000">
              <a:latin typeface="Arial" charset="0"/>
              <a:ea typeface="宋体" charset="-122"/>
            </a:endParaRPr>
          </a:p>
        </p:txBody>
      </p:sp>
      <p:sp>
        <p:nvSpPr>
          <p:cNvPr id="838659" name="Rectangle 3"/>
          <p:cNvSpPr>
            <a:spLocks noChangeArrowheads="1"/>
          </p:cNvSpPr>
          <p:nvPr/>
        </p:nvSpPr>
        <p:spPr bwMode="auto">
          <a:xfrm>
            <a:off x="685800" y="1700213"/>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nSpc>
                <a:spcPct val="90000"/>
              </a:lnSpc>
              <a:spcBef>
                <a:spcPct val="20000"/>
              </a:spcBef>
              <a:buClr>
                <a:schemeClr val="tx2"/>
              </a:buClr>
              <a:buSzPct val="70000"/>
              <a:buFont typeface="Wingdings" panose="05000000000000000000" pitchFamily="2" charset="2"/>
              <a:buChar char="l"/>
            </a:pPr>
            <a:r>
              <a:rPr lang="zh-CN" altLang="en-US" sz="3000" dirty="0">
                <a:latin typeface="+mn-lt"/>
                <a:ea typeface="+mn-ea"/>
              </a:rPr>
              <a:t>程序状态寄存器的格式</a:t>
            </a:r>
          </a:p>
        </p:txBody>
      </p:sp>
      <p:grpSp>
        <p:nvGrpSpPr>
          <p:cNvPr id="2" name="Group 4"/>
          <p:cNvGrpSpPr>
            <a:grpSpLocks/>
          </p:cNvGrpSpPr>
          <p:nvPr/>
        </p:nvGrpSpPr>
        <p:grpSpPr bwMode="auto">
          <a:xfrm>
            <a:off x="825500" y="3473450"/>
            <a:ext cx="8077200" cy="838200"/>
            <a:chOff x="384" y="2352"/>
            <a:chExt cx="5088" cy="528"/>
          </a:xfrm>
        </p:grpSpPr>
        <p:grpSp>
          <p:nvGrpSpPr>
            <p:cNvPr id="73805" name="Group 5"/>
            <p:cNvGrpSpPr>
              <a:grpSpLocks/>
            </p:cNvGrpSpPr>
            <p:nvPr/>
          </p:nvGrpSpPr>
          <p:grpSpPr bwMode="auto">
            <a:xfrm>
              <a:off x="384" y="2592"/>
              <a:ext cx="4896" cy="288"/>
              <a:chOff x="384" y="2208"/>
              <a:chExt cx="4896" cy="288"/>
            </a:xfrm>
          </p:grpSpPr>
          <p:sp>
            <p:nvSpPr>
              <p:cNvPr id="73807" name="Rectangle 6"/>
              <p:cNvSpPr>
                <a:spLocks noChangeArrowheads="1"/>
              </p:cNvSpPr>
              <p:nvPr/>
            </p:nvSpPr>
            <p:spPr bwMode="auto">
              <a:xfrm>
                <a:off x="384" y="2208"/>
                <a:ext cx="4896" cy="28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sp>
            <p:nvSpPr>
              <p:cNvPr id="73808" name="Rectangle 7"/>
              <p:cNvSpPr>
                <a:spLocks noChangeArrowheads="1"/>
              </p:cNvSpPr>
              <p:nvPr/>
            </p:nvSpPr>
            <p:spPr bwMode="auto">
              <a:xfrm>
                <a:off x="384"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N</a:t>
                </a:r>
              </a:p>
            </p:txBody>
          </p:sp>
          <p:sp>
            <p:nvSpPr>
              <p:cNvPr id="73809" name="Rectangle 8"/>
              <p:cNvSpPr>
                <a:spLocks noChangeArrowheads="1"/>
              </p:cNvSpPr>
              <p:nvPr/>
            </p:nvSpPr>
            <p:spPr bwMode="auto">
              <a:xfrm>
                <a:off x="672"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Z</a:t>
                </a:r>
              </a:p>
            </p:txBody>
          </p:sp>
          <p:sp>
            <p:nvSpPr>
              <p:cNvPr id="73810" name="Rectangle 9"/>
              <p:cNvSpPr>
                <a:spLocks noChangeArrowheads="1"/>
              </p:cNvSpPr>
              <p:nvPr/>
            </p:nvSpPr>
            <p:spPr bwMode="auto">
              <a:xfrm>
                <a:off x="960"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C</a:t>
                </a:r>
              </a:p>
            </p:txBody>
          </p:sp>
          <p:sp>
            <p:nvSpPr>
              <p:cNvPr id="73811" name="Rectangle 10"/>
              <p:cNvSpPr>
                <a:spLocks noChangeArrowheads="1"/>
              </p:cNvSpPr>
              <p:nvPr/>
            </p:nvSpPr>
            <p:spPr bwMode="auto">
              <a:xfrm>
                <a:off x="1248"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V</a:t>
                </a:r>
              </a:p>
            </p:txBody>
          </p:sp>
          <p:sp>
            <p:nvSpPr>
              <p:cNvPr id="73812" name="Rectangle 11"/>
              <p:cNvSpPr>
                <a:spLocks noChangeArrowheads="1"/>
              </p:cNvSpPr>
              <p:nvPr/>
            </p:nvSpPr>
            <p:spPr bwMode="auto">
              <a:xfrm>
                <a:off x="1536" y="2208"/>
                <a:ext cx="288" cy="288"/>
              </a:xfrm>
              <a:prstGeom prst="rect">
                <a:avLst/>
              </a:prstGeom>
              <a:solidFill>
                <a:srgbClr val="0070C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Arial" charset="0"/>
                    <a:ea typeface="华文新魏" pitchFamily="2" charset="-122"/>
                  </a:rPr>
                  <a:t>Q</a:t>
                </a:r>
                <a:endParaRPr lang="en-US" altLang="zh-CN" sz="2000">
                  <a:latin typeface="华文新魏" pitchFamily="2" charset="-122"/>
                  <a:ea typeface="华文新魏" pitchFamily="2" charset="-122"/>
                </a:endParaRPr>
              </a:p>
            </p:txBody>
          </p:sp>
          <p:sp>
            <p:nvSpPr>
              <p:cNvPr id="73813" name="Rectangle 12"/>
              <p:cNvSpPr>
                <a:spLocks noChangeArrowheads="1"/>
              </p:cNvSpPr>
              <p:nvPr/>
            </p:nvSpPr>
            <p:spPr bwMode="auto">
              <a:xfrm>
                <a:off x="1824" y="2208"/>
                <a:ext cx="288" cy="288"/>
              </a:xfrm>
              <a:prstGeom prst="rect">
                <a:avLst/>
              </a:prstGeom>
              <a:solidFill>
                <a:srgbClr val="DDDDDD"/>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Arial" charset="0"/>
                    <a:ea typeface="华文新魏" pitchFamily="2" charset="-122"/>
                  </a:rPr>
                  <a:t>—</a:t>
                </a:r>
                <a:endParaRPr lang="en-US" altLang="zh-CN" sz="2000">
                  <a:latin typeface="华文新魏" pitchFamily="2" charset="-122"/>
                  <a:ea typeface="华文新魏" pitchFamily="2" charset="-122"/>
                </a:endParaRPr>
              </a:p>
            </p:txBody>
          </p:sp>
          <p:sp>
            <p:nvSpPr>
              <p:cNvPr id="73814" name="Rectangle 13"/>
              <p:cNvSpPr>
                <a:spLocks noChangeArrowheads="1"/>
              </p:cNvSpPr>
              <p:nvPr/>
            </p:nvSpPr>
            <p:spPr bwMode="auto">
              <a:xfrm>
                <a:off x="2976"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I</a:t>
                </a:r>
              </a:p>
            </p:txBody>
          </p:sp>
          <p:sp>
            <p:nvSpPr>
              <p:cNvPr id="73815" name="Rectangle 14"/>
              <p:cNvSpPr>
                <a:spLocks noChangeArrowheads="1"/>
              </p:cNvSpPr>
              <p:nvPr/>
            </p:nvSpPr>
            <p:spPr bwMode="auto">
              <a:xfrm>
                <a:off x="4992"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M0</a:t>
                </a:r>
              </a:p>
            </p:txBody>
          </p:sp>
          <p:sp>
            <p:nvSpPr>
              <p:cNvPr id="73816" name="Rectangle 15"/>
              <p:cNvSpPr>
                <a:spLocks noChangeArrowheads="1"/>
              </p:cNvSpPr>
              <p:nvPr/>
            </p:nvSpPr>
            <p:spPr bwMode="auto">
              <a:xfrm>
                <a:off x="4704"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M1</a:t>
                </a:r>
              </a:p>
            </p:txBody>
          </p:sp>
          <p:sp>
            <p:nvSpPr>
              <p:cNvPr id="73817" name="Rectangle 16"/>
              <p:cNvSpPr>
                <a:spLocks noChangeArrowheads="1"/>
              </p:cNvSpPr>
              <p:nvPr/>
            </p:nvSpPr>
            <p:spPr bwMode="auto">
              <a:xfrm>
                <a:off x="4416"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M2</a:t>
                </a:r>
              </a:p>
            </p:txBody>
          </p:sp>
          <p:sp>
            <p:nvSpPr>
              <p:cNvPr id="73818" name="Rectangle 17"/>
              <p:cNvSpPr>
                <a:spLocks noChangeArrowheads="1"/>
              </p:cNvSpPr>
              <p:nvPr/>
            </p:nvSpPr>
            <p:spPr bwMode="auto">
              <a:xfrm>
                <a:off x="4128"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M3</a:t>
                </a:r>
              </a:p>
            </p:txBody>
          </p:sp>
          <p:sp>
            <p:nvSpPr>
              <p:cNvPr id="73819" name="Rectangle 18"/>
              <p:cNvSpPr>
                <a:spLocks noChangeArrowheads="1"/>
              </p:cNvSpPr>
              <p:nvPr/>
            </p:nvSpPr>
            <p:spPr bwMode="auto">
              <a:xfrm>
                <a:off x="3840"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M4</a:t>
                </a:r>
              </a:p>
            </p:txBody>
          </p:sp>
          <p:sp>
            <p:nvSpPr>
              <p:cNvPr id="73820" name="Rectangle 19"/>
              <p:cNvSpPr>
                <a:spLocks noChangeArrowheads="1"/>
              </p:cNvSpPr>
              <p:nvPr/>
            </p:nvSpPr>
            <p:spPr bwMode="auto">
              <a:xfrm>
                <a:off x="3552"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T</a:t>
                </a:r>
              </a:p>
            </p:txBody>
          </p:sp>
          <p:sp>
            <p:nvSpPr>
              <p:cNvPr id="73821" name="Rectangle 20"/>
              <p:cNvSpPr>
                <a:spLocks noChangeArrowheads="1"/>
              </p:cNvSpPr>
              <p:nvPr/>
            </p:nvSpPr>
            <p:spPr bwMode="auto">
              <a:xfrm>
                <a:off x="3264"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F</a:t>
                </a:r>
              </a:p>
            </p:txBody>
          </p:sp>
          <p:sp>
            <p:nvSpPr>
              <p:cNvPr id="73822" name="Rectangle 21"/>
              <p:cNvSpPr>
                <a:spLocks noChangeArrowheads="1"/>
              </p:cNvSpPr>
              <p:nvPr/>
            </p:nvSpPr>
            <p:spPr bwMode="auto">
              <a:xfrm>
                <a:off x="2688" y="2208"/>
                <a:ext cx="288" cy="288"/>
              </a:xfrm>
              <a:prstGeom prst="rect">
                <a:avLst/>
              </a:prstGeom>
              <a:solidFill>
                <a:srgbClr val="DDDDDD"/>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Arial" charset="0"/>
                    <a:ea typeface="华文新魏" pitchFamily="2" charset="-122"/>
                  </a:rPr>
                  <a:t>—</a:t>
                </a:r>
                <a:endParaRPr lang="en-US" altLang="zh-CN" sz="2000">
                  <a:latin typeface="华文新魏" pitchFamily="2" charset="-122"/>
                  <a:ea typeface="华文新魏" pitchFamily="2" charset="-122"/>
                </a:endParaRPr>
              </a:p>
            </p:txBody>
          </p:sp>
          <p:sp>
            <p:nvSpPr>
              <p:cNvPr id="73823" name="Rectangle 22"/>
              <p:cNvSpPr>
                <a:spLocks noChangeArrowheads="1"/>
              </p:cNvSpPr>
              <p:nvPr/>
            </p:nvSpPr>
            <p:spPr bwMode="auto">
              <a:xfrm>
                <a:off x="2112" y="2208"/>
                <a:ext cx="576" cy="288"/>
              </a:xfrm>
              <a:prstGeom prst="rect">
                <a:avLst/>
              </a:prstGeom>
              <a:solidFill>
                <a:srgbClr val="DDDDDD"/>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 . .</a:t>
                </a:r>
              </a:p>
            </p:txBody>
          </p:sp>
        </p:grpSp>
        <p:sp>
          <p:nvSpPr>
            <p:cNvPr id="73806" name="Text Box 23"/>
            <p:cNvSpPr txBox="1">
              <a:spLocks noChangeArrowheads="1"/>
            </p:cNvSpPr>
            <p:nvPr/>
          </p:nvSpPr>
          <p:spPr bwMode="auto">
            <a:xfrm>
              <a:off x="384" y="2352"/>
              <a:ext cx="50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1800">
                  <a:latin typeface="华文新魏" pitchFamily="2" charset="-122"/>
                  <a:ea typeface="华文新魏" pitchFamily="2" charset="-122"/>
                </a:rPr>
                <a:t>31    30    29   28   27    26                      8      7     6      5      4      3      2      1      0</a:t>
              </a:r>
            </a:p>
          </p:txBody>
        </p:sp>
      </p:grpSp>
      <p:grpSp>
        <p:nvGrpSpPr>
          <p:cNvPr id="4" name="Group 24"/>
          <p:cNvGrpSpPr>
            <a:grpSpLocks/>
          </p:cNvGrpSpPr>
          <p:nvPr/>
        </p:nvGrpSpPr>
        <p:grpSpPr bwMode="auto">
          <a:xfrm>
            <a:off x="1054100" y="3016250"/>
            <a:ext cx="1371600" cy="457200"/>
            <a:chOff x="672" y="2112"/>
            <a:chExt cx="864" cy="288"/>
          </a:xfrm>
        </p:grpSpPr>
        <p:sp>
          <p:nvSpPr>
            <p:cNvPr id="73801" name="Line 25"/>
            <p:cNvSpPr>
              <a:spLocks noChangeShapeType="1"/>
            </p:cNvSpPr>
            <p:nvPr/>
          </p:nvSpPr>
          <p:spPr bwMode="auto">
            <a:xfrm flipV="1">
              <a:off x="672" y="225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802" name="Line 26"/>
            <p:cNvSpPr>
              <a:spLocks noChangeShapeType="1"/>
            </p:cNvSpPr>
            <p:nvPr/>
          </p:nvSpPr>
          <p:spPr bwMode="auto">
            <a:xfrm flipV="1">
              <a:off x="1536" y="225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803" name="Line 27"/>
            <p:cNvSpPr>
              <a:spLocks noChangeShapeType="1"/>
            </p:cNvSpPr>
            <p:nvPr/>
          </p:nvSpPr>
          <p:spPr bwMode="auto">
            <a:xfrm>
              <a:off x="672" y="225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804" name="Line 28"/>
            <p:cNvSpPr>
              <a:spLocks noChangeShapeType="1"/>
            </p:cNvSpPr>
            <p:nvPr/>
          </p:nvSpPr>
          <p:spPr bwMode="auto">
            <a:xfrm flipV="1">
              <a:off x="1104" y="211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838685" name="Text Box 29"/>
          <p:cNvSpPr txBox="1">
            <a:spLocks noChangeArrowheads="1"/>
          </p:cNvSpPr>
          <p:nvPr/>
        </p:nvSpPr>
        <p:spPr bwMode="auto">
          <a:xfrm>
            <a:off x="901700" y="263525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50000"/>
              </a:spcBef>
              <a:buClrTx/>
              <a:buSzTx/>
              <a:buFontTx/>
              <a:buNone/>
            </a:pPr>
            <a:r>
              <a:rPr lang="zh-CN" altLang="en-US" sz="2000">
                <a:latin typeface="华文新魏" pitchFamily="2" charset="-122"/>
                <a:ea typeface="华文新魏" pitchFamily="2" charset="-122"/>
              </a:rPr>
              <a:t>条件代码标志</a:t>
            </a:r>
          </a:p>
        </p:txBody>
      </p:sp>
      <p:sp>
        <p:nvSpPr>
          <p:cNvPr id="838686" name="Text Box 30"/>
          <p:cNvSpPr txBox="1">
            <a:spLocks noChangeArrowheads="1"/>
          </p:cNvSpPr>
          <p:nvPr/>
        </p:nvSpPr>
        <p:spPr bwMode="auto">
          <a:xfrm>
            <a:off x="3203575" y="2636838"/>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50000"/>
              </a:spcBef>
              <a:buClrTx/>
              <a:buSzTx/>
              <a:buFontTx/>
              <a:buNone/>
            </a:pPr>
            <a:r>
              <a:rPr lang="zh-CN" altLang="en-US" sz="2000">
                <a:latin typeface="华文新魏" pitchFamily="2" charset="-122"/>
                <a:ea typeface="华文新魏" pitchFamily="2" charset="-122"/>
              </a:rPr>
              <a:t>保留</a:t>
            </a:r>
          </a:p>
        </p:txBody>
      </p:sp>
      <p:grpSp>
        <p:nvGrpSpPr>
          <p:cNvPr id="5" name="Group 31"/>
          <p:cNvGrpSpPr>
            <a:grpSpLocks/>
          </p:cNvGrpSpPr>
          <p:nvPr/>
        </p:nvGrpSpPr>
        <p:grpSpPr bwMode="auto">
          <a:xfrm>
            <a:off x="3276600" y="3016250"/>
            <a:ext cx="1435100" cy="457200"/>
            <a:chOff x="1824" y="2112"/>
            <a:chExt cx="1152" cy="288"/>
          </a:xfrm>
        </p:grpSpPr>
        <p:sp>
          <p:nvSpPr>
            <p:cNvPr id="73797" name="Line 32"/>
            <p:cNvSpPr>
              <a:spLocks noChangeShapeType="1"/>
            </p:cNvSpPr>
            <p:nvPr/>
          </p:nvSpPr>
          <p:spPr bwMode="auto">
            <a:xfrm flipV="1">
              <a:off x="1824" y="225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98" name="Line 33"/>
            <p:cNvSpPr>
              <a:spLocks noChangeShapeType="1"/>
            </p:cNvSpPr>
            <p:nvPr/>
          </p:nvSpPr>
          <p:spPr bwMode="auto">
            <a:xfrm>
              <a:off x="1824" y="225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99" name="Line 34"/>
            <p:cNvSpPr>
              <a:spLocks noChangeShapeType="1"/>
            </p:cNvSpPr>
            <p:nvPr/>
          </p:nvSpPr>
          <p:spPr bwMode="auto">
            <a:xfrm flipV="1">
              <a:off x="2400" y="211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800" name="Line 35"/>
            <p:cNvSpPr>
              <a:spLocks noChangeShapeType="1"/>
            </p:cNvSpPr>
            <p:nvPr/>
          </p:nvSpPr>
          <p:spPr bwMode="auto">
            <a:xfrm flipV="1">
              <a:off x="2976" y="225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6" name="Group 36"/>
          <p:cNvGrpSpPr>
            <a:grpSpLocks/>
          </p:cNvGrpSpPr>
          <p:nvPr/>
        </p:nvGrpSpPr>
        <p:grpSpPr bwMode="auto">
          <a:xfrm>
            <a:off x="5168900" y="3016250"/>
            <a:ext cx="3124200" cy="457200"/>
            <a:chOff x="3120" y="1920"/>
            <a:chExt cx="1968" cy="288"/>
          </a:xfrm>
        </p:grpSpPr>
        <p:sp>
          <p:nvSpPr>
            <p:cNvPr id="73793" name="Line 37"/>
            <p:cNvSpPr>
              <a:spLocks noChangeShapeType="1"/>
            </p:cNvSpPr>
            <p:nvPr/>
          </p:nvSpPr>
          <p:spPr bwMode="auto">
            <a:xfrm flipV="1">
              <a:off x="3120" y="20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94" name="Line 38"/>
            <p:cNvSpPr>
              <a:spLocks noChangeShapeType="1"/>
            </p:cNvSpPr>
            <p:nvPr/>
          </p:nvSpPr>
          <p:spPr bwMode="auto">
            <a:xfrm>
              <a:off x="3120" y="2064"/>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95" name="Line 39"/>
            <p:cNvSpPr>
              <a:spLocks noChangeShapeType="1"/>
            </p:cNvSpPr>
            <p:nvPr/>
          </p:nvSpPr>
          <p:spPr bwMode="auto">
            <a:xfrm flipV="1">
              <a:off x="4128" y="192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96" name="Line 40"/>
            <p:cNvSpPr>
              <a:spLocks noChangeShapeType="1"/>
            </p:cNvSpPr>
            <p:nvPr/>
          </p:nvSpPr>
          <p:spPr bwMode="auto">
            <a:xfrm flipV="1">
              <a:off x="5088" y="20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838697" name="Text Box 41"/>
          <p:cNvSpPr txBox="1">
            <a:spLocks noChangeArrowheads="1"/>
          </p:cNvSpPr>
          <p:nvPr/>
        </p:nvSpPr>
        <p:spPr bwMode="auto">
          <a:xfrm>
            <a:off x="5854700" y="263525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50000"/>
              </a:spcBef>
              <a:buClrTx/>
              <a:buSzTx/>
              <a:buFontTx/>
              <a:buNone/>
            </a:pPr>
            <a:r>
              <a:rPr lang="zh-CN" altLang="en-US" sz="2000">
                <a:latin typeface="华文新魏" pitchFamily="2" charset="-122"/>
                <a:ea typeface="华文新魏" pitchFamily="2" charset="-122"/>
              </a:rPr>
              <a:t>控制位</a:t>
            </a:r>
          </a:p>
        </p:txBody>
      </p:sp>
      <p:grpSp>
        <p:nvGrpSpPr>
          <p:cNvPr id="7" name="Group 42"/>
          <p:cNvGrpSpPr>
            <a:grpSpLocks/>
          </p:cNvGrpSpPr>
          <p:nvPr/>
        </p:nvGrpSpPr>
        <p:grpSpPr bwMode="auto">
          <a:xfrm>
            <a:off x="2425700" y="4311650"/>
            <a:ext cx="228600" cy="304800"/>
            <a:chOff x="1392" y="2496"/>
            <a:chExt cx="144" cy="192"/>
          </a:xfrm>
        </p:grpSpPr>
        <p:sp>
          <p:nvSpPr>
            <p:cNvPr id="73791" name="Line 43"/>
            <p:cNvSpPr>
              <a:spLocks noChangeShapeType="1"/>
            </p:cNvSpPr>
            <p:nvPr/>
          </p:nvSpPr>
          <p:spPr bwMode="auto">
            <a:xfrm>
              <a:off x="1392" y="24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92" name="Line 44"/>
            <p:cNvSpPr>
              <a:spLocks noChangeShapeType="1"/>
            </p:cNvSpPr>
            <p:nvPr/>
          </p:nvSpPr>
          <p:spPr bwMode="auto">
            <a:xfrm>
              <a:off x="1392" y="268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8" name="Group 45"/>
          <p:cNvGrpSpPr>
            <a:grpSpLocks/>
          </p:cNvGrpSpPr>
          <p:nvPr/>
        </p:nvGrpSpPr>
        <p:grpSpPr bwMode="auto">
          <a:xfrm>
            <a:off x="1968500" y="4311650"/>
            <a:ext cx="685800" cy="609600"/>
            <a:chOff x="1104" y="2496"/>
            <a:chExt cx="432" cy="384"/>
          </a:xfrm>
        </p:grpSpPr>
        <p:sp>
          <p:nvSpPr>
            <p:cNvPr id="73789" name="Line 46"/>
            <p:cNvSpPr>
              <a:spLocks noChangeShapeType="1"/>
            </p:cNvSpPr>
            <p:nvPr/>
          </p:nvSpPr>
          <p:spPr bwMode="auto">
            <a:xfrm>
              <a:off x="1104" y="24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90" name="Line 47"/>
            <p:cNvSpPr>
              <a:spLocks noChangeShapeType="1"/>
            </p:cNvSpPr>
            <p:nvPr/>
          </p:nvSpPr>
          <p:spPr bwMode="auto">
            <a:xfrm>
              <a:off x="1104" y="288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9" name="Group 48"/>
          <p:cNvGrpSpPr>
            <a:grpSpLocks/>
          </p:cNvGrpSpPr>
          <p:nvPr/>
        </p:nvGrpSpPr>
        <p:grpSpPr bwMode="auto">
          <a:xfrm>
            <a:off x="1511300" y="4311650"/>
            <a:ext cx="1143000" cy="990600"/>
            <a:chOff x="816" y="2496"/>
            <a:chExt cx="720" cy="624"/>
          </a:xfrm>
        </p:grpSpPr>
        <p:sp>
          <p:nvSpPr>
            <p:cNvPr id="73787" name="Line 49"/>
            <p:cNvSpPr>
              <a:spLocks noChangeShapeType="1"/>
            </p:cNvSpPr>
            <p:nvPr/>
          </p:nvSpPr>
          <p:spPr bwMode="auto">
            <a:xfrm>
              <a:off x="816" y="2496"/>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88" name="Line 50"/>
            <p:cNvSpPr>
              <a:spLocks noChangeShapeType="1"/>
            </p:cNvSpPr>
            <p:nvPr/>
          </p:nvSpPr>
          <p:spPr bwMode="auto">
            <a:xfrm>
              <a:off x="816" y="312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0" name="Group 51"/>
          <p:cNvGrpSpPr>
            <a:grpSpLocks/>
          </p:cNvGrpSpPr>
          <p:nvPr/>
        </p:nvGrpSpPr>
        <p:grpSpPr bwMode="auto">
          <a:xfrm>
            <a:off x="1054100" y="4311650"/>
            <a:ext cx="1600200" cy="1371600"/>
            <a:chOff x="528" y="2496"/>
            <a:chExt cx="1008" cy="864"/>
          </a:xfrm>
        </p:grpSpPr>
        <p:sp>
          <p:nvSpPr>
            <p:cNvPr id="73785" name="Line 52"/>
            <p:cNvSpPr>
              <a:spLocks noChangeShapeType="1"/>
            </p:cNvSpPr>
            <p:nvPr/>
          </p:nvSpPr>
          <p:spPr bwMode="auto">
            <a:xfrm>
              <a:off x="528" y="2496"/>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86" name="Line 53"/>
            <p:cNvSpPr>
              <a:spLocks noChangeShapeType="1"/>
            </p:cNvSpPr>
            <p:nvPr/>
          </p:nvSpPr>
          <p:spPr bwMode="auto">
            <a:xfrm>
              <a:off x="528" y="336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1" name="Group 54"/>
          <p:cNvGrpSpPr>
            <a:grpSpLocks/>
          </p:cNvGrpSpPr>
          <p:nvPr/>
        </p:nvGrpSpPr>
        <p:grpSpPr bwMode="auto">
          <a:xfrm>
            <a:off x="6083300" y="4311650"/>
            <a:ext cx="360363" cy="990600"/>
            <a:chOff x="3696" y="2496"/>
            <a:chExt cx="912" cy="624"/>
          </a:xfrm>
        </p:grpSpPr>
        <p:sp>
          <p:nvSpPr>
            <p:cNvPr id="73783" name="Line 55"/>
            <p:cNvSpPr>
              <a:spLocks noChangeShapeType="1"/>
            </p:cNvSpPr>
            <p:nvPr/>
          </p:nvSpPr>
          <p:spPr bwMode="auto">
            <a:xfrm>
              <a:off x="3696" y="2496"/>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84" name="Line 56"/>
            <p:cNvSpPr>
              <a:spLocks noChangeShapeType="1"/>
            </p:cNvSpPr>
            <p:nvPr/>
          </p:nvSpPr>
          <p:spPr bwMode="auto">
            <a:xfrm>
              <a:off x="3696" y="312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2" name="Group 57"/>
          <p:cNvGrpSpPr>
            <a:grpSpLocks/>
          </p:cNvGrpSpPr>
          <p:nvPr/>
        </p:nvGrpSpPr>
        <p:grpSpPr bwMode="auto">
          <a:xfrm>
            <a:off x="5626100" y="4311650"/>
            <a:ext cx="1905000" cy="1371600"/>
            <a:chOff x="3408" y="2496"/>
            <a:chExt cx="1200" cy="864"/>
          </a:xfrm>
        </p:grpSpPr>
        <p:sp>
          <p:nvSpPr>
            <p:cNvPr id="73781" name="Line 58"/>
            <p:cNvSpPr>
              <a:spLocks noChangeShapeType="1"/>
            </p:cNvSpPr>
            <p:nvPr/>
          </p:nvSpPr>
          <p:spPr bwMode="auto">
            <a:xfrm>
              <a:off x="3408" y="2496"/>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82" name="Line 59"/>
            <p:cNvSpPr>
              <a:spLocks noChangeShapeType="1"/>
            </p:cNvSpPr>
            <p:nvPr/>
          </p:nvSpPr>
          <p:spPr bwMode="auto">
            <a:xfrm>
              <a:off x="3408" y="3360"/>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3" name="Group 60"/>
          <p:cNvGrpSpPr>
            <a:grpSpLocks/>
          </p:cNvGrpSpPr>
          <p:nvPr/>
        </p:nvGrpSpPr>
        <p:grpSpPr bwMode="auto">
          <a:xfrm>
            <a:off x="5168900" y="4311650"/>
            <a:ext cx="2362200" cy="1752600"/>
            <a:chOff x="3120" y="2496"/>
            <a:chExt cx="1488" cy="1104"/>
          </a:xfrm>
        </p:grpSpPr>
        <p:sp>
          <p:nvSpPr>
            <p:cNvPr id="73779" name="Line 61"/>
            <p:cNvSpPr>
              <a:spLocks noChangeShapeType="1"/>
            </p:cNvSpPr>
            <p:nvPr/>
          </p:nvSpPr>
          <p:spPr bwMode="auto">
            <a:xfrm>
              <a:off x="3120" y="2496"/>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80" name="Line 62"/>
            <p:cNvSpPr>
              <a:spLocks noChangeShapeType="1"/>
            </p:cNvSpPr>
            <p:nvPr/>
          </p:nvSpPr>
          <p:spPr bwMode="auto">
            <a:xfrm>
              <a:off x="3120" y="3600"/>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838719" name="Text Box 63"/>
          <p:cNvSpPr txBox="1">
            <a:spLocks noChangeArrowheads="1"/>
          </p:cNvSpPr>
          <p:nvPr/>
        </p:nvSpPr>
        <p:spPr bwMode="auto">
          <a:xfrm>
            <a:off x="2730500" y="438785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zh-CN" altLang="en-US" sz="2000">
                <a:latin typeface="华文新魏" pitchFamily="2" charset="-122"/>
                <a:ea typeface="华文新魏" pitchFamily="2" charset="-122"/>
              </a:rPr>
              <a:t>溢出标志</a:t>
            </a:r>
          </a:p>
        </p:txBody>
      </p:sp>
      <p:sp>
        <p:nvSpPr>
          <p:cNvPr id="838720" name="Text Box 64"/>
          <p:cNvSpPr txBox="1">
            <a:spLocks noChangeArrowheads="1"/>
          </p:cNvSpPr>
          <p:nvPr/>
        </p:nvSpPr>
        <p:spPr bwMode="auto">
          <a:xfrm>
            <a:off x="2730500" y="469265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zh-CN" altLang="en-US" sz="2000">
                <a:latin typeface="华文新魏" pitchFamily="2" charset="-122"/>
                <a:ea typeface="华文新魏" pitchFamily="2" charset="-122"/>
              </a:rPr>
              <a:t>进位或借位扩展</a:t>
            </a:r>
          </a:p>
        </p:txBody>
      </p:sp>
      <p:sp>
        <p:nvSpPr>
          <p:cNvPr id="838721" name="Text Box 65"/>
          <p:cNvSpPr txBox="1">
            <a:spLocks noChangeArrowheads="1"/>
          </p:cNvSpPr>
          <p:nvPr/>
        </p:nvSpPr>
        <p:spPr bwMode="auto">
          <a:xfrm>
            <a:off x="2730500" y="514985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zh-CN" altLang="en-US" sz="2000">
                <a:latin typeface="华文新魏" pitchFamily="2" charset="-122"/>
                <a:ea typeface="华文新魏" pitchFamily="2" charset="-122"/>
              </a:rPr>
              <a:t>零</a:t>
            </a:r>
          </a:p>
        </p:txBody>
      </p:sp>
      <p:sp>
        <p:nvSpPr>
          <p:cNvPr id="838722" name="Text Box 66"/>
          <p:cNvSpPr txBox="1">
            <a:spLocks noChangeArrowheads="1"/>
          </p:cNvSpPr>
          <p:nvPr/>
        </p:nvSpPr>
        <p:spPr bwMode="auto">
          <a:xfrm>
            <a:off x="2730500" y="553085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zh-CN" altLang="en-US" sz="2000">
                <a:latin typeface="华文新魏" pitchFamily="2" charset="-122"/>
                <a:ea typeface="华文新魏" pitchFamily="2" charset="-122"/>
              </a:rPr>
              <a:t>负或小于</a:t>
            </a:r>
          </a:p>
        </p:txBody>
      </p:sp>
      <p:sp>
        <p:nvSpPr>
          <p:cNvPr id="838723" name="Text Box 67"/>
          <p:cNvSpPr txBox="1">
            <a:spLocks noChangeArrowheads="1"/>
          </p:cNvSpPr>
          <p:nvPr/>
        </p:nvSpPr>
        <p:spPr bwMode="auto">
          <a:xfrm>
            <a:off x="7531100" y="591185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000">
                <a:latin typeface="华文新魏" pitchFamily="2" charset="-122"/>
                <a:ea typeface="华文新魏" pitchFamily="2" charset="-122"/>
              </a:rPr>
              <a:t>IRQ</a:t>
            </a:r>
            <a:r>
              <a:rPr lang="zh-CN" altLang="en-US" sz="2000">
                <a:latin typeface="华文新魏" pitchFamily="2" charset="-122"/>
                <a:ea typeface="华文新魏" pitchFamily="2" charset="-122"/>
              </a:rPr>
              <a:t>禁止</a:t>
            </a:r>
          </a:p>
        </p:txBody>
      </p:sp>
      <p:sp>
        <p:nvSpPr>
          <p:cNvPr id="838724" name="Text Box 68"/>
          <p:cNvSpPr txBox="1">
            <a:spLocks noChangeArrowheads="1"/>
          </p:cNvSpPr>
          <p:nvPr/>
        </p:nvSpPr>
        <p:spPr bwMode="auto">
          <a:xfrm>
            <a:off x="7531100" y="545465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000">
                <a:latin typeface="华文新魏" pitchFamily="2" charset="-122"/>
                <a:ea typeface="华文新魏" pitchFamily="2" charset="-122"/>
              </a:rPr>
              <a:t>FIQ</a:t>
            </a:r>
            <a:r>
              <a:rPr lang="zh-CN" altLang="en-US" sz="2000">
                <a:latin typeface="华文新魏" pitchFamily="2" charset="-122"/>
                <a:ea typeface="华文新魏" pitchFamily="2" charset="-122"/>
              </a:rPr>
              <a:t>禁止</a:t>
            </a:r>
          </a:p>
        </p:txBody>
      </p:sp>
      <p:sp>
        <p:nvSpPr>
          <p:cNvPr id="838725" name="Text Box 69"/>
          <p:cNvSpPr txBox="1">
            <a:spLocks noChangeArrowheads="1"/>
          </p:cNvSpPr>
          <p:nvPr/>
        </p:nvSpPr>
        <p:spPr bwMode="auto">
          <a:xfrm>
            <a:off x="6443663" y="5073650"/>
            <a:ext cx="2382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zh-CN" altLang="en-US" sz="2000">
                <a:latin typeface="华文新魏" pitchFamily="2" charset="-122"/>
                <a:ea typeface="华文新魏" pitchFamily="2" charset="-122"/>
              </a:rPr>
              <a:t>状态位</a:t>
            </a:r>
            <a:r>
              <a:rPr lang="en-US" altLang="zh-CN" sz="2000">
                <a:latin typeface="华文新魏" pitchFamily="2" charset="-122"/>
                <a:ea typeface="华文新魏" pitchFamily="2" charset="-122"/>
              </a:rPr>
              <a:t>:T=1,Thumb</a:t>
            </a:r>
            <a:endParaRPr lang="zh-CN" altLang="en-US" sz="2000">
              <a:latin typeface="华文新魏" pitchFamily="2" charset="-122"/>
              <a:ea typeface="华文新魏" pitchFamily="2" charset="-122"/>
            </a:endParaRPr>
          </a:p>
        </p:txBody>
      </p:sp>
      <p:grpSp>
        <p:nvGrpSpPr>
          <p:cNvPr id="14" name="Group 70"/>
          <p:cNvGrpSpPr>
            <a:grpSpLocks/>
          </p:cNvGrpSpPr>
          <p:nvPr/>
        </p:nvGrpSpPr>
        <p:grpSpPr bwMode="auto">
          <a:xfrm>
            <a:off x="6540500" y="4311650"/>
            <a:ext cx="1752600" cy="533400"/>
            <a:chOff x="3984" y="2496"/>
            <a:chExt cx="1104" cy="336"/>
          </a:xfrm>
        </p:grpSpPr>
        <p:sp>
          <p:nvSpPr>
            <p:cNvPr id="73774" name="Line 71"/>
            <p:cNvSpPr>
              <a:spLocks noChangeShapeType="1"/>
            </p:cNvSpPr>
            <p:nvPr/>
          </p:nvSpPr>
          <p:spPr bwMode="auto">
            <a:xfrm>
              <a:off x="3984"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75" name="Line 72"/>
            <p:cNvSpPr>
              <a:spLocks noChangeShapeType="1"/>
            </p:cNvSpPr>
            <p:nvPr/>
          </p:nvSpPr>
          <p:spPr bwMode="auto">
            <a:xfrm>
              <a:off x="5088"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76" name="Line 73"/>
            <p:cNvSpPr>
              <a:spLocks noChangeShapeType="1"/>
            </p:cNvSpPr>
            <p:nvPr/>
          </p:nvSpPr>
          <p:spPr bwMode="auto">
            <a:xfrm flipV="1">
              <a:off x="3984" y="2640"/>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77" name="Line 74"/>
            <p:cNvSpPr>
              <a:spLocks noChangeShapeType="1"/>
            </p:cNvSpPr>
            <p:nvPr/>
          </p:nvSpPr>
          <p:spPr bwMode="auto">
            <a:xfrm>
              <a:off x="4464" y="26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78" name="Line 75"/>
            <p:cNvSpPr>
              <a:spLocks noChangeShapeType="1"/>
            </p:cNvSpPr>
            <p:nvPr/>
          </p:nvSpPr>
          <p:spPr bwMode="auto">
            <a:xfrm flipV="1">
              <a:off x="4464" y="283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838732" name="Text Box 76"/>
          <p:cNvSpPr txBox="1">
            <a:spLocks noChangeArrowheads="1"/>
          </p:cNvSpPr>
          <p:nvPr/>
        </p:nvSpPr>
        <p:spPr bwMode="auto">
          <a:xfrm>
            <a:off x="7531100" y="469265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zh-CN" altLang="en-US" sz="2000">
                <a:latin typeface="华文新魏" pitchFamily="2" charset="-122"/>
                <a:ea typeface="华文新魏" pitchFamily="2" charset="-122"/>
              </a:rPr>
              <a:t>模式位</a:t>
            </a:r>
          </a:p>
        </p:txBody>
      </p:sp>
      <p:sp>
        <p:nvSpPr>
          <p:cNvPr id="838733" name="Rectangle 77"/>
          <p:cNvSpPr>
            <a:spLocks noChangeArrowheads="1"/>
          </p:cNvSpPr>
          <p:nvPr/>
        </p:nvSpPr>
        <p:spPr bwMode="auto">
          <a:xfrm>
            <a:off x="8255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N</a:t>
            </a:r>
          </a:p>
        </p:txBody>
      </p:sp>
      <p:sp>
        <p:nvSpPr>
          <p:cNvPr id="838734" name="Rectangle 78"/>
          <p:cNvSpPr>
            <a:spLocks noChangeArrowheads="1"/>
          </p:cNvSpPr>
          <p:nvPr/>
        </p:nvSpPr>
        <p:spPr bwMode="auto">
          <a:xfrm>
            <a:off x="12827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Z</a:t>
            </a:r>
          </a:p>
        </p:txBody>
      </p:sp>
      <p:sp>
        <p:nvSpPr>
          <p:cNvPr id="838735" name="Rectangle 79"/>
          <p:cNvSpPr>
            <a:spLocks noChangeArrowheads="1"/>
          </p:cNvSpPr>
          <p:nvPr/>
        </p:nvSpPr>
        <p:spPr bwMode="auto">
          <a:xfrm>
            <a:off x="17399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C</a:t>
            </a:r>
          </a:p>
        </p:txBody>
      </p:sp>
      <p:sp>
        <p:nvSpPr>
          <p:cNvPr id="838736" name="Rectangle 80"/>
          <p:cNvSpPr>
            <a:spLocks noChangeArrowheads="1"/>
          </p:cNvSpPr>
          <p:nvPr/>
        </p:nvSpPr>
        <p:spPr bwMode="auto">
          <a:xfrm>
            <a:off x="21971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V</a:t>
            </a:r>
          </a:p>
        </p:txBody>
      </p:sp>
      <p:sp>
        <p:nvSpPr>
          <p:cNvPr id="838737" name="Rectangle 81"/>
          <p:cNvSpPr>
            <a:spLocks noChangeArrowheads="1"/>
          </p:cNvSpPr>
          <p:nvPr/>
        </p:nvSpPr>
        <p:spPr bwMode="auto">
          <a:xfrm>
            <a:off x="49403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I</a:t>
            </a:r>
          </a:p>
        </p:txBody>
      </p:sp>
      <p:grpSp>
        <p:nvGrpSpPr>
          <p:cNvPr id="15" name="Group 82"/>
          <p:cNvGrpSpPr>
            <a:grpSpLocks/>
          </p:cNvGrpSpPr>
          <p:nvPr/>
        </p:nvGrpSpPr>
        <p:grpSpPr bwMode="auto">
          <a:xfrm>
            <a:off x="6311900" y="3854450"/>
            <a:ext cx="2286000" cy="457200"/>
            <a:chOff x="3888" y="960"/>
            <a:chExt cx="1440" cy="288"/>
          </a:xfrm>
        </p:grpSpPr>
        <p:sp>
          <p:nvSpPr>
            <p:cNvPr id="73769" name="Rectangle 83"/>
            <p:cNvSpPr>
              <a:spLocks noChangeArrowheads="1"/>
            </p:cNvSpPr>
            <p:nvPr/>
          </p:nvSpPr>
          <p:spPr bwMode="auto">
            <a:xfrm>
              <a:off x="5040" y="960"/>
              <a:ext cx="288" cy="288"/>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M0</a:t>
              </a:r>
            </a:p>
          </p:txBody>
        </p:sp>
        <p:sp>
          <p:nvSpPr>
            <p:cNvPr id="73770" name="Rectangle 84"/>
            <p:cNvSpPr>
              <a:spLocks noChangeArrowheads="1"/>
            </p:cNvSpPr>
            <p:nvPr/>
          </p:nvSpPr>
          <p:spPr bwMode="auto">
            <a:xfrm>
              <a:off x="4752" y="960"/>
              <a:ext cx="288" cy="288"/>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M1</a:t>
              </a:r>
            </a:p>
          </p:txBody>
        </p:sp>
        <p:sp>
          <p:nvSpPr>
            <p:cNvPr id="73771" name="Rectangle 85"/>
            <p:cNvSpPr>
              <a:spLocks noChangeArrowheads="1"/>
            </p:cNvSpPr>
            <p:nvPr/>
          </p:nvSpPr>
          <p:spPr bwMode="auto">
            <a:xfrm>
              <a:off x="4464" y="960"/>
              <a:ext cx="288" cy="288"/>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M2</a:t>
              </a:r>
            </a:p>
          </p:txBody>
        </p:sp>
        <p:sp>
          <p:nvSpPr>
            <p:cNvPr id="73772" name="Rectangle 86"/>
            <p:cNvSpPr>
              <a:spLocks noChangeArrowheads="1"/>
            </p:cNvSpPr>
            <p:nvPr/>
          </p:nvSpPr>
          <p:spPr bwMode="auto">
            <a:xfrm>
              <a:off x="4176" y="960"/>
              <a:ext cx="288" cy="288"/>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M3</a:t>
              </a:r>
            </a:p>
          </p:txBody>
        </p:sp>
        <p:sp>
          <p:nvSpPr>
            <p:cNvPr id="73773" name="Rectangle 87"/>
            <p:cNvSpPr>
              <a:spLocks noChangeArrowheads="1"/>
            </p:cNvSpPr>
            <p:nvPr/>
          </p:nvSpPr>
          <p:spPr bwMode="auto">
            <a:xfrm>
              <a:off x="3888" y="960"/>
              <a:ext cx="288" cy="288"/>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M4</a:t>
              </a:r>
            </a:p>
          </p:txBody>
        </p:sp>
      </p:grpSp>
      <p:sp>
        <p:nvSpPr>
          <p:cNvPr id="838744" name="Rectangle 88"/>
          <p:cNvSpPr>
            <a:spLocks noChangeArrowheads="1"/>
          </p:cNvSpPr>
          <p:nvPr/>
        </p:nvSpPr>
        <p:spPr bwMode="auto">
          <a:xfrm>
            <a:off x="58547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T</a:t>
            </a:r>
          </a:p>
        </p:txBody>
      </p:sp>
      <p:sp>
        <p:nvSpPr>
          <p:cNvPr id="838745" name="Rectangle 89"/>
          <p:cNvSpPr>
            <a:spLocks noChangeArrowheads="1"/>
          </p:cNvSpPr>
          <p:nvPr/>
        </p:nvSpPr>
        <p:spPr bwMode="auto">
          <a:xfrm>
            <a:off x="53975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r>
              <a:rPr lang="en-US" altLang="zh-CN" sz="2000">
                <a:latin typeface="华文新魏" pitchFamily="2" charset="-122"/>
                <a:ea typeface="华文新魏" pitchFamily="2" charset="-122"/>
              </a:rPr>
              <a:t>F</a:t>
            </a:r>
          </a:p>
        </p:txBody>
      </p:sp>
      <p:grpSp>
        <p:nvGrpSpPr>
          <p:cNvPr id="16" name="Group 51"/>
          <p:cNvGrpSpPr>
            <a:grpSpLocks/>
          </p:cNvGrpSpPr>
          <p:nvPr/>
        </p:nvGrpSpPr>
        <p:grpSpPr bwMode="auto">
          <a:xfrm flipV="1">
            <a:off x="2916238" y="2492375"/>
            <a:ext cx="647700" cy="1296988"/>
            <a:chOff x="528" y="2496"/>
            <a:chExt cx="1008" cy="864"/>
          </a:xfrm>
        </p:grpSpPr>
        <p:sp>
          <p:nvSpPr>
            <p:cNvPr id="73767" name="Line 52"/>
            <p:cNvSpPr>
              <a:spLocks noChangeShapeType="1"/>
            </p:cNvSpPr>
            <p:nvPr/>
          </p:nvSpPr>
          <p:spPr bwMode="auto">
            <a:xfrm>
              <a:off x="528" y="2496"/>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3768" name="Line 53"/>
            <p:cNvSpPr>
              <a:spLocks noChangeShapeType="1"/>
            </p:cNvSpPr>
            <p:nvPr/>
          </p:nvSpPr>
          <p:spPr bwMode="auto">
            <a:xfrm>
              <a:off x="528" y="336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16" name="Text Box 63"/>
          <p:cNvSpPr txBox="1">
            <a:spLocks noChangeArrowheads="1"/>
          </p:cNvSpPr>
          <p:nvPr/>
        </p:nvSpPr>
        <p:spPr bwMode="auto">
          <a:xfrm>
            <a:off x="3635375" y="2276475"/>
            <a:ext cx="453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000">
                <a:latin typeface="华文新魏" pitchFamily="2" charset="-122"/>
                <a:ea typeface="华文新魏" pitchFamily="2" charset="-122"/>
              </a:rPr>
              <a:t>ARM V5</a:t>
            </a:r>
            <a:r>
              <a:rPr lang="zh-CN" altLang="en-US" sz="2000">
                <a:latin typeface="华文新魏" pitchFamily="2" charset="-122"/>
                <a:ea typeface="华文新魏" pitchFamily="2" charset="-122"/>
              </a:rPr>
              <a:t>及以上，</a:t>
            </a:r>
            <a:r>
              <a:rPr lang="en-US" altLang="zh-CN" sz="2000">
                <a:latin typeface="华文新魏" pitchFamily="2" charset="-122"/>
                <a:ea typeface="华文新魏" pitchFamily="2" charset="-122"/>
              </a:rPr>
              <a:t>DSP</a:t>
            </a:r>
            <a:r>
              <a:rPr lang="zh-CN" altLang="en-US" sz="2000">
                <a:latin typeface="华文新魏" pitchFamily="2" charset="-122"/>
                <a:ea typeface="华文新魏" pitchFamily="2" charset="-122"/>
              </a:rPr>
              <a:t>溢出状态标志位</a:t>
            </a:r>
          </a:p>
        </p:txBody>
      </p:sp>
    </p:spTree>
    <p:extLst>
      <p:ext uri="{BB962C8B-B14F-4D97-AF65-F5344CB8AC3E}">
        <p14:creationId xmlns:p14="http://schemas.microsoft.com/office/powerpoint/2010/main" val="8431704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838659">
                                            <p:txEl>
                                              <p:pRg st="0" end="0"/>
                                            </p:txEl>
                                          </p:spTgt>
                                        </p:tgtEl>
                                        <p:attrNameLst>
                                          <p:attrName>style.visibility</p:attrName>
                                        </p:attrNameLst>
                                      </p:cBhvr>
                                      <p:to>
                                        <p:strVal val="visible"/>
                                      </p:to>
                                    </p:set>
                                    <p:anim calcmode="lin" valueType="num">
                                      <p:cBhvr additive="base">
                                        <p:cTn id="7" dur="500" fill="hold"/>
                                        <p:tgtEl>
                                          <p:spTgt spid="8386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865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nodeType="afterGroup">
                            <p:stCondLst>
                              <p:cond delay="1000"/>
                            </p:stCondLst>
                            <p:childTnLst>
                              <p:par>
                                <p:cTn id="14" presetID="1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Bottom)">
                                      <p:cBhvr>
                                        <p:cTn id="16" dur="500"/>
                                        <p:tgtEl>
                                          <p:spTgt spid="4"/>
                                        </p:tgtEl>
                                      </p:cBhvr>
                                    </p:animEffect>
                                  </p:childTnLst>
                                </p:cTn>
                              </p:par>
                            </p:childTnLst>
                          </p:cTn>
                        </p:par>
                        <p:par>
                          <p:cTn id="17" fill="hold" nodeType="afterGroup">
                            <p:stCondLst>
                              <p:cond delay="1500"/>
                            </p:stCondLst>
                            <p:childTnLst>
                              <p:par>
                                <p:cTn id="18" presetID="16" presetClass="entr" presetSubtype="37" fill="hold" grpId="0" nodeType="afterEffect">
                                  <p:stCondLst>
                                    <p:cond delay="0"/>
                                  </p:stCondLst>
                                  <p:childTnLst>
                                    <p:set>
                                      <p:cBhvr>
                                        <p:cTn id="19" dur="1" fill="hold">
                                          <p:stCondLst>
                                            <p:cond delay="0"/>
                                          </p:stCondLst>
                                        </p:cTn>
                                        <p:tgtEl>
                                          <p:spTgt spid="838685"/>
                                        </p:tgtEl>
                                        <p:attrNameLst>
                                          <p:attrName>style.visibility</p:attrName>
                                        </p:attrNameLst>
                                      </p:cBhvr>
                                      <p:to>
                                        <p:strVal val="visible"/>
                                      </p:to>
                                    </p:set>
                                    <p:animEffect transition="in" filter="barn(outVertical)">
                                      <p:cBhvr>
                                        <p:cTn id="20" dur="500"/>
                                        <p:tgtEl>
                                          <p:spTgt spid="838685"/>
                                        </p:tgtEl>
                                      </p:cBhvr>
                                    </p:animEffect>
                                  </p:childTnLst>
                                </p:cTn>
                              </p:par>
                            </p:childTnLst>
                          </p:cTn>
                        </p:par>
                        <p:par>
                          <p:cTn id="21" fill="hold" nodeType="afterGroup">
                            <p:stCondLst>
                              <p:cond delay="2000"/>
                            </p:stCondLst>
                            <p:childTnLst>
                              <p:par>
                                <p:cTn id="22" presetID="12" presetClass="entr" presetSubtype="4"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slide(fromBottom)">
                                      <p:cBhvr>
                                        <p:cTn id="24" dur="500"/>
                                        <p:tgtEl>
                                          <p:spTgt spid="5"/>
                                        </p:tgtEl>
                                      </p:cBhvr>
                                    </p:animEffect>
                                  </p:childTnLst>
                                </p:cTn>
                              </p:par>
                            </p:childTnLst>
                          </p:cTn>
                        </p:par>
                        <p:par>
                          <p:cTn id="25" fill="hold" nodeType="afterGroup">
                            <p:stCondLst>
                              <p:cond delay="2500"/>
                            </p:stCondLst>
                            <p:childTnLst>
                              <p:par>
                                <p:cTn id="26" presetID="16" presetClass="entr" presetSubtype="37" fill="hold" grpId="0" nodeType="afterEffect">
                                  <p:stCondLst>
                                    <p:cond delay="0"/>
                                  </p:stCondLst>
                                  <p:childTnLst>
                                    <p:set>
                                      <p:cBhvr>
                                        <p:cTn id="27" dur="1" fill="hold">
                                          <p:stCondLst>
                                            <p:cond delay="0"/>
                                          </p:stCondLst>
                                        </p:cTn>
                                        <p:tgtEl>
                                          <p:spTgt spid="838686"/>
                                        </p:tgtEl>
                                        <p:attrNameLst>
                                          <p:attrName>style.visibility</p:attrName>
                                        </p:attrNameLst>
                                      </p:cBhvr>
                                      <p:to>
                                        <p:strVal val="visible"/>
                                      </p:to>
                                    </p:set>
                                    <p:animEffect transition="in" filter="barn(outVertical)">
                                      <p:cBhvr>
                                        <p:cTn id="28" dur="500"/>
                                        <p:tgtEl>
                                          <p:spTgt spid="838686"/>
                                        </p:tgtEl>
                                      </p:cBhvr>
                                    </p:animEffect>
                                  </p:childTnLst>
                                </p:cTn>
                              </p:par>
                            </p:childTnLst>
                          </p:cTn>
                        </p:par>
                        <p:par>
                          <p:cTn id="29" fill="hold" nodeType="afterGroup">
                            <p:stCondLst>
                              <p:cond delay="3000"/>
                            </p:stCondLst>
                            <p:childTnLst>
                              <p:par>
                                <p:cTn id="30" presetID="12" presetClass="entr" presetSubtype="4"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lide(fromBottom)">
                                      <p:cBhvr>
                                        <p:cTn id="32" dur="500"/>
                                        <p:tgtEl>
                                          <p:spTgt spid="6"/>
                                        </p:tgtEl>
                                      </p:cBhvr>
                                    </p:animEffect>
                                  </p:childTnLst>
                                </p:cTn>
                              </p:par>
                            </p:childTnLst>
                          </p:cTn>
                        </p:par>
                        <p:par>
                          <p:cTn id="33" fill="hold" nodeType="afterGroup">
                            <p:stCondLst>
                              <p:cond delay="3500"/>
                            </p:stCondLst>
                            <p:childTnLst>
                              <p:par>
                                <p:cTn id="34" presetID="16" presetClass="entr" presetSubtype="37" fill="hold" grpId="0" nodeType="afterEffect">
                                  <p:stCondLst>
                                    <p:cond delay="0"/>
                                  </p:stCondLst>
                                  <p:childTnLst>
                                    <p:set>
                                      <p:cBhvr>
                                        <p:cTn id="35" dur="1" fill="hold">
                                          <p:stCondLst>
                                            <p:cond delay="0"/>
                                          </p:stCondLst>
                                        </p:cTn>
                                        <p:tgtEl>
                                          <p:spTgt spid="838697"/>
                                        </p:tgtEl>
                                        <p:attrNameLst>
                                          <p:attrName>style.visibility</p:attrName>
                                        </p:attrNameLst>
                                      </p:cBhvr>
                                      <p:to>
                                        <p:strVal val="visible"/>
                                      </p:to>
                                    </p:set>
                                    <p:animEffect transition="in" filter="barn(outVertical)">
                                      <p:cBhvr>
                                        <p:cTn id="36" dur="500"/>
                                        <p:tgtEl>
                                          <p:spTgt spid="83869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1" presetClass="entr" presetSubtype="0" fill="hold" grpId="0" nodeType="clickEffect">
                                  <p:stCondLst>
                                    <p:cond delay="0"/>
                                  </p:stCondLst>
                                  <p:childTnLst>
                                    <p:set>
                                      <p:cBhvr>
                                        <p:cTn id="40" dur="1000">
                                          <p:stCondLst>
                                            <p:cond delay="0"/>
                                          </p:stCondLst>
                                        </p:cTn>
                                        <p:tgtEl>
                                          <p:spTgt spid="838733"/>
                                        </p:tgtEl>
                                        <p:attrNameLst>
                                          <p:attrName>style.visibility</p:attrName>
                                        </p:attrNameLst>
                                      </p:cBhvr>
                                      <p:to>
                                        <p:strVal val="visible"/>
                                      </p:to>
                                    </p:set>
                                  </p:childTnLst>
                                </p:cTn>
                              </p:par>
                            </p:childTnLst>
                          </p:cTn>
                        </p:par>
                        <p:par>
                          <p:cTn id="41" fill="hold" nodeType="after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par>
                          <p:cTn id="45" fill="hold" nodeType="afterGroup">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838722"/>
                                        </p:tgtEl>
                                        <p:attrNameLst>
                                          <p:attrName>style.visibility</p:attrName>
                                        </p:attrNameLst>
                                      </p:cBhvr>
                                      <p:to>
                                        <p:strVal val="visible"/>
                                      </p:to>
                                    </p:set>
                                    <p:animEffect transition="in" filter="wipe(left)">
                                      <p:cBhvr>
                                        <p:cTn id="48" dur="500"/>
                                        <p:tgtEl>
                                          <p:spTgt spid="83872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1" presetClass="entr" presetSubtype="0" fill="hold" grpId="0" nodeType="clickEffect">
                                  <p:stCondLst>
                                    <p:cond delay="0"/>
                                  </p:stCondLst>
                                  <p:childTnLst>
                                    <p:set>
                                      <p:cBhvr>
                                        <p:cTn id="52" dur="1000">
                                          <p:stCondLst>
                                            <p:cond delay="0"/>
                                          </p:stCondLst>
                                        </p:cTn>
                                        <p:tgtEl>
                                          <p:spTgt spid="838734"/>
                                        </p:tgtEl>
                                        <p:attrNameLst>
                                          <p:attrName>style.visibility</p:attrName>
                                        </p:attrNameLst>
                                      </p:cBhvr>
                                      <p:to>
                                        <p:strVal val="visible"/>
                                      </p:to>
                                    </p:set>
                                  </p:childTnLst>
                                </p:cTn>
                              </p:par>
                            </p:childTnLst>
                          </p:cTn>
                        </p:par>
                        <p:par>
                          <p:cTn id="53" fill="hold" nodeType="afterGroup">
                            <p:stCondLst>
                              <p:cond delay="1000"/>
                            </p:stCondLst>
                            <p:childTnLst>
                              <p:par>
                                <p:cTn id="54" presetID="22" presetClass="entr" presetSubtype="8"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left)">
                                      <p:cBhvr>
                                        <p:cTn id="56" dur="500"/>
                                        <p:tgtEl>
                                          <p:spTgt spid="9"/>
                                        </p:tgtEl>
                                      </p:cBhvr>
                                    </p:animEffect>
                                  </p:childTnLst>
                                </p:cTn>
                              </p:par>
                            </p:childTnLst>
                          </p:cTn>
                        </p:par>
                        <p:par>
                          <p:cTn id="57" fill="hold" nodeType="afterGroup">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838721"/>
                                        </p:tgtEl>
                                        <p:attrNameLst>
                                          <p:attrName>style.visibility</p:attrName>
                                        </p:attrNameLst>
                                      </p:cBhvr>
                                      <p:to>
                                        <p:strVal val="visible"/>
                                      </p:to>
                                    </p:set>
                                    <p:animEffect transition="in" filter="wipe(left)">
                                      <p:cBhvr>
                                        <p:cTn id="60" dur="500"/>
                                        <p:tgtEl>
                                          <p:spTgt spid="83872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1" presetClass="entr" presetSubtype="0" fill="hold" grpId="0" nodeType="clickEffect">
                                  <p:stCondLst>
                                    <p:cond delay="0"/>
                                  </p:stCondLst>
                                  <p:childTnLst>
                                    <p:set>
                                      <p:cBhvr>
                                        <p:cTn id="64" dur="1000">
                                          <p:stCondLst>
                                            <p:cond delay="0"/>
                                          </p:stCondLst>
                                        </p:cTn>
                                        <p:tgtEl>
                                          <p:spTgt spid="838735"/>
                                        </p:tgtEl>
                                        <p:attrNameLst>
                                          <p:attrName>style.visibility</p:attrName>
                                        </p:attrNameLst>
                                      </p:cBhvr>
                                      <p:to>
                                        <p:strVal val="visible"/>
                                      </p:to>
                                    </p:set>
                                  </p:childTnLst>
                                </p:cTn>
                              </p:par>
                            </p:childTnLst>
                          </p:cTn>
                        </p:par>
                        <p:par>
                          <p:cTn id="65" fill="hold" nodeType="afterGroup">
                            <p:stCondLst>
                              <p:cond delay="1000"/>
                            </p:stCondLst>
                            <p:childTnLst>
                              <p:par>
                                <p:cTn id="66" presetID="22" presetClass="entr" presetSubtype="8" fill="hold" nodeType="after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ipe(left)">
                                      <p:cBhvr>
                                        <p:cTn id="68" dur="500"/>
                                        <p:tgtEl>
                                          <p:spTgt spid="8"/>
                                        </p:tgtEl>
                                      </p:cBhvr>
                                    </p:animEffect>
                                  </p:childTnLst>
                                </p:cTn>
                              </p:par>
                            </p:childTnLst>
                          </p:cTn>
                        </p:par>
                        <p:par>
                          <p:cTn id="69" fill="hold" nodeType="afterGroup">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838720"/>
                                        </p:tgtEl>
                                        <p:attrNameLst>
                                          <p:attrName>style.visibility</p:attrName>
                                        </p:attrNameLst>
                                      </p:cBhvr>
                                      <p:to>
                                        <p:strVal val="visible"/>
                                      </p:to>
                                    </p:set>
                                    <p:animEffect transition="in" filter="wipe(left)">
                                      <p:cBhvr>
                                        <p:cTn id="72" dur="500"/>
                                        <p:tgtEl>
                                          <p:spTgt spid="83872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1" presetClass="entr" presetSubtype="0" fill="hold" grpId="0" nodeType="clickEffect">
                                  <p:stCondLst>
                                    <p:cond delay="0"/>
                                  </p:stCondLst>
                                  <p:childTnLst>
                                    <p:set>
                                      <p:cBhvr>
                                        <p:cTn id="76" dur="1000">
                                          <p:stCondLst>
                                            <p:cond delay="0"/>
                                          </p:stCondLst>
                                        </p:cTn>
                                        <p:tgtEl>
                                          <p:spTgt spid="838736"/>
                                        </p:tgtEl>
                                        <p:attrNameLst>
                                          <p:attrName>style.visibility</p:attrName>
                                        </p:attrNameLst>
                                      </p:cBhvr>
                                      <p:to>
                                        <p:strVal val="visible"/>
                                      </p:to>
                                    </p:set>
                                  </p:childTnLst>
                                </p:cTn>
                              </p:par>
                            </p:childTnLst>
                          </p:cTn>
                        </p:par>
                        <p:par>
                          <p:cTn id="77" fill="hold" nodeType="afterGroup">
                            <p:stCondLst>
                              <p:cond delay="1000"/>
                            </p:stCondLst>
                            <p:childTnLst>
                              <p:par>
                                <p:cTn id="78" presetID="22" presetClass="entr" presetSubtype="8" fill="hold" nodeType="after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wipe(left)">
                                      <p:cBhvr>
                                        <p:cTn id="80" dur="500"/>
                                        <p:tgtEl>
                                          <p:spTgt spid="7"/>
                                        </p:tgtEl>
                                      </p:cBhvr>
                                    </p:animEffect>
                                  </p:childTnLst>
                                </p:cTn>
                              </p:par>
                            </p:childTnLst>
                          </p:cTn>
                        </p:par>
                        <p:par>
                          <p:cTn id="81" fill="hold" nodeType="afterGroup">
                            <p:stCondLst>
                              <p:cond delay="1500"/>
                            </p:stCondLst>
                            <p:childTnLst>
                              <p:par>
                                <p:cTn id="82" presetID="22" presetClass="entr" presetSubtype="8" fill="hold" grpId="0" nodeType="afterEffect">
                                  <p:stCondLst>
                                    <p:cond delay="0"/>
                                  </p:stCondLst>
                                  <p:childTnLst>
                                    <p:set>
                                      <p:cBhvr>
                                        <p:cTn id="83" dur="1" fill="hold">
                                          <p:stCondLst>
                                            <p:cond delay="0"/>
                                          </p:stCondLst>
                                        </p:cTn>
                                        <p:tgtEl>
                                          <p:spTgt spid="838719"/>
                                        </p:tgtEl>
                                        <p:attrNameLst>
                                          <p:attrName>style.visibility</p:attrName>
                                        </p:attrNameLst>
                                      </p:cBhvr>
                                      <p:to>
                                        <p:strVal val="visible"/>
                                      </p:to>
                                    </p:set>
                                    <p:animEffect transition="in" filter="wipe(left)">
                                      <p:cBhvr>
                                        <p:cTn id="84" dur="500"/>
                                        <p:tgtEl>
                                          <p:spTgt spid="83871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1" presetClass="entr" presetSubtype="0" fill="hold" grpId="0" nodeType="clickEffect">
                                  <p:stCondLst>
                                    <p:cond delay="0"/>
                                  </p:stCondLst>
                                  <p:childTnLst>
                                    <p:set>
                                      <p:cBhvr>
                                        <p:cTn id="88" dur="1000">
                                          <p:stCondLst>
                                            <p:cond delay="0"/>
                                          </p:stCondLst>
                                        </p:cTn>
                                        <p:tgtEl>
                                          <p:spTgt spid="838737"/>
                                        </p:tgtEl>
                                        <p:attrNameLst>
                                          <p:attrName>style.visibility</p:attrName>
                                        </p:attrNameLst>
                                      </p:cBhvr>
                                      <p:to>
                                        <p:strVal val="visible"/>
                                      </p:to>
                                    </p:set>
                                  </p:childTnLst>
                                </p:cTn>
                              </p:par>
                            </p:childTnLst>
                          </p:cTn>
                        </p:par>
                        <p:par>
                          <p:cTn id="89" fill="hold" nodeType="afterGroup">
                            <p:stCondLst>
                              <p:cond delay="1000"/>
                            </p:stCondLst>
                            <p:childTnLst>
                              <p:par>
                                <p:cTn id="90" presetID="22" presetClass="entr" presetSubtype="8" fill="hold"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left)">
                                      <p:cBhvr>
                                        <p:cTn id="92" dur="500"/>
                                        <p:tgtEl>
                                          <p:spTgt spid="13"/>
                                        </p:tgtEl>
                                      </p:cBhvr>
                                    </p:animEffect>
                                  </p:childTnLst>
                                </p:cTn>
                              </p:par>
                            </p:childTnLst>
                          </p:cTn>
                        </p:par>
                        <p:par>
                          <p:cTn id="93" fill="hold" nodeType="afterGroup">
                            <p:stCondLst>
                              <p:cond delay="1500"/>
                            </p:stCondLst>
                            <p:childTnLst>
                              <p:par>
                                <p:cTn id="94" presetID="22" presetClass="entr" presetSubtype="8" fill="hold" grpId="0" nodeType="afterEffect">
                                  <p:stCondLst>
                                    <p:cond delay="0"/>
                                  </p:stCondLst>
                                  <p:childTnLst>
                                    <p:set>
                                      <p:cBhvr>
                                        <p:cTn id="95" dur="1" fill="hold">
                                          <p:stCondLst>
                                            <p:cond delay="0"/>
                                          </p:stCondLst>
                                        </p:cTn>
                                        <p:tgtEl>
                                          <p:spTgt spid="838723"/>
                                        </p:tgtEl>
                                        <p:attrNameLst>
                                          <p:attrName>style.visibility</p:attrName>
                                        </p:attrNameLst>
                                      </p:cBhvr>
                                      <p:to>
                                        <p:strVal val="visible"/>
                                      </p:to>
                                    </p:set>
                                    <p:animEffect transition="in" filter="wipe(left)">
                                      <p:cBhvr>
                                        <p:cTn id="96" dur="500"/>
                                        <p:tgtEl>
                                          <p:spTgt spid="838723"/>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1" presetClass="entr" presetSubtype="0" fill="hold" grpId="0" nodeType="clickEffect">
                                  <p:stCondLst>
                                    <p:cond delay="0"/>
                                  </p:stCondLst>
                                  <p:childTnLst>
                                    <p:set>
                                      <p:cBhvr>
                                        <p:cTn id="100" dur="1000">
                                          <p:stCondLst>
                                            <p:cond delay="0"/>
                                          </p:stCondLst>
                                        </p:cTn>
                                        <p:tgtEl>
                                          <p:spTgt spid="838745"/>
                                        </p:tgtEl>
                                        <p:attrNameLst>
                                          <p:attrName>style.visibility</p:attrName>
                                        </p:attrNameLst>
                                      </p:cBhvr>
                                      <p:to>
                                        <p:strVal val="visible"/>
                                      </p:to>
                                    </p:set>
                                  </p:childTnLst>
                                </p:cTn>
                              </p:par>
                            </p:childTnLst>
                          </p:cTn>
                        </p:par>
                        <p:par>
                          <p:cTn id="101" fill="hold" nodeType="afterGroup">
                            <p:stCondLst>
                              <p:cond delay="1000"/>
                            </p:stCondLst>
                            <p:childTnLst>
                              <p:par>
                                <p:cTn id="102" presetID="22" presetClass="entr" presetSubtype="8" fill="hold"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wipe(left)">
                                      <p:cBhvr>
                                        <p:cTn id="104" dur="500"/>
                                        <p:tgtEl>
                                          <p:spTgt spid="12"/>
                                        </p:tgtEl>
                                      </p:cBhvr>
                                    </p:animEffect>
                                  </p:childTnLst>
                                </p:cTn>
                              </p:par>
                            </p:childTnLst>
                          </p:cTn>
                        </p:par>
                        <p:par>
                          <p:cTn id="105" fill="hold" nodeType="afterGroup">
                            <p:stCondLst>
                              <p:cond delay="1500"/>
                            </p:stCondLst>
                            <p:childTnLst>
                              <p:par>
                                <p:cTn id="106" presetID="22" presetClass="entr" presetSubtype="8" fill="hold" grpId="0" nodeType="afterEffect">
                                  <p:stCondLst>
                                    <p:cond delay="0"/>
                                  </p:stCondLst>
                                  <p:childTnLst>
                                    <p:set>
                                      <p:cBhvr>
                                        <p:cTn id="107" dur="1" fill="hold">
                                          <p:stCondLst>
                                            <p:cond delay="0"/>
                                          </p:stCondLst>
                                        </p:cTn>
                                        <p:tgtEl>
                                          <p:spTgt spid="838724"/>
                                        </p:tgtEl>
                                        <p:attrNameLst>
                                          <p:attrName>style.visibility</p:attrName>
                                        </p:attrNameLst>
                                      </p:cBhvr>
                                      <p:to>
                                        <p:strVal val="visible"/>
                                      </p:to>
                                    </p:set>
                                    <p:animEffect transition="in" filter="wipe(left)">
                                      <p:cBhvr>
                                        <p:cTn id="108" dur="500"/>
                                        <p:tgtEl>
                                          <p:spTgt spid="838724"/>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1" presetClass="entr" presetSubtype="0" fill="hold" grpId="0" nodeType="clickEffect">
                                  <p:stCondLst>
                                    <p:cond delay="0"/>
                                  </p:stCondLst>
                                  <p:childTnLst>
                                    <p:set>
                                      <p:cBhvr>
                                        <p:cTn id="112" dur="1000">
                                          <p:stCondLst>
                                            <p:cond delay="0"/>
                                          </p:stCondLst>
                                        </p:cTn>
                                        <p:tgtEl>
                                          <p:spTgt spid="838744"/>
                                        </p:tgtEl>
                                        <p:attrNameLst>
                                          <p:attrName>style.visibility</p:attrName>
                                        </p:attrNameLst>
                                      </p:cBhvr>
                                      <p:to>
                                        <p:strVal val="visible"/>
                                      </p:to>
                                    </p:set>
                                  </p:childTnLst>
                                </p:cTn>
                              </p:par>
                            </p:childTnLst>
                          </p:cTn>
                        </p:par>
                        <p:par>
                          <p:cTn id="113" fill="hold" nodeType="afterGroup">
                            <p:stCondLst>
                              <p:cond delay="1000"/>
                            </p:stCondLst>
                            <p:childTnLst>
                              <p:par>
                                <p:cTn id="114" presetID="22" presetClass="entr" presetSubtype="8" fill="hold" nodeType="after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wipe(left)">
                                      <p:cBhvr>
                                        <p:cTn id="116" dur="500"/>
                                        <p:tgtEl>
                                          <p:spTgt spid="11"/>
                                        </p:tgtEl>
                                      </p:cBhvr>
                                    </p:animEffect>
                                  </p:childTnLst>
                                </p:cTn>
                              </p:par>
                            </p:childTnLst>
                          </p:cTn>
                        </p:par>
                        <p:par>
                          <p:cTn id="117" fill="hold" nodeType="afterGroup">
                            <p:stCondLst>
                              <p:cond delay="1500"/>
                            </p:stCondLst>
                            <p:childTnLst>
                              <p:par>
                                <p:cTn id="118" presetID="22" presetClass="entr" presetSubtype="8" fill="hold" grpId="0" nodeType="afterEffect">
                                  <p:stCondLst>
                                    <p:cond delay="0"/>
                                  </p:stCondLst>
                                  <p:childTnLst>
                                    <p:set>
                                      <p:cBhvr>
                                        <p:cTn id="119" dur="1" fill="hold">
                                          <p:stCondLst>
                                            <p:cond delay="0"/>
                                          </p:stCondLst>
                                        </p:cTn>
                                        <p:tgtEl>
                                          <p:spTgt spid="838725"/>
                                        </p:tgtEl>
                                        <p:attrNameLst>
                                          <p:attrName>style.visibility</p:attrName>
                                        </p:attrNameLst>
                                      </p:cBhvr>
                                      <p:to>
                                        <p:strVal val="visible"/>
                                      </p:to>
                                    </p:set>
                                    <p:animEffect transition="in" filter="wipe(left)">
                                      <p:cBhvr>
                                        <p:cTn id="120" dur="500"/>
                                        <p:tgtEl>
                                          <p:spTgt spid="838725"/>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1" presetClass="entr" presetSubtype="0" fill="hold" nodeType="clickEffect">
                                  <p:stCondLst>
                                    <p:cond delay="0"/>
                                  </p:stCondLst>
                                  <p:childTnLst>
                                    <p:set>
                                      <p:cBhvr>
                                        <p:cTn id="124" dur="1000">
                                          <p:stCondLst>
                                            <p:cond delay="0"/>
                                          </p:stCondLst>
                                        </p:cTn>
                                        <p:tgtEl>
                                          <p:spTgt spid="15"/>
                                        </p:tgtEl>
                                        <p:attrNameLst>
                                          <p:attrName>style.visibility</p:attrName>
                                        </p:attrNameLst>
                                      </p:cBhvr>
                                      <p:to>
                                        <p:strVal val="visible"/>
                                      </p:to>
                                    </p:set>
                                  </p:childTnLst>
                                </p:cTn>
                              </p:par>
                            </p:childTnLst>
                          </p:cTn>
                        </p:par>
                        <p:par>
                          <p:cTn id="125" fill="hold" nodeType="afterGroup">
                            <p:stCondLst>
                              <p:cond delay="1000"/>
                            </p:stCondLst>
                            <p:childTnLst>
                              <p:par>
                                <p:cTn id="126" presetID="22" presetClass="entr" presetSubtype="1" fill="hold" nodeType="afterEffect">
                                  <p:stCondLst>
                                    <p:cond delay="0"/>
                                  </p:stCondLst>
                                  <p:childTnLst>
                                    <p:set>
                                      <p:cBhvr>
                                        <p:cTn id="127" dur="1" fill="hold">
                                          <p:stCondLst>
                                            <p:cond delay="0"/>
                                          </p:stCondLst>
                                        </p:cTn>
                                        <p:tgtEl>
                                          <p:spTgt spid="14"/>
                                        </p:tgtEl>
                                        <p:attrNameLst>
                                          <p:attrName>style.visibility</p:attrName>
                                        </p:attrNameLst>
                                      </p:cBhvr>
                                      <p:to>
                                        <p:strVal val="visible"/>
                                      </p:to>
                                    </p:set>
                                    <p:animEffect transition="in" filter="wipe(up)">
                                      <p:cBhvr>
                                        <p:cTn id="128" dur="500"/>
                                        <p:tgtEl>
                                          <p:spTgt spid="14"/>
                                        </p:tgtEl>
                                      </p:cBhvr>
                                    </p:animEffect>
                                  </p:childTnLst>
                                </p:cTn>
                              </p:par>
                            </p:childTnLst>
                          </p:cTn>
                        </p:par>
                        <p:par>
                          <p:cTn id="129" fill="hold" nodeType="afterGroup">
                            <p:stCondLst>
                              <p:cond delay="1500"/>
                            </p:stCondLst>
                            <p:childTnLst>
                              <p:par>
                                <p:cTn id="130" presetID="22" presetClass="entr" presetSubtype="8" fill="hold" grpId="0" nodeType="afterEffect">
                                  <p:stCondLst>
                                    <p:cond delay="0"/>
                                  </p:stCondLst>
                                  <p:childTnLst>
                                    <p:set>
                                      <p:cBhvr>
                                        <p:cTn id="131" dur="1" fill="hold">
                                          <p:stCondLst>
                                            <p:cond delay="0"/>
                                          </p:stCondLst>
                                        </p:cTn>
                                        <p:tgtEl>
                                          <p:spTgt spid="838732"/>
                                        </p:tgtEl>
                                        <p:attrNameLst>
                                          <p:attrName>style.visibility</p:attrName>
                                        </p:attrNameLst>
                                      </p:cBhvr>
                                      <p:to>
                                        <p:strVal val="visible"/>
                                      </p:to>
                                    </p:set>
                                    <p:animEffect transition="in" filter="wipe(left)">
                                      <p:cBhvr>
                                        <p:cTn id="132" dur="500"/>
                                        <p:tgtEl>
                                          <p:spTgt spid="838732"/>
                                        </p:tgtEl>
                                      </p:cBhvr>
                                    </p:animEffect>
                                  </p:childTnLst>
                                </p:cTn>
                              </p:par>
                            </p:childTnLst>
                          </p:cTn>
                        </p:par>
                        <p:par>
                          <p:cTn id="133" fill="hold" nodeType="afterGroup">
                            <p:stCondLst>
                              <p:cond delay="2000"/>
                            </p:stCondLst>
                            <p:childTnLst>
                              <p:par>
                                <p:cTn id="134" presetID="22" presetClass="entr" presetSubtype="8" fill="hold" nodeType="afterEffect">
                                  <p:stCondLst>
                                    <p:cond delay="0"/>
                                  </p:stCondLst>
                                  <p:childTnLst>
                                    <p:set>
                                      <p:cBhvr>
                                        <p:cTn id="135" dur="1" fill="hold">
                                          <p:stCondLst>
                                            <p:cond delay="0"/>
                                          </p:stCondLst>
                                        </p:cTn>
                                        <p:tgtEl>
                                          <p:spTgt spid="16"/>
                                        </p:tgtEl>
                                        <p:attrNameLst>
                                          <p:attrName>style.visibility</p:attrName>
                                        </p:attrNameLst>
                                      </p:cBhvr>
                                      <p:to>
                                        <p:strVal val="visible"/>
                                      </p:to>
                                    </p:set>
                                    <p:animEffect transition="in" filter="wipe(left)">
                                      <p:cBhvr>
                                        <p:cTn id="136" dur="500"/>
                                        <p:tgtEl>
                                          <p:spTgt spid="16"/>
                                        </p:tgtEl>
                                      </p:cBhvr>
                                    </p:animEffect>
                                  </p:childTnLst>
                                </p:cTn>
                              </p:par>
                            </p:childTnLst>
                          </p:cTn>
                        </p:par>
                        <p:par>
                          <p:cTn id="137" fill="hold" nodeType="afterGroup">
                            <p:stCondLst>
                              <p:cond delay="2500"/>
                            </p:stCondLst>
                            <p:childTnLst>
                              <p:par>
                                <p:cTn id="138" presetID="22" presetClass="entr" presetSubtype="8" fill="hold" grpId="0" nodeType="afterEffect">
                                  <p:stCondLst>
                                    <p:cond delay="0"/>
                                  </p:stCondLst>
                                  <p:childTnLst>
                                    <p:set>
                                      <p:cBhvr>
                                        <p:cTn id="139" dur="1" fill="hold">
                                          <p:stCondLst>
                                            <p:cond delay="0"/>
                                          </p:stCondLst>
                                        </p:cTn>
                                        <p:tgtEl>
                                          <p:spTgt spid="116"/>
                                        </p:tgtEl>
                                        <p:attrNameLst>
                                          <p:attrName>style.visibility</p:attrName>
                                        </p:attrNameLst>
                                      </p:cBhvr>
                                      <p:to>
                                        <p:strVal val="visible"/>
                                      </p:to>
                                    </p:set>
                                    <p:animEffect transition="in" filter="wipe(left)">
                                      <p:cBhvr>
                                        <p:cTn id="140"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59" grpId="0" build="p"/>
      <p:bldP spid="838685" grpId="0" autoUpdateAnimBg="0"/>
      <p:bldP spid="838686" grpId="0" autoUpdateAnimBg="0"/>
      <p:bldP spid="838697" grpId="0" autoUpdateAnimBg="0"/>
      <p:bldP spid="838719" grpId="0" autoUpdateAnimBg="0"/>
      <p:bldP spid="838720" grpId="0" autoUpdateAnimBg="0"/>
      <p:bldP spid="838721" grpId="0" autoUpdateAnimBg="0"/>
      <p:bldP spid="838722" grpId="0" autoUpdateAnimBg="0"/>
      <p:bldP spid="838723" grpId="0" autoUpdateAnimBg="0"/>
      <p:bldP spid="838724" grpId="0" autoUpdateAnimBg="0"/>
      <p:bldP spid="838725" grpId="0" autoUpdateAnimBg="0"/>
      <p:bldP spid="838732" grpId="0" autoUpdateAnimBg="0"/>
      <p:bldP spid="838733" grpId="0" animBg="1" autoUpdateAnimBg="0"/>
      <p:bldP spid="838734" grpId="0" animBg="1" autoUpdateAnimBg="0"/>
      <p:bldP spid="838735" grpId="0" animBg="1" autoUpdateAnimBg="0"/>
      <p:bldP spid="838736" grpId="0" animBg="1" autoUpdateAnimBg="0"/>
      <p:bldP spid="838737" grpId="0" animBg="1" autoUpdateAnimBg="0"/>
      <p:bldP spid="838744" grpId="0" animBg="1" autoUpdateAnimBg="0"/>
      <p:bldP spid="838745" grpId="0" animBg="1" autoUpdateAnimBg="0"/>
      <p:bldP spid="11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138238" y="239713"/>
            <a:ext cx="7724775" cy="658812"/>
          </a:xfrm>
          <a:noFill/>
        </p:spPr>
        <p:txBody>
          <a:bodyPr>
            <a:normAutofit fontScale="90000"/>
          </a:bodyPr>
          <a:lstStyle/>
          <a:p>
            <a:pPr eaLnBrk="1" hangingPunct="1"/>
            <a:r>
              <a:rPr lang="zh-CN" altLang="en-US"/>
              <a:t>当前程序状态寄存器</a:t>
            </a:r>
          </a:p>
        </p:txBody>
      </p:sp>
      <p:sp>
        <p:nvSpPr>
          <p:cNvPr id="74755" name="日期占位符 7"/>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4BE2F778-39F8-4CA3-8D36-DEBE66006DC2}"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74756"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DEAE1383-0177-4BB9-AD33-29F1BCD9756C}" type="slidenum">
              <a:rPr lang="zh-CN" altLang="en-US" sz="1000" smtClean="0">
                <a:latin typeface="Arial" charset="0"/>
                <a:ea typeface="宋体" charset="-122"/>
              </a:rPr>
              <a:pPr eaLnBrk="1" hangingPunct="1">
                <a:spcBef>
                  <a:spcPct val="0"/>
                </a:spcBef>
                <a:buClrTx/>
                <a:buSzTx/>
                <a:buFontTx/>
                <a:buNone/>
              </a:pPr>
              <a:t>25</a:t>
            </a:fld>
            <a:endParaRPr lang="en-US" altLang="zh-CN" sz="1000">
              <a:latin typeface="Arial" charset="0"/>
              <a:ea typeface="宋体" charset="-122"/>
            </a:endParaRPr>
          </a:p>
        </p:txBody>
      </p:sp>
      <p:sp>
        <p:nvSpPr>
          <p:cNvPr id="74757" name="Rectangle 3"/>
          <p:cNvSpPr>
            <a:spLocks noChangeArrowheads="1"/>
          </p:cNvSpPr>
          <p:nvPr/>
        </p:nvSpPr>
        <p:spPr bwMode="auto">
          <a:xfrm>
            <a:off x="685800" y="1773238"/>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buClr>
                <a:schemeClr val="folHlink"/>
              </a:buClr>
              <a:buSzPct val="60000"/>
              <a:buFont typeface="Wingdings" pitchFamily="2" charset="2"/>
              <a:buBlip>
                <a:blip r:embed="rId2"/>
              </a:buBlip>
            </a:pPr>
            <a:r>
              <a:rPr lang="zh-CN" altLang="en-US" sz="2800">
                <a:latin typeface="Arial" charset="0"/>
                <a:ea typeface="宋体" charset="-122"/>
              </a:rPr>
              <a:t>条件代码标志</a:t>
            </a:r>
          </a:p>
        </p:txBody>
      </p:sp>
      <p:sp>
        <p:nvSpPr>
          <p:cNvPr id="74758" name="Text Box 4"/>
          <p:cNvSpPr txBox="1">
            <a:spLocks noChangeArrowheads="1"/>
          </p:cNvSpPr>
          <p:nvPr/>
        </p:nvSpPr>
        <p:spPr bwMode="auto">
          <a:xfrm>
            <a:off x="1219200" y="2420938"/>
            <a:ext cx="7010400"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1" hangingPunct="1">
              <a:lnSpc>
                <a:spcPct val="90000"/>
              </a:lnSpc>
              <a:spcBef>
                <a:spcPct val="20000"/>
              </a:spcBef>
              <a:buClr>
                <a:schemeClr val="tx2"/>
              </a:buClr>
              <a:buSzPct val="70000"/>
              <a:buFont typeface="Wingdings" panose="05000000000000000000" pitchFamily="2" charset="2"/>
              <a:buChar char="l"/>
              <a:defRPr sz="3000">
                <a:latin typeface="+mn-lt"/>
                <a:ea typeface="+mn-ea"/>
              </a:defRPr>
            </a:lvl1pPr>
            <a:lvl2pPr marL="692150" lvl="1" indent="-347663" eaLnBrk="1" hangingPunct="1">
              <a:lnSpc>
                <a:spcPct val="90000"/>
              </a:lnSpc>
              <a:spcBef>
                <a:spcPct val="20000"/>
              </a:spcBef>
              <a:buClr>
                <a:schemeClr val="accent2"/>
              </a:buClr>
              <a:buSzPct val="70000"/>
              <a:buFont typeface="Wingdings" panose="05000000000000000000" pitchFamily="2" charset="2"/>
              <a:buChar char="l"/>
              <a:defRPr sz="2600">
                <a:latin typeface="+mn-lt"/>
                <a:ea typeface="+mn-ea"/>
              </a:defRPr>
            </a:lvl2pPr>
            <a:lvl3pPr marL="987425" indent="-293688" eaLnBrk="1" hangingPunct="1">
              <a:spcBef>
                <a:spcPct val="20000"/>
              </a:spcBef>
              <a:buClr>
                <a:schemeClr val="accent1"/>
              </a:buClr>
              <a:buSzPct val="70000"/>
              <a:buFont typeface="Wingdings" panose="05000000000000000000" pitchFamily="2" charset="2"/>
              <a:buChar char="l"/>
              <a:defRPr sz="2300">
                <a:latin typeface="+mn-lt"/>
                <a:ea typeface="+mn-ea"/>
              </a:defRPr>
            </a:lvl3pPr>
            <a:lvl4pPr marL="1281113" indent="-292100" eaLnBrk="1" hangingPunct="1">
              <a:spcBef>
                <a:spcPct val="20000"/>
              </a:spcBef>
              <a:buClr>
                <a:schemeClr val="tx2"/>
              </a:buClr>
              <a:buSzPct val="75000"/>
              <a:buFont typeface="Wingdings" panose="05000000000000000000" pitchFamily="2" charset="2"/>
              <a:buChar char="§"/>
              <a:defRPr sz="2000">
                <a:latin typeface="+mn-lt"/>
                <a:ea typeface="+mn-ea"/>
              </a:defRPr>
            </a:lvl4pPr>
            <a:lvl5pPr marL="1598613" indent="-315913" eaLnBrk="1" hangingPunct="1">
              <a:spcBef>
                <a:spcPct val="20000"/>
              </a:spcBef>
              <a:buClr>
                <a:schemeClr val="folHlink"/>
              </a:buClr>
              <a:buSzPct val="80000"/>
              <a:buFont typeface="Wingdings" panose="05000000000000000000" pitchFamily="2" charset="2"/>
              <a:buChar char="§"/>
              <a:defRPr sz="2000">
                <a:latin typeface="+mn-lt"/>
                <a:ea typeface="+mn-ea"/>
              </a:defRPr>
            </a:lvl5pPr>
            <a:lvl6pPr marL="2055813" indent="-315913" fontAlgn="base">
              <a:spcBef>
                <a:spcPct val="20000"/>
              </a:spcBef>
              <a:spcAft>
                <a:spcPct val="0"/>
              </a:spcAft>
              <a:buClr>
                <a:schemeClr val="folHlink"/>
              </a:buClr>
              <a:buSzPct val="80000"/>
              <a:buFont typeface="Wingdings" pitchFamily="2" charset="2"/>
              <a:buChar char="§"/>
              <a:defRPr sz="2000">
                <a:latin typeface="+mn-lt"/>
                <a:ea typeface="+mn-ea"/>
              </a:defRPr>
            </a:lvl6pPr>
            <a:lvl7pPr marL="2513013" indent="-315913" fontAlgn="base">
              <a:spcBef>
                <a:spcPct val="20000"/>
              </a:spcBef>
              <a:spcAft>
                <a:spcPct val="0"/>
              </a:spcAft>
              <a:buClr>
                <a:schemeClr val="folHlink"/>
              </a:buClr>
              <a:buSzPct val="80000"/>
              <a:buFont typeface="Wingdings" pitchFamily="2" charset="2"/>
              <a:buChar char="§"/>
              <a:defRPr sz="2000">
                <a:latin typeface="+mn-lt"/>
                <a:ea typeface="+mn-ea"/>
              </a:defRPr>
            </a:lvl7pPr>
            <a:lvl8pPr marL="2970213" indent="-315913" fontAlgn="base">
              <a:spcBef>
                <a:spcPct val="20000"/>
              </a:spcBef>
              <a:spcAft>
                <a:spcPct val="0"/>
              </a:spcAft>
              <a:buClr>
                <a:schemeClr val="folHlink"/>
              </a:buClr>
              <a:buSzPct val="80000"/>
              <a:buFont typeface="Wingdings" pitchFamily="2" charset="2"/>
              <a:buChar char="§"/>
              <a:defRPr sz="2000">
                <a:latin typeface="+mn-lt"/>
                <a:ea typeface="+mn-ea"/>
              </a:defRPr>
            </a:lvl8pPr>
            <a:lvl9pPr marL="3427413" indent="-315913" fontAlgn="base">
              <a:spcBef>
                <a:spcPct val="20000"/>
              </a:spcBef>
              <a:spcAft>
                <a:spcPct val="0"/>
              </a:spcAft>
              <a:buClr>
                <a:schemeClr val="folHlink"/>
              </a:buClr>
              <a:buSzPct val="80000"/>
              <a:buFont typeface="Wingdings" pitchFamily="2" charset="2"/>
              <a:buChar char="§"/>
              <a:defRPr sz="2000">
                <a:latin typeface="+mn-lt"/>
                <a:ea typeface="+mn-ea"/>
              </a:defRPr>
            </a:lvl9pPr>
          </a:lstStyle>
          <a:p>
            <a:pPr lvl="1"/>
            <a:r>
              <a:rPr lang="zh-CN" altLang="en-US" dirty="0"/>
              <a:t>各标志位的含义如下：</a:t>
            </a:r>
          </a:p>
          <a:p>
            <a:pPr lvl="1"/>
            <a:r>
              <a:rPr lang="zh-CN" altLang="en-US" dirty="0"/>
              <a:t>负标志</a:t>
            </a:r>
            <a:r>
              <a:rPr lang="en-US" altLang="zh-CN" dirty="0"/>
              <a:t>N</a:t>
            </a:r>
            <a:r>
              <a:rPr lang="zh-CN" altLang="en-US" dirty="0"/>
              <a:t>：运算结果的第</a:t>
            </a:r>
            <a:r>
              <a:rPr lang="en-US" altLang="zh-CN" dirty="0"/>
              <a:t>31</a:t>
            </a:r>
            <a:r>
              <a:rPr lang="zh-CN" altLang="en-US" dirty="0"/>
              <a:t>位值，记录标志设置操作的结果，结果为负，</a:t>
            </a:r>
            <a:r>
              <a:rPr lang="en-US" altLang="zh-CN" dirty="0"/>
              <a:t>N=1</a:t>
            </a:r>
            <a:r>
              <a:rPr lang="zh-CN" altLang="en-US" dirty="0"/>
              <a:t>；</a:t>
            </a:r>
          </a:p>
          <a:p>
            <a:pPr lvl="1"/>
            <a:r>
              <a:rPr lang="zh-CN" altLang="en-US" dirty="0"/>
              <a:t>零标志</a:t>
            </a:r>
            <a:r>
              <a:rPr lang="en-US" altLang="zh-CN" dirty="0"/>
              <a:t>Z</a:t>
            </a:r>
            <a:r>
              <a:rPr lang="zh-CN" altLang="en-US" dirty="0"/>
              <a:t>：如果标志设置的操作为</a:t>
            </a:r>
            <a:r>
              <a:rPr lang="en-US" altLang="zh-CN" dirty="0"/>
              <a:t>0</a:t>
            </a:r>
            <a:r>
              <a:rPr lang="zh-CN" altLang="en-US" dirty="0"/>
              <a:t>，则置位；</a:t>
            </a:r>
          </a:p>
          <a:p>
            <a:pPr lvl="1"/>
            <a:r>
              <a:rPr lang="zh-CN" altLang="en-US" dirty="0"/>
              <a:t>进位标志</a:t>
            </a:r>
            <a:r>
              <a:rPr lang="en-US" altLang="zh-CN" dirty="0"/>
              <a:t>C</a:t>
            </a:r>
            <a:r>
              <a:rPr lang="zh-CN" altLang="en-US" dirty="0"/>
              <a:t>：记录无符号加法溢出，减法无借位，循环移位；</a:t>
            </a:r>
          </a:p>
          <a:p>
            <a:pPr lvl="1"/>
            <a:r>
              <a:rPr lang="zh-CN" altLang="en-US" dirty="0"/>
              <a:t>溢出标志</a:t>
            </a:r>
            <a:r>
              <a:rPr lang="en-US" altLang="zh-CN" dirty="0"/>
              <a:t>V</a:t>
            </a:r>
            <a:r>
              <a:rPr lang="zh-CN" altLang="en-US" dirty="0"/>
              <a:t>：记录标志设置操作的有符号溢出。</a:t>
            </a:r>
          </a:p>
        </p:txBody>
      </p:sp>
      <p:sp>
        <p:nvSpPr>
          <p:cNvPr id="839685" name="AutoShape 5"/>
          <p:cNvSpPr>
            <a:spLocks noChangeArrowheads="1"/>
          </p:cNvSpPr>
          <p:nvPr/>
        </p:nvSpPr>
        <p:spPr bwMode="auto">
          <a:xfrm>
            <a:off x="684213" y="1412875"/>
            <a:ext cx="7889875" cy="889000"/>
          </a:xfrm>
          <a:prstGeom prst="flowChartAlternateProcess">
            <a:avLst/>
          </a:prstGeom>
          <a:solidFill>
            <a:schemeClr val="folHlink"/>
          </a:solidFill>
          <a:ln w="9525" algn="ctr">
            <a:solidFill>
              <a:schemeClr val="tx1"/>
            </a:solidFill>
            <a:miter lim="800000"/>
            <a:headEnd/>
            <a:tailEnd/>
          </a:ln>
        </p:spPr>
        <p:txBody>
          <a:bodyPr lIns="91372" tIns="45686" rIns="91372" bIns="45686" anchor="ctr">
            <a:spAutoFit/>
          </a:bodyPr>
          <a:lstStyle>
            <a:lvl1pPr defTabSz="912813"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defTabSz="912813"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defTabSz="912813"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defTabSz="912813"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defTabSz="912813"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defTabSz="9128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defTabSz="9128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defTabSz="9128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defTabSz="9128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400" b="1">
                <a:solidFill>
                  <a:schemeClr val="hlink"/>
                </a:solidFill>
                <a:latin typeface="Arial" charset="0"/>
                <a:ea typeface="宋体" charset="-122"/>
              </a:rPr>
              <a:t>注意：</a:t>
            </a:r>
            <a:r>
              <a:rPr lang="en-US" altLang="zh-CN" sz="2400">
                <a:solidFill>
                  <a:schemeClr val="bg1"/>
                </a:solidFill>
                <a:latin typeface="Arial" charset="0"/>
                <a:ea typeface="宋体" charset="-122"/>
              </a:rPr>
              <a:t>ARM</a:t>
            </a:r>
            <a:r>
              <a:rPr lang="zh-CN" altLang="en-US" sz="2400">
                <a:solidFill>
                  <a:schemeClr val="bg1"/>
                </a:solidFill>
                <a:latin typeface="Arial" charset="0"/>
                <a:ea typeface="宋体" charset="-122"/>
              </a:rPr>
              <a:t>处理器对这些位进行测试，以决定是否执行一条指令，这样就可以不用程序跳转也能实现条件执行。</a:t>
            </a:r>
          </a:p>
        </p:txBody>
      </p:sp>
    </p:spTree>
    <p:extLst>
      <p:ext uri="{BB962C8B-B14F-4D97-AF65-F5344CB8AC3E}">
        <p14:creationId xmlns:p14="http://schemas.microsoft.com/office/powerpoint/2010/main" val="2992513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39685"/>
                                        </p:tgtEl>
                                        <p:attrNameLst>
                                          <p:attrName>style.visibility</p:attrName>
                                        </p:attrNameLst>
                                      </p:cBhvr>
                                      <p:to>
                                        <p:strVal val="visible"/>
                                      </p:to>
                                    </p:set>
                                    <p:animEffect transition="in" filter="checkerboard(across)">
                                      <p:cBhvr>
                                        <p:cTn id="7" dur="500"/>
                                        <p:tgtEl>
                                          <p:spTgt spid="83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Text Box 2"/>
          <p:cNvSpPr txBox="1">
            <a:spLocks noChangeArrowheads="1"/>
          </p:cNvSpPr>
          <p:nvPr/>
        </p:nvSpPr>
        <p:spPr bwMode="auto">
          <a:xfrm>
            <a:off x="1042988" y="4724400"/>
            <a:ext cx="701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400">
                <a:solidFill>
                  <a:srgbClr val="FF0000"/>
                </a:solidFill>
                <a:latin typeface="华文新魏" pitchFamily="2" charset="-122"/>
                <a:ea typeface="华文新魏" pitchFamily="2" charset="-122"/>
              </a:rPr>
              <a:t>       </a:t>
            </a:r>
            <a:r>
              <a:rPr lang="zh-CN" altLang="en-US" sz="2400">
                <a:solidFill>
                  <a:srgbClr val="FF0000"/>
                </a:solidFill>
                <a:latin typeface="华文新魏" pitchFamily="2" charset="-122"/>
                <a:ea typeface="华文新魏" pitchFamily="2" charset="-122"/>
              </a:rPr>
              <a:t>警告：</a:t>
            </a:r>
            <a:r>
              <a:rPr lang="zh-CN" altLang="en-US" sz="2400">
                <a:latin typeface="华文新魏" pitchFamily="2" charset="-122"/>
                <a:ea typeface="华文新魏" pitchFamily="2" charset="-122"/>
              </a:rPr>
              <a:t>绝对不要强制改变</a:t>
            </a:r>
            <a:r>
              <a:rPr lang="en-US" altLang="zh-CN" sz="2400">
                <a:latin typeface="华文新魏" pitchFamily="2" charset="-122"/>
                <a:ea typeface="华文新魏" pitchFamily="2" charset="-122"/>
              </a:rPr>
              <a:t>CPSR</a:t>
            </a:r>
            <a:r>
              <a:rPr lang="zh-CN" altLang="en-US" sz="2400">
                <a:latin typeface="华文新魏" pitchFamily="2" charset="-122"/>
                <a:ea typeface="华文新魏" pitchFamily="2" charset="-122"/>
              </a:rPr>
              <a:t>寄存器中的控制位</a:t>
            </a:r>
            <a:r>
              <a:rPr lang="en-US" altLang="zh-CN" sz="2400">
                <a:latin typeface="华文新魏" pitchFamily="2" charset="-122"/>
                <a:ea typeface="华文新魏" pitchFamily="2" charset="-122"/>
              </a:rPr>
              <a:t>T</a:t>
            </a:r>
            <a:r>
              <a:rPr lang="zh-CN" altLang="en-US" sz="2400">
                <a:latin typeface="华文新魏" pitchFamily="2" charset="-122"/>
                <a:ea typeface="华文新魏" pitchFamily="2" charset="-122"/>
              </a:rPr>
              <a:t>。如果这样做，处理器将进入一个无法预测的状态。</a:t>
            </a:r>
          </a:p>
        </p:txBody>
      </p:sp>
      <p:sp>
        <p:nvSpPr>
          <p:cNvPr id="75779" name="Rectangle 3"/>
          <p:cNvSpPr>
            <a:spLocks noGrp="1" noChangeArrowheads="1"/>
          </p:cNvSpPr>
          <p:nvPr>
            <p:ph type="title"/>
          </p:nvPr>
        </p:nvSpPr>
        <p:spPr>
          <a:noFill/>
        </p:spPr>
        <p:txBody>
          <a:bodyPr/>
          <a:lstStyle/>
          <a:p>
            <a:pPr eaLnBrk="1" hangingPunct="1"/>
            <a:r>
              <a:rPr lang="zh-CN" altLang="en-US"/>
              <a:t>当前程序状态寄存器</a:t>
            </a:r>
          </a:p>
        </p:txBody>
      </p:sp>
      <p:graphicFrame>
        <p:nvGraphicFramePr>
          <p:cNvPr id="840718" name="Group 14"/>
          <p:cNvGraphicFramePr>
            <a:graphicFrameLocks noGrp="1"/>
          </p:cNvGraphicFramePr>
          <p:nvPr>
            <p:ph type="tbl" idx="1"/>
          </p:nvPr>
        </p:nvGraphicFramePr>
        <p:xfrm>
          <a:off x="1331913" y="2852738"/>
          <a:ext cx="6478587" cy="3048000"/>
        </p:xfrm>
        <a:graphic>
          <a:graphicData uri="http://schemas.openxmlformats.org/drawingml/2006/table">
            <a:tbl>
              <a:tblPr/>
              <a:tblGrid>
                <a:gridCol w="777875">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2303462">
                  <a:extLst>
                    <a:ext uri="{9D8B030D-6E8A-4147-A177-3AD203B41FA5}">
                      <a16:colId xmlns:a16="http://schemas.microsoft.com/office/drawing/2014/main" val="20002"/>
                    </a:ext>
                  </a:extLst>
                </a:gridCol>
                <a:gridCol w="2520950">
                  <a:extLst>
                    <a:ext uri="{9D8B030D-6E8A-4147-A177-3AD203B41FA5}">
                      <a16:colId xmlns:a16="http://schemas.microsoft.com/office/drawing/2014/main" val="20003"/>
                    </a:ext>
                  </a:extLst>
                </a:gridCol>
              </a:tblGrid>
              <a:tr h="158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1" i="0" u="none" strike="noStrike" cap="none" normalizeH="0" baseline="0">
                          <a:ln>
                            <a:noFill/>
                          </a:ln>
                          <a:solidFill>
                            <a:schemeClr val="tx1"/>
                          </a:solidFill>
                          <a:effectLst/>
                          <a:latin typeface="Arial" pitchFamily="34" charset="0"/>
                          <a:ea typeface="宋体" pitchFamily="2" charset="-122"/>
                        </a:rPr>
                        <a:t>M[4:0]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模式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可见的</a:t>
                      </a:r>
                      <a:r>
                        <a:rPr kumimoji="1" lang="en-US" altLang="zh-CN" sz="1000" b="1" i="0" u="none" strike="noStrike" cap="none" normalizeH="0" baseline="0">
                          <a:ln>
                            <a:noFill/>
                          </a:ln>
                          <a:solidFill>
                            <a:schemeClr val="tx1"/>
                          </a:solidFill>
                          <a:effectLst/>
                          <a:latin typeface="Arial" pitchFamily="34" charset="0"/>
                          <a:ea typeface="宋体" pitchFamily="2" charset="-122"/>
                        </a:rPr>
                        <a:t>Thumb</a:t>
                      </a:r>
                      <a:r>
                        <a:rPr kumimoji="1" lang="zh-CN" altLang="en-US" sz="1000" b="1" i="0" u="none" strike="noStrike" cap="none" normalizeH="0" baseline="0">
                          <a:ln>
                            <a:noFill/>
                          </a:ln>
                          <a:solidFill>
                            <a:schemeClr val="tx1"/>
                          </a:solidFill>
                          <a:effectLst/>
                          <a:latin typeface="Arial" pitchFamily="34" charset="0"/>
                          <a:ea typeface="宋体" pitchFamily="2" charset="-122"/>
                        </a:rPr>
                        <a:t>状态寄存器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1" i="0" u="none" strike="noStrike" cap="none" normalizeH="0" baseline="0">
                          <a:ln>
                            <a:noFill/>
                          </a:ln>
                          <a:solidFill>
                            <a:schemeClr val="tx1"/>
                          </a:solidFill>
                          <a:effectLst/>
                          <a:latin typeface="Arial" pitchFamily="34" charset="0"/>
                          <a:ea typeface="宋体" pitchFamily="2" charset="-122"/>
                        </a:rPr>
                        <a:t>可见的</a:t>
                      </a:r>
                      <a:r>
                        <a:rPr kumimoji="1" lang="en-US" altLang="zh-CN" sz="1000" b="1" i="0" u="none" strike="noStrike" cap="none" normalizeH="0" baseline="0">
                          <a:ln>
                            <a:noFill/>
                          </a:ln>
                          <a:solidFill>
                            <a:schemeClr val="tx1"/>
                          </a:solidFill>
                          <a:effectLst/>
                          <a:latin typeface="Arial" pitchFamily="34" charset="0"/>
                          <a:ea typeface="宋体" pitchFamily="2" charset="-122"/>
                        </a:rPr>
                        <a:t>ARM</a:t>
                      </a:r>
                      <a:r>
                        <a:rPr kumimoji="1" lang="zh-CN" altLang="en-US" sz="1000" b="1" i="0" u="none" strike="noStrike" cap="none" normalizeH="0" baseline="0">
                          <a:ln>
                            <a:noFill/>
                          </a:ln>
                          <a:solidFill>
                            <a:schemeClr val="tx1"/>
                          </a:solidFill>
                          <a:effectLst/>
                          <a:latin typeface="Arial" pitchFamily="34" charset="0"/>
                          <a:ea typeface="宋体" pitchFamily="2" charset="-122"/>
                        </a:rPr>
                        <a:t>状态寄存器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extLst>
                  <a:ext uri="{0D108BD9-81ED-4DB2-BD59-A6C34878D82A}">
                    <a16:rowId xmlns:a16="http://schemas.microsoft.com/office/drawing/2014/main" val="10000"/>
                  </a:ext>
                </a:extLst>
              </a:tr>
              <a:tr h="158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10000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Arial" pitchFamily="34" charset="0"/>
                          <a:ea typeface="宋体" pitchFamily="2" charset="-122"/>
                        </a:rPr>
                        <a:t>用户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R7, SP, LR, PC, CPSR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R14, PC, CPSR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extLst>
                  <a:ext uri="{0D108BD9-81ED-4DB2-BD59-A6C34878D82A}">
                    <a16:rowId xmlns:a16="http://schemas.microsoft.com/office/drawing/2014/main" val="10001"/>
                  </a:ext>
                </a:extLst>
              </a:tr>
              <a:tr h="158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10001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Arial" pitchFamily="34" charset="0"/>
                          <a:ea typeface="宋体" pitchFamily="2" charset="-122"/>
                        </a:rPr>
                        <a:t>快速中断</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R7, SP_fiq, LR_fiq, PC,</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 SPSR_fiq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R7, R8_fiq</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R14_fiq, PC,</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 SPSR_fiq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extLst>
                  <a:ext uri="{0D108BD9-81ED-4DB2-BD59-A6C34878D82A}">
                    <a16:rowId xmlns:a16="http://schemas.microsoft.com/office/drawing/2014/main" val="10002"/>
                  </a:ext>
                </a:extLst>
              </a:tr>
              <a:tr h="158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10010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Arial" pitchFamily="34" charset="0"/>
                          <a:ea typeface="宋体" pitchFamily="2" charset="-122"/>
                        </a:rPr>
                        <a:t>中断</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R7, SP_irq, LR_irq, PC,</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 SPSR_fiq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R12, R13_irq, R14_irq, PC,</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 SPSR_irq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extLst>
                  <a:ext uri="{0D108BD9-81ED-4DB2-BD59-A6C34878D82A}">
                    <a16:rowId xmlns:a16="http://schemas.microsoft.com/office/drawing/2014/main" val="10003"/>
                  </a:ext>
                </a:extLst>
              </a:tr>
              <a:tr h="158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10011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Arial" pitchFamily="34" charset="0"/>
                          <a:ea typeface="宋体" pitchFamily="2" charset="-122"/>
                        </a:rPr>
                        <a:t>管理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R7, SP_svc, LR_svc, PC,</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 SPSR_svc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R12, R13_svc, R14_svc, PC,</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 SPSR_svc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extLst>
                  <a:ext uri="{0D108BD9-81ED-4DB2-BD59-A6C34878D82A}">
                    <a16:rowId xmlns:a16="http://schemas.microsoft.com/office/drawing/2014/main" val="10004"/>
                  </a:ext>
                </a:extLst>
              </a:tr>
              <a:tr h="158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10111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Arial" pitchFamily="34" charset="0"/>
                          <a:ea typeface="宋体" pitchFamily="2" charset="-122"/>
                        </a:rPr>
                        <a:t>中止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R7, SP_abt, LR_abt, PC,</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 SPSR_abt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R12, R13_abt, R14_abt, PC,</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 SPSR_abt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extLst>
                  <a:ext uri="{0D108BD9-81ED-4DB2-BD59-A6C34878D82A}">
                    <a16:rowId xmlns:a16="http://schemas.microsoft.com/office/drawing/2014/main" val="10005"/>
                  </a:ext>
                </a:extLst>
              </a:tr>
              <a:tr h="158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11011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Arial" pitchFamily="34" charset="0"/>
                          <a:ea typeface="宋体" pitchFamily="2" charset="-122"/>
                        </a:rPr>
                        <a:t>未定义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R7, SP_und, LR_und, PC,</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 SPSR_und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just"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cs typeface="Times New Roman" pitchFamily="18" charset="0"/>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R12, R13_und, R14_und, PC,</a:t>
                      </a:r>
                    </a:p>
                    <a:p>
                      <a:pPr marL="0" marR="0" lvl="0" indent="0" algn="just"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 SPSR_und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EFC"/>
                    </a:solidFill>
                  </a:tcPr>
                </a:tc>
                <a:extLst>
                  <a:ext uri="{0D108BD9-81ED-4DB2-BD59-A6C34878D82A}">
                    <a16:rowId xmlns:a16="http://schemas.microsoft.com/office/drawing/2014/main" val="10006"/>
                  </a:ext>
                </a:extLst>
              </a:tr>
              <a:tr h="158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11111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000" b="0" i="0" u="none" strike="noStrike" cap="none" normalizeH="0" baseline="0">
                          <a:ln>
                            <a:noFill/>
                          </a:ln>
                          <a:solidFill>
                            <a:schemeClr val="tx1"/>
                          </a:solidFill>
                          <a:effectLst/>
                          <a:latin typeface="Arial" pitchFamily="34" charset="0"/>
                          <a:ea typeface="宋体" pitchFamily="2" charset="-122"/>
                        </a:rPr>
                        <a:t>系统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R7, SP, LR, PC,</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EFEFC"/>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R0</a:t>
                      </a:r>
                      <a:r>
                        <a:rPr kumimoji="1" lang="zh-CN" altLang="en-US" sz="1000" b="0" i="0" u="none" strike="noStrike" cap="none" normalizeH="0" baseline="0">
                          <a:ln>
                            <a:noFill/>
                          </a:ln>
                          <a:solidFill>
                            <a:schemeClr val="tx1"/>
                          </a:solidFill>
                          <a:effectLst/>
                          <a:latin typeface="Arial" pitchFamily="34" charset="0"/>
                          <a:ea typeface="宋体" pitchFamily="2" charset="-122"/>
                        </a:rPr>
                        <a:t>～</a:t>
                      </a:r>
                      <a:r>
                        <a:rPr kumimoji="1" lang="en-US" altLang="zh-CN" sz="1000" b="0" i="0" u="none" strike="noStrike" cap="none" normalizeH="0" baseline="0">
                          <a:ln>
                            <a:noFill/>
                          </a:ln>
                          <a:solidFill>
                            <a:schemeClr val="tx1"/>
                          </a:solidFill>
                          <a:effectLst/>
                          <a:latin typeface="Arial" pitchFamily="34" charset="0"/>
                          <a:ea typeface="宋体" pitchFamily="2" charset="-122"/>
                        </a:rPr>
                        <a:t>R14, PC, </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Arial" pitchFamily="34" charset="0"/>
                          <a:ea typeface="宋体" pitchFamily="2" charset="-122"/>
                        </a:rPr>
                        <a:t>CPSR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EFEFC"/>
                    </a:solidFill>
                  </a:tcPr>
                </a:tc>
                <a:extLst>
                  <a:ext uri="{0D108BD9-81ED-4DB2-BD59-A6C34878D82A}">
                    <a16:rowId xmlns:a16="http://schemas.microsoft.com/office/drawing/2014/main" val="10007"/>
                  </a:ext>
                </a:extLst>
              </a:tr>
            </a:tbl>
          </a:graphicData>
        </a:graphic>
      </p:graphicFrame>
      <p:sp>
        <p:nvSpPr>
          <p:cNvPr id="75827" name="日期占位符 16"/>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C89ED1C5-7CC3-4091-93B5-F9F9EB07EAA7}"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75828"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4ED3FA6B-C7D4-43B1-9B9D-DBE1ACD37845}" type="slidenum">
              <a:rPr lang="zh-CN" altLang="en-US" sz="1000" smtClean="0">
                <a:latin typeface="Arial" charset="0"/>
                <a:ea typeface="宋体" charset="-122"/>
              </a:rPr>
              <a:pPr eaLnBrk="1" hangingPunct="1">
                <a:spcBef>
                  <a:spcPct val="0"/>
                </a:spcBef>
                <a:buClrTx/>
                <a:buSzTx/>
                <a:buFontTx/>
                <a:buNone/>
              </a:pPr>
              <a:t>26</a:t>
            </a:fld>
            <a:endParaRPr lang="en-US" altLang="zh-CN" sz="1000">
              <a:latin typeface="Arial" charset="0"/>
              <a:ea typeface="宋体" charset="-122"/>
            </a:endParaRPr>
          </a:p>
        </p:txBody>
      </p:sp>
      <p:sp>
        <p:nvSpPr>
          <p:cNvPr id="75829" name="Rectangle 4"/>
          <p:cNvSpPr>
            <a:spLocks noChangeArrowheads="1"/>
          </p:cNvSpPr>
          <p:nvPr/>
        </p:nvSpPr>
        <p:spPr bwMode="auto">
          <a:xfrm>
            <a:off x="685800" y="1700213"/>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buClr>
                <a:schemeClr val="folHlink"/>
              </a:buClr>
              <a:buSzPct val="60000"/>
              <a:buFont typeface="Wingdings" pitchFamily="2" charset="2"/>
              <a:buBlip>
                <a:blip r:embed="rId2"/>
              </a:buBlip>
            </a:pPr>
            <a:r>
              <a:rPr lang="zh-CN" altLang="en-US" sz="2800">
                <a:latin typeface="Arial" charset="0"/>
                <a:ea typeface="宋体" charset="-122"/>
              </a:rPr>
              <a:t>控制位</a:t>
            </a:r>
          </a:p>
        </p:txBody>
      </p:sp>
      <p:sp>
        <p:nvSpPr>
          <p:cNvPr id="840709" name="Text Box 5"/>
          <p:cNvSpPr txBox="1">
            <a:spLocks noChangeArrowheads="1"/>
          </p:cNvSpPr>
          <p:nvPr/>
        </p:nvSpPr>
        <p:spPr bwMode="auto">
          <a:xfrm>
            <a:off x="1219200" y="2466975"/>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400">
                <a:latin typeface="华文新魏" pitchFamily="2" charset="-122"/>
                <a:ea typeface="华文新魏" pitchFamily="2" charset="-122"/>
              </a:rPr>
              <a:t>1</a:t>
            </a:r>
            <a:r>
              <a:rPr lang="zh-CN" altLang="en-US" sz="2400">
                <a:latin typeface="华文新魏" pitchFamily="2" charset="-122"/>
                <a:ea typeface="华文新魏" pitchFamily="2" charset="-122"/>
              </a:rPr>
              <a:t>、中断禁止控制位</a:t>
            </a:r>
            <a:r>
              <a:rPr lang="en-US" altLang="zh-CN" sz="2400">
                <a:latin typeface="华文新魏" pitchFamily="2" charset="-122"/>
                <a:ea typeface="华文新魏" pitchFamily="2" charset="-122"/>
              </a:rPr>
              <a:t>I</a:t>
            </a:r>
            <a:r>
              <a:rPr lang="zh-CN" altLang="en-US" sz="2400">
                <a:latin typeface="华文新魏" pitchFamily="2" charset="-122"/>
                <a:ea typeface="华文新魏" pitchFamily="2" charset="-122"/>
              </a:rPr>
              <a:t>和</a:t>
            </a:r>
            <a:r>
              <a:rPr lang="en-US" altLang="zh-CN" sz="2400">
                <a:latin typeface="华文新魏" pitchFamily="2" charset="-122"/>
                <a:ea typeface="华文新魏" pitchFamily="2" charset="-122"/>
              </a:rPr>
              <a:t>F</a:t>
            </a:r>
            <a:r>
              <a:rPr lang="zh-CN" altLang="en-US" sz="2400">
                <a:latin typeface="华文新魏" pitchFamily="2" charset="-122"/>
                <a:ea typeface="华文新魏" pitchFamily="2" charset="-122"/>
              </a:rPr>
              <a:t>；</a:t>
            </a:r>
          </a:p>
        </p:txBody>
      </p:sp>
      <p:sp>
        <p:nvSpPr>
          <p:cNvPr id="840710" name="Text Box 6"/>
          <p:cNvSpPr txBox="1">
            <a:spLocks noChangeArrowheads="1"/>
          </p:cNvSpPr>
          <p:nvPr/>
        </p:nvSpPr>
        <p:spPr bwMode="auto">
          <a:xfrm>
            <a:off x="1162050" y="2466975"/>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400">
                <a:latin typeface="华文新魏" pitchFamily="2" charset="-122"/>
                <a:ea typeface="华文新魏" pitchFamily="2" charset="-122"/>
              </a:rPr>
              <a:t>2</a:t>
            </a:r>
            <a:r>
              <a:rPr lang="zh-CN" altLang="en-US" sz="2400">
                <a:latin typeface="华文新魏" pitchFamily="2" charset="-122"/>
                <a:ea typeface="华文新魏" pitchFamily="2" charset="-122"/>
              </a:rPr>
              <a:t>、处理器状态位</a:t>
            </a:r>
            <a:r>
              <a:rPr lang="en-US" altLang="zh-CN" sz="2400">
                <a:latin typeface="华文新魏" pitchFamily="2" charset="-122"/>
                <a:ea typeface="华文新魏" pitchFamily="2" charset="-122"/>
              </a:rPr>
              <a:t>T</a:t>
            </a:r>
            <a:r>
              <a:rPr lang="zh-CN" altLang="en-US" sz="2400">
                <a:latin typeface="华文新魏" pitchFamily="2" charset="-122"/>
                <a:ea typeface="华文新魏" pitchFamily="2" charset="-122"/>
              </a:rPr>
              <a:t>；</a:t>
            </a:r>
          </a:p>
        </p:txBody>
      </p:sp>
      <p:sp>
        <p:nvSpPr>
          <p:cNvPr id="840711" name="Text Box 7"/>
          <p:cNvSpPr txBox="1">
            <a:spLocks noChangeArrowheads="1"/>
          </p:cNvSpPr>
          <p:nvPr/>
        </p:nvSpPr>
        <p:spPr bwMode="auto">
          <a:xfrm>
            <a:off x="1162050" y="23495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400">
                <a:latin typeface="华文新魏" pitchFamily="2" charset="-122"/>
                <a:ea typeface="华文新魏" pitchFamily="2" charset="-122"/>
              </a:rPr>
              <a:t>3</a:t>
            </a:r>
            <a:r>
              <a:rPr lang="zh-CN" altLang="en-US" sz="2400">
                <a:latin typeface="华文新魏" pitchFamily="2" charset="-122"/>
                <a:ea typeface="华文新魏" pitchFamily="2" charset="-122"/>
              </a:rPr>
              <a:t>、处理器模式位</a:t>
            </a:r>
            <a:r>
              <a:rPr lang="en-US" altLang="zh-CN" sz="2400">
                <a:latin typeface="华文新魏" pitchFamily="2" charset="-122"/>
                <a:ea typeface="华文新魏" pitchFamily="2" charset="-122"/>
              </a:rPr>
              <a:t>M0</a:t>
            </a:r>
            <a:r>
              <a:rPr lang="zh-CN" altLang="en-US" sz="2400">
                <a:latin typeface="华文新魏" pitchFamily="2" charset="-122"/>
                <a:ea typeface="华文新魏" pitchFamily="2" charset="-122"/>
              </a:rPr>
              <a:t>～</a:t>
            </a:r>
            <a:r>
              <a:rPr lang="en-US" altLang="zh-CN" sz="2400">
                <a:latin typeface="华文新魏" pitchFamily="2" charset="-122"/>
                <a:ea typeface="华文新魏" pitchFamily="2" charset="-122"/>
              </a:rPr>
              <a:t>M4</a:t>
            </a:r>
            <a:r>
              <a:rPr lang="zh-CN" altLang="en-US" sz="2400">
                <a:latin typeface="华文新魏" pitchFamily="2" charset="-122"/>
                <a:ea typeface="华文新魏" pitchFamily="2" charset="-122"/>
              </a:rPr>
              <a:t>。</a:t>
            </a:r>
          </a:p>
        </p:txBody>
      </p:sp>
      <p:grpSp>
        <p:nvGrpSpPr>
          <p:cNvPr id="2" name="Group 8"/>
          <p:cNvGrpSpPr>
            <a:grpSpLocks/>
          </p:cNvGrpSpPr>
          <p:nvPr/>
        </p:nvGrpSpPr>
        <p:grpSpPr bwMode="auto">
          <a:xfrm>
            <a:off x="1522413" y="3141663"/>
            <a:ext cx="7010400" cy="1031875"/>
            <a:chOff x="959" y="1979"/>
            <a:chExt cx="4416" cy="650"/>
          </a:xfrm>
        </p:grpSpPr>
        <p:sp>
          <p:nvSpPr>
            <p:cNvPr id="75838" name="Text Box 9"/>
            <p:cNvSpPr txBox="1">
              <a:spLocks noChangeArrowheads="1"/>
            </p:cNvSpPr>
            <p:nvPr/>
          </p:nvSpPr>
          <p:spPr bwMode="auto">
            <a:xfrm>
              <a:off x="959" y="1979"/>
              <a:ext cx="44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Char char="•"/>
              </a:pPr>
              <a:r>
                <a:rPr lang="zh-CN" altLang="en-US" sz="2400">
                  <a:latin typeface="华文新魏" pitchFamily="2" charset="-122"/>
                  <a:ea typeface="华文新魏" pitchFamily="2" charset="-122"/>
                </a:rPr>
                <a:t>当控制位</a:t>
              </a:r>
              <a:r>
                <a:rPr lang="en-US" altLang="zh-CN" sz="2400">
                  <a:latin typeface="华文新魏" pitchFamily="2" charset="-122"/>
                  <a:ea typeface="华文新魏" pitchFamily="2" charset="-122"/>
                </a:rPr>
                <a:t>I</a:t>
              </a:r>
              <a:r>
                <a:rPr lang="zh-CN" altLang="en-US" sz="2400">
                  <a:latin typeface="华文新魏" pitchFamily="2" charset="-122"/>
                  <a:ea typeface="华文新魏" pitchFamily="2" charset="-122"/>
                </a:rPr>
                <a:t>置位时，</a:t>
              </a:r>
              <a:r>
                <a:rPr lang="en-US" altLang="zh-CN" sz="2400">
                  <a:latin typeface="华文新魏" pitchFamily="2" charset="-122"/>
                  <a:ea typeface="华文新魏" pitchFamily="2" charset="-122"/>
                </a:rPr>
                <a:t>IRQ</a:t>
              </a:r>
              <a:r>
                <a:rPr lang="zh-CN" altLang="en-US" sz="2400">
                  <a:latin typeface="华文新魏" pitchFamily="2" charset="-122"/>
                  <a:ea typeface="华文新魏" pitchFamily="2" charset="-122"/>
                </a:rPr>
                <a:t>中断被禁止；</a:t>
              </a:r>
            </a:p>
          </p:txBody>
        </p:sp>
        <p:sp>
          <p:nvSpPr>
            <p:cNvPr id="75839" name="Text Box 10"/>
            <p:cNvSpPr txBox="1">
              <a:spLocks noChangeArrowheads="1"/>
            </p:cNvSpPr>
            <p:nvPr/>
          </p:nvSpPr>
          <p:spPr bwMode="auto">
            <a:xfrm>
              <a:off x="959" y="2341"/>
              <a:ext cx="44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Char char="•"/>
              </a:pPr>
              <a:r>
                <a:rPr lang="zh-CN" altLang="en-US" sz="2400">
                  <a:latin typeface="华文新魏" pitchFamily="2" charset="-122"/>
                  <a:ea typeface="华文新魏" pitchFamily="2" charset="-122"/>
                </a:rPr>
                <a:t>当控制位</a:t>
              </a:r>
              <a:r>
                <a:rPr lang="en-US" altLang="zh-CN" sz="2400">
                  <a:latin typeface="华文新魏" pitchFamily="2" charset="-122"/>
                  <a:ea typeface="华文新魏" pitchFamily="2" charset="-122"/>
                </a:rPr>
                <a:t>F</a:t>
              </a:r>
              <a:r>
                <a:rPr lang="zh-CN" altLang="en-US" sz="2400">
                  <a:latin typeface="华文新魏" pitchFamily="2" charset="-122"/>
                  <a:ea typeface="华文新魏" pitchFamily="2" charset="-122"/>
                </a:rPr>
                <a:t>置位时，</a:t>
              </a:r>
              <a:r>
                <a:rPr lang="en-US" altLang="zh-CN" sz="2400">
                  <a:latin typeface="华文新魏" pitchFamily="2" charset="-122"/>
                  <a:ea typeface="华文新魏" pitchFamily="2" charset="-122"/>
                </a:rPr>
                <a:t>FIQ</a:t>
              </a:r>
              <a:r>
                <a:rPr lang="zh-CN" altLang="en-US" sz="2400">
                  <a:latin typeface="华文新魏" pitchFamily="2" charset="-122"/>
                  <a:ea typeface="华文新魏" pitchFamily="2" charset="-122"/>
                </a:rPr>
                <a:t>中断被禁止。</a:t>
              </a:r>
            </a:p>
          </p:txBody>
        </p:sp>
      </p:grpSp>
      <p:grpSp>
        <p:nvGrpSpPr>
          <p:cNvPr id="3" name="Group 11"/>
          <p:cNvGrpSpPr>
            <a:grpSpLocks/>
          </p:cNvGrpSpPr>
          <p:nvPr/>
        </p:nvGrpSpPr>
        <p:grpSpPr bwMode="auto">
          <a:xfrm>
            <a:off x="1522413" y="3141663"/>
            <a:ext cx="7297737" cy="1031875"/>
            <a:chOff x="959" y="1979"/>
            <a:chExt cx="4597" cy="650"/>
          </a:xfrm>
        </p:grpSpPr>
        <p:sp>
          <p:nvSpPr>
            <p:cNvPr id="75836" name="Text Box 12"/>
            <p:cNvSpPr txBox="1">
              <a:spLocks noChangeArrowheads="1"/>
            </p:cNvSpPr>
            <p:nvPr/>
          </p:nvSpPr>
          <p:spPr bwMode="auto">
            <a:xfrm>
              <a:off x="959" y="1979"/>
              <a:ext cx="45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Char char="•"/>
              </a:pPr>
              <a:r>
                <a:rPr lang="zh-CN" altLang="en-US" sz="2400">
                  <a:latin typeface="华文新魏" pitchFamily="2" charset="-122"/>
                  <a:ea typeface="华文新魏" pitchFamily="2" charset="-122"/>
                </a:rPr>
                <a:t>当控制位</a:t>
              </a:r>
              <a:r>
                <a:rPr lang="en-US" altLang="zh-CN" sz="2400">
                  <a:latin typeface="华文新魏" pitchFamily="2" charset="-122"/>
                  <a:ea typeface="华文新魏" pitchFamily="2" charset="-122"/>
                </a:rPr>
                <a:t>T</a:t>
              </a:r>
              <a:r>
                <a:rPr lang="zh-CN" altLang="en-US" sz="2400">
                  <a:latin typeface="华文新魏" pitchFamily="2" charset="-122"/>
                  <a:ea typeface="华文新魏" pitchFamily="2" charset="-122"/>
                </a:rPr>
                <a:t>置位时，处理器正在</a:t>
              </a:r>
              <a:r>
                <a:rPr lang="en-US" altLang="zh-CN" sz="2400">
                  <a:latin typeface="华文新魏" pitchFamily="2" charset="-122"/>
                  <a:ea typeface="华文新魏" pitchFamily="2" charset="-122"/>
                </a:rPr>
                <a:t>Thumb</a:t>
              </a:r>
              <a:r>
                <a:rPr lang="zh-CN" altLang="en-US" sz="2400">
                  <a:latin typeface="华文新魏" pitchFamily="2" charset="-122"/>
                  <a:ea typeface="华文新魏" pitchFamily="2" charset="-122"/>
                </a:rPr>
                <a:t>状态下运行；</a:t>
              </a:r>
            </a:p>
          </p:txBody>
        </p:sp>
        <p:sp>
          <p:nvSpPr>
            <p:cNvPr id="75837" name="Text Box 13"/>
            <p:cNvSpPr txBox="1">
              <a:spLocks noChangeArrowheads="1"/>
            </p:cNvSpPr>
            <p:nvPr/>
          </p:nvSpPr>
          <p:spPr bwMode="auto">
            <a:xfrm>
              <a:off x="959" y="2341"/>
              <a:ext cx="45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Char char="•"/>
              </a:pPr>
              <a:r>
                <a:rPr lang="zh-CN" altLang="en-US" sz="2400">
                  <a:latin typeface="华文新魏" pitchFamily="2" charset="-122"/>
                  <a:ea typeface="华文新魏" pitchFamily="2" charset="-122"/>
                </a:rPr>
                <a:t>当控制位</a:t>
              </a:r>
              <a:r>
                <a:rPr lang="en-US" altLang="zh-CN" sz="2400">
                  <a:latin typeface="华文新魏" pitchFamily="2" charset="-122"/>
                  <a:ea typeface="华文新魏" pitchFamily="2" charset="-122"/>
                </a:rPr>
                <a:t>T</a:t>
              </a:r>
              <a:r>
                <a:rPr lang="zh-CN" altLang="en-US" sz="2400">
                  <a:latin typeface="华文新魏" pitchFamily="2" charset="-122"/>
                  <a:ea typeface="华文新魏" pitchFamily="2" charset="-122"/>
                </a:rPr>
                <a:t>清零时，处理器正在</a:t>
              </a:r>
              <a:r>
                <a:rPr lang="en-US" altLang="zh-CN" sz="2400">
                  <a:latin typeface="华文新魏" pitchFamily="2" charset="-122"/>
                  <a:ea typeface="华文新魏" pitchFamily="2" charset="-122"/>
                </a:rPr>
                <a:t>ARM</a:t>
              </a:r>
              <a:r>
                <a:rPr lang="zh-CN" altLang="en-US" sz="2400">
                  <a:latin typeface="华文新魏" pitchFamily="2" charset="-122"/>
                  <a:ea typeface="华文新魏" pitchFamily="2" charset="-122"/>
                </a:rPr>
                <a:t>状态下运行。</a:t>
              </a:r>
            </a:p>
          </p:txBody>
        </p:sp>
      </p:grpSp>
      <p:sp>
        <p:nvSpPr>
          <p:cNvPr id="840765" name="Text Box 61"/>
          <p:cNvSpPr txBox="1">
            <a:spLocks noChangeArrowheads="1"/>
          </p:cNvSpPr>
          <p:nvPr/>
        </p:nvSpPr>
        <p:spPr bwMode="auto">
          <a:xfrm>
            <a:off x="1331913" y="5194300"/>
            <a:ext cx="6480175" cy="11874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400">
                <a:solidFill>
                  <a:srgbClr val="FF0000"/>
                </a:solidFill>
                <a:latin typeface="华文新魏" pitchFamily="2" charset="-122"/>
                <a:ea typeface="华文新魏" pitchFamily="2" charset="-122"/>
              </a:rPr>
              <a:t>       </a:t>
            </a:r>
            <a:r>
              <a:rPr lang="zh-CN" altLang="en-US" sz="2400">
                <a:solidFill>
                  <a:srgbClr val="FF0000"/>
                </a:solidFill>
                <a:latin typeface="华文新魏" pitchFamily="2" charset="-122"/>
                <a:ea typeface="华文新魏" pitchFamily="2" charset="-122"/>
              </a:rPr>
              <a:t>注意：</a:t>
            </a:r>
            <a:r>
              <a:rPr lang="zh-CN" altLang="en-US" sz="2400">
                <a:latin typeface="华文新魏" pitchFamily="2" charset="-122"/>
                <a:ea typeface="华文新魏" pitchFamily="2" charset="-122"/>
              </a:rPr>
              <a:t>不是所有模式位的组合都定义了有效的处理器模式，如果将非法值写入</a:t>
            </a:r>
            <a:r>
              <a:rPr lang="en-US" altLang="zh-CN" sz="2400">
                <a:latin typeface="华文新魏" pitchFamily="2" charset="-122"/>
                <a:ea typeface="华文新魏" pitchFamily="2" charset="-122"/>
              </a:rPr>
              <a:t>M[4:0]</a:t>
            </a:r>
            <a:r>
              <a:rPr lang="zh-CN" altLang="en-US" sz="2400">
                <a:latin typeface="华文新魏" pitchFamily="2" charset="-122"/>
                <a:ea typeface="华文新魏" pitchFamily="2" charset="-122"/>
              </a:rPr>
              <a:t>中，处理器将进入一个无法恢复的模式。</a:t>
            </a:r>
          </a:p>
        </p:txBody>
      </p:sp>
    </p:spTree>
    <p:extLst>
      <p:ext uri="{BB962C8B-B14F-4D97-AF65-F5344CB8AC3E}">
        <p14:creationId xmlns:p14="http://schemas.microsoft.com/office/powerpoint/2010/main" val="24793501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40709"/>
                                        </p:tgtEl>
                                        <p:attrNameLst>
                                          <p:attrName>style.visibility</p:attrName>
                                        </p:attrNameLst>
                                      </p:cBhvr>
                                      <p:to>
                                        <p:strVal val="visible"/>
                                      </p:to>
                                    </p:set>
                                    <p:anim calcmode="lin" valueType="num">
                                      <p:cBhvr additive="base">
                                        <p:cTn id="7" dur="500" fill="hold"/>
                                        <p:tgtEl>
                                          <p:spTgt spid="840709"/>
                                        </p:tgtEl>
                                        <p:attrNameLst>
                                          <p:attrName>ppt_x</p:attrName>
                                        </p:attrNameLst>
                                      </p:cBhvr>
                                      <p:tavLst>
                                        <p:tav tm="0">
                                          <p:val>
                                            <p:strVal val="1+#ppt_w/2"/>
                                          </p:val>
                                        </p:tav>
                                        <p:tav tm="100000">
                                          <p:val>
                                            <p:strVal val="#ppt_x"/>
                                          </p:val>
                                        </p:tav>
                                      </p:tavLst>
                                    </p:anim>
                                    <p:anim calcmode="lin" valueType="num">
                                      <p:cBhvr additive="base">
                                        <p:cTn id="8" dur="500" fill="hold"/>
                                        <p:tgtEl>
                                          <p:spTgt spid="84070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To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4070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840710"/>
                                        </p:tgtEl>
                                        <p:attrNameLst>
                                          <p:attrName>style.visibility</p:attrName>
                                        </p:attrNameLst>
                                      </p:cBhvr>
                                      <p:to>
                                        <p:strVal val="visible"/>
                                      </p:to>
                                    </p:set>
                                    <p:anim calcmode="lin" valueType="num">
                                      <p:cBhvr additive="base">
                                        <p:cTn id="21" dur="500" fill="hold"/>
                                        <p:tgtEl>
                                          <p:spTgt spid="840710"/>
                                        </p:tgtEl>
                                        <p:attrNameLst>
                                          <p:attrName>ppt_x</p:attrName>
                                        </p:attrNameLst>
                                      </p:cBhvr>
                                      <p:tavLst>
                                        <p:tav tm="0">
                                          <p:val>
                                            <p:strVal val="1+#ppt_w/2"/>
                                          </p:val>
                                        </p:tav>
                                        <p:tav tm="100000">
                                          <p:val>
                                            <p:strVal val="#ppt_x"/>
                                          </p:val>
                                        </p:tav>
                                      </p:tavLst>
                                    </p:anim>
                                    <p:anim calcmode="lin" valueType="num">
                                      <p:cBhvr additive="base">
                                        <p:cTn id="22" dur="500" fill="hold"/>
                                        <p:tgtEl>
                                          <p:spTgt spid="840710"/>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1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slide(fromTop)">
                                      <p:cBhvr>
                                        <p:cTn id="26" dur="500"/>
                                        <p:tgtEl>
                                          <p:spTgt spid="3"/>
                                        </p:tgtEl>
                                      </p:cBhvr>
                                    </p:animEffect>
                                  </p:childTnLst>
                                </p:cTn>
                              </p:par>
                            </p:childTnLst>
                          </p:cTn>
                        </p:par>
                        <p:par>
                          <p:cTn id="27" fill="hold" nodeType="afterGroup">
                            <p:stCondLst>
                              <p:cond delay="1000"/>
                            </p:stCondLst>
                            <p:childTnLst>
                              <p:par>
                                <p:cTn id="28" presetID="2" presetClass="entr" presetSubtype="8" fill="hold" grpId="0" nodeType="afterEffect">
                                  <p:stCondLst>
                                    <p:cond delay="0"/>
                                  </p:stCondLst>
                                  <p:childTnLst>
                                    <p:set>
                                      <p:cBhvr>
                                        <p:cTn id="29" dur="1" fill="hold">
                                          <p:stCondLst>
                                            <p:cond delay="0"/>
                                          </p:stCondLst>
                                        </p:cTn>
                                        <p:tgtEl>
                                          <p:spTgt spid="840706"/>
                                        </p:tgtEl>
                                        <p:attrNameLst>
                                          <p:attrName>style.visibility</p:attrName>
                                        </p:attrNameLst>
                                      </p:cBhvr>
                                      <p:to>
                                        <p:strVal val="visible"/>
                                      </p:to>
                                    </p:set>
                                    <p:anim calcmode="lin" valueType="num">
                                      <p:cBhvr additive="base">
                                        <p:cTn id="30" dur="500" fill="hold"/>
                                        <p:tgtEl>
                                          <p:spTgt spid="840706"/>
                                        </p:tgtEl>
                                        <p:attrNameLst>
                                          <p:attrName>ppt_x</p:attrName>
                                        </p:attrNameLst>
                                      </p:cBhvr>
                                      <p:tavLst>
                                        <p:tav tm="0">
                                          <p:val>
                                            <p:strVal val="0-#ppt_w/2"/>
                                          </p:val>
                                        </p:tav>
                                        <p:tav tm="100000">
                                          <p:val>
                                            <p:strVal val="#ppt_x"/>
                                          </p:val>
                                        </p:tav>
                                      </p:tavLst>
                                    </p:anim>
                                    <p:anim calcmode="lin" valueType="num">
                                      <p:cBhvr additive="base">
                                        <p:cTn id="31" dur="500" fill="hold"/>
                                        <p:tgtEl>
                                          <p:spTgt spid="84070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nodeType="clickEffect">
                                  <p:stCondLst>
                                    <p:cond delay="0"/>
                                  </p:stCondLst>
                                  <p:childTnLst>
                                    <p:set>
                                      <p:cBhvr>
                                        <p:cTn id="35" dur="1" fill="hold">
                                          <p:stCondLst>
                                            <p:cond delay="0"/>
                                          </p:stCondLst>
                                        </p:cTn>
                                        <p:tgtEl>
                                          <p:spTgt spid="3"/>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840706"/>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840710"/>
                                        </p:tgtEl>
                                        <p:attrNameLst>
                                          <p:attrName>style.visibility</p:attrName>
                                        </p:attrNameLst>
                                      </p:cBhvr>
                                      <p:to>
                                        <p:strVal val="hidden"/>
                                      </p:to>
                                    </p:set>
                                  </p:childTnLst>
                                </p:cTn>
                              </p:par>
                              <p:par>
                                <p:cTn id="40" presetID="2" presetClass="entr" presetSubtype="2" fill="hold" grpId="0" nodeType="withEffect">
                                  <p:stCondLst>
                                    <p:cond delay="0"/>
                                  </p:stCondLst>
                                  <p:childTnLst>
                                    <p:set>
                                      <p:cBhvr>
                                        <p:cTn id="41" dur="1" fill="hold">
                                          <p:stCondLst>
                                            <p:cond delay="0"/>
                                          </p:stCondLst>
                                        </p:cTn>
                                        <p:tgtEl>
                                          <p:spTgt spid="840711"/>
                                        </p:tgtEl>
                                        <p:attrNameLst>
                                          <p:attrName>style.visibility</p:attrName>
                                        </p:attrNameLst>
                                      </p:cBhvr>
                                      <p:to>
                                        <p:strVal val="visible"/>
                                      </p:to>
                                    </p:set>
                                    <p:anim calcmode="lin" valueType="num">
                                      <p:cBhvr additive="base">
                                        <p:cTn id="42" dur="500" fill="hold"/>
                                        <p:tgtEl>
                                          <p:spTgt spid="840711"/>
                                        </p:tgtEl>
                                        <p:attrNameLst>
                                          <p:attrName>ppt_x</p:attrName>
                                        </p:attrNameLst>
                                      </p:cBhvr>
                                      <p:tavLst>
                                        <p:tav tm="0">
                                          <p:val>
                                            <p:strVal val="1+#ppt_w/2"/>
                                          </p:val>
                                        </p:tav>
                                        <p:tav tm="100000">
                                          <p:val>
                                            <p:strVal val="#ppt_x"/>
                                          </p:val>
                                        </p:tav>
                                      </p:tavLst>
                                    </p:anim>
                                    <p:anim calcmode="lin" valueType="num">
                                      <p:cBhvr additive="base">
                                        <p:cTn id="43" dur="500" fill="hold"/>
                                        <p:tgtEl>
                                          <p:spTgt spid="840711"/>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12" presetClass="entr" presetSubtype="1" fill="hold" nodeType="afterEffect">
                                  <p:stCondLst>
                                    <p:cond delay="0"/>
                                  </p:stCondLst>
                                  <p:childTnLst>
                                    <p:set>
                                      <p:cBhvr>
                                        <p:cTn id="46" dur="1" fill="hold">
                                          <p:stCondLst>
                                            <p:cond delay="0"/>
                                          </p:stCondLst>
                                        </p:cTn>
                                        <p:tgtEl>
                                          <p:spTgt spid="840718"/>
                                        </p:tgtEl>
                                        <p:attrNameLst>
                                          <p:attrName>style.visibility</p:attrName>
                                        </p:attrNameLst>
                                      </p:cBhvr>
                                      <p:to>
                                        <p:strVal val="visible"/>
                                      </p:to>
                                    </p:set>
                                    <p:animEffect transition="in" filter="slide(fromTop)">
                                      <p:cBhvr>
                                        <p:cTn id="47" dur="500"/>
                                        <p:tgtEl>
                                          <p:spTgt spid="8407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840765"/>
                                        </p:tgtEl>
                                        <p:attrNameLst>
                                          <p:attrName>style.visibility</p:attrName>
                                        </p:attrNameLst>
                                      </p:cBhvr>
                                      <p:to>
                                        <p:strVal val="visible"/>
                                      </p:to>
                                    </p:set>
                                    <p:anim calcmode="lin" valueType="num">
                                      <p:cBhvr additive="base">
                                        <p:cTn id="52" dur="500" fill="hold"/>
                                        <p:tgtEl>
                                          <p:spTgt spid="840765"/>
                                        </p:tgtEl>
                                        <p:attrNameLst>
                                          <p:attrName>ppt_x</p:attrName>
                                        </p:attrNameLst>
                                      </p:cBhvr>
                                      <p:tavLst>
                                        <p:tav tm="0">
                                          <p:val>
                                            <p:strVal val="0-#ppt_w/2"/>
                                          </p:val>
                                        </p:tav>
                                        <p:tav tm="100000">
                                          <p:val>
                                            <p:strVal val="#ppt_x"/>
                                          </p:val>
                                        </p:tav>
                                      </p:tavLst>
                                    </p:anim>
                                    <p:anim calcmode="lin" valueType="num">
                                      <p:cBhvr additive="base">
                                        <p:cTn id="53" dur="500" fill="hold"/>
                                        <p:tgtEl>
                                          <p:spTgt spid="840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6" grpId="0"/>
      <p:bldP spid="840706" grpId="1"/>
      <p:bldP spid="840709" grpId="0"/>
      <p:bldP spid="840709" grpId="1"/>
      <p:bldP spid="840710" grpId="0"/>
      <p:bldP spid="840710" grpId="1"/>
      <p:bldP spid="840711" grpId="0"/>
      <p:bldP spid="84076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138238" y="239713"/>
            <a:ext cx="7724775" cy="658812"/>
          </a:xfrm>
          <a:noFill/>
        </p:spPr>
        <p:txBody>
          <a:bodyPr>
            <a:normAutofit fontScale="90000"/>
          </a:bodyPr>
          <a:lstStyle/>
          <a:p>
            <a:pPr eaLnBrk="1" hangingPunct="1"/>
            <a:r>
              <a:rPr lang="zh-CN" altLang="en-US"/>
              <a:t>当前程序状态寄存器</a:t>
            </a:r>
          </a:p>
        </p:txBody>
      </p:sp>
      <p:sp>
        <p:nvSpPr>
          <p:cNvPr id="76803" name="日期占位符 6"/>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3050E637-4ACD-4B92-8AF4-60E462307894}"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76804"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753D54BB-F1D2-4842-B0E5-45A2737A612F}" type="slidenum">
              <a:rPr lang="zh-CN" altLang="en-US" sz="1000" smtClean="0">
                <a:latin typeface="Arial" charset="0"/>
                <a:ea typeface="宋体" charset="-122"/>
              </a:rPr>
              <a:pPr eaLnBrk="1" hangingPunct="1">
                <a:spcBef>
                  <a:spcPct val="0"/>
                </a:spcBef>
                <a:buClrTx/>
                <a:buSzTx/>
                <a:buFontTx/>
                <a:buNone/>
              </a:pPr>
              <a:t>27</a:t>
            </a:fld>
            <a:endParaRPr lang="en-US" altLang="zh-CN" sz="1000">
              <a:latin typeface="Arial" charset="0"/>
              <a:ea typeface="宋体" charset="-122"/>
            </a:endParaRPr>
          </a:p>
        </p:txBody>
      </p:sp>
      <p:sp>
        <p:nvSpPr>
          <p:cNvPr id="76805" name="Rectangle 3"/>
          <p:cNvSpPr>
            <a:spLocks noChangeArrowheads="1"/>
          </p:cNvSpPr>
          <p:nvPr/>
        </p:nvSpPr>
        <p:spPr bwMode="auto">
          <a:xfrm>
            <a:off x="685800" y="1773238"/>
            <a:ext cx="7772400" cy="439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nSpc>
                <a:spcPct val="90000"/>
              </a:lnSpc>
              <a:spcBef>
                <a:spcPct val="20000"/>
              </a:spcBef>
              <a:buClr>
                <a:schemeClr val="tx2"/>
              </a:buClr>
              <a:buSzPct val="70000"/>
              <a:buFont typeface="Wingdings" panose="05000000000000000000" pitchFamily="2" charset="2"/>
              <a:buChar char="l"/>
            </a:pPr>
            <a:r>
              <a:rPr lang="zh-CN" altLang="en-US" sz="3000" dirty="0">
                <a:latin typeface="+mn-lt"/>
                <a:ea typeface="+mn-ea"/>
              </a:rPr>
              <a:t>保留位</a:t>
            </a:r>
            <a:endParaRPr lang="en-US" altLang="zh-CN" sz="3000" dirty="0">
              <a:latin typeface="+mn-lt"/>
              <a:ea typeface="+mn-ea"/>
            </a:endParaRPr>
          </a:p>
          <a:p>
            <a:pPr marL="692150" lvl="1" indent="-347663">
              <a:lnSpc>
                <a:spcPct val="90000"/>
              </a:lnSpc>
              <a:spcBef>
                <a:spcPct val="20000"/>
              </a:spcBef>
              <a:buClr>
                <a:schemeClr val="accent2"/>
              </a:buClr>
              <a:buSzPct val="70000"/>
              <a:buFont typeface="Wingdings" panose="05000000000000000000" pitchFamily="2" charset="2"/>
              <a:buChar char="l"/>
            </a:pPr>
            <a:r>
              <a:rPr lang="en-US" altLang="zh-CN" sz="2600" dirty="0">
                <a:latin typeface="+mn-lt"/>
                <a:ea typeface="+mn-ea"/>
              </a:rPr>
              <a:t>CPSR</a:t>
            </a:r>
            <a:r>
              <a:rPr lang="zh-CN" altLang="en-US" sz="2600" dirty="0">
                <a:latin typeface="+mn-lt"/>
                <a:ea typeface="+mn-ea"/>
              </a:rPr>
              <a:t>中的保留位被保留将来使用。当改变</a:t>
            </a:r>
            <a:r>
              <a:rPr lang="en-US" altLang="zh-CN" sz="2600" dirty="0">
                <a:latin typeface="+mn-lt"/>
                <a:ea typeface="+mn-ea"/>
              </a:rPr>
              <a:t>CPSR</a:t>
            </a:r>
            <a:r>
              <a:rPr lang="zh-CN" altLang="en-US" sz="2600" dirty="0">
                <a:latin typeface="+mn-lt"/>
                <a:ea typeface="+mn-ea"/>
              </a:rPr>
              <a:t>标志和控制位时，请确认没有改变这些保留位。</a:t>
            </a:r>
            <a:endParaRPr lang="en-US" altLang="zh-CN" sz="2600" dirty="0">
              <a:latin typeface="+mn-lt"/>
              <a:ea typeface="+mn-ea"/>
            </a:endParaRPr>
          </a:p>
          <a:p>
            <a:pPr marL="692150" lvl="1" indent="-347663">
              <a:lnSpc>
                <a:spcPct val="90000"/>
              </a:lnSpc>
              <a:spcBef>
                <a:spcPct val="20000"/>
              </a:spcBef>
              <a:buClr>
                <a:schemeClr val="accent2"/>
              </a:buClr>
              <a:buSzPct val="70000"/>
              <a:buFont typeface="Wingdings" panose="05000000000000000000" pitchFamily="2" charset="2"/>
              <a:buChar char="l"/>
            </a:pPr>
            <a:r>
              <a:rPr lang="zh-CN" altLang="en-US" sz="2600" dirty="0">
                <a:latin typeface="+mn-lt"/>
                <a:ea typeface="+mn-ea"/>
              </a:rPr>
              <a:t>另外，请确保您的程序不依赖于包含特定值的保留位，因为将来的处理器可能会将这些位设置为</a:t>
            </a:r>
            <a:r>
              <a:rPr lang="en-US" altLang="zh-CN" sz="2600" dirty="0">
                <a:latin typeface="+mn-lt"/>
                <a:ea typeface="+mn-ea"/>
              </a:rPr>
              <a:t>1</a:t>
            </a:r>
            <a:r>
              <a:rPr lang="zh-CN" altLang="en-US" sz="2600" dirty="0">
                <a:latin typeface="+mn-lt"/>
                <a:ea typeface="+mn-ea"/>
              </a:rPr>
              <a:t>或者</a:t>
            </a:r>
            <a:r>
              <a:rPr lang="en-US" altLang="zh-CN" sz="2600" dirty="0">
                <a:latin typeface="+mn-lt"/>
                <a:ea typeface="+mn-ea"/>
              </a:rPr>
              <a:t>0</a:t>
            </a:r>
            <a:r>
              <a:rPr lang="zh-CN" altLang="en-US" sz="2600" dirty="0">
                <a:latin typeface="+mn-lt"/>
                <a:ea typeface="+mn-ea"/>
              </a:rPr>
              <a:t>。</a:t>
            </a:r>
          </a:p>
        </p:txBody>
      </p:sp>
    </p:spTree>
    <p:extLst>
      <p:ext uri="{BB962C8B-B14F-4D97-AF65-F5344CB8AC3E}">
        <p14:creationId xmlns:p14="http://schemas.microsoft.com/office/powerpoint/2010/main" val="16737112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628775"/>
            <a:ext cx="6016625"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349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709613" y="476250"/>
            <a:ext cx="7291387" cy="941388"/>
          </a:xfrm>
        </p:spPr>
        <p:txBody>
          <a:bodyPr/>
          <a:lstStyle/>
          <a:p>
            <a:pPr eaLnBrk="1" hangingPunct="1"/>
            <a:r>
              <a:rPr lang="en-US" altLang="zh-CN" dirty="0"/>
              <a:t>ARM</a:t>
            </a:r>
            <a:r>
              <a:rPr lang="zh-CN" altLang="en-US" dirty="0"/>
              <a:t>工作模式和工作状态</a:t>
            </a:r>
          </a:p>
        </p:txBody>
      </p:sp>
      <p:sp>
        <p:nvSpPr>
          <p:cNvPr id="52228" name="Rectangle 3"/>
          <p:cNvSpPr>
            <a:spLocks noGrp="1" noChangeArrowheads="1"/>
          </p:cNvSpPr>
          <p:nvPr>
            <p:ph idx="1"/>
          </p:nvPr>
        </p:nvSpPr>
        <p:spPr>
          <a:xfrm>
            <a:off x="457200" y="1812925"/>
            <a:ext cx="8229600" cy="4318000"/>
          </a:xfrm>
        </p:spPr>
        <p:txBody>
          <a:bodyPr/>
          <a:lstStyle/>
          <a:p>
            <a:pPr eaLnBrk="1" hangingPunct="1">
              <a:lnSpc>
                <a:spcPct val="90000"/>
              </a:lnSpc>
            </a:pPr>
            <a:r>
              <a:rPr lang="zh-CN" altLang="en-US" dirty="0"/>
              <a:t>异常</a:t>
            </a:r>
          </a:p>
          <a:p>
            <a:pPr lvl="1" eaLnBrk="1" hangingPunct="1">
              <a:lnSpc>
                <a:spcPct val="90000"/>
              </a:lnSpc>
            </a:pPr>
            <a:r>
              <a:rPr lang="zh-CN" altLang="en-US" dirty="0"/>
              <a:t>指计算机脱离正常的运算顺序，临时改变原先的执行顺序，转而执行一个子程序，完成一个预先准备的特殊服务例程。</a:t>
            </a:r>
          </a:p>
          <a:p>
            <a:pPr eaLnBrk="1" hangingPunct="1">
              <a:lnSpc>
                <a:spcPct val="90000"/>
              </a:lnSpc>
            </a:pPr>
            <a:r>
              <a:rPr lang="zh-CN" altLang="en-US" dirty="0"/>
              <a:t>中断</a:t>
            </a:r>
          </a:p>
          <a:p>
            <a:pPr lvl="1" eaLnBrk="1" hangingPunct="1">
              <a:lnSpc>
                <a:spcPct val="90000"/>
              </a:lnSpc>
            </a:pPr>
            <a:r>
              <a:rPr lang="en-US" altLang="zh-CN" dirty="0"/>
              <a:t>ARM</a:t>
            </a:r>
            <a:r>
              <a:rPr lang="zh-CN" altLang="en-US" dirty="0"/>
              <a:t>公司对异常处理一律用中断服务子程序处理。这样，在概念上</a:t>
            </a:r>
            <a:r>
              <a:rPr lang="en-US" altLang="zh-CN" dirty="0"/>
              <a:t>ARM</a:t>
            </a:r>
            <a:r>
              <a:rPr lang="zh-CN" altLang="en-US" dirty="0"/>
              <a:t>处理器不再区分异常和中断，异常处理与中断处理相同。</a:t>
            </a:r>
          </a:p>
        </p:txBody>
      </p:sp>
      <p:sp>
        <p:nvSpPr>
          <p:cNvPr id="5222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5D5146A6-6DC2-490F-BF02-47C4394FB0D0}"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2" name="灯片编号占位符 1"/>
          <p:cNvSpPr>
            <a:spLocks noGrp="1"/>
          </p:cNvSpPr>
          <p:nvPr>
            <p:ph type="sldNum" sz="quarter" idx="12"/>
          </p:nvPr>
        </p:nvSpPr>
        <p:spPr/>
        <p:txBody>
          <a:bodyPr/>
          <a:lstStyle/>
          <a:p>
            <a:fld id="{C8988E76-54C7-4C7F-9F3F-5248F0722AA3}" type="slidenum">
              <a:rPr lang="zh-CN" altLang="en-US" smtClean="0"/>
              <a:t>3</a:t>
            </a:fld>
            <a:endParaRPr lang="zh-CN" altLang="en-US"/>
          </a:p>
        </p:txBody>
      </p:sp>
    </p:spTree>
    <p:extLst>
      <p:ext uri="{BB962C8B-B14F-4D97-AF65-F5344CB8AC3E}">
        <p14:creationId xmlns:p14="http://schemas.microsoft.com/office/powerpoint/2010/main" val="1377241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782638" y="122238"/>
            <a:ext cx="7218362" cy="1295400"/>
          </a:xfrm>
        </p:spPr>
        <p:txBody>
          <a:bodyPr/>
          <a:lstStyle/>
          <a:p>
            <a:pPr eaLnBrk="1" hangingPunct="1"/>
            <a:r>
              <a:rPr lang="en-US" altLang="zh-CN"/>
              <a:t>ARM</a:t>
            </a:r>
            <a:r>
              <a:rPr lang="zh-CN" altLang="en-US"/>
              <a:t>处理器工作模式</a:t>
            </a:r>
          </a:p>
        </p:txBody>
      </p:sp>
      <p:sp>
        <p:nvSpPr>
          <p:cNvPr id="53252" name="Rectangle 3"/>
          <p:cNvSpPr>
            <a:spLocks noGrp="1" noChangeArrowheads="1"/>
          </p:cNvSpPr>
          <p:nvPr>
            <p:ph idx="1"/>
          </p:nvPr>
        </p:nvSpPr>
        <p:spPr>
          <a:xfrm>
            <a:off x="457200" y="1966913"/>
            <a:ext cx="8229600" cy="3695700"/>
          </a:xfrm>
        </p:spPr>
        <p:txBody>
          <a:bodyPr/>
          <a:lstStyle/>
          <a:p>
            <a:pPr eaLnBrk="1" hangingPunct="1"/>
            <a:r>
              <a:rPr lang="en-US" altLang="zh-CN"/>
              <a:t>ARM</a:t>
            </a:r>
            <a:r>
              <a:rPr lang="zh-CN" altLang="en-US"/>
              <a:t>处理器支持</a:t>
            </a:r>
            <a:r>
              <a:rPr lang="en-US" altLang="zh-CN"/>
              <a:t>7</a:t>
            </a:r>
            <a:r>
              <a:rPr lang="zh-CN" altLang="en-US"/>
              <a:t>种工作模式</a:t>
            </a:r>
          </a:p>
          <a:p>
            <a:pPr lvl="1" eaLnBrk="1" hangingPunct="1"/>
            <a:r>
              <a:rPr lang="zh-CN" altLang="en-US" sz="2800" b="1"/>
              <a:t>用户模式</a:t>
            </a:r>
          </a:p>
          <a:p>
            <a:pPr lvl="2" eaLnBrk="1" hangingPunct="1"/>
            <a:r>
              <a:rPr lang="zh-CN" altLang="en-US" sz="2800"/>
              <a:t>特点：不能访问某些受操作系统保护的资源，也不能改变工作模式。</a:t>
            </a:r>
          </a:p>
          <a:p>
            <a:pPr lvl="1" eaLnBrk="1" hangingPunct="1"/>
            <a:r>
              <a:rPr lang="en-US" altLang="zh-CN" sz="2800"/>
              <a:t>6</a:t>
            </a:r>
            <a:r>
              <a:rPr lang="zh-CN" altLang="en-US" sz="2800"/>
              <a:t>种特权模式</a:t>
            </a:r>
          </a:p>
          <a:p>
            <a:pPr lvl="2" eaLnBrk="1" hangingPunct="1"/>
            <a:r>
              <a:rPr lang="zh-CN" altLang="en-US" sz="2800"/>
              <a:t>分类：</a:t>
            </a:r>
            <a:r>
              <a:rPr lang="zh-CN" altLang="en-US" sz="2800" b="1"/>
              <a:t>系统模式</a:t>
            </a:r>
            <a:r>
              <a:rPr lang="zh-CN" altLang="en-US" sz="2800"/>
              <a:t>，</a:t>
            </a:r>
            <a:r>
              <a:rPr lang="en-US" altLang="zh-CN" sz="2800" b="1"/>
              <a:t>5</a:t>
            </a:r>
            <a:r>
              <a:rPr lang="zh-CN" altLang="en-US" sz="2800" b="1"/>
              <a:t>种异常模式</a:t>
            </a:r>
          </a:p>
          <a:p>
            <a:pPr lvl="2" eaLnBrk="1" hangingPunct="1"/>
            <a:r>
              <a:rPr lang="zh-CN" altLang="en-US" sz="2800"/>
              <a:t>特点：能访问全部资源，能改变工作模式。</a:t>
            </a:r>
          </a:p>
        </p:txBody>
      </p:sp>
      <p:sp>
        <p:nvSpPr>
          <p:cNvPr id="5325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A5BC1266-42A0-410E-B4AA-AD9844169188}"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2" name="灯片编号占位符 1"/>
          <p:cNvSpPr>
            <a:spLocks noGrp="1"/>
          </p:cNvSpPr>
          <p:nvPr>
            <p:ph type="sldNum" sz="quarter" idx="12"/>
          </p:nvPr>
        </p:nvSpPr>
        <p:spPr/>
        <p:txBody>
          <a:bodyPr/>
          <a:lstStyle/>
          <a:p>
            <a:fld id="{C8988E76-54C7-4C7F-9F3F-5248F0722AA3}" type="slidenum">
              <a:rPr lang="zh-CN" altLang="en-US" smtClean="0"/>
              <a:t>4</a:t>
            </a:fld>
            <a:endParaRPr lang="zh-CN" altLang="en-US"/>
          </a:p>
        </p:txBody>
      </p:sp>
    </p:spTree>
    <p:extLst>
      <p:ext uri="{BB962C8B-B14F-4D97-AF65-F5344CB8AC3E}">
        <p14:creationId xmlns:p14="http://schemas.microsoft.com/office/powerpoint/2010/main" val="280517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909638" y="122238"/>
            <a:ext cx="7091362" cy="1295400"/>
          </a:xfrm>
        </p:spPr>
        <p:txBody>
          <a:bodyPr/>
          <a:lstStyle/>
          <a:p>
            <a:pPr eaLnBrk="1" hangingPunct="1"/>
            <a:r>
              <a:rPr lang="en-US" altLang="zh-CN"/>
              <a:t>ARM 5</a:t>
            </a:r>
            <a:r>
              <a:rPr lang="zh-CN" altLang="en-US"/>
              <a:t>种异常工作模式</a:t>
            </a:r>
          </a:p>
        </p:txBody>
      </p:sp>
      <p:sp>
        <p:nvSpPr>
          <p:cNvPr id="54276" name="Rectangle 3"/>
          <p:cNvSpPr>
            <a:spLocks noGrp="1" noChangeArrowheads="1"/>
          </p:cNvSpPr>
          <p:nvPr>
            <p:ph idx="1"/>
          </p:nvPr>
        </p:nvSpPr>
        <p:spPr>
          <a:xfrm>
            <a:off x="457200" y="2184400"/>
            <a:ext cx="8229600" cy="3946525"/>
          </a:xfrm>
        </p:spPr>
        <p:txBody>
          <a:bodyPr/>
          <a:lstStyle/>
          <a:p>
            <a:pPr eaLnBrk="1" hangingPunct="1"/>
            <a:r>
              <a:rPr lang="en-US" altLang="zh-CN"/>
              <a:t>ARM</a:t>
            </a:r>
            <a:r>
              <a:rPr lang="zh-CN" altLang="en-US"/>
              <a:t>处理器内部安排了</a:t>
            </a:r>
            <a:r>
              <a:rPr lang="en-US" altLang="zh-CN"/>
              <a:t>5</a:t>
            </a:r>
            <a:r>
              <a:rPr lang="zh-CN" altLang="en-US"/>
              <a:t>种异常中断处理的工作模式。</a:t>
            </a:r>
          </a:p>
          <a:p>
            <a:pPr lvl="1" eaLnBrk="1" hangingPunct="1"/>
            <a:r>
              <a:rPr lang="en-US" altLang="zh-CN" sz="2800"/>
              <a:t>ABT</a:t>
            </a:r>
            <a:r>
              <a:rPr lang="zh-CN" altLang="en-US" sz="2800"/>
              <a:t>（取指中止或者取操作数中止）</a:t>
            </a:r>
          </a:p>
          <a:p>
            <a:pPr lvl="1" eaLnBrk="1" hangingPunct="1"/>
            <a:r>
              <a:rPr lang="en-US" altLang="zh-CN" sz="2800"/>
              <a:t>UND</a:t>
            </a:r>
            <a:r>
              <a:rPr lang="zh-CN" altLang="en-US" sz="2800"/>
              <a:t>（进入未定义指令陷阱）</a:t>
            </a:r>
          </a:p>
          <a:p>
            <a:pPr lvl="1" eaLnBrk="1" hangingPunct="1"/>
            <a:r>
              <a:rPr lang="en-US" altLang="zh-CN" sz="2800"/>
              <a:t>IRQ</a:t>
            </a:r>
            <a:r>
              <a:rPr lang="zh-CN" altLang="en-US" sz="2800"/>
              <a:t>（普通中断）</a:t>
            </a:r>
          </a:p>
          <a:p>
            <a:pPr lvl="1" eaLnBrk="1" hangingPunct="1"/>
            <a:r>
              <a:rPr lang="en-US" altLang="zh-CN" sz="2800"/>
              <a:t>FIQ</a:t>
            </a:r>
            <a:r>
              <a:rPr lang="zh-CN" altLang="en-US" sz="2800"/>
              <a:t>（快速中断）</a:t>
            </a:r>
          </a:p>
          <a:p>
            <a:pPr lvl="1" eaLnBrk="1" hangingPunct="1"/>
            <a:r>
              <a:rPr lang="en-US" altLang="zh-CN" sz="2800"/>
              <a:t>SVC</a:t>
            </a:r>
            <a:r>
              <a:rPr lang="zh-CN" altLang="en-US" sz="2800"/>
              <a:t>（管理）</a:t>
            </a:r>
          </a:p>
        </p:txBody>
      </p:sp>
      <p:sp>
        <p:nvSpPr>
          <p:cNvPr id="5427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F3C22F5D-5FE8-4B50-BCAC-F412B2438344}"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2" name="灯片编号占位符 1"/>
          <p:cNvSpPr>
            <a:spLocks noGrp="1"/>
          </p:cNvSpPr>
          <p:nvPr>
            <p:ph type="sldNum" sz="quarter" idx="12"/>
          </p:nvPr>
        </p:nvSpPr>
        <p:spPr/>
        <p:txBody>
          <a:bodyPr/>
          <a:lstStyle/>
          <a:p>
            <a:fld id="{C8988E76-54C7-4C7F-9F3F-5248F0722AA3}" type="slidenum">
              <a:rPr lang="zh-CN" altLang="en-US" smtClean="0"/>
              <a:t>5</a:t>
            </a:fld>
            <a:endParaRPr lang="zh-CN" altLang="en-US"/>
          </a:p>
        </p:txBody>
      </p:sp>
    </p:spTree>
    <p:extLst>
      <p:ext uri="{BB962C8B-B14F-4D97-AF65-F5344CB8AC3E}">
        <p14:creationId xmlns:p14="http://schemas.microsoft.com/office/powerpoint/2010/main" val="13177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8B28C91-D9EC-1F43-BB9D-2D6D35124EE2}"/>
              </a:ext>
            </a:extLst>
          </p:cNvPr>
          <p:cNvSpPr>
            <a:spLocks noGrp="1"/>
          </p:cNvSpPr>
          <p:nvPr>
            <p:ph type="dt" sz="half" idx="10"/>
          </p:nvPr>
        </p:nvSpPr>
        <p:spPr/>
        <p:txBody>
          <a:bodyPr/>
          <a:lstStyle/>
          <a:p>
            <a:pPr>
              <a:defRPr/>
            </a:pPr>
            <a:fld id="{C22F6977-48AB-4AA9-9623-916B64C51C22}" type="datetime1">
              <a:rPr lang="zh-CN" altLang="en-US" smtClean="0"/>
              <a:t>2020/11/19</a:t>
            </a:fld>
            <a:endParaRPr lang="zh-CN" altLang="en-US"/>
          </a:p>
        </p:txBody>
      </p:sp>
      <p:sp>
        <p:nvSpPr>
          <p:cNvPr id="5" name="灯片编号占位符 4">
            <a:extLst>
              <a:ext uri="{FF2B5EF4-FFF2-40B4-BE49-F238E27FC236}">
                <a16:creationId xmlns:a16="http://schemas.microsoft.com/office/drawing/2014/main" id="{D4849D1B-2F95-3A4F-951C-B626393EF6E5}"/>
              </a:ext>
            </a:extLst>
          </p:cNvPr>
          <p:cNvSpPr>
            <a:spLocks noGrp="1"/>
          </p:cNvSpPr>
          <p:nvPr>
            <p:ph type="sldNum" sz="quarter" idx="12"/>
          </p:nvPr>
        </p:nvSpPr>
        <p:spPr/>
        <p:txBody>
          <a:bodyPr/>
          <a:lstStyle/>
          <a:p>
            <a:fld id="{C8988E76-54C7-4C7F-9F3F-5248F0722AA3}" type="slidenum">
              <a:rPr lang="zh-CN" altLang="en-US" smtClean="0"/>
              <a:t>6</a:t>
            </a:fld>
            <a:endParaRPr lang="zh-CN" altLang="en-US"/>
          </a:p>
        </p:txBody>
      </p:sp>
      <p:sp>
        <p:nvSpPr>
          <p:cNvPr id="7" name="Text Box 50">
            <a:extLst>
              <a:ext uri="{FF2B5EF4-FFF2-40B4-BE49-F238E27FC236}">
                <a16:creationId xmlns:a16="http://schemas.microsoft.com/office/drawing/2014/main" id="{6D3BE504-BBF3-B743-9CE8-5DA074FFE9D3}"/>
              </a:ext>
            </a:extLst>
          </p:cNvPr>
          <p:cNvSpPr txBox="1">
            <a:spLocks noChangeArrowheads="1"/>
          </p:cNvSpPr>
          <p:nvPr/>
        </p:nvSpPr>
        <p:spPr bwMode="auto">
          <a:xfrm>
            <a:off x="107504" y="332656"/>
            <a:ext cx="7848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这五种模式称为</a:t>
            </a:r>
            <a:r>
              <a:rPr lang="zh-CN" altLang="en-US" sz="2400" dirty="0">
                <a:solidFill>
                  <a:srgbClr val="FF0000"/>
                </a:solidFill>
                <a:latin typeface="华文新魏" pitchFamily="2" charset="-122"/>
                <a:ea typeface="华文新魏" pitchFamily="2" charset="-122"/>
              </a:rPr>
              <a:t>异常模式</a:t>
            </a:r>
            <a:r>
              <a:rPr lang="zh-CN" altLang="en-US" sz="2400" dirty="0">
                <a:latin typeface="华文新魏" pitchFamily="2" charset="-122"/>
                <a:ea typeface="华文新魏" pitchFamily="2" charset="-122"/>
              </a:rPr>
              <a:t>。它们除了可以通过程序切换进入外，也可以由特定的异常进入。当特定的异常出现时，处理器进入相应的模式。每种异常模式都有一些独立的寄存器，以避免异常退出时用户模式的状态不可靠。</a:t>
            </a:r>
          </a:p>
        </p:txBody>
      </p:sp>
      <p:sp>
        <p:nvSpPr>
          <p:cNvPr id="8" name="Text Box 3">
            <a:extLst>
              <a:ext uri="{FF2B5EF4-FFF2-40B4-BE49-F238E27FC236}">
                <a16:creationId xmlns:a16="http://schemas.microsoft.com/office/drawing/2014/main" id="{96F865DE-C734-DF46-9F2D-F1715E47AA8D}"/>
              </a:ext>
            </a:extLst>
          </p:cNvPr>
          <p:cNvSpPr txBox="1">
            <a:spLocks noChangeArrowheads="1"/>
          </p:cNvSpPr>
          <p:nvPr/>
        </p:nvSpPr>
        <p:spPr bwMode="auto">
          <a:xfrm>
            <a:off x="107504" y="1889554"/>
            <a:ext cx="7848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除用户模式外，其它模式均为</a:t>
            </a:r>
            <a:r>
              <a:rPr lang="zh-CN" altLang="en-US" sz="2400" dirty="0">
                <a:solidFill>
                  <a:srgbClr val="FF0000"/>
                </a:solidFill>
                <a:latin typeface="华文新魏" pitchFamily="2" charset="-122"/>
                <a:ea typeface="华文新魏" pitchFamily="2" charset="-122"/>
              </a:rPr>
              <a:t>特权模式</a:t>
            </a:r>
            <a:r>
              <a:rPr lang="zh-CN" altLang="en-US" sz="2400" dirty="0">
                <a:latin typeface="华文新魏" pitchFamily="2" charset="-122"/>
                <a:ea typeface="华文新魏" pitchFamily="2" charset="-122"/>
              </a:rPr>
              <a:t>。</a:t>
            </a:r>
            <a:r>
              <a:rPr lang="en-US" altLang="zh-CN" sz="2400" dirty="0">
                <a:latin typeface="华文新魏" pitchFamily="2" charset="-122"/>
                <a:ea typeface="华文新魏" pitchFamily="2" charset="-122"/>
              </a:rPr>
              <a:t>ARM</a:t>
            </a:r>
            <a:r>
              <a:rPr lang="zh-CN" altLang="en-US" sz="2400" dirty="0">
                <a:latin typeface="华文新魏" pitchFamily="2" charset="-122"/>
                <a:ea typeface="华文新魏" pitchFamily="2" charset="-122"/>
              </a:rPr>
              <a:t>内部寄存器和一些片内外设在硬件设计上只允许（或者可选为只允许）特权模式下访问。此外，特权模式可以自由的切换处理器模式，而用户模式不能直接切换到别的模式。</a:t>
            </a:r>
          </a:p>
        </p:txBody>
      </p:sp>
      <p:sp>
        <p:nvSpPr>
          <p:cNvPr id="9" name="Text Box 49">
            <a:extLst>
              <a:ext uri="{FF2B5EF4-FFF2-40B4-BE49-F238E27FC236}">
                <a16:creationId xmlns:a16="http://schemas.microsoft.com/office/drawing/2014/main" id="{C3E8B73F-7820-0D49-9195-F497864D15A0}"/>
              </a:ext>
            </a:extLst>
          </p:cNvPr>
          <p:cNvSpPr txBox="1">
            <a:spLocks noChangeArrowheads="1"/>
          </p:cNvSpPr>
          <p:nvPr/>
        </p:nvSpPr>
        <p:spPr bwMode="auto">
          <a:xfrm>
            <a:off x="179735" y="3573016"/>
            <a:ext cx="77041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50000"/>
              </a:spcBef>
              <a:buClrTx/>
              <a:buSzTx/>
              <a:buFontTx/>
              <a:buNone/>
            </a:pPr>
            <a:r>
              <a:rPr lang="en-US" altLang="zh-CN" sz="2400" dirty="0">
                <a:latin typeface="华文新魏" pitchFamily="2" charset="-122"/>
                <a:ea typeface="华文新魏" pitchFamily="2" charset="-122"/>
              </a:rPr>
              <a:t>        </a:t>
            </a:r>
            <a:r>
              <a:rPr lang="zh-CN" altLang="en-US" sz="2400" dirty="0">
                <a:latin typeface="Courier New" pitchFamily="49" charset="0"/>
                <a:ea typeface="华文新魏" pitchFamily="2" charset="-122"/>
              </a:rPr>
              <a:t>这两种模式都不能由异常进入，想要进入必须修改</a:t>
            </a:r>
            <a:r>
              <a:rPr lang="en-US" altLang="zh-CN" sz="2400" dirty="0">
                <a:latin typeface="华文新魏" pitchFamily="2" charset="-122"/>
                <a:ea typeface="华文新魏" pitchFamily="2" charset="-122"/>
              </a:rPr>
              <a:t>CPSR</a:t>
            </a:r>
            <a:r>
              <a:rPr lang="zh-CN" altLang="en-US" sz="2400" dirty="0">
                <a:latin typeface="华文新魏" pitchFamily="2" charset="-122"/>
                <a:ea typeface="华文新魏" pitchFamily="2" charset="-122"/>
              </a:rPr>
              <a:t>，</a:t>
            </a:r>
            <a:r>
              <a:rPr lang="zh-CN" altLang="en-US" sz="2400" dirty="0">
                <a:latin typeface="Courier New" pitchFamily="49" charset="0"/>
                <a:ea typeface="华文新魏" pitchFamily="2" charset="-122"/>
              </a:rPr>
              <a:t>而且它们使用完全相同的寄存器组。</a:t>
            </a:r>
            <a:r>
              <a:rPr lang="zh-CN" altLang="en-US" sz="2400" dirty="0">
                <a:solidFill>
                  <a:srgbClr val="FF0000"/>
                </a:solidFill>
                <a:latin typeface="Courier New" pitchFamily="49" charset="0"/>
                <a:ea typeface="华文新魏" pitchFamily="2" charset="-122"/>
              </a:rPr>
              <a:t>系统模式</a:t>
            </a:r>
            <a:r>
              <a:rPr lang="zh-CN" altLang="en-US" sz="2400" dirty="0">
                <a:latin typeface="Courier New" pitchFamily="49" charset="0"/>
                <a:ea typeface="华文新魏" pitchFamily="2" charset="-122"/>
              </a:rPr>
              <a:t>是特权模式，不受用户模式的限制。操作系统在该模式下访问用户模式的寄存器就比较方便，而且操作系统的一些特权任务可以使用这个模式访问一些受控的资源。</a:t>
            </a:r>
            <a:endParaRPr lang="zh-CN" altLang="en-US" sz="2400" dirty="0">
              <a:latin typeface="华文新魏" pitchFamily="2" charset="-122"/>
              <a:ea typeface="华文新魏" pitchFamily="2" charset="-122"/>
            </a:endParaRPr>
          </a:p>
        </p:txBody>
      </p:sp>
    </p:spTree>
    <p:extLst>
      <p:ext uri="{BB962C8B-B14F-4D97-AF65-F5344CB8AC3E}">
        <p14:creationId xmlns:p14="http://schemas.microsoft.com/office/powerpoint/2010/main" val="172384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childTnLst>
                          </p:cTn>
                        </p:par>
                        <p:par>
                          <p:cTn id="12" fill="hold">
                            <p:stCondLst>
                              <p:cond delay="0"/>
                            </p:stCondLst>
                            <p:childTnLst>
                              <p:par>
                                <p:cTn id="13" presetID="4"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par>
                                <p:cTn id="16" presetID="1" presetClass="exit" presetSubtype="0" fill="hold" grpId="1" nodeType="withEffect">
                                  <p:stCondLst>
                                    <p:cond delay="0"/>
                                  </p:stCondLst>
                                  <p:childTnLst>
                                    <p:set>
                                      <p:cBhvr>
                                        <p:cTn id="17" dur="1" fill="hold">
                                          <p:stCondLst>
                                            <p:cond delay="0"/>
                                          </p:stCondLst>
                                        </p:cTn>
                                        <p:tgtEl>
                                          <p:spTgt spid="8"/>
                                        </p:tgtEl>
                                        <p:attrNameLst>
                                          <p:attrName>style.visibility</p:attrName>
                                        </p:attrNameLst>
                                      </p:cBhvr>
                                      <p:to>
                                        <p:strVal val="hidden"/>
                                      </p:to>
                                    </p:set>
                                  </p:childTnLst>
                                </p:cTn>
                              </p:par>
                            </p:childTnLst>
                          </p:cTn>
                        </p:par>
                        <p:par>
                          <p:cTn id="18" fill="hold">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7" grpId="1"/>
      <p:bldP spid="8" grpId="0" autoUpdateAnimBg="0"/>
      <p:bldP spid="8" grpId="1"/>
      <p:bldP spid="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6002" name="Rectangle 2"/>
          <p:cNvSpPr>
            <a:spLocks noChangeArrowheads="1"/>
          </p:cNvSpPr>
          <p:nvPr/>
        </p:nvSpPr>
        <p:spPr bwMode="auto">
          <a:xfrm>
            <a:off x="755650" y="3500438"/>
            <a:ext cx="7632700" cy="2808287"/>
          </a:xfrm>
          <a:prstGeom prst="rect">
            <a:avLst/>
          </a:prstGeom>
          <a:solidFill>
            <a:srgbClr val="CC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endParaRPr lang="zh-CN" altLang="zh-CN" sz="1000">
              <a:latin typeface="Courier New" pitchFamily="49" charset="0"/>
              <a:ea typeface="宋体" charset="-122"/>
            </a:endParaRPr>
          </a:p>
        </p:txBody>
      </p:sp>
      <p:sp>
        <p:nvSpPr>
          <p:cNvPr id="896004" name="Rectangle 4"/>
          <p:cNvSpPr>
            <a:spLocks noChangeArrowheads="1"/>
          </p:cNvSpPr>
          <p:nvPr/>
        </p:nvSpPr>
        <p:spPr bwMode="auto">
          <a:xfrm>
            <a:off x="1474788" y="4508500"/>
            <a:ext cx="6913562" cy="1728788"/>
          </a:xfrm>
          <a:prstGeom prst="rect">
            <a:avLst/>
          </a:prstGeom>
          <a:solidFill>
            <a:srgbClr val="F5FCD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endParaRPr lang="zh-CN" altLang="zh-CN" sz="1000">
              <a:latin typeface="Courier New" pitchFamily="49" charset="0"/>
              <a:ea typeface="宋体" charset="-122"/>
            </a:endParaRPr>
          </a:p>
        </p:txBody>
      </p:sp>
      <p:sp>
        <p:nvSpPr>
          <p:cNvPr id="896005" name="Rectangle 5"/>
          <p:cNvSpPr>
            <a:spLocks noChangeArrowheads="1"/>
          </p:cNvSpPr>
          <p:nvPr/>
        </p:nvSpPr>
        <p:spPr bwMode="auto">
          <a:xfrm>
            <a:off x="1116013" y="4076700"/>
            <a:ext cx="7272337" cy="2160588"/>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endParaRPr lang="zh-CN" altLang="zh-CN" sz="1000">
              <a:latin typeface="Courier New" pitchFamily="49" charset="0"/>
              <a:ea typeface="宋体" charset="-122"/>
            </a:endParaRPr>
          </a:p>
        </p:txBody>
      </p:sp>
      <p:sp>
        <p:nvSpPr>
          <p:cNvPr id="896006" name="Rectangle 6"/>
          <p:cNvSpPr>
            <a:spLocks noChangeArrowheads="1"/>
          </p:cNvSpPr>
          <p:nvPr/>
        </p:nvSpPr>
        <p:spPr bwMode="auto">
          <a:xfrm>
            <a:off x="755650" y="3789363"/>
            <a:ext cx="7632700" cy="719137"/>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eaLnBrk="1" hangingPunct="1">
              <a:spcBef>
                <a:spcPct val="0"/>
              </a:spcBef>
              <a:buClrTx/>
              <a:buSzTx/>
              <a:buFontTx/>
              <a:buNone/>
            </a:pPr>
            <a:endParaRPr lang="zh-CN" altLang="zh-CN" sz="1000">
              <a:latin typeface="Courier New" pitchFamily="49" charset="0"/>
              <a:ea typeface="宋体" charset="-122"/>
            </a:endParaRPr>
          </a:p>
        </p:txBody>
      </p:sp>
      <p:graphicFrame>
        <p:nvGraphicFramePr>
          <p:cNvPr id="896007" name="Group 7"/>
          <p:cNvGraphicFramePr>
            <a:graphicFrameLocks noGrp="1"/>
          </p:cNvGraphicFramePr>
          <p:nvPr>
            <p:ph/>
          </p:nvPr>
        </p:nvGraphicFramePr>
        <p:xfrm>
          <a:off x="755650" y="3500438"/>
          <a:ext cx="7632700" cy="2759075"/>
        </p:xfrm>
        <a:graphic>
          <a:graphicData uri="http://schemas.openxmlformats.org/drawingml/2006/table">
            <a:tbl>
              <a:tblPr/>
              <a:tblGrid>
                <a:gridCol w="360363">
                  <a:extLst>
                    <a:ext uri="{9D8B030D-6E8A-4147-A177-3AD203B41FA5}">
                      <a16:colId xmlns:a16="http://schemas.microsoft.com/office/drawing/2014/main" val="20000"/>
                    </a:ext>
                  </a:extLst>
                </a:gridCol>
                <a:gridCol w="352425">
                  <a:extLst>
                    <a:ext uri="{9D8B030D-6E8A-4147-A177-3AD203B41FA5}">
                      <a16:colId xmlns:a16="http://schemas.microsoft.com/office/drawing/2014/main" val="20001"/>
                    </a:ext>
                  </a:extLst>
                </a:gridCol>
                <a:gridCol w="1087437">
                  <a:extLst>
                    <a:ext uri="{9D8B030D-6E8A-4147-A177-3AD203B41FA5}">
                      <a16:colId xmlns:a16="http://schemas.microsoft.com/office/drawing/2014/main" val="20002"/>
                    </a:ext>
                  </a:extLst>
                </a:gridCol>
                <a:gridCol w="2624138">
                  <a:extLst>
                    <a:ext uri="{9D8B030D-6E8A-4147-A177-3AD203B41FA5}">
                      <a16:colId xmlns:a16="http://schemas.microsoft.com/office/drawing/2014/main" val="20003"/>
                    </a:ext>
                  </a:extLst>
                </a:gridCol>
                <a:gridCol w="3208337">
                  <a:extLst>
                    <a:ext uri="{9D8B030D-6E8A-4147-A177-3AD203B41FA5}">
                      <a16:colId xmlns:a16="http://schemas.microsoft.com/office/drawing/2014/main" val="20004"/>
                    </a:ext>
                  </a:extLst>
                </a:gridCol>
              </a:tblGrid>
              <a:tr h="0">
                <a:tc gridSpan="3">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pitchFamily="2" charset="-122"/>
                        </a:rPr>
                        <a:t>处理器模式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pitchFamily="2" charset="-122"/>
                        </a:rPr>
                        <a:t>说明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pitchFamily="2" charset="-122"/>
                        </a:rPr>
                        <a:t>备注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extLst>
                  <a:ext uri="{0D108BD9-81ED-4DB2-BD59-A6C34878D82A}">
                    <a16:rowId xmlns:a16="http://schemas.microsoft.com/office/drawing/2014/main" val="10000"/>
                  </a:ext>
                </a:extLst>
              </a:tr>
              <a:tr h="0">
                <a:tc gridSpan="3">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 </a:t>
                      </a:r>
                      <a:r>
                        <a:rPr kumimoji="1" lang="zh-CN" altLang="en-US" sz="1200" b="0" i="0" u="none" strike="noStrike" cap="none" normalizeH="0" baseline="0">
                          <a:ln>
                            <a:noFill/>
                          </a:ln>
                          <a:solidFill>
                            <a:schemeClr val="tx1"/>
                          </a:solidFill>
                          <a:effectLst/>
                          <a:latin typeface="Times New Roman" pitchFamily="18" charset="0"/>
                          <a:ea typeface="宋体" pitchFamily="2" charset="-122"/>
                        </a:rPr>
                        <a:t>用户</a:t>
                      </a:r>
                      <a:r>
                        <a:rPr kumimoji="1" lang="en-US" altLang="zh-CN" sz="1200" b="0" i="0" u="none" strike="noStrike" cap="none" normalizeH="0" baseline="0">
                          <a:ln>
                            <a:noFill/>
                          </a:ln>
                          <a:solidFill>
                            <a:schemeClr val="tx1"/>
                          </a:solidFill>
                          <a:effectLst/>
                          <a:latin typeface="Times New Roman" pitchFamily="18" charset="0"/>
                          <a:ea typeface="宋体" pitchFamily="2" charset="-122"/>
                        </a:rPr>
                        <a:t>(usr)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正常程序运行的工作模式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dirty="0">
                          <a:ln>
                            <a:noFill/>
                          </a:ln>
                          <a:solidFill>
                            <a:schemeClr val="tx1"/>
                          </a:solidFill>
                          <a:effectLst/>
                          <a:latin typeface="Times New Roman" pitchFamily="18" charset="0"/>
                          <a:ea typeface="宋体" pitchFamily="2" charset="-122"/>
                        </a:rPr>
                        <a:t>不能直接从用户模式切换到其它模式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075">
                <a:tc rowSpan="6">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特</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权</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模</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系统</a:t>
                      </a:r>
                      <a:r>
                        <a:rPr kumimoji="1" lang="en-US" altLang="zh-CN" sz="1200" b="0" i="0" u="none" strike="noStrike" cap="none" normalizeH="0" baseline="0">
                          <a:ln>
                            <a:noFill/>
                          </a:ln>
                          <a:solidFill>
                            <a:schemeClr val="tx1"/>
                          </a:solidFill>
                          <a:effectLst/>
                          <a:latin typeface="Times New Roman" pitchFamily="18" charset="0"/>
                          <a:ea typeface="宋体" pitchFamily="2" charset="-122"/>
                        </a:rPr>
                        <a:t>(sys)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用于支持操作系统的特权任务等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与用户模式类似，但具有可以直接切换到其它模式等特权</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vMerge="1">
                  <a:txBody>
                    <a:bodyPr/>
                    <a:lstStyle/>
                    <a:p>
                      <a:endParaRPr lang="zh-CN" altLang="en-US"/>
                    </a:p>
                  </a:txBody>
                  <a:tcPr/>
                </a:tc>
                <a:tc rowSpan="5">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异</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常</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模</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快中断</a:t>
                      </a:r>
                      <a:r>
                        <a:rPr kumimoji="1" lang="en-US" altLang="zh-CN" sz="1200" b="0" i="0" u="none" strike="noStrike" cap="none" normalizeH="0" baseline="0">
                          <a:ln>
                            <a:noFill/>
                          </a:ln>
                          <a:solidFill>
                            <a:schemeClr val="tx1"/>
                          </a:solidFill>
                          <a:effectLst/>
                          <a:latin typeface="Times New Roman" pitchFamily="18" charset="0"/>
                          <a:ea typeface="宋体" pitchFamily="2" charset="-122"/>
                        </a:rPr>
                        <a:t>(fiq)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快速中断请求处理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只有在</a:t>
                      </a:r>
                      <a:r>
                        <a:rPr kumimoji="1" lang="en-US" altLang="zh-CN" sz="1200" b="0" i="0" u="none" strike="noStrike" cap="none" normalizeH="0" baseline="0">
                          <a:ln>
                            <a:noFill/>
                          </a:ln>
                          <a:solidFill>
                            <a:schemeClr val="tx1"/>
                          </a:solidFill>
                          <a:effectLst/>
                          <a:latin typeface="Times New Roman" pitchFamily="18" charset="0"/>
                          <a:ea typeface="宋体" pitchFamily="2" charset="-122"/>
                        </a:rPr>
                        <a:t>FIQ</a:t>
                      </a:r>
                      <a:r>
                        <a:rPr kumimoji="1" lang="zh-CN" altLang="en-US" sz="1200" b="0" i="0" u="none" strike="noStrike" cap="none" normalizeH="0" baseline="0">
                          <a:ln>
                            <a:noFill/>
                          </a:ln>
                          <a:solidFill>
                            <a:schemeClr val="tx1"/>
                          </a:solidFill>
                          <a:effectLst/>
                          <a:latin typeface="Times New Roman" pitchFamily="18" charset="0"/>
                          <a:ea typeface="宋体" pitchFamily="2" charset="-122"/>
                        </a:rPr>
                        <a:t>异常响应时，才进入此模式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中断</a:t>
                      </a:r>
                      <a:r>
                        <a:rPr kumimoji="1" lang="en-US" altLang="zh-CN" sz="1200" b="0" i="0" u="none" strike="noStrike" cap="none" normalizeH="0" baseline="0">
                          <a:ln>
                            <a:noFill/>
                          </a:ln>
                          <a:solidFill>
                            <a:schemeClr val="tx1"/>
                          </a:solidFill>
                          <a:effectLst/>
                          <a:latin typeface="Times New Roman" pitchFamily="18" charset="0"/>
                          <a:ea typeface="宋体" pitchFamily="2" charset="-122"/>
                        </a:rPr>
                        <a:t>(irq)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中断请求处理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只有在</a:t>
                      </a:r>
                      <a:r>
                        <a:rPr kumimoji="1" lang="en-US" altLang="zh-CN" sz="1200" b="0" i="0" u="none" strike="noStrike" cap="none" normalizeH="0" baseline="0">
                          <a:ln>
                            <a:noFill/>
                          </a:ln>
                          <a:solidFill>
                            <a:schemeClr val="tx1"/>
                          </a:solidFill>
                          <a:effectLst/>
                          <a:latin typeface="Times New Roman" pitchFamily="18" charset="0"/>
                          <a:ea typeface="宋体" pitchFamily="2" charset="-122"/>
                        </a:rPr>
                        <a:t>IRQ</a:t>
                      </a:r>
                      <a:r>
                        <a:rPr kumimoji="1" lang="zh-CN" altLang="en-US" sz="1200" b="0" i="0" u="none" strike="noStrike" cap="none" normalizeH="0" baseline="0">
                          <a:ln>
                            <a:noFill/>
                          </a:ln>
                          <a:solidFill>
                            <a:schemeClr val="tx1"/>
                          </a:solidFill>
                          <a:effectLst/>
                          <a:latin typeface="Times New Roman" pitchFamily="18" charset="0"/>
                          <a:ea typeface="宋体" pitchFamily="2" charset="-122"/>
                        </a:rPr>
                        <a:t>异常响应时，才进入此模式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管理</a:t>
                      </a:r>
                      <a:r>
                        <a:rPr kumimoji="1" lang="en-US" altLang="zh-CN" sz="1200" b="0" i="0" u="none" strike="noStrike" cap="none" normalizeH="0" baseline="0">
                          <a:ln>
                            <a:noFill/>
                          </a:ln>
                          <a:solidFill>
                            <a:schemeClr val="tx1"/>
                          </a:solidFill>
                          <a:effectLst/>
                          <a:latin typeface="Times New Roman" pitchFamily="18" charset="0"/>
                          <a:ea typeface="宋体" pitchFamily="2" charset="-122"/>
                        </a:rPr>
                        <a:t>(svc)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供操作系统使用的一种保护模式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只有在系统复位和软件中断响应时，才进入此模式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中止</a:t>
                      </a:r>
                      <a:r>
                        <a:rPr kumimoji="1" lang="en-US" altLang="zh-CN" sz="1200" b="0" i="0" u="none" strike="noStrike" cap="none" normalizeH="0" baseline="0">
                          <a:ln>
                            <a:noFill/>
                          </a:ln>
                          <a:solidFill>
                            <a:schemeClr val="tx1"/>
                          </a:solidFill>
                          <a:effectLst/>
                          <a:latin typeface="Times New Roman" pitchFamily="18" charset="0"/>
                          <a:ea typeface="宋体" pitchFamily="2" charset="-122"/>
                        </a:rPr>
                        <a:t>(abt)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用于虚拟内存和</a:t>
                      </a:r>
                      <a:r>
                        <a:rPr kumimoji="1" lang="en-US" altLang="zh-CN" sz="1200" b="0" i="0" u="none" strike="noStrike" cap="none" normalizeH="0" baseline="0">
                          <a:ln>
                            <a:noFill/>
                          </a:ln>
                          <a:solidFill>
                            <a:schemeClr val="tx1"/>
                          </a:solidFill>
                          <a:effectLst/>
                          <a:latin typeface="Times New Roman" pitchFamily="18" charset="0"/>
                          <a:ea typeface="宋体" pitchFamily="2" charset="-122"/>
                        </a:rPr>
                        <a:t>/</a:t>
                      </a:r>
                      <a:r>
                        <a:rPr kumimoji="1" lang="zh-CN" altLang="en-US" sz="1200" b="0" i="0" u="none" strike="noStrike" cap="none" normalizeH="0" baseline="0">
                          <a:ln>
                            <a:noFill/>
                          </a:ln>
                          <a:solidFill>
                            <a:schemeClr val="tx1"/>
                          </a:solidFill>
                          <a:effectLst/>
                          <a:latin typeface="Times New Roman" pitchFamily="18" charset="0"/>
                          <a:ea typeface="宋体" pitchFamily="2" charset="-122"/>
                        </a:rPr>
                        <a:t>或存储器保护</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在</a:t>
                      </a:r>
                      <a:r>
                        <a:rPr kumimoji="1" lang="en-US" altLang="zh-CN" sz="1200" b="0" i="0" u="none" strike="noStrike" cap="none" normalizeH="0" baseline="0">
                          <a:ln>
                            <a:noFill/>
                          </a:ln>
                          <a:solidFill>
                            <a:schemeClr val="tx1"/>
                          </a:solidFill>
                          <a:effectLst/>
                          <a:latin typeface="Times New Roman" pitchFamily="18" charset="0"/>
                          <a:ea typeface="宋体" pitchFamily="2" charset="-122"/>
                        </a:rPr>
                        <a:t>ARM7</a:t>
                      </a:r>
                      <a:r>
                        <a:rPr kumimoji="1" lang="zh-CN" altLang="en-US" sz="1200" b="0" i="0" u="none" strike="noStrike" cap="none" normalizeH="0" baseline="0">
                          <a:ln>
                            <a:noFill/>
                          </a:ln>
                          <a:solidFill>
                            <a:schemeClr val="tx1"/>
                          </a:solidFill>
                          <a:effectLst/>
                          <a:latin typeface="Times New Roman" pitchFamily="18" charset="0"/>
                          <a:ea typeface="宋体" pitchFamily="2" charset="-122"/>
                        </a:rPr>
                        <a:t>内核中没有多大用处</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未定义</a:t>
                      </a:r>
                      <a:r>
                        <a:rPr kumimoji="1" lang="en-US" altLang="zh-CN" sz="1200" b="0" i="0" u="none" strike="noStrike" cap="none" normalizeH="0" baseline="0">
                          <a:ln>
                            <a:noFill/>
                          </a:ln>
                          <a:solidFill>
                            <a:schemeClr val="tx1"/>
                          </a:solidFill>
                          <a:effectLst/>
                          <a:latin typeface="Times New Roman" pitchFamily="18" charset="0"/>
                          <a:ea typeface="宋体" pitchFamily="2" charset="-122"/>
                        </a:rPr>
                        <a:t>(und)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支持软件仿真的硬件协处理器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dirty="0">
                          <a:ln>
                            <a:noFill/>
                          </a:ln>
                          <a:solidFill>
                            <a:schemeClr val="tx1"/>
                          </a:solidFill>
                          <a:effectLst/>
                          <a:latin typeface="Times New Roman" pitchFamily="18" charset="0"/>
                          <a:ea typeface="宋体" pitchFamily="2" charset="-122"/>
                        </a:rPr>
                        <a:t>只有在未定义指令异常响应时，才进入此模式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5345" name="日期占位符 1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6F81B661-0D71-41AA-A8E8-D963151E05DA}"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55346" name="灯片编号占位符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2A1DA47C-EB0D-4C8C-B82D-4E1B7BD0FA74}" type="slidenum">
              <a:rPr lang="zh-CN" altLang="en-US" sz="1000" smtClean="0">
                <a:latin typeface="Arial" charset="0"/>
                <a:ea typeface="宋体" charset="-122"/>
              </a:rPr>
              <a:pPr eaLnBrk="1" hangingPunct="1">
                <a:spcBef>
                  <a:spcPct val="0"/>
                </a:spcBef>
                <a:buClrTx/>
                <a:buSzTx/>
                <a:buFontTx/>
                <a:buNone/>
              </a:pPr>
              <a:t>7</a:t>
            </a:fld>
            <a:endParaRPr lang="en-US" altLang="zh-CN" sz="1000">
              <a:latin typeface="Arial" charset="0"/>
              <a:ea typeface="宋体" charset="-122"/>
            </a:endParaRPr>
          </a:p>
        </p:txBody>
      </p:sp>
      <p:sp>
        <p:nvSpPr>
          <p:cNvPr id="896051" name="Text Box 51"/>
          <p:cNvSpPr txBox="1">
            <a:spLocks noChangeArrowheads="1"/>
          </p:cNvSpPr>
          <p:nvPr/>
        </p:nvSpPr>
        <p:spPr bwMode="auto">
          <a:xfrm>
            <a:off x="457200" y="1445886"/>
            <a:ext cx="8064822" cy="1938992"/>
          </a:xfrm>
          <a:prstGeom prst="rect">
            <a:avLst/>
          </a:prstGeom>
          <a:solidFill>
            <a:srgbClr val="FFCC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000" dirty="0">
                <a:latin typeface="华文新魏" pitchFamily="2" charset="-122"/>
                <a:ea typeface="华文新魏" pitchFamily="2" charset="-122"/>
              </a:rPr>
              <a:t>何时进入异常模式，具体规定如下：</a:t>
            </a:r>
          </a:p>
          <a:p>
            <a:pPr eaLnBrk="1" hangingPunct="1">
              <a:spcBef>
                <a:spcPct val="0"/>
              </a:spcBef>
              <a:buClr>
                <a:schemeClr val="accent2"/>
              </a:buClr>
              <a:buSzTx/>
              <a:buFontTx/>
              <a:buChar char="•"/>
            </a:pPr>
            <a:r>
              <a:rPr lang="zh-CN" altLang="en-US" sz="2000" dirty="0">
                <a:latin typeface="华文新魏" pitchFamily="2" charset="-122"/>
                <a:ea typeface="华文新魏" pitchFamily="2" charset="-122"/>
              </a:rPr>
              <a:t>处理器复位之后进入管理模式，操作系统内核通常处于管理模式；</a:t>
            </a:r>
          </a:p>
          <a:p>
            <a:pPr eaLnBrk="1" hangingPunct="1">
              <a:spcBef>
                <a:spcPct val="0"/>
              </a:spcBef>
              <a:buClr>
                <a:schemeClr val="accent2"/>
              </a:buClr>
              <a:buSzTx/>
              <a:buFontTx/>
              <a:buChar char="•"/>
            </a:pPr>
            <a:r>
              <a:rPr lang="zh-CN" altLang="en-US" sz="2000" dirty="0">
                <a:latin typeface="华文新魏" pitchFamily="2" charset="-122"/>
                <a:ea typeface="华文新魏" pitchFamily="2" charset="-122"/>
              </a:rPr>
              <a:t>当处理器访问存储器失败时，进入数据访问中止模式；</a:t>
            </a:r>
          </a:p>
          <a:p>
            <a:pPr eaLnBrk="1" hangingPunct="1">
              <a:spcBef>
                <a:spcPct val="0"/>
              </a:spcBef>
              <a:buClr>
                <a:schemeClr val="accent2"/>
              </a:buClr>
              <a:buSzTx/>
              <a:buFontTx/>
              <a:buChar char="•"/>
            </a:pPr>
            <a:r>
              <a:rPr lang="zh-CN" altLang="en-US" sz="2000" dirty="0">
                <a:latin typeface="华文新魏" pitchFamily="2" charset="-122"/>
                <a:ea typeface="华文新魏" pitchFamily="2" charset="-122"/>
              </a:rPr>
              <a:t>当处理器遇到没有定义或不支持的指令时，进入未定义模式；</a:t>
            </a:r>
          </a:p>
          <a:p>
            <a:pPr eaLnBrk="1" hangingPunct="1">
              <a:spcBef>
                <a:spcPct val="0"/>
              </a:spcBef>
              <a:buClr>
                <a:schemeClr val="accent2"/>
              </a:buClr>
              <a:buSzTx/>
              <a:buFontTx/>
              <a:buChar char="•"/>
            </a:pPr>
            <a:r>
              <a:rPr lang="zh-CN" altLang="en-US" sz="2000" dirty="0">
                <a:latin typeface="华文新魏" pitchFamily="2" charset="-122"/>
                <a:ea typeface="华文新魏" pitchFamily="2" charset="-122"/>
              </a:rPr>
              <a:t>中断模式与快速中断模式分别对</a:t>
            </a:r>
            <a:r>
              <a:rPr lang="en-US" altLang="zh-CN" sz="2000" dirty="0">
                <a:latin typeface="华文新魏" pitchFamily="2" charset="-122"/>
                <a:ea typeface="华文新魏" pitchFamily="2" charset="-122"/>
              </a:rPr>
              <a:t>ARM</a:t>
            </a:r>
            <a:r>
              <a:rPr lang="zh-CN" altLang="en-US" sz="2000" dirty="0">
                <a:latin typeface="华文新魏" pitchFamily="2" charset="-122"/>
                <a:ea typeface="华文新魏" pitchFamily="2" charset="-122"/>
              </a:rPr>
              <a:t>处理器</a:t>
            </a:r>
            <a:r>
              <a:rPr lang="en-US" altLang="zh-CN" sz="2000" dirty="0">
                <a:latin typeface="华文新魏" pitchFamily="2" charset="-122"/>
                <a:ea typeface="华文新魏" pitchFamily="2" charset="-122"/>
              </a:rPr>
              <a:t>2</a:t>
            </a:r>
            <a:r>
              <a:rPr lang="zh-CN" altLang="en-US" sz="2000" dirty="0">
                <a:latin typeface="华文新魏" pitchFamily="2" charset="-122"/>
                <a:ea typeface="华文新魏" pitchFamily="2" charset="-122"/>
              </a:rPr>
              <a:t>种不同级别的中断作出响应。</a:t>
            </a:r>
          </a:p>
        </p:txBody>
      </p:sp>
      <p:sp>
        <p:nvSpPr>
          <p:cNvPr id="55350" name="Rectangle 52"/>
          <p:cNvSpPr>
            <a:spLocks noChangeArrowheads="1"/>
          </p:cNvSpPr>
          <p:nvPr/>
        </p:nvSpPr>
        <p:spPr bwMode="auto">
          <a:xfrm>
            <a:off x="1103313" y="215900"/>
            <a:ext cx="7793037"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algn="ctr">
              <a:spcBef>
                <a:spcPct val="0"/>
              </a:spcBef>
              <a:buClrTx/>
              <a:buSzTx/>
              <a:buFontTx/>
              <a:buNone/>
            </a:pPr>
            <a:r>
              <a:rPr lang="en-US" altLang="zh-CN" sz="4000">
                <a:latin typeface="Arial" charset="0"/>
                <a:ea typeface="黑体" pitchFamily="2" charset="-122"/>
              </a:rPr>
              <a:t>ARM</a:t>
            </a:r>
            <a:r>
              <a:rPr lang="zh-CN" altLang="en-US" sz="4000">
                <a:latin typeface="Arial" charset="0"/>
                <a:ea typeface="黑体" pitchFamily="2" charset="-122"/>
              </a:rPr>
              <a:t>处理器工作模式</a:t>
            </a:r>
          </a:p>
        </p:txBody>
      </p:sp>
    </p:spTree>
    <p:extLst>
      <p:ext uri="{BB962C8B-B14F-4D97-AF65-F5344CB8AC3E}">
        <p14:creationId xmlns:p14="http://schemas.microsoft.com/office/powerpoint/2010/main" val="103235253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896007"/>
                                        </p:tgtEl>
                                        <p:attrNameLst>
                                          <p:attrName>style.visibility</p:attrName>
                                        </p:attrNameLst>
                                      </p:cBhvr>
                                      <p:to>
                                        <p:strVal val="visible"/>
                                      </p:to>
                                    </p:set>
                                    <p:animEffect transition="in" filter="slide(fromBottom)">
                                      <p:cBhvr>
                                        <p:cTn id="7" dur="500"/>
                                        <p:tgtEl>
                                          <p:spTgt spid="89600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96002"/>
                                        </p:tgtEl>
                                        <p:attrNameLst>
                                          <p:attrName>style.visibility</p:attrName>
                                        </p:attrNameLst>
                                      </p:cBhvr>
                                      <p:to>
                                        <p:strVal val="visible"/>
                                      </p:to>
                                    </p:set>
                                    <p:animEffect transition="in" filter="slide(fromBottom)">
                                      <p:cBhvr>
                                        <p:cTn id="10" dur="500"/>
                                        <p:tgtEl>
                                          <p:spTgt spid="896002"/>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96005"/>
                                        </p:tgtEl>
                                        <p:attrNameLst>
                                          <p:attrName>style.visibility</p:attrName>
                                        </p:attrNameLst>
                                      </p:cBhvr>
                                      <p:to>
                                        <p:strVal val="visible"/>
                                      </p:to>
                                    </p:set>
                                    <p:animEffect transition="in" filter="wipe(left)">
                                      <p:cBhvr>
                                        <p:cTn id="14" dur="500"/>
                                        <p:tgtEl>
                                          <p:spTgt spid="89600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96005"/>
                                        </p:tgtEl>
                                        <p:attrNameLst>
                                          <p:attrName>style.visibility</p:attrName>
                                        </p:attrNameLst>
                                      </p:cBhvr>
                                      <p:to>
                                        <p:strVal val="hidden"/>
                                      </p:to>
                                    </p:set>
                                  </p:childTnLst>
                                </p:cTn>
                              </p:par>
                            </p:childTnLst>
                          </p:cTn>
                        </p:par>
                        <p:par>
                          <p:cTn id="19" fill="hold" nodeType="afterGroup">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896004"/>
                                        </p:tgtEl>
                                        <p:attrNameLst>
                                          <p:attrName>style.visibility</p:attrName>
                                        </p:attrNameLst>
                                      </p:cBhvr>
                                      <p:to>
                                        <p:strVal val="visible"/>
                                      </p:to>
                                    </p:set>
                                    <p:animEffect transition="in" filter="wipe(left)">
                                      <p:cBhvr>
                                        <p:cTn id="22" dur="500"/>
                                        <p:tgtEl>
                                          <p:spTgt spid="8960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896051"/>
                                        </p:tgtEl>
                                        <p:attrNameLst>
                                          <p:attrName>style.visibility</p:attrName>
                                        </p:attrNameLst>
                                      </p:cBhvr>
                                      <p:to>
                                        <p:strVal val="visible"/>
                                      </p:to>
                                    </p:set>
                                    <p:animEffect transition="in" filter="slide(fromTop)">
                                      <p:cBhvr>
                                        <p:cTn id="27" dur="500"/>
                                        <p:tgtEl>
                                          <p:spTgt spid="896051"/>
                                        </p:tgtEl>
                                      </p:cBhvr>
                                    </p:animEffect>
                                  </p:childTnLst>
                                </p:cTn>
                              </p:par>
                              <p:par>
                                <p:cTn id="28" presetID="1" presetClass="exit" presetSubtype="0" fill="hold" grpId="1" nodeType="withEffect">
                                  <p:stCondLst>
                                    <p:cond delay="0"/>
                                  </p:stCondLst>
                                  <p:childTnLst>
                                    <p:set>
                                      <p:cBhvr>
                                        <p:cTn id="29" dur="1" fill="hold">
                                          <p:stCondLst>
                                            <p:cond delay="0"/>
                                          </p:stCondLst>
                                        </p:cTn>
                                        <p:tgtEl>
                                          <p:spTgt spid="896004"/>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896051"/>
                                        </p:tgtEl>
                                        <p:attrNameLst>
                                          <p:attrName>style.visibility</p:attrName>
                                        </p:attrNameLst>
                                      </p:cBhvr>
                                      <p:to>
                                        <p:strVal val="hidden"/>
                                      </p:to>
                                    </p:se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896006"/>
                                        </p:tgtEl>
                                        <p:attrNameLst>
                                          <p:attrName>style.visibility</p:attrName>
                                        </p:attrNameLst>
                                      </p:cBhvr>
                                      <p:to>
                                        <p:strVal val="visible"/>
                                      </p:to>
                                    </p:set>
                                    <p:animEffect transition="in" filter="wipe(left)">
                                      <p:cBhvr>
                                        <p:cTn id="35" dur="500"/>
                                        <p:tgtEl>
                                          <p:spTgt spid="896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2" grpId="0" animBg="1"/>
      <p:bldP spid="896004" grpId="0" animBg="1"/>
      <p:bldP spid="896004" grpId="1" animBg="1"/>
      <p:bldP spid="896005" grpId="0" animBg="1"/>
      <p:bldP spid="896005" grpId="1" animBg="1"/>
      <p:bldP spid="896006" grpId="0" animBg="1"/>
      <p:bldP spid="896051" grpId="0" animBg="1"/>
      <p:bldP spid="89605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altLang="zh-CN"/>
              <a:t>ARM</a:t>
            </a:r>
            <a:r>
              <a:rPr lang="zh-CN" altLang="en-US"/>
              <a:t>处理器工作模式</a:t>
            </a:r>
          </a:p>
        </p:txBody>
      </p:sp>
      <p:sp>
        <p:nvSpPr>
          <p:cNvPr id="5632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7A2DFB60-EEA0-4B30-A8CD-5DD8784F3878}"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56324" name="Rectangle 3"/>
          <p:cNvSpPr>
            <a:spLocks noChangeArrowheads="1"/>
          </p:cNvSpPr>
          <p:nvPr/>
        </p:nvSpPr>
        <p:spPr bwMode="auto">
          <a:xfrm>
            <a:off x="0" y="2371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lang="zh-CN" altLang="en-US" sz="1800">
              <a:latin typeface="Arial" charset="0"/>
              <a:ea typeface="宋体" charset="-122"/>
            </a:endParaRPr>
          </a:p>
        </p:txBody>
      </p:sp>
      <p:graphicFrame>
        <p:nvGraphicFramePr>
          <p:cNvPr id="56325" name="Object 4"/>
          <p:cNvGraphicFramePr>
            <a:graphicFrameLocks noChangeAspect="1"/>
          </p:cNvGraphicFramePr>
          <p:nvPr/>
        </p:nvGraphicFramePr>
        <p:xfrm>
          <a:off x="396875" y="1800225"/>
          <a:ext cx="8458200" cy="3911600"/>
        </p:xfrm>
        <a:graphic>
          <a:graphicData uri="http://schemas.openxmlformats.org/presentationml/2006/ole">
            <mc:AlternateContent xmlns:mc="http://schemas.openxmlformats.org/markup-compatibility/2006">
              <mc:Choice xmlns:v="urn:schemas-microsoft-com:vml" Requires="v">
                <p:oleObj spid="_x0000_s113672" name="Visio" r:id="rId3" imgW="6719221" imgH="3112950" progId="Visio.Drawing.11">
                  <p:embed/>
                </p:oleObj>
              </mc:Choice>
              <mc:Fallback>
                <p:oleObj name="Visio" r:id="rId3" imgW="6719221" imgH="3112950" progId="Visio.Drawing.11">
                  <p:embed/>
                  <p:pic>
                    <p:nvPicPr>
                      <p:cNvPr id="5632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 y="1800225"/>
                        <a:ext cx="845820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C8988E76-54C7-4C7F-9F3F-5248F0722AA3}" type="slidenum">
              <a:rPr lang="zh-CN" altLang="en-US" smtClean="0"/>
              <a:t>8</a:t>
            </a:fld>
            <a:endParaRPr lang="zh-CN" altLang="en-US"/>
          </a:p>
        </p:txBody>
      </p:sp>
    </p:spTree>
    <p:extLst>
      <p:ext uri="{BB962C8B-B14F-4D97-AF65-F5344CB8AC3E}">
        <p14:creationId xmlns:p14="http://schemas.microsoft.com/office/powerpoint/2010/main" val="3250107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a:t>模式使用说明（</a:t>
            </a:r>
            <a:r>
              <a:rPr lang="en-US" altLang="zh-CN"/>
              <a:t>1</a:t>
            </a:r>
            <a:r>
              <a:rPr lang="zh-CN" altLang="en-US"/>
              <a:t>）</a:t>
            </a:r>
          </a:p>
        </p:txBody>
      </p:sp>
      <p:sp>
        <p:nvSpPr>
          <p:cNvPr id="57348" name="Rectangle 3"/>
          <p:cNvSpPr>
            <a:spLocks noGrp="1" noChangeArrowheads="1"/>
          </p:cNvSpPr>
          <p:nvPr>
            <p:ph idx="1"/>
          </p:nvPr>
        </p:nvSpPr>
        <p:spPr/>
        <p:txBody>
          <a:bodyPr/>
          <a:lstStyle/>
          <a:p>
            <a:pPr eaLnBrk="1" hangingPunct="1"/>
            <a:r>
              <a:rPr lang="en-US" altLang="zh-CN" dirty="0">
                <a:solidFill>
                  <a:schemeClr val="accent2"/>
                </a:solidFill>
              </a:rPr>
              <a:t>SVC</a:t>
            </a:r>
            <a:r>
              <a:rPr lang="zh-CN" altLang="en-US" dirty="0"/>
              <a:t>模式是操作系统内核代码运行的模式，</a:t>
            </a:r>
            <a:r>
              <a:rPr lang="en-US" altLang="zh-CN" dirty="0">
                <a:solidFill>
                  <a:schemeClr val="accent2"/>
                </a:solidFill>
              </a:rPr>
              <a:t>USR</a:t>
            </a:r>
            <a:r>
              <a:rPr lang="zh-CN" altLang="en-US" dirty="0"/>
              <a:t>模式通常是用户代码运行模式。</a:t>
            </a:r>
            <a:endParaRPr lang="en-US" altLang="zh-CN" dirty="0"/>
          </a:p>
          <a:p>
            <a:pPr eaLnBrk="1" hangingPunct="1"/>
            <a:r>
              <a:rPr lang="zh-CN" altLang="en-US" dirty="0"/>
              <a:t>处理器一旦进入</a:t>
            </a:r>
            <a:r>
              <a:rPr lang="en-US" altLang="zh-CN" dirty="0"/>
              <a:t>USR</a:t>
            </a:r>
            <a:r>
              <a:rPr lang="zh-CN" altLang="en-US" dirty="0"/>
              <a:t>模式，必须通过</a:t>
            </a:r>
            <a:r>
              <a:rPr lang="en-US" altLang="zh-CN" dirty="0"/>
              <a:t>SWI</a:t>
            </a:r>
            <a:r>
              <a:rPr lang="zh-CN" altLang="en-US" dirty="0"/>
              <a:t>异常中断才能进入</a:t>
            </a:r>
            <a:r>
              <a:rPr lang="en-US" altLang="zh-CN" dirty="0"/>
              <a:t>SVC</a:t>
            </a:r>
            <a:r>
              <a:rPr lang="zh-CN" altLang="en-US" dirty="0"/>
              <a:t>模式调用内核代码的接口。</a:t>
            </a:r>
            <a:endParaRPr lang="en-US" altLang="zh-CN" dirty="0"/>
          </a:p>
          <a:p>
            <a:pPr lvl="1"/>
            <a:r>
              <a:rPr lang="zh-CN" altLang="en-US" dirty="0"/>
              <a:t>但是，在没有</a:t>
            </a:r>
            <a:r>
              <a:rPr lang="en-US" altLang="zh-CN" dirty="0"/>
              <a:t>MMU</a:t>
            </a:r>
            <a:r>
              <a:rPr lang="zh-CN" altLang="en-US" dirty="0"/>
              <a:t>进行内存保护的场合，</a:t>
            </a:r>
            <a:r>
              <a:rPr lang="en-US" altLang="zh-CN" dirty="0"/>
              <a:t>USR</a:t>
            </a:r>
            <a:r>
              <a:rPr lang="zh-CN" altLang="en-US" dirty="0"/>
              <a:t>模式也能够访问到</a:t>
            </a:r>
            <a:r>
              <a:rPr lang="en-US" altLang="zh-CN" dirty="0"/>
              <a:t>SVC</a:t>
            </a:r>
            <a:r>
              <a:rPr lang="zh-CN" altLang="en-US" dirty="0"/>
              <a:t>模式的内存空间，因此使用</a:t>
            </a:r>
            <a:r>
              <a:rPr lang="en-US" altLang="zh-CN" dirty="0"/>
              <a:t>USR</a:t>
            </a:r>
            <a:r>
              <a:rPr lang="zh-CN" altLang="en-US" dirty="0"/>
              <a:t>隔离用户级代码没有意义。</a:t>
            </a:r>
          </a:p>
        </p:txBody>
      </p:sp>
      <p:sp>
        <p:nvSpPr>
          <p:cNvPr id="5734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Times New Roman" pitchFamily="18" charset="0"/>
                <a:ea typeface="楷体_GB2312" pitchFamily="49"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Times New Roman" pitchFamily="18" charset="0"/>
                <a:ea typeface="楷体_GB2312" pitchFamily="49"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fld id="{8220579F-7C4B-4196-A816-9D71588819E2}" type="datetime1">
              <a:rPr lang="zh-CN" altLang="en-US" sz="1000" smtClean="0">
                <a:latin typeface="Arial" charset="0"/>
                <a:ea typeface="宋体" charset="-122"/>
              </a:rPr>
              <a:t>2020/11/19</a:t>
            </a:fld>
            <a:endParaRPr lang="en-US" altLang="zh-CN" sz="1000">
              <a:latin typeface="Arial" charset="0"/>
              <a:ea typeface="宋体" charset="-122"/>
            </a:endParaRPr>
          </a:p>
        </p:txBody>
      </p:sp>
      <p:sp>
        <p:nvSpPr>
          <p:cNvPr id="2" name="灯片编号占位符 1"/>
          <p:cNvSpPr>
            <a:spLocks noGrp="1"/>
          </p:cNvSpPr>
          <p:nvPr>
            <p:ph type="sldNum" sz="quarter" idx="12"/>
          </p:nvPr>
        </p:nvSpPr>
        <p:spPr/>
        <p:txBody>
          <a:bodyPr/>
          <a:lstStyle/>
          <a:p>
            <a:fld id="{C8988E76-54C7-4C7F-9F3F-5248F0722AA3}" type="slidenum">
              <a:rPr lang="zh-CN" altLang="en-US" smtClean="0"/>
              <a:t>9</a:t>
            </a:fld>
            <a:endParaRPr lang="zh-CN" altLang="en-US"/>
          </a:p>
        </p:txBody>
      </p:sp>
    </p:spTree>
    <p:extLst>
      <p:ext uri="{BB962C8B-B14F-4D97-AF65-F5344CB8AC3E}">
        <p14:creationId xmlns:p14="http://schemas.microsoft.com/office/powerpoint/2010/main" val="1518477995"/>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实验室PPT模版2013 beta1">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yTheme">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yTheme" id="{D9162015-B615-4161-874A-6DC3147BF270}" vid="{CDCCC7DE-132B-424F-8678-5AC36AB8CE29}"/>
    </a:ext>
  </a:extLst>
</a:theme>
</file>

<file path=ppt/theme/theme5.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themeOverride>
</file>

<file path=ppt/theme/themeOverride2.xml><?xml version="1.0" encoding="utf-8"?>
<a:themeOverride xmlns:a="http://schemas.openxmlformats.org/drawingml/2006/main">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themeOverride>
</file>

<file path=docProps/app.xml><?xml version="1.0" encoding="utf-8"?>
<Properties xmlns="http://schemas.openxmlformats.org/officeDocument/2006/extended-properties" xmlns:vt="http://schemas.openxmlformats.org/officeDocument/2006/docPropsVTypes">
  <TotalTime>956</TotalTime>
  <Words>4111</Words>
  <Application>Microsoft Macintosh PowerPoint</Application>
  <PresentationFormat>全屏显示(4:3)</PresentationFormat>
  <Paragraphs>740</Paragraphs>
  <Slides>28</Slides>
  <Notes>7</Notes>
  <HiddenSlides>0</HiddenSlides>
  <MMClips>0</MMClips>
  <ScaleCrop>false</ScaleCrop>
  <HeadingPairs>
    <vt:vector size="8" baseType="variant">
      <vt:variant>
        <vt:lpstr>已用的字体</vt:lpstr>
      </vt:variant>
      <vt:variant>
        <vt:i4>13</vt:i4>
      </vt:variant>
      <vt:variant>
        <vt:lpstr>主题</vt:lpstr>
      </vt:variant>
      <vt:variant>
        <vt:i4>4</vt:i4>
      </vt:variant>
      <vt:variant>
        <vt:lpstr>嵌入 OLE 服务器</vt:lpstr>
      </vt:variant>
      <vt:variant>
        <vt:i4>1</vt:i4>
      </vt:variant>
      <vt:variant>
        <vt:lpstr>幻灯片标题</vt:lpstr>
      </vt:variant>
      <vt:variant>
        <vt:i4>28</vt:i4>
      </vt:variant>
    </vt:vector>
  </HeadingPairs>
  <TitlesOfParts>
    <vt:vector size="46" baseType="lpstr">
      <vt:lpstr>黑体</vt:lpstr>
      <vt:lpstr>华文细黑</vt:lpstr>
      <vt:lpstr>华文新魏</vt:lpstr>
      <vt:lpstr>楷体</vt:lpstr>
      <vt:lpstr>楷体_GB2312</vt:lpstr>
      <vt:lpstr>宋体</vt:lpstr>
      <vt:lpstr>微软雅黑</vt:lpstr>
      <vt:lpstr>Arial</vt:lpstr>
      <vt:lpstr>Arial Black</vt:lpstr>
      <vt:lpstr>Calibri</vt:lpstr>
      <vt:lpstr>Courier New</vt:lpstr>
      <vt:lpstr>Times New Roman</vt:lpstr>
      <vt:lpstr>Wingdings</vt:lpstr>
      <vt:lpstr>自定义设计方案</vt:lpstr>
      <vt:lpstr>实验室PPT模版2013 beta1</vt:lpstr>
      <vt:lpstr>1_自定义设计方案</vt:lpstr>
      <vt:lpstr>myTheme</vt:lpstr>
      <vt:lpstr>Visio</vt:lpstr>
      <vt:lpstr>嵌入式系统设计方法</vt:lpstr>
      <vt:lpstr>ARM体系主要特征</vt:lpstr>
      <vt:lpstr>ARM工作模式和工作状态</vt:lpstr>
      <vt:lpstr>ARM处理器工作模式</vt:lpstr>
      <vt:lpstr>ARM 5种异常工作模式</vt:lpstr>
      <vt:lpstr>PowerPoint 演示文稿</vt:lpstr>
      <vt:lpstr>PowerPoint 演示文稿</vt:lpstr>
      <vt:lpstr>ARM处理器工作模式</vt:lpstr>
      <vt:lpstr>模式使用说明（1）</vt:lpstr>
      <vt:lpstr>模式使用说明（2）</vt:lpstr>
      <vt:lpstr>ARM处理器工作状态</vt:lpstr>
      <vt:lpstr>两种工作状态之间切换</vt:lpstr>
      <vt:lpstr>工作状态切换方法</vt:lpstr>
      <vt:lpstr>状态切换的一个例子</vt:lpstr>
      <vt:lpstr>ARM 寄存器组织</vt:lpstr>
      <vt:lpstr>PowerPoint 演示文稿</vt:lpstr>
      <vt:lpstr>PowerPoint 演示文稿</vt:lpstr>
      <vt:lpstr>PowerPoint 演示文稿</vt:lpstr>
      <vt:lpstr>ARM内部寄存器</vt:lpstr>
      <vt:lpstr>PowerPoint 演示文稿</vt:lpstr>
      <vt:lpstr>PowerPoint 演示文稿</vt:lpstr>
      <vt:lpstr>PowerPoint 演示文稿</vt:lpstr>
      <vt:lpstr>当前程序状态寄存器CPSR</vt:lpstr>
      <vt:lpstr>当前程序状态寄存器</vt:lpstr>
      <vt:lpstr>当前程序状态寄存器</vt:lpstr>
      <vt:lpstr>当前程序状态寄存器</vt:lpstr>
      <vt:lpstr>当前程序状态寄存器</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xu3stones</dc:creator>
  <cp:lastModifiedBy>wang c. (cw6n20)</cp:lastModifiedBy>
  <cp:revision>220</cp:revision>
  <dcterms:created xsi:type="dcterms:W3CDTF">2011-08-03T07:44:17Z</dcterms:created>
  <dcterms:modified xsi:type="dcterms:W3CDTF">2020-11-19T06:17:52Z</dcterms:modified>
</cp:coreProperties>
</file>