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8" r:id="rId1"/>
  </p:sldMasterIdLst>
  <p:notesMasterIdLst>
    <p:notesMasterId r:id="rId126"/>
  </p:notesMasterIdLst>
  <p:handoutMasterIdLst>
    <p:handoutMasterId r:id="rId127"/>
  </p:handoutMasterIdLst>
  <p:sldIdLst>
    <p:sldId id="784" r:id="rId2"/>
    <p:sldId id="670" r:id="rId3"/>
    <p:sldId id="809" r:id="rId4"/>
    <p:sldId id="808" r:id="rId5"/>
    <p:sldId id="634" r:id="rId6"/>
    <p:sldId id="779" r:id="rId7"/>
    <p:sldId id="781" r:id="rId8"/>
    <p:sldId id="787" r:id="rId9"/>
    <p:sldId id="801" r:id="rId10"/>
    <p:sldId id="811" r:id="rId11"/>
    <p:sldId id="786" r:id="rId12"/>
    <p:sldId id="635" r:id="rId13"/>
    <p:sldId id="636" r:id="rId14"/>
    <p:sldId id="768" r:id="rId15"/>
    <p:sldId id="740" r:id="rId16"/>
    <p:sldId id="769" r:id="rId17"/>
    <p:sldId id="770" r:id="rId18"/>
    <p:sldId id="771" r:id="rId19"/>
    <p:sldId id="804" r:id="rId20"/>
    <p:sldId id="803" r:id="rId21"/>
    <p:sldId id="637" r:id="rId22"/>
    <p:sldId id="733" r:id="rId23"/>
    <p:sldId id="735" r:id="rId24"/>
    <p:sldId id="748" r:id="rId25"/>
    <p:sldId id="736" r:id="rId26"/>
    <p:sldId id="762" r:id="rId27"/>
    <p:sldId id="763" r:id="rId28"/>
    <p:sldId id="764" r:id="rId29"/>
    <p:sldId id="765" r:id="rId30"/>
    <p:sldId id="805" r:id="rId31"/>
    <p:sldId id="806" r:id="rId32"/>
    <p:sldId id="807" r:id="rId33"/>
    <p:sldId id="812" r:id="rId34"/>
    <p:sldId id="692" r:id="rId35"/>
    <p:sldId id="691" r:id="rId36"/>
    <p:sldId id="693" r:id="rId37"/>
    <p:sldId id="696" r:id="rId38"/>
    <p:sldId id="697" r:id="rId39"/>
    <p:sldId id="746" r:id="rId40"/>
    <p:sldId id="761" r:id="rId41"/>
    <p:sldId id="794" r:id="rId42"/>
    <p:sldId id="795" r:id="rId43"/>
    <p:sldId id="796" r:id="rId44"/>
    <p:sldId id="699" r:id="rId45"/>
    <p:sldId id="700" r:id="rId46"/>
    <p:sldId id="701" r:id="rId47"/>
    <p:sldId id="702" r:id="rId48"/>
    <p:sldId id="703" r:id="rId49"/>
    <p:sldId id="704" r:id="rId50"/>
    <p:sldId id="706" r:id="rId51"/>
    <p:sldId id="705" r:id="rId52"/>
    <p:sldId id="708" r:id="rId53"/>
    <p:sldId id="709" r:id="rId54"/>
    <p:sldId id="790" r:id="rId55"/>
    <p:sldId id="638" r:id="rId56"/>
    <p:sldId id="639" r:id="rId57"/>
    <p:sldId id="815" r:id="rId58"/>
    <p:sldId id="816" r:id="rId59"/>
    <p:sldId id="817" r:id="rId60"/>
    <p:sldId id="643" r:id="rId61"/>
    <p:sldId id="818" r:id="rId62"/>
    <p:sldId id="640" r:id="rId63"/>
    <p:sldId id="814" r:id="rId64"/>
    <p:sldId id="658" r:id="rId65"/>
    <p:sldId id="641" r:id="rId66"/>
    <p:sldId id="819" r:id="rId67"/>
    <p:sldId id="841" r:id="rId68"/>
    <p:sldId id="822" r:id="rId69"/>
    <p:sldId id="821" r:id="rId70"/>
    <p:sldId id="823" r:id="rId71"/>
    <p:sldId id="824" r:id="rId72"/>
    <p:sldId id="840" r:id="rId73"/>
    <p:sldId id="830" r:id="rId74"/>
    <p:sldId id="825" r:id="rId75"/>
    <p:sldId id="826" r:id="rId76"/>
    <p:sldId id="831" r:id="rId77"/>
    <p:sldId id="788" r:id="rId78"/>
    <p:sldId id="833" r:id="rId79"/>
    <p:sldId id="832" r:id="rId80"/>
    <p:sldId id="791" r:id="rId81"/>
    <p:sldId id="792" r:id="rId82"/>
    <p:sldId id="789" r:id="rId83"/>
    <p:sldId id="793" r:id="rId84"/>
    <p:sldId id="659" r:id="rId85"/>
    <p:sldId id="834" r:id="rId86"/>
    <p:sldId id="667" r:id="rId87"/>
    <p:sldId id="668" r:id="rId88"/>
    <p:sldId id="835" r:id="rId89"/>
    <p:sldId id="836" r:id="rId90"/>
    <p:sldId id="669" r:id="rId91"/>
    <p:sldId id="838" r:id="rId92"/>
    <p:sldId id="837" r:id="rId93"/>
    <p:sldId id="785" r:id="rId94"/>
    <p:sldId id="661" r:id="rId95"/>
    <p:sldId id="839" r:id="rId96"/>
    <p:sldId id="671" r:id="rId97"/>
    <p:sldId id="672" r:id="rId98"/>
    <p:sldId id="673" r:id="rId99"/>
    <p:sldId id="674" r:id="rId100"/>
    <p:sldId id="675" r:id="rId101"/>
    <p:sldId id="676" r:id="rId102"/>
    <p:sldId id="677" r:id="rId103"/>
    <p:sldId id="678" r:id="rId104"/>
    <p:sldId id="686" r:id="rId105"/>
    <p:sldId id="687" r:id="rId106"/>
    <p:sldId id="688" r:id="rId107"/>
    <p:sldId id="689" r:id="rId108"/>
    <p:sldId id="747" r:id="rId109"/>
    <p:sldId id="679" r:id="rId110"/>
    <p:sldId id="757" r:id="rId111"/>
    <p:sldId id="756" r:id="rId112"/>
    <p:sldId id="758" r:id="rId113"/>
    <p:sldId id="759" r:id="rId114"/>
    <p:sldId id="755" r:id="rId115"/>
    <p:sldId id="680" r:id="rId116"/>
    <p:sldId id="681" r:id="rId117"/>
    <p:sldId id="682" r:id="rId118"/>
    <p:sldId id="683" r:id="rId119"/>
    <p:sldId id="684" r:id="rId120"/>
    <p:sldId id="685" r:id="rId121"/>
    <p:sldId id="797" r:id="rId122"/>
    <p:sldId id="798" r:id="rId123"/>
    <p:sldId id="799" r:id="rId124"/>
    <p:sldId id="507" r:id="rId125"/>
  </p:sldIdLst>
  <p:sldSz cx="9144000" cy="6858000" type="screen4x3"/>
  <p:notesSz cx="7102475"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FF66"/>
    <a:srgbClr val="FFFF99"/>
    <a:srgbClr val="FF7C80"/>
    <a:srgbClr val="FFCC99"/>
    <a:srgbClr val="CCCC00"/>
    <a:srgbClr val="FF99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8" autoAdjust="0"/>
    <p:restoredTop sz="75246" autoAdjust="0"/>
  </p:normalViewPr>
  <p:slideViewPr>
    <p:cSldViewPr snapToGrid="0">
      <p:cViewPr varScale="1">
        <p:scale>
          <a:sx n="95" d="100"/>
          <a:sy n="95" d="100"/>
        </p:scale>
        <p:origin x="1742"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Lst>
  </p:outlineViewPr>
  <p:notesTextViewPr>
    <p:cViewPr>
      <p:scale>
        <a:sx n="100" d="100"/>
        <a:sy n="100" d="100"/>
      </p:scale>
      <p:origin x="0" y="0"/>
    </p:cViewPr>
  </p:notesTextViewPr>
  <p:sorterViewPr>
    <p:cViewPr>
      <p:scale>
        <a:sx n="100" d="100"/>
        <a:sy n="100" d="100"/>
      </p:scale>
      <p:origin x="0" y="31740"/>
    </p:cViewPr>
  </p:sorterViewPr>
  <p:notesViewPr>
    <p:cSldViewPr snapToGrid="0">
      <p:cViewPr varScale="1">
        <p:scale>
          <a:sx n="57" d="100"/>
          <a:sy n="57" d="100"/>
        </p:scale>
        <p:origin x="2179" y="53"/>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_rels/viewProps.xml.rels><?xml version="1.0" encoding="UTF-8" standalone="yes"?>
<Relationships xmlns="http://schemas.openxmlformats.org/package/2006/relationships"><Relationship Id="rId13" Type="http://schemas.openxmlformats.org/officeDocument/2006/relationships/slide" Target="slides/slide47.xml"/><Relationship Id="rId18" Type="http://schemas.openxmlformats.org/officeDocument/2006/relationships/slide" Target="slides/slide52.xml"/><Relationship Id="rId26" Type="http://schemas.openxmlformats.org/officeDocument/2006/relationships/slide" Target="slides/slide100.xml"/><Relationship Id="rId39" Type="http://schemas.openxmlformats.org/officeDocument/2006/relationships/slide" Target="slides/slide119.xml"/><Relationship Id="rId21" Type="http://schemas.openxmlformats.org/officeDocument/2006/relationships/slide" Target="slides/slide90.xml"/><Relationship Id="rId34" Type="http://schemas.openxmlformats.org/officeDocument/2006/relationships/slide" Target="slides/slide109.xml"/><Relationship Id="rId7" Type="http://schemas.openxmlformats.org/officeDocument/2006/relationships/slide" Target="slides/slide36.xml"/><Relationship Id="rId12" Type="http://schemas.openxmlformats.org/officeDocument/2006/relationships/slide" Target="slides/slide46.xml"/><Relationship Id="rId17" Type="http://schemas.openxmlformats.org/officeDocument/2006/relationships/slide" Target="slides/slide51.xml"/><Relationship Id="rId25" Type="http://schemas.openxmlformats.org/officeDocument/2006/relationships/slide" Target="slides/slide99.xml"/><Relationship Id="rId33" Type="http://schemas.openxmlformats.org/officeDocument/2006/relationships/slide" Target="slides/slide107.xml"/><Relationship Id="rId38" Type="http://schemas.openxmlformats.org/officeDocument/2006/relationships/slide" Target="slides/slide118.xml"/><Relationship Id="rId2" Type="http://schemas.openxmlformats.org/officeDocument/2006/relationships/slide" Target="slides/slide23.xml"/><Relationship Id="rId16" Type="http://schemas.openxmlformats.org/officeDocument/2006/relationships/slide" Target="slides/slide50.xml"/><Relationship Id="rId20" Type="http://schemas.openxmlformats.org/officeDocument/2006/relationships/slide" Target="slides/slide54.xml"/><Relationship Id="rId29" Type="http://schemas.openxmlformats.org/officeDocument/2006/relationships/slide" Target="slides/slide103.xml"/><Relationship Id="rId1" Type="http://schemas.openxmlformats.org/officeDocument/2006/relationships/slide" Target="slides/slide22.xml"/><Relationship Id="rId6" Type="http://schemas.openxmlformats.org/officeDocument/2006/relationships/slide" Target="slides/slide35.xml"/><Relationship Id="rId11" Type="http://schemas.openxmlformats.org/officeDocument/2006/relationships/slide" Target="slides/slide45.xml"/><Relationship Id="rId24" Type="http://schemas.openxmlformats.org/officeDocument/2006/relationships/slide" Target="slides/slide98.xml"/><Relationship Id="rId32" Type="http://schemas.openxmlformats.org/officeDocument/2006/relationships/slide" Target="slides/slide106.xml"/><Relationship Id="rId37" Type="http://schemas.openxmlformats.org/officeDocument/2006/relationships/slide" Target="slides/slide117.xml"/><Relationship Id="rId40" Type="http://schemas.openxmlformats.org/officeDocument/2006/relationships/slide" Target="slides/slide120.xml"/><Relationship Id="rId5" Type="http://schemas.openxmlformats.org/officeDocument/2006/relationships/slide" Target="slides/slide34.xml"/><Relationship Id="rId15" Type="http://schemas.openxmlformats.org/officeDocument/2006/relationships/slide" Target="slides/slide49.xml"/><Relationship Id="rId23" Type="http://schemas.openxmlformats.org/officeDocument/2006/relationships/slide" Target="slides/slide97.xml"/><Relationship Id="rId28" Type="http://schemas.openxmlformats.org/officeDocument/2006/relationships/slide" Target="slides/slide102.xml"/><Relationship Id="rId36" Type="http://schemas.openxmlformats.org/officeDocument/2006/relationships/slide" Target="slides/slide116.xml"/><Relationship Id="rId10" Type="http://schemas.openxmlformats.org/officeDocument/2006/relationships/slide" Target="slides/slide44.xml"/><Relationship Id="rId19" Type="http://schemas.openxmlformats.org/officeDocument/2006/relationships/slide" Target="slides/slide53.xml"/><Relationship Id="rId31" Type="http://schemas.openxmlformats.org/officeDocument/2006/relationships/slide" Target="slides/slide105.xml"/><Relationship Id="rId4" Type="http://schemas.openxmlformats.org/officeDocument/2006/relationships/slide" Target="slides/slide33.xml"/><Relationship Id="rId9" Type="http://schemas.openxmlformats.org/officeDocument/2006/relationships/slide" Target="slides/slide38.xml"/><Relationship Id="rId14" Type="http://schemas.openxmlformats.org/officeDocument/2006/relationships/slide" Target="slides/slide48.xml"/><Relationship Id="rId22" Type="http://schemas.openxmlformats.org/officeDocument/2006/relationships/slide" Target="slides/slide96.xml"/><Relationship Id="rId27" Type="http://schemas.openxmlformats.org/officeDocument/2006/relationships/slide" Target="slides/slide101.xml"/><Relationship Id="rId30" Type="http://schemas.openxmlformats.org/officeDocument/2006/relationships/slide" Target="slides/slide104.xml"/><Relationship Id="rId35" Type="http://schemas.openxmlformats.org/officeDocument/2006/relationships/slide" Target="slides/slide115.xml"/><Relationship Id="rId8" Type="http://schemas.openxmlformats.org/officeDocument/2006/relationships/slide" Target="slides/slide37.xml"/><Relationship Id="rId3"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defTabSz="990600">
              <a:spcBef>
                <a:spcPct val="20000"/>
              </a:spcBef>
              <a:buFontTx/>
              <a:buChar char="•"/>
              <a:defRPr kumimoji="1" sz="1300">
                <a:latin typeface="Times New Roman" pitchFamily="18" charset="0"/>
                <a:ea typeface="宋体" pitchFamily="2" charset="-122"/>
              </a:defRPr>
            </a:lvl1pPr>
          </a:lstStyle>
          <a:p>
            <a:pPr>
              <a:defRPr/>
            </a:pPr>
            <a:endParaRPr lang="en-US" altLang="zh-CN"/>
          </a:p>
        </p:txBody>
      </p:sp>
      <p:sp>
        <p:nvSpPr>
          <p:cNvPr id="61443" name="Rectangle 3"/>
          <p:cNvSpPr>
            <a:spLocks noGrp="1" noChangeArrowheads="1"/>
          </p:cNvSpPr>
          <p:nvPr>
            <p:ph type="dt" sz="quarter" idx="1"/>
          </p:nvPr>
        </p:nvSpPr>
        <p:spPr bwMode="auto">
          <a:xfrm>
            <a:off x="4024313" y="0"/>
            <a:ext cx="3078162" cy="51117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algn="r" defTabSz="990600">
              <a:spcBef>
                <a:spcPct val="20000"/>
              </a:spcBef>
              <a:buFontTx/>
              <a:buChar char="•"/>
              <a:defRPr kumimoji="1" sz="1300">
                <a:latin typeface="Times New Roman" pitchFamily="18" charset="0"/>
                <a:ea typeface="宋体" pitchFamily="2" charset="-122"/>
              </a:defRPr>
            </a:lvl1pPr>
          </a:lstStyle>
          <a:p>
            <a:pPr>
              <a:defRPr/>
            </a:pPr>
            <a:endParaRPr lang="en-US" altLang="zh-CN"/>
          </a:p>
        </p:txBody>
      </p:sp>
      <p:sp>
        <p:nvSpPr>
          <p:cNvPr id="61444" name="Rectangle 4"/>
          <p:cNvSpPr>
            <a:spLocks noGrp="1" noChangeArrowheads="1"/>
          </p:cNvSpPr>
          <p:nvPr>
            <p:ph type="ftr" sz="quarter" idx="2"/>
          </p:nvPr>
        </p:nvSpPr>
        <p:spPr bwMode="auto">
          <a:xfrm>
            <a:off x="0" y="9723438"/>
            <a:ext cx="3078163" cy="511175"/>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defTabSz="990600">
              <a:spcBef>
                <a:spcPct val="20000"/>
              </a:spcBef>
              <a:buFontTx/>
              <a:buChar char="•"/>
              <a:defRPr kumimoji="1" sz="1300">
                <a:latin typeface="Times New Roman" pitchFamily="18" charset="0"/>
                <a:ea typeface="宋体" pitchFamily="2" charset="-122"/>
              </a:defRPr>
            </a:lvl1pPr>
          </a:lstStyle>
          <a:p>
            <a:pPr>
              <a:defRPr/>
            </a:pPr>
            <a:endParaRPr lang="en-US" altLang="zh-CN"/>
          </a:p>
        </p:txBody>
      </p:sp>
      <p:sp>
        <p:nvSpPr>
          <p:cNvPr id="61445" name="Rectangle 5"/>
          <p:cNvSpPr>
            <a:spLocks noGrp="1" noChangeArrowheads="1"/>
          </p:cNvSpPr>
          <p:nvPr>
            <p:ph type="sldNum" sz="quarter" idx="3"/>
          </p:nvPr>
        </p:nvSpPr>
        <p:spPr bwMode="auto">
          <a:xfrm>
            <a:off x="4024313" y="9723438"/>
            <a:ext cx="3078162" cy="511175"/>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algn="r" defTabSz="990600">
              <a:spcBef>
                <a:spcPct val="20000"/>
              </a:spcBef>
              <a:buFontTx/>
              <a:buChar char="•"/>
              <a:defRPr kumimoji="1" sz="1300">
                <a:latin typeface="Times New Roman" panose="02020603050405020304" pitchFamily="18" charset="0"/>
              </a:defRPr>
            </a:lvl1pPr>
          </a:lstStyle>
          <a:p>
            <a:fld id="{8B0B98AA-BF09-4907-9872-6B91ACC20EE0}"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defTabSz="990600">
              <a:defRPr kumimoji="1" sz="1300">
                <a:latin typeface="Times New Roman" pitchFamily="18" charset="0"/>
                <a:ea typeface="宋体" pitchFamily="2" charset="-122"/>
              </a:defRPr>
            </a:lvl1pPr>
          </a:lstStyle>
          <a:p>
            <a:pPr>
              <a:defRPr/>
            </a:pPr>
            <a:endParaRPr lang="en-US" altLang="zh-CN"/>
          </a:p>
        </p:txBody>
      </p:sp>
      <p:sp>
        <p:nvSpPr>
          <p:cNvPr id="28675" name="Rectangle 3"/>
          <p:cNvSpPr>
            <a:spLocks noGrp="1" noChangeArrowheads="1"/>
          </p:cNvSpPr>
          <p:nvPr>
            <p:ph type="dt" idx="1"/>
          </p:nvPr>
        </p:nvSpPr>
        <p:spPr bwMode="auto">
          <a:xfrm>
            <a:off x="4024313" y="0"/>
            <a:ext cx="3078162" cy="51117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algn="r" defTabSz="990600">
              <a:defRPr kumimoji="1" sz="1300">
                <a:latin typeface="Times New Roman" pitchFamily="18" charset="0"/>
                <a:ea typeface="宋体" pitchFamily="2" charset="-122"/>
              </a:defRPr>
            </a:lvl1pPr>
          </a:lstStyle>
          <a:p>
            <a:pPr>
              <a:defRPr/>
            </a:pPr>
            <a:endParaRPr lang="en-US" altLang="zh-CN"/>
          </a:p>
        </p:txBody>
      </p:sp>
      <p:sp>
        <p:nvSpPr>
          <p:cNvPr id="134148" name="Rectangle 4"/>
          <p:cNvSpPr>
            <a:spLocks noGrp="1" noRot="1" noChangeAspect="1" noChangeArrowheads="1" noTextEdit="1"/>
          </p:cNvSpPr>
          <p:nvPr>
            <p:ph type="sldImg" idx="2"/>
          </p:nvPr>
        </p:nvSpPr>
        <p:spPr bwMode="auto">
          <a:xfrm>
            <a:off x="992188"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47738" y="4860925"/>
            <a:ext cx="5207000" cy="4605338"/>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8678" name="Rectangle 6"/>
          <p:cNvSpPr>
            <a:spLocks noGrp="1" noChangeArrowheads="1"/>
          </p:cNvSpPr>
          <p:nvPr>
            <p:ph type="ftr" sz="quarter" idx="4"/>
          </p:nvPr>
        </p:nvSpPr>
        <p:spPr bwMode="auto">
          <a:xfrm>
            <a:off x="0" y="9723438"/>
            <a:ext cx="3078163" cy="511175"/>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defTabSz="990600">
              <a:defRPr kumimoji="1" sz="1300">
                <a:latin typeface="Times New Roman" pitchFamily="18" charset="0"/>
                <a:ea typeface="宋体" pitchFamily="2" charset="-122"/>
              </a:defRPr>
            </a:lvl1pPr>
          </a:lstStyle>
          <a:p>
            <a:pPr>
              <a:defRPr/>
            </a:pPr>
            <a:endParaRPr lang="en-US" altLang="zh-CN"/>
          </a:p>
        </p:txBody>
      </p:sp>
      <p:sp>
        <p:nvSpPr>
          <p:cNvPr id="28679" name="Rectangle 7"/>
          <p:cNvSpPr>
            <a:spLocks noGrp="1" noChangeArrowheads="1"/>
          </p:cNvSpPr>
          <p:nvPr>
            <p:ph type="sldNum" sz="quarter" idx="5"/>
          </p:nvPr>
        </p:nvSpPr>
        <p:spPr bwMode="auto">
          <a:xfrm>
            <a:off x="4024313" y="9723438"/>
            <a:ext cx="3078162" cy="511175"/>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algn="r" defTabSz="990600">
              <a:defRPr kumimoji="1" sz="1300">
                <a:latin typeface="Times New Roman" panose="02020603050405020304" pitchFamily="18" charset="0"/>
              </a:defRPr>
            </a:lvl1pPr>
          </a:lstStyle>
          <a:p>
            <a:fld id="{9CAED85C-F0CB-477C-A168-CDC2DA9F2FE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AA338942-3E03-4CC6-B824-3C8AC2B879E6}" type="slidenum">
              <a:rPr lang="en-US" altLang="zh-CN" sz="1300"/>
              <a:pPr eaLnBrk="1" hangingPunct="1">
                <a:spcBef>
                  <a:spcPct val="0"/>
                </a:spcBef>
              </a:pPr>
              <a:t>1</a:t>
            </a:fld>
            <a:endParaRPr lang="en-US" altLang="zh-CN" sz="1300"/>
          </a:p>
        </p:txBody>
      </p:sp>
      <p:sp>
        <p:nvSpPr>
          <p:cNvPr id="135171" name="Rectangle 2"/>
          <p:cNvSpPr>
            <a:spLocks noGrp="1" noRot="1" noChangeAspect="1" noChangeArrowheads="1" noTextEdit="1"/>
          </p:cNvSpPr>
          <p:nvPr>
            <p:ph type="sldImg"/>
          </p:nvPr>
        </p:nvSpPr>
        <p:spPr>
          <a:xfrm>
            <a:off x="993775" y="768350"/>
            <a:ext cx="5114925" cy="3836988"/>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kumimoji="1" lang="zh-CN" altLang="en-US" sz="2400" dirty="0" smtClean="0"/>
              <a:t>参考：</a:t>
            </a:r>
            <a:r>
              <a:rPr kumimoji="1" lang="en-US" altLang="zh-CN" sz="2400" smtClean="0"/>
              <a:t>&lt;</a:t>
            </a:r>
            <a:r>
              <a:rPr lang="en-US" altLang="zh-CN" sz="1200" b="1" i="0" kern="1200" smtClean="0">
                <a:solidFill>
                  <a:schemeClr val="tx1"/>
                </a:solidFill>
                <a:effectLst/>
                <a:latin typeface="Times New Roman" pitchFamily="18" charset="0"/>
                <a:ea typeface="宋体" pitchFamily="2" charset="-122"/>
                <a:cs typeface="+mn-cs"/>
              </a:rPr>
              <a:t>ARM Assembly for Embedded Applications&gt;   </a:t>
            </a:r>
            <a:r>
              <a:rPr kumimoji="1" lang="en-US" altLang="zh-CN" sz="2400" smtClean="0"/>
              <a:t>https://www.cse.scu.edu/~dlewis/book3/</a:t>
            </a:r>
            <a:endParaRPr kumimoji="1" lang="zh-CN"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F01BF098-D9B4-402C-B486-128BBCCA3AC1}" type="slidenum">
              <a:rPr lang="en-US" altLang="zh-CN" sz="1300"/>
              <a:pPr eaLnBrk="1" hangingPunct="1">
                <a:spcBef>
                  <a:spcPct val="0"/>
                </a:spcBef>
              </a:pPr>
              <a:t>28</a:t>
            </a:fld>
            <a:endParaRPr lang="en-US" altLang="zh-CN" sz="1300"/>
          </a:p>
        </p:txBody>
      </p:sp>
      <p:sp>
        <p:nvSpPr>
          <p:cNvPr id="143363" name="Rectangle 2"/>
          <p:cNvSpPr>
            <a:spLocks noGrp="1" noRot="1" noChangeAspect="1" noChangeArrowheads="1" noTextEdit="1"/>
          </p:cNvSpPr>
          <p:nvPr>
            <p:ph type="sldImg"/>
          </p:nvPr>
        </p:nvSpPr>
        <p:spPr>
          <a:xfrm>
            <a:off x="993775" y="768350"/>
            <a:ext cx="5114925" cy="3836988"/>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800" smtClean="0"/>
              <a:t>LSL #n</a:t>
            </a:r>
          </a:p>
          <a:p>
            <a:pPr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804863" indent="-309563"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238250" indent="-2476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733550" indent="-2476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228850" indent="-2476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686050" indent="-24765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3143250" indent="-24765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600450" indent="-24765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4057650" indent="-24765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ED2A4FD5-4F8C-4479-AE2D-D92C38CBBE54}" type="slidenum">
              <a:rPr lang="en-US" altLang="zh-CN" sz="1300"/>
              <a:pPr eaLnBrk="1" hangingPunct="1">
                <a:spcBef>
                  <a:spcPct val="0"/>
                </a:spcBef>
              </a:pPr>
              <a:t>30</a:t>
            </a:fld>
            <a:endParaRPr lang="en-US" altLang="zh-CN" sz="1300"/>
          </a:p>
        </p:txBody>
      </p:sp>
      <p:sp>
        <p:nvSpPr>
          <p:cNvPr id="144387" name="Rectangle 2"/>
          <p:cNvSpPr>
            <a:spLocks noGrp="1" noRot="1" noChangeAspect="1" noChangeArrowheads="1" noTextEdit="1"/>
          </p:cNvSpPr>
          <p:nvPr>
            <p:ph type="sldImg"/>
          </p:nvPr>
        </p:nvSpPr>
        <p:spPr>
          <a:xfrm>
            <a:off x="993775" y="768350"/>
            <a:ext cx="5114925" cy="3836988"/>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804863" indent="-309563"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238250" indent="-2476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733550" indent="-2476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228850" indent="-2476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686050" indent="-24765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3143250" indent="-24765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600450" indent="-24765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4057650" indent="-24765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765D474-0EE1-4841-9178-4A38AADDD721}" type="slidenum">
              <a:rPr lang="en-US" altLang="zh-CN" sz="1300"/>
              <a:pPr eaLnBrk="1" hangingPunct="1">
                <a:spcBef>
                  <a:spcPct val="0"/>
                </a:spcBef>
              </a:pPr>
              <a:t>31</a:t>
            </a:fld>
            <a:endParaRPr lang="en-US" altLang="zh-CN" sz="1300"/>
          </a:p>
        </p:txBody>
      </p:sp>
      <p:sp>
        <p:nvSpPr>
          <p:cNvPr id="145411" name="Rectangle 2"/>
          <p:cNvSpPr>
            <a:spLocks noGrp="1" noRot="1" noChangeAspect="1" noChangeArrowheads="1" noTextEdit="1"/>
          </p:cNvSpPr>
          <p:nvPr>
            <p:ph type="sldImg"/>
          </p:nvPr>
        </p:nvSpPr>
        <p:spPr>
          <a:xfrm>
            <a:off x="993775" y="768350"/>
            <a:ext cx="5114925" cy="3836988"/>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804863" indent="-309563"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238250" indent="-2476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733550" indent="-2476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228850" indent="-2476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686050" indent="-24765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3143250" indent="-24765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600450" indent="-24765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4057650" indent="-24765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148B75E-27F4-4AF0-ADB4-A5E77353F0BB}" type="slidenum">
              <a:rPr lang="en-US" altLang="zh-CN" sz="1300"/>
              <a:pPr eaLnBrk="1" hangingPunct="1">
                <a:spcBef>
                  <a:spcPct val="0"/>
                </a:spcBef>
              </a:pPr>
              <a:t>32</a:t>
            </a:fld>
            <a:endParaRPr lang="en-US" altLang="zh-CN" sz="1300"/>
          </a:p>
        </p:txBody>
      </p:sp>
      <p:sp>
        <p:nvSpPr>
          <p:cNvPr id="146435" name="Rectangle 2"/>
          <p:cNvSpPr>
            <a:spLocks noGrp="1" noRot="1" noChangeAspect="1" noChangeArrowheads="1" noTextEdit="1"/>
          </p:cNvSpPr>
          <p:nvPr>
            <p:ph type="sldImg"/>
          </p:nvPr>
        </p:nvSpPr>
        <p:spPr>
          <a:xfrm>
            <a:off x="993775" y="768350"/>
            <a:ext cx="5114925" cy="3836988"/>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267BCF4-9D3D-4D3C-90A0-A51E0097AF8E}" type="slidenum">
              <a:rPr lang="en-US" altLang="zh-CN" sz="1300"/>
              <a:pPr eaLnBrk="1" hangingPunct="1">
                <a:spcBef>
                  <a:spcPct val="0"/>
                </a:spcBef>
              </a:pPr>
              <a:t>33</a:t>
            </a:fld>
            <a:endParaRPr lang="en-US" altLang="zh-CN" sz="1300"/>
          </a:p>
        </p:txBody>
      </p:sp>
      <p:sp>
        <p:nvSpPr>
          <p:cNvPr id="147459" name="Rectangle 2"/>
          <p:cNvSpPr>
            <a:spLocks noGrp="1" noRot="1" noChangeAspect="1" noChangeArrowheads="1" noTextEdit="1"/>
          </p:cNvSpPr>
          <p:nvPr>
            <p:ph type="sldImg"/>
          </p:nvPr>
        </p:nvSpPr>
        <p:spPr>
          <a:xfrm>
            <a:off x="993775" y="768350"/>
            <a:ext cx="5114925" cy="3836988"/>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27E29066-4DB5-4256-B0D2-563C9B17E626}" type="slidenum">
              <a:rPr lang="en-US" altLang="zh-CN" sz="1300"/>
              <a:pPr eaLnBrk="1" hangingPunct="1">
                <a:spcBef>
                  <a:spcPct val="0"/>
                </a:spcBef>
              </a:pPr>
              <a:t>34</a:t>
            </a:fld>
            <a:endParaRPr lang="en-US" altLang="zh-CN" sz="1300"/>
          </a:p>
        </p:txBody>
      </p:sp>
      <p:sp>
        <p:nvSpPr>
          <p:cNvPr id="148483" name="Rectangle 2"/>
          <p:cNvSpPr>
            <a:spLocks noGrp="1" noRot="1" noChangeAspect="1" noChangeArrowheads="1" noTextEdit="1"/>
          </p:cNvSpPr>
          <p:nvPr>
            <p:ph type="sldImg"/>
          </p:nvPr>
        </p:nvSpPr>
        <p:spPr>
          <a:xfrm>
            <a:off x="993775" y="768350"/>
            <a:ext cx="5114925" cy="3836988"/>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D0C7422-11F2-46FF-8DA0-35727048FDDE}" type="slidenum">
              <a:rPr lang="en-US" altLang="zh-CN" sz="1300"/>
              <a:pPr eaLnBrk="1" hangingPunct="1">
                <a:spcBef>
                  <a:spcPct val="0"/>
                </a:spcBef>
              </a:pPr>
              <a:t>35</a:t>
            </a:fld>
            <a:endParaRPr lang="en-US" altLang="zh-CN" sz="1300"/>
          </a:p>
        </p:txBody>
      </p:sp>
      <p:sp>
        <p:nvSpPr>
          <p:cNvPr id="149507" name="Rectangle 2"/>
          <p:cNvSpPr>
            <a:spLocks noGrp="1" noRot="1" noChangeAspect="1" noChangeArrowheads="1" noTextEdit="1"/>
          </p:cNvSpPr>
          <p:nvPr>
            <p:ph type="sldImg"/>
          </p:nvPr>
        </p:nvSpPr>
        <p:spPr>
          <a:xfrm>
            <a:off x="993775" y="768350"/>
            <a:ext cx="5114925" cy="3836988"/>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3EC9A9A5-4BCB-40A1-BF55-4037FAC68476}" type="slidenum">
              <a:rPr lang="en-US" altLang="zh-CN" sz="1300"/>
              <a:pPr eaLnBrk="1" hangingPunct="1">
                <a:spcBef>
                  <a:spcPct val="0"/>
                </a:spcBef>
              </a:pPr>
              <a:t>36</a:t>
            </a:fld>
            <a:endParaRPr lang="en-US" altLang="zh-CN" sz="1300"/>
          </a:p>
        </p:txBody>
      </p:sp>
      <p:sp>
        <p:nvSpPr>
          <p:cNvPr id="150531" name="Rectangle 2"/>
          <p:cNvSpPr>
            <a:spLocks noGrp="1" noRot="1" noChangeAspect="1" noChangeArrowheads="1" noTextEdit="1"/>
          </p:cNvSpPr>
          <p:nvPr>
            <p:ph type="sldImg"/>
          </p:nvPr>
        </p:nvSpPr>
        <p:spPr>
          <a:xfrm>
            <a:off x="993775" y="768350"/>
            <a:ext cx="5114925" cy="3836988"/>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AC709ACB-FD76-4962-88CD-B84F1605E431}" type="slidenum">
              <a:rPr lang="en-US" altLang="zh-CN" sz="1300"/>
              <a:pPr eaLnBrk="1" hangingPunct="1">
                <a:spcBef>
                  <a:spcPct val="0"/>
                </a:spcBef>
              </a:pPr>
              <a:t>37</a:t>
            </a:fld>
            <a:endParaRPr lang="en-US" altLang="zh-CN" sz="1300"/>
          </a:p>
        </p:txBody>
      </p:sp>
      <p:sp>
        <p:nvSpPr>
          <p:cNvPr id="151555" name="Rectangle 2"/>
          <p:cNvSpPr>
            <a:spLocks noGrp="1" noRot="1" noChangeAspect="1" noChangeArrowheads="1" noTextEdit="1"/>
          </p:cNvSpPr>
          <p:nvPr>
            <p:ph type="sldImg"/>
          </p:nvPr>
        </p:nvSpPr>
        <p:spPr>
          <a:xfrm>
            <a:off x="993775" y="768350"/>
            <a:ext cx="5114925" cy="3836988"/>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0585E91-A097-4F84-B003-D8AFEA961CBD}" type="slidenum">
              <a:rPr lang="en-US" altLang="zh-CN" sz="1300"/>
              <a:pPr eaLnBrk="1" hangingPunct="1">
                <a:spcBef>
                  <a:spcPct val="0"/>
                </a:spcBef>
              </a:pPr>
              <a:t>38</a:t>
            </a:fld>
            <a:endParaRPr lang="en-US" altLang="zh-CN" sz="1300"/>
          </a:p>
        </p:txBody>
      </p:sp>
      <p:sp>
        <p:nvSpPr>
          <p:cNvPr id="152579" name="Rectangle 2"/>
          <p:cNvSpPr>
            <a:spLocks noGrp="1" noRot="1" noChangeAspect="1" noChangeArrowheads="1" noTextEdit="1"/>
          </p:cNvSpPr>
          <p:nvPr>
            <p:ph type="sldImg"/>
          </p:nvPr>
        </p:nvSpPr>
        <p:spPr>
          <a:xfrm>
            <a:off x="993775" y="768350"/>
            <a:ext cx="5114925" cy="3836988"/>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dirty="0" smtClean="0">
                <a:solidFill>
                  <a:schemeClr val="hlink"/>
                </a:solidFill>
              </a:rPr>
              <a:t>注意：前索引和后索引的区别。</a:t>
            </a:r>
          </a:p>
          <a:p>
            <a:pPr eaLnBrk="1" hangingPunct="1"/>
            <a:r>
              <a:rPr lang="en-US" altLang="zh-CN" sz="1000" dirty="0" smtClean="0">
                <a:solidFill>
                  <a:schemeClr val="hlink"/>
                </a:solidFill>
              </a:rPr>
              <a:t>[1] </a:t>
            </a:r>
            <a:r>
              <a:rPr lang="zh-CN" altLang="en-US" sz="1000" dirty="0" smtClean="0">
                <a:solidFill>
                  <a:schemeClr val="hlink"/>
                </a:solidFill>
              </a:rPr>
              <a:t>针对</a:t>
            </a:r>
            <a:r>
              <a:rPr lang="en-US" altLang="zh-CN" sz="1000" dirty="0" smtClean="0">
                <a:solidFill>
                  <a:schemeClr val="hlink"/>
                </a:solidFill>
              </a:rPr>
              <a:t>LDR</a:t>
            </a:r>
            <a:r>
              <a:rPr lang="zh-CN" altLang="en-US" sz="1000" dirty="0" smtClean="0">
                <a:solidFill>
                  <a:schemeClr val="hlink"/>
                </a:solidFill>
              </a:rPr>
              <a:t>和</a:t>
            </a:r>
            <a:r>
              <a:rPr lang="en-US" altLang="zh-CN" sz="1000" dirty="0" smtClean="0">
                <a:solidFill>
                  <a:schemeClr val="hlink"/>
                </a:solidFill>
              </a:rPr>
              <a:t>STR</a:t>
            </a:r>
            <a:r>
              <a:rPr lang="zh-CN" altLang="en-US" sz="1000" dirty="0" smtClean="0">
                <a:solidFill>
                  <a:schemeClr val="hlink"/>
                </a:solidFill>
              </a:rPr>
              <a:t>的存储器访问指令</a:t>
            </a:r>
          </a:p>
          <a:p>
            <a:pPr eaLnBrk="1" hangingPunct="1"/>
            <a:r>
              <a:rPr lang="en-US" altLang="zh-CN" sz="1000" dirty="0" smtClean="0">
                <a:solidFill>
                  <a:schemeClr val="hlink"/>
                </a:solidFill>
              </a:rPr>
              <a:t>[2] LDR R2,  [R3, #0x0C] </a:t>
            </a:r>
            <a:r>
              <a:rPr lang="zh-CN" altLang="en-US" sz="1000" dirty="0" smtClean="0">
                <a:solidFill>
                  <a:schemeClr val="hlink"/>
                </a:solidFill>
              </a:rPr>
              <a:t>前索引</a:t>
            </a:r>
          </a:p>
          <a:p>
            <a:pPr eaLnBrk="1" hangingPunct="1"/>
            <a:r>
              <a:rPr lang="en-US" altLang="zh-CN" sz="1000" dirty="0" smtClean="0">
                <a:solidFill>
                  <a:schemeClr val="hlink"/>
                </a:solidFill>
              </a:rPr>
              <a:t>[3] LDR R2,  [R3]  #0x0C   </a:t>
            </a:r>
            <a:r>
              <a:rPr lang="zh-CN" altLang="en-US" sz="1000" dirty="0" smtClean="0">
                <a:solidFill>
                  <a:schemeClr val="hlink"/>
                </a:solidFill>
              </a:rPr>
              <a:t>后索引   数据传送完毕后将偏移量加到</a:t>
            </a:r>
            <a:r>
              <a:rPr lang="en-US" altLang="zh-CN" sz="1000" dirty="0" smtClean="0">
                <a:solidFill>
                  <a:schemeClr val="hlink"/>
                </a:solidFill>
              </a:rPr>
              <a:t>Rn</a:t>
            </a:r>
            <a:r>
              <a:rPr lang="zh-CN" altLang="en-US" sz="1000" dirty="0" smtClean="0">
                <a:solidFill>
                  <a:schemeClr val="hlink"/>
                </a:solidFill>
              </a:rPr>
              <a:t>中</a:t>
            </a:r>
          </a:p>
          <a:p>
            <a:pPr eaLnBrk="1" hangingPunct="1"/>
            <a:endParaRPr lang="en-US" altLang="zh-CN" sz="1000" dirty="0" smtClean="0">
              <a:solidFill>
                <a:schemeClr val="hlin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6988"/>
          </a:xfrm>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Times New Roman" pitchFamily="18" charset="0"/>
                <a:ea typeface="宋体" pitchFamily="2" charset="-122"/>
                <a:cs typeface="+mn-cs"/>
              </a:rPr>
              <a:t>0000 = EQ - Z set (equal</a:t>
            </a:r>
            <a:r>
              <a:rPr lang="zh-CN" altLang="en-US" sz="1200" b="0" i="0" u="none" strike="noStrike" kern="1200" dirty="0" smtClean="0">
                <a:solidFill>
                  <a:schemeClr val="tx1"/>
                </a:solidFill>
                <a:effectLst/>
                <a:latin typeface="Times New Roman" pitchFamily="18" charset="0"/>
                <a:ea typeface="宋体" pitchFamily="2" charset="-122"/>
                <a:cs typeface="+mn-cs"/>
              </a:rPr>
              <a:t>，相等</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0001 = NE - Z clear (not equal</a:t>
            </a:r>
            <a:r>
              <a:rPr lang="zh-CN" altLang="en-US" sz="1200" b="0" i="0" u="none" strike="noStrike" kern="1200" dirty="0" smtClean="0">
                <a:solidFill>
                  <a:schemeClr val="tx1"/>
                </a:solidFill>
                <a:effectLst/>
                <a:latin typeface="Times New Roman" pitchFamily="18" charset="0"/>
                <a:ea typeface="宋体" pitchFamily="2" charset="-122"/>
                <a:cs typeface="+mn-cs"/>
              </a:rPr>
              <a:t>，不相等</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0010 = CS - C set (unsigned higher or same</a:t>
            </a:r>
            <a:r>
              <a:rPr lang="zh-CN" altLang="en-US" sz="1200" b="0" i="0" u="none" strike="noStrike" kern="1200" dirty="0" smtClean="0">
                <a:solidFill>
                  <a:schemeClr val="tx1"/>
                </a:solidFill>
                <a:effectLst/>
                <a:latin typeface="Times New Roman" pitchFamily="18" charset="0"/>
                <a:ea typeface="宋体" pitchFamily="2" charset="-122"/>
                <a:cs typeface="+mn-cs"/>
              </a:rPr>
              <a:t>，无符号大于或等于</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0011 = CC - C clear (unsigned lower</a:t>
            </a:r>
            <a:r>
              <a:rPr lang="zh-CN" altLang="en-US" sz="1200" b="0" i="0" u="none" strike="noStrike" kern="1200" dirty="0" smtClean="0">
                <a:solidFill>
                  <a:schemeClr val="tx1"/>
                </a:solidFill>
                <a:effectLst/>
                <a:latin typeface="Times New Roman" pitchFamily="18" charset="0"/>
                <a:ea typeface="宋体" pitchFamily="2" charset="-122"/>
                <a:cs typeface="+mn-cs"/>
              </a:rPr>
              <a:t>，无符号小于</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0100 = MI - N set (negative</a:t>
            </a:r>
            <a:r>
              <a:rPr lang="zh-CN" altLang="en-US" sz="1200" b="0" i="0" u="none" strike="noStrike" kern="1200" dirty="0" smtClean="0">
                <a:solidFill>
                  <a:schemeClr val="tx1"/>
                </a:solidFill>
                <a:effectLst/>
                <a:latin typeface="Times New Roman" pitchFamily="18" charset="0"/>
                <a:ea typeface="宋体" pitchFamily="2" charset="-122"/>
                <a:cs typeface="+mn-cs"/>
              </a:rPr>
              <a:t>，负数</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0101 = PL - N clear (positive or zero</a:t>
            </a:r>
            <a:r>
              <a:rPr lang="zh-CN" altLang="en-US" sz="1200" b="0" i="0" u="none" strike="noStrike" kern="1200" dirty="0" smtClean="0">
                <a:solidFill>
                  <a:schemeClr val="tx1"/>
                </a:solidFill>
                <a:effectLst/>
                <a:latin typeface="Times New Roman" pitchFamily="18" charset="0"/>
                <a:ea typeface="宋体" pitchFamily="2" charset="-122"/>
                <a:cs typeface="+mn-cs"/>
              </a:rPr>
              <a:t>，正数或零</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0110 = VS - V set (overflow</a:t>
            </a:r>
            <a:r>
              <a:rPr lang="zh-CN" altLang="en-US" sz="1200" b="0" i="0" u="none" strike="noStrike" kern="1200" dirty="0" smtClean="0">
                <a:solidFill>
                  <a:schemeClr val="tx1"/>
                </a:solidFill>
                <a:effectLst/>
                <a:latin typeface="Times New Roman" pitchFamily="18" charset="0"/>
                <a:ea typeface="宋体" pitchFamily="2" charset="-122"/>
                <a:cs typeface="+mn-cs"/>
              </a:rPr>
              <a:t>，溢出</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0111 = VC - V clear (no overflow</a:t>
            </a:r>
            <a:r>
              <a:rPr lang="zh-CN" altLang="en-US" sz="1200" b="0" i="0" u="none" strike="noStrike" kern="1200" dirty="0" smtClean="0">
                <a:solidFill>
                  <a:schemeClr val="tx1"/>
                </a:solidFill>
                <a:effectLst/>
                <a:latin typeface="Times New Roman" pitchFamily="18" charset="0"/>
                <a:ea typeface="宋体" pitchFamily="2" charset="-122"/>
                <a:cs typeface="+mn-cs"/>
              </a:rPr>
              <a:t>，未溢出</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1000 = HI - C set and Z clear (unsigned higher</a:t>
            </a:r>
            <a:r>
              <a:rPr lang="zh-CN" altLang="en-US" sz="1200" b="0" i="0" u="none" strike="noStrike" kern="1200" dirty="0" smtClean="0">
                <a:solidFill>
                  <a:schemeClr val="tx1"/>
                </a:solidFill>
                <a:effectLst/>
                <a:latin typeface="Times New Roman" pitchFamily="18" charset="0"/>
                <a:ea typeface="宋体" pitchFamily="2" charset="-122"/>
                <a:cs typeface="+mn-cs"/>
              </a:rPr>
              <a:t>，无符号大于</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1001 = LS - C clear or Z set (unsigned lower or same</a:t>
            </a:r>
            <a:r>
              <a:rPr lang="zh-CN" altLang="en-US" sz="1200" b="0" i="0" u="none" strike="noStrike" kern="1200" dirty="0" smtClean="0">
                <a:solidFill>
                  <a:schemeClr val="tx1"/>
                </a:solidFill>
                <a:effectLst/>
                <a:latin typeface="Times New Roman" pitchFamily="18" charset="0"/>
                <a:ea typeface="宋体" pitchFamily="2" charset="-122"/>
                <a:cs typeface="+mn-cs"/>
              </a:rPr>
              <a:t>，无符号小于或等于</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1010 = GE - N set and V set, or N clear and V clear (greater or equal</a:t>
            </a:r>
            <a:r>
              <a:rPr lang="zh-CN" altLang="en-US" sz="1200" b="0" i="0" u="none" strike="noStrike" kern="1200" dirty="0" smtClean="0">
                <a:solidFill>
                  <a:schemeClr val="tx1"/>
                </a:solidFill>
                <a:effectLst/>
                <a:latin typeface="Times New Roman" pitchFamily="18" charset="0"/>
                <a:ea typeface="宋体" pitchFamily="2" charset="-122"/>
                <a:cs typeface="+mn-cs"/>
              </a:rPr>
              <a:t>，带符号大于或等于</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1011 = LT - N set and V clear, or N clear and V set (less than</a:t>
            </a:r>
            <a:r>
              <a:rPr lang="zh-CN" altLang="en-US" sz="1200" b="0" i="0" u="none" strike="noStrike" kern="1200" dirty="0" smtClean="0">
                <a:solidFill>
                  <a:schemeClr val="tx1"/>
                </a:solidFill>
                <a:effectLst/>
                <a:latin typeface="Times New Roman" pitchFamily="18" charset="0"/>
                <a:ea typeface="宋体" pitchFamily="2" charset="-122"/>
                <a:cs typeface="+mn-cs"/>
              </a:rPr>
              <a:t>，带符号小于</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1100 = GT - Z clear, and either N set and V set, or N clear and V clear (greater than</a:t>
            </a:r>
            <a:r>
              <a:rPr lang="zh-CN" altLang="en-US" sz="1200" b="0" i="0" u="none" strike="noStrike" kern="1200" dirty="0" smtClean="0">
                <a:solidFill>
                  <a:schemeClr val="tx1"/>
                </a:solidFill>
                <a:effectLst/>
                <a:latin typeface="Times New Roman" pitchFamily="18" charset="0"/>
                <a:ea typeface="宋体" pitchFamily="2" charset="-122"/>
                <a:cs typeface="+mn-cs"/>
              </a:rPr>
              <a:t>，带符号大于</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1101 = LE - Z set, or N set and V clear, or N clear and V set (less than or equal</a:t>
            </a:r>
            <a:r>
              <a:rPr lang="zh-CN" altLang="en-US" sz="1200" b="0" i="0" u="none" strike="noStrike" kern="1200" dirty="0" smtClean="0">
                <a:solidFill>
                  <a:schemeClr val="tx1"/>
                </a:solidFill>
                <a:effectLst/>
                <a:latin typeface="Times New Roman" pitchFamily="18" charset="0"/>
                <a:ea typeface="宋体" pitchFamily="2" charset="-122"/>
                <a:cs typeface="+mn-cs"/>
              </a:rPr>
              <a:t>，带符号小于或等于</a:t>
            </a:r>
            <a:r>
              <a:rPr lang="en-US" altLang="zh-CN" sz="1200" b="0" i="0" u="none" strike="noStrike" kern="1200" dirty="0" smtClean="0">
                <a:solidFill>
                  <a:schemeClr val="tx1"/>
                </a:solidFill>
                <a:effectLst/>
                <a:latin typeface="Times New Roman" pitchFamily="18" charset="0"/>
                <a:ea typeface="宋体" pitchFamily="2" charset="-122"/>
                <a:cs typeface="+mn-cs"/>
              </a:rPr>
              <a:t>)</a:t>
            </a:r>
            <a:r>
              <a:rPr lang="zh-CN" altLang="en-US" dirty="0" smtClean="0"/>
              <a:t/>
            </a:r>
            <a:br>
              <a:rPr lang="zh-CN" altLang="en-US"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1110 = AL - always</a:t>
            </a:r>
            <a:r>
              <a:rPr lang="en-US" altLang="zh-CN" dirty="0" smtClean="0"/>
              <a:t/>
            </a:r>
            <a:br>
              <a:rPr lang="en-US" altLang="zh-CN" dirty="0" smtClean="0"/>
            </a:br>
            <a:r>
              <a:rPr lang="en-US" altLang="zh-CN" sz="1200" b="0" i="0" u="none" strike="noStrike" kern="1200" dirty="0" smtClean="0">
                <a:solidFill>
                  <a:schemeClr val="tx1"/>
                </a:solidFill>
                <a:effectLst/>
                <a:latin typeface="Times New Roman" pitchFamily="18" charset="0"/>
                <a:ea typeface="宋体" pitchFamily="2" charset="-122"/>
                <a:cs typeface="+mn-cs"/>
              </a:rPr>
              <a:t>1111 = NV - never</a:t>
            </a:r>
            <a:endParaRPr lang="zh-CN" altLang="en-US" dirty="0"/>
          </a:p>
        </p:txBody>
      </p:sp>
      <p:sp>
        <p:nvSpPr>
          <p:cNvPr id="4" name="灯片编号占位符 3"/>
          <p:cNvSpPr>
            <a:spLocks noGrp="1"/>
          </p:cNvSpPr>
          <p:nvPr>
            <p:ph type="sldNum" sz="quarter" idx="10"/>
          </p:nvPr>
        </p:nvSpPr>
        <p:spPr/>
        <p:txBody>
          <a:bodyPr/>
          <a:lstStyle/>
          <a:p>
            <a:fld id="{9CAED85C-F0CB-477C-A168-CDC2DA9F2FE6}" type="slidenum">
              <a:rPr lang="en-US" altLang="zh-CN" smtClean="0"/>
              <a:pPr/>
              <a:t>11</a:t>
            </a:fld>
            <a:endParaRPr lang="en-US" altLang="zh-CN"/>
          </a:p>
        </p:txBody>
      </p:sp>
    </p:spTree>
    <p:extLst>
      <p:ext uri="{BB962C8B-B14F-4D97-AF65-F5344CB8AC3E}">
        <p14:creationId xmlns:p14="http://schemas.microsoft.com/office/powerpoint/2010/main" val="1443491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06800BC-98A9-44B2-925C-985C6EC7753F}" type="slidenum">
              <a:rPr lang="en-US" altLang="zh-CN" sz="1300"/>
              <a:pPr eaLnBrk="1" hangingPunct="1">
                <a:spcBef>
                  <a:spcPct val="0"/>
                </a:spcBef>
              </a:pPr>
              <a:t>39</a:t>
            </a:fld>
            <a:endParaRPr lang="en-US" altLang="zh-CN" sz="1300"/>
          </a:p>
        </p:txBody>
      </p:sp>
      <p:sp>
        <p:nvSpPr>
          <p:cNvPr id="153603" name="Rectangle 2"/>
          <p:cNvSpPr>
            <a:spLocks noGrp="1" noRot="1" noChangeAspect="1" noChangeArrowheads="1" noTextEdit="1"/>
          </p:cNvSpPr>
          <p:nvPr>
            <p:ph type="sldImg"/>
          </p:nvPr>
        </p:nvSpPr>
        <p:spPr>
          <a:xfrm>
            <a:off x="993775" y="768350"/>
            <a:ext cx="5114925" cy="3836988"/>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EA98DD2-8538-4002-A4D0-BD791A253F90}" type="slidenum">
              <a:rPr lang="en-US" altLang="zh-CN" sz="1300"/>
              <a:pPr eaLnBrk="1" hangingPunct="1">
                <a:spcBef>
                  <a:spcPct val="0"/>
                </a:spcBef>
              </a:pPr>
              <a:t>44</a:t>
            </a:fld>
            <a:endParaRPr lang="en-US" altLang="zh-CN" sz="1300"/>
          </a:p>
        </p:txBody>
      </p:sp>
      <p:sp>
        <p:nvSpPr>
          <p:cNvPr id="154627" name="Rectangle 2"/>
          <p:cNvSpPr>
            <a:spLocks noGrp="1" noRot="1" noChangeAspect="1" noChangeArrowheads="1" noTextEdit="1"/>
          </p:cNvSpPr>
          <p:nvPr>
            <p:ph type="sldImg"/>
          </p:nvPr>
        </p:nvSpPr>
        <p:spPr>
          <a:xfrm>
            <a:off x="993775" y="768350"/>
            <a:ext cx="5114925" cy="3836988"/>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xxM{</a:t>
            </a:r>
            <a:r>
              <a:rPr lang="zh-CN" altLang="en-US" smtClean="0"/>
              <a:t>条件</a:t>
            </a:r>
            <a:r>
              <a:rPr lang="en-US" altLang="zh-CN" smtClean="0"/>
              <a:t>}{</a:t>
            </a:r>
            <a:r>
              <a:rPr lang="zh-CN" altLang="en-US" smtClean="0"/>
              <a:t>类型</a:t>
            </a:r>
            <a:r>
              <a:rPr lang="en-US" altLang="zh-CN" smtClean="0"/>
              <a:t>}  Rn{!}, &lt;</a:t>
            </a:r>
            <a:r>
              <a:rPr lang="zh-CN" altLang="en-US" smtClean="0"/>
              <a:t>寄存器列表</a:t>
            </a:r>
            <a:r>
              <a:rPr lang="en-US" altLang="zh-CN" smtClean="0"/>
              <a:t>&gt;{^}</a:t>
            </a:r>
          </a:p>
          <a:p>
            <a:pPr eaLnBrk="1" hangingPunct="1"/>
            <a:r>
              <a:rPr lang="en-US" altLang="zh-CN" smtClean="0">
                <a:latin typeface="Arial" panose="020B0604020202020204" pitchFamily="34" charset="0"/>
              </a:rPr>
              <a:t>‘</a:t>
            </a:r>
            <a:r>
              <a:rPr lang="en-US" altLang="zh-CN" smtClean="0"/>
              <a:t>xx</a:t>
            </a:r>
            <a:r>
              <a:rPr lang="en-US" altLang="zh-CN" smtClean="0">
                <a:latin typeface="Arial" panose="020B0604020202020204" pitchFamily="34" charset="0"/>
              </a:rPr>
              <a:t>’</a:t>
            </a:r>
            <a:r>
              <a:rPr lang="zh-CN" altLang="en-US" smtClean="0"/>
              <a:t>是 </a:t>
            </a:r>
            <a:r>
              <a:rPr lang="en-US" altLang="zh-CN" smtClean="0"/>
              <a:t>LD </a:t>
            </a:r>
            <a:r>
              <a:rPr lang="zh-CN" altLang="en-US" smtClean="0"/>
              <a:t>表示装载，或 </a:t>
            </a:r>
            <a:r>
              <a:rPr lang="en-US" altLang="zh-CN" smtClean="0"/>
              <a:t>ST </a:t>
            </a:r>
            <a:r>
              <a:rPr lang="zh-CN" altLang="en-US" smtClean="0"/>
              <a:t>表示存储。 </a:t>
            </a:r>
          </a:p>
          <a:p>
            <a:pPr eaLnBrk="1" hangingPunct="1"/>
            <a:endParaRPr lang="zh-CN" altLang="en-US" smtClean="0"/>
          </a:p>
          <a:p>
            <a:pPr eaLnBrk="1" hangingPunct="1"/>
            <a:r>
              <a:rPr lang="zh-CN" altLang="en-US" smtClean="0"/>
              <a:t>再加 </a:t>
            </a:r>
            <a:r>
              <a:rPr lang="en-US" altLang="zh-CN" smtClean="0"/>
              <a:t>4 </a:t>
            </a:r>
            <a:r>
              <a:rPr lang="zh-CN" altLang="en-US" smtClean="0"/>
              <a:t>种</a:t>
            </a:r>
            <a:r>
              <a:rPr lang="zh-CN" altLang="en-US" smtClean="0">
                <a:latin typeface="Arial" panose="020B0604020202020204" pitchFamily="34" charset="0"/>
              </a:rPr>
              <a:t>‘</a:t>
            </a:r>
            <a:r>
              <a:rPr lang="zh-CN" altLang="en-US" smtClean="0"/>
              <a:t>类型</a:t>
            </a:r>
            <a:r>
              <a:rPr lang="zh-CN" altLang="en-US" smtClean="0">
                <a:latin typeface="Arial" panose="020B0604020202020204" pitchFamily="34" charset="0"/>
              </a:rPr>
              <a:t>’</a:t>
            </a:r>
            <a:r>
              <a:rPr lang="zh-CN" altLang="en-US" smtClean="0"/>
              <a:t>就变成了 </a:t>
            </a:r>
            <a:r>
              <a:rPr lang="en-US" altLang="zh-CN" smtClean="0"/>
              <a:t>8 </a:t>
            </a:r>
            <a:r>
              <a:rPr lang="zh-CN" altLang="en-US" smtClean="0"/>
              <a:t>个指令</a:t>
            </a:r>
            <a:r>
              <a:rPr lang="en-US" altLang="zh-CN" smtClean="0"/>
              <a:t>: </a:t>
            </a:r>
          </a:p>
          <a:p>
            <a:pPr eaLnBrk="1" hangingPunct="1"/>
            <a:endParaRPr lang="en-US" altLang="zh-CN" smtClean="0"/>
          </a:p>
          <a:p>
            <a:pPr eaLnBrk="1" hangingPunct="1"/>
            <a:r>
              <a:rPr lang="en-US" altLang="zh-CN" smtClean="0"/>
              <a:t>  </a:t>
            </a:r>
            <a:r>
              <a:rPr lang="zh-CN" altLang="en-US" smtClean="0"/>
              <a:t>栈        	其他</a:t>
            </a:r>
          </a:p>
          <a:p>
            <a:pPr eaLnBrk="1" hangingPunct="1"/>
            <a:r>
              <a:rPr lang="zh-CN" altLang="en-US" smtClean="0"/>
              <a:t>  </a:t>
            </a:r>
            <a:r>
              <a:rPr lang="en-US" altLang="zh-CN" smtClean="0"/>
              <a:t>LDMED     LDMIB     </a:t>
            </a:r>
            <a:r>
              <a:rPr lang="zh-CN" altLang="en-US" smtClean="0"/>
              <a:t>预先增加装载</a:t>
            </a:r>
          </a:p>
          <a:p>
            <a:pPr eaLnBrk="1" hangingPunct="1"/>
            <a:r>
              <a:rPr lang="zh-CN" altLang="en-US" smtClean="0"/>
              <a:t>  </a:t>
            </a:r>
            <a:r>
              <a:rPr lang="en-US" altLang="zh-CN" smtClean="0"/>
              <a:t>LDMFD     LDMIA     </a:t>
            </a:r>
            <a:r>
              <a:rPr lang="zh-CN" altLang="en-US" smtClean="0"/>
              <a:t>过后增加装载</a:t>
            </a:r>
          </a:p>
          <a:p>
            <a:pPr eaLnBrk="1" hangingPunct="1"/>
            <a:r>
              <a:rPr lang="zh-CN" altLang="en-US" smtClean="0"/>
              <a:t>  </a:t>
            </a:r>
            <a:r>
              <a:rPr lang="en-US" altLang="zh-CN" smtClean="0"/>
              <a:t>LDMEA     LDMDB     </a:t>
            </a:r>
            <a:r>
              <a:rPr lang="zh-CN" altLang="en-US" smtClean="0"/>
              <a:t>预先减少装载</a:t>
            </a:r>
          </a:p>
          <a:p>
            <a:pPr eaLnBrk="1" hangingPunct="1"/>
            <a:r>
              <a:rPr lang="zh-CN" altLang="en-US" smtClean="0"/>
              <a:t>  </a:t>
            </a:r>
            <a:r>
              <a:rPr lang="en-US" altLang="zh-CN" smtClean="0"/>
              <a:t>LDMFA     LDMDA     </a:t>
            </a:r>
            <a:r>
              <a:rPr lang="zh-CN" altLang="en-US" smtClean="0"/>
              <a:t>过后减少装载 </a:t>
            </a:r>
          </a:p>
          <a:p>
            <a:pPr eaLnBrk="1" hangingPunct="1"/>
            <a:endParaRPr lang="zh-CN" altLang="en-US" smtClean="0"/>
          </a:p>
          <a:p>
            <a:pPr eaLnBrk="1" hangingPunct="1"/>
            <a:r>
              <a:rPr lang="zh-CN" altLang="en-US" smtClean="0"/>
              <a:t>  </a:t>
            </a:r>
            <a:r>
              <a:rPr lang="en-US" altLang="zh-CN" smtClean="0"/>
              <a:t>STMFA     STMIB     </a:t>
            </a:r>
            <a:r>
              <a:rPr lang="zh-CN" altLang="en-US" smtClean="0"/>
              <a:t>预先增加存储</a:t>
            </a:r>
          </a:p>
          <a:p>
            <a:pPr eaLnBrk="1" hangingPunct="1"/>
            <a:r>
              <a:rPr lang="zh-CN" altLang="en-US" smtClean="0"/>
              <a:t>  </a:t>
            </a:r>
            <a:r>
              <a:rPr lang="en-US" altLang="zh-CN" smtClean="0"/>
              <a:t>STMEA     STMIA     </a:t>
            </a:r>
            <a:r>
              <a:rPr lang="zh-CN" altLang="en-US" smtClean="0"/>
              <a:t>过后增加存储</a:t>
            </a:r>
          </a:p>
          <a:p>
            <a:pPr eaLnBrk="1" hangingPunct="1"/>
            <a:r>
              <a:rPr lang="zh-CN" altLang="en-US" smtClean="0"/>
              <a:t>  </a:t>
            </a:r>
            <a:r>
              <a:rPr lang="en-US" altLang="zh-CN" smtClean="0"/>
              <a:t>STMFD     STMDB     </a:t>
            </a:r>
            <a:r>
              <a:rPr lang="zh-CN" altLang="en-US" smtClean="0"/>
              <a:t>预先减少存储</a:t>
            </a:r>
          </a:p>
          <a:p>
            <a:pPr eaLnBrk="1" hangingPunct="1"/>
            <a:r>
              <a:rPr lang="zh-CN" altLang="en-US" smtClean="0"/>
              <a:t>  </a:t>
            </a:r>
            <a:r>
              <a:rPr lang="en-US" altLang="zh-CN" smtClean="0"/>
              <a:t>STMED     STMDA     </a:t>
            </a:r>
            <a:r>
              <a:rPr lang="zh-CN" altLang="en-US" smtClean="0"/>
              <a:t>过后减少存储</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CDDE6DE-4E0C-42C5-B936-2143AB4E57B7}" type="slidenum">
              <a:rPr lang="en-US" altLang="zh-CN" sz="1300"/>
              <a:pPr eaLnBrk="1" hangingPunct="1">
                <a:spcBef>
                  <a:spcPct val="0"/>
                </a:spcBef>
              </a:pPr>
              <a:t>45</a:t>
            </a:fld>
            <a:endParaRPr lang="en-US" altLang="zh-CN" sz="1300"/>
          </a:p>
        </p:txBody>
      </p:sp>
      <p:sp>
        <p:nvSpPr>
          <p:cNvPr id="155651" name="Rectangle 2"/>
          <p:cNvSpPr>
            <a:spLocks noGrp="1" noRot="1" noChangeAspect="1" noChangeArrowheads="1" noTextEdit="1"/>
          </p:cNvSpPr>
          <p:nvPr>
            <p:ph type="sldImg"/>
          </p:nvPr>
        </p:nvSpPr>
        <p:spPr>
          <a:xfrm>
            <a:off x="993775" y="768350"/>
            <a:ext cx="5114925" cy="3836988"/>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0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4D72BE7-7606-454F-8555-32BFFC001370}" type="slidenum">
              <a:rPr lang="en-US" altLang="zh-CN" sz="1300"/>
              <a:pPr eaLnBrk="1" hangingPunct="1">
                <a:spcBef>
                  <a:spcPct val="0"/>
                </a:spcBef>
              </a:pPr>
              <a:t>46</a:t>
            </a:fld>
            <a:endParaRPr lang="en-US" altLang="zh-CN" sz="1300"/>
          </a:p>
        </p:txBody>
      </p:sp>
      <p:sp>
        <p:nvSpPr>
          <p:cNvPr id="156675" name="Rectangle 2"/>
          <p:cNvSpPr>
            <a:spLocks noGrp="1" noRot="1" noChangeAspect="1" noChangeArrowheads="1" noTextEdit="1"/>
          </p:cNvSpPr>
          <p:nvPr>
            <p:ph type="sldImg"/>
          </p:nvPr>
        </p:nvSpPr>
        <p:spPr>
          <a:xfrm>
            <a:off x="993775" y="768350"/>
            <a:ext cx="5114925" cy="3836988"/>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54A02629-9E39-4494-976A-5063C7BB3620}" type="slidenum">
              <a:rPr lang="en-US" altLang="zh-CN" sz="1300"/>
              <a:pPr eaLnBrk="1" hangingPunct="1">
                <a:spcBef>
                  <a:spcPct val="0"/>
                </a:spcBef>
              </a:pPr>
              <a:t>47</a:t>
            </a:fld>
            <a:endParaRPr lang="en-US" altLang="zh-CN" sz="1300"/>
          </a:p>
        </p:txBody>
      </p:sp>
      <p:sp>
        <p:nvSpPr>
          <p:cNvPr id="157699" name="Rectangle 2"/>
          <p:cNvSpPr>
            <a:spLocks noGrp="1" noRot="1" noChangeAspect="1" noChangeArrowheads="1" noTextEdit="1"/>
          </p:cNvSpPr>
          <p:nvPr>
            <p:ph type="sldImg"/>
          </p:nvPr>
        </p:nvSpPr>
        <p:spPr>
          <a:xfrm>
            <a:off x="993775" y="768350"/>
            <a:ext cx="5114925" cy="3836988"/>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8261DFC-A9A8-485E-B4C4-B32149C35F36}" type="slidenum">
              <a:rPr lang="en-US" altLang="zh-CN" sz="1300"/>
              <a:pPr eaLnBrk="1" hangingPunct="1">
                <a:spcBef>
                  <a:spcPct val="0"/>
                </a:spcBef>
              </a:pPr>
              <a:t>48</a:t>
            </a:fld>
            <a:endParaRPr lang="en-US" altLang="zh-CN" sz="1300"/>
          </a:p>
        </p:txBody>
      </p:sp>
      <p:sp>
        <p:nvSpPr>
          <p:cNvPr id="158723" name="Rectangle 2"/>
          <p:cNvSpPr>
            <a:spLocks noGrp="1" noRot="1" noChangeAspect="1" noChangeArrowheads="1" noTextEdit="1"/>
          </p:cNvSpPr>
          <p:nvPr>
            <p:ph type="sldImg"/>
          </p:nvPr>
        </p:nvSpPr>
        <p:spPr>
          <a:xfrm>
            <a:off x="993775" y="768350"/>
            <a:ext cx="5114925" cy="3836988"/>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501C916-CD22-47EE-9C8F-E0EC6D65FCBC}" type="slidenum">
              <a:rPr lang="en-US" altLang="zh-CN" sz="1300"/>
              <a:pPr eaLnBrk="1" hangingPunct="1">
                <a:spcBef>
                  <a:spcPct val="0"/>
                </a:spcBef>
              </a:pPr>
              <a:t>49</a:t>
            </a:fld>
            <a:endParaRPr lang="en-US" altLang="zh-CN" sz="1300"/>
          </a:p>
        </p:txBody>
      </p:sp>
      <p:sp>
        <p:nvSpPr>
          <p:cNvPr id="159747" name="Rectangle 2"/>
          <p:cNvSpPr>
            <a:spLocks noGrp="1" noRot="1" noChangeAspect="1" noChangeArrowheads="1" noTextEdit="1"/>
          </p:cNvSpPr>
          <p:nvPr>
            <p:ph type="sldImg"/>
          </p:nvPr>
        </p:nvSpPr>
        <p:spPr>
          <a:xfrm>
            <a:off x="993775" y="768350"/>
            <a:ext cx="5114925" cy="3836988"/>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FFD115AB-76C9-4B74-A194-E664ACDDC8D4}" type="slidenum">
              <a:rPr lang="en-US" altLang="zh-CN" sz="1300"/>
              <a:pPr eaLnBrk="1" hangingPunct="1">
                <a:spcBef>
                  <a:spcPct val="0"/>
                </a:spcBef>
              </a:pPr>
              <a:t>50</a:t>
            </a:fld>
            <a:endParaRPr lang="en-US" altLang="zh-CN" sz="1300"/>
          </a:p>
        </p:txBody>
      </p:sp>
      <p:sp>
        <p:nvSpPr>
          <p:cNvPr id="160771" name="Rectangle 2"/>
          <p:cNvSpPr>
            <a:spLocks noGrp="1" noRot="1" noChangeAspect="1" noChangeArrowheads="1" noTextEdit="1"/>
          </p:cNvSpPr>
          <p:nvPr>
            <p:ph type="sldImg"/>
          </p:nvPr>
        </p:nvSpPr>
        <p:spPr>
          <a:xfrm>
            <a:off x="993775" y="768350"/>
            <a:ext cx="5114925" cy="3836988"/>
          </a:xfrm>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D70F25C-A746-4D10-B9C3-A1C83B02CDA9}" type="slidenum">
              <a:rPr lang="en-US" altLang="zh-CN" sz="1300"/>
              <a:pPr eaLnBrk="1" hangingPunct="1">
                <a:spcBef>
                  <a:spcPct val="0"/>
                </a:spcBef>
              </a:pPr>
              <a:t>51</a:t>
            </a:fld>
            <a:endParaRPr lang="en-US" altLang="zh-CN" sz="1300"/>
          </a:p>
        </p:txBody>
      </p:sp>
      <p:sp>
        <p:nvSpPr>
          <p:cNvPr id="161795" name="Rectangle 2"/>
          <p:cNvSpPr>
            <a:spLocks noGrp="1" noRot="1" noChangeAspect="1" noChangeArrowheads="1" noTextEdit="1"/>
          </p:cNvSpPr>
          <p:nvPr>
            <p:ph type="sldImg"/>
          </p:nvPr>
        </p:nvSpPr>
        <p:spPr>
          <a:xfrm>
            <a:off x="993775" y="768350"/>
            <a:ext cx="5114925" cy="3836988"/>
          </a:xfrm>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8758E56-43D3-4B6D-A221-254796ED3C80}" type="slidenum">
              <a:rPr lang="en-US" altLang="zh-CN" sz="1300"/>
              <a:pPr eaLnBrk="1" hangingPunct="1">
                <a:spcBef>
                  <a:spcPct val="0"/>
                </a:spcBef>
              </a:pPr>
              <a:t>52</a:t>
            </a:fld>
            <a:endParaRPr lang="en-US" altLang="zh-CN" sz="1300"/>
          </a:p>
        </p:txBody>
      </p:sp>
      <p:sp>
        <p:nvSpPr>
          <p:cNvPr id="162819" name="Rectangle 2"/>
          <p:cNvSpPr>
            <a:spLocks noGrp="1" noRot="1" noChangeAspect="1" noChangeArrowheads="1" noTextEdit="1"/>
          </p:cNvSpPr>
          <p:nvPr>
            <p:ph type="sldImg"/>
          </p:nvPr>
        </p:nvSpPr>
        <p:spPr>
          <a:xfrm>
            <a:off x="993775" y="768350"/>
            <a:ext cx="5114925" cy="3836988"/>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	B</a:t>
            </a:r>
          </a:p>
          <a:p>
            <a:pPr eaLnBrk="1" hangingPunct="1"/>
            <a:r>
              <a:rPr lang="en-US" altLang="zh-CN" sz="1000" smtClean="0"/>
              <a:t>	BL</a:t>
            </a:r>
            <a:r>
              <a:rPr lang="zh-CN" altLang="en-US" sz="1000" smtClean="0"/>
              <a:t>（保存子程序的返回地址）</a:t>
            </a:r>
          </a:p>
          <a:p>
            <a:pPr eaLnBrk="1" hangingPunct="1"/>
            <a:r>
              <a:rPr lang="zh-CN" altLang="en-US" sz="1000" smtClean="0"/>
              <a:t>	</a:t>
            </a:r>
            <a:r>
              <a:rPr lang="en-US" altLang="zh-CN" sz="1000" smtClean="0"/>
              <a:t>BX </a:t>
            </a:r>
            <a:r>
              <a:rPr lang="zh-CN" altLang="en-US" sz="1000" smtClean="0"/>
              <a:t>（根据目标地址的最低位切换到</a:t>
            </a:r>
            <a:r>
              <a:rPr lang="en-US" altLang="zh-CN" sz="1000" smtClean="0"/>
              <a:t>Thumb</a:t>
            </a:r>
            <a:r>
              <a:rPr lang="zh-CN" altLang="en-US" sz="1000" smtClean="0"/>
              <a:t>状态）</a:t>
            </a:r>
          </a:p>
          <a:p>
            <a:pPr eaLnBrk="1" hangingPunct="1"/>
            <a:r>
              <a:rPr lang="zh-CN" altLang="en-US" sz="1000" smtClean="0"/>
              <a:t>	</a:t>
            </a:r>
            <a:r>
              <a:rPr lang="en-US" altLang="zh-CN" sz="1000" smtClean="0"/>
              <a:t>BLX</a:t>
            </a:r>
          </a:p>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F897E69-0B45-4C05-B191-67CD0D109AF9}" type="slidenum">
              <a:rPr lang="en-US" altLang="zh-CN" sz="1300"/>
              <a:pPr eaLnBrk="1" hangingPunct="1">
                <a:spcBef>
                  <a:spcPct val="0"/>
                </a:spcBef>
              </a:pPr>
              <a:t>13</a:t>
            </a:fld>
            <a:endParaRPr lang="en-US" altLang="zh-CN" sz="1300"/>
          </a:p>
        </p:txBody>
      </p:sp>
      <p:sp>
        <p:nvSpPr>
          <p:cNvPr id="136195" name="Rectangle 2"/>
          <p:cNvSpPr>
            <a:spLocks noGrp="1" noRot="1" noChangeAspect="1" noChangeArrowheads="1" noTextEdit="1"/>
          </p:cNvSpPr>
          <p:nvPr>
            <p:ph type="sldImg"/>
          </p:nvPr>
        </p:nvSpPr>
        <p:spPr>
          <a:xfrm>
            <a:off x="993775" y="768350"/>
            <a:ext cx="5114925" cy="3836988"/>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灵活的第</a:t>
            </a:r>
            <a:r>
              <a:rPr lang="en-US" altLang="zh-CN" smtClean="0"/>
              <a:t>2</a:t>
            </a:r>
            <a:r>
              <a:rPr lang="zh-CN" altLang="en-US" smtClean="0"/>
              <a:t>操作数</a:t>
            </a:r>
          </a:p>
          <a:p>
            <a:pPr eaLnBrk="1" hangingPunct="1"/>
            <a:endParaRPr lang="zh-CN" altLang="en-US" smtClean="0"/>
          </a:p>
          <a:p>
            <a:pPr eaLnBrk="1" hangingPunct="1"/>
            <a:r>
              <a:rPr lang="zh-CN" altLang="en-US" smtClean="0"/>
              <a:t>参看前面的幻灯片图解，有两种形式。</a:t>
            </a:r>
          </a:p>
          <a:p>
            <a:pPr eaLnBrk="1" hangingPunct="1"/>
            <a:r>
              <a:rPr lang="en-US" altLang="zh-CN" smtClean="0"/>
              <a:t>1</a:t>
            </a:r>
            <a:r>
              <a:rPr lang="en-US" altLang="zh-CN" smtClean="0">
                <a:latin typeface="Arial" panose="020B0604020202020204" pitchFamily="34" charset="0"/>
              </a:rPr>
              <a:t>º</a:t>
            </a:r>
            <a:r>
              <a:rPr lang="zh-CN" altLang="en-US" smtClean="0"/>
              <a:t>立即数型，</a:t>
            </a:r>
            <a:r>
              <a:rPr lang="en-US" altLang="zh-CN" smtClean="0"/>
              <a:t>#&lt;32</a:t>
            </a:r>
            <a:r>
              <a:rPr lang="zh-CN" altLang="en-US" smtClean="0"/>
              <a:t>位立即数</a:t>
            </a:r>
            <a:r>
              <a:rPr lang="en-US" altLang="zh-CN" smtClean="0"/>
              <a:t>&gt;</a:t>
            </a:r>
          </a:p>
          <a:p>
            <a:pPr eaLnBrk="1" hangingPunct="1"/>
            <a:r>
              <a:rPr lang="en-US" altLang="zh-CN" smtClean="0"/>
              <a:t>#&lt;32</a:t>
            </a:r>
            <a:r>
              <a:rPr lang="zh-CN" altLang="en-US" smtClean="0"/>
              <a:t>位立即数</a:t>
            </a:r>
            <a:r>
              <a:rPr lang="en-US" altLang="zh-CN" smtClean="0"/>
              <a:t>&gt;</a:t>
            </a:r>
            <a:r>
              <a:rPr lang="zh-CN" altLang="en-US" smtClean="0"/>
              <a:t>是取值为数字常量的表达式。但并不是所有的</a:t>
            </a:r>
            <a:r>
              <a:rPr lang="en-US" altLang="zh-CN" smtClean="0"/>
              <a:t>32</a:t>
            </a:r>
            <a:r>
              <a:rPr lang="zh-CN" altLang="en-US" smtClean="0"/>
              <a:t>位立即数都是有效的。有效的立即数很少，也不能任意指定。它必须由一个</a:t>
            </a:r>
            <a:r>
              <a:rPr lang="en-US" altLang="zh-CN" smtClean="0"/>
              <a:t>8</a:t>
            </a:r>
            <a:r>
              <a:rPr lang="zh-CN" altLang="en-US" smtClean="0"/>
              <a:t>位的立即数循环右移偶数位得到。原因是</a:t>
            </a:r>
            <a:r>
              <a:rPr lang="en-US" altLang="zh-CN" smtClean="0"/>
              <a:t>32</a:t>
            </a:r>
            <a:r>
              <a:rPr lang="zh-CN" altLang="en-US" smtClean="0"/>
              <a:t>位</a:t>
            </a:r>
            <a:r>
              <a:rPr lang="en-US" altLang="zh-CN" smtClean="0"/>
              <a:t>ARM</a:t>
            </a:r>
            <a:r>
              <a:rPr lang="zh-CN" altLang="en-US" smtClean="0"/>
              <a:t>指令中条件码和操作码等占用了一些必要的指令码位，</a:t>
            </a:r>
            <a:r>
              <a:rPr lang="en-US" altLang="zh-CN" smtClean="0"/>
              <a:t>32</a:t>
            </a:r>
            <a:r>
              <a:rPr lang="zh-CN" altLang="en-US" smtClean="0"/>
              <a:t>位立即数无法编码在指令中。数据处理指令中留给</a:t>
            </a:r>
            <a:r>
              <a:rPr lang="en-US" altLang="zh-CN" smtClean="0"/>
              <a:t>Operand2</a:t>
            </a:r>
            <a:r>
              <a:rPr lang="zh-CN" altLang="en-US" smtClean="0"/>
              <a:t>操作数的编码空间只有</a:t>
            </a:r>
            <a:r>
              <a:rPr lang="en-US" altLang="zh-CN" smtClean="0"/>
              <a:t>12</a:t>
            </a:r>
            <a:r>
              <a:rPr lang="zh-CN" altLang="en-US" smtClean="0"/>
              <a:t>位，需要利用这</a:t>
            </a:r>
            <a:r>
              <a:rPr lang="en-US" altLang="zh-CN" smtClean="0"/>
              <a:t>12</a:t>
            </a:r>
            <a:r>
              <a:rPr lang="zh-CN" altLang="en-US" smtClean="0"/>
              <a:t>位产生</a:t>
            </a:r>
            <a:r>
              <a:rPr lang="en-US" altLang="zh-CN" smtClean="0"/>
              <a:t>32</a:t>
            </a:r>
            <a:r>
              <a:rPr lang="zh-CN" altLang="en-US" smtClean="0"/>
              <a:t>位的立即数。其方法是：把指令最低</a:t>
            </a:r>
            <a:r>
              <a:rPr lang="en-US" altLang="zh-CN" smtClean="0"/>
              <a:t>8</a:t>
            </a:r>
            <a:r>
              <a:rPr lang="zh-CN" altLang="en-US" smtClean="0"/>
              <a:t>位（</a:t>
            </a:r>
            <a:r>
              <a:rPr lang="en-US" altLang="zh-CN" smtClean="0"/>
              <a:t>bit[7:0]</a:t>
            </a:r>
            <a:r>
              <a:rPr lang="zh-CN" altLang="en-US" smtClean="0"/>
              <a:t>）立即数循环右移偶数次，循环右移次数由</a:t>
            </a:r>
            <a:r>
              <a:rPr lang="en-US" altLang="zh-CN" smtClean="0"/>
              <a:t>2*bit[11:8] </a:t>
            </a:r>
            <a:r>
              <a:rPr lang="zh-CN" altLang="en-US" smtClean="0"/>
              <a:t>（</a:t>
            </a:r>
            <a:r>
              <a:rPr lang="en-US" altLang="zh-CN" smtClean="0"/>
              <a:t>bit[11:8]</a:t>
            </a:r>
            <a:r>
              <a:rPr lang="zh-CN" altLang="en-US" smtClean="0"/>
              <a:t>是</a:t>
            </a:r>
            <a:r>
              <a:rPr lang="en-US" altLang="zh-CN" smtClean="0"/>
              <a:t>Operand2</a:t>
            </a:r>
            <a:r>
              <a:rPr lang="zh-CN" altLang="en-US" smtClean="0"/>
              <a:t>的高</a:t>
            </a:r>
            <a:r>
              <a:rPr lang="en-US" altLang="zh-CN" smtClean="0"/>
              <a:t>4</a:t>
            </a:r>
            <a:r>
              <a:rPr lang="zh-CN" altLang="en-US" smtClean="0"/>
              <a:t>位）指定。</a:t>
            </a:r>
          </a:p>
          <a:p>
            <a:pPr eaLnBrk="1" hangingPunct="1"/>
            <a:r>
              <a:rPr lang="zh-CN" altLang="en-US" smtClean="0"/>
              <a:t>例如：</a:t>
            </a:r>
            <a:r>
              <a:rPr lang="en-US" altLang="zh-CN" smtClean="0"/>
              <a:t>MOV R4, #0x8000000A</a:t>
            </a:r>
          </a:p>
          <a:p>
            <a:pPr eaLnBrk="1" hangingPunct="1"/>
            <a:r>
              <a:rPr lang="zh-CN" altLang="en-US" smtClean="0"/>
              <a:t>其中的立即数</a:t>
            </a:r>
            <a:r>
              <a:rPr lang="en-US" altLang="zh-CN" smtClean="0"/>
              <a:t>#0x8000000C</a:t>
            </a:r>
            <a:r>
              <a:rPr lang="zh-CN" altLang="en-US" smtClean="0"/>
              <a:t>是由</a:t>
            </a:r>
            <a:r>
              <a:rPr lang="en-US" altLang="zh-CN" smtClean="0"/>
              <a:t>8</a:t>
            </a:r>
            <a:r>
              <a:rPr lang="zh-CN" altLang="en-US" smtClean="0"/>
              <a:t>位的</a:t>
            </a:r>
            <a:r>
              <a:rPr lang="en-US" altLang="zh-CN" smtClean="0"/>
              <a:t>0xA8</a:t>
            </a:r>
            <a:r>
              <a:rPr lang="zh-CN" altLang="en-US" smtClean="0"/>
              <a:t>循环右移</a:t>
            </a:r>
            <a:r>
              <a:rPr lang="en-US" altLang="zh-CN" smtClean="0"/>
              <a:t>0x2</a:t>
            </a:r>
            <a:r>
              <a:rPr lang="zh-CN" altLang="en-US" smtClean="0"/>
              <a:t>位得到。</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D33B48E-5664-4061-A602-CDEB369A1FBC}" type="slidenum">
              <a:rPr lang="en-US" altLang="zh-CN" sz="1300"/>
              <a:pPr eaLnBrk="1" hangingPunct="1">
                <a:spcBef>
                  <a:spcPct val="0"/>
                </a:spcBef>
              </a:pPr>
              <a:t>53</a:t>
            </a:fld>
            <a:endParaRPr lang="en-US" altLang="zh-CN" sz="1300"/>
          </a:p>
        </p:txBody>
      </p:sp>
      <p:sp>
        <p:nvSpPr>
          <p:cNvPr id="163843" name="Rectangle 2"/>
          <p:cNvSpPr>
            <a:spLocks noGrp="1" noRot="1" noChangeAspect="1" noChangeArrowheads="1" noTextEdit="1"/>
          </p:cNvSpPr>
          <p:nvPr>
            <p:ph type="sldImg"/>
          </p:nvPr>
        </p:nvSpPr>
        <p:spPr>
          <a:xfrm>
            <a:off x="993775" y="768350"/>
            <a:ext cx="5114925" cy="3836988"/>
          </a:xfrm>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721AF51-7CC8-4EB2-AA20-D62C09F86C41}" type="slidenum">
              <a:rPr lang="en-US" altLang="zh-CN" sz="1300"/>
              <a:pPr eaLnBrk="1" hangingPunct="1">
                <a:spcBef>
                  <a:spcPct val="0"/>
                </a:spcBef>
              </a:pPr>
              <a:t>54</a:t>
            </a:fld>
            <a:endParaRPr lang="en-US" altLang="zh-CN" sz="1300"/>
          </a:p>
        </p:txBody>
      </p:sp>
      <p:sp>
        <p:nvSpPr>
          <p:cNvPr id="164867" name="Rectangle 2"/>
          <p:cNvSpPr>
            <a:spLocks noGrp="1" noRot="1" noChangeAspect="1" noChangeArrowheads="1" noTextEdit="1"/>
          </p:cNvSpPr>
          <p:nvPr>
            <p:ph type="sldImg"/>
          </p:nvPr>
        </p:nvSpPr>
        <p:spPr>
          <a:xfrm>
            <a:off x="993775" y="768350"/>
            <a:ext cx="5114925" cy="3836988"/>
          </a:xfrm>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AED85C-F0CB-477C-A168-CDC2DA9F2FE6}" type="slidenum">
              <a:rPr lang="en-US" altLang="zh-CN" smtClean="0"/>
              <a:pPr/>
              <a:t>56</a:t>
            </a:fld>
            <a:endParaRPr lang="en-US" altLang="zh-CN"/>
          </a:p>
        </p:txBody>
      </p:sp>
    </p:spTree>
    <p:extLst>
      <p:ext uri="{BB962C8B-B14F-4D97-AF65-F5344CB8AC3E}">
        <p14:creationId xmlns:p14="http://schemas.microsoft.com/office/powerpoint/2010/main" val="652953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xfrm>
            <a:off x="993775" y="768350"/>
            <a:ext cx="5114925" cy="3836988"/>
          </a:xfrm>
          <a:ln/>
        </p:spPr>
      </p:sp>
      <p:sp>
        <p:nvSpPr>
          <p:cNvPr id="165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65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FDF795FD-355A-4DC2-AF56-4956F8E546C8}" type="slidenum">
              <a:rPr lang="en-US" altLang="zh-CN" sz="1300"/>
              <a:pPr eaLnBrk="1" hangingPunct="1">
                <a:spcBef>
                  <a:spcPct val="0"/>
                </a:spcBef>
              </a:pPr>
              <a:t>80</a:t>
            </a:fld>
            <a:endParaRPr lang="en-US" altLang="zh-CN"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35DDF625-853B-49E6-8371-503801D3A127}" type="slidenum">
              <a:rPr lang="en-US" altLang="zh-CN" sz="1300"/>
              <a:pPr eaLnBrk="1" hangingPunct="1">
                <a:spcBef>
                  <a:spcPct val="0"/>
                </a:spcBef>
              </a:pPr>
              <a:t>82</a:t>
            </a:fld>
            <a:endParaRPr lang="en-US" altLang="zh-CN" sz="1300"/>
          </a:p>
        </p:txBody>
      </p:sp>
      <p:sp>
        <p:nvSpPr>
          <p:cNvPr id="166915" name="Rectangle 2"/>
          <p:cNvSpPr>
            <a:spLocks noGrp="1" noRot="1" noChangeAspect="1" noChangeArrowheads="1" noTextEdit="1"/>
          </p:cNvSpPr>
          <p:nvPr>
            <p:ph type="sldImg"/>
          </p:nvPr>
        </p:nvSpPr>
        <p:spPr>
          <a:xfrm>
            <a:off x="993775" y="768350"/>
            <a:ext cx="5114925" cy="3836988"/>
          </a:xfrm>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2EA9EE1-4E0D-463C-9CB4-AB2EDA75F892}" type="slidenum">
              <a:rPr lang="en-US" altLang="zh-CN" sz="1300"/>
              <a:pPr eaLnBrk="1" hangingPunct="1">
                <a:spcBef>
                  <a:spcPct val="0"/>
                </a:spcBef>
              </a:pPr>
              <a:t>86</a:t>
            </a:fld>
            <a:endParaRPr lang="en-US" altLang="zh-CN" sz="1300"/>
          </a:p>
        </p:txBody>
      </p:sp>
      <p:sp>
        <p:nvSpPr>
          <p:cNvPr id="168963" name="Rectangle 2"/>
          <p:cNvSpPr>
            <a:spLocks noGrp="1" noRot="1" noChangeAspect="1" noChangeArrowheads="1" noTextEdit="1"/>
          </p:cNvSpPr>
          <p:nvPr>
            <p:ph type="sldImg"/>
          </p:nvPr>
        </p:nvSpPr>
        <p:spPr>
          <a:xfrm>
            <a:off x="993775" y="768350"/>
            <a:ext cx="5114925" cy="3836988"/>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700" smtClean="0">
              <a:solidFill>
                <a:schemeClr val="hlink"/>
              </a:solidFill>
              <a:ea typeface="楷体_GB2312" pitchFamily="49"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294A5D2E-E796-4507-8EC7-ED4CDE827CD8}" type="slidenum">
              <a:rPr lang="en-US" altLang="zh-CN" sz="1300"/>
              <a:pPr eaLnBrk="1" hangingPunct="1">
                <a:spcBef>
                  <a:spcPct val="0"/>
                </a:spcBef>
              </a:pPr>
              <a:t>87</a:t>
            </a:fld>
            <a:endParaRPr lang="en-US" altLang="zh-CN" sz="1300"/>
          </a:p>
        </p:txBody>
      </p:sp>
      <p:sp>
        <p:nvSpPr>
          <p:cNvPr id="169987" name="Rectangle 2"/>
          <p:cNvSpPr>
            <a:spLocks noGrp="1" noRot="1" noChangeAspect="1" noChangeArrowheads="1" noTextEdit="1"/>
          </p:cNvSpPr>
          <p:nvPr>
            <p:ph type="sldImg"/>
          </p:nvPr>
        </p:nvSpPr>
        <p:spPr>
          <a:xfrm>
            <a:off x="993775" y="768350"/>
            <a:ext cx="5114925" cy="3836988"/>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AC51310F-AC5F-44F6-AD00-F0153DD7108F}" type="slidenum">
              <a:rPr lang="en-US" altLang="zh-CN" sz="1300"/>
              <a:pPr eaLnBrk="1" hangingPunct="1">
                <a:spcBef>
                  <a:spcPct val="0"/>
                </a:spcBef>
              </a:pPr>
              <a:t>90</a:t>
            </a:fld>
            <a:endParaRPr lang="en-US" altLang="zh-CN" sz="1300"/>
          </a:p>
        </p:txBody>
      </p:sp>
      <p:sp>
        <p:nvSpPr>
          <p:cNvPr id="171011" name="Rectangle 2"/>
          <p:cNvSpPr>
            <a:spLocks noGrp="1" noRot="1" noChangeAspect="1" noChangeArrowheads="1" noTextEdit="1"/>
          </p:cNvSpPr>
          <p:nvPr>
            <p:ph type="sldImg"/>
          </p:nvPr>
        </p:nvSpPr>
        <p:spPr>
          <a:xfrm>
            <a:off x="993775" y="768350"/>
            <a:ext cx="5114925" cy="3836988"/>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FF774141-2506-4F76-BCC1-42AC2EAB59BF}" type="slidenum">
              <a:rPr lang="en-US" altLang="zh-CN" sz="1300"/>
              <a:pPr eaLnBrk="1" hangingPunct="1">
                <a:spcBef>
                  <a:spcPct val="0"/>
                </a:spcBef>
              </a:pPr>
              <a:t>96</a:t>
            </a:fld>
            <a:endParaRPr lang="en-US" altLang="zh-CN" sz="1300"/>
          </a:p>
        </p:txBody>
      </p:sp>
      <p:sp>
        <p:nvSpPr>
          <p:cNvPr id="172035" name="Rectangle 2"/>
          <p:cNvSpPr>
            <a:spLocks noGrp="1" noRot="1" noChangeAspect="1" noChangeArrowheads="1" noTextEdit="1"/>
          </p:cNvSpPr>
          <p:nvPr>
            <p:ph type="sldImg"/>
          </p:nvPr>
        </p:nvSpPr>
        <p:spPr>
          <a:xfrm>
            <a:off x="993775" y="768350"/>
            <a:ext cx="5114925" cy="3836988"/>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503B133B-58B8-41FA-BCFC-67EEDE90E542}" type="slidenum">
              <a:rPr lang="en-US" altLang="zh-CN" sz="1300"/>
              <a:pPr eaLnBrk="1" hangingPunct="1">
                <a:spcBef>
                  <a:spcPct val="0"/>
                </a:spcBef>
              </a:pPr>
              <a:t>97</a:t>
            </a:fld>
            <a:endParaRPr lang="en-US" altLang="zh-CN" sz="1300"/>
          </a:p>
        </p:txBody>
      </p:sp>
      <p:sp>
        <p:nvSpPr>
          <p:cNvPr id="173059" name="Rectangle 2"/>
          <p:cNvSpPr>
            <a:spLocks noGrp="1" noRot="1" noChangeAspect="1" noChangeArrowheads="1" noTextEdit="1"/>
          </p:cNvSpPr>
          <p:nvPr>
            <p:ph type="sldImg"/>
          </p:nvPr>
        </p:nvSpPr>
        <p:spPr>
          <a:xfrm>
            <a:off x="993775" y="768350"/>
            <a:ext cx="5114925" cy="3836988"/>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fields</a:t>
            </a:r>
            <a:r>
              <a:rPr lang="zh-CN" altLang="en-US" smtClean="0"/>
              <a:t>可以是以下的一种或多种；</a:t>
            </a:r>
            <a:r>
              <a:rPr lang="en-US" altLang="zh-CN" smtClean="0"/>
              <a:t>(</a:t>
            </a:r>
            <a:r>
              <a:rPr lang="zh-CN" altLang="en-US" smtClean="0"/>
              <a:t>字母必须为小写</a:t>
            </a:r>
            <a:r>
              <a:rPr lang="en-US" altLang="zh-CN" smtClean="0"/>
              <a:t>)</a:t>
            </a:r>
            <a:r>
              <a:rPr lang="zh-CN" altLang="en-US" smtClean="0"/>
              <a:t>；</a:t>
            </a:r>
            <a:r>
              <a:rPr lang="en-US" altLang="zh-CN" smtClean="0">
                <a:solidFill>
                  <a:schemeClr val="hlink"/>
                </a:solidFill>
              </a:rPr>
              <a:t>c </a:t>
            </a:r>
            <a:r>
              <a:rPr lang="en-US" altLang="zh-CN" smtClean="0"/>
              <a:t> </a:t>
            </a:r>
            <a:r>
              <a:rPr lang="zh-CN" altLang="en-US" smtClean="0"/>
              <a:t>控制域屏蔽字节 </a:t>
            </a:r>
            <a:r>
              <a:rPr lang="en-US" altLang="zh-CN" smtClean="0"/>
              <a:t>(psr[7</a:t>
            </a:r>
            <a:r>
              <a:rPr lang="en-US" altLang="zh-CN" smtClean="0">
                <a:latin typeface="Arial" panose="020B0604020202020204" pitchFamily="34" charset="0"/>
              </a:rPr>
              <a:t>…</a:t>
            </a:r>
            <a:r>
              <a:rPr lang="en-US" altLang="zh-CN" smtClean="0"/>
              <a:t>0])</a:t>
            </a:r>
            <a:r>
              <a:rPr lang="zh-CN" altLang="en-US" smtClean="0"/>
              <a:t>；</a:t>
            </a:r>
            <a:r>
              <a:rPr lang="en-US" altLang="zh-CN" smtClean="0">
                <a:solidFill>
                  <a:schemeClr val="hlink"/>
                </a:solidFill>
              </a:rPr>
              <a:t>x</a:t>
            </a:r>
            <a:r>
              <a:rPr lang="en-US" altLang="zh-CN" smtClean="0"/>
              <a:t>  </a:t>
            </a:r>
            <a:r>
              <a:rPr lang="zh-CN" altLang="en-US" smtClean="0"/>
              <a:t>扩展域屏蔽字节 </a:t>
            </a:r>
            <a:r>
              <a:rPr lang="en-US" altLang="zh-CN" smtClean="0"/>
              <a:t>(psr[15</a:t>
            </a:r>
            <a:r>
              <a:rPr lang="en-US" altLang="zh-CN" smtClean="0">
                <a:latin typeface="Arial" panose="020B0604020202020204" pitchFamily="34" charset="0"/>
              </a:rPr>
              <a:t>…</a:t>
            </a:r>
            <a:r>
              <a:rPr lang="en-US" altLang="zh-CN" smtClean="0"/>
              <a:t>8])</a:t>
            </a:r>
            <a:r>
              <a:rPr lang="zh-CN" altLang="en-US" smtClean="0"/>
              <a:t>； </a:t>
            </a:r>
            <a:r>
              <a:rPr lang="en-US" altLang="zh-CN" smtClean="0">
                <a:solidFill>
                  <a:schemeClr val="hlink"/>
                </a:solidFill>
              </a:rPr>
              <a:t>s</a:t>
            </a:r>
            <a:r>
              <a:rPr lang="en-US" altLang="zh-CN" smtClean="0"/>
              <a:t>  </a:t>
            </a:r>
            <a:r>
              <a:rPr lang="zh-CN" altLang="en-US" smtClean="0"/>
              <a:t>状态域屏蔽字节 </a:t>
            </a:r>
            <a:r>
              <a:rPr lang="en-US" altLang="zh-CN" smtClean="0"/>
              <a:t>(psr[23</a:t>
            </a:r>
            <a:r>
              <a:rPr lang="en-US" altLang="zh-CN" smtClean="0">
                <a:latin typeface="Arial" panose="020B0604020202020204" pitchFamily="34" charset="0"/>
              </a:rPr>
              <a:t>…</a:t>
            </a:r>
            <a:r>
              <a:rPr lang="en-US" altLang="zh-CN" smtClean="0"/>
              <a:t>16])</a:t>
            </a:r>
            <a:r>
              <a:rPr lang="zh-CN" altLang="en-US" smtClean="0"/>
              <a:t>；</a:t>
            </a:r>
            <a:r>
              <a:rPr lang="en-US" altLang="zh-CN" smtClean="0">
                <a:solidFill>
                  <a:schemeClr val="hlink"/>
                </a:solidFill>
              </a:rPr>
              <a:t>f</a:t>
            </a:r>
            <a:r>
              <a:rPr lang="en-US" altLang="zh-CN" smtClean="0"/>
              <a:t>  </a:t>
            </a:r>
            <a:r>
              <a:rPr lang="zh-CN" altLang="en-US" smtClean="0"/>
              <a:t>标志域屏蔽字节 </a:t>
            </a:r>
            <a:r>
              <a:rPr lang="en-US" altLang="zh-CN" smtClean="0"/>
              <a:t>(psr[31</a:t>
            </a:r>
            <a:r>
              <a:rPr lang="en-US" altLang="zh-CN" smtClean="0">
                <a:latin typeface="Arial" panose="020B0604020202020204" pitchFamily="34" charset="0"/>
              </a:rPr>
              <a:t>…</a:t>
            </a:r>
            <a:r>
              <a:rPr lang="en-US" altLang="zh-CN" smtClean="0"/>
              <a:t>24])</a:t>
            </a:r>
            <a:r>
              <a:rPr lang="zh-CN" altLang="en-US" smtClean="0"/>
              <a:t>。</a:t>
            </a:r>
            <a:endParaRPr lang="zh-CN" altLang="en-US" smtClean="0">
              <a:solidFill>
                <a:srgbClr val="000000"/>
              </a:solidFill>
            </a:endParaRPr>
          </a:p>
          <a:p>
            <a:pPr lvl="2" eaLnBrk="1" hangingPunct="1"/>
            <a:r>
              <a:rPr lang="en-US" altLang="zh-CN" smtClean="0"/>
              <a:t>immed_8r	</a:t>
            </a:r>
            <a:r>
              <a:rPr lang="zh-CN" altLang="en-US" smtClean="0"/>
              <a:t>要传送到状态寄存器指定域的立即数，</a:t>
            </a:r>
            <a:r>
              <a:rPr lang="en-US" altLang="zh-CN" smtClean="0"/>
              <a:t>8</a:t>
            </a:r>
            <a:r>
              <a:rPr lang="zh-CN" altLang="en-US" smtClean="0"/>
              <a:t>位。</a:t>
            </a:r>
          </a:p>
          <a:p>
            <a:pPr lvl="2" eaLnBrk="1" hangingPunct="1"/>
            <a:r>
              <a:rPr lang="en-US" altLang="zh-CN" smtClean="0"/>
              <a:t>Rm   		</a:t>
            </a:r>
            <a:r>
              <a:rPr lang="zh-CN" altLang="en-US" smtClean="0"/>
              <a:t>要传送到状态寄存器指定域的数据的源寄存器。</a:t>
            </a:r>
          </a:p>
          <a:p>
            <a:pPr eaLnBrk="1" hangingPunct="1"/>
            <a:endParaRPr lang="en-US" altLang="zh-CN"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B387F94E-26B4-44BE-BFEA-C910FAA03E7E}" type="slidenum">
              <a:rPr lang="en-US" altLang="zh-CN" sz="1300"/>
              <a:pPr eaLnBrk="1" hangingPunct="1">
                <a:spcBef>
                  <a:spcPct val="0"/>
                </a:spcBef>
              </a:pPr>
              <a:t>22</a:t>
            </a:fld>
            <a:endParaRPr lang="en-US" altLang="zh-CN" sz="1300"/>
          </a:p>
        </p:txBody>
      </p:sp>
      <p:sp>
        <p:nvSpPr>
          <p:cNvPr id="137219" name="Rectangle 2"/>
          <p:cNvSpPr>
            <a:spLocks noGrp="1" noRot="1" noChangeAspect="1" noChangeArrowheads="1" noTextEdit="1"/>
          </p:cNvSpPr>
          <p:nvPr>
            <p:ph type="sldImg"/>
          </p:nvPr>
        </p:nvSpPr>
        <p:spPr>
          <a:xfrm>
            <a:off x="993775" y="768350"/>
            <a:ext cx="5114925" cy="3836988"/>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B4350D69-D951-4DD5-83AE-DCB0C3C4EE05}" type="slidenum">
              <a:rPr lang="en-US" altLang="zh-CN" sz="1300"/>
              <a:pPr eaLnBrk="1" hangingPunct="1">
                <a:spcBef>
                  <a:spcPct val="0"/>
                </a:spcBef>
              </a:pPr>
              <a:t>99</a:t>
            </a:fld>
            <a:endParaRPr lang="en-US" altLang="zh-CN" sz="1300"/>
          </a:p>
        </p:txBody>
      </p:sp>
      <p:sp>
        <p:nvSpPr>
          <p:cNvPr id="174083" name="Rectangle 2"/>
          <p:cNvSpPr>
            <a:spLocks noGrp="1" noRot="1" noChangeAspect="1" noChangeArrowheads="1" noTextEdit="1"/>
          </p:cNvSpPr>
          <p:nvPr>
            <p:ph type="sldImg"/>
          </p:nvPr>
        </p:nvSpPr>
        <p:spPr>
          <a:xfrm>
            <a:off x="993775" y="768350"/>
            <a:ext cx="5114925" cy="3836988"/>
          </a:xfrm>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3F2BA695-265F-4069-B469-C3D97C75AAFC}" type="slidenum">
              <a:rPr lang="en-US" altLang="zh-CN" sz="1300"/>
              <a:pPr eaLnBrk="1" hangingPunct="1">
                <a:spcBef>
                  <a:spcPct val="0"/>
                </a:spcBef>
              </a:pPr>
              <a:t>100</a:t>
            </a:fld>
            <a:endParaRPr lang="en-US" altLang="zh-CN" sz="1300"/>
          </a:p>
        </p:txBody>
      </p:sp>
      <p:sp>
        <p:nvSpPr>
          <p:cNvPr id="175107" name="Rectangle 2"/>
          <p:cNvSpPr>
            <a:spLocks noGrp="1" noRot="1" noChangeAspect="1" noChangeArrowheads="1" noTextEdit="1"/>
          </p:cNvSpPr>
          <p:nvPr>
            <p:ph type="sldImg"/>
          </p:nvPr>
        </p:nvSpPr>
        <p:spPr>
          <a:xfrm>
            <a:off x="993775" y="768350"/>
            <a:ext cx="5114925" cy="3836988"/>
          </a:xfrm>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0259CAB-1F88-49C8-87F4-20D3CB341DA3}" type="slidenum">
              <a:rPr lang="en-US" altLang="zh-CN" sz="1300"/>
              <a:pPr eaLnBrk="1" hangingPunct="1">
                <a:spcBef>
                  <a:spcPct val="0"/>
                </a:spcBef>
              </a:pPr>
              <a:t>101</a:t>
            </a:fld>
            <a:endParaRPr lang="en-US" altLang="zh-CN" sz="1300"/>
          </a:p>
        </p:txBody>
      </p:sp>
      <p:sp>
        <p:nvSpPr>
          <p:cNvPr id="176131" name="Rectangle 2"/>
          <p:cNvSpPr>
            <a:spLocks noGrp="1" noRot="1" noChangeAspect="1" noChangeArrowheads="1" noTextEdit="1"/>
          </p:cNvSpPr>
          <p:nvPr>
            <p:ph type="sldImg"/>
          </p:nvPr>
        </p:nvSpPr>
        <p:spPr>
          <a:xfrm>
            <a:off x="993775" y="768350"/>
            <a:ext cx="5114925" cy="3836988"/>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E1E94FE3-83D2-421F-B712-C6C524D137AE}" type="slidenum">
              <a:rPr lang="en-US" altLang="zh-CN" sz="1300"/>
              <a:pPr eaLnBrk="1" hangingPunct="1">
                <a:spcBef>
                  <a:spcPct val="0"/>
                </a:spcBef>
              </a:pPr>
              <a:t>102</a:t>
            </a:fld>
            <a:endParaRPr lang="en-US" altLang="zh-CN" sz="1300"/>
          </a:p>
        </p:txBody>
      </p:sp>
      <p:sp>
        <p:nvSpPr>
          <p:cNvPr id="177155" name="Rectangle 2"/>
          <p:cNvSpPr>
            <a:spLocks noGrp="1" noRot="1" noChangeAspect="1" noChangeArrowheads="1" noTextEdit="1"/>
          </p:cNvSpPr>
          <p:nvPr>
            <p:ph type="sldImg"/>
          </p:nvPr>
        </p:nvSpPr>
        <p:spPr>
          <a:xfrm>
            <a:off x="993775" y="768350"/>
            <a:ext cx="5114925" cy="3836988"/>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9031158-7E7D-445A-A4F2-F49EAF592218}" type="slidenum">
              <a:rPr lang="en-US" altLang="zh-CN" sz="1300"/>
              <a:pPr eaLnBrk="1" hangingPunct="1">
                <a:spcBef>
                  <a:spcPct val="0"/>
                </a:spcBef>
              </a:pPr>
              <a:t>103</a:t>
            </a:fld>
            <a:endParaRPr lang="en-US" altLang="zh-CN" sz="1300"/>
          </a:p>
        </p:txBody>
      </p:sp>
      <p:sp>
        <p:nvSpPr>
          <p:cNvPr id="178179" name="Rectangle 2"/>
          <p:cNvSpPr>
            <a:spLocks noGrp="1" noRot="1" noChangeAspect="1" noChangeArrowheads="1" noTextEdit="1"/>
          </p:cNvSpPr>
          <p:nvPr>
            <p:ph type="sldImg"/>
          </p:nvPr>
        </p:nvSpPr>
        <p:spPr>
          <a:xfrm>
            <a:off x="993775" y="768350"/>
            <a:ext cx="5114925" cy="383698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7AA9689-556C-4F79-B256-D268C7D31D62}" type="slidenum">
              <a:rPr lang="en-US" altLang="zh-CN" sz="1300"/>
              <a:pPr eaLnBrk="1" hangingPunct="1">
                <a:spcBef>
                  <a:spcPct val="0"/>
                </a:spcBef>
              </a:pPr>
              <a:t>104</a:t>
            </a:fld>
            <a:endParaRPr lang="en-US" altLang="zh-CN" sz="1300"/>
          </a:p>
        </p:txBody>
      </p:sp>
      <p:sp>
        <p:nvSpPr>
          <p:cNvPr id="179203" name="Rectangle 2"/>
          <p:cNvSpPr>
            <a:spLocks noGrp="1" noRot="1" noChangeAspect="1" noChangeArrowheads="1" noTextEdit="1"/>
          </p:cNvSpPr>
          <p:nvPr>
            <p:ph type="sldImg"/>
          </p:nvPr>
        </p:nvSpPr>
        <p:spPr>
          <a:xfrm>
            <a:off x="993775" y="768350"/>
            <a:ext cx="5114925" cy="383698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280EAB2E-8757-47CB-99D6-599FB51B1A23}" type="slidenum">
              <a:rPr lang="en-US" altLang="zh-CN" sz="1300"/>
              <a:pPr eaLnBrk="1" hangingPunct="1">
                <a:spcBef>
                  <a:spcPct val="0"/>
                </a:spcBef>
              </a:pPr>
              <a:t>105</a:t>
            </a:fld>
            <a:endParaRPr lang="en-US" altLang="zh-CN" sz="1300"/>
          </a:p>
        </p:txBody>
      </p:sp>
      <p:sp>
        <p:nvSpPr>
          <p:cNvPr id="180227" name="Rectangle 2"/>
          <p:cNvSpPr>
            <a:spLocks noGrp="1" noRot="1" noChangeAspect="1" noChangeArrowheads="1" noTextEdit="1"/>
          </p:cNvSpPr>
          <p:nvPr>
            <p:ph type="sldImg"/>
          </p:nvPr>
        </p:nvSpPr>
        <p:spPr>
          <a:xfrm>
            <a:off x="993775" y="768350"/>
            <a:ext cx="5114925" cy="3836988"/>
          </a:xfrm>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5ED372AF-171F-43B2-BAF6-9A1AD07BD77B}" type="slidenum">
              <a:rPr lang="en-US" altLang="zh-CN" sz="1300"/>
              <a:pPr eaLnBrk="1" hangingPunct="1">
                <a:spcBef>
                  <a:spcPct val="0"/>
                </a:spcBef>
              </a:pPr>
              <a:t>106</a:t>
            </a:fld>
            <a:endParaRPr lang="en-US" altLang="zh-CN" sz="1300"/>
          </a:p>
        </p:txBody>
      </p:sp>
      <p:sp>
        <p:nvSpPr>
          <p:cNvPr id="181251" name="Rectangle 2"/>
          <p:cNvSpPr>
            <a:spLocks noGrp="1" noRot="1" noChangeAspect="1" noChangeArrowheads="1" noTextEdit="1"/>
          </p:cNvSpPr>
          <p:nvPr>
            <p:ph type="sldImg"/>
          </p:nvPr>
        </p:nvSpPr>
        <p:spPr>
          <a:xfrm>
            <a:off x="993775" y="768350"/>
            <a:ext cx="5114925" cy="3836988"/>
          </a:xfrm>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00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A66FE80-D978-4892-86D7-3487EDF4854B}" type="slidenum">
              <a:rPr lang="en-US" altLang="zh-CN" sz="1300"/>
              <a:pPr eaLnBrk="1" hangingPunct="1">
                <a:spcBef>
                  <a:spcPct val="0"/>
                </a:spcBef>
              </a:pPr>
              <a:t>107</a:t>
            </a:fld>
            <a:endParaRPr lang="en-US" altLang="zh-CN" sz="1300"/>
          </a:p>
        </p:txBody>
      </p:sp>
      <p:sp>
        <p:nvSpPr>
          <p:cNvPr id="182275" name="Rectangle 2"/>
          <p:cNvSpPr>
            <a:spLocks noGrp="1" noRot="1" noChangeAspect="1" noChangeArrowheads="1" noTextEdit="1"/>
          </p:cNvSpPr>
          <p:nvPr>
            <p:ph type="sldImg"/>
          </p:nvPr>
        </p:nvSpPr>
        <p:spPr>
          <a:xfrm>
            <a:off x="993775" y="768350"/>
            <a:ext cx="5114925" cy="3836988"/>
          </a:xfrm>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2B23E0BC-80E6-46C1-8C3C-1FE83BE747BD}" type="slidenum">
              <a:rPr lang="en-US" altLang="zh-CN" sz="1300"/>
              <a:pPr eaLnBrk="1" hangingPunct="1">
                <a:spcBef>
                  <a:spcPct val="0"/>
                </a:spcBef>
              </a:pPr>
              <a:t>109</a:t>
            </a:fld>
            <a:endParaRPr lang="en-US" altLang="zh-CN" sz="1300"/>
          </a:p>
        </p:txBody>
      </p:sp>
      <p:sp>
        <p:nvSpPr>
          <p:cNvPr id="183299" name="Rectangle 2"/>
          <p:cNvSpPr>
            <a:spLocks noGrp="1" noRot="1" noChangeAspect="1" noChangeArrowheads="1" noTextEdit="1"/>
          </p:cNvSpPr>
          <p:nvPr>
            <p:ph type="sldImg"/>
          </p:nvPr>
        </p:nvSpPr>
        <p:spPr>
          <a:xfrm>
            <a:off x="993775" y="768350"/>
            <a:ext cx="5114925" cy="3836988"/>
          </a:xfrm>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4435FE1-EC97-4238-A867-1B7206F03B89}" type="slidenum">
              <a:rPr lang="en-US" altLang="zh-CN" sz="1300"/>
              <a:pPr eaLnBrk="1" hangingPunct="1">
                <a:spcBef>
                  <a:spcPct val="0"/>
                </a:spcBef>
              </a:pPr>
              <a:t>23</a:t>
            </a:fld>
            <a:endParaRPr lang="en-US" altLang="zh-CN" sz="1300"/>
          </a:p>
        </p:txBody>
      </p:sp>
      <p:sp>
        <p:nvSpPr>
          <p:cNvPr id="138243" name="Rectangle 2"/>
          <p:cNvSpPr>
            <a:spLocks noGrp="1" noRot="1" noChangeAspect="1" noChangeArrowheads="1" noTextEdit="1"/>
          </p:cNvSpPr>
          <p:nvPr>
            <p:ph type="sldImg"/>
          </p:nvPr>
        </p:nvSpPr>
        <p:spPr>
          <a:xfrm>
            <a:off x="993775" y="768350"/>
            <a:ext cx="5114925" cy="3836988"/>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B23A5A88-2B11-46F6-B649-3F95B142EB82}" type="slidenum">
              <a:rPr lang="en-US" altLang="zh-CN" sz="1300"/>
              <a:pPr eaLnBrk="1" hangingPunct="1">
                <a:spcBef>
                  <a:spcPct val="0"/>
                </a:spcBef>
              </a:pPr>
              <a:t>110</a:t>
            </a:fld>
            <a:endParaRPr lang="en-US" altLang="zh-CN" sz="1300"/>
          </a:p>
        </p:txBody>
      </p:sp>
      <p:sp>
        <p:nvSpPr>
          <p:cNvPr id="184323" name="Rectangle 2"/>
          <p:cNvSpPr>
            <a:spLocks noGrp="1" noRot="1" noChangeAspect="1" noChangeArrowheads="1" noTextEdit="1"/>
          </p:cNvSpPr>
          <p:nvPr>
            <p:ph type="sldImg"/>
          </p:nvPr>
        </p:nvSpPr>
        <p:spPr>
          <a:xfrm>
            <a:off x="993775" y="768350"/>
            <a:ext cx="5114925" cy="3836988"/>
          </a:xfrm>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smtClean="0"/>
              <a:t>ADR</a:t>
            </a:r>
            <a:r>
              <a:rPr lang="zh-CN" altLang="en-US" smtClean="0"/>
              <a:t>是</a:t>
            </a:r>
          </a:p>
          <a:p>
            <a:pPr eaLnBrk="1" hangingPunct="1"/>
            <a:r>
              <a:rPr lang="zh-CN" altLang="en-US" smtClean="0"/>
              <a:t>◇当地址值不是字对齐时，其取值范围为</a:t>
            </a:r>
            <a:r>
              <a:rPr lang="en-US" altLang="zh-CN" smtClean="0"/>
              <a:t>-255~255</a:t>
            </a:r>
            <a:r>
              <a:rPr lang="zh-CN" altLang="en-US" smtClean="0"/>
              <a:t>。</a:t>
            </a:r>
          </a:p>
          <a:p>
            <a:pPr eaLnBrk="1" hangingPunct="1"/>
            <a:r>
              <a:rPr lang="zh-CN" altLang="en-US" smtClean="0"/>
              <a:t>◇当地址值是字对齐时，其取值范围为</a:t>
            </a:r>
            <a:r>
              <a:rPr lang="en-US" altLang="zh-CN" smtClean="0"/>
              <a:t>-1020~1020</a:t>
            </a:r>
            <a:r>
              <a:rPr lang="zh-CN" altLang="en-US" smtClean="0"/>
              <a:t>。</a:t>
            </a:r>
          </a:p>
          <a:p>
            <a:pPr eaLnBrk="1" hangingPunct="1"/>
            <a:r>
              <a:rPr lang="zh-CN" altLang="en-US" smtClean="0"/>
              <a:t>◇当地址值是</a:t>
            </a:r>
            <a:r>
              <a:rPr lang="en-US" altLang="zh-CN" smtClean="0"/>
              <a:t>16</a:t>
            </a:r>
            <a:r>
              <a:rPr lang="zh-CN" altLang="en-US" smtClean="0"/>
              <a:t>字节对齐时，其取值范围将更大。</a:t>
            </a:r>
          </a:p>
          <a:p>
            <a:pPr eaLnBrk="1" hangingPunct="1"/>
            <a:r>
              <a:rPr lang="zh-CN" altLang="en-US" smtClean="0"/>
              <a:t>举例：</a:t>
            </a:r>
          </a:p>
          <a:p>
            <a:pPr eaLnBrk="1" hangingPunct="1"/>
            <a:r>
              <a:rPr lang="en-US" altLang="zh-CN" smtClean="0"/>
              <a:t>start 	MOV	R0, #10			;</a:t>
            </a:r>
            <a:r>
              <a:rPr lang="zh-CN" altLang="en-US" smtClean="0"/>
              <a:t>因为</a:t>
            </a:r>
            <a:r>
              <a:rPr lang="en-US" altLang="zh-CN" smtClean="0"/>
              <a:t>PC</a:t>
            </a:r>
            <a:r>
              <a:rPr lang="zh-CN" altLang="en-US" smtClean="0"/>
              <a:t>值为当前指令地址值加</a:t>
            </a:r>
            <a:r>
              <a:rPr lang="en-US" altLang="zh-CN" smtClean="0"/>
              <a:t>8</a:t>
            </a:r>
            <a:r>
              <a:rPr lang="zh-CN" altLang="en-US" smtClean="0"/>
              <a:t>字节</a:t>
            </a:r>
          </a:p>
          <a:p>
            <a:pPr eaLnBrk="1" hangingPunct="1"/>
            <a:r>
              <a:rPr lang="zh-CN" altLang="en-US" smtClean="0"/>
              <a:t>	</a:t>
            </a:r>
            <a:r>
              <a:rPr lang="en-US" altLang="zh-CN" smtClean="0"/>
              <a:t>ADR	R4, start			;</a:t>
            </a:r>
            <a:r>
              <a:rPr lang="zh-CN" altLang="en-US" smtClean="0"/>
              <a:t>本</a:t>
            </a:r>
            <a:r>
              <a:rPr lang="en-US" altLang="zh-CN" smtClean="0"/>
              <a:t>ADR</a:t>
            </a:r>
            <a:r>
              <a:rPr lang="zh-CN" altLang="en-US" smtClean="0"/>
              <a:t>伪指令将被编译器替换成</a:t>
            </a:r>
            <a:r>
              <a:rPr lang="en-US" altLang="zh-CN" smtClean="0"/>
              <a:t>SUB R4, PC, #0xC</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1555830-A1FA-4953-AF6C-04617EA1A09F}" type="slidenum">
              <a:rPr lang="en-US" altLang="zh-CN" sz="1300"/>
              <a:pPr eaLnBrk="1" hangingPunct="1">
                <a:spcBef>
                  <a:spcPct val="0"/>
                </a:spcBef>
              </a:pPr>
              <a:t>112</a:t>
            </a:fld>
            <a:endParaRPr lang="en-US" altLang="zh-CN" sz="1300"/>
          </a:p>
        </p:txBody>
      </p:sp>
      <p:sp>
        <p:nvSpPr>
          <p:cNvPr id="185347" name="Rectangle 2"/>
          <p:cNvSpPr>
            <a:spLocks noGrp="1" noRot="1" noChangeAspect="1" noChangeArrowheads="1" noTextEdit="1"/>
          </p:cNvSpPr>
          <p:nvPr>
            <p:ph type="sldImg"/>
          </p:nvPr>
        </p:nvSpPr>
        <p:spPr>
          <a:xfrm>
            <a:off x="993775" y="768350"/>
            <a:ext cx="5114925" cy="3836988"/>
          </a:xfrm>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是中等范围的地址读取伪指令。该指令将基于</a:t>
            </a:r>
            <a:r>
              <a:rPr lang="en-US" altLang="zh-CN" smtClean="0"/>
              <a:t>PC</a:t>
            </a:r>
            <a:r>
              <a:rPr lang="zh-CN" altLang="en-US" smtClean="0"/>
              <a:t>或基于寄存器的地址值读取到寄存器中。</a:t>
            </a:r>
            <a:r>
              <a:rPr lang="en-US" altLang="zh-CN" smtClean="0"/>
              <a:t>ADRL</a:t>
            </a:r>
            <a:r>
              <a:rPr lang="zh-CN" altLang="en-US" smtClean="0"/>
              <a:t>伪指令比</a:t>
            </a:r>
            <a:r>
              <a:rPr lang="en-US" altLang="zh-CN" smtClean="0"/>
              <a:t>ADR</a:t>
            </a:r>
            <a:r>
              <a:rPr lang="zh-CN" altLang="en-US" smtClean="0"/>
              <a:t>伪指令可以读取更大范围的地址。</a:t>
            </a:r>
            <a:r>
              <a:rPr lang="en-US" altLang="zh-CN" smtClean="0"/>
              <a:t>ADRL</a:t>
            </a:r>
            <a:r>
              <a:rPr lang="zh-CN" altLang="en-US" smtClean="0"/>
              <a:t>伪指令在汇编时被编译器替换成两条指令。语法：</a:t>
            </a:r>
            <a:r>
              <a:rPr lang="en-US" altLang="zh-CN" smtClean="0"/>
              <a:t>ADRL {&lt;cond&gt;} register, expr</a:t>
            </a:r>
          </a:p>
          <a:p>
            <a:pPr eaLnBrk="1" hangingPunct="1"/>
            <a:r>
              <a:rPr lang="zh-CN" altLang="en-US" smtClean="0"/>
              <a:t>其中，</a:t>
            </a:r>
            <a:r>
              <a:rPr lang="en-US" altLang="zh-CN" smtClean="0"/>
              <a:t>register</a:t>
            </a:r>
            <a:r>
              <a:rPr lang="zh-CN" altLang="en-US" smtClean="0"/>
              <a:t>为目标寄存器。</a:t>
            </a:r>
            <a:r>
              <a:rPr lang="en-US" altLang="zh-CN" smtClean="0"/>
              <a:t>expr</a:t>
            </a:r>
            <a:r>
              <a:rPr lang="zh-CN" altLang="en-US" smtClean="0"/>
              <a:t>为基于</a:t>
            </a:r>
            <a:r>
              <a:rPr lang="en-US" altLang="zh-CN" smtClean="0"/>
              <a:t>PC</a:t>
            </a:r>
            <a:r>
              <a:rPr lang="zh-CN" altLang="en-US" smtClean="0"/>
              <a:t>或者基于寄存器的地址表达式，其取值范围如下：</a:t>
            </a:r>
          </a:p>
          <a:p>
            <a:pPr eaLnBrk="1" hangingPunct="1"/>
            <a:r>
              <a:rPr lang="zh-CN" altLang="en-US" smtClean="0"/>
              <a:t>◇当地址值不是字对齐时，其取值范围为</a:t>
            </a:r>
            <a:r>
              <a:rPr lang="en-US" altLang="zh-CN" smtClean="0"/>
              <a:t>-64KB~64KB</a:t>
            </a:r>
            <a:r>
              <a:rPr lang="zh-CN" altLang="en-US" smtClean="0"/>
              <a:t>。</a:t>
            </a:r>
          </a:p>
          <a:p>
            <a:pPr eaLnBrk="1" hangingPunct="1"/>
            <a:r>
              <a:rPr lang="zh-CN" altLang="en-US" smtClean="0"/>
              <a:t>◇当地址值是字对齐时，其取值范围为</a:t>
            </a:r>
            <a:r>
              <a:rPr lang="en-US" altLang="zh-CN" smtClean="0"/>
              <a:t>-256KB~256KB</a:t>
            </a:r>
            <a:r>
              <a:rPr lang="zh-CN" altLang="en-US" smtClean="0"/>
              <a:t>。</a:t>
            </a:r>
          </a:p>
          <a:p>
            <a:pPr eaLnBrk="1" hangingPunct="1"/>
            <a:r>
              <a:rPr lang="zh-CN" altLang="en-US" smtClean="0"/>
              <a:t>◇当地址值是</a:t>
            </a:r>
            <a:r>
              <a:rPr lang="en-US" altLang="zh-CN" smtClean="0"/>
              <a:t>16</a:t>
            </a:r>
            <a:r>
              <a:rPr lang="zh-CN" altLang="en-US" smtClean="0"/>
              <a:t>字节对齐时，其取值范围将更大。</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C4E6116-E2BF-4CC9-AFB0-5EED2BA62D35}" type="slidenum">
              <a:rPr lang="en-US" altLang="zh-CN" sz="1300"/>
              <a:pPr eaLnBrk="1" hangingPunct="1">
                <a:spcBef>
                  <a:spcPct val="0"/>
                </a:spcBef>
              </a:pPr>
              <a:t>115</a:t>
            </a:fld>
            <a:endParaRPr lang="en-US" altLang="zh-CN" sz="1300"/>
          </a:p>
        </p:txBody>
      </p:sp>
      <p:sp>
        <p:nvSpPr>
          <p:cNvPr id="186371" name="Rectangle 2"/>
          <p:cNvSpPr>
            <a:spLocks noGrp="1" noRot="1" noChangeAspect="1" noChangeArrowheads="1" noTextEdit="1"/>
          </p:cNvSpPr>
          <p:nvPr>
            <p:ph type="sldImg"/>
          </p:nvPr>
        </p:nvSpPr>
        <p:spPr>
          <a:xfrm>
            <a:off x="993775" y="768350"/>
            <a:ext cx="5114925" cy="3836988"/>
          </a:xfrm>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A27A778-667E-47B0-889D-505338A03D11}" type="slidenum">
              <a:rPr lang="en-US" altLang="zh-CN" sz="1300"/>
              <a:pPr eaLnBrk="1" hangingPunct="1">
                <a:spcBef>
                  <a:spcPct val="0"/>
                </a:spcBef>
              </a:pPr>
              <a:t>116</a:t>
            </a:fld>
            <a:endParaRPr lang="en-US" altLang="zh-CN" sz="1300"/>
          </a:p>
        </p:txBody>
      </p:sp>
      <p:sp>
        <p:nvSpPr>
          <p:cNvPr id="187395" name="Rectangle 2"/>
          <p:cNvSpPr>
            <a:spLocks noGrp="1" noRot="1" noChangeAspect="1" noChangeArrowheads="1" noTextEdit="1"/>
          </p:cNvSpPr>
          <p:nvPr>
            <p:ph type="sldImg"/>
          </p:nvPr>
        </p:nvSpPr>
        <p:spPr>
          <a:xfrm>
            <a:off x="993775" y="768350"/>
            <a:ext cx="5114925" cy="3836988"/>
          </a:xfrm>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EB26F3C3-0FB9-4277-9EED-362DE1113940}" type="slidenum">
              <a:rPr lang="en-US" altLang="zh-CN" sz="1300"/>
              <a:pPr eaLnBrk="1" hangingPunct="1">
                <a:spcBef>
                  <a:spcPct val="0"/>
                </a:spcBef>
              </a:pPr>
              <a:t>117</a:t>
            </a:fld>
            <a:endParaRPr lang="en-US" altLang="zh-CN" sz="1300"/>
          </a:p>
        </p:txBody>
      </p:sp>
      <p:sp>
        <p:nvSpPr>
          <p:cNvPr id="188419" name="Rectangle 2"/>
          <p:cNvSpPr>
            <a:spLocks noGrp="1" noRot="1" noChangeAspect="1" noChangeArrowheads="1" noTextEdit="1"/>
          </p:cNvSpPr>
          <p:nvPr>
            <p:ph type="sldImg"/>
          </p:nvPr>
        </p:nvSpPr>
        <p:spPr>
          <a:xfrm>
            <a:off x="993775" y="768350"/>
            <a:ext cx="5114925" cy="3836988"/>
          </a:xfrm>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9ED35F9-6E81-4AE9-A85E-DE78A3F293E8}" type="slidenum">
              <a:rPr lang="en-US" altLang="zh-CN" sz="1300"/>
              <a:pPr eaLnBrk="1" hangingPunct="1">
                <a:spcBef>
                  <a:spcPct val="0"/>
                </a:spcBef>
              </a:pPr>
              <a:t>118</a:t>
            </a:fld>
            <a:endParaRPr lang="en-US" altLang="zh-CN" sz="1300"/>
          </a:p>
        </p:txBody>
      </p:sp>
      <p:sp>
        <p:nvSpPr>
          <p:cNvPr id="189443" name="Rectangle 2"/>
          <p:cNvSpPr>
            <a:spLocks noGrp="1" noRot="1" noChangeAspect="1" noChangeArrowheads="1" noTextEdit="1"/>
          </p:cNvSpPr>
          <p:nvPr>
            <p:ph type="sldImg"/>
          </p:nvPr>
        </p:nvSpPr>
        <p:spPr>
          <a:xfrm>
            <a:off x="993775" y="768350"/>
            <a:ext cx="5114925" cy="3836988"/>
          </a:xfrm>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453D05C-7E2D-4D93-8D25-91340F4A0492}" type="slidenum">
              <a:rPr lang="en-US" altLang="zh-CN" sz="1300"/>
              <a:pPr eaLnBrk="1" hangingPunct="1">
                <a:spcBef>
                  <a:spcPct val="0"/>
                </a:spcBef>
              </a:pPr>
              <a:t>119</a:t>
            </a:fld>
            <a:endParaRPr lang="en-US" altLang="zh-CN" sz="1300"/>
          </a:p>
        </p:txBody>
      </p:sp>
      <p:sp>
        <p:nvSpPr>
          <p:cNvPr id="190467" name="Rectangle 2"/>
          <p:cNvSpPr>
            <a:spLocks noGrp="1" noRot="1" noChangeAspect="1" noChangeArrowheads="1" noTextEdit="1"/>
          </p:cNvSpPr>
          <p:nvPr>
            <p:ph type="sldImg"/>
          </p:nvPr>
        </p:nvSpPr>
        <p:spPr>
          <a:xfrm>
            <a:off x="993775" y="768350"/>
            <a:ext cx="5114925" cy="3836988"/>
          </a:xfrm>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56AAFD2-6225-4AB6-A505-479D45890AB7}" type="slidenum">
              <a:rPr lang="en-US" altLang="zh-CN" sz="1300"/>
              <a:pPr eaLnBrk="1" hangingPunct="1">
                <a:spcBef>
                  <a:spcPct val="0"/>
                </a:spcBef>
              </a:pPr>
              <a:t>120</a:t>
            </a:fld>
            <a:endParaRPr lang="en-US" altLang="zh-CN" sz="1300"/>
          </a:p>
        </p:txBody>
      </p:sp>
      <p:sp>
        <p:nvSpPr>
          <p:cNvPr id="191491" name="Rectangle 2"/>
          <p:cNvSpPr>
            <a:spLocks noGrp="1" noRot="1" noChangeAspect="1" noChangeArrowheads="1" noTextEdit="1"/>
          </p:cNvSpPr>
          <p:nvPr>
            <p:ph type="sldImg"/>
          </p:nvPr>
        </p:nvSpPr>
        <p:spPr>
          <a:xfrm>
            <a:off x="993775" y="768350"/>
            <a:ext cx="5114925" cy="3836988"/>
          </a:xfrm>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452756C-5A61-489D-8C43-6643BCBDC799}" type="slidenum">
              <a:rPr lang="en-US" altLang="zh-CN" sz="1300"/>
              <a:pPr eaLnBrk="1" hangingPunct="1">
                <a:spcBef>
                  <a:spcPct val="0"/>
                </a:spcBef>
              </a:pPr>
              <a:t>121</a:t>
            </a:fld>
            <a:endParaRPr lang="en-US" altLang="zh-CN" sz="1300"/>
          </a:p>
        </p:txBody>
      </p:sp>
      <p:sp>
        <p:nvSpPr>
          <p:cNvPr id="192515" name="Rectangle 2"/>
          <p:cNvSpPr>
            <a:spLocks noGrp="1" noRot="1" noChangeAspect="1" noChangeArrowheads="1" noTextEdit="1"/>
          </p:cNvSpPr>
          <p:nvPr>
            <p:ph type="sldImg"/>
          </p:nvPr>
        </p:nvSpPr>
        <p:spPr>
          <a:xfrm>
            <a:off x="993775" y="768350"/>
            <a:ext cx="5114925" cy="3836988"/>
          </a:xfrm>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447DC6A-5017-453D-9DC5-A467220C1718}" type="slidenum">
              <a:rPr lang="en-US" altLang="zh-CN" sz="1300"/>
              <a:pPr eaLnBrk="1" hangingPunct="1">
                <a:spcBef>
                  <a:spcPct val="0"/>
                </a:spcBef>
              </a:pPr>
              <a:t>122</a:t>
            </a:fld>
            <a:endParaRPr lang="en-US" altLang="zh-CN" sz="1300"/>
          </a:p>
        </p:txBody>
      </p:sp>
      <p:sp>
        <p:nvSpPr>
          <p:cNvPr id="193539" name="Rectangle 2"/>
          <p:cNvSpPr>
            <a:spLocks noGrp="1" noRot="1" noChangeAspect="1" noChangeArrowheads="1" noTextEdit="1"/>
          </p:cNvSpPr>
          <p:nvPr>
            <p:ph type="sldImg"/>
          </p:nvPr>
        </p:nvSpPr>
        <p:spPr>
          <a:xfrm>
            <a:off x="993775" y="768350"/>
            <a:ext cx="5114925" cy="3836988"/>
          </a:xfrm>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2C86FF9-64C4-4F54-AF97-A66359D55105}" type="slidenum">
              <a:rPr lang="en-US" altLang="zh-CN" sz="1300"/>
              <a:pPr eaLnBrk="1" hangingPunct="1">
                <a:spcBef>
                  <a:spcPct val="0"/>
                </a:spcBef>
              </a:pPr>
              <a:t>24</a:t>
            </a:fld>
            <a:endParaRPr lang="en-US" altLang="zh-CN" sz="1300"/>
          </a:p>
        </p:txBody>
      </p:sp>
      <p:sp>
        <p:nvSpPr>
          <p:cNvPr id="139267" name="Rectangle 2"/>
          <p:cNvSpPr>
            <a:spLocks noGrp="1" noRot="1" noChangeAspect="1" noChangeArrowheads="1" noTextEdit="1"/>
          </p:cNvSpPr>
          <p:nvPr>
            <p:ph type="sldImg"/>
          </p:nvPr>
        </p:nvSpPr>
        <p:spPr>
          <a:xfrm>
            <a:off x="993775" y="768350"/>
            <a:ext cx="5114925" cy="3836988"/>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8EBBF4D-EAD4-48F6-86FB-9889A456ABF5}" type="slidenum">
              <a:rPr lang="en-US" altLang="zh-CN" sz="1300"/>
              <a:pPr eaLnBrk="1" hangingPunct="1">
                <a:spcBef>
                  <a:spcPct val="0"/>
                </a:spcBef>
              </a:pPr>
              <a:t>123</a:t>
            </a:fld>
            <a:endParaRPr lang="en-US" altLang="zh-CN" sz="1300"/>
          </a:p>
        </p:txBody>
      </p:sp>
      <p:sp>
        <p:nvSpPr>
          <p:cNvPr id="194563" name="Rectangle 2"/>
          <p:cNvSpPr>
            <a:spLocks noGrp="1" noRot="1" noChangeAspect="1" noChangeArrowheads="1" noTextEdit="1"/>
          </p:cNvSpPr>
          <p:nvPr>
            <p:ph type="sldImg"/>
          </p:nvPr>
        </p:nvSpPr>
        <p:spPr>
          <a:xfrm>
            <a:off x="993775" y="768350"/>
            <a:ext cx="5114925" cy="3836988"/>
          </a:xfrm>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b="1" smtClean="0"/>
          </a:p>
          <a:p>
            <a:pPr eaLnBrk="1" hangingPunct="1"/>
            <a:r>
              <a:rPr lang="zh-CN" altLang="en-US" i="1" smtClean="0"/>
              <a:t>指令集</a:t>
            </a:r>
            <a:r>
              <a:rPr lang="zh-CN" altLang="en-US" smtClean="0"/>
              <a:t>的绝大多数指令格式相同、长度相同</a:t>
            </a:r>
            <a:r>
              <a:rPr lang="en-US" altLang="zh-CN" smtClean="0"/>
              <a:t>,</a:t>
            </a:r>
            <a:r>
              <a:rPr lang="zh-CN" altLang="en-US" smtClean="0"/>
              <a:t>所有寄存器的寻址可以替换 指令的操作码、寻址方式、操作数寄存器字段的取值相互独立</a:t>
            </a:r>
            <a:br>
              <a:rPr lang="zh-CN" altLang="en-US" smtClean="0"/>
            </a:br>
            <a:endParaRPr lang="en-US" altLang="zh-CN" smtClean="0">
              <a:solidFill>
                <a:srgbClr val="000000"/>
              </a:solidFill>
            </a:endParaRPr>
          </a:p>
          <a:p>
            <a:pPr eaLnBrk="1" hangingPunct="1">
              <a:spcBef>
                <a:spcPct val="50000"/>
              </a:spcBef>
            </a:pPr>
            <a:endParaRPr lang="en-US" altLang="zh-CN" b="1"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37848851-0333-4F9A-A2E8-999474E1C27A}" type="slidenum">
              <a:rPr lang="en-US" altLang="zh-CN" sz="1300"/>
              <a:pPr eaLnBrk="1" hangingPunct="1">
                <a:spcBef>
                  <a:spcPct val="0"/>
                </a:spcBef>
              </a:pPr>
              <a:t>124</a:t>
            </a:fld>
            <a:endParaRPr lang="en-US" altLang="zh-CN" sz="1300"/>
          </a:p>
        </p:txBody>
      </p:sp>
      <p:sp>
        <p:nvSpPr>
          <p:cNvPr id="195587" name="Rectangle 2"/>
          <p:cNvSpPr>
            <a:spLocks noGrp="1" noRot="1" noChangeAspect="1" noChangeArrowheads="1" noTextEdit="1"/>
          </p:cNvSpPr>
          <p:nvPr>
            <p:ph type="sldImg"/>
          </p:nvPr>
        </p:nvSpPr>
        <p:spPr>
          <a:xfrm>
            <a:off x="993775" y="768350"/>
            <a:ext cx="5114925" cy="3836988"/>
          </a:xfrm>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机械工业出版社，</a:t>
            </a:r>
            <a:r>
              <a:rPr lang="en-US" altLang="zh-CN" smtClean="0"/>
              <a:t>2008</a:t>
            </a:r>
            <a:r>
              <a:rPr lang="zh-CN" altLang="en-US" smtClean="0"/>
              <a:t>年</a:t>
            </a:r>
            <a:r>
              <a:rPr lang="en-US" altLang="zh-CN" smtClean="0"/>
              <a:t>3</a:t>
            </a:r>
            <a:r>
              <a:rPr lang="zh-CN" altLang="en-US" smtClean="0"/>
              <a:t>月第</a:t>
            </a:r>
            <a:r>
              <a:rPr lang="en-US" altLang="zh-CN" smtClean="0"/>
              <a:t>1</a:t>
            </a:r>
            <a:r>
              <a:rPr lang="zh-CN" altLang="en-US" smtClean="0"/>
              <a:t>版</a:t>
            </a:r>
            <a:r>
              <a:rPr lang="en-US" altLang="zh-CN" smtClean="0"/>
              <a:t>《</a:t>
            </a:r>
            <a:r>
              <a:rPr lang="zh-CN" altLang="en-US" smtClean="0"/>
              <a:t>嵌入式系统基础教程</a:t>
            </a:r>
            <a:r>
              <a:rPr lang="en-US" altLang="zh-CN" smtClean="0"/>
              <a:t>》</a:t>
            </a:r>
            <a:r>
              <a:rPr lang="zh-CN" altLang="en-US" smtClean="0"/>
              <a:t>的配套课件</a:t>
            </a:r>
          </a:p>
          <a:p>
            <a:pPr eaLnBrk="1" hangingPunct="1"/>
            <a:r>
              <a:rPr lang="zh-CN" altLang="en-US" smtClean="0"/>
              <a:t>本科生嵌入式系统课程</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AEC49B1-C127-463C-AC5E-FDD9A719269F}" type="slidenum">
              <a:rPr lang="en-US" altLang="zh-CN" sz="1300"/>
              <a:pPr eaLnBrk="1" hangingPunct="1">
                <a:spcBef>
                  <a:spcPct val="0"/>
                </a:spcBef>
              </a:pPr>
              <a:t>25</a:t>
            </a:fld>
            <a:endParaRPr lang="en-US" altLang="zh-CN" sz="1300"/>
          </a:p>
        </p:txBody>
      </p:sp>
      <p:sp>
        <p:nvSpPr>
          <p:cNvPr id="140291" name="Rectangle 2"/>
          <p:cNvSpPr>
            <a:spLocks noGrp="1" noRot="1" noChangeAspect="1" noChangeArrowheads="1" noTextEdit="1"/>
          </p:cNvSpPr>
          <p:nvPr>
            <p:ph type="sldImg"/>
          </p:nvPr>
        </p:nvSpPr>
        <p:spPr>
          <a:xfrm>
            <a:off x="993775" y="768350"/>
            <a:ext cx="5114925" cy="3836988"/>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900" smtClean="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9C7DA62-7B4B-4CCE-B752-A5CB2C266D23}" type="slidenum">
              <a:rPr lang="en-US" altLang="zh-CN" sz="1300"/>
              <a:pPr eaLnBrk="1" hangingPunct="1">
                <a:spcBef>
                  <a:spcPct val="0"/>
                </a:spcBef>
              </a:pPr>
              <a:t>26</a:t>
            </a:fld>
            <a:endParaRPr lang="en-US" altLang="zh-CN" sz="1300"/>
          </a:p>
        </p:txBody>
      </p:sp>
      <p:sp>
        <p:nvSpPr>
          <p:cNvPr id="141315" name="Rectangle 2"/>
          <p:cNvSpPr>
            <a:spLocks noGrp="1" noRot="1" noChangeAspect="1" noChangeArrowheads="1" noTextEdit="1"/>
          </p:cNvSpPr>
          <p:nvPr>
            <p:ph type="sldImg"/>
          </p:nvPr>
        </p:nvSpPr>
        <p:spPr>
          <a:xfrm>
            <a:off x="993775" y="768350"/>
            <a:ext cx="5114925" cy="3836988"/>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参考：</a:t>
            </a:r>
            <a:r>
              <a:rPr lang="en-US" altLang="zh-CN" smtClean="0"/>
              <a:t>DUI0489H_arm_assembler_reference.pdf</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FB8A6E0E-4094-458E-8057-BE60EB394B62}" type="slidenum">
              <a:rPr lang="en-US" altLang="zh-CN" sz="1300"/>
              <a:pPr eaLnBrk="1" hangingPunct="1">
                <a:spcBef>
                  <a:spcPct val="0"/>
                </a:spcBef>
              </a:pPr>
              <a:t>27</a:t>
            </a:fld>
            <a:endParaRPr lang="en-US" altLang="zh-CN" sz="1300"/>
          </a:p>
        </p:txBody>
      </p:sp>
      <p:sp>
        <p:nvSpPr>
          <p:cNvPr id="142339" name="Rectangle 2"/>
          <p:cNvSpPr>
            <a:spLocks noGrp="1" noRot="1" noChangeAspect="1" noChangeArrowheads="1" noTextEdit="1"/>
          </p:cNvSpPr>
          <p:nvPr>
            <p:ph type="sldImg"/>
          </p:nvPr>
        </p:nvSpPr>
        <p:spPr>
          <a:xfrm>
            <a:off x="993775" y="768350"/>
            <a:ext cx="5114925" cy="3836988"/>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参考：</a:t>
            </a:r>
            <a:r>
              <a:rPr lang="en-US" altLang="zh-CN" smtClean="0"/>
              <a:t>DUI0489H_arm_assembler_reference.pdf</a:t>
            </a: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47"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smtClean="0"/>
              <a:t>单击此处编辑母版标题样式</a:t>
            </a:r>
            <a:endParaRPr lang="zh-CN" altLang="en-US"/>
          </a:p>
        </p:txBody>
      </p:sp>
      <p:sp>
        <p:nvSpPr>
          <p:cNvPr id="415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smtClean="0"/>
              <a:t>单击以编辑母版副标题样式</a:t>
            </a:r>
            <a:endParaRPr lang="zh-CN" altLang="en-US"/>
          </a:p>
        </p:txBody>
      </p:sp>
      <p:sp>
        <p:nvSpPr>
          <p:cNvPr id="38" name="Rectangle 5"/>
          <p:cNvSpPr>
            <a:spLocks noGrp="1" noChangeArrowheads="1"/>
          </p:cNvSpPr>
          <p:nvPr>
            <p:ph type="dt" sz="half" idx="10"/>
          </p:nvPr>
        </p:nvSpPr>
        <p:spPr/>
        <p:txBody>
          <a:bodyPr/>
          <a:lstStyle>
            <a:lvl1pPr>
              <a:defRPr/>
            </a:lvl1pPr>
          </a:lstStyle>
          <a:p>
            <a:pPr>
              <a:defRPr/>
            </a:pPr>
            <a:fld id="{5A52E90C-E6A3-476A-A7CB-5B31205BF89B}" type="datetime1">
              <a:rPr lang="zh-CN" altLang="en-US" smtClean="0"/>
              <a:pPr>
                <a:defRPr/>
              </a:pPr>
              <a:t>2020/12/2</a:t>
            </a:fld>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fld id="{D0A30B3C-E92B-45DD-A08F-5A145FAD9141}" type="slidenum">
              <a:rPr lang="en-US" altLang="zh-CN" smtClean="0"/>
              <a:pPr/>
              <a:t>‹#›</a:t>
            </a:fld>
            <a:endParaRPr lang="en-US" altLang="zh-CN"/>
          </a:p>
        </p:txBody>
      </p:sp>
    </p:spTree>
    <p:extLst>
      <p:ext uri="{BB962C8B-B14F-4D97-AF65-F5344CB8AC3E}">
        <p14:creationId xmlns:p14="http://schemas.microsoft.com/office/powerpoint/2010/main" val="185059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4483ABB0-151C-4587-A4E2-33614BBB15FF}" type="datetime1">
              <a:rPr lang="zh-CN" altLang="en-US" smtClean="0"/>
              <a:pPr>
                <a:defRPr/>
              </a:pPr>
              <a:t>2020/12/2</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50DB713B-18B0-4935-8AF8-CBFCBDB0EBEE}" type="slidenum">
              <a:rPr lang="en-US" altLang="zh-CN" smtClean="0"/>
              <a:pPr/>
              <a:t>‹#›</a:t>
            </a:fld>
            <a:endParaRPr lang="en-US" altLang="zh-CN"/>
          </a:p>
        </p:txBody>
      </p:sp>
    </p:spTree>
    <p:extLst>
      <p:ext uri="{BB962C8B-B14F-4D97-AF65-F5344CB8AC3E}">
        <p14:creationId xmlns:p14="http://schemas.microsoft.com/office/powerpoint/2010/main" val="224073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C9F533C4-971E-4EE6-BC76-E97206E8CA40}" type="datetime1">
              <a:rPr lang="zh-CN" altLang="en-US" smtClean="0"/>
              <a:pPr>
                <a:defRPr/>
              </a:pPr>
              <a:t>2020/12/2</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4C70E057-1FC2-4B09-836F-78148E39F52A}" type="slidenum">
              <a:rPr lang="en-US" altLang="zh-CN" smtClean="0"/>
              <a:pPr/>
              <a:t>‹#›</a:t>
            </a:fld>
            <a:endParaRPr lang="en-US" altLang="zh-CN"/>
          </a:p>
        </p:txBody>
      </p:sp>
    </p:spTree>
    <p:extLst>
      <p:ext uri="{BB962C8B-B14F-4D97-AF65-F5344CB8AC3E}">
        <p14:creationId xmlns:p14="http://schemas.microsoft.com/office/powerpoint/2010/main" val="3825795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522F6E3A-5E4C-4FF4-8652-92A15D62445D}" type="datetime1">
              <a:rPr lang="zh-CN" altLang="en-US" smtClean="0"/>
              <a:pPr>
                <a:defRPr/>
              </a:pPr>
              <a:t>2020/12/2</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4EAE5990-B476-46B0-BE88-634F24389CAA}" type="slidenum">
              <a:rPr lang="en-US" altLang="zh-CN" smtClean="0"/>
              <a:pPr/>
              <a:t>‹#›</a:t>
            </a:fld>
            <a:endParaRPr lang="en-US" altLang="zh-CN"/>
          </a:p>
        </p:txBody>
      </p:sp>
    </p:spTree>
    <p:extLst>
      <p:ext uri="{BB962C8B-B14F-4D97-AF65-F5344CB8AC3E}">
        <p14:creationId xmlns:p14="http://schemas.microsoft.com/office/powerpoint/2010/main" val="3605141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23950" y="1508125"/>
            <a:ext cx="7772400" cy="4511675"/>
          </a:xfrm>
        </p:spPr>
        <p:txBody>
          <a:bodyPr rtlCol="0">
            <a:normAutofit/>
          </a:bodyPr>
          <a:lstStyle/>
          <a:p>
            <a:pPr lvl="0"/>
            <a:r>
              <a:rPr lang="zh-CN" altLang="en-US" noProof="0" smtClean="0"/>
              <a:t>单击图标添加表格</a:t>
            </a:r>
          </a:p>
        </p:txBody>
      </p:sp>
      <p:sp>
        <p:nvSpPr>
          <p:cNvPr id="4" name="Rectangle 36"/>
          <p:cNvSpPr>
            <a:spLocks noGrp="1" noChangeArrowheads="1"/>
          </p:cNvSpPr>
          <p:nvPr>
            <p:ph type="dt" sz="half" idx="10"/>
          </p:nvPr>
        </p:nvSpPr>
        <p:spPr/>
        <p:txBody>
          <a:bodyPr/>
          <a:lstStyle>
            <a:lvl1pPr>
              <a:defRPr/>
            </a:lvl1pPr>
          </a:lstStyle>
          <a:p>
            <a:pPr>
              <a:defRPr/>
            </a:pPr>
            <a:fld id="{EA30AFE5-F53A-4B7F-B4BC-B7FE12B5934A}" type="datetime1">
              <a:rPr lang="zh-CN" altLang="en-US" smtClean="0"/>
              <a:pPr>
                <a:defRPr/>
              </a:pPr>
              <a:t>2020/12/2</a:t>
            </a:fld>
            <a:endParaRPr lang="en-US" altLang="zh-CN"/>
          </a:p>
        </p:txBody>
      </p:sp>
      <p:sp>
        <p:nvSpPr>
          <p:cNvPr id="5" name="Rectangle 37"/>
          <p:cNvSpPr>
            <a:spLocks noGrp="1" noChangeArrowheads="1"/>
          </p:cNvSpPr>
          <p:nvPr>
            <p:ph type="ftr" sz="quarter" idx="11"/>
          </p:nvPr>
        </p:nvSpPr>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p:txBody>
          <a:bodyPr/>
          <a:lstStyle>
            <a:lvl1pPr>
              <a:defRPr/>
            </a:lvl1pPr>
          </a:lstStyle>
          <a:p>
            <a:fld id="{43F13C8F-F603-478E-AECC-AC8CE8464FF9}" type="slidenum">
              <a:rPr lang="en-US" altLang="zh-CN" smtClean="0"/>
              <a:pPr/>
              <a:t>‹#›</a:t>
            </a:fld>
            <a:endParaRPr lang="en-US" altLang="zh-CN"/>
          </a:p>
        </p:txBody>
      </p:sp>
    </p:spTree>
    <p:extLst>
      <p:ext uri="{BB962C8B-B14F-4D97-AF65-F5344CB8AC3E}">
        <p14:creationId xmlns:p14="http://schemas.microsoft.com/office/powerpoint/2010/main" val="11215213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7C65D7A1-81EE-4D36-836C-0F0BE0981C16}" type="datetime1">
              <a:rPr lang="zh-CN" altLang="en-US" smtClean="0"/>
              <a:pPr>
                <a:defRPr/>
              </a:pPr>
              <a:t>2020/12/2</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569A8831-A5F3-4F8E-BC9F-D469398A1A2B}" type="slidenum">
              <a:rPr lang="en-US" altLang="zh-CN" smtClean="0"/>
              <a:pPr/>
              <a:t>‹#›</a:t>
            </a:fld>
            <a:endParaRPr lang="en-US" altLang="zh-CN"/>
          </a:p>
        </p:txBody>
      </p:sp>
    </p:spTree>
    <p:extLst>
      <p:ext uri="{BB962C8B-B14F-4D97-AF65-F5344CB8AC3E}">
        <p14:creationId xmlns:p14="http://schemas.microsoft.com/office/powerpoint/2010/main" val="162948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4D9B92E5-B6C0-44AF-83DE-D8D2673A2E45}" type="datetime1">
              <a:rPr lang="zh-CN" altLang="en-US" smtClean="0"/>
              <a:pPr>
                <a:defRPr/>
              </a:pPr>
              <a:t>2020/12/2</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38B01CEC-4AC7-45D1-8839-9A511B841800}" type="slidenum">
              <a:rPr lang="en-US" altLang="zh-CN" smtClean="0"/>
              <a:pPr/>
              <a:t>‹#›</a:t>
            </a:fld>
            <a:endParaRPr lang="en-US" altLang="zh-CN"/>
          </a:p>
        </p:txBody>
      </p:sp>
    </p:spTree>
    <p:extLst>
      <p:ext uri="{BB962C8B-B14F-4D97-AF65-F5344CB8AC3E}">
        <p14:creationId xmlns:p14="http://schemas.microsoft.com/office/powerpoint/2010/main" val="132360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9535CDF2-B737-4A0A-B2D1-05965F9B8D8E}" type="datetime1">
              <a:rPr lang="zh-CN" altLang="en-US" smtClean="0"/>
              <a:pPr>
                <a:defRPr/>
              </a:pPr>
              <a:t>2020/12/2</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391DF7FB-C9F3-42E3-A36D-E663A0AB169E}" type="slidenum">
              <a:rPr lang="en-US" altLang="zh-CN" smtClean="0"/>
              <a:pPr/>
              <a:t>‹#›</a:t>
            </a:fld>
            <a:endParaRPr lang="en-US" altLang="zh-CN"/>
          </a:p>
        </p:txBody>
      </p:sp>
    </p:spTree>
    <p:extLst>
      <p:ext uri="{BB962C8B-B14F-4D97-AF65-F5344CB8AC3E}">
        <p14:creationId xmlns:p14="http://schemas.microsoft.com/office/powerpoint/2010/main" val="188888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7D829ECA-75ED-4F8C-801F-7D9B5F1A9118}" type="datetime1">
              <a:rPr lang="zh-CN" altLang="en-US" smtClean="0"/>
              <a:pPr>
                <a:defRPr/>
              </a:pPr>
              <a:t>2020/12/2</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fld id="{B6EB0520-39E1-4349-B392-78DB723BF864}" type="slidenum">
              <a:rPr lang="en-US" altLang="zh-CN" smtClean="0"/>
              <a:pPr/>
              <a:t>‹#›</a:t>
            </a:fld>
            <a:endParaRPr lang="en-US" altLang="zh-CN"/>
          </a:p>
        </p:txBody>
      </p:sp>
    </p:spTree>
    <p:extLst>
      <p:ext uri="{BB962C8B-B14F-4D97-AF65-F5344CB8AC3E}">
        <p14:creationId xmlns:p14="http://schemas.microsoft.com/office/powerpoint/2010/main" val="2129676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7A938144-99D6-4EA7-A252-E881E1237C74}" type="datetime1">
              <a:rPr lang="zh-CN" altLang="en-US" smtClean="0"/>
              <a:pPr>
                <a:defRPr/>
              </a:pPr>
              <a:t>2020/12/2</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fld id="{5E5A25D2-83A3-4D89-895C-135CC65B42CB}" type="slidenum">
              <a:rPr lang="en-US" altLang="zh-CN" smtClean="0"/>
              <a:pPr/>
              <a:t>‹#›</a:t>
            </a:fld>
            <a:endParaRPr lang="en-US" altLang="zh-CN"/>
          </a:p>
        </p:txBody>
      </p:sp>
    </p:spTree>
    <p:extLst>
      <p:ext uri="{BB962C8B-B14F-4D97-AF65-F5344CB8AC3E}">
        <p14:creationId xmlns:p14="http://schemas.microsoft.com/office/powerpoint/2010/main" val="63703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8ECB4D53-60BF-4F66-A7C9-FB97256F60C5}" type="datetime1">
              <a:rPr lang="zh-CN" altLang="en-US" smtClean="0"/>
              <a:pPr>
                <a:defRPr/>
              </a:pPr>
              <a:t>2020/12/2</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fld id="{9BF33FA4-3241-458E-B365-F91A8A4E915B}" type="slidenum">
              <a:rPr lang="en-US" altLang="zh-CN" smtClean="0"/>
              <a:pPr/>
              <a:t>‹#›</a:t>
            </a:fld>
            <a:endParaRPr lang="en-US" altLang="zh-CN"/>
          </a:p>
        </p:txBody>
      </p:sp>
    </p:spTree>
    <p:extLst>
      <p:ext uri="{BB962C8B-B14F-4D97-AF65-F5344CB8AC3E}">
        <p14:creationId xmlns:p14="http://schemas.microsoft.com/office/powerpoint/2010/main" val="390023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9A97350C-3796-4737-A854-392B0E2DF338}" type="datetime1">
              <a:rPr lang="zh-CN" altLang="en-US" smtClean="0"/>
              <a:pPr>
                <a:defRPr/>
              </a:pPr>
              <a:t>2020/12/2</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DDF679CD-62FB-4A7C-ACB7-C3F62330BE30}" type="slidenum">
              <a:rPr lang="en-US" altLang="zh-CN" smtClean="0"/>
              <a:pPr/>
              <a:t>‹#›</a:t>
            </a:fld>
            <a:endParaRPr lang="en-US" altLang="zh-CN"/>
          </a:p>
        </p:txBody>
      </p:sp>
    </p:spTree>
    <p:extLst>
      <p:ext uri="{BB962C8B-B14F-4D97-AF65-F5344CB8AC3E}">
        <p14:creationId xmlns:p14="http://schemas.microsoft.com/office/powerpoint/2010/main" val="236496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DF45DCDB-5214-41FF-9253-169B4E600307}" type="datetime1">
              <a:rPr lang="zh-CN" altLang="en-US" smtClean="0"/>
              <a:pPr>
                <a:defRPr/>
              </a:pPr>
              <a:t>2020/12/2</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E4A7D557-EE7B-4E8C-9F9D-6CBE8AD86B68}" type="slidenum">
              <a:rPr lang="en-US" altLang="zh-CN" smtClean="0"/>
              <a:pPr/>
              <a:t>‹#›</a:t>
            </a:fld>
            <a:endParaRPr lang="en-US" altLang="zh-CN"/>
          </a:p>
        </p:txBody>
      </p:sp>
    </p:spTree>
    <p:extLst>
      <p:ext uri="{BB962C8B-B14F-4D97-AF65-F5344CB8AC3E}">
        <p14:creationId xmlns:p14="http://schemas.microsoft.com/office/powerpoint/2010/main" val="339470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4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922075D3-19E6-4BAD-8256-1CFE55DDFDED}" type="datetime1">
              <a:rPr lang="zh-CN" altLang="en-US" smtClean="0"/>
              <a:pPr>
                <a:defRPr/>
              </a:pPr>
              <a:t>2020/12/2</a:t>
            </a:fld>
            <a:endParaRPr lang="en-US" altLang="zh-CN"/>
          </a:p>
        </p:txBody>
      </p:sp>
      <p:sp>
        <p:nvSpPr>
          <p:cNvPr id="414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zh-CN"/>
          </a:p>
        </p:txBody>
      </p:sp>
      <p:sp>
        <p:nvSpPr>
          <p:cNvPr id="414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23D69543-A02B-4A33-9A7E-98DD832AC4E8}" type="slidenum">
              <a:rPr lang="en-US" altLang="zh-CN" smtClean="0"/>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9" name="Oval 15"/>
            <p:cNvSpPr>
              <a:spLocks noChangeArrowheads="1"/>
            </p:cNvSpPr>
            <p:nvPr/>
          </p:nvSpPr>
          <p:spPr bwMode="auto">
            <a:xfrm>
              <a:off x="5472" y="1072"/>
              <a:ext cx="74"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0" name="Oval 16"/>
            <p:cNvSpPr>
              <a:spLocks noChangeArrowheads="1"/>
            </p:cNvSpPr>
            <p:nvPr/>
          </p:nvSpPr>
          <p:spPr bwMode="auto">
            <a:xfrm>
              <a:off x="5136" y="1184"/>
              <a:ext cx="80"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1" name="Oval 17"/>
            <p:cNvSpPr>
              <a:spLocks noChangeArrowheads="1"/>
            </p:cNvSpPr>
            <p:nvPr/>
          </p:nvSpPr>
          <p:spPr bwMode="auto">
            <a:xfrm>
              <a:off x="5248" y="1184"/>
              <a:ext cx="79"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2" name="Oval 18"/>
            <p:cNvSpPr>
              <a:spLocks noChangeArrowheads="1"/>
            </p:cNvSpPr>
            <p:nvPr/>
          </p:nvSpPr>
          <p:spPr bwMode="auto">
            <a:xfrm>
              <a:off x="5360" y="1184"/>
              <a:ext cx="76"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3" name="Oval 19"/>
            <p:cNvSpPr>
              <a:spLocks noChangeArrowheads="1"/>
            </p:cNvSpPr>
            <p:nvPr/>
          </p:nvSpPr>
          <p:spPr bwMode="auto">
            <a:xfrm>
              <a:off x="5472" y="1184"/>
              <a:ext cx="74"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4" name="Oval 20"/>
            <p:cNvSpPr>
              <a:spLocks noChangeArrowheads="1"/>
            </p:cNvSpPr>
            <p:nvPr/>
          </p:nvSpPr>
          <p:spPr bwMode="auto">
            <a:xfrm>
              <a:off x="5584" y="1184"/>
              <a:ext cx="80" cy="7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8" name="Oval 24"/>
            <p:cNvSpPr>
              <a:spLocks noChangeArrowheads="1"/>
            </p:cNvSpPr>
            <p:nvPr/>
          </p:nvSpPr>
          <p:spPr bwMode="auto">
            <a:xfrm>
              <a:off x="5472" y="1296"/>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2" name="Oval 28"/>
            <p:cNvSpPr>
              <a:spLocks noChangeArrowheads="1"/>
            </p:cNvSpPr>
            <p:nvPr/>
          </p:nvSpPr>
          <p:spPr bwMode="auto">
            <a:xfrm>
              <a:off x="5472" y="1408"/>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7" name="Oval 33"/>
            <p:cNvSpPr>
              <a:spLocks noChangeArrowheads="1"/>
            </p:cNvSpPr>
            <p:nvPr/>
          </p:nvSpPr>
          <p:spPr bwMode="auto">
            <a:xfrm>
              <a:off x="5472" y="1520"/>
              <a:ext cx="74"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1" name="Oval 37"/>
            <p:cNvSpPr>
              <a:spLocks noChangeArrowheads="1"/>
            </p:cNvSpPr>
            <p:nvPr/>
          </p:nvSpPr>
          <p:spPr bwMode="auto">
            <a:xfrm>
              <a:off x="5472" y="1632"/>
              <a:ext cx="74"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3" name="Oval 39"/>
            <p:cNvSpPr>
              <a:spLocks noChangeArrowheads="1"/>
            </p:cNvSpPr>
            <p:nvPr/>
          </p:nvSpPr>
          <p:spPr bwMode="auto">
            <a:xfrm>
              <a:off x="5472" y="1744"/>
              <a:ext cx="74"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Tree>
    <p:extLst>
      <p:ext uri="{BB962C8B-B14F-4D97-AF65-F5344CB8AC3E}">
        <p14:creationId xmlns:p14="http://schemas.microsoft.com/office/powerpoint/2010/main" val="150421727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timing>
    <p:tnLst>
      <p:par>
        <p:cTn id="1" dur="indefinite" restart="never" nodeType="tmRoot"/>
      </p:par>
    </p:tnLst>
  </p:timing>
  <p:hf hdr="0" ftr="0"/>
  <p:txStyles>
    <p:titleStyle>
      <a:lvl1pPr algn="l" rtl="0" eaLnBrk="1" fontAlgn="base" hangingPunct="1">
        <a:spcBef>
          <a:spcPct val="0"/>
        </a:spcBef>
        <a:spcAft>
          <a:spcPct val="0"/>
        </a:spcAft>
        <a:defRPr sz="3900" b="1">
          <a:solidFill>
            <a:schemeClr val="tx1"/>
          </a:solidFill>
          <a:latin typeface="+mj-lt"/>
          <a:ea typeface="+mj-ea"/>
          <a:cs typeface="+mj-cs"/>
        </a:defRPr>
      </a:lvl1pPr>
      <a:lvl2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2pPr>
      <a:lvl3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3pPr>
      <a:lvl4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4pPr>
      <a:lvl5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5pPr>
      <a:lvl6pPr marL="4572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6pPr>
      <a:lvl7pPr marL="9144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7pPr>
      <a:lvl8pPr marL="13716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8pPr>
      <a:lvl9pPr marL="18288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emf"/><Relationship Id="rId4" Type="http://schemas.openxmlformats.org/officeDocument/2006/relationships/oleObject" Target="../embeddings/oleObject7.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3.emf"/><Relationship Id="rId4" Type="http://schemas.openxmlformats.org/officeDocument/2006/relationships/oleObject" Target="../embeddings/oleObject8.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solidFill>
            <a:schemeClr val="bg1"/>
          </a:solidFill>
        </p:spPr>
        <p:txBody>
          <a:bodyPr/>
          <a:lstStyle/>
          <a:p>
            <a:pPr eaLnBrk="1" hangingPunct="1"/>
            <a:r>
              <a:rPr lang="en-US" altLang="zh-CN" dirty="0" smtClean="0"/>
              <a:t>ARM</a:t>
            </a:r>
            <a:r>
              <a:rPr lang="zh-CN" altLang="en-US" dirty="0" smtClean="0"/>
              <a:t>指令系统</a:t>
            </a: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smtClean="0"/>
              <a:t>指令条件码</a:t>
            </a:r>
          </a:p>
        </p:txBody>
      </p:sp>
      <p:sp>
        <p:nvSpPr>
          <p:cNvPr id="11267" name="内容占位符 2"/>
          <p:cNvSpPr>
            <a:spLocks noGrp="1"/>
          </p:cNvSpPr>
          <p:nvPr>
            <p:ph idx="1"/>
          </p:nvPr>
        </p:nvSpPr>
        <p:spPr/>
        <p:txBody>
          <a:bodyPr/>
          <a:lstStyle/>
          <a:p>
            <a:pPr eaLnBrk="1" hangingPunct="1"/>
            <a:r>
              <a:rPr lang="zh-CN" altLang="en-US" sz="2000" dirty="0" smtClean="0"/>
              <a:t> </a:t>
            </a:r>
            <a:r>
              <a:rPr lang="en-US" altLang="zh-CN" sz="2000" dirty="0" smtClean="0"/>
              <a:t>N-(</a:t>
            </a:r>
            <a:r>
              <a:rPr lang="zh-CN" altLang="en-US" sz="2000" dirty="0" smtClean="0"/>
              <a:t>负</a:t>
            </a:r>
            <a:r>
              <a:rPr lang="en-US" altLang="zh-CN" sz="2000" dirty="0" smtClean="0"/>
              <a:t>)</a:t>
            </a:r>
            <a:r>
              <a:rPr lang="zh-CN" altLang="en-US" sz="2000" dirty="0" smtClean="0"/>
              <a:t>标志</a:t>
            </a:r>
            <a:r>
              <a:rPr lang="en-US" altLang="zh-CN" sz="2000" dirty="0" smtClean="0"/>
              <a:t>,N=1</a:t>
            </a:r>
            <a:r>
              <a:rPr lang="zh-CN" altLang="en-US" sz="2000" dirty="0" smtClean="0"/>
              <a:t>表示运算结果为负数</a:t>
            </a:r>
            <a:r>
              <a:rPr lang="en-US" altLang="zh-CN" sz="2000" dirty="0" smtClean="0"/>
              <a:t>,N=0</a:t>
            </a:r>
            <a:r>
              <a:rPr lang="zh-CN" altLang="en-US" sz="2000" dirty="0" smtClean="0"/>
              <a:t>表示运算结果为正数或零</a:t>
            </a:r>
          </a:p>
          <a:p>
            <a:pPr eaLnBrk="1" hangingPunct="1"/>
            <a:r>
              <a:rPr lang="zh-CN" altLang="en-US" sz="2000" dirty="0" smtClean="0"/>
              <a:t> </a:t>
            </a:r>
            <a:r>
              <a:rPr lang="en-US" altLang="zh-CN" sz="2000" dirty="0" smtClean="0"/>
              <a:t>Z-(</a:t>
            </a:r>
            <a:r>
              <a:rPr lang="zh-CN" altLang="en-US" sz="2000" dirty="0" smtClean="0"/>
              <a:t>零</a:t>
            </a:r>
            <a:r>
              <a:rPr lang="en-US" altLang="zh-CN" sz="2000" dirty="0" smtClean="0"/>
              <a:t>)</a:t>
            </a:r>
            <a:r>
              <a:rPr lang="zh-CN" altLang="en-US" sz="2000" dirty="0" smtClean="0"/>
              <a:t>标志</a:t>
            </a:r>
            <a:r>
              <a:rPr lang="en-US" altLang="zh-CN" sz="2000" dirty="0" smtClean="0"/>
              <a:t>,Z=1</a:t>
            </a:r>
            <a:r>
              <a:rPr lang="zh-CN" altLang="en-US" sz="2000" dirty="0" smtClean="0"/>
              <a:t>表示运算结果为零，</a:t>
            </a:r>
            <a:r>
              <a:rPr lang="en-US" altLang="zh-CN" sz="2000" dirty="0" smtClean="0"/>
              <a:t>Z=0</a:t>
            </a:r>
            <a:r>
              <a:rPr lang="zh-CN" altLang="en-US" sz="2000" dirty="0" smtClean="0"/>
              <a:t>表示运算结果为非零</a:t>
            </a:r>
          </a:p>
          <a:p>
            <a:pPr eaLnBrk="1" hangingPunct="1"/>
            <a:r>
              <a:rPr lang="zh-CN" altLang="en-US" sz="2000" dirty="0" smtClean="0"/>
              <a:t> </a:t>
            </a:r>
            <a:r>
              <a:rPr lang="en-US" altLang="zh-CN" sz="2000" dirty="0" smtClean="0"/>
              <a:t>C-(</a:t>
            </a:r>
            <a:r>
              <a:rPr lang="zh-CN" altLang="en-US" sz="2000" dirty="0" smtClean="0"/>
              <a:t>进位</a:t>
            </a:r>
            <a:r>
              <a:rPr lang="en-US" altLang="zh-CN" sz="2000" dirty="0" smtClean="0"/>
              <a:t>)</a:t>
            </a:r>
            <a:r>
              <a:rPr lang="zh-CN" altLang="en-US" sz="2000" dirty="0" smtClean="0"/>
              <a:t>标志</a:t>
            </a:r>
          </a:p>
          <a:p>
            <a:pPr lvl="1" eaLnBrk="1" hangingPunct="1"/>
            <a:r>
              <a:rPr lang="zh-CN" altLang="en-US" sz="1600" dirty="0" smtClean="0"/>
              <a:t>  加法运算</a:t>
            </a:r>
            <a:r>
              <a:rPr lang="en-US" altLang="zh-CN" sz="1600" dirty="0" smtClean="0"/>
              <a:t>(</a:t>
            </a:r>
            <a:r>
              <a:rPr lang="zh-CN" altLang="en-US" sz="1600" dirty="0" smtClean="0"/>
              <a:t>包括比较指令</a:t>
            </a:r>
            <a:r>
              <a:rPr lang="en-US" altLang="zh-CN" sz="1600" dirty="0" err="1" smtClean="0"/>
              <a:t>cmn</a:t>
            </a:r>
            <a:r>
              <a:rPr lang="en-US" altLang="zh-CN" sz="1600" dirty="0" smtClean="0"/>
              <a:t>):</a:t>
            </a:r>
            <a:r>
              <a:rPr lang="zh-CN" altLang="en-US" sz="1600" dirty="0" smtClean="0"/>
              <a:t>当运算结果产生了进位时</a:t>
            </a:r>
            <a:r>
              <a:rPr lang="en-US" altLang="zh-CN" sz="1600" dirty="0" smtClean="0"/>
              <a:t>(</a:t>
            </a:r>
            <a:r>
              <a:rPr lang="zh-CN" altLang="en-US" sz="1600" dirty="0" smtClean="0"/>
              <a:t>无符号数溢出</a:t>
            </a:r>
            <a:r>
              <a:rPr lang="en-US" altLang="zh-CN" sz="1600" dirty="0" smtClean="0"/>
              <a:t>),C=1,</a:t>
            </a:r>
            <a:r>
              <a:rPr lang="zh-CN" altLang="en-US" sz="1600" dirty="0" smtClean="0"/>
              <a:t>否则</a:t>
            </a:r>
            <a:r>
              <a:rPr lang="en-US" altLang="zh-CN" sz="1600" dirty="0" smtClean="0"/>
              <a:t>C=0.</a:t>
            </a:r>
            <a:endParaRPr lang="zh-CN" altLang="en-US" sz="1600" dirty="0" smtClean="0"/>
          </a:p>
          <a:p>
            <a:pPr lvl="1" eaLnBrk="1" hangingPunct="1"/>
            <a:r>
              <a:rPr lang="zh-CN" altLang="en-US" sz="1600" dirty="0" smtClean="0"/>
              <a:t>  减法运算</a:t>
            </a:r>
            <a:r>
              <a:rPr lang="en-US" altLang="zh-CN" sz="1600" dirty="0" smtClean="0"/>
              <a:t>(</a:t>
            </a:r>
            <a:r>
              <a:rPr lang="zh-CN" altLang="en-US" sz="1600" dirty="0" smtClean="0"/>
              <a:t>包括比较指令</a:t>
            </a:r>
            <a:r>
              <a:rPr lang="en-US" altLang="zh-CN" sz="1600" dirty="0" err="1" smtClean="0"/>
              <a:t>cmp</a:t>
            </a:r>
            <a:r>
              <a:rPr lang="en-US" altLang="zh-CN" sz="1600" dirty="0" smtClean="0"/>
              <a:t>):</a:t>
            </a:r>
            <a:r>
              <a:rPr lang="zh-CN" altLang="en-US" sz="1600" dirty="0" smtClean="0"/>
              <a:t>当运算时发生了借位</a:t>
            </a:r>
            <a:r>
              <a:rPr lang="en-US" altLang="zh-CN" sz="1600" dirty="0" smtClean="0"/>
              <a:t>(</a:t>
            </a:r>
            <a:r>
              <a:rPr lang="zh-CN" altLang="en-US" sz="1600" dirty="0" smtClean="0"/>
              <a:t>无符号数下溢出</a:t>
            </a:r>
            <a:r>
              <a:rPr lang="en-US" altLang="zh-CN" sz="1600" dirty="0" smtClean="0"/>
              <a:t>),C=0,</a:t>
            </a:r>
            <a:r>
              <a:rPr lang="zh-CN" altLang="en-US" sz="1600" dirty="0" smtClean="0"/>
              <a:t>否则</a:t>
            </a:r>
            <a:r>
              <a:rPr lang="en-US" altLang="zh-CN" sz="1600" dirty="0" smtClean="0"/>
              <a:t>C=1.</a:t>
            </a:r>
            <a:endParaRPr lang="zh-CN" altLang="en-US" sz="1600" dirty="0" smtClean="0"/>
          </a:p>
          <a:p>
            <a:pPr lvl="1" eaLnBrk="1" hangingPunct="1"/>
            <a:r>
              <a:rPr lang="zh-CN" altLang="en-US" sz="1600" dirty="0" smtClean="0"/>
              <a:t>  对于包含移位操作的非加</a:t>
            </a:r>
            <a:r>
              <a:rPr lang="en-US" altLang="zh-CN" sz="1600" dirty="0" smtClean="0"/>
              <a:t>/</a:t>
            </a:r>
            <a:r>
              <a:rPr lang="zh-CN" altLang="en-US" sz="1600" dirty="0" smtClean="0"/>
              <a:t>减运算指令</a:t>
            </a:r>
            <a:r>
              <a:rPr lang="en-US" altLang="zh-CN" sz="1600" dirty="0" smtClean="0"/>
              <a:t>:C</a:t>
            </a:r>
            <a:r>
              <a:rPr lang="zh-CN" altLang="en-US" sz="1600" dirty="0" smtClean="0"/>
              <a:t>为移位操作中最后移出位的值</a:t>
            </a:r>
            <a:r>
              <a:rPr lang="en-US" altLang="zh-CN" sz="1600" dirty="0" smtClean="0"/>
              <a:t>.</a:t>
            </a:r>
            <a:endParaRPr lang="zh-CN" altLang="en-US" sz="1600" dirty="0" smtClean="0"/>
          </a:p>
          <a:p>
            <a:pPr lvl="1" eaLnBrk="1" hangingPunct="1"/>
            <a:r>
              <a:rPr lang="zh-CN" altLang="en-US" sz="1600" dirty="0" smtClean="0"/>
              <a:t>  对于其他非加减运算指令</a:t>
            </a:r>
            <a:r>
              <a:rPr lang="en-US" altLang="zh-CN" sz="1600" dirty="0" smtClean="0"/>
              <a:t>:C</a:t>
            </a:r>
            <a:r>
              <a:rPr lang="zh-CN" altLang="en-US" sz="1600" dirty="0" smtClean="0"/>
              <a:t>的值通常保持不变</a:t>
            </a:r>
            <a:r>
              <a:rPr lang="en-US" altLang="zh-CN" sz="1600" dirty="0" smtClean="0"/>
              <a:t>.</a:t>
            </a:r>
            <a:endParaRPr lang="zh-CN" altLang="en-US" sz="1600" dirty="0" smtClean="0"/>
          </a:p>
          <a:p>
            <a:pPr eaLnBrk="1" hangingPunct="1"/>
            <a:r>
              <a:rPr lang="zh-CN" altLang="en-US" sz="2000" dirty="0" smtClean="0"/>
              <a:t> </a:t>
            </a:r>
            <a:r>
              <a:rPr lang="en-US" altLang="zh-CN" sz="2000" dirty="0" smtClean="0"/>
              <a:t>V-(</a:t>
            </a:r>
            <a:r>
              <a:rPr lang="zh-CN" altLang="en-US" sz="2000" dirty="0" smtClean="0"/>
              <a:t>溢出</a:t>
            </a:r>
            <a:r>
              <a:rPr lang="en-US" altLang="zh-CN" sz="2000" dirty="0" smtClean="0"/>
              <a:t>)</a:t>
            </a:r>
            <a:r>
              <a:rPr lang="zh-CN" altLang="en-US" sz="2000" dirty="0" smtClean="0"/>
              <a:t>标志</a:t>
            </a:r>
          </a:p>
          <a:p>
            <a:pPr lvl="1" eaLnBrk="1" hangingPunct="1"/>
            <a:r>
              <a:rPr lang="zh-CN" altLang="en-US" sz="1600" dirty="0" smtClean="0"/>
              <a:t>  对于加</a:t>
            </a:r>
            <a:r>
              <a:rPr lang="en-US" altLang="zh-CN" sz="1600" dirty="0" smtClean="0"/>
              <a:t>/</a:t>
            </a:r>
            <a:r>
              <a:rPr lang="zh-CN" altLang="en-US" sz="1600" dirty="0" smtClean="0"/>
              <a:t>减法运算指令</a:t>
            </a:r>
            <a:r>
              <a:rPr lang="en-US" altLang="zh-CN" sz="1600" dirty="0" smtClean="0"/>
              <a:t>:</a:t>
            </a:r>
            <a:r>
              <a:rPr lang="zh-CN" altLang="en-US" sz="1600" dirty="0" smtClean="0"/>
              <a:t>当操作数和运算结果为二进制的补码表示的带符号数时</a:t>
            </a:r>
            <a:r>
              <a:rPr lang="en-US" altLang="zh-CN" sz="1600" dirty="0" smtClean="0"/>
              <a:t>,V=1</a:t>
            </a:r>
            <a:r>
              <a:rPr lang="zh-CN" altLang="en-US" sz="1600" dirty="0" smtClean="0"/>
              <a:t>表示符号位溢出</a:t>
            </a:r>
          </a:p>
          <a:p>
            <a:pPr lvl="1" eaLnBrk="1" hangingPunct="1"/>
            <a:r>
              <a:rPr lang="zh-CN" altLang="en-US" sz="1600" dirty="0" smtClean="0"/>
              <a:t>  对于其他非加</a:t>
            </a:r>
            <a:r>
              <a:rPr lang="en-US" altLang="zh-CN" sz="1600" dirty="0" smtClean="0"/>
              <a:t>/</a:t>
            </a:r>
            <a:r>
              <a:rPr lang="zh-CN" altLang="en-US" sz="1600" dirty="0" smtClean="0"/>
              <a:t>减运算指令</a:t>
            </a:r>
            <a:r>
              <a:rPr lang="en-US" altLang="zh-CN" sz="1600" dirty="0" smtClean="0"/>
              <a:t>:V</a:t>
            </a:r>
            <a:r>
              <a:rPr lang="zh-CN" altLang="en-US" sz="1600" dirty="0" smtClean="0"/>
              <a:t>的值通常不改变</a:t>
            </a:r>
            <a:r>
              <a:rPr lang="en-US" altLang="zh-CN" sz="1600" dirty="0" smtClean="0"/>
              <a:t>.</a:t>
            </a:r>
            <a:endParaRPr lang="zh-CN" altLang="en-US" sz="1600" dirty="0" smtClean="0"/>
          </a:p>
          <a:p>
            <a:pPr eaLnBrk="1" hangingPunct="1"/>
            <a:endParaRPr lang="zh-CN" altLang="en-US" sz="2000" dirty="0" smtClean="0"/>
          </a:p>
        </p:txBody>
      </p:sp>
      <p:sp>
        <p:nvSpPr>
          <p:cNvPr id="4" name="日期占位符 3"/>
          <p:cNvSpPr>
            <a:spLocks noGrp="1"/>
          </p:cNvSpPr>
          <p:nvPr>
            <p:ph type="dt" sz="half" idx="10"/>
          </p:nvPr>
        </p:nvSpPr>
        <p:spPr/>
        <p:txBody>
          <a:bodyPr/>
          <a:lstStyle/>
          <a:p>
            <a:pPr>
              <a:defRPr/>
            </a:pPr>
            <a:fld id="{47B19DBB-BA25-4245-AF8E-28C8D9763D91}"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D043FF8-4779-441B-BD21-C957A3A8A90B}" type="slidenum">
              <a:rPr lang="en-US" altLang="zh-CN">
                <a:solidFill>
                  <a:srgbClr val="898989"/>
                </a:solidFill>
              </a:rPr>
              <a:pPr eaLnBrk="1" hangingPunct="1"/>
              <a:t>10</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960438" y="574675"/>
            <a:ext cx="6938962" cy="762000"/>
          </a:xfrm>
        </p:spPr>
        <p:txBody>
          <a:bodyPr/>
          <a:lstStyle/>
          <a:p>
            <a:pPr eaLnBrk="1" hangingPunct="1"/>
            <a:r>
              <a:rPr lang="zh-CN" altLang="en-US" smtClean="0"/>
              <a:t>使能</a:t>
            </a:r>
            <a:r>
              <a:rPr lang="en-US" altLang="zh-CN" smtClean="0"/>
              <a:t>IRQ</a:t>
            </a:r>
            <a:r>
              <a:rPr lang="zh-CN" altLang="en-US" smtClean="0"/>
              <a:t>中断（开中断）</a:t>
            </a:r>
          </a:p>
        </p:txBody>
      </p:sp>
      <p:sp>
        <p:nvSpPr>
          <p:cNvPr id="107523" name="Rectangle 3"/>
          <p:cNvSpPr>
            <a:spLocks noGrp="1" noChangeArrowheads="1"/>
          </p:cNvSpPr>
          <p:nvPr>
            <p:ph idx="1"/>
          </p:nvPr>
        </p:nvSpPr>
        <p:spPr>
          <a:xfrm>
            <a:off x="738188" y="1681163"/>
            <a:ext cx="7218362" cy="2571750"/>
          </a:xfrm>
        </p:spPr>
        <p:txBody>
          <a:bodyPr/>
          <a:lstStyle/>
          <a:p>
            <a:pPr eaLnBrk="1" hangingPunct="1">
              <a:buFont typeface="Wingdings" panose="05000000000000000000" pitchFamily="2" charset="2"/>
              <a:buNone/>
            </a:pPr>
            <a:r>
              <a:rPr lang="en-US" altLang="zh-CN" sz="2400" smtClean="0"/>
              <a:t>ENABLE_IRQ</a:t>
            </a:r>
          </a:p>
          <a:p>
            <a:pPr eaLnBrk="1" hangingPunct="1">
              <a:buFont typeface="Wingdings" panose="05000000000000000000" pitchFamily="2" charset="2"/>
              <a:buNone/>
            </a:pPr>
            <a:r>
              <a:rPr lang="en-US" altLang="zh-CN" sz="2400" smtClean="0"/>
              <a:t>	MRS  	R0, CPSR</a:t>
            </a:r>
          </a:p>
          <a:p>
            <a:pPr eaLnBrk="1" hangingPunct="1">
              <a:buFont typeface="Wingdings" panose="05000000000000000000" pitchFamily="2" charset="2"/>
              <a:buNone/>
            </a:pPr>
            <a:r>
              <a:rPr lang="en-US" altLang="zh-CN" sz="2400" smtClean="0"/>
              <a:t>	BIC  	R0, R0, #0x80</a:t>
            </a:r>
          </a:p>
          <a:p>
            <a:pPr eaLnBrk="1" hangingPunct="1">
              <a:buFont typeface="Wingdings" panose="05000000000000000000" pitchFamily="2" charset="2"/>
              <a:buNone/>
            </a:pPr>
            <a:r>
              <a:rPr lang="en-US" altLang="zh-CN" sz="2400" smtClean="0"/>
              <a:t>	MSR  	CPSR_c, R0</a:t>
            </a:r>
          </a:p>
          <a:p>
            <a:pPr eaLnBrk="1" hangingPunct="1">
              <a:buFont typeface="Wingdings" panose="05000000000000000000" pitchFamily="2" charset="2"/>
              <a:buNone/>
            </a:pPr>
            <a:r>
              <a:rPr lang="en-US" altLang="zh-CN" sz="2400" smtClean="0"/>
              <a:t>	MOV  	PC, LR</a:t>
            </a:r>
          </a:p>
        </p:txBody>
      </p:sp>
      <p:sp>
        <p:nvSpPr>
          <p:cNvPr id="10752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B6C5BDD3-91E9-45D4-8805-9F13087DE8E2}"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0752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3A5CF37-4F9A-4DBA-AEF8-C360BC4764FF}" type="slidenum">
              <a:rPr lang="en-US" altLang="zh-CN" sz="1000">
                <a:latin typeface="Arial" panose="020B0604020202020204" pitchFamily="34" charset="0"/>
              </a:rPr>
              <a:pPr eaLnBrk="1" hangingPunct="1">
                <a:spcBef>
                  <a:spcPct val="0"/>
                </a:spcBef>
                <a:buFontTx/>
                <a:buNone/>
              </a:pPr>
              <a:t>100</a:t>
            </a:fld>
            <a:endParaRPr lang="en-US" altLang="zh-CN" sz="1000">
              <a:latin typeface="Arial" panose="020B0604020202020204" pitchFamily="34" charset="0"/>
            </a:endParaRPr>
          </a:p>
        </p:txBody>
      </p:sp>
      <p:sp>
        <p:nvSpPr>
          <p:cNvPr id="619524" name="Text Box 4"/>
          <p:cNvSpPr txBox="1">
            <a:spLocks noChangeArrowheads="1"/>
          </p:cNvSpPr>
          <p:nvPr/>
        </p:nvSpPr>
        <p:spPr bwMode="auto">
          <a:xfrm>
            <a:off x="5364163" y="4941888"/>
            <a:ext cx="2743200" cy="466725"/>
          </a:xfrm>
          <a:prstGeom prst="rect">
            <a:avLst/>
          </a:prstGeom>
          <a:solidFill>
            <a:srgbClr val="E7EB37"/>
          </a:solidFill>
          <a:ln w="9525">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I</a:t>
            </a:r>
            <a:r>
              <a:rPr kumimoji="1" lang="zh-CN" altLang="en-US" sz="2400">
                <a:latin typeface="Times New Roman" panose="02020603050405020304" pitchFamily="18" charset="0"/>
              </a:rPr>
              <a:t>位</a:t>
            </a:r>
            <a:r>
              <a:rPr kumimoji="1" lang="en-US" altLang="zh-CN" sz="2400">
                <a:latin typeface="Times New Roman" panose="02020603050405020304" pitchFamily="18" charset="0"/>
              </a:rPr>
              <a:t>=0</a:t>
            </a:r>
            <a:r>
              <a:rPr kumimoji="1" lang="en-US" altLang="zh-CN" sz="2400">
                <a:latin typeface="Tahoma" panose="020B0604030504040204" pitchFamily="34" charset="0"/>
              </a:rPr>
              <a:t>  </a:t>
            </a:r>
            <a:r>
              <a:rPr kumimoji="1" lang="zh-CN" altLang="en-US" sz="2400">
                <a:latin typeface="Tahoma" panose="020B0604030504040204" pitchFamily="34" charset="0"/>
              </a:rPr>
              <a:t>开中断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9524"/>
                                        </p:tgtEl>
                                        <p:attrNameLst>
                                          <p:attrName>style.visibility</p:attrName>
                                        </p:attrNameLst>
                                      </p:cBhvr>
                                      <p:to>
                                        <p:strVal val="visible"/>
                                      </p:to>
                                    </p:set>
                                    <p:anim calcmode="lin" valueType="num">
                                      <p:cBhvr additive="base">
                                        <p:cTn id="7" dur="500" fill="hold"/>
                                        <p:tgtEl>
                                          <p:spTgt spid="619524"/>
                                        </p:tgtEl>
                                        <p:attrNameLst>
                                          <p:attrName>ppt_x</p:attrName>
                                        </p:attrNameLst>
                                      </p:cBhvr>
                                      <p:tavLst>
                                        <p:tav tm="0">
                                          <p:val>
                                            <p:strVal val="1+#ppt_w/2"/>
                                          </p:val>
                                        </p:tav>
                                        <p:tav tm="100000">
                                          <p:val>
                                            <p:strVal val="#ppt_x"/>
                                          </p:val>
                                        </p:tav>
                                      </p:tavLst>
                                    </p:anim>
                                    <p:anim calcmode="lin" valueType="num">
                                      <p:cBhvr additive="base">
                                        <p:cTn id="8" dur="500" fill="hold"/>
                                        <p:tgtEl>
                                          <p:spTgt spid="619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4"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950913" y="211138"/>
            <a:ext cx="7050087" cy="762000"/>
          </a:xfrm>
        </p:spPr>
        <p:txBody>
          <a:bodyPr/>
          <a:lstStyle/>
          <a:p>
            <a:pPr eaLnBrk="1" hangingPunct="1"/>
            <a:r>
              <a:rPr lang="zh-CN" altLang="en-US" smtClean="0"/>
              <a:t>禁能</a:t>
            </a:r>
            <a:r>
              <a:rPr lang="en-US" altLang="zh-CN" smtClean="0"/>
              <a:t>IRQ</a:t>
            </a:r>
            <a:r>
              <a:rPr lang="zh-CN" altLang="en-US" smtClean="0"/>
              <a:t>中断（关中断）</a:t>
            </a:r>
          </a:p>
        </p:txBody>
      </p:sp>
      <p:sp>
        <p:nvSpPr>
          <p:cNvPr id="108547" name="Rectangle 3"/>
          <p:cNvSpPr>
            <a:spLocks noGrp="1" noChangeArrowheads="1"/>
          </p:cNvSpPr>
          <p:nvPr>
            <p:ph idx="1"/>
          </p:nvPr>
        </p:nvSpPr>
        <p:spPr>
          <a:xfrm>
            <a:off x="876300" y="1427163"/>
            <a:ext cx="6800850" cy="2571750"/>
          </a:xfrm>
        </p:spPr>
        <p:txBody>
          <a:bodyPr/>
          <a:lstStyle/>
          <a:p>
            <a:pPr eaLnBrk="1" hangingPunct="1">
              <a:buFont typeface="Wingdings" panose="05000000000000000000" pitchFamily="2" charset="2"/>
              <a:buNone/>
            </a:pPr>
            <a:r>
              <a:rPr lang="en-US" altLang="zh-CN" sz="2400" smtClean="0"/>
              <a:t>DISABLE_IRQ  </a:t>
            </a:r>
          </a:p>
          <a:p>
            <a:pPr eaLnBrk="1" hangingPunct="1">
              <a:buFont typeface="Wingdings" panose="05000000000000000000" pitchFamily="2" charset="2"/>
              <a:buNone/>
            </a:pPr>
            <a:r>
              <a:rPr lang="en-US" altLang="zh-CN" sz="2400" smtClean="0"/>
              <a:t>	MRS  R0  CPSR</a:t>
            </a:r>
          </a:p>
          <a:p>
            <a:pPr eaLnBrk="1" hangingPunct="1">
              <a:buFont typeface="Wingdings" panose="05000000000000000000" pitchFamily="2" charset="2"/>
              <a:buNone/>
            </a:pPr>
            <a:r>
              <a:rPr lang="en-US" altLang="zh-CN" sz="2400" smtClean="0"/>
              <a:t>	ORR  R0,  R0, #0x80</a:t>
            </a:r>
          </a:p>
          <a:p>
            <a:pPr eaLnBrk="1" hangingPunct="1">
              <a:buFont typeface="Wingdings" panose="05000000000000000000" pitchFamily="2" charset="2"/>
              <a:buNone/>
            </a:pPr>
            <a:r>
              <a:rPr lang="en-US" altLang="zh-CN" sz="2400" smtClean="0"/>
              <a:t>	MSR  CPSR_c,  R0</a:t>
            </a:r>
          </a:p>
          <a:p>
            <a:pPr eaLnBrk="1" hangingPunct="1">
              <a:buFont typeface="Wingdings" panose="05000000000000000000" pitchFamily="2" charset="2"/>
              <a:buNone/>
            </a:pPr>
            <a:r>
              <a:rPr lang="en-US" altLang="zh-CN" sz="2400" smtClean="0"/>
              <a:t>	MOV  PC,  LR</a:t>
            </a:r>
          </a:p>
        </p:txBody>
      </p:sp>
      <p:sp>
        <p:nvSpPr>
          <p:cNvPr id="10854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4D2941F5-E301-488F-BB24-F6A262808121}"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085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9295B3C-0869-48DC-A3FD-8BAFA7B7BDC6}" type="slidenum">
              <a:rPr lang="en-US" altLang="zh-CN" sz="1000">
                <a:latin typeface="Arial" panose="020B0604020202020204" pitchFamily="34" charset="0"/>
              </a:rPr>
              <a:pPr eaLnBrk="1" hangingPunct="1">
                <a:spcBef>
                  <a:spcPct val="0"/>
                </a:spcBef>
                <a:buFontTx/>
                <a:buNone/>
              </a:pPr>
              <a:t>101</a:t>
            </a:fld>
            <a:endParaRPr lang="en-US" altLang="zh-CN" sz="1000">
              <a:latin typeface="Arial" panose="020B0604020202020204" pitchFamily="34" charset="0"/>
            </a:endParaRPr>
          </a:p>
        </p:txBody>
      </p:sp>
      <p:sp>
        <p:nvSpPr>
          <p:cNvPr id="621572" name="Text Box 4"/>
          <p:cNvSpPr txBox="1">
            <a:spLocks noChangeArrowheads="1"/>
          </p:cNvSpPr>
          <p:nvPr/>
        </p:nvSpPr>
        <p:spPr bwMode="auto">
          <a:xfrm>
            <a:off x="5292725" y="4581525"/>
            <a:ext cx="2743200" cy="466725"/>
          </a:xfrm>
          <a:prstGeom prst="rect">
            <a:avLst/>
          </a:prstGeom>
          <a:solidFill>
            <a:srgbClr val="E77DE7"/>
          </a:solidFill>
          <a:ln w="9525">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I</a:t>
            </a:r>
            <a:r>
              <a:rPr kumimoji="1" lang="zh-CN" altLang="en-US" sz="2400">
                <a:latin typeface="Times New Roman" panose="02020603050405020304" pitchFamily="18" charset="0"/>
              </a:rPr>
              <a:t>位</a:t>
            </a:r>
            <a:r>
              <a:rPr kumimoji="1" lang="en-US" altLang="zh-CN" sz="2400">
                <a:latin typeface="Times New Roman" panose="02020603050405020304" pitchFamily="18" charset="0"/>
              </a:rPr>
              <a:t>=1</a:t>
            </a:r>
            <a:r>
              <a:rPr kumimoji="1" lang="en-US" altLang="zh-CN" sz="2400">
                <a:latin typeface="Tahoma" panose="020B0604030504040204" pitchFamily="34" charset="0"/>
              </a:rPr>
              <a:t>  </a:t>
            </a:r>
            <a:r>
              <a:rPr kumimoji="1" lang="zh-CN" altLang="en-US" sz="2400">
                <a:latin typeface="Tahoma" panose="020B0604030504040204" pitchFamily="34" charset="0"/>
              </a:rPr>
              <a:t>关中断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1572"/>
                                        </p:tgtEl>
                                        <p:attrNameLst>
                                          <p:attrName>style.visibility</p:attrName>
                                        </p:attrNameLst>
                                      </p:cBhvr>
                                      <p:to>
                                        <p:strVal val="visible"/>
                                      </p:to>
                                    </p:set>
                                    <p:anim calcmode="lin" valueType="num">
                                      <p:cBhvr additive="base">
                                        <p:cTn id="7" dur="500" fill="hold"/>
                                        <p:tgtEl>
                                          <p:spTgt spid="621572"/>
                                        </p:tgtEl>
                                        <p:attrNameLst>
                                          <p:attrName>ppt_x</p:attrName>
                                        </p:attrNameLst>
                                      </p:cBhvr>
                                      <p:tavLst>
                                        <p:tav tm="0">
                                          <p:val>
                                            <p:strVal val="1+#ppt_w/2"/>
                                          </p:val>
                                        </p:tav>
                                        <p:tav tm="100000">
                                          <p:val>
                                            <p:strVal val="#ppt_x"/>
                                          </p:val>
                                        </p:tav>
                                      </p:tavLst>
                                    </p:anim>
                                    <p:anim calcmode="lin" valueType="num">
                                      <p:cBhvr additive="base">
                                        <p:cTn id="8" dur="500" fill="hold"/>
                                        <p:tgtEl>
                                          <p:spTgt spid="621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2"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814388" y="457200"/>
            <a:ext cx="6867525" cy="762000"/>
          </a:xfrm>
        </p:spPr>
        <p:txBody>
          <a:bodyPr/>
          <a:lstStyle/>
          <a:p>
            <a:pPr eaLnBrk="1" hangingPunct="1"/>
            <a:r>
              <a:rPr lang="en-US" altLang="zh-CN" smtClean="0"/>
              <a:t>MSR</a:t>
            </a:r>
            <a:r>
              <a:rPr lang="zh-CN" altLang="en-US" smtClean="0"/>
              <a:t>指令说明</a:t>
            </a:r>
          </a:p>
        </p:txBody>
      </p:sp>
      <p:sp>
        <p:nvSpPr>
          <p:cNvPr id="109571" name="Rectangle 3"/>
          <p:cNvSpPr>
            <a:spLocks noGrp="1" noChangeArrowheads="1"/>
          </p:cNvSpPr>
          <p:nvPr>
            <p:ph idx="1"/>
          </p:nvPr>
        </p:nvSpPr>
        <p:spPr>
          <a:xfrm>
            <a:off x="819150" y="1589088"/>
            <a:ext cx="7361238" cy="3703637"/>
          </a:xfrm>
        </p:spPr>
        <p:txBody>
          <a:bodyPr/>
          <a:lstStyle/>
          <a:p>
            <a:pPr eaLnBrk="1" hangingPunct="1">
              <a:lnSpc>
                <a:spcPct val="90000"/>
              </a:lnSpc>
            </a:pPr>
            <a:r>
              <a:rPr lang="zh-CN" altLang="en-US" sz="2400" smtClean="0"/>
              <a:t>程序中不能通过</a:t>
            </a:r>
            <a:r>
              <a:rPr lang="en-US" altLang="zh-CN" sz="2400" smtClean="0"/>
              <a:t>MSR</a:t>
            </a:r>
            <a:r>
              <a:rPr lang="zh-CN" altLang="en-US" sz="2400" smtClean="0"/>
              <a:t>指令直接修改</a:t>
            </a:r>
            <a:r>
              <a:rPr lang="en-US" altLang="zh-CN" sz="2400" smtClean="0"/>
              <a:t>CPSR</a:t>
            </a:r>
            <a:r>
              <a:rPr lang="zh-CN" altLang="en-US" sz="2400" smtClean="0"/>
              <a:t>中的</a:t>
            </a:r>
            <a:r>
              <a:rPr lang="en-US" altLang="zh-CN" sz="2400" smtClean="0"/>
              <a:t>T</a:t>
            </a:r>
            <a:r>
              <a:rPr lang="zh-CN" altLang="en-US" sz="2400" smtClean="0"/>
              <a:t>控制位来实现</a:t>
            </a:r>
            <a:r>
              <a:rPr lang="en-US" altLang="zh-CN" sz="2400" smtClean="0"/>
              <a:t>ARM</a:t>
            </a:r>
            <a:r>
              <a:rPr lang="zh-CN" altLang="en-US" sz="2400" smtClean="0"/>
              <a:t>状态</a:t>
            </a:r>
            <a:r>
              <a:rPr lang="en-US" altLang="zh-CN" sz="2400" smtClean="0"/>
              <a:t>/Thumb</a:t>
            </a:r>
            <a:r>
              <a:rPr lang="zh-CN" altLang="en-US" sz="2400" smtClean="0"/>
              <a:t>状态的切换，必须使用</a:t>
            </a:r>
            <a:r>
              <a:rPr lang="en-US" altLang="zh-CN" sz="2400" smtClean="0"/>
              <a:t>BX</a:t>
            </a:r>
            <a:r>
              <a:rPr lang="zh-CN" altLang="en-US" sz="2400" smtClean="0"/>
              <a:t>指令完成处理器状态的切换</a:t>
            </a:r>
            <a:r>
              <a:rPr lang="en-US" altLang="zh-CN" sz="2400" smtClean="0"/>
              <a:t>(</a:t>
            </a:r>
            <a:r>
              <a:rPr lang="zh-CN" altLang="en-US" sz="2400" smtClean="0">
                <a:solidFill>
                  <a:srgbClr val="FF0000"/>
                </a:solidFill>
              </a:rPr>
              <a:t>因为</a:t>
            </a:r>
            <a:r>
              <a:rPr lang="en-US" altLang="zh-CN" sz="2400" smtClean="0">
                <a:solidFill>
                  <a:srgbClr val="FF0000"/>
                </a:solidFill>
              </a:rPr>
              <a:t>BX</a:t>
            </a:r>
            <a:r>
              <a:rPr lang="zh-CN" altLang="en-US" sz="2400" smtClean="0">
                <a:solidFill>
                  <a:srgbClr val="FF0000"/>
                </a:solidFill>
              </a:rPr>
              <a:t>指令属分支指令，它会打断流水线状态，实现处理器状态切换</a:t>
            </a:r>
            <a:r>
              <a:rPr lang="en-US" altLang="zh-CN" sz="2400" smtClean="0"/>
              <a:t>)</a:t>
            </a:r>
            <a:r>
              <a:rPr lang="zh-CN" altLang="en-US" sz="2400" smtClean="0"/>
              <a:t>。</a:t>
            </a:r>
          </a:p>
          <a:p>
            <a:pPr eaLnBrk="1" hangingPunct="1">
              <a:lnSpc>
                <a:spcPct val="90000"/>
              </a:lnSpc>
            </a:pPr>
            <a:r>
              <a:rPr lang="en-US" altLang="zh-CN" sz="2400" smtClean="0"/>
              <a:t>MRS</a:t>
            </a:r>
            <a:r>
              <a:rPr lang="zh-CN" altLang="en-US" sz="2400" smtClean="0"/>
              <a:t>与</a:t>
            </a:r>
            <a:r>
              <a:rPr lang="en-US" altLang="zh-CN" sz="2400" smtClean="0"/>
              <a:t>MSR</a:t>
            </a:r>
            <a:r>
              <a:rPr lang="zh-CN" altLang="en-US" sz="2400" smtClean="0"/>
              <a:t>配合使用，实现</a:t>
            </a:r>
            <a:r>
              <a:rPr lang="en-US" altLang="zh-CN" sz="2400" smtClean="0"/>
              <a:t>CPSR</a:t>
            </a:r>
            <a:r>
              <a:rPr lang="zh-CN" altLang="en-US" sz="2400" smtClean="0"/>
              <a:t>或</a:t>
            </a:r>
            <a:r>
              <a:rPr lang="en-US" altLang="zh-CN" sz="2400" smtClean="0"/>
              <a:t>SPSR</a:t>
            </a:r>
            <a:r>
              <a:rPr lang="zh-CN" altLang="en-US" sz="2400" smtClean="0"/>
              <a:t>寄存器的读一修改一写操作，可用来进行处理器模式切换、允许</a:t>
            </a:r>
            <a:r>
              <a:rPr lang="en-US" altLang="zh-CN" sz="2400" smtClean="0"/>
              <a:t>/</a:t>
            </a:r>
            <a:r>
              <a:rPr lang="zh-CN" altLang="en-US" sz="2400" smtClean="0"/>
              <a:t>禁止</a:t>
            </a:r>
            <a:r>
              <a:rPr lang="en-US" altLang="zh-CN" sz="2400" smtClean="0"/>
              <a:t>IRQ/FIQ</a:t>
            </a:r>
            <a:r>
              <a:rPr lang="zh-CN" altLang="en-US" sz="2400" smtClean="0"/>
              <a:t>中断等设置，如下面的程序清单所示。</a:t>
            </a:r>
          </a:p>
        </p:txBody>
      </p:sp>
      <p:sp>
        <p:nvSpPr>
          <p:cNvPr id="10957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33C24C3F-F179-48A7-9A95-E9F98D32165E}"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0957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5D8AD0C-09B9-4379-B32D-59C6A40A3BC4}" type="slidenum">
              <a:rPr lang="en-US" altLang="zh-CN" sz="1000">
                <a:latin typeface="Arial" panose="020B0604020202020204" pitchFamily="34" charset="0"/>
              </a:rPr>
              <a:pPr eaLnBrk="1" hangingPunct="1">
                <a:spcBef>
                  <a:spcPct val="0"/>
                </a:spcBef>
                <a:buFontTx/>
                <a:buNone/>
              </a:pPr>
              <a:t>102</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95350" y="211138"/>
            <a:ext cx="7105650" cy="762000"/>
          </a:xfrm>
        </p:spPr>
        <p:txBody>
          <a:bodyPr/>
          <a:lstStyle/>
          <a:p>
            <a:pPr eaLnBrk="1" hangingPunct="1"/>
            <a:r>
              <a:rPr lang="zh-CN" altLang="en-US" smtClean="0"/>
              <a:t>堆栈指令初始化</a:t>
            </a:r>
          </a:p>
        </p:txBody>
      </p:sp>
      <p:sp>
        <p:nvSpPr>
          <p:cNvPr id="110595" name="Rectangle 3"/>
          <p:cNvSpPr>
            <a:spLocks noGrp="1" noChangeArrowheads="1"/>
          </p:cNvSpPr>
          <p:nvPr>
            <p:ph idx="1"/>
          </p:nvPr>
        </p:nvSpPr>
        <p:spPr>
          <a:xfrm>
            <a:off x="1100138" y="1452563"/>
            <a:ext cx="6513512" cy="4387850"/>
          </a:xfrm>
          <a:ln>
            <a:solidFill>
              <a:srgbClr val="009900"/>
            </a:solidFill>
            <a:miter lim="800000"/>
            <a:headEnd/>
            <a:tailEnd/>
          </a:ln>
        </p:spPr>
        <p:txBody>
          <a:bodyPr/>
          <a:lstStyle/>
          <a:p>
            <a:pPr eaLnBrk="1" hangingPunct="1">
              <a:lnSpc>
                <a:spcPct val="90000"/>
              </a:lnSpc>
              <a:buFont typeface="Wingdings" panose="05000000000000000000" pitchFamily="2" charset="2"/>
              <a:buNone/>
            </a:pPr>
            <a:r>
              <a:rPr lang="en-US" altLang="zh-CN" sz="2000" dirty="0" smtClean="0"/>
              <a:t>INITSTACK</a:t>
            </a:r>
          </a:p>
          <a:p>
            <a:pPr lvl="1" eaLnBrk="1" hangingPunct="1">
              <a:lnSpc>
                <a:spcPct val="90000"/>
              </a:lnSpc>
              <a:buFont typeface="Wingdings" panose="05000000000000000000" pitchFamily="2" charset="2"/>
              <a:buNone/>
            </a:pPr>
            <a:r>
              <a:rPr lang="en-US" altLang="zh-CN" sz="2000" dirty="0" smtClean="0"/>
              <a:t>MOV  R0</a:t>
            </a:r>
            <a:r>
              <a:rPr lang="zh-CN" altLang="en-US" sz="2000" dirty="0" smtClean="0"/>
              <a:t>，</a:t>
            </a:r>
            <a:r>
              <a:rPr lang="en-US" altLang="zh-CN" sz="2000" dirty="0" smtClean="0"/>
              <a:t>LR  </a:t>
            </a:r>
          </a:p>
          <a:p>
            <a:pPr lvl="1" eaLnBrk="1" hangingPunct="1">
              <a:lnSpc>
                <a:spcPct val="90000"/>
              </a:lnSpc>
              <a:buFont typeface="Wingdings" panose="05000000000000000000" pitchFamily="2" charset="2"/>
              <a:buNone/>
            </a:pPr>
            <a:r>
              <a:rPr lang="zh-CN" altLang="en-US" sz="2000" dirty="0" smtClean="0"/>
              <a:t>；保存返回地址</a:t>
            </a:r>
          </a:p>
          <a:p>
            <a:pPr lvl="1" eaLnBrk="1" hangingPunct="1">
              <a:lnSpc>
                <a:spcPct val="90000"/>
              </a:lnSpc>
              <a:buFont typeface="Wingdings" panose="05000000000000000000" pitchFamily="2" charset="2"/>
              <a:buNone/>
            </a:pPr>
            <a:endParaRPr lang="en-US" altLang="zh-CN" sz="2000" b="1" dirty="0" smtClean="0">
              <a:solidFill>
                <a:schemeClr val="tx2"/>
              </a:solidFill>
            </a:endParaRPr>
          </a:p>
          <a:p>
            <a:pPr lvl="1" eaLnBrk="1" hangingPunct="1">
              <a:lnSpc>
                <a:spcPct val="90000"/>
              </a:lnSpc>
              <a:buFont typeface="Wingdings" panose="05000000000000000000" pitchFamily="2" charset="2"/>
              <a:buNone/>
            </a:pPr>
            <a:r>
              <a:rPr lang="en-US" altLang="zh-CN" sz="2000" b="1" dirty="0" smtClean="0">
                <a:solidFill>
                  <a:schemeClr val="tx2"/>
                </a:solidFill>
              </a:rPr>
              <a:t>MSR  </a:t>
            </a:r>
            <a:r>
              <a:rPr lang="en-US" altLang="zh-CN" sz="2000" b="1" dirty="0" err="1" smtClean="0">
                <a:solidFill>
                  <a:schemeClr val="tx2"/>
                </a:solidFill>
              </a:rPr>
              <a:t>CPSR_c</a:t>
            </a:r>
            <a:r>
              <a:rPr lang="zh-CN" altLang="en-US" sz="2000" b="1" dirty="0" smtClean="0">
                <a:solidFill>
                  <a:schemeClr val="tx2"/>
                </a:solidFill>
              </a:rPr>
              <a:t>，</a:t>
            </a:r>
            <a:r>
              <a:rPr lang="en-US" altLang="zh-CN" sz="2000" b="1" dirty="0" smtClean="0">
                <a:solidFill>
                  <a:schemeClr val="tx2"/>
                </a:solidFill>
              </a:rPr>
              <a:t>#0xD3</a:t>
            </a:r>
          </a:p>
          <a:p>
            <a:pPr lvl="1" eaLnBrk="1" hangingPunct="1">
              <a:lnSpc>
                <a:spcPct val="90000"/>
              </a:lnSpc>
              <a:buFont typeface="Wingdings" panose="05000000000000000000" pitchFamily="2" charset="2"/>
              <a:buNone/>
            </a:pPr>
            <a:r>
              <a:rPr lang="en-US" altLang="zh-CN" sz="2000" b="1" dirty="0" smtClean="0">
                <a:solidFill>
                  <a:schemeClr val="tx2"/>
                </a:solidFill>
              </a:rPr>
              <a:t>LDR  SP</a:t>
            </a:r>
            <a:r>
              <a:rPr lang="zh-CN" altLang="en-US" sz="2000" b="1" dirty="0" smtClean="0">
                <a:solidFill>
                  <a:schemeClr val="tx2"/>
                </a:solidFill>
              </a:rPr>
              <a:t>，</a:t>
            </a:r>
            <a:r>
              <a:rPr lang="en-US" altLang="zh-CN" sz="2000" b="1" dirty="0" err="1" smtClean="0">
                <a:solidFill>
                  <a:schemeClr val="tx2"/>
                </a:solidFill>
              </a:rPr>
              <a:t>StackSvc</a:t>
            </a:r>
            <a:endParaRPr lang="en-US" altLang="zh-CN" sz="2000" b="1" dirty="0" smtClean="0">
              <a:solidFill>
                <a:schemeClr val="tx2"/>
              </a:solidFill>
            </a:endParaRPr>
          </a:p>
          <a:p>
            <a:pPr lvl="1" eaLnBrk="1" hangingPunct="1">
              <a:lnSpc>
                <a:spcPct val="90000"/>
              </a:lnSpc>
              <a:buFont typeface="Wingdings" panose="05000000000000000000" pitchFamily="2" charset="2"/>
              <a:buNone/>
            </a:pPr>
            <a:r>
              <a:rPr lang="en-US" altLang="zh-CN" sz="2000" b="1" dirty="0" smtClean="0">
                <a:solidFill>
                  <a:schemeClr val="tx2"/>
                </a:solidFill>
              </a:rPr>
              <a:t>; </a:t>
            </a:r>
            <a:r>
              <a:rPr lang="zh-CN" altLang="en-US" sz="2000" b="1" dirty="0" smtClean="0">
                <a:solidFill>
                  <a:schemeClr val="tx2"/>
                </a:solidFill>
              </a:rPr>
              <a:t>设置管理模式堆栈，</a:t>
            </a:r>
            <a:r>
              <a:rPr lang="en-US" altLang="zh-CN" sz="2000" b="1" dirty="0" smtClean="0">
                <a:solidFill>
                  <a:schemeClr val="tx2"/>
                </a:solidFill>
              </a:rPr>
              <a:t>M[4:0]=0b10011</a:t>
            </a:r>
          </a:p>
          <a:p>
            <a:pPr lvl="1" eaLnBrk="1" hangingPunct="1">
              <a:lnSpc>
                <a:spcPct val="90000"/>
              </a:lnSpc>
              <a:buFont typeface="Wingdings" panose="05000000000000000000" pitchFamily="2" charset="2"/>
              <a:buNone/>
            </a:pPr>
            <a:endParaRPr lang="en-US" altLang="zh-CN" sz="2000" dirty="0" smtClean="0">
              <a:solidFill>
                <a:srgbClr val="D60093"/>
              </a:solidFill>
            </a:endParaRPr>
          </a:p>
          <a:p>
            <a:pPr lvl="1" eaLnBrk="1" hangingPunct="1">
              <a:lnSpc>
                <a:spcPct val="90000"/>
              </a:lnSpc>
              <a:buFont typeface="Wingdings" panose="05000000000000000000" pitchFamily="2" charset="2"/>
              <a:buNone/>
            </a:pPr>
            <a:r>
              <a:rPr lang="en-US" altLang="zh-CN" sz="2000" dirty="0" smtClean="0">
                <a:solidFill>
                  <a:srgbClr val="D60093"/>
                </a:solidFill>
              </a:rPr>
              <a:t>MSR  </a:t>
            </a:r>
            <a:r>
              <a:rPr lang="en-US" altLang="zh-CN" sz="2000" dirty="0" err="1" smtClean="0">
                <a:solidFill>
                  <a:srgbClr val="D60093"/>
                </a:solidFill>
              </a:rPr>
              <a:t>CPSR_c</a:t>
            </a:r>
            <a:r>
              <a:rPr lang="zh-CN" altLang="en-US" sz="2000" dirty="0" smtClean="0">
                <a:solidFill>
                  <a:srgbClr val="D60093"/>
                </a:solidFill>
              </a:rPr>
              <a:t>，</a:t>
            </a:r>
            <a:r>
              <a:rPr lang="en-US" altLang="zh-CN" sz="2000" dirty="0" smtClean="0">
                <a:solidFill>
                  <a:srgbClr val="D60093"/>
                </a:solidFill>
              </a:rPr>
              <a:t>#0xD2</a:t>
            </a:r>
          </a:p>
          <a:p>
            <a:pPr lvl="1" eaLnBrk="1" hangingPunct="1">
              <a:lnSpc>
                <a:spcPct val="90000"/>
              </a:lnSpc>
              <a:buFont typeface="Wingdings" panose="05000000000000000000" pitchFamily="2" charset="2"/>
              <a:buNone/>
            </a:pPr>
            <a:r>
              <a:rPr lang="en-US" altLang="zh-CN" sz="2000" dirty="0" smtClean="0">
                <a:solidFill>
                  <a:srgbClr val="D60093"/>
                </a:solidFill>
              </a:rPr>
              <a:t>LDR  SP</a:t>
            </a:r>
            <a:r>
              <a:rPr lang="zh-CN" altLang="en-US" sz="2000" dirty="0" smtClean="0">
                <a:solidFill>
                  <a:srgbClr val="D60093"/>
                </a:solidFill>
              </a:rPr>
              <a:t>，</a:t>
            </a:r>
            <a:r>
              <a:rPr lang="en-US" altLang="zh-CN" sz="2000" dirty="0" err="1" smtClean="0">
                <a:solidFill>
                  <a:srgbClr val="D60093"/>
                </a:solidFill>
              </a:rPr>
              <a:t>StackIrq</a:t>
            </a:r>
            <a:endParaRPr lang="en-US" altLang="zh-CN" sz="2000" dirty="0" smtClean="0">
              <a:solidFill>
                <a:srgbClr val="D60093"/>
              </a:solidFill>
            </a:endParaRPr>
          </a:p>
          <a:p>
            <a:pPr lvl="1" eaLnBrk="1" hangingPunct="1">
              <a:lnSpc>
                <a:spcPct val="90000"/>
              </a:lnSpc>
              <a:buFont typeface="Wingdings" panose="05000000000000000000" pitchFamily="2" charset="2"/>
              <a:buNone/>
            </a:pPr>
            <a:r>
              <a:rPr lang="zh-CN" altLang="en-US" sz="2000" dirty="0" smtClean="0">
                <a:solidFill>
                  <a:srgbClr val="D60093"/>
                </a:solidFill>
              </a:rPr>
              <a:t>；设置中断模式堆栈，</a:t>
            </a:r>
            <a:r>
              <a:rPr lang="en-US" altLang="zh-CN" sz="2000" dirty="0" smtClean="0">
                <a:solidFill>
                  <a:srgbClr val="D60093"/>
                </a:solidFill>
              </a:rPr>
              <a:t>M[4:0]=0b10010</a:t>
            </a:r>
          </a:p>
          <a:p>
            <a:pPr lvl="1" eaLnBrk="1" hangingPunct="1">
              <a:lnSpc>
                <a:spcPct val="90000"/>
              </a:lnSpc>
              <a:buFont typeface="Wingdings" panose="05000000000000000000" pitchFamily="2" charset="2"/>
              <a:buNone/>
            </a:pPr>
            <a:endParaRPr lang="en-US" altLang="zh-CN" sz="2000" dirty="0" smtClean="0"/>
          </a:p>
          <a:p>
            <a:pPr lvl="1" eaLnBrk="1" hangingPunct="1">
              <a:lnSpc>
                <a:spcPct val="90000"/>
              </a:lnSpc>
              <a:buFont typeface="Wingdings" panose="05000000000000000000" pitchFamily="2" charset="2"/>
              <a:buNone/>
            </a:pPr>
            <a:r>
              <a:rPr lang="en-US" altLang="zh-CN" sz="2000" dirty="0" smtClean="0"/>
              <a:t>MOV  </a:t>
            </a:r>
            <a:r>
              <a:rPr lang="en-US" altLang="zh-CN" sz="2000" dirty="0" smtClean="0"/>
              <a:t>PC</a:t>
            </a:r>
            <a:r>
              <a:rPr lang="zh-CN" altLang="en-US" sz="2000" dirty="0" smtClean="0"/>
              <a:t>，</a:t>
            </a:r>
            <a:r>
              <a:rPr lang="en-US" altLang="zh-CN" sz="2000" dirty="0" smtClean="0"/>
              <a:t>R0</a:t>
            </a:r>
          </a:p>
        </p:txBody>
      </p:sp>
      <p:sp>
        <p:nvSpPr>
          <p:cNvPr id="11059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AE3FCBB7-2EFB-43BA-848A-C7C82FCF50DD}"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105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00F1FF64-747D-4374-BE00-C3D256978C30}" type="slidenum">
              <a:rPr lang="en-US" altLang="zh-CN" sz="1000">
                <a:latin typeface="Arial" panose="020B0604020202020204" pitchFamily="34" charset="0"/>
              </a:rPr>
              <a:pPr eaLnBrk="1" hangingPunct="1">
                <a:spcBef>
                  <a:spcPct val="0"/>
                </a:spcBef>
                <a:buFontTx/>
                <a:buNone/>
              </a:pPr>
              <a:t>103</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a:xfrm>
            <a:off x="865188" y="465138"/>
            <a:ext cx="5894387" cy="749300"/>
          </a:xfrm>
          <a:solidFill>
            <a:srgbClr val="FFCC99"/>
          </a:solidFill>
        </p:spPr>
        <p:txBody>
          <a:bodyPr rtlCol="0">
            <a:normAutofit/>
          </a:bodyPr>
          <a:lstStyle/>
          <a:p>
            <a:pPr eaLnBrk="1" fontAlgn="auto" hangingPunct="1">
              <a:spcAft>
                <a:spcPts val="0"/>
              </a:spcAft>
              <a:defRPr/>
            </a:pPr>
            <a:r>
              <a:rPr lang="zh-CN" altLang="en-US" dirty="0" smtClean="0"/>
              <a:t>软中断指令</a:t>
            </a:r>
            <a:r>
              <a:rPr lang="en-US" altLang="zh-CN" dirty="0" smtClean="0"/>
              <a:t>SWI</a:t>
            </a:r>
          </a:p>
        </p:txBody>
      </p:sp>
      <p:sp>
        <p:nvSpPr>
          <p:cNvPr id="112643" name="Rectangle 3"/>
          <p:cNvSpPr>
            <a:spLocks noGrp="1" noChangeArrowheads="1"/>
          </p:cNvSpPr>
          <p:nvPr>
            <p:ph idx="1"/>
          </p:nvPr>
        </p:nvSpPr>
        <p:spPr>
          <a:xfrm>
            <a:off x="685800" y="1868488"/>
            <a:ext cx="7772400" cy="3981450"/>
          </a:xfrm>
        </p:spPr>
        <p:txBody>
          <a:bodyPr/>
          <a:lstStyle/>
          <a:p>
            <a:pPr eaLnBrk="1" hangingPunct="1"/>
            <a:r>
              <a:rPr lang="en-US" altLang="zh-CN" sz="1900" dirty="0" smtClean="0"/>
              <a:t>SWI</a:t>
            </a:r>
            <a:r>
              <a:rPr lang="zh-CN" altLang="en-US" sz="1900" dirty="0" smtClean="0"/>
              <a:t>指令用于产生软中断，从而实现从用户模式变换到管理模式，</a:t>
            </a:r>
            <a:r>
              <a:rPr lang="en-US" altLang="zh-CN" sz="1900" dirty="0" smtClean="0"/>
              <a:t>CPSR</a:t>
            </a:r>
            <a:r>
              <a:rPr lang="zh-CN" altLang="en-US" sz="1900" dirty="0" smtClean="0"/>
              <a:t>保存到管理模式的</a:t>
            </a:r>
            <a:r>
              <a:rPr lang="en-US" altLang="zh-CN" sz="1900" dirty="0" smtClean="0"/>
              <a:t>SPSR</a:t>
            </a:r>
            <a:r>
              <a:rPr lang="zh-CN" altLang="en-US" sz="1900" dirty="0" smtClean="0"/>
              <a:t>中，执行转移到</a:t>
            </a:r>
            <a:r>
              <a:rPr lang="en-US" altLang="zh-CN" sz="1900" dirty="0" smtClean="0"/>
              <a:t>SWI</a:t>
            </a:r>
            <a:r>
              <a:rPr lang="zh-CN" altLang="en-US" sz="1900" dirty="0" smtClean="0"/>
              <a:t>向量</a:t>
            </a:r>
            <a:r>
              <a:rPr lang="zh-CN" altLang="en-US" sz="1900" dirty="0" smtClean="0"/>
              <a:t>。</a:t>
            </a:r>
            <a:endParaRPr lang="en-US" altLang="zh-CN" sz="1900" dirty="0" smtClean="0"/>
          </a:p>
          <a:p>
            <a:pPr eaLnBrk="1" hangingPunct="1"/>
            <a:r>
              <a:rPr lang="zh-CN" altLang="en-US" sz="1900" dirty="0" smtClean="0"/>
              <a:t>在</a:t>
            </a:r>
            <a:r>
              <a:rPr lang="zh-CN" altLang="en-US" sz="1900" dirty="0" smtClean="0"/>
              <a:t>其它模式下也可使用</a:t>
            </a:r>
            <a:r>
              <a:rPr lang="en-US" altLang="zh-CN" sz="1900" dirty="0" smtClean="0"/>
              <a:t>SWI</a:t>
            </a:r>
            <a:r>
              <a:rPr lang="zh-CN" altLang="en-US" sz="1900" dirty="0" smtClean="0"/>
              <a:t>指令，处理器同样地切换到管理模式。</a:t>
            </a:r>
          </a:p>
          <a:p>
            <a:pPr eaLnBrk="1" hangingPunct="1"/>
            <a:r>
              <a:rPr lang="zh-CN" altLang="en-US" sz="1900" dirty="0" smtClean="0"/>
              <a:t>指令格式如下：</a:t>
            </a:r>
          </a:p>
          <a:p>
            <a:pPr lvl="1" eaLnBrk="1" hangingPunct="1"/>
            <a:r>
              <a:rPr lang="en-US" altLang="zh-CN" sz="2000" dirty="0" smtClean="0"/>
              <a:t>SWI{</a:t>
            </a:r>
            <a:r>
              <a:rPr lang="en-US" altLang="zh-CN" sz="2000" dirty="0" err="1" smtClean="0"/>
              <a:t>cond</a:t>
            </a:r>
            <a:r>
              <a:rPr lang="en-US" altLang="zh-CN" sz="2000" dirty="0" smtClean="0"/>
              <a:t>}  immed_24   // Thumb</a:t>
            </a:r>
            <a:r>
              <a:rPr lang="zh-CN" altLang="en-US" sz="2000" dirty="0" smtClean="0"/>
              <a:t>指令是 </a:t>
            </a:r>
            <a:r>
              <a:rPr lang="en-US" altLang="zh-CN" sz="2000" dirty="0" smtClean="0"/>
              <a:t>immed_8 </a:t>
            </a:r>
          </a:p>
          <a:p>
            <a:pPr lvl="2"/>
            <a:r>
              <a:rPr lang="zh-CN" altLang="en-US" sz="1700" dirty="0" smtClean="0"/>
              <a:t>其中：  </a:t>
            </a:r>
            <a:r>
              <a:rPr lang="en-US" altLang="zh-CN" sz="1700" dirty="0" smtClean="0"/>
              <a:t>immed_24</a:t>
            </a:r>
            <a:r>
              <a:rPr lang="zh-CN" altLang="en-US" sz="1700" dirty="0" smtClean="0"/>
              <a:t>是</a:t>
            </a:r>
            <a:r>
              <a:rPr lang="en-US" altLang="zh-CN" sz="1700" dirty="0" smtClean="0"/>
              <a:t>24</a:t>
            </a:r>
            <a:r>
              <a:rPr lang="zh-CN" altLang="en-US" sz="1700" dirty="0" smtClean="0"/>
              <a:t>位立即数，值为</a:t>
            </a:r>
            <a:r>
              <a:rPr lang="en-US" altLang="zh-CN" sz="1700" dirty="0" smtClean="0"/>
              <a:t>0~16,777,215</a:t>
            </a:r>
            <a:r>
              <a:rPr lang="zh-CN" altLang="en-US" sz="1700" dirty="0" smtClean="0"/>
              <a:t>之间的整数</a:t>
            </a:r>
            <a:r>
              <a:rPr lang="zh-CN" altLang="en-US" sz="1700" dirty="0" smtClean="0"/>
              <a:t>。</a:t>
            </a:r>
            <a:endParaRPr lang="en-US" altLang="zh-CN" sz="1700" dirty="0" smtClean="0"/>
          </a:p>
          <a:p>
            <a:pPr lvl="2"/>
            <a:r>
              <a:rPr lang="zh-CN" altLang="en-US" sz="1700" dirty="0" smtClean="0">
                <a:solidFill>
                  <a:schemeClr val="hlink"/>
                </a:solidFill>
              </a:rPr>
              <a:t>立即</a:t>
            </a:r>
            <a:r>
              <a:rPr lang="zh-CN" altLang="en-US" sz="1700" dirty="0" smtClean="0">
                <a:solidFill>
                  <a:schemeClr val="hlink"/>
                </a:solidFill>
              </a:rPr>
              <a:t>数用于指定指令请求的具体</a:t>
            </a:r>
            <a:r>
              <a:rPr lang="en-US" altLang="zh-CN" sz="1700" dirty="0" smtClean="0">
                <a:solidFill>
                  <a:schemeClr val="hlink"/>
                </a:solidFill>
              </a:rPr>
              <a:t>SWI</a:t>
            </a:r>
            <a:r>
              <a:rPr lang="zh-CN" altLang="en-US" sz="1700" dirty="0" smtClean="0">
                <a:solidFill>
                  <a:schemeClr val="hlink"/>
                </a:solidFill>
              </a:rPr>
              <a:t>服务。</a:t>
            </a:r>
          </a:p>
          <a:p>
            <a:pPr eaLnBrk="1" hangingPunct="1"/>
            <a:r>
              <a:rPr lang="zh-CN" altLang="en-US" sz="1900" dirty="0" smtClean="0"/>
              <a:t>指令举例如下：</a:t>
            </a:r>
          </a:p>
          <a:p>
            <a:pPr lvl="1" eaLnBrk="1" hangingPunct="1"/>
            <a:r>
              <a:rPr lang="en-US" altLang="zh-CN" sz="2000" dirty="0" smtClean="0"/>
              <a:t>SWI  	0  		</a:t>
            </a:r>
            <a:r>
              <a:rPr lang="zh-CN" altLang="en-US" sz="2000" dirty="0" smtClean="0"/>
              <a:t>；软中断，中断立即数为</a:t>
            </a:r>
            <a:r>
              <a:rPr lang="en-US" altLang="zh-CN" sz="2000" dirty="0" smtClean="0"/>
              <a:t>0</a:t>
            </a:r>
          </a:p>
          <a:p>
            <a:pPr lvl="1" eaLnBrk="1" hangingPunct="1"/>
            <a:r>
              <a:rPr lang="en-US" altLang="zh-CN" sz="2000" dirty="0" smtClean="0"/>
              <a:t>SWI	0x123456	</a:t>
            </a:r>
            <a:r>
              <a:rPr lang="zh-CN" altLang="en-US" sz="2000" dirty="0" smtClean="0"/>
              <a:t>；软中断，中断立即数为</a:t>
            </a:r>
            <a:r>
              <a:rPr lang="en-US" altLang="zh-CN" sz="2000" dirty="0" smtClean="0"/>
              <a:t>0x123456</a:t>
            </a:r>
          </a:p>
        </p:txBody>
      </p:sp>
      <p:sp>
        <p:nvSpPr>
          <p:cNvPr id="11264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BF187E5-FB55-4FA0-80DB-CC1CF88DC1EF}"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1264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3A45FF0-4A70-4521-B610-F353C3E9164D}" type="slidenum">
              <a:rPr lang="en-US" altLang="zh-CN" sz="1000">
                <a:latin typeface="Arial" panose="020B0604020202020204" pitchFamily="34" charset="0"/>
              </a:rPr>
              <a:pPr eaLnBrk="1" hangingPunct="1">
                <a:spcBef>
                  <a:spcPct val="0"/>
                </a:spcBef>
                <a:buFontTx/>
                <a:buNone/>
              </a:pPr>
              <a:t>104</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850900" y="211138"/>
            <a:ext cx="7150100" cy="762000"/>
          </a:xfrm>
        </p:spPr>
        <p:txBody>
          <a:bodyPr/>
          <a:lstStyle/>
          <a:p>
            <a:pPr eaLnBrk="1" hangingPunct="1"/>
            <a:r>
              <a:rPr lang="zh-CN" altLang="en-US" smtClean="0"/>
              <a:t>获得</a:t>
            </a:r>
            <a:r>
              <a:rPr lang="en-US" altLang="zh-CN" smtClean="0"/>
              <a:t>SWI</a:t>
            </a:r>
            <a:r>
              <a:rPr lang="zh-CN" altLang="en-US" smtClean="0"/>
              <a:t>指令的立即数</a:t>
            </a:r>
          </a:p>
        </p:txBody>
      </p:sp>
      <p:sp>
        <p:nvSpPr>
          <p:cNvPr id="113667" name="Rectangle 3"/>
          <p:cNvSpPr>
            <a:spLocks noGrp="1" noChangeArrowheads="1"/>
          </p:cNvSpPr>
          <p:nvPr>
            <p:ph idx="1"/>
          </p:nvPr>
        </p:nvSpPr>
        <p:spPr>
          <a:xfrm>
            <a:off x="619125" y="1776413"/>
            <a:ext cx="7702550" cy="3349625"/>
          </a:xfrm>
        </p:spPr>
        <p:txBody>
          <a:bodyPr/>
          <a:lstStyle/>
          <a:p>
            <a:pPr eaLnBrk="1" hangingPunct="1"/>
            <a:r>
              <a:rPr lang="zh-CN" altLang="en-US" sz="2400" dirty="0" smtClean="0"/>
              <a:t>在</a:t>
            </a:r>
            <a:r>
              <a:rPr lang="en-US" altLang="zh-CN" sz="2400" dirty="0" smtClean="0"/>
              <a:t>SWI</a:t>
            </a:r>
            <a:r>
              <a:rPr lang="zh-CN" altLang="en-US" sz="2400" dirty="0" smtClean="0"/>
              <a:t>异常中断处理程序中，取出</a:t>
            </a:r>
            <a:r>
              <a:rPr lang="en-US" altLang="zh-CN" sz="2400" dirty="0" smtClean="0"/>
              <a:t>SWI</a:t>
            </a:r>
            <a:r>
              <a:rPr lang="zh-CN" altLang="en-US" sz="2400" dirty="0" smtClean="0"/>
              <a:t>立即数的步骤为</a:t>
            </a:r>
            <a:r>
              <a:rPr lang="zh-CN" altLang="en-US" sz="2400" dirty="0" smtClean="0"/>
              <a:t>：</a:t>
            </a:r>
            <a:endParaRPr lang="en-US" altLang="zh-CN" sz="2400" dirty="0" smtClean="0"/>
          </a:p>
          <a:p>
            <a:pPr lvl="1"/>
            <a:r>
              <a:rPr lang="zh-CN" altLang="en-US" sz="2000" dirty="0" smtClean="0"/>
              <a:t>首先</a:t>
            </a:r>
            <a:r>
              <a:rPr lang="zh-CN" altLang="en-US" sz="2000" dirty="0" smtClean="0"/>
              <a:t>确定引起软中断的</a:t>
            </a:r>
            <a:r>
              <a:rPr lang="en-US" altLang="zh-CN" sz="2000" dirty="0" smtClean="0"/>
              <a:t>SWI</a:t>
            </a:r>
            <a:r>
              <a:rPr lang="zh-CN" altLang="en-US" sz="2000" dirty="0" smtClean="0"/>
              <a:t>指令是</a:t>
            </a:r>
            <a:r>
              <a:rPr lang="en-US" altLang="zh-CN" sz="2000" dirty="0" smtClean="0"/>
              <a:t>ARM</a:t>
            </a:r>
            <a:r>
              <a:rPr lang="zh-CN" altLang="en-US" sz="2000" dirty="0" smtClean="0"/>
              <a:t>指令还是</a:t>
            </a:r>
            <a:r>
              <a:rPr lang="en-US" altLang="zh-CN" sz="2000" dirty="0" smtClean="0"/>
              <a:t>Thumb</a:t>
            </a:r>
            <a:r>
              <a:rPr lang="zh-CN" altLang="en-US" sz="2000" dirty="0" smtClean="0"/>
              <a:t>指令，这可通过对</a:t>
            </a:r>
            <a:r>
              <a:rPr lang="en-US" altLang="zh-CN" sz="2000" dirty="0" smtClean="0"/>
              <a:t>SPSR</a:t>
            </a:r>
            <a:r>
              <a:rPr lang="zh-CN" altLang="en-US" sz="2000" dirty="0" smtClean="0"/>
              <a:t>访问得到；</a:t>
            </a:r>
          </a:p>
          <a:p>
            <a:pPr lvl="1"/>
            <a:r>
              <a:rPr lang="zh-CN" altLang="en-US" sz="2000" dirty="0" smtClean="0"/>
              <a:t>然后取得该</a:t>
            </a:r>
            <a:r>
              <a:rPr lang="en-US" altLang="zh-CN" sz="2000" dirty="0" smtClean="0"/>
              <a:t>SWI</a:t>
            </a:r>
            <a:r>
              <a:rPr lang="zh-CN" altLang="en-US" sz="2000" dirty="0" smtClean="0"/>
              <a:t>指令的地址，这可通过访问</a:t>
            </a:r>
            <a:r>
              <a:rPr lang="en-US" altLang="zh-CN" sz="2000" dirty="0" smtClean="0"/>
              <a:t>LR</a:t>
            </a:r>
            <a:r>
              <a:rPr lang="zh-CN" altLang="en-US" sz="2000" dirty="0" smtClean="0"/>
              <a:t>寄存器得到；</a:t>
            </a:r>
          </a:p>
          <a:p>
            <a:pPr lvl="1"/>
            <a:r>
              <a:rPr lang="zh-CN" altLang="en-US" sz="2000" dirty="0" smtClean="0"/>
              <a:t>接着读出指令，分解出立即数。</a:t>
            </a:r>
          </a:p>
          <a:p>
            <a:pPr eaLnBrk="1" hangingPunct="1"/>
            <a:r>
              <a:rPr lang="zh-CN" altLang="en-US" sz="2400" dirty="0" smtClean="0"/>
              <a:t>程序清单如下所示。</a:t>
            </a:r>
          </a:p>
        </p:txBody>
      </p:sp>
      <p:sp>
        <p:nvSpPr>
          <p:cNvPr id="11366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4DDE1F6A-DF06-406A-AFB2-2F785F522C3B}"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1366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39EAC1D0-51E3-4D46-BBF6-7AA44FD462FC}" type="slidenum">
              <a:rPr lang="en-US" altLang="zh-CN" sz="1000">
                <a:latin typeface="Arial" panose="020B0604020202020204" pitchFamily="34" charset="0"/>
              </a:rPr>
              <a:pPr eaLnBrk="1" hangingPunct="1">
                <a:spcBef>
                  <a:spcPct val="0"/>
                </a:spcBef>
                <a:buFontTx/>
                <a:buNone/>
              </a:pPr>
              <a:t>105</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766763" y="211138"/>
            <a:ext cx="7234237" cy="762000"/>
          </a:xfrm>
        </p:spPr>
        <p:txBody>
          <a:bodyPr/>
          <a:lstStyle/>
          <a:p>
            <a:pPr eaLnBrk="1" hangingPunct="1"/>
            <a:r>
              <a:rPr lang="zh-CN" altLang="en-US" smtClean="0"/>
              <a:t>获得</a:t>
            </a:r>
            <a:r>
              <a:rPr lang="en-US" altLang="zh-CN" smtClean="0"/>
              <a:t>SWI</a:t>
            </a:r>
            <a:r>
              <a:rPr lang="zh-CN" altLang="en-US" smtClean="0"/>
              <a:t>指令的立即数（续）</a:t>
            </a:r>
          </a:p>
        </p:txBody>
      </p:sp>
      <p:sp>
        <p:nvSpPr>
          <p:cNvPr id="114691" name="Rectangle 3"/>
          <p:cNvSpPr>
            <a:spLocks noGrp="1" noChangeArrowheads="1"/>
          </p:cNvSpPr>
          <p:nvPr>
            <p:ph idx="1"/>
          </p:nvPr>
        </p:nvSpPr>
        <p:spPr>
          <a:xfrm>
            <a:off x="685800" y="1501775"/>
            <a:ext cx="7848600" cy="4387850"/>
          </a:xfrm>
        </p:spPr>
        <p:txBody>
          <a:bodyPr/>
          <a:lstStyle/>
          <a:p>
            <a:pPr eaLnBrk="1" hangingPunct="1">
              <a:lnSpc>
                <a:spcPct val="90000"/>
              </a:lnSpc>
              <a:buFont typeface="Wingdings" panose="05000000000000000000" pitchFamily="2" charset="2"/>
              <a:buNone/>
            </a:pPr>
            <a:r>
              <a:rPr lang="en-US" altLang="zh-CN" sz="1700" dirty="0" err="1" smtClean="0"/>
              <a:t>T_bit</a:t>
            </a:r>
            <a:r>
              <a:rPr lang="en-US" altLang="zh-CN" sz="1700" dirty="0" smtClean="0"/>
              <a:t>  	EQU	0x20</a:t>
            </a:r>
          </a:p>
          <a:p>
            <a:pPr eaLnBrk="1" hangingPunct="1">
              <a:lnSpc>
                <a:spcPct val="90000"/>
              </a:lnSpc>
              <a:buFont typeface="Wingdings" panose="05000000000000000000" pitchFamily="2" charset="2"/>
              <a:buNone/>
            </a:pPr>
            <a:r>
              <a:rPr lang="en-US" altLang="zh-CN" sz="1700" dirty="0" err="1" smtClean="0"/>
              <a:t>SWI_Handler</a:t>
            </a:r>
            <a:endParaRPr lang="en-US" altLang="zh-CN" sz="1700" dirty="0" smtClean="0"/>
          </a:p>
          <a:p>
            <a:pPr eaLnBrk="1" hangingPunct="1">
              <a:lnSpc>
                <a:spcPct val="90000"/>
              </a:lnSpc>
              <a:buFont typeface="Wingdings" panose="05000000000000000000" pitchFamily="2" charset="2"/>
              <a:buNone/>
            </a:pPr>
            <a:r>
              <a:rPr lang="en-US" altLang="zh-CN" sz="1700" dirty="0" smtClean="0"/>
              <a:t>	STMFD SP!</a:t>
            </a:r>
            <a:r>
              <a:rPr lang="zh-CN" altLang="en-US" sz="1700" dirty="0" smtClean="0"/>
              <a:t>，</a:t>
            </a:r>
            <a:r>
              <a:rPr lang="en-US" altLang="zh-CN" sz="1700" dirty="0" smtClean="0"/>
              <a:t>{R0</a:t>
            </a:r>
            <a:r>
              <a:rPr lang="zh-CN" altLang="en-US" sz="1700" dirty="0" smtClean="0"/>
              <a:t>－</a:t>
            </a:r>
            <a:r>
              <a:rPr lang="en-US" altLang="zh-CN" sz="1700" dirty="0" smtClean="0"/>
              <a:t>R3</a:t>
            </a:r>
            <a:r>
              <a:rPr lang="zh-CN" altLang="en-US" sz="1700" dirty="0" smtClean="0"/>
              <a:t>，</a:t>
            </a:r>
            <a:r>
              <a:rPr lang="en-US" altLang="zh-CN" sz="1700" dirty="0" smtClean="0"/>
              <a:t>R12</a:t>
            </a:r>
            <a:r>
              <a:rPr lang="zh-CN" altLang="en-US" sz="1700" dirty="0" smtClean="0"/>
              <a:t>，</a:t>
            </a:r>
            <a:r>
              <a:rPr lang="en-US" altLang="zh-CN" sz="1700" dirty="0" smtClean="0"/>
              <a:t>LR}	</a:t>
            </a:r>
            <a:r>
              <a:rPr lang="zh-CN" altLang="en-US" sz="1700" dirty="0" smtClean="0"/>
              <a:t>；现场保护</a:t>
            </a:r>
          </a:p>
          <a:p>
            <a:pPr eaLnBrk="1" hangingPunct="1">
              <a:lnSpc>
                <a:spcPct val="90000"/>
              </a:lnSpc>
              <a:buFont typeface="Wingdings" panose="05000000000000000000" pitchFamily="2" charset="2"/>
              <a:buNone/>
            </a:pPr>
            <a:r>
              <a:rPr lang="zh-CN" altLang="en-US" sz="1700" dirty="0" smtClean="0"/>
              <a:t>	</a:t>
            </a:r>
            <a:r>
              <a:rPr lang="en-US" altLang="zh-CN" sz="1700" dirty="0" smtClean="0"/>
              <a:t>MRS  R0</a:t>
            </a:r>
            <a:r>
              <a:rPr lang="zh-CN" altLang="en-US" sz="1700" dirty="0" smtClean="0"/>
              <a:t>，</a:t>
            </a:r>
            <a:r>
              <a:rPr lang="en-US" altLang="zh-CN" sz="1700" dirty="0" smtClean="0"/>
              <a:t>SPSR 			</a:t>
            </a:r>
            <a:r>
              <a:rPr lang="zh-CN" altLang="en-US" sz="1700" dirty="0" smtClean="0"/>
              <a:t>；读取</a:t>
            </a:r>
            <a:r>
              <a:rPr lang="en-US" altLang="zh-CN" sz="1700" dirty="0" smtClean="0"/>
              <a:t>SPSR</a:t>
            </a:r>
          </a:p>
          <a:p>
            <a:pPr eaLnBrk="1" hangingPunct="1">
              <a:lnSpc>
                <a:spcPct val="90000"/>
              </a:lnSpc>
              <a:buFont typeface="Wingdings" panose="05000000000000000000" pitchFamily="2" charset="2"/>
              <a:buNone/>
            </a:pPr>
            <a:r>
              <a:rPr lang="en-US" altLang="zh-CN" sz="1700" dirty="0" smtClean="0"/>
              <a:t>	STMFD  SP!</a:t>
            </a:r>
            <a:r>
              <a:rPr lang="zh-CN" altLang="en-US" sz="1700" dirty="0" smtClean="0"/>
              <a:t>，</a:t>
            </a:r>
            <a:r>
              <a:rPr lang="en-US" altLang="zh-CN" sz="1700" dirty="0" smtClean="0"/>
              <a:t>{R0}  			</a:t>
            </a:r>
            <a:r>
              <a:rPr lang="zh-CN" altLang="en-US" sz="1700" dirty="0" smtClean="0"/>
              <a:t>；保存</a:t>
            </a:r>
            <a:r>
              <a:rPr lang="en-US" altLang="zh-CN" sz="1700" dirty="0" smtClean="0"/>
              <a:t>SPSR</a:t>
            </a:r>
          </a:p>
          <a:p>
            <a:pPr eaLnBrk="1" hangingPunct="1">
              <a:lnSpc>
                <a:spcPct val="90000"/>
              </a:lnSpc>
              <a:buFont typeface="Wingdings" panose="05000000000000000000" pitchFamily="2" charset="2"/>
              <a:buNone/>
            </a:pPr>
            <a:r>
              <a:rPr lang="en-US" altLang="zh-CN" sz="1700" dirty="0" smtClean="0"/>
              <a:t>	TST  	R0</a:t>
            </a:r>
            <a:r>
              <a:rPr lang="zh-CN" altLang="en-US" sz="1700" dirty="0" smtClean="0"/>
              <a:t>，</a:t>
            </a:r>
            <a:r>
              <a:rPr lang="en-US" altLang="zh-CN" sz="1700" dirty="0" smtClean="0"/>
              <a:t>#</a:t>
            </a:r>
            <a:r>
              <a:rPr lang="en-US" altLang="zh-CN" sz="1700" dirty="0" err="1" smtClean="0"/>
              <a:t>T_bit</a:t>
            </a:r>
            <a:r>
              <a:rPr lang="en-US" altLang="zh-CN" sz="1700" dirty="0" smtClean="0"/>
              <a:t>		</a:t>
            </a:r>
            <a:r>
              <a:rPr lang="zh-CN" altLang="en-US" sz="1700" dirty="0" smtClean="0"/>
              <a:t>；测试</a:t>
            </a:r>
            <a:r>
              <a:rPr lang="en-US" altLang="zh-CN" sz="1700" dirty="0" smtClean="0"/>
              <a:t>T</a:t>
            </a:r>
            <a:r>
              <a:rPr lang="zh-CN" altLang="en-US" sz="1700" dirty="0" smtClean="0"/>
              <a:t>标志位，</a:t>
            </a:r>
            <a:r>
              <a:rPr lang="en-US" altLang="zh-CN" sz="1700" dirty="0" smtClean="0"/>
              <a:t>CPSR</a:t>
            </a:r>
            <a:r>
              <a:rPr lang="zh-CN" altLang="en-US" sz="1700" dirty="0" smtClean="0"/>
              <a:t>第</a:t>
            </a:r>
            <a:r>
              <a:rPr lang="en-US" altLang="zh-CN" sz="1700" dirty="0" smtClean="0"/>
              <a:t>M5</a:t>
            </a:r>
            <a:r>
              <a:rPr lang="zh-CN" altLang="en-US" sz="1700" dirty="0" smtClean="0"/>
              <a:t>位</a:t>
            </a:r>
          </a:p>
          <a:p>
            <a:pPr eaLnBrk="1" hangingPunct="1">
              <a:lnSpc>
                <a:spcPct val="90000"/>
              </a:lnSpc>
              <a:buFont typeface="Wingdings" panose="05000000000000000000" pitchFamily="2" charset="2"/>
              <a:buNone/>
            </a:pPr>
            <a:r>
              <a:rPr lang="zh-CN" altLang="en-US" sz="1700" dirty="0" smtClean="0"/>
              <a:t>       </a:t>
            </a:r>
            <a:r>
              <a:rPr lang="zh-CN" altLang="en-US" sz="1700" dirty="0" smtClean="0">
                <a:solidFill>
                  <a:schemeClr val="hlink"/>
                </a:solidFill>
              </a:rPr>
              <a:t>；</a:t>
            </a:r>
            <a:r>
              <a:rPr lang="en-US" altLang="zh-CN" sz="1700" dirty="0" smtClean="0">
                <a:solidFill>
                  <a:schemeClr val="hlink"/>
                </a:solidFill>
              </a:rPr>
              <a:t>T=1</a:t>
            </a:r>
            <a:r>
              <a:rPr lang="zh-CN" altLang="en-US" sz="1700" dirty="0" smtClean="0">
                <a:solidFill>
                  <a:schemeClr val="hlink"/>
                </a:solidFill>
              </a:rPr>
              <a:t>表明执行</a:t>
            </a:r>
            <a:r>
              <a:rPr lang="en-US" altLang="zh-CN" sz="1700" dirty="0" smtClean="0">
                <a:solidFill>
                  <a:schemeClr val="hlink"/>
                </a:solidFill>
              </a:rPr>
              <a:t>Thumb</a:t>
            </a:r>
            <a:r>
              <a:rPr lang="zh-CN" altLang="en-US" sz="1700" dirty="0" smtClean="0">
                <a:solidFill>
                  <a:schemeClr val="hlink"/>
                </a:solidFill>
              </a:rPr>
              <a:t>指令</a:t>
            </a:r>
          </a:p>
          <a:p>
            <a:pPr eaLnBrk="1" hangingPunct="1">
              <a:lnSpc>
                <a:spcPct val="90000"/>
              </a:lnSpc>
              <a:buFont typeface="Wingdings" panose="05000000000000000000" pitchFamily="2" charset="2"/>
              <a:buNone/>
            </a:pPr>
            <a:r>
              <a:rPr lang="zh-CN" altLang="en-US" sz="1700" dirty="0" smtClean="0"/>
              <a:t>	</a:t>
            </a:r>
            <a:r>
              <a:rPr lang="en-US" altLang="zh-CN" sz="1700" dirty="0" smtClean="0"/>
              <a:t>LDR</a:t>
            </a:r>
            <a:r>
              <a:rPr lang="en-US" altLang="zh-CN" sz="1700" dirty="0" smtClean="0">
                <a:solidFill>
                  <a:srgbClr val="FF0000"/>
                </a:solidFill>
              </a:rPr>
              <a:t>EQ</a:t>
            </a:r>
            <a:r>
              <a:rPr lang="en-US" altLang="zh-CN" sz="1700" dirty="0" smtClean="0"/>
              <a:t> R0</a:t>
            </a:r>
            <a:r>
              <a:rPr lang="zh-CN" altLang="en-US" sz="1700" dirty="0" smtClean="0"/>
              <a:t>，</a:t>
            </a:r>
            <a:r>
              <a:rPr lang="en-US" altLang="zh-CN" sz="1700" dirty="0" smtClean="0"/>
              <a:t>[LR,#</a:t>
            </a:r>
            <a:r>
              <a:rPr lang="zh-CN" altLang="en-US" sz="1700" dirty="0" smtClean="0"/>
              <a:t>－</a:t>
            </a:r>
            <a:r>
              <a:rPr lang="en-US" altLang="zh-CN" sz="1700" dirty="0" smtClean="0"/>
              <a:t>2]   	</a:t>
            </a:r>
            <a:r>
              <a:rPr lang="zh-CN" altLang="en-US" sz="1700" dirty="0" smtClean="0"/>
              <a:t>；若是</a:t>
            </a:r>
            <a:r>
              <a:rPr lang="en-US" altLang="zh-CN" sz="1700" dirty="0" smtClean="0"/>
              <a:t>Thumb</a:t>
            </a:r>
            <a:r>
              <a:rPr lang="zh-CN" altLang="en-US" sz="1700" dirty="0" smtClean="0"/>
              <a:t>指令，则读取指令码</a:t>
            </a:r>
            <a:r>
              <a:rPr lang="en-US" altLang="zh-CN" sz="1700" dirty="0" smtClean="0"/>
              <a:t>(16</a:t>
            </a:r>
            <a:r>
              <a:rPr lang="zh-CN" altLang="en-US" sz="1700" dirty="0" smtClean="0"/>
              <a:t>位</a:t>
            </a:r>
            <a:r>
              <a:rPr lang="en-US" altLang="zh-CN" sz="1700" dirty="0" smtClean="0"/>
              <a:t>)</a:t>
            </a:r>
          </a:p>
          <a:p>
            <a:pPr eaLnBrk="1" hangingPunct="1">
              <a:lnSpc>
                <a:spcPct val="90000"/>
              </a:lnSpc>
              <a:buFont typeface="Wingdings" panose="05000000000000000000" pitchFamily="2" charset="2"/>
              <a:buNone/>
            </a:pPr>
            <a:r>
              <a:rPr lang="en-US" altLang="zh-CN" sz="1700" dirty="0" smtClean="0"/>
              <a:t>	BIC</a:t>
            </a:r>
            <a:r>
              <a:rPr lang="en-US" altLang="zh-CN" sz="1700" dirty="0" smtClean="0">
                <a:solidFill>
                  <a:srgbClr val="FF0000"/>
                </a:solidFill>
              </a:rPr>
              <a:t>EQ</a:t>
            </a:r>
            <a:r>
              <a:rPr lang="en-US" altLang="zh-CN" sz="1700" dirty="0" smtClean="0"/>
              <a:t>  R0</a:t>
            </a:r>
            <a:r>
              <a:rPr lang="zh-CN" altLang="en-US" sz="1700" dirty="0" smtClean="0"/>
              <a:t>，</a:t>
            </a:r>
            <a:r>
              <a:rPr lang="en-US" altLang="zh-CN" sz="1700" dirty="0" smtClean="0"/>
              <a:t>R0,#0xFF</a:t>
            </a:r>
            <a:r>
              <a:rPr lang="en-US" altLang="zh-CN" sz="1700" dirty="0" smtClean="0">
                <a:solidFill>
                  <a:srgbClr val="FF0000"/>
                </a:solidFill>
              </a:rPr>
              <a:t>00</a:t>
            </a:r>
            <a:r>
              <a:rPr lang="en-US" altLang="zh-CN" sz="1700" dirty="0" smtClean="0"/>
              <a:t>   	</a:t>
            </a:r>
            <a:r>
              <a:rPr lang="zh-CN" altLang="en-US" sz="1700" dirty="0" smtClean="0"/>
              <a:t>；取得</a:t>
            </a:r>
            <a:r>
              <a:rPr lang="en-US" altLang="zh-CN" sz="1700" dirty="0" smtClean="0">
                <a:solidFill>
                  <a:schemeClr val="hlink"/>
                </a:solidFill>
              </a:rPr>
              <a:t>Thumb</a:t>
            </a:r>
            <a:r>
              <a:rPr lang="zh-CN" altLang="en-US" sz="1700" dirty="0" smtClean="0">
                <a:solidFill>
                  <a:schemeClr val="hlink"/>
                </a:solidFill>
              </a:rPr>
              <a:t>指令的</a:t>
            </a:r>
            <a:r>
              <a:rPr lang="en-US" altLang="zh-CN" sz="1700" dirty="0" smtClean="0">
                <a:solidFill>
                  <a:schemeClr val="hlink"/>
                </a:solidFill>
              </a:rPr>
              <a:t>8</a:t>
            </a:r>
            <a:r>
              <a:rPr lang="zh-CN" altLang="en-US" sz="1700" dirty="0" smtClean="0">
                <a:solidFill>
                  <a:schemeClr val="hlink"/>
                </a:solidFill>
              </a:rPr>
              <a:t>位立即数</a:t>
            </a:r>
          </a:p>
          <a:p>
            <a:pPr eaLnBrk="1" hangingPunct="1">
              <a:lnSpc>
                <a:spcPct val="90000"/>
              </a:lnSpc>
              <a:buFont typeface="Wingdings" panose="05000000000000000000" pitchFamily="2" charset="2"/>
              <a:buNone/>
            </a:pPr>
            <a:r>
              <a:rPr lang="zh-CN" altLang="en-US" sz="1700" dirty="0" smtClean="0"/>
              <a:t>	</a:t>
            </a:r>
            <a:endParaRPr lang="en-US" altLang="zh-CN" sz="1700" dirty="0" smtClean="0"/>
          </a:p>
          <a:p>
            <a:pPr eaLnBrk="1" hangingPunct="1">
              <a:lnSpc>
                <a:spcPct val="90000"/>
              </a:lnSpc>
              <a:buFont typeface="Wingdings" panose="05000000000000000000" pitchFamily="2" charset="2"/>
              <a:buNone/>
            </a:pPr>
            <a:r>
              <a:rPr lang="en-US" altLang="zh-CN" sz="1700" dirty="0"/>
              <a:t>	</a:t>
            </a:r>
            <a:r>
              <a:rPr lang="en-US" altLang="zh-CN" sz="1700" dirty="0" smtClean="0"/>
              <a:t>LDR</a:t>
            </a:r>
            <a:r>
              <a:rPr lang="en-US" altLang="zh-CN" sz="1700" dirty="0" smtClean="0">
                <a:solidFill>
                  <a:srgbClr val="FF0000"/>
                </a:solidFill>
              </a:rPr>
              <a:t>NE</a:t>
            </a:r>
            <a:r>
              <a:rPr lang="en-US" altLang="zh-CN" sz="1700" dirty="0" smtClean="0"/>
              <a:t> </a:t>
            </a:r>
            <a:r>
              <a:rPr lang="en-US" altLang="zh-CN" sz="1700" dirty="0" smtClean="0"/>
              <a:t>R0</a:t>
            </a:r>
            <a:r>
              <a:rPr lang="zh-CN" altLang="en-US" sz="1700" dirty="0" smtClean="0"/>
              <a:t>，</a:t>
            </a:r>
            <a:r>
              <a:rPr lang="en-US" altLang="zh-CN" sz="1700" dirty="0" smtClean="0"/>
              <a:t>[LR,#</a:t>
            </a:r>
            <a:r>
              <a:rPr lang="zh-CN" altLang="en-US" sz="1700" dirty="0" smtClean="0"/>
              <a:t>－</a:t>
            </a:r>
            <a:r>
              <a:rPr lang="en-US" altLang="zh-CN" sz="1700" dirty="0" smtClean="0"/>
              <a:t>4]  		</a:t>
            </a:r>
            <a:r>
              <a:rPr lang="zh-CN" altLang="en-US" sz="1700" dirty="0" smtClean="0"/>
              <a:t>；若是</a:t>
            </a:r>
            <a:r>
              <a:rPr lang="en-US" altLang="zh-CN" sz="1700" dirty="0" smtClean="0"/>
              <a:t>ARM</a:t>
            </a:r>
            <a:r>
              <a:rPr lang="zh-CN" altLang="en-US" sz="1700" dirty="0" smtClean="0"/>
              <a:t>指令，则读取指令码</a:t>
            </a:r>
            <a:r>
              <a:rPr lang="en-US" altLang="zh-CN" sz="1700" dirty="0" smtClean="0"/>
              <a:t>(32</a:t>
            </a:r>
            <a:r>
              <a:rPr lang="zh-CN" altLang="en-US" sz="1700" dirty="0" smtClean="0"/>
              <a:t>位</a:t>
            </a:r>
            <a:r>
              <a:rPr lang="en-US" altLang="zh-CN" sz="1700" dirty="0" smtClean="0"/>
              <a:t>)</a:t>
            </a:r>
          </a:p>
          <a:p>
            <a:pPr eaLnBrk="1" hangingPunct="1">
              <a:lnSpc>
                <a:spcPct val="90000"/>
              </a:lnSpc>
              <a:buFont typeface="Wingdings" panose="05000000000000000000" pitchFamily="2" charset="2"/>
              <a:buNone/>
            </a:pPr>
            <a:r>
              <a:rPr lang="en-US" altLang="zh-CN" sz="1700" dirty="0" smtClean="0"/>
              <a:t>	BICNE   R0, R0, #0xFF</a:t>
            </a:r>
            <a:r>
              <a:rPr lang="en-US" altLang="zh-CN" sz="1700" dirty="0" smtClean="0">
                <a:solidFill>
                  <a:srgbClr val="FF0000"/>
                </a:solidFill>
              </a:rPr>
              <a:t>000000</a:t>
            </a:r>
            <a:r>
              <a:rPr lang="en-US" altLang="zh-CN" sz="1700" dirty="0" smtClean="0"/>
              <a:t>	</a:t>
            </a:r>
            <a:r>
              <a:rPr lang="zh-CN" altLang="en-US" sz="1700" dirty="0" smtClean="0"/>
              <a:t>；取得</a:t>
            </a:r>
            <a:r>
              <a:rPr lang="en-US" altLang="zh-CN" sz="1700" dirty="0" smtClean="0">
                <a:solidFill>
                  <a:schemeClr val="hlink"/>
                </a:solidFill>
              </a:rPr>
              <a:t>ARM</a:t>
            </a:r>
            <a:r>
              <a:rPr lang="zh-CN" altLang="en-US" sz="1700" dirty="0" smtClean="0">
                <a:solidFill>
                  <a:schemeClr val="hlink"/>
                </a:solidFill>
              </a:rPr>
              <a:t>指令的</a:t>
            </a:r>
            <a:r>
              <a:rPr lang="en-US" altLang="zh-CN" sz="1700" dirty="0" smtClean="0">
                <a:solidFill>
                  <a:schemeClr val="hlink"/>
                </a:solidFill>
              </a:rPr>
              <a:t>24</a:t>
            </a:r>
            <a:r>
              <a:rPr lang="zh-CN" altLang="en-US" sz="1700" dirty="0" smtClean="0">
                <a:solidFill>
                  <a:schemeClr val="hlink"/>
                </a:solidFill>
              </a:rPr>
              <a:t>位立即数</a:t>
            </a:r>
          </a:p>
          <a:p>
            <a:pPr eaLnBrk="1" hangingPunct="1">
              <a:lnSpc>
                <a:spcPct val="90000"/>
              </a:lnSpc>
              <a:buFont typeface="Wingdings" panose="05000000000000000000" pitchFamily="2" charset="2"/>
              <a:buNone/>
            </a:pPr>
            <a:r>
              <a:rPr lang="zh-CN" altLang="en-US" sz="1700" dirty="0" smtClean="0"/>
              <a:t>	</a:t>
            </a:r>
            <a:r>
              <a:rPr lang="en-US" altLang="zh-CN" sz="1700" dirty="0" smtClean="0"/>
              <a:t>…</a:t>
            </a:r>
          </a:p>
          <a:p>
            <a:pPr eaLnBrk="1" hangingPunct="1">
              <a:lnSpc>
                <a:spcPct val="90000"/>
              </a:lnSpc>
              <a:buFont typeface="Wingdings" panose="05000000000000000000" pitchFamily="2" charset="2"/>
              <a:buNone/>
            </a:pPr>
            <a:r>
              <a:rPr lang="en-US" altLang="zh-CN" sz="1700" dirty="0" smtClean="0"/>
              <a:t>	LDMFD  SP!, {R0</a:t>
            </a:r>
            <a:r>
              <a:rPr lang="zh-CN" altLang="en-US" sz="1700" dirty="0" smtClean="0"/>
              <a:t>－</a:t>
            </a:r>
            <a:r>
              <a:rPr lang="en-US" altLang="zh-CN" sz="1700" dirty="0" smtClean="0"/>
              <a:t>R3</a:t>
            </a:r>
            <a:r>
              <a:rPr lang="zh-CN" altLang="en-US" sz="1700" dirty="0" smtClean="0"/>
              <a:t>，</a:t>
            </a:r>
            <a:r>
              <a:rPr lang="en-US" altLang="zh-CN" sz="1700" dirty="0" smtClean="0"/>
              <a:t>R12,  PC}  	</a:t>
            </a:r>
            <a:r>
              <a:rPr lang="zh-CN" altLang="en-US" sz="1700" dirty="0" smtClean="0"/>
              <a:t>；</a:t>
            </a:r>
            <a:r>
              <a:rPr lang="en-US" altLang="zh-CN" sz="1700" dirty="0" smtClean="0"/>
              <a:t>SWI</a:t>
            </a:r>
            <a:r>
              <a:rPr lang="zh-CN" altLang="en-US" sz="1700" dirty="0" smtClean="0"/>
              <a:t>异常中断返回</a:t>
            </a:r>
            <a:endParaRPr lang="zh-CN" altLang="en-US" sz="2600" dirty="0" smtClean="0"/>
          </a:p>
        </p:txBody>
      </p:sp>
      <p:sp>
        <p:nvSpPr>
          <p:cNvPr id="11469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5D9190FA-B681-4E96-9215-85DD502816F0}"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1469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8AD64DBA-6AB9-49FB-A584-EC18D7D9FF55}" type="slidenum">
              <a:rPr lang="en-US" altLang="zh-CN" sz="1000">
                <a:latin typeface="Arial" panose="020B0604020202020204" pitchFamily="34" charset="0"/>
              </a:rPr>
              <a:pPr eaLnBrk="1" hangingPunct="1">
                <a:spcBef>
                  <a:spcPct val="0"/>
                </a:spcBef>
                <a:buFontTx/>
                <a:buNone/>
              </a:pPr>
              <a:t>106</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a:xfrm>
            <a:off x="781050" y="419100"/>
            <a:ext cx="6388100" cy="744538"/>
          </a:xfrm>
          <a:solidFill>
            <a:srgbClr val="FFCC99"/>
          </a:solidFill>
        </p:spPr>
        <p:txBody>
          <a:bodyPr rtlCol="0">
            <a:normAutofit/>
          </a:bodyPr>
          <a:lstStyle/>
          <a:p>
            <a:pPr eaLnBrk="1" fontAlgn="auto" hangingPunct="1">
              <a:spcAft>
                <a:spcPts val="0"/>
              </a:spcAft>
              <a:defRPr/>
            </a:pPr>
            <a:r>
              <a:rPr lang="en-US" altLang="zh-CN" smtClean="0"/>
              <a:t>ARM</a:t>
            </a:r>
            <a:r>
              <a:rPr lang="zh-CN" altLang="en-US" smtClean="0"/>
              <a:t>协处理器指令</a:t>
            </a:r>
          </a:p>
        </p:txBody>
      </p:sp>
      <p:sp>
        <p:nvSpPr>
          <p:cNvPr id="97285" name="Rectangle 3"/>
          <p:cNvSpPr>
            <a:spLocks noGrp="1" noChangeArrowheads="1"/>
          </p:cNvSpPr>
          <p:nvPr>
            <p:ph idx="1"/>
          </p:nvPr>
        </p:nvSpPr>
        <p:spPr>
          <a:xfrm>
            <a:off x="647700" y="1485900"/>
            <a:ext cx="7848600" cy="819150"/>
          </a:xfrm>
        </p:spPr>
        <p:txBody>
          <a:bodyPr rtlCol="0">
            <a:normAutofit lnSpcReduction="10000"/>
          </a:bodyPr>
          <a:lstStyle/>
          <a:p>
            <a:pPr eaLnBrk="1" fontAlgn="auto" hangingPunct="1">
              <a:spcAft>
                <a:spcPts val="0"/>
              </a:spcAft>
              <a:defRPr/>
            </a:pPr>
            <a:r>
              <a:rPr lang="en-US" altLang="zh-CN" sz="2400" smtClean="0"/>
              <a:t>ARM</a:t>
            </a:r>
            <a:r>
              <a:rPr lang="zh-CN" altLang="en-US" sz="2400" smtClean="0"/>
              <a:t>支持协处理器操作。协处理器控制通过协处理器命令实现。</a:t>
            </a:r>
          </a:p>
        </p:txBody>
      </p:sp>
      <p:sp>
        <p:nvSpPr>
          <p:cNvPr id="11571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93E085-6F5A-4215-8AA7-4F104C508DA7}"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1571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A13C0DD6-94FE-4DC0-AC39-B759B331AFB5}" type="slidenum">
              <a:rPr lang="en-US" altLang="zh-CN" sz="1000">
                <a:latin typeface="Arial" panose="020B0604020202020204" pitchFamily="34" charset="0"/>
              </a:rPr>
              <a:pPr eaLnBrk="1" hangingPunct="1">
                <a:spcBef>
                  <a:spcPct val="0"/>
                </a:spcBef>
                <a:buFontTx/>
                <a:buNone/>
              </a:pPr>
              <a:t>107</a:t>
            </a:fld>
            <a:endParaRPr lang="en-US" altLang="zh-CN" sz="1000">
              <a:latin typeface="Arial" panose="020B0604020202020204" pitchFamily="34" charset="0"/>
            </a:endParaRPr>
          </a:p>
        </p:txBody>
      </p:sp>
      <p:graphicFrame>
        <p:nvGraphicFramePr>
          <p:cNvPr id="648342" name="Group 150"/>
          <p:cNvGraphicFramePr>
            <a:graphicFrameLocks noGrp="1"/>
          </p:cNvGraphicFramePr>
          <p:nvPr>
            <p:extLst>
              <p:ext uri="{D42A27DB-BD31-4B8C-83A1-F6EECF244321}">
                <p14:modId xmlns:p14="http://schemas.microsoft.com/office/powerpoint/2010/main" val="983848263"/>
              </p:ext>
            </p:extLst>
          </p:nvPr>
        </p:nvGraphicFramePr>
        <p:xfrm>
          <a:off x="228600" y="2514600"/>
          <a:ext cx="8686800" cy="2601913"/>
        </p:xfrm>
        <a:graphic>
          <a:graphicData uri="http://schemas.openxmlformats.org/drawingml/2006/table">
            <a:tbl>
              <a:tblPr/>
              <a:tblGrid>
                <a:gridCol w="4263189">
                  <a:extLst>
                    <a:ext uri="{9D8B030D-6E8A-4147-A177-3AD203B41FA5}">
                      <a16:colId xmlns:a16="http://schemas.microsoft.com/office/drawing/2014/main" val="20000"/>
                    </a:ext>
                  </a:extLst>
                </a:gridCol>
                <a:gridCol w="1718511">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43797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Times New Roman" pitchFamily="18" charset="0"/>
                          <a:ea typeface="楷体_GB2312" pitchFamily="49" charset="-122"/>
                        </a:rPr>
                        <a:t>助记符 </a:t>
                      </a:r>
                    </a:p>
                  </a:txBody>
                  <a:tcPr marT="45701" marB="457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rPr>
                        <a:t>说  明 </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rPr>
                        <a:t>操  作 </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rPr>
                        <a:t>条件码 </a:t>
                      </a:r>
                    </a:p>
                  </a:txBody>
                  <a:tcPr marT="45701" marB="457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0"/>
                  </a:ext>
                </a:extLst>
              </a:tr>
              <a:tr h="761951">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CDP </a:t>
                      </a:r>
                      <a:r>
                        <a:rPr kumimoji="0" lang="en-US" altLang="zh-CN" sz="16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coproc,opcode1,CRd,CRn,CRm</a:t>
                      </a:r>
                      <a:r>
                        <a:rPr kumimoji="0" lang="en-US" altLang="zh-CN" sz="16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{,opcode2}</a:t>
                      </a:r>
                    </a:p>
                  </a:txBody>
                  <a:tcPr marT="45701" marB="457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协处理器数据操作指令</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取决于协处理器</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CDP{cond}</a:t>
                      </a:r>
                    </a:p>
                  </a:txBody>
                  <a:tcPr marT="45701" marB="457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00992">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LDC{1}  </a:t>
                      </a:r>
                      <a:r>
                        <a:rPr kumimoji="0" lang="en-US" altLang="zh-CN" sz="1800" b="0" i="0" u="none" strike="noStrike" cap="none" normalizeH="0" baseline="0" dirty="0" err="1" smtClean="0">
                          <a:ln>
                            <a:noFill/>
                          </a:ln>
                          <a:solidFill>
                            <a:srgbClr val="000000"/>
                          </a:solidFill>
                          <a:effectLst/>
                          <a:latin typeface="Times New Roman" pitchFamily="18" charset="0"/>
                          <a:ea typeface="楷体_GB2312" pitchFamily="49" charset="-122"/>
                          <a:cs typeface="Times New Roman" pitchFamily="18" charset="0"/>
                        </a:rPr>
                        <a:t>coproc,CRd</a:t>
                      </a:r>
                      <a:r>
                        <a:rPr kumimoji="0" lang="en-US" altLang="zh-CN"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,&lt;</a:t>
                      </a: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rPr>
                        <a:t>地址</a:t>
                      </a:r>
                      <a:r>
                        <a:rPr kumimoji="0" lang="en-US" altLang="zh-CN"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&gt;</a:t>
                      </a:r>
                    </a:p>
                  </a:txBody>
                  <a:tcPr marT="45701" marB="457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rPr>
                        <a:t>协处理器数据读取指令</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取决于协处理器</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LDC{cond}{L}</a:t>
                      </a:r>
                    </a:p>
                  </a:txBody>
                  <a:tcPr marT="45701" marB="457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00992">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STC{1}  </a:t>
                      </a:r>
                      <a:r>
                        <a:rPr kumimoji="0" lang="en-US" altLang="zh-CN" sz="1800" b="0" i="0" u="none" strike="noStrike" cap="none" normalizeH="0" baseline="0" dirty="0" err="1" smtClean="0">
                          <a:ln>
                            <a:noFill/>
                          </a:ln>
                          <a:solidFill>
                            <a:srgbClr val="000000"/>
                          </a:solidFill>
                          <a:effectLst/>
                          <a:latin typeface="Times New Roman" pitchFamily="18" charset="0"/>
                          <a:ea typeface="楷体_GB2312" pitchFamily="49" charset="-122"/>
                          <a:cs typeface="Times New Roman" pitchFamily="18" charset="0"/>
                        </a:rPr>
                        <a:t>coproc,CRd</a:t>
                      </a:r>
                      <a:r>
                        <a:rPr kumimoji="0" lang="en-US" altLang="zh-CN"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,&lt;</a:t>
                      </a: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rPr>
                        <a:t>地址</a:t>
                      </a:r>
                      <a:r>
                        <a:rPr kumimoji="0" lang="en-US" altLang="zh-CN"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&gt;</a:t>
                      </a:r>
                    </a:p>
                  </a:txBody>
                  <a:tcPr marT="45701" marB="457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rPr>
                        <a:t>协处理器数据写入指令</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取决于协处理器</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STC{</a:t>
                      </a:r>
                      <a:r>
                        <a:rPr kumimoji="0" lang="en-US" altLang="zh-CN" sz="1800" b="0" i="0" u="none" strike="noStrike" cap="none" normalizeH="0" baseline="0" dirty="0" err="1" smtClean="0">
                          <a:ln>
                            <a:noFill/>
                          </a:ln>
                          <a:solidFill>
                            <a:srgbClr val="000000"/>
                          </a:solidFill>
                          <a:effectLst/>
                          <a:latin typeface="Times New Roman" pitchFamily="18" charset="0"/>
                          <a:ea typeface="楷体_GB2312" pitchFamily="49" charset="-122"/>
                          <a:cs typeface="Times New Roman" pitchFamily="18" charset="0"/>
                        </a:rPr>
                        <a:t>cond</a:t>
                      </a:r>
                      <a:r>
                        <a:rPr kumimoji="0" lang="en-US" altLang="zh-CN"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}{L}</a:t>
                      </a:r>
                    </a:p>
                  </a:txBody>
                  <a:tcPr marT="45701" marB="457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3"/>
          <p:cNvSpPr>
            <a:spLocks noGrp="1" noChangeArrowheads="1"/>
          </p:cNvSpPr>
          <p:nvPr>
            <p:ph type="title"/>
          </p:nvPr>
        </p:nvSpPr>
        <p:spPr/>
        <p:txBody>
          <a:bodyPr/>
          <a:lstStyle/>
          <a:p>
            <a:pPr eaLnBrk="1" hangingPunct="1"/>
            <a:r>
              <a:rPr lang="en-US" altLang="zh-CN" smtClean="0"/>
              <a:t>ARM</a:t>
            </a:r>
            <a:r>
              <a:rPr lang="zh-CN" altLang="en-US" smtClean="0"/>
              <a:t>协处理器指令（续）</a:t>
            </a:r>
          </a:p>
        </p:txBody>
      </p:sp>
      <p:graphicFrame>
        <p:nvGraphicFramePr>
          <p:cNvPr id="771191" name="Group 119"/>
          <p:cNvGraphicFramePr>
            <a:graphicFrameLocks noGrp="1"/>
          </p:cNvGraphicFramePr>
          <p:nvPr>
            <p:ph type="tbl" idx="1"/>
          </p:nvPr>
        </p:nvGraphicFramePr>
        <p:xfrm>
          <a:off x="381000" y="2081213"/>
          <a:ext cx="8553450" cy="2744788"/>
        </p:xfrm>
        <a:graphic>
          <a:graphicData uri="http://schemas.openxmlformats.org/drawingml/2006/table">
            <a:tbl>
              <a:tblPr/>
              <a:tblGrid>
                <a:gridCol w="280035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rPr>
                        <a:t>助记符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rPr>
                        <a:t>说  明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rPr>
                        <a:t>操  作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rPr>
                        <a:t>条件码</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0"/>
                  </a:ext>
                </a:extLst>
              </a:tr>
              <a:tr h="1009650">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MCR coproc,opcode1,</a:t>
                      </a:r>
                    </a:p>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Rd,CRn,CRm{,opcode2}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ARM</a:t>
                      </a:r>
                      <a:r>
                        <a:rPr kumimoji="0" lang="zh-CN" altLang="en-US" sz="2000" b="0" i="0" u="none" strike="noStrike" cap="none" normalizeH="0" baseline="0" dirty="0" smtClean="0">
                          <a:ln>
                            <a:noFill/>
                          </a:ln>
                          <a:solidFill>
                            <a:srgbClr val="000000"/>
                          </a:solidFill>
                          <a:effectLst/>
                          <a:latin typeface="Times New Roman" pitchFamily="18" charset="0"/>
                          <a:ea typeface="楷体_GB2312" pitchFamily="49" charset="-122"/>
                        </a:rPr>
                        <a:t>寄存器到协处理器寄存器的数据传送指令</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rPr>
                        <a:t>取决于协处理器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MCR{cond}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263650">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MRC coproc,opcode1,</a:t>
                      </a:r>
                    </a:p>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Rd,CRn,CRm{,opcode2)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rPr>
                        <a:t>协处理器寄存器到</a:t>
                      </a:r>
                      <a:r>
                        <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ARM</a:t>
                      </a: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rPr>
                        <a:t>寄存器的数据传送指令</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rPr>
                        <a:t>取决于协处理器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MRC{</a:t>
                      </a:r>
                      <a:r>
                        <a:rPr kumimoji="0" lang="en-US" altLang="zh-CN" sz="2000" b="0" i="0" u="none" strike="noStrike" cap="none" normalizeH="0" baseline="0" dirty="0" err="1" smtClean="0">
                          <a:ln>
                            <a:noFill/>
                          </a:ln>
                          <a:solidFill>
                            <a:srgbClr val="000000"/>
                          </a:solidFill>
                          <a:effectLst/>
                          <a:latin typeface="Times New Roman" pitchFamily="18" charset="0"/>
                          <a:ea typeface="楷体_GB2312" pitchFamily="49" charset="-122"/>
                          <a:cs typeface="Times New Roman" pitchFamily="18" charset="0"/>
                        </a:rPr>
                        <a:t>cond</a:t>
                      </a:r>
                      <a:r>
                        <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16761"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CDECB7BE-25DF-48AC-8348-C9302F599DEF}"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1676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F69D149-9814-44BF-9359-A670C1F7F0E0}" type="slidenum">
              <a:rPr lang="en-US" altLang="zh-CN" sz="1000">
                <a:latin typeface="Arial" panose="020B0604020202020204" pitchFamily="34" charset="0"/>
              </a:rPr>
              <a:pPr eaLnBrk="1" hangingPunct="1">
                <a:spcBef>
                  <a:spcPct val="0"/>
                </a:spcBef>
                <a:buFontTx/>
                <a:buNone/>
              </a:pPr>
              <a:t>108</a:t>
            </a:fld>
            <a:endParaRPr lang="en-US" altLang="zh-CN" sz="1000">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a:xfrm>
            <a:off x="795338" y="487363"/>
            <a:ext cx="5072062" cy="625475"/>
          </a:xfrm>
          <a:solidFill>
            <a:srgbClr val="FFCC99"/>
          </a:solidFill>
        </p:spPr>
        <p:txBody>
          <a:bodyPr rtlCol="0">
            <a:normAutofit fontScale="90000"/>
          </a:bodyPr>
          <a:lstStyle/>
          <a:p>
            <a:pPr eaLnBrk="1" fontAlgn="auto" hangingPunct="1">
              <a:spcAft>
                <a:spcPts val="0"/>
              </a:spcAft>
              <a:defRPr/>
            </a:pPr>
            <a:r>
              <a:rPr lang="en-US" altLang="zh-CN" dirty="0" smtClean="0"/>
              <a:t>ARM</a:t>
            </a:r>
            <a:r>
              <a:rPr lang="zh-CN" altLang="en-US" dirty="0" smtClean="0"/>
              <a:t>伪指令</a:t>
            </a:r>
          </a:p>
        </p:txBody>
      </p:sp>
      <p:sp>
        <p:nvSpPr>
          <p:cNvPr id="117763" name="Rectangle 3"/>
          <p:cNvSpPr>
            <a:spLocks noGrp="1" noChangeArrowheads="1"/>
          </p:cNvSpPr>
          <p:nvPr>
            <p:ph idx="1"/>
          </p:nvPr>
        </p:nvSpPr>
        <p:spPr>
          <a:xfrm>
            <a:off x="619125" y="1719263"/>
            <a:ext cx="7986713" cy="3019425"/>
          </a:xfrm>
        </p:spPr>
        <p:txBody>
          <a:bodyPr/>
          <a:lstStyle/>
          <a:p>
            <a:pPr eaLnBrk="1" hangingPunct="1"/>
            <a:r>
              <a:rPr lang="en-US" altLang="zh-CN" sz="2800" dirty="0" smtClean="0"/>
              <a:t>ARM</a:t>
            </a:r>
            <a:r>
              <a:rPr lang="zh-CN" altLang="en-US" sz="2800" dirty="0" smtClean="0"/>
              <a:t>伪指令不是</a:t>
            </a:r>
            <a:r>
              <a:rPr lang="en-US" altLang="zh-CN" sz="2800" dirty="0" smtClean="0"/>
              <a:t>ARM</a:t>
            </a:r>
            <a:r>
              <a:rPr lang="zh-CN" altLang="en-US" sz="2800" dirty="0" smtClean="0"/>
              <a:t>指令集中的指令，只是为了编程方便编译器定义了伪指令</a:t>
            </a:r>
            <a:r>
              <a:rPr lang="zh-CN" altLang="en-US" sz="2800" dirty="0" smtClean="0"/>
              <a:t>。</a:t>
            </a:r>
            <a:endParaRPr lang="en-US" altLang="zh-CN" sz="2800" dirty="0" smtClean="0"/>
          </a:p>
          <a:p>
            <a:pPr eaLnBrk="1" hangingPunct="1"/>
            <a:r>
              <a:rPr lang="zh-CN" altLang="en-US" sz="2800" dirty="0" smtClean="0"/>
              <a:t>可以</a:t>
            </a:r>
            <a:r>
              <a:rPr lang="zh-CN" altLang="en-US" sz="2800" dirty="0" smtClean="0"/>
              <a:t>像其它</a:t>
            </a:r>
            <a:r>
              <a:rPr lang="en-US" altLang="zh-CN" sz="2800" dirty="0" smtClean="0"/>
              <a:t>ARM</a:t>
            </a:r>
            <a:r>
              <a:rPr lang="zh-CN" altLang="en-US" sz="2800" dirty="0" smtClean="0"/>
              <a:t>指令一样使用伪指令，但</a:t>
            </a:r>
            <a:r>
              <a:rPr lang="zh-CN" altLang="en-US" sz="2800" dirty="0" smtClean="0">
                <a:solidFill>
                  <a:srgbClr val="FF0000"/>
                </a:solidFill>
              </a:rPr>
              <a:t>在编译时这些指令将被等效的</a:t>
            </a:r>
            <a:r>
              <a:rPr lang="en-US" altLang="zh-CN" sz="2800" dirty="0" smtClean="0">
                <a:solidFill>
                  <a:srgbClr val="FF0000"/>
                </a:solidFill>
              </a:rPr>
              <a:t>ARM</a:t>
            </a:r>
            <a:r>
              <a:rPr lang="zh-CN" altLang="en-US" sz="2800" dirty="0" smtClean="0">
                <a:solidFill>
                  <a:srgbClr val="FF0000"/>
                </a:solidFill>
              </a:rPr>
              <a:t>指令代替</a:t>
            </a:r>
            <a:r>
              <a:rPr lang="zh-CN" altLang="en-US" sz="2800" dirty="0" smtClean="0"/>
              <a:t>。</a:t>
            </a:r>
          </a:p>
          <a:p>
            <a:pPr eaLnBrk="1" hangingPunct="1"/>
            <a:r>
              <a:rPr lang="en-US" altLang="zh-CN" sz="2800" dirty="0" smtClean="0"/>
              <a:t>ARM</a:t>
            </a:r>
            <a:r>
              <a:rPr lang="zh-CN" altLang="en-US" sz="2800" dirty="0" smtClean="0"/>
              <a:t>伪指令有</a:t>
            </a:r>
            <a:r>
              <a:rPr lang="en-US" altLang="zh-CN" sz="2800" dirty="0" smtClean="0"/>
              <a:t>4</a:t>
            </a:r>
            <a:r>
              <a:rPr lang="zh-CN" altLang="en-US" sz="2800" dirty="0" smtClean="0"/>
              <a:t>条，分别</a:t>
            </a:r>
            <a:r>
              <a:rPr lang="zh-CN" altLang="en-US" sz="2800" dirty="0" smtClean="0"/>
              <a:t>为</a:t>
            </a:r>
            <a:endParaRPr lang="en-US" altLang="zh-CN" sz="2800" dirty="0" smtClean="0"/>
          </a:p>
          <a:p>
            <a:pPr lvl="1"/>
            <a:r>
              <a:rPr lang="en-US" altLang="zh-CN" sz="2400" dirty="0" smtClean="0"/>
              <a:t>ADR</a:t>
            </a:r>
            <a:r>
              <a:rPr lang="zh-CN" altLang="en-US" sz="2400" dirty="0" smtClean="0"/>
              <a:t>伪指令</a:t>
            </a:r>
            <a:r>
              <a:rPr lang="zh-CN" altLang="en-US" sz="2400" dirty="0" smtClean="0"/>
              <a:t>、</a:t>
            </a:r>
            <a:endParaRPr lang="en-US" altLang="zh-CN" sz="2400" dirty="0" smtClean="0"/>
          </a:p>
          <a:p>
            <a:pPr lvl="1"/>
            <a:r>
              <a:rPr lang="en-US" altLang="zh-CN" sz="2400" dirty="0" smtClean="0"/>
              <a:t>ADRL</a:t>
            </a:r>
            <a:r>
              <a:rPr lang="zh-CN" altLang="en-US" sz="2400" dirty="0" smtClean="0"/>
              <a:t>伪指令</a:t>
            </a:r>
            <a:r>
              <a:rPr lang="zh-CN" altLang="en-US" sz="2400" dirty="0" smtClean="0"/>
              <a:t>、</a:t>
            </a:r>
            <a:endParaRPr lang="en-US" altLang="zh-CN" sz="2400" dirty="0" smtClean="0"/>
          </a:p>
          <a:p>
            <a:pPr lvl="1"/>
            <a:r>
              <a:rPr lang="en-US" altLang="zh-CN" sz="2400" dirty="0" smtClean="0">
                <a:solidFill>
                  <a:srgbClr val="000000"/>
                </a:solidFill>
              </a:rPr>
              <a:t>LDR</a:t>
            </a:r>
            <a:r>
              <a:rPr lang="zh-CN" altLang="en-US" sz="2400" dirty="0" smtClean="0">
                <a:solidFill>
                  <a:srgbClr val="000000"/>
                </a:solidFill>
              </a:rPr>
              <a:t>伪指令、</a:t>
            </a:r>
            <a:endParaRPr lang="en-US" altLang="zh-CN" sz="2400" dirty="0" smtClean="0">
              <a:solidFill>
                <a:srgbClr val="000000"/>
              </a:solidFill>
            </a:endParaRPr>
          </a:p>
          <a:p>
            <a:pPr lvl="1"/>
            <a:r>
              <a:rPr lang="en-US" altLang="zh-CN" sz="2400" dirty="0" smtClean="0">
                <a:solidFill>
                  <a:srgbClr val="000000"/>
                </a:solidFill>
              </a:rPr>
              <a:t>NOP</a:t>
            </a:r>
            <a:r>
              <a:rPr lang="zh-CN" altLang="en-US" sz="2400" dirty="0" smtClean="0">
                <a:solidFill>
                  <a:srgbClr val="000000"/>
                </a:solidFill>
              </a:rPr>
              <a:t>伪指令</a:t>
            </a:r>
            <a:r>
              <a:rPr lang="zh-CN" altLang="en-US" sz="2400" dirty="0" smtClean="0"/>
              <a:t>。</a:t>
            </a:r>
          </a:p>
        </p:txBody>
      </p:sp>
      <p:sp>
        <p:nvSpPr>
          <p:cNvPr id="11776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0BF2B05-4CC1-47ED-8907-4566FCD03097}"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177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A26BE5E-8364-40A0-BBD8-43E53784BDB6}" type="slidenum">
              <a:rPr lang="en-US" altLang="zh-CN" sz="1000">
                <a:latin typeface="Arial" panose="020B0604020202020204" pitchFamily="34" charset="0"/>
              </a:rPr>
              <a:pPr eaLnBrk="1" hangingPunct="1">
                <a:spcBef>
                  <a:spcPct val="0"/>
                </a:spcBef>
                <a:buFontTx/>
                <a:buNone/>
              </a:pPr>
              <a:t>109</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BB9D9BE2-04B9-4F8C-BCB8-7E1C39DC0473}"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229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907E3B2-0061-4ECC-8B5D-B7482180C01F}" type="slidenum">
              <a:rPr lang="zh-CN" altLang="en-US" sz="1000">
                <a:latin typeface="Arial" panose="020B0604020202020204" pitchFamily="34" charset="0"/>
              </a:rPr>
              <a:pPr eaLnBrk="1" hangingPunct="1">
                <a:spcBef>
                  <a:spcPct val="0"/>
                </a:spcBef>
                <a:buFontTx/>
                <a:buNone/>
              </a:pPr>
              <a:t>11</a:t>
            </a:fld>
            <a:endParaRPr lang="en-US" altLang="zh-CN" sz="1000">
              <a:latin typeface="Arial" panose="020B0604020202020204" pitchFamily="34" charset="0"/>
            </a:endParaRPr>
          </a:p>
        </p:txBody>
      </p:sp>
      <p:graphicFrame>
        <p:nvGraphicFramePr>
          <p:cNvPr id="937986" name="Group 2"/>
          <p:cNvGraphicFramePr>
            <a:graphicFrameLocks noGrp="1"/>
          </p:cNvGraphicFramePr>
          <p:nvPr/>
        </p:nvGraphicFramePr>
        <p:xfrm>
          <a:off x="1447800" y="1155700"/>
          <a:ext cx="6400800" cy="4843467"/>
        </p:xfrm>
        <a:graphic>
          <a:graphicData uri="http://schemas.openxmlformats.org/drawingml/2006/table">
            <a:tbl>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操作码</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条件助记符</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标志</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含义</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50000"/>
                      </a:srgbClr>
                    </a:solidFill>
                  </a:tcPr>
                </a:tc>
                <a:extLst>
                  <a:ext uri="{0D108BD9-81ED-4DB2-BD59-A6C34878D82A}">
                    <a16:rowId xmlns:a16="http://schemas.microsoft.com/office/drawing/2014/main" val="10000"/>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0000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EQ</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Z=1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相等</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0001</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NE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Z=0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不相等</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0010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CS/HS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C=1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无符号数大于或等于</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0011</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smtClean="0">
                          <a:ln>
                            <a:noFill/>
                          </a:ln>
                          <a:solidFill>
                            <a:srgbClr val="FF0000"/>
                          </a:solidFill>
                          <a:effectLst/>
                          <a:latin typeface="Times New Roman" pitchFamily="18" charset="0"/>
                          <a:ea typeface="宋体" pitchFamily="2" charset="-122"/>
                        </a:rPr>
                        <a:t>CC/LO</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C=0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无符号数小于</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4"/>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0100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MI</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N=1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负数</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5"/>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0101</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PL</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N=0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正数或零</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6"/>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0110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VS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V=1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溢出</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7"/>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0111</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VC</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V=0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没有溢出</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8"/>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1000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smtClean="0">
                          <a:ln>
                            <a:noFill/>
                          </a:ln>
                          <a:solidFill>
                            <a:srgbClr val="FF0000"/>
                          </a:solidFill>
                          <a:effectLst/>
                          <a:latin typeface="Times New Roman" pitchFamily="18" charset="0"/>
                          <a:ea typeface="宋体" pitchFamily="2" charset="-122"/>
                        </a:rPr>
                        <a:t>HI</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C=1,Z=0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无符号数大于</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9"/>
                  </a:ext>
                </a:extLst>
              </a:tr>
              <a:tr h="307979">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1001</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smtClean="0">
                          <a:ln>
                            <a:noFill/>
                          </a:ln>
                          <a:solidFill>
                            <a:srgbClr val="FF0000"/>
                          </a:solidFill>
                          <a:effectLst/>
                          <a:latin typeface="Times New Roman" pitchFamily="18" charset="0"/>
                          <a:ea typeface="宋体" pitchFamily="2" charset="-122"/>
                        </a:rPr>
                        <a:t>LS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C=0,Z=1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无符号数小于或等于</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10"/>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1010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GE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N=V</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tx1"/>
                          </a:solidFill>
                          <a:effectLst/>
                          <a:latin typeface="宋体" pitchFamily="2" charset="-122"/>
                          <a:ea typeface="宋体" pitchFamily="2" charset="-122"/>
                        </a:rPr>
                        <a:t>有符号数大于或等于</a:t>
                      </a: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11"/>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1011</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LT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N!=V</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宋体" pitchFamily="2" charset="-122"/>
                          <a:ea typeface="宋体" pitchFamily="2" charset="-122"/>
                        </a:rPr>
                        <a:t>有符号数小于</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12"/>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1100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GT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Z=0,N=V</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宋体" pitchFamily="2" charset="-122"/>
                          <a:ea typeface="宋体" pitchFamily="2" charset="-122"/>
                        </a:rPr>
                        <a:t>有符号数大于</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13"/>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1101</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LE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Z=1,N!=V</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宋体" pitchFamily="2" charset="-122"/>
                          <a:ea typeface="宋体" pitchFamily="2" charset="-122"/>
                        </a:rPr>
                        <a:t>有符号数小于或等于</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14"/>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1110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AL</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任何</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tx1"/>
                          </a:solidFill>
                          <a:effectLst/>
                          <a:latin typeface="宋体" pitchFamily="2" charset="-122"/>
                          <a:ea typeface="宋体" pitchFamily="2" charset="-122"/>
                        </a:rPr>
                        <a:t>无条件执行</a:t>
                      </a: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1400" b="0" i="0" u="none" strike="noStrike" cap="none" normalizeH="0" baseline="0" smtClean="0">
                          <a:ln>
                            <a:noFill/>
                          </a:ln>
                          <a:solidFill>
                            <a:schemeClr val="tx1"/>
                          </a:solidFill>
                          <a:effectLst/>
                          <a:latin typeface="宋体" pitchFamily="2" charset="-122"/>
                          <a:ea typeface="宋体" pitchFamily="2" charset="-122"/>
                        </a:rPr>
                        <a:t>指令默认条件</a:t>
                      </a: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15"/>
                  </a:ext>
                </a:extLst>
              </a:tr>
              <a:tr h="283468">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1111</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NV</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任何</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dirty="0" smtClean="0">
                          <a:ln>
                            <a:noFill/>
                          </a:ln>
                          <a:solidFill>
                            <a:schemeClr val="tx1"/>
                          </a:solidFill>
                          <a:effectLst/>
                          <a:latin typeface="宋体" pitchFamily="2" charset="-122"/>
                          <a:ea typeface="宋体" pitchFamily="2" charset="-122"/>
                        </a:rPr>
                        <a:t>从不执行</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1400" b="0" i="0" u="none" strike="noStrike" cap="none" normalizeH="0" baseline="0" dirty="0" smtClean="0">
                          <a:ln>
                            <a:noFill/>
                          </a:ln>
                          <a:solidFill>
                            <a:schemeClr val="tx1"/>
                          </a:solidFill>
                          <a:effectLst/>
                          <a:latin typeface="宋体" pitchFamily="2" charset="-122"/>
                          <a:ea typeface="宋体" pitchFamily="2" charset="-122"/>
                        </a:rPr>
                        <a:t>不要使用</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16"/>
                  </a:ext>
                </a:extLst>
              </a:tr>
            </a:tbl>
          </a:graphicData>
        </a:graphic>
      </p:graphicFrame>
      <p:sp>
        <p:nvSpPr>
          <p:cNvPr id="12384" name="Rectangle 94"/>
          <p:cNvSpPr>
            <a:spLocks noChangeArrowheads="1"/>
          </p:cNvSpPr>
          <p:nvPr/>
        </p:nvSpPr>
        <p:spPr bwMode="auto">
          <a:xfrm>
            <a:off x="1403350" y="260350"/>
            <a:ext cx="632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FontTx/>
              <a:buNone/>
            </a:pPr>
            <a:r>
              <a:rPr lang="zh-CN" altLang="en-US" sz="3600" b="1">
                <a:latin typeface="楷体_GB2312" pitchFamily="49" charset="-122"/>
                <a:ea typeface="楷体_GB2312" pitchFamily="49" charset="-122"/>
              </a:rPr>
              <a:t>指令条件码表</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ltLang="zh-CN" smtClean="0"/>
              <a:t>ADR</a:t>
            </a:r>
            <a:r>
              <a:rPr lang="zh-CN" altLang="en-US" smtClean="0"/>
              <a:t>伪指令</a:t>
            </a:r>
          </a:p>
        </p:txBody>
      </p:sp>
      <p:sp>
        <p:nvSpPr>
          <p:cNvPr id="118787" name="Rectangle 3"/>
          <p:cNvSpPr>
            <a:spLocks noGrp="1" noChangeArrowheads="1"/>
          </p:cNvSpPr>
          <p:nvPr>
            <p:ph idx="1"/>
          </p:nvPr>
        </p:nvSpPr>
        <p:spPr/>
        <p:txBody>
          <a:bodyPr/>
          <a:lstStyle/>
          <a:p>
            <a:pPr eaLnBrk="1" hangingPunct="1">
              <a:lnSpc>
                <a:spcPct val="90000"/>
              </a:lnSpc>
            </a:pPr>
            <a:r>
              <a:rPr lang="zh-CN" altLang="en-US" sz="2400" dirty="0" smtClean="0"/>
              <a:t>小范围的地址读取伪指令</a:t>
            </a:r>
            <a:endParaRPr lang="en-US" altLang="zh-CN" sz="2400" dirty="0" smtClean="0"/>
          </a:p>
          <a:p>
            <a:pPr lvl="1">
              <a:lnSpc>
                <a:spcPct val="90000"/>
              </a:lnSpc>
            </a:pPr>
            <a:r>
              <a:rPr lang="en-US" altLang="zh-CN" sz="2000" dirty="0" smtClean="0"/>
              <a:t>ADR</a:t>
            </a:r>
            <a:r>
              <a:rPr lang="zh-CN" altLang="en-US" sz="2000" dirty="0" smtClean="0"/>
              <a:t>伪指令将基于</a:t>
            </a:r>
            <a:r>
              <a:rPr lang="en-US" altLang="zh-CN" sz="2000" dirty="0" smtClean="0"/>
              <a:t>PC</a:t>
            </a:r>
            <a:r>
              <a:rPr lang="zh-CN" altLang="en-US" sz="2000" dirty="0" smtClean="0"/>
              <a:t>相对偏移的地址值或基于寄存器相对偏移的地址值读取到寄存器中</a:t>
            </a:r>
            <a:r>
              <a:rPr lang="zh-CN" altLang="en-US" sz="2000" dirty="0" smtClean="0"/>
              <a:t>。</a:t>
            </a:r>
            <a:endParaRPr lang="en-US" altLang="zh-CN" sz="2000" dirty="0" smtClean="0"/>
          </a:p>
          <a:p>
            <a:pPr lvl="1">
              <a:lnSpc>
                <a:spcPct val="90000"/>
              </a:lnSpc>
            </a:pPr>
            <a:r>
              <a:rPr lang="zh-CN" altLang="en-US" sz="2000" dirty="0" smtClean="0"/>
              <a:t>汇编程序</a:t>
            </a:r>
            <a:r>
              <a:rPr lang="zh-CN" altLang="en-US" sz="2000" dirty="0" smtClean="0"/>
              <a:t>尝试产生单个 </a:t>
            </a:r>
            <a:r>
              <a:rPr lang="en-US" altLang="zh-CN" sz="2000" dirty="0" smtClean="0"/>
              <a:t>ADD </a:t>
            </a:r>
            <a:r>
              <a:rPr lang="zh-CN" altLang="en-US" sz="2000" dirty="0" smtClean="0"/>
              <a:t>或 </a:t>
            </a:r>
            <a:r>
              <a:rPr lang="en-US" altLang="zh-CN" sz="2000" dirty="0" smtClean="0"/>
              <a:t>SUB </a:t>
            </a:r>
            <a:r>
              <a:rPr lang="zh-CN" altLang="en-US" sz="2000" dirty="0" smtClean="0"/>
              <a:t>指令来装载该地址</a:t>
            </a:r>
            <a:r>
              <a:rPr lang="zh-CN" altLang="en-US" sz="2000" dirty="0" smtClean="0"/>
              <a:t>。</a:t>
            </a:r>
            <a:endParaRPr lang="en-US" altLang="zh-CN" sz="2000" dirty="0" smtClean="0"/>
          </a:p>
          <a:p>
            <a:pPr lvl="1">
              <a:lnSpc>
                <a:spcPct val="90000"/>
              </a:lnSpc>
            </a:pPr>
            <a:r>
              <a:rPr lang="zh-CN" altLang="en-US" sz="2000" dirty="0" smtClean="0"/>
              <a:t>如果</a:t>
            </a:r>
            <a:r>
              <a:rPr lang="zh-CN" altLang="en-US" sz="2000" dirty="0" smtClean="0"/>
              <a:t>不能在</a:t>
            </a:r>
            <a:r>
              <a:rPr lang="zh-CN" altLang="en-US" sz="2000" dirty="0" smtClean="0">
                <a:solidFill>
                  <a:srgbClr val="FF0000"/>
                </a:solidFill>
              </a:rPr>
              <a:t>一个指令</a:t>
            </a:r>
            <a:r>
              <a:rPr lang="zh-CN" altLang="en-US" sz="2000" dirty="0" smtClean="0"/>
              <a:t>中构造该地址，则生成一个错误，并且汇编失败。</a:t>
            </a:r>
          </a:p>
          <a:p>
            <a:pPr eaLnBrk="1" hangingPunct="1">
              <a:lnSpc>
                <a:spcPct val="90000"/>
              </a:lnSpc>
            </a:pPr>
            <a:r>
              <a:rPr lang="zh-CN" altLang="en-US" sz="2400" dirty="0" smtClean="0"/>
              <a:t>语法</a:t>
            </a:r>
            <a:r>
              <a:rPr lang="zh-CN" altLang="en-US" sz="2400" dirty="0" smtClean="0"/>
              <a:t>：</a:t>
            </a:r>
          </a:p>
          <a:p>
            <a:pPr lvl="1" eaLnBrk="1" hangingPunct="1">
              <a:lnSpc>
                <a:spcPct val="90000"/>
              </a:lnSpc>
            </a:pPr>
            <a:r>
              <a:rPr lang="en-US" altLang="zh-CN" sz="2000" dirty="0" smtClean="0"/>
              <a:t>ADR {&lt;</a:t>
            </a:r>
            <a:r>
              <a:rPr lang="en-US" altLang="zh-CN" sz="2000" dirty="0" err="1" smtClean="0"/>
              <a:t>cond</a:t>
            </a:r>
            <a:r>
              <a:rPr lang="en-US" altLang="zh-CN" sz="2000" dirty="0" smtClean="0"/>
              <a:t>&gt;} register, expr</a:t>
            </a:r>
          </a:p>
          <a:p>
            <a:pPr lvl="2" eaLnBrk="1" hangingPunct="1">
              <a:lnSpc>
                <a:spcPct val="90000"/>
              </a:lnSpc>
              <a:buFont typeface="Wingdings" panose="05000000000000000000" pitchFamily="2" charset="2"/>
              <a:buChar char="u"/>
            </a:pPr>
            <a:r>
              <a:rPr lang="zh-CN" altLang="en-US" sz="1800" dirty="0" smtClean="0"/>
              <a:t>其中，</a:t>
            </a:r>
            <a:r>
              <a:rPr lang="en-US" altLang="zh-CN" sz="1800" dirty="0" smtClean="0"/>
              <a:t>register</a:t>
            </a:r>
            <a:r>
              <a:rPr lang="zh-CN" altLang="en-US" sz="1800" dirty="0" smtClean="0"/>
              <a:t>为目标寄存器。</a:t>
            </a:r>
            <a:r>
              <a:rPr lang="en-US" altLang="zh-CN" sz="1800" dirty="0" smtClean="0"/>
              <a:t>expr</a:t>
            </a:r>
            <a:r>
              <a:rPr lang="zh-CN" altLang="en-US" sz="1800" dirty="0" smtClean="0"/>
              <a:t>为基于</a:t>
            </a:r>
            <a:r>
              <a:rPr lang="en-US" altLang="zh-CN" sz="1800" dirty="0" smtClean="0"/>
              <a:t>PC</a:t>
            </a:r>
            <a:r>
              <a:rPr lang="zh-CN" altLang="en-US" sz="1800" dirty="0" smtClean="0"/>
              <a:t>或者基于寄存器的地址表达式，其取值范围如下：</a:t>
            </a:r>
          </a:p>
          <a:p>
            <a:pPr lvl="2" eaLnBrk="1" hangingPunct="1">
              <a:lnSpc>
                <a:spcPct val="90000"/>
              </a:lnSpc>
              <a:buFont typeface="Wingdings" panose="05000000000000000000" pitchFamily="2" charset="2"/>
              <a:buChar char="u"/>
            </a:pPr>
            <a:r>
              <a:rPr lang="zh-CN" altLang="en-US" sz="1800" dirty="0" smtClean="0"/>
              <a:t>当地址值不是字对齐时，其</a:t>
            </a:r>
            <a:r>
              <a:rPr lang="zh-CN" altLang="en-US" sz="1800" dirty="0" smtClean="0">
                <a:solidFill>
                  <a:srgbClr val="FF0000"/>
                </a:solidFill>
              </a:rPr>
              <a:t>取值范围为</a:t>
            </a:r>
            <a:r>
              <a:rPr lang="en-US" altLang="zh-CN" sz="1800" dirty="0" smtClean="0">
                <a:solidFill>
                  <a:srgbClr val="FF0000"/>
                </a:solidFill>
              </a:rPr>
              <a:t>-255~255</a:t>
            </a:r>
            <a:r>
              <a:rPr lang="zh-CN" altLang="en-US" sz="1800" dirty="0" smtClean="0"/>
              <a:t>。</a:t>
            </a:r>
          </a:p>
          <a:p>
            <a:pPr lvl="2" eaLnBrk="1" hangingPunct="1">
              <a:lnSpc>
                <a:spcPct val="90000"/>
              </a:lnSpc>
              <a:buFont typeface="Wingdings" panose="05000000000000000000" pitchFamily="2" charset="2"/>
              <a:buChar char="u"/>
            </a:pPr>
            <a:r>
              <a:rPr lang="zh-CN" altLang="en-US" sz="1800" dirty="0" smtClean="0"/>
              <a:t>当地址值是字对齐时，其</a:t>
            </a:r>
            <a:r>
              <a:rPr lang="zh-CN" altLang="en-US" sz="1800" dirty="0" smtClean="0">
                <a:solidFill>
                  <a:srgbClr val="FF0000"/>
                </a:solidFill>
              </a:rPr>
              <a:t>取值范围为</a:t>
            </a:r>
            <a:r>
              <a:rPr lang="en-US" altLang="zh-CN" sz="1800" dirty="0" smtClean="0">
                <a:solidFill>
                  <a:srgbClr val="FF0000"/>
                </a:solidFill>
              </a:rPr>
              <a:t>-1020~1020</a:t>
            </a:r>
            <a:r>
              <a:rPr lang="zh-CN" altLang="en-US" sz="1800" dirty="0" smtClean="0"/>
              <a:t>。</a:t>
            </a:r>
          </a:p>
        </p:txBody>
      </p:sp>
      <p:sp>
        <p:nvSpPr>
          <p:cNvPr id="11878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F1F6902-B6F4-4809-A7A0-C61A5C1F4184}"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187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20ACF03-1CC4-4E04-A74E-E9979432BDBD}" type="slidenum">
              <a:rPr lang="en-US" altLang="zh-CN" sz="1000">
                <a:latin typeface="Arial" panose="020B0604020202020204" pitchFamily="34" charset="0"/>
              </a:rPr>
              <a:pPr eaLnBrk="1" hangingPunct="1">
                <a:spcBef>
                  <a:spcPct val="0"/>
                </a:spcBef>
                <a:buFontTx/>
                <a:buNone/>
              </a:pPr>
              <a:t>110</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altLang="zh-CN" smtClean="0"/>
              <a:t>ADR</a:t>
            </a:r>
            <a:r>
              <a:rPr lang="zh-CN" altLang="en-US" smtClean="0"/>
              <a:t>伪指令使用举例</a:t>
            </a:r>
          </a:p>
        </p:txBody>
      </p:sp>
      <p:sp>
        <p:nvSpPr>
          <p:cNvPr id="119811" name="Rectangle 3"/>
          <p:cNvSpPr>
            <a:spLocks noGrp="1" noChangeArrowheads="1"/>
          </p:cNvSpPr>
          <p:nvPr>
            <p:ph idx="1"/>
          </p:nvPr>
        </p:nvSpPr>
        <p:spPr>
          <a:xfrm>
            <a:off x="457200" y="1427162"/>
            <a:ext cx="8229600" cy="4668837"/>
          </a:xfrm>
        </p:spPr>
        <p:txBody>
          <a:bodyPr/>
          <a:lstStyle/>
          <a:p>
            <a:pPr eaLnBrk="1" hangingPunct="1"/>
            <a:r>
              <a:rPr lang="zh-CN" altLang="en-US" sz="2600" dirty="0" smtClean="0"/>
              <a:t>下面是一个使用</a:t>
            </a:r>
            <a:r>
              <a:rPr lang="en-US" altLang="zh-CN" sz="2600" dirty="0" smtClean="0"/>
              <a:t>ADR</a:t>
            </a:r>
            <a:r>
              <a:rPr lang="zh-CN" altLang="en-US" sz="2600" dirty="0" smtClean="0"/>
              <a:t>伪指令的例子：</a:t>
            </a:r>
          </a:p>
          <a:p>
            <a:pPr marL="349250" lvl="1" indent="0">
              <a:buNone/>
            </a:pPr>
            <a:r>
              <a:rPr lang="en-US" altLang="zh-CN" sz="2200" dirty="0" smtClean="0"/>
              <a:t>start </a:t>
            </a:r>
            <a:r>
              <a:rPr lang="en-US" altLang="zh-CN" sz="2200" dirty="0" smtClean="0"/>
              <a:t> MOV  </a:t>
            </a:r>
            <a:r>
              <a:rPr lang="en-US" altLang="zh-CN" sz="2200" dirty="0" smtClean="0"/>
              <a:t>R0,  #</a:t>
            </a:r>
            <a:r>
              <a:rPr lang="en-US" altLang="zh-CN" sz="2200" dirty="0" smtClean="0"/>
              <a:t>1000;	start</a:t>
            </a:r>
            <a:endParaRPr lang="en-US" altLang="zh-CN" sz="2200" dirty="0" smtClean="0"/>
          </a:p>
          <a:p>
            <a:pPr marL="349250" lvl="1" indent="0">
              <a:buNone/>
            </a:pPr>
            <a:r>
              <a:rPr lang="en-US" altLang="zh-CN" sz="2200" dirty="0" smtClean="0"/>
              <a:t>	</a:t>
            </a:r>
            <a:r>
              <a:rPr lang="en-US" altLang="zh-CN" sz="2200" dirty="0" smtClean="0">
                <a:solidFill>
                  <a:srgbClr val="FF0000"/>
                </a:solidFill>
              </a:rPr>
              <a:t>ADR R4</a:t>
            </a:r>
            <a:r>
              <a:rPr lang="en-US" altLang="zh-CN" sz="2200" dirty="0" smtClean="0">
                <a:solidFill>
                  <a:srgbClr val="FF0000"/>
                </a:solidFill>
              </a:rPr>
              <a:t>,  </a:t>
            </a:r>
            <a:r>
              <a:rPr lang="en-US" altLang="zh-CN" sz="2200" dirty="0" smtClean="0">
                <a:solidFill>
                  <a:srgbClr val="FF0000"/>
                </a:solidFill>
              </a:rPr>
              <a:t>start</a:t>
            </a:r>
            <a:r>
              <a:rPr lang="en-US" altLang="zh-CN" sz="2200" dirty="0">
                <a:solidFill>
                  <a:srgbClr val="FF0000"/>
                </a:solidFill>
              </a:rPr>
              <a:t>;</a:t>
            </a:r>
            <a:r>
              <a:rPr lang="en-US" altLang="zh-CN" sz="2200" dirty="0" smtClean="0">
                <a:solidFill>
                  <a:srgbClr val="FF0000"/>
                </a:solidFill>
              </a:rPr>
              <a:t>		start+4</a:t>
            </a:r>
          </a:p>
          <a:p>
            <a:pPr marL="349250" lvl="1" indent="0">
              <a:buNone/>
            </a:pPr>
            <a:r>
              <a:rPr lang="en-US" altLang="zh-CN" sz="2200" dirty="0">
                <a:solidFill>
                  <a:srgbClr val="FF0000"/>
                </a:solidFill>
              </a:rPr>
              <a:t>	</a:t>
            </a:r>
            <a:r>
              <a:rPr lang="en-US" altLang="zh-CN" sz="2200" dirty="0" smtClean="0">
                <a:solidFill>
                  <a:srgbClr val="FF0000"/>
                </a:solidFill>
              </a:rPr>
              <a:t>……		;	start+8</a:t>
            </a:r>
          </a:p>
          <a:p>
            <a:pPr marL="349250" lvl="1" indent="0">
              <a:buNone/>
            </a:pPr>
            <a:r>
              <a:rPr lang="en-US" altLang="zh-CN" sz="2200" dirty="0">
                <a:solidFill>
                  <a:srgbClr val="FF0000"/>
                </a:solidFill>
              </a:rPr>
              <a:t>	</a:t>
            </a:r>
            <a:r>
              <a:rPr lang="en-US" altLang="zh-CN" sz="2200" dirty="0">
                <a:solidFill>
                  <a:srgbClr val="FF0000"/>
                </a:solidFill>
              </a:rPr>
              <a:t>……		;	</a:t>
            </a:r>
            <a:r>
              <a:rPr lang="en-US" altLang="zh-CN" sz="2200" dirty="0" err="1" smtClean="0">
                <a:solidFill>
                  <a:srgbClr val="FF0000"/>
                </a:solidFill>
              </a:rPr>
              <a:t>start+C</a:t>
            </a:r>
            <a:r>
              <a:rPr lang="en-US" altLang="zh-CN" sz="2200" dirty="0" smtClean="0">
                <a:solidFill>
                  <a:srgbClr val="FF0000"/>
                </a:solidFill>
              </a:rPr>
              <a:t>, PC </a:t>
            </a:r>
            <a:r>
              <a:rPr lang="zh-CN" altLang="en-US" sz="2200" dirty="0" smtClean="0">
                <a:solidFill>
                  <a:srgbClr val="FF0000"/>
                </a:solidFill>
              </a:rPr>
              <a:t>存储的值</a:t>
            </a:r>
            <a:endParaRPr lang="en-US" altLang="zh-CN" sz="2200" dirty="0">
              <a:solidFill>
                <a:srgbClr val="FF0000"/>
              </a:solidFill>
            </a:endParaRPr>
          </a:p>
          <a:p>
            <a:pPr marL="349250" lvl="1" indent="0">
              <a:buNone/>
            </a:pPr>
            <a:endParaRPr lang="en-US" altLang="zh-CN" sz="2200" dirty="0" smtClean="0">
              <a:solidFill>
                <a:srgbClr val="FF0000"/>
              </a:solidFill>
            </a:endParaRPr>
          </a:p>
          <a:p>
            <a:pPr eaLnBrk="1" hangingPunct="1"/>
            <a:r>
              <a:rPr lang="zh-CN" altLang="en-US" sz="2600" dirty="0"/>
              <a:t>假定</a:t>
            </a:r>
            <a:r>
              <a:rPr lang="en-US" altLang="zh-CN" sz="2600" dirty="0" smtClean="0"/>
              <a:t>ARM</a:t>
            </a:r>
            <a:r>
              <a:rPr lang="zh-CN" altLang="en-US" sz="2600" dirty="0" smtClean="0"/>
              <a:t>处理器是三级流水线，</a:t>
            </a:r>
            <a:r>
              <a:rPr lang="en-US" altLang="zh-CN" sz="2600" dirty="0" smtClean="0"/>
              <a:t>PC</a:t>
            </a:r>
            <a:r>
              <a:rPr lang="zh-CN" altLang="en-US" sz="2600" dirty="0" smtClean="0"/>
              <a:t>值为当前指令地址值加</a:t>
            </a:r>
            <a:r>
              <a:rPr lang="en-US" altLang="zh-CN" sz="2600" dirty="0" smtClean="0"/>
              <a:t>8</a:t>
            </a:r>
            <a:r>
              <a:rPr lang="zh-CN" altLang="en-US" sz="2600" dirty="0" smtClean="0"/>
              <a:t>字节</a:t>
            </a:r>
          </a:p>
          <a:p>
            <a:pPr eaLnBrk="1" hangingPunct="1"/>
            <a:r>
              <a:rPr lang="zh-CN" altLang="en-US" sz="2600" dirty="0" smtClean="0"/>
              <a:t>因此</a:t>
            </a:r>
            <a:r>
              <a:rPr lang="zh-CN" altLang="en-US" sz="2600" dirty="0" smtClean="0"/>
              <a:t>本</a:t>
            </a:r>
            <a:r>
              <a:rPr lang="en-US" altLang="zh-CN" sz="2600" dirty="0" smtClean="0"/>
              <a:t>ADR</a:t>
            </a:r>
            <a:r>
              <a:rPr lang="zh-CN" altLang="en-US" sz="2600" dirty="0" smtClean="0"/>
              <a:t>伪指令将被编译器替换成机器指令</a:t>
            </a:r>
          </a:p>
          <a:p>
            <a:pPr marL="0" indent="0" eaLnBrk="1" hangingPunct="1">
              <a:buNone/>
            </a:pPr>
            <a:r>
              <a:rPr lang="en-US" altLang="zh-CN" sz="2600" dirty="0" smtClean="0"/>
              <a:t>	</a:t>
            </a:r>
            <a:r>
              <a:rPr lang="en-US" altLang="zh-CN" sz="2600" dirty="0" smtClean="0">
                <a:solidFill>
                  <a:srgbClr val="FF0000"/>
                </a:solidFill>
              </a:rPr>
              <a:t>SUB </a:t>
            </a:r>
            <a:r>
              <a:rPr lang="en-US" altLang="zh-CN" sz="2600" dirty="0" smtClean="0">
                <a:solidFill>
                  <a:srgbClr val="FF0000"/>
                </a:solidFill>
              </a:rPr>
              <a:t>R4, PC, #0xC</a:t>
            </a:r>
          </a:p>
        </p:txBody>
      </p:sp>
      <p:sp>
        <p:nvSpPr>
          <p:cNvPr id="11981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2701618-1469-4230-9A02-184428439949}"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1981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309BAC34-3954-42AE-BA9B-DD2FA648FD90}" type="slidenum">
              <a:rPr lang="en-US" altLang="zh-CN" sz="1000">
                <a:latin typeface="Arial" panose="020B0604020202020204" pitchFamily="34" charset="0"/>
              </a:rPr>
              <a:pPr eaLnBrk="1" hangingPunct="1">
                <a:spcBef>
                  <a:spcPct val="0"/>
                </a:spcBef>
                <a:buFontTx/>
                <a:buNone/>
              </a:pPr>
              <a:t>111</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a:xfrm>
            <a:off x="457200" y="346075"/>
            <a:ext cx="7543800" cy="542925"/>
          </a:xfrm>
        </p:spPr>
        <p:txBody>
          <a:bodyPr rtlCol="0">
            <a:normAutofit fontScale="90000"/>
          </a:bodyPr>
          <a:lstStyle/>
          <a:p>
            <a:pPr eaLnBrk="1" fontAlgn="auto" hangingPunct="1">
              <a:spcAft>
                <a:spcPts val="0"/>
              </a:spcAft>
              <a:defRPr/>
            </a:pPr>
            <a:r>
              <a:rPr lang="en-US" altLang="zh-CN" smtClean="0"/>
              <a:t>ADRL</a:t>
            </a:r>
            <a:r>
              <a:rPr lang="zh-CN" altLang="en-US" smtClean="0"/>
              <a:t>伪指令</a:t>
            </a:r>
          </a:p>
        </p:txBody>
      </p:sp>
      <p:sp>
        <p:nvSpPr>
          <p:cNvPr id="120835" name="Rectangle 3"/>
          <p:cNvSpPr>
            <a:spLocks noGrp="1" noChangeArrowheads="1"/>
          </p:cNvSpPr>
          <p:nvPr>
            <p:ph idx="1"/>
          </p:nvPr>
        </p:nvSpPr>
        <p:spPr>
          <a:xfrm>
            <a:off x="457200" y="1427163"/>
            <a:ext cx="8229600" cy="4916487"/>
          </a:xfrm>
        </p:spPr>
        <p:txBody>
          <a:bodyPr/>
          <a:lstStyle/>
          <a:p>
            <a:pPr eaLnBrk="1" hangingPunct="1"/>
            <a:r>
              <a:rPr lang="zh-CN" altLang="en-US" dirty="0" smtClean="0"/>
              <a:t>中等范围的地址读取伪指令</a:t>
            </a:r>
            <a:r>
              <a:rPr lang="zh-CN" altLang="en-US" dirty="0" smtClean="0"/>
              <a:t>。</a:t>
            </a:r>
            <a:endParaRPr lang="en-US" altLang="zh-CN" dirty="0" smtClean="0"/>
          </a:p>
          <a:p>
            <a:pPr lvl="1"/>
            <a:r>
              <a:rPr lang="zh-CN" altLang="en-US" dirty="0" smtClean="0"/>
              <a:t>该</a:t>
            </a:r>
            <a:r>
              <a:rPr lang="zh-CN" altLang="en-US" dirty="0" smtClean="0"/>
              <a:t>指令将基于</a:t>
            </a:r>
            <a:r>
              <a:rPr lang="en-US" altLang="zh-CN" dirty="0" smtClean="0"/>
              <a:t>PC</a:t>
            </a:r>
            <a:r>
              <a:rPr lang="zh-CN" altLang="en-US" dirty="0" smtClean="0"/>
              <a:t>或基于寄存器的地址值读取到寄存器中</a:t>
            </a:r>
            <a:r>
              <a:rPr lang="zh-CN" altLang="en-US" dirty="0" smtClean="0"/>
              <a:t>。</a:t>
            </a:r>
            <a:endParaRPr lang="en-US" altLang="zh-CN" dirty="0" smtClean="0"/>
          </a:p>
          <a:p>
            <a:pPr lvl="1"/>
            <a:r>
              <a:rPr lang="en-US" altLang="zh-CN" dirty="0" smtClean="0"/>
              <a:t>ADRL</a:t>
            </a:r>
            <a:r>
              <a:rPr lang="zh-CN" altLang="en-US" dirty="0" smtClean="0"/>
              <a:t>伪指令比</a:t>
            </a:r>
            <a:r>
              <a:rPr lang="en-US" altLang="zh-CN" dirty="0" smtClean="0"/>
              <a:t>ADR</a:t>
            </a:r>
            <a:r>
              <a:rPr lang="zh-CN" altLang="en-US" dirty="0" smtClean="0"/>
              <a:t>伪指令可以读取更大范围的地址</a:t>
            </a:r>
            <a:r>
              <a:rPr lang="zh-CN" altLang="en-US" dirty="0" smtClean="0"/>
              <a:t>。</a:t>
            </a:r>
            <a:endParaRPr lang="en-US" altLang="zh-CN" dirty="0" smtClean="0"/>
          </a:p>
          <a:p>
            <a:pPr eaLnBrk="1" hangingPunct="1"/>
            <a:r>
              <a:rPr lang="en-US" altLang="zh-CN" dirty="0" smtClean="0"/>
              <a:t>ADRL</a:t>
            </a:r>
            <a:r>
              <a:rPr lang="zh-CN" altLang="en-US" dirty="0" smtClean="0"/>
              <a:t>伪指令在汇编时被编译器替换成</a:t>
            </a:r>
            <a:r>
              <a:rPr lang="zh-CN" altLang="en-US" dirty="0" smtClean="0">
                <a:solidFill>
                  <a:srgbClr val="FF0000"/>
                </a:solidFill>
              </a:rPr>
              <a:t>两条指令。</a:t>
            </a:r>
          </a:p>
        </p:txBody>
      </p:sp>
      <p:sp>
        <p:nvSpPr>
          <p:cNvPr id="12083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4F184A3-9C93-4141-8137-3CA25337FA69}"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208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C9BA4E95-1596-4CBB-99F2-736DE12E0273}" type="slidenum">
              <a:rPr lang="en-US" altLang="zh-CN" sz="1000">
                <a:latin typeface="Arial" panose="020B0604020202020204" pitchFamily="34" charset="0"/>
              </a:rPr>
              <a:pPr eaLnBrk="1" hangingPunct="1">
                <a:spcBef>
                  <a:spcPct val="0"/>
                </a:spcBef>
                <a:buFontTx/>
                <a:buNone/>
              </a:pPr>
              <a:t>112</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ChangeArrowheads="1"/>
          </p:cNvSpPr>
          <p:nvPr>
            <p:ph type="title"/>
          </p:nvPr>
        </p:nvSpPr>
        <p:spPr>
          <a:xfrm>
            <a:off x="457200" y="412750"/>
            <a:ext cx="7543800" cy="720725"/>
          </a:xfrm>
        </p:spPr>
        <p:txBody>
          <a:bodyPr rtlCol="0">
            <a:normAutofit/>
          </a:bodyPr>
          <a:lstStyle/>
          <a:p>
            <a:pPr eaLnBrk="1" fontAlgn="auto" hangingPunct="1">
              <a:spcAft>
                <a:spcPts val="0"/>
              </a:spcAft>
              <a:defRPr/>
            </a:pPr>
            <a:r>
              <a:rPr lang="en-US" altLang="zh-CN" smtClean="0"/>
              <a:t>ADRL</a:t>
            </a:r>
            <a:r>
              <a:rPr lang="zh-CN" altLang="en-US" smtClean="0"/>
              <a:t>伪指令语法</a:t>
            </a:r>
          </a:p>
        </p:txBody>
      </p:sp>
      <p:sp>
        <p:nvSpPr>
          <p:cNvPr id="121859" name="Rectangle 3"/>
          <p:cNvSpPr>
            <a:spLocks noGrp="1" noChangeArrowheads="1"/>
          </p:cNvSpPr>
          <p:nvPr>
            <p:ph idx="1"/>
          </p:nvPr>
        </p:nvSpPr>
        <p:spPr>
          <a:xfrm>
            <a:off x="457200" y="1662113"/>
            <a:ext cx="8229600" cy="4468812"/>
          </a:xfrm>
        </p:spPr>
        <p:txBody>
          <a:bodyPr/>
          <a:lstStyle/>
          <a:p>
            <a:pPr eaLnBrk="1" hangingPunct="1"/>
            <a:r>
              <a:rPr lang="zh-CN" altLang="en-US" sz="2400" dirty="0" smtClean="0"/>
              <a:t>语法：</a:t>
            </a:r>
          </a:p>
          <a:p>
            <a:pPr lvl="1" eaLnBrk="1" hangingPunct="1"/>
            <a:r>
              <a:rPr lang="en-US" altLang="zh-CN" sz="2400" dirty="0" smtClean="0"/>
              <a:t>ADRL {&lt;</a:t>
            </a:r>
            <a:r>
              <a:rPr lang="en-US" altLang="zh-CN" sz="2400" dirty="0" err="1" smtClean="0"/>
              <a:t>cond</a:t>
            </a:r>
            <a:r>
              <a:rPr lang="en-US" altLang="zh-CN" sz="2400" dirty="0" smtClean="0"/>
              <a:t>&gt;} register, expr</a:t>
            </a:r>
          </a:p>
          <a:p>
            <a:pPr lvl="1" eaLnBrk="1" hangingPunct="1"/>
            <a:r>
              <a:rPr lang="zh-CN" altLang="en-US" sz="2400" dirty="0" smtClean="0"/>
              <a:t>其中，</a:t>
            </a:r>
            <a:r>
              <a:rPr lang="en-US" altLang="zh-CN" sz="2400" dirty="0" smtClean="0"/>
              <a:t>register</a:t>
            </a:r>
            <a:r>
              <a:rPr lang="zh-CN" altLang="en-US" sz="2400" dirty="0" smtClean="0"/>
              <a:t>为目标寄存器。</a:t>
            </a:r>
            <a:r>
              <a:rPr lang="en-US" altLang="zh-CN" sz="2400" dirty="0" smtClean="0"/>
              <a:t>expr</a:t>
            </a:r>
            <a:r>
              <a:rPr lang="zh-CN" altLang="en-US" sz="2400" dirty="0" smtClean="0"/>
              <a:t>为基于</a:t>
            </a:r>
            <a:r>
              <a:rPr lang="en-US" altLang="zh-CN" sz="2400" dirty="0" smtClean="0"/>
              <a:t>PC</a:t>
            </a:r>
            <a:r>
              <a:rPr lang="zh-CN" altLang="en-US" sz="2400" dirty="0" smtClean="0"/>
              <a:t>或者基于寄存器的地址表达式，其取值范围如下：</a:t>
            </a:r>
          </a:p>
          <a:p>
            <a:pPr lvl="1" eaLnBrk="1" hangingPunct="1"/>
            <a:r>
              <a:rPr lang="zh-CN" altLang="en-US" sz="2400" dirty="0" smtClean="0"/>
              <a:t>当地址值不是字对齐时</a:t>
            </a:r>
          </a:p>
          <a:p>
            <a:pPr lvl="2" eaLnBrk="1" hangingPunct="1"/>
            <a:r>
              <a:rPr lang="zh-CN" altLang="en-US" dirty="0" smtClean="0"/>
              <a:t>其取值范围为</a:t>
            </a:r>
            <a:r>
              <a:rPr lang="en-US" altLang="zh-CN" dirty="0" smtClean="0"/>
              <a:t>-64KB~64KB</a:t>
            </a:r>
            <a:r>
              <a:rPr lang="zh-CN" altLang="en-US" dirty="0" smtClean="0"/>
              <a:t>。</a:t>
            </a:r>
          </a:p>
          <a:p>
            <a:pPr lvl="1" eaLnBrk="1" hangingPunct="1"/>
            <a:r>
              <a:rPr lang="zh-CN" altLang="en-US" sz="2400" dirty="0" smtClean="0"/>
              <a:t>当地址值是字对齐时</a:t>
            </a:r>
          </a:p>
          <a:p>
            <a:pPr lvl="2" eaLnBrk="1" hangingPunct="1"/>
            <a:r>
              <a:rPr lang="zh-CN" altLang="en-US" dirty="0" smtClean="0"/>
              <a:t>其取值范围为</a:t>
            </a:r>
            <a:r>
              <a:rPr lang="en-US" altLang="zh-CN" dirty="0" smtClean="0"/>
              <a:t>-256KB~256KB</a:t>
            </a:r>
            <a:r>
              <a:rPr lang="zh-CN" altLang="en-US" dirty="0" smtClean="0"/>
              <a:t>。</a:t>
            </a:r>
          </a:p>
          <a:p>
            <a:pPr lvl="1" eaLnBrk="1" hangingPunct="1"/>
            <a:r>
              <a:rPr lang="zh-CN" altLang="en-US" sz="2400" dirty="0" smtClean="0"/>
              <a:t>当地址值是</a:t>
            </a:r>
            <a:r>
              <a:rPr lang="en-US" altLang="zh-CN" sz="2400" dirty="0" smtClean="0"/>
              <a:t>16</a:t>
            </a:r>
            <a:r>
              <a:rPr lang="zh-CN" altLang="en-US" sz="2400" dirty="0" smtClean="0"/>
              <a:t>字节对齐时</a:t>
            </a:r>
          </a:p>
          <a:p>
            <a:pPr lvl="2" eaLnBrk="1" hangingPunct="1"/>
            <a:r>
              <a:rPr lang="zh-CN" altLang="en-US" dirty="0" smtClean="0"/>
              <a:t>其取值范围将更大。</a:t>
            </a:r>
          </a:p>
        </p:txBody>
      </p:sp>
      <p:sp>
        <p:nvSpPr>
          <p:cNvPr id="12186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EF7B5EA-BFD5-4F16-BF90-C67F7E0ABBD5}"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2186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4A63FF92-C0AB-4FBB-B561-65BEE0C2971A}" type="slidenum">
              <a:rPr lang="en-US" altLang="zh-CN" sz="1000">
                <a:latin typeface="Arial" panose="020B0604020202020204" pitchFamily="34" charset="0"/>
              </a:rPr>
              <a:pPr eaLnBrk="1" hangingPunct="1">
                <a:spcBef>
                  <a:spcPct val="0"/>
                </a:spcBef>
                <a:buFontTx/>
                <a:buNone/>
              </a:pPr>
              <a:t>113</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Grp="1" noChangeArrowheads="1"/>
          </p:cNvSpPr>
          <p:nvPr>
            <p:ph type="title"/>
          </p:nvPr>
        </p:nvSpPr>
        <p:spPr>
          <a:xfrm>
            <a:off x="457200" y="379413"/>
            <a:ext cx="7543800" cy="709612"/>
          </a:xfrm>
        </p:spPr>
        <p:txBody>
          <a:bodyPr rtlCol="0">
            <a:normAutofit/>
          </a:bodyPr>
          <a:lstStyle/>
          <a:p>
            <a:pPr eaLnBrk="1" fontAlgn="auto" hangingPunct="1">
              <a:spcAft>
                <a:spcPts val="0"/>
              </a:spcAft>
              <a:defRPr/>
            </a:pPr>
            <a:r>
              <a:rPr lang="en-US" altLang="zh-CN" smtClean="0"/>
              <a:t>ADRL</a:t>
            </a:r>
            <a:r>
              <a:rPr lang="zh-CN" altLang="en-US" smtClean="0"/>
              <a:t>指示符的代码范例</a:t>
            </a:r>
          </a:p>
        </p:txBody>
      </p:sp>
      <p:sp>
        <p:nvSpPr>
          <p:cNvPr id="122883"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39A8EA63-AE5C-463B-8AB4-DE56D44ADE97}"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2288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BE12B50-4866-457E-80B4-7DDC8658250E}" type="slidenum">
              <a:rPr lang="en-US" altLang="zh-CN" sz="1000">
                <a:latin typeface="Arial" panose="020B0604020202020204" pitchFamily="34" charset="0"/>
              </a:rPr>
              <a:pPr eaLnBrk="1" hangingPunct="1">
                <a:spcBef>
                  <a:spcPct val="0"/>
                </a:spcBef>
                <a:buFontTx/>
                <a:buNone/>
              </a:pPr>
              <a:t>114</a:t>
            </a:fld>
            <a:endParaRPr lang="en-US" altLang="zh-CN" sz="1000">
              <a:latin typeface="Arial" panose="020B0604020202020204" pitchFamily="34" charset="0"/>
            </a:endParaRPr>
          </a:p>
        </p:txBody>
      </p:sp>
      <p:pic>
        <p:nvPicPr>
          <p:cNvPr id="122885" name="Picture 4" descr="LTORG和ADRL指示符的操作范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519238"/>
            <a:ext cx="81153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1692443" y="3521241"/>
            <a:ext cx="6585284" cy="232611"/>
          </a:xfrm>
          <a:prstGeom prst="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7" name="矩形 6"/>
          <p:cNvSpPr/>
          <p:nvPr/>
        </p:nvSpPr>
        <p:spPr bwMode="auto">
          <a:xfrm>
            <a:off x="1700465" y="3769893"/>
            <a:ext cx="6857998" cy="224591"/>
          </a:xfrm>
          <a:prstGeom prst="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035050" y="211138"/>
            <a:ext cx="6965950" cy="936625"/>
          </a:xfrm>
        </p:spPr>
        <p:txBody>
          <a:bodyPr/>
          <a:lstStyle/>
          <a:p>
            <a:pPr eaLnBrk="1" hangingPunct="1"/>
            <a:r>
              <a:rPr lang="zh-CN" altLang="en-US" smtClean="0"/>
              <a:t>空操作伪指令</a:t>
            </a:r>
            <a:r>
              <a:rPr lang="en-US" altLang="zh-CN" smtClean="0"/>
              <a:t>NOP</a:t>
            </a:r>
          </a:p>
        </p:txBody>
      </p:sp>
      <p:sp>
        <p:nvSpPr>
          <p:cNvPr id="123907" name="Rectangle 3"/>
          <p:cNvSpPr>
            <a:spLocks noGrp="1" noChangeArrowheads="1"/>
          </p:cNvSpPr>
          <p:nvPr>
            <p:ph idx="1"/>
          </p:nvPr>
        </p:nvSpPr>
        <p:spPr>
          <a:xfrm>
            <a:off x="857250" y="2082800"/>
            <a:ext cx="7304088" cy="2960688"/>
          </a:xfrm>
        </p:spPr>
        <p:txBody>
          <a:bodyPr/>
          <a:lstStyle/>
          <a:p>
            <a:pPr eaLnBrk="1" hangingPunct="1"/>
            <a:r>
              <a:rPr lang="en-US" altLang="zh-CN" sz="2800" dirty="0" smtClean="0"/>
              <a:t>NOP</a:t>
            </a:r>
            <a:r>
              <a:rPr lang="zh-CN" altLang="en-US" sz="2800" dirty="0" smtClean="0"/>
              <a:t>伪指令在汇编时将会被替代成</a:t>
            </a:r>
            <a:r>
              <a:rPr lang="en-US" altLang="zh-CN" sz="2800" dirty="0" smtClean="0"/>
              <a:t>ARM</a:t>
            </a:r>
            <a:r>
              <a:rPr lang="zh-CN" altLang="en-US" sz="2800" dirty="0" smtClean="0"/>
              <a:t>中的空操作</a:t>
            </a:r>
            <a:r>
              <a:rPr lang="zh-CN" altLang="en-US" sz="2800" dirty="0" smtClean="0"/>
              <a:t>，</a:t>
            </a:r>
            <a:endParaRPr lang="en-US" altLang="zh-CN" sz="2800" dirty="0" smtClean="0"/>
          </a:p>
          <a:p>
            <a:pPr lvl="1"/>
            <a:r>
              <a:rPr lang="zh-CN" altLang="en-US" sz="2400" dirty="0" smtClean="0"/>
              <a:t>比如</a:t>
            </a:r>
            <a:r>
              <a:rPr lang="zh-CN" altLang="en-US" sz="2400" dirty="0" smtClean="0"/>
              <a:t>可能为“</a:t>
            </a:r>
            <a:r>
              <a:rPr lang="en-US" altLang="zh-CN" sz="2400" dirty="0" smtClean="0"/>
              <a:t>MOV  R0</a:t>
            </a:r>
            <a:r>
              <a:rPr lang="zh-CN" altLang="en-US" sz="2400" dirty="0" smtClean="0"/>
              <a:t>，</a:t>
            </a:r>
            <a:r>
              <a:rPr lang="en-US" altLang="zh-CN" sz="2400" dirty="0" smtClean="0"/>
              <a:t>R0"</a:t>
            </a:r>
            <a:r>
              <a:rPr lang="zh-CN" altLang="en-US" sz="2400" dirty="0" smtClean="0"/>
              <a:t>指令等。</a:t>
            </a:r>
          </a:p>
          <a:p>
            <a:r>
              <a:rPr lang="zh-CN" altLang="en-US" dirty="0" smtClean="0"/>
              <a:t>伪指令格式如下：</a:t>
            </a:r>
          </a:p>
          <a:p>
            <a:pPr marL="344487" lvl="1" indent="0" eaLnBrk="1" hangingPunct="1">
              <a:buNone/>
            </a:pPr>
            <a:r>
              <a:rPr lang="en-US" altLang="zh-CN" dirty="0" smtClean="0"/>
              <a:t>NOP</a:t>
            </a:r>
          </a:p>
        </p:txBody>
      </p:sp>
      <p:sp>
        <p:nvSpPr>
          <p:cNvPr id="12390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C01B847-DFBB-4662-BB26-82DB7E3D74FC}"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2390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B325DD5-E37A-4C34-8D33-B076B0F461A3}" type="slidenum">
              <a:rPr lang="en-US" altLang="zh-CN" sz="1000">
                <a:latin typeface="Arial" panose="020B0604020202020204" pitchFamily="34" charset="0"/>
              </a:rPr>
              <a:pPr eaLnBrk="1" hangingPunct="1">
                <a:spcBef>
                  <a:spcPct val="0"/>
                </a:spcBef>
                <a:buFontTx/>
                <a:buNone/>
              </a:pPr>
              <a:t>115</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893763" y="211138"/>
            <a:ext cx="7107237" cy="762000"/>
          </a:xfrm>
        </p:spPr>
        <p:txBody>
          <a:bodyPr/>
          <a:lstStyle/>
          <a:p>
            <a:pPr eaLnBrk="1" hangingPunct="1"/>
            <a:r>
              <a:rPr lang="en-US" altLang="zh-CN" smtClean="0"/>
              <a:t>NOP</a:t>
            </a:r>
            <a:r>
              <a:rPr lang="zh-CN" altLang="en-US" smtClean="0"/>
              <a:t>指令的用法</a:t>
            </a:r>
          </a:p>
        </p:txBody>
      </p:sp>
      <p:sp>
        <p:nvSpPr>
          <p:cNvPr id="124931" name="Rectangle 3"/>
          <p:cNvSpPr>
            <a:spLocks noGrp="1" noChangeArrowheads="1"/>
          </p:cNvSpPr>
          <p:nvPr>
            <p:ph idx="1"/>
          </p:nvPr>
        </p:nvSpPr>
        <p:spPr>
          <a:xfrm>
            <a:off x="762000" y="1450975"/>
            <a:ext cx="7848600" cy="4681538"/>
          </a:xfrm>
        </p:spPr>
        <p:txBody>
          <a:bodyPr/>
          <a:lstStyle/>
          <a:p>
            <a:pPr eaLnBrk="1" hangingPunct="1"/>
            <a:r>
              <a:rPr lang="en-US" altLang="zh-CN" sz="2400" dirty="0" smtClean="0"/>
              <a:t>NOP</a:t>
            </a:r>
            <a:r>
              <a:rPr lang="zh-CN" altLang="en-US" sz="2400" dirty="0" smtClean="0"/>
              <a:t>可用于延时操作，如下面的程序清单所示。</a:t>
            </a:r>
          </a:p>
          <a:p>
            <a:pPr marL="0" indent="0" eaLnBrk="1" hangingPunct="1">
              <a:buNone/>
            </a:pPr>
            <a:endParaRPr lang="en-US" altLang="zh-CN" sz="2400" dirty="0" smtClean="0"/>
          </a:p>
          <a:p>
            <a:pPr marL="0" indent="0" eaLnBrk="1" hangingPunct="1">
              <a:buNone/>
            </a:pPr>
            <a:r>
              <a:rPr lang="en-US" altLang="zh-CN" sz="2400" dirty="0" smtClean="0"/>
              <a:t>    ;</a:t>
            </a:r>
            <a:r>
              <a:rPr lang="zh-CN" altLang="en-US" sz="2400" dirty="0" smtClean="0"/>
              <a:t>软件</a:t>
            </a:r>
            <a:r>
              <a:rPr lang="zh-CN" altLang="en-US" sz="2400" dirty="0" smtClean="0"/>
              <a:t>延时程序清单</a:t>
            </a:r>
          </a:p>
          <a:p>
            <a:pPr lvl="2" eaLnBrk="1" hangingPunct="1">
              <a:buFont typeface="Wingdings" panose="05000000000000000000" pitchFamily="2" charset="2"/>
              <a:buNone/>
            </a:pPr>
            <a:r>
              <a:rPr lang="en-US" altLang="zh-CN" dirty="0" smtClean="0"/>
              <a:t>…</a:t>
            </a:r>
          </a:p>
          <a:p>
            <a:pPr lvl="1" eaLnBrk="1" hangingPunct="1">
              <a:buFont typeface="Wingdings" panose="05000000000000000000" pitchFamily="2" charset="2"/>
              <a:buNone/>
            </a:pPr>
            <a:r>
              <a:rPr lang="en-US" altLang="zh-CN" sz="2400" dirty="0" smtClean="0"/>
              <a:t>DELAY1</a:t>
            </a:r>
          </a:p>
          <a:p>
            <a:pPr lvl="2" eaLnBrk="1" hangingPunct="1">
              <a:buFont typeface="Wingdings" panose="05000000000000000000" pitchFamily="2" charset="2"/>
              <a:buNone/>
            </a:pPr>
            <a:r>
              <a:rPr lang="en-US" altLang="zh-CN" dirty="0" smtClean="0"/>
              <a:t>NOP</a:t>
            </a:r>
          </a:p>
          <a:p>
            <a:pPr lvl="2" eaLnBrk="1" hangingPunct="1">
              <a:buFont typeface="Wingdings" panose="05000000000000000000" pitchFamily="2" charset="2"/>
              <a:buNone/>
            </a:pPr>
            <a:r>
              <a:rPr lang="en-US" altLang="zh-CN" dirty="0" smtClean="0"/>
              <a:t>NOP</a:t>
            </a:r>
          </a:p>
          <a:p>
            <a:pPr lvl="2" eaLnBrk="1" hangingPunct="1">
              <a:buFont typeface="Wingdings" panose="05000000000000000000" pitchFamily="2" charset="2"/>
              <a:buNone/>
            </a:pPr>
            <a:r>
              <a:rPr lang="en-US" altLang="zh-CN" dirty="0" smtClean="0"/>
              <a:t>NOP</a:t>
            </a:r>
          </a:p>
          <a:p>
            <a:pPr lvl="2" eaLnBrk="1" hangingPunct="1">
              <a:buFont typeface="Wingdings" panose="05000000000000000000" pitchFamily="2" charset="2"/>
              <a:buNone/>
            </a:pPr>
            <a:r>
              <a:rPr lang="en-US" altLang="zh-CN" dirty="0" smtClean="0"/>
              <a:t>SUBS	R1, R1</a:t>
            </a:r>
            <a:r>
              <a:rPr lang="zh-CN" altLang="en-US" dirty="0" smtClean="0"/>
              <a:t>，</a:t>
            </a:r>
            <a:r>
              <a:rPr lang="en-US" altLang="zh-CN" dirty="0" smtClean="0"/>
              <a:t>#1</a:t>
            </a:r>
          </a:p>
          <a:p>
            <a:pPr lvl="2" eaLnBrk="1" hangingPunct="1">
              <a:buFont typeface="Wingdings" panose="05000000000000000000" pitchFamily="2" charset="2"/>
              <a:buNone/>
            </a:pPr>
            <a:r>
              <a:rPr lang="en-US" altLang="zh-CN" dirty="0" smtClean="0"/>
              <a:t>BNE  	DELAY1</a:t>
            </a:r>
          </a:p>
          <a:p>
            <a:pPr lvl="2" eaLnBrk="1" hangingPunct="1">
              <a:buFont typeface="Wingdings" panose="05000000000000000000" pitchFamily="2" charset="2"/>
              <a:buNone/>
            </a:pPr>
            <a:r>
              <a:rPr lang="en-US" altLang="zh-CN" dirty="0" smtClean="0"/>
              <a:t>…</a:t>
            </a:r>
          </a:p>
        </p:txBody>
      </p:sp>
      <p:sp>
        <p:nvSpPr>
          <p:cNvPr id="12493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5730416-BA34-43FD-9308-A1D2183662BD}"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2493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686ABAE-371B-49B0-AC82-893F4164A0FD}" type="slidenum">
              <a:rPr lang="en-US" altLang="zh-CN" sz="1000">
                <a:latin typeface="Arial" panose="020B0604020202020204" pitchFamily="34" charset="0"/>
              </a:rPr>
              <a:pPr eaLnBrk="1" hangingPunct="1">
                <a:spcBef>
                  <a:spcPct val="0"/>
                </a:spcBef>
                <a:buFontTx/>
                <a:buNone/>
              </a:pPr>
              <a:t>116</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766763" y="211138"/>
            <a:ext cx="7234237" cy="762000"/>
          </a:xfrm>
        </p:spPr>
        <p:txBody>
          <a:bodyPr/>
          <a:lstStyle/>
          <a:p>
            <a:pPr eaLnBrk="1" hangingPunct="1"/>
            <a:r>
              <a:rPr lang="zh-CN" altLang="en-US" dirty="0" smtClean="0"/>
              <a:t>大范围</a:t>
            </a:r>
            <a:r>
              <a:rPr lang="zh-CN" altLang="en-US" dirty="0" smtClean="0">
                <a:solidFill>
                  <a:srgbClr val="FF0000"/>
                </a:solidFill>
              </a:rPr>
              <a:t>地址读取</a:t>
            </a:r>
            <a:r>
              <a:rPr lang="zh-CN" altLang="en-US" dirty="0" smtClean="0"/>
              <a:t>伪指令</a:t>
            </a:r>
            <a:r>
              <a:rPr lang="en-US" altLang="zh-CN" dirty="0" smtClean="0"/>
              <a:t>LDR</a:t>
            </a:r>
          </a:p>
        </p:txBody>
      </p:sp>
      <p:sp>
        <p:nvSpPr>
          <p:cNvPr id="125955" name="Rectangle 3"/>
          <p:cNvSpPr>
            <a:spLocks noGrp="1" noChangeArrowheads="1"/>
          </p:cNvSpPr>
          <p:nvPr>
            <p:ph idx="1"/>
          </p:nvPr>
        </p:nvSpPr>
        <p:spPr>
          <a:xfrm>
            <a:off x="747713" y="1427163"/>
            <a:ext cx="7332662" cy="4400550"/>
          </a:xfrm>
        </p:spPr>
        <p:txBody>
          <a:bodyPr/>
          <a:lstStyle/>
          <a:p>
            <a:pPr eaLnBrk="1" hangingPunct="1">
              <a:lnSpc>
                <a:spcPct val="90000"/>
              </a:lnSpc>
            </a:pPr>
            <a:r>
              <a:rPr lang="en-US" altLang="zh-CN" sz="2400" dirty="0" smtClean="0"/>
              <a:t>LDR</a:t>
            </a:r>
            <a:r>
              <a:rPr lang="zh-CN" altLang="en-US" sz="2400" dirty="0" smtClean="0"/>
              <a:t>伪指令用于加载</a:t>
            </a:r>
            <a:r>
              <a:rPr lang="en-US" altLang="zh-CN" sz="2400" dirty="0" smtClean="0"/>
              <a:t>32</a:t>
            </a:r>
            <a:r>
              <a:rPr lang="zh-CN" altLang="en-US" sz="2400" dirty="0" smtClean="0"/>
              <a:t>位的立即数或一个地址值到指定寄存器。</a:t>
            </a:r>
          </a:p>
          <a:p>
            <a:pPr eaLnBrk="1" hangingPunct="1">
              <a:lnSpc>
                <a:spcPct val="90000"/>
              </a:lnSpc>
            </a:pPr>
            <a:r>
              <a:rPr lang="zh-CN" altLang="en-US" sz="2400" dirty="0" smtClean="0"/>
              <a:t>在汇编编译源程序时，</a:t>
            </a:r>
            <a:r>
              <a:rPr lang="en-US" altLang="zh-CN" sz="2400" dirty="0" smtClean="0"/>
              <a:t>LDR</a:t>
            </a:r>
            <a:r>
              <a:rPr lang="zh-CN" altLang="en-US" sz="2400" dirty="0" smtClean="0"/>
              <a:t>伪指令被编译器</a:t>
            </a:r>
            <a:r>
              <a:rPr lang="zh-CN" altLang="en-US" sz="2400" dirty="0" smtClean="0">
                <a:solidFill>
                  <a:srgbClr val="FF0000"/>
                </a:solidFill>
              </a:rPr>
              <a:t>替换成一条合适的指令</a:t>
            </a:r>
            <a:r>
              <a:rPr lang="zh-CN" altLang="en-US" sz="2400" dirty="0" smtClean="0"/>
              <a:t>。</a:t>
            </a:r>
          </a:p>
          <a:p>
            <a:pPr lvl="1">
              <a:lnSpc>
                <a:spcPct val="90000"/>
              </a:lnSpc>
            </a:pPr>
            <a:r>
              <a:rPr lang="zh-CN" altLang="en-US" sz="2000" dirty="0" smtClean="0"/>
              <a:t>若加载的常数未超出</a:t>
            </a:r>
            <a:r>
              <a:rPr lang="en-US" altLang="zh-CN" sz="2000" dirty="0" smtClean="0"/>
              <a:t>MOV</a:t>
            </a:r>
            <a:r>
              <a:rPr lang="zh-CN" altLang="en-US" sz="2000" dirty="0" smtClean="0"/>
              <a:t>或</a:t>
            </a:r>
            <a:r>
              <a:rPr lang="en-US" altLang="zh-CN" sz="2000" dirty="0" smtClean="0"/>
              <a:t>MVN</a:t>
            </a:r>
            <a:r>
              <a:rPr lang="zh-CN" altLang="en-US" sz="2000" dirty="0" smtClean="0"/>
              <a:t>的范围，则使用</a:t>
            </a:r>
            <a:r>
              <a:rPr lang="en-US" altLang="zh-CN" sz="2000" dirty="0" smtClean="0"/>
              <a:t>MOV</a:t>
            </a:r>
            <a:r>
              <a:rPr lang="zh-CN" altLang="en-US" sz="2000" dirty="0" smtClean="0"/>
              <a:t>或</a:t>
            </a:r>
            <a:r>
              <a:rPr lang="en-US" altLang="zh-CN" sz="2000" dirty="0" smtClean="0"/>
              <a:t>MVN</a:t>
            </a:r>
            <a:r>
              <a:rPr lang="zh-CN" altLang="en-US" sz="2000" dirty="0" smtClean="0"/>
              <a:t>指令代替该</a:t>
            </a:r>
            <a:r>
              <a:rPr lang="en-US" altLang="zh-CN" sz="2000" dirty="0" smtClean="0"/>
              <a:t>LDR</a:t>
            </a:r>
            <a:r>
              <a:rPr lang="zh-CN" altLang="en-US" sz="2000" dirty="0" smtClean="0"/>
              <a:t>伪指令；</a:t>
            </a:r>
          </a:p>
          <a:p>
            <a:pPr lvl="1">
              <a:lnSpc>
                <a:spcPct val="90000"/>
              </a:lnSpc>
            </a:pPr>
            <a:r>
              <a:rPr lang="zh-CN" altLang="en-US" sz="2000" dirty="0" smtClean="0"/>
              <a:t>否则汇编器将常量放入</a:t>
            </a:r>
            <a:r>
              <a:rPr lang="zh-CN" altLang="en-US" sz="2000" dirty="0" smtClean="0">
                <a:solidFill>
                  <a:srgbClr val="FF0000"/>
                </a:solidFill>
              </a:rPr>
              <a:t>文字池</a:t>
            </a:r>
            <a:r>
              <a:rPr lang="zh-CN" altLang="en-US" sz="2000" dirty="0" smtClean="0"/>
              <a:t>，并使用一条程序相对偏移的</a:t>
            </a:r>
            <a:r>
              <a:rPr lang="en-US" altLang="zh-CN" sz="2000" dirty="0" smtClean="0"/>
              <a:t>LDR</a:t>
            </a:r>
            <a:r>
              <a:rPr lang="zh-CN" altLang="en-US" sz="2000" dirty="0" smtClean="0"/>
              <a:t>指令从文字池读出常量。</a:t>
            </a:r>
          </a:p>
          <a:p>
            <a:pPr>
              <a:lnSpc>
                <a:spcPct val="90000"/>
              </a:lnSpc>
            </a:pPr>
            <a:r>
              <a:rPr lang="zh-CN" altLang="en-US" sz="2400" dirty="0" smtClean="0">
                <a:latin typeface="宋体" panose="02010600030101010101" pitchFamily="2" charset="-122"/>
              </a:rPr>
              <a:t>与</a:t>
            </a:r>
            <a:r>
              <a:rPr lang="en-US" altLang="zh-CN" sz="2400" dirty="0" smtClean="0"/>
              <a:t>ARM</a:t>
            </a:r>
            <a:r>
              <a:rPr lang="zh-CN" altLang="en-US" sz="2400" dirty="0" smtClean="0">
                <a:solidFill>
                  <a:srgbClr val="FF0000"/>
                </a:solidFill>
              </a:rPr>
              <a:t>存储器访问</a:t>
            </a:r>
            <a:r>
              <a:rPr lang="zh-CN" altLang="en-US" sz="2400" dirty="0" smtClean="0">
                <a:solidFill>
                  <a:srgbClr val="FF0000"/>
                </a:solidFill>
                <a:latin typeface="宋体" panose="02010600030101010101" pitchFamily="2" charset="-122"/>
              </a:rPr>
              <a:t>指令</a:t>
            </a:r>
            <a:r>
              <a:rPr lang="zh-CN" altLang="en-US" sz="2400" dirty="0" smtClean="0">
                <a:latin typeface="宋体" panose="02010600030101010101" pitchFamily="2" charset="-122"/>
              </a:rPr>
              <a:t>的</a:t>
            </a:r>
            <a:r>
              <a:rPr lang="en-US" altLang="zh-CN" sz="2400" dirty="0" smtClean="0"/>
              <a:t>LDR</a:t>
            </a:r>
            <a:r>
              <a:rPr lang="zh-CN" altLang="en-US" sz="2400" dirty="0" smtClean="0">
                <a:latin typeface="宋体" panose="02010600030101010101" pitchFamily="2" charset="-122"/>
              </a:rPr>
              <a:t>相比</a:t>
            </a:r>
            <a:r>
              <a:rPr lang="zh-CN" altLang="en-US" sz="2400" dirty="0">
                <a:latin typeface="宋体" panose="02010600030101010101" pitchFamily="2" charset="-122"/>
              </a:rPr>
              <a:t>，</a:t>
            </a:r>
            <a:r>
              <a:rPr lang="zh-CN" altLang="en-US" sz="2400" dirty="0">
                <a:solidFill>
                  <a:srgbClr val="FF0000"/>
                </a:solidFill>
                <a:latin typeface="宋体" panose="02010600030101010101" pitchFamily="2" charset="-122"/>
              </a:rPr>
              <a:t>地址读取</a:t>
            </a:r>
            <a:r>
              <a:rPr lang="zh-CN" altLang="en-US" sz="2400" dirty="0" smtClean="0">
                <a:solidFill>
                  <a:srgbClr val="FF0000"/>
                </a:solidFill>
                <a:latin typeface="宋体" panose="02010600030101010101" pitchFamily="2" charset="-122"/>
              </a:rPr>
              <a:t>伪指令</a:t>
            </a:r>
            <a:r>
              <a:rPr lang="zh-CN" altLang="en-US" sz="2400" dirty="0" smtClean="0">
                <a:solidFill>
                  <a:srgbClr val="FF0000"/>
                </a:solidFill>
                <a:latin typeface="宋体" panose="02010600030101010101" pitchFamily="2" charset="-122"/>
              </a:rPr>
              <a:t>的</a:t>
            </a:r>
            <a:r>
              <a:rPr lang="en-US" altLang="zh-CN" sz="2400" dirty="0" smtClean="0"/>
              <a:t>LDR</a:t>
            </a:r>
            <a:r>
              <a:rPr lang="zh-CN" altLang="en-US" sz="2400" dirty="0" smtClean="0">
                <a:latin typeface="宋体" panose="02010600030101010101" pitchFamily="2" charset="-122"/>
              </a:rPr>
              <a:t>的</a:t>
            </a:r>
            <a:r>
              <a:rPr lang="zh-CN" altLang="en-US" sz="2400" dirty="0" smtClean="0">
                <a:solidFill>
                  <a:srgbClr val="FF0000"/>
                </a:solidFill>
                <a:latin typeface="宋体" panose="02010600030101010101" pitchFamily="2" charset="-122"/>
              </a:rPr>
              <a:t>参数有</a:t>
            </a:r>
            <a:r>
              <a:rPr lang="zh-CN" altLang="en-US" sz="2400" dirty="0" smtClean="0">
                <a:solidFill>
                  <a:srgbClr val="FF0000"/>
                </a:solidFill>
              </a:rPr>
              <a:t>“</a:t>
            </a:r>
            <a:r>
              <a:rPr lang="zh-CN" altLang="en-US" sz="2400" dirty="0" smtClean="0">
                <a:solidFill>
                  <a:srgbClr val="FF0000"/>
                </a:solidFill>
                <a:latin typeface="宋体" panose="02010600030101010101" pitchFamily="2" charset="-122"/>
              </a:rPr>
              <a:t>＝</a:t>
            </a:r>
            <a:r>
              <a:rPr lang="zh-CN" altLang="en-US" sz="2400" dirty="0" smtClean="0">
                <a:solidFill>
                  <a:srgbClr val="FF0000"/>
                </a:solidFill>
              </a:rPr>
              <a:t>”</a:t>
            </a:r>
            <a:r>
              <a:rPr lang="zh-CN" altLang="en-US" sz="2400" dirty="0" smtClean="0">
                <a:solidFill>
                  <a:srgbClr val="FF0000"/>
                </a:solidFill>
                <a:latin typeface="宋体" panose="02010600030101010101" pitchFamily="2" charset="-122"/>
              </a:rPr>
              <a:t>符号</a:t>
            </a:r>
            <a:r>
              <a:rPr lang="zh-CN" altLang="en-US" sz="2400" dirty="0" smtClean="0">
                <a:latin typeface="宋体" panose="02010600030101010101" pitchFamily="2" charset="-122"/>
              </a:rPr>
              <a:t>。</a:t>
            </a:r>
            <a:r>
              <a:rPr lang="zh-CN" altLang="en-US" sz="2400" dirty="0" smtClean="0"/>
              <a:t> </a:t>
            </a:r>
          </a:p>
        </p:txBody>
      </p:sp>
      <p:sp>
        <p:nvSpPr>
          <p:cNvPr id="12595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0366C524-2BDE-492B-9B90-15E0EBE1DC09}"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259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A3C1680-2C41-45E1-9E66-849EBA3706DF}" type="slidenum">
              <a:rPr lang="en-US" altLang="zh-CN" sz="1000">
                <a:latin typeface="Arial" panose="020B0604020202020204" pitchFamily="34" charset="0"/>
              </a:rPr>
              <a:pPr eaLnBrk="1" hangingPunct="1">
                <a:spcBef>
                  <a:spcPct val="0"/>
                </a:spcBef>
                <a:buFontTx/>
                <a:buNone/>
              </a:pPr>
              <a:t>117</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838200" y="211138"/>
            <a:ext cx="7162800" cy="762000"/>
          </a:xfrm>
        </p:spPr>
        <p:txBody>
          <a:bodyPr/>
          <a:lstStyle/>
          <a:p>
            <a:pPr eaLnBrk="1" hangingPunct="1"/>
            <a:r>
              <a:rPr lang="zh-CN" altLang="en-US" smtClean="0"/>
              <a:t>伪指令</a:t>
            </a:r>
            <a:r>
              <a:rPr lang="en-US" altLang="zh-CN" smtClean="0"/>
              <a:t>LDR</a:t>
            </a:r>
            <a:r>
              <a:rPr lang="zh-CN" altLang="en-US" smtClean="0"/>
              <a:t>格式</a:t>
            </a:r>
          </a:p>
        </p:txBody>
      </p:sp>
      <p:sp>
        <p:nvSpPr>
          <p:cNvPr id="126979" name="Rectangle 3"/>
          <p:cNvSpPr>
            <a:spLocks noGrp="1" noChangeArrowheads="1"/>
          </p:cNvSpPr>
          <p:nvPr>
            <p:ph idx="1"/>
          </p:nvPr>
        </p:nvSpPr>
        <p:spPr>
          <a:xfrm>
            <a:off x="717550" y="1601788"/>
            <a:ext cx="7969250" cy="3309937"/>
          </a:xfrm>
        </p:spPr>
        <p:txBody>
          <a:bodyPr/>
          <a:lstStyle/>
          <a:p>
            <a:pPr eaLnBrk="1" hangingPunct="1"/>
            <a:r>
              <a:rPr lang="zh-CN" altLang="en-US" sz="2400" dirty="0" smtClean="0"/>
              <a:t>伪指令格式如下：</a:t>
            </a:r>
          </a:p>
          <a:p>
            <a:pPr lvl="1" eaLnBrk="1" hangingPunct="1"/>
            <a:r>
              <a:rPr lang="en-US" altLang="zh-CN" sz="2400" dirty="0" smtClean="0"/>
              <a:t>LDR{</a:t>
            </a:r>
            <a:r>
              <a:rPr lang="en-US" altLang="zh-CN" sz="2400" dirty="0" err="1" smtClean="0"/>
              <a:t>cond</a:t>
            </a:r>
            <a:r>
              <a:rPr lang="en-US" altLang="zh-CN" sz="2400" dirty="0" smtClean="0"/>
              <a:t>}  register</a:t>
            </a:r>
            <a:r>
              <a:rPr lang="zh-CN" altLang="en-US" sz="2400" dirty="0" smtClean="0"/>
              <a:t>，</a:t>
            </a:r>
            <a:r>
              <a:rPr lang="zh-CN" altLang="en-US" sz="2400" dirty="0" smtClean="0">
                <a:solidFill>
                  <a:srgbClr val="FF0000"/>
                </a:solidFill>
              </a:rPr>
              <a:t>＝</a:t>
            </a:r>
            <a:r>
              <a:rPr lang="en-US" altLang="zh-CN" sz="2400" dirty="0" smtClean="0"/>
              <a:t>expr / label</a:t>
            </a:r>
            <a:r>
              <a:rPr lang="zh-CN" altLang="en-US" sz="2400" dirty="0" smtClean="0"/>
              <a:t>－</a:t>
            </a:r>
            <a:r>
              <a:rPr lang="en-US" altLang="zh-CN" sz="2400" dirty="0" smtClean="0"/>
              <a:t>expr</a:t>
            </a:r>
          </a:p>
          <a:p>
            <a:pPr eaLnBrk="1" hangingPunct="1"/>
            <a:r>
              <a:rPr lang="zh-CN" altLang="en-US" sz="2400" dirty="0" smtClean="0"/>
              <a:t>其中：</a:t>
            </a:r>
          </a:p>
          <a:p>
            <a:pPr lvl="1" eaLnBrk="1" hangingPunct="1"/>
            <a:r>
              <a:rPr lang="en-US" altLang="zh-CN" sz="2400" dirty="0" smtClean="0"/>
              <a:t>register  		</a:t>
            </a:r>
            <a:r>
              <a:rPr lang="zh-CN" altLang="en-US" sz="2400" dirty="0" smtClean="0"/>
              <a:t>加载的目标寄存器。</a:t>
            </a:r>
          </a:p>
          <a:p>
            <a:pPr lvl="1" eaLnBrk="1" hangingPunct="1"/>
            <a:r>
              <a:rPr lang="en-US" altLang="zh-CN" sz="2400" dirty="0" smtClean="0"/>
              <a:t>expr  		32</a:t>
            </a:r>
            <a:r>
              <a:rPr lang="zh-CN" altLang="en-US" sz="2400" dirty="0" smtClean="0"/>
              <a:t>位立即数。</a:t>
            </a:r>
          </a:p>
          <a:p>
            <a:pPr lvl="1" eaLnBrk="1" hangingPunct="1"/>
            <a:r>
              <a:rPr lang="en-US" altLang="zh-CN" sz="2400" dirty="0" smtClean="0"/>
              <a:t>label</a:t>
            </a:r>
            <a:r>
              <a:rPr lang="zh-CN" altLang="en-US" sz="2400" dirty="0" smtClean="0"/>
              <a:t>－</a:t>
            </a:r>
            <a:r>
              <a:rPr lang="en-US" altLang="zh-CN" sz="2400" dirty="0" smtClean="0"/>
              <a:t>expr  </a:t>
            </a:r>
            <a:r>
              <a:rPr lang="zh-CN" altLang="en-US" sz="2400" dirty="0" smtClean="0"/>
              <a:t>基于</a:t>
            </a:r>
            <a:r>
              <a:rPr lang="en-US" altLang="zh-CN" sz="2400" dirty="0" smtClean="0"/>
              <a:t>PC</a:t>
            </a:r>
            <a:r>
              <a:rPr lang="zh-CN" altLang="en-US" sz="2400" dirty="0" smtClean="0"/>
              <a:t>的地址表达式或外部表达式。</a:t>
            </a:r>
          </a:p>
        </p:txBody>
      </p:sp>
      <p:sp>
        <p:nvSpPr>
          <p:cNvPr id="12698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C907FC5-2A5B-4AD4-AD56-BFD5E6EC4CC9}"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2698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5F10C55-2247-48B1-84B5-D21EAC5468AE}" type="slidenum">
              <a:rPr lang="en-US" altLang="zh-CN" sz="1000">
                <a:latin typeface="Arial" panose="020B0604020202020204" pitchFamily="34" charset="0"/>
              </a:rPr>
              <a:pPr eaLnBrk="1" hangingPunct="1">
                <a:spcBef>
                  <a:spcPct val="0"/>
                </a:spcBef>
                <a:buFontTx/>
                <a:buNone/>
              </a:pPr>
              <a:t>118</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950913" y="211138"/>
            <a:ext cx="7050087" cy="762000"/>
          </a:xfrm>
        </p:spPr>
        <p:txBody>
          <a:bodyPr/>
          <a:lstStyle/>
          <a:p>
            <a:pPr eaLnBrk="1" hangingPunct="1"/>
            <a:r>
              <a:rPr lang="zh-CN" altLang="en-US" dirty="0" smtClean="0"/>
              <a:t>伪指令</a:t>
            </a:r>
            <a:r>
              <a:rPr lang="en-US" altLang="zh-CN" dirty="0" smtClean="0"/>
              <a:t>LDR</a:t>
            </a:r>
            <a:r>
              <a:rPr lang="zh-CN" altLang="en-US" dirty="0" smtClean="0"/>
              <a:t>举例</a:t>
            </a:r>
          </a:p>
        </p:txBody>
      </p:sp>
      <p:sp>
        <p:nvSpPr>
          <p:cNvPr id="128003" name="Rectangle 3"/>
          <p:cNvSpPr>
            <a:spLocks noGrp="1" noChangeArrowheads="1"/>
          </p:cNvSpPr>
          <p:nvPr>
            <p:ph idx="1"/>
          </p:nvPr>
        </p:nvSpPr>
        <p:spPr>
          <a:xfrm>
            <a:off x="779463" y="1493838"/>
            <a:ext cx="7300912" cy="4462462"/>
          </a:xfrm>
        </p:spPr>
        <p:txBody>
          <a:bodyPr/>
          <a:lstStyle/>
          <a:p>
            <a:pPr eaLnBrk="1" hangingPunct="1"/>
            <a:r>
              <a:rPr lang="en-US" altLang="zh-CN" dirty="0" smtClean="0"/>
              <a:t>LDR</a:t>
            </a:r>
            <a:r>
              <a:rPr lang="zh-CN" altLang="en-US" dirty="0" smtClean="0"/>
              <a:t>伪指令举例如下：</a:t>
            </a:r>
          </a:p>
          <a:p>
            <a:pPr lvl="2" eaLnBrk="1" hangingPunct="1">
              <a:buFont typeface="Wingdings" panose="05000000000000000000" pitchFamily="2" charset="2"/>
              <a:buNone/>
            </a:pPr>
            <a:r>
              <a:rPr lang="en-US" altLang="zh-CN" dirty="0" smtClean="0"/>
              <a:t>LDR   R0</a:t>
            </a:r>
            <a:r>
              <a:rPr lang="zh-CN" altLang="en-US" dirty="0" smtClean="0"/>
              <a:t>，＝</a:t>
            </a:r>
            <a:r>
              <a:rPr lang="en-US" altLang="zh-CN" dirty="0" smtClean="0"/>
              <a:t>0x12345678  </a:t>
            </a:r>
          </a:p>
          <a:p>
            <a:pPr lvl="2" eaLnBrk="1" hangingPunct="1">
              <a:buFont typeface="Wingdings" panose="05000000000000000000" pitchFamily="2" charset="2"/>
              <a:buNone/>
            </a:pPr>
            <a:r>
              <a:rPr lang="zh-CN" altLang="en-US" dirty="0" smtClean="0"/>
              <a:t>；加载</a:t>
            </a:r>
            <a:r>
              <a:rPr lang="en-US" altLang="zh-CN" dirty="0" smtClean="0"/>
              <a:t>32</a:t>
            </a:r>
            <a:r>
              <a:rPr lang="zh-CN" altLang="en-US" dirty="0" smtClean="0"/>
              <a:t>位立即数</a:t>
            </a:r>
            <a:r>
              <a:rPr lang="en-US" altLang="zh-CN" dirty="0" smtClean="0"/>
              <a:t>0x12345678</a:t>
            </a:r>
          </a:p>
          <a:p>
            <a:pPr lvl="2" eaLnBrk="1" hangingPunct="1">
              <a:buFont typeface="Wingdings" panose="05000000000000000000" pitchFamily="2" charset="2"/>
              <a:buNone/>
            </a:pPr>
            <a:r>
              <a:rPr lang="en-US" altLang="zh-CN" dirty="0" smtClean="0">
                <a:solidFill>
                  <a:schemeClr val="hlink"/>
                </a:solidFill>
              </a:rPr>
              <a:t>LDR   R0</a:t>
            </a:r>
            <a:r>
              <a:rPr lang="zh-CN" altLang="en-US" dirty="0" smtClean="0">
                <a:solidFill>
                  <a:schemeClr val="hlink"/>
                </a:solidFill>
              </a:rPr>
              <a:t>，</a:t>
            </a:r>
            <a:r>
              <a:rPr lang="en-US" altLang="zh-CN" dirty="0" smtClean="0">
                <a:solidFill>
                  <a:schemeClr val="hlink"/>
                </a:solidFill>
              </a:rPr>
              <a:t>=DATA_BUF</a:t>
            </a:r>
            <a:r>
              <a:rPr lang="zh-CN" altLang="en-US" dirty="0" smtClean="0">
                <a:solidFill>
                  <a:schemeClr val="hlink"/>
                </a:solidFill>
              </a:rPr>
              <a:t>＋</a:t>
            </a:r>
            <a:r>
              <a:rPr lang="en-US" altLang="zh-CN" dirty="0" smtClean="0">
                <a:solidFill>
                  <a:schemeClr val="hlink"/>
                </a:solidFill>
              </a:rPr>
              <a:t>60</a:t>
            </a:r>
            <a:r>
              <a:rPr lang="en-US" altLang="zh-CN" dirty="0" smtClean="0"/>
              <a:t> </a:t>
            </a:r>
          </a:p>
          <a:p>
            <a:pPr lvl="2" eaLnBrk="1" hangingPunct="1">
              <a:buFont typeface="Wingdings" panose="05000000000000000000" pitchFamily="2" charset="2"/>
              <a:buNone/>
            </a:pPr>
            <a:r>
              <a:rPr lang="zh-CN" altLang="en-US" dirty="0" smtClean="0"/>
              <a:t>；加载</a:t>
            </a:r>
            <a:r>
              <a:rPr lang="en-US" altLang="zh-CN" dirty="0" smtClean="0"/>
              <a:t>DATA_BUF</a:t>
            </a:r>
            <a:r>
              <a:rPr lang="zh-CN" altLang="en-US" dirty="0" smtClean="0"/>
              <a:t>地址＋</a:t>
            </a:r>
            <a:r>
              <a:rPr lang="en-US" altLang="zh-CN" dirty="0" smtClean="0"/>
              <a:t>60</a:t>
            </a:r>
          </a:p>
          <a:p>
            <a:pPr lvl="2" eaLnBrk="1" hangingPunct="1">
              <a:buFont typeface="Wingdings" panose="05000000000000000000" pitchFamily="2" charset="2"/>
              <a:buNone/>
            </a:pPr>
            <a:r>
              <a:rPr lang="en-US" altLang="zh-CN" dirty="0" smtClean="0"/>
              <a:t>…</a:t>
            </a:r>
          </a:p>
          <a:p>
            <a:pPr lvl="2" eaLnBrk="1" hangingPunct="1">
              <a:buFont typeface="Wingdings" panose="05000000000000000000" pitchFamily="2" charset="2"/>
              <a:buNone/>
            </a:pPr>
            <a:r>
              <a:rPr lang="en-US" altLang="zh-CN" dirty="0" smtClean="0"/>
              <a:t>LTORG  </a:t>
            </a:r>
          </a:p>
          <a:p>
            <a:pPr lvl="2" eaLnBrk="1" hangingPunct="1">
              <a:buFont typeface="Wingdings" panose="05000000000000000000" pitchFamily="2" charset="2"/>
              <a:buNone/>
            </a:pPr>
            <a:r>
              <a:rPr lang="zh-CN" altLang="en-US" dirty="0" smtClean="0"/>
              <a:t>；声明文字池</a:t>
            </a:r>
          </a:p>
          <a:p>
            <a:pPr lvl="2" eaLnBrk="1" hangingPunct="1">
              <a:buFont typeface="Wingdings" panose="05000000000000000000" pitchFamily="2" charset="2"/>
              <a:buNone/>
            </a:pPr>
            <a:r>
              <a:rPr lang="en-US" altLang="zh-CN" dirty="0" smtClean="0"/>
              <a:t>…</a:t>
            </a:r>
          </a:p>
        </p:txBody>
      </p:sp>
      <p:sp>
        <p:nvSpPr>
          <p:cNvPr id="12800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CE3F1465-CC98-4D2C-A257-B3506C6D6290}"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280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C2DC8EC-5B58-4E66-B4E0-220A223D3626}" type="slidenum">
              <a:rPr lang="en-US" altLang="zh-CN" sz="1000">
                <a:latin typeface="Arial" panose="020B0604020202020204" pitchFamily="34" charset="0"/>
              </a:rPr>
              <a:pPr eaLnBrk="1" hangingPunct="1">
                <a:spcBef>
                  <a:spcPct val="0"/>
                </a:spcBef>
                <a:buFontTx/>
                <a:buNone/>
              </a:pPr>
              <a:t>119</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95300" y="160338"/>
            <a:ext cx="7543800" cy="1346200"/>
          </a:xfrm>
        </p:spPr>
        <p:txBody>
          <a:bodyPr rtlCol="0">
            <a:normAutofit/>
          </a:bodyPr>
          <a:lstStyle/>
          <a:p>
            <a:pPr eaLnBrk="1" fontAlgn="auto" hangingPunct="1">
              <a:spcAft>
                <a:spcPts val="0"/>
              </a:spcAft>
              <a:defRPr/>
            </a:pPr>
            <a:r>
              <a:rPr lang="en-US" altLang="zh-CN" smtClean="0"/>
              <a:t>ARM</a:t>
            </a:r>
            <a:r>
              <a:rPr lang="zh-CN" altLang="en-US" smtClean="0"/>
              <a:t>数据处理指令中</a:t>
            </a:r>
            <a:br>
              <a:rPr lang="zh-CN" altLang="en-US" smtClean="0"/>
            </a:br>
            <a:r>
              <a:rPr lang="zh-CN" altLang="en-US" smtClean="0"/>
              <a:t>第</a:t>
            </a:r>
            <a:r>
              <a:rPr lang="en-US" altLang="zh-CN" smtClean="0"/>
              <a:t>2</a:t>
            </a:r>
            <a:r>
              <a:rPr lang="zh-CN" altLang="en-US" smtClean="0"/>
              <a:t>操作数的编码格式图解</a:t>
            </a:r>
            <a:r>
              <a:rPr lang="zh-CN" altLang="en-US" sz="3500" smtClean="0"/>
              <a:t> </a:t>
            </a:r>
          </a:p>
        </p:txBody>
      </p:sp>
      <p:sp>
        <p:nvSpPr>
          <p:cNvPr id="13315"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8B31FB6-E8FF-456B-8F6F-3F920946B109}"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331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07EB7267-5EC4-4275-B206-8A392A75AC44}" type="slidenum">
              <a:rPr lang="en-US" altLang="zh-CN" sz="1000">
                <a:latin typeface="Arial" panose="020B0604020202020204" pitchFamily="34" charset="0"/>
              </a:rPr>
              <a:pPr eaLnBrk="1" hangingPunct="1">
                <a:spcBef>
                  <a:spcPct val="0"/>
                </a:spcBef>
                <a:buFontTx/>
                <a:buNone/>
              </a:pPr>
              <a:t>12</a:t>
            </a:fld>
            <a:endParaRPr lang="en-US" altLang="zh-CN" sz="1000">
              <a:latin typeface="Arial" panose="020B0604020202020204" pitchFamily="34" charset="0"/>
            </a:endParaRPr>
          </a:p>
        </p:txBody>
      </p:sp>
      <p:sp>
        <p:nvSpPr>
          <p:cNvPr id="13317" name="Rectangle 6"/>
          <p:cNvSpPr>
            <a:spLocks noChangeArrowheads="1"/>
          </p:cNvSpPr>
          <p:nvPr/>
        </p:nvSpPr>
        <p:spPr bwMode="auto">
          <a:xfrm>
            <a:off x="0" y="150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1331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888" y="1500188"/>
            <a:ext cx="6626225" cy="5049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723900" y="211138"/>
            <a:ext cx="7277100" cy="796925"/>
          </a:xfrm>
        </p:spPr>
        <p:txBody>
          <a:bodyPr/>
          <a:lstStyle/>
          <a:p>
            <a:pPr eaLnBrk="1" hangingPunct="1"/>
            <a:r>
              <a:rPr lang="zh-CN" altLang="en-US" smtClean="0"/>
              <a:t>加载</a:t>
            </a:r>
            <a:r>
              <a:rPr lang="en-US" altLang="zh-CN" smtClean="0"/>
              <a:t>32</a:t>
            </a:r>
            <a:r>
              <a:rPr lang="zh-CN" altLang="en-US" smtClean="0"/>
              <a:t>位立即数程序举例</a:t>
            </a:r>
          </a:p>
        </p:txBody>
      </p:sp>
      <p:sp>
        <p:nvSpPr>
          <p:cNvPr id="129027" name="Rectangle 3"/>
          <p:cNvSpPr>
            <a:spLocks noGrp="1" noChangeArrowheads="1"/>
          </p:cNvSpPr>
          <p:nvPr>
            <p:ph idx="1"/>
          </p:nvPr>
        </p:nvSpPr>
        <p:spPr>
          <a:xfrm>
            <a:off x="676275" y="1527175"/>
            <a:ext cx="8018463" cy="4402138"/>
          </a:xfrm>
        </p:spPr>
        <p:txBody>
          <a:bodyPr/>
          <a:lstStyle/>
          <a:p>
            <a:pPr eaLnBrk="1" hangingPunct="1">
              <a:buFont typeface="Wingdings" panose="05000000000000000000" pitchFamily="2" charset="2"/>
              <a:buChar char="§"/>
            </a:pPr>
            <a:r>
              <a:rPr lang="zh-CN" altLang="en-US" sz="2400" dirty="0" smtClean="0"/>
              <a:t>伪指令</a:t>
            </a:r>
            <a:r>
              <a:rPr lang="en-US" altLang="zh-CN" sz="2400" dirty="0" smtClean="0"/>
              <a:t>LDR</a:t>
            </a:r>
            <a:r>
              <a:rPr lang="zh-CN" altLang="en-US" sz="2400" dirty="0" smtClean="0"/>
              <a:t>常用于加载芯片外围功能部件的</a:t>
            </a:r>
            <a:r>
              <a:rPr lang="zh-CN" altLang="en-US" sz="2400" dirty="0" smtClean="0">
                <a:solidFill>
                  <a:srgbClr val="FF0000"/>
                </a:solidFill>
              </a:rPr>
              <a:t>寄存器地址</a:t>
            </a:r>
            <a:r>
              <a:rPr lang="en-US" altLang="zh-CN" sz="2400" dirty="0" smtClean="0"/>
              <a:t>(32</a:t>
            </a:r>
            <a:r>
              <a:rPr lang="zh-CN" altLang="en-US" sz="2400" dirty="0" smtClean="0"/>
              <a:t>位立即数</a:t>
            </a:r>
            <a:r>
              <a:rPr lang="en-US" altLang="zh-CN" sz="2400" dirty="0" smtClean="0"/>
              <a:t>)</a:t>
            </a:r>
            <a:r>
              <a:rPr lang="zh-CN" altLang="en-US" sz="2400" dirty="0" smtClean="0"/>
              <a:t>，以实现各种控制操作，如下面的程序清单所示。</a:t>
            </a:r>
          </a:p>
          <a:p>
            <a:pPr lvl="2">
              <a:buFont typeface="Wingdings" panose="05000000000000000000" pitchFamily="2" charset="2"/>
              <a:buNone/>
            </a:pPr>
            <a:r>
              <a:rPr lang="en-US" altLang="zh-CN" sz="2100" dirty="0" smtClean="0"/>
              <a:t>…</a:t>
            </a:r>
          </a:p>
          <a:p>
            <a:pPr lvl="2">
              <a:buFont typeface="Wingdings" panose="05000000000000000000" pitchFamily="2" charset="2"/>
              <a:buNone/>
            </a:pPr>
            <a:r>
              <a:rPr lang="en-US" altLang="zh-CN" sz="2100" dirty="0" smtClean="0"/>
              <a:t>LDR  R0</a:t>
            </a:r>
            <a:r>
              <a:rPr lang="zh-CN" altLang="en-US" sz="2100" dirty="0" smtClean="0"/>
              <a:t>，</a:t>
            </a:r>
            <a:r>
              <a:rPr lang="en-US" altLang="zh-CN" sz="2100" dirty="0" smtClean="0"/>
              <a:t>=IOPIN  ;</a:t>
            </a:r>
            <a:r>
              <a:rPr lang="zh-CN" altLang="en-US" sz="2100" dirty="0" smtClean="0"/>
              <a:t>加载寄存器</a:t>
            </a:r>
            <a:r>
              <a:rPr lang="en-US" altLang="zh-CN" sz="2100" dirty="0" smtClean="0"/>
              <a:t>IOPIN</a:t>
            </a:r>
            <a:r>
              <a:rPr lang="zh-CN" altLang="en-US" sz="2100" dirty="0" smtClean="0"/>
              <a:t>的地址</a:t>
            </a:r>
          </a:p>
          <a:p>
            <a:pPr lvl="2">
              <a:buFont typeface="Wingdings" panose="05000000000000000000" pitchFamily="2" charset="2"/>
              <a:buNone/>
            </a:pPr>
            <a:r>
              <a:rPr lang="en-US" altLang="zh-CN" sz="2100" dirty="0" smtClean="0"/>
              <a:t>LDR  R1</a:t>
            </a:r>
            <a:r>
              <a:rPr lang="zh-CN" altLang="en-US" sz="2100" dirty="0" smtClean="0"/>
              <a:t>，</a:t>
            </a:r>
            <a:r>
              <a:rPr lang="en-US" altLang="zh-CN" sz="2100" dirty="0" smtClean="0"/>
              <a:t>[R0]    ;</a:t>
            </a:r>
            <a:r>
              <a:rPr lang="zh-CN" altLang="en-US" sz="2100" dirty="0" smtClean="0"/>
              <a:t>读取</a:t>
            </a:r>
            <a:r>
              <a:rPr lang="en-US" altLang="zh-CN" sz="2100" dirty="0" smtClean="0"/>
              <a:t>IOPIN</a:t>
            </a:r>
            <a:r>
              <a:rPr lang="zh-CN" altLang="en-US" sz="2100" dirty="0" smtClean="0"/>
              <a:t>寄存器的值</a:t>
            </a:r>
          </a:p>
          <a:p>
            <a:pPr lvl="2">
              <a:buFont typeface="Wingdings" panose="05000000000000000000" pitchFamily="2" charset="2"/>
              <a:buNone/>
            </a:pPr>
            <a:r>
              <a:rPr lang="en-US" altLang="zh-CN" sz="2100" dirty="0" smtClean="0"/>
              <a:t>…</a:t>
            </a:r>
          </a:p>
          <a:p>
            <a:pPr lvl="2">
              <a:buFont typeface="Wingdings" panose="05000000000000000000" pitchFamily="2" charset="2"/>
              <a:buNone/>
            </a:pPr>
            <a:r>
              <a:rPr lang="en-US" altLang="zh-CN" sz="2100" dirty="0" smtClean="0"/>
              <a:t>LDR  R0</a:t>
            </a:r>
            <a:r>
              <a:rPr lang="zh-CN" altLang="en-US" sz="2100" dirty="0" smtClean="0"/>
              <a:t>，＝</a:t>
            </a:r>
            <a:r>
              <a:rPr lang="en-US" altLang="zh-CN" sz="2100" dirty="0" smtClean="0"/>
              <a:t>IOSET</a:t>
            </a:r>
          </a:p>
          <a:p>
            <a:pPr lvl="2">
              <a:buFont typeface="Wingdings" panose="05000000000000000000" pitchFamily="2" charset="2"/>
              <a:buNone/>
            </a:pPr>
            <a:r>
              <a:rPr lang="en-US" altLang="zh-CN" sz="2100" dirty="0" smtClean="0"/>
              <a:t>LDR  R1</a:t>
            </a:r>
            <a:r>
              <a:rPr lang="zh-CN" altLang="en-US" sz="2100" dirty="0" smtClean="0"/>
              <a:t>，</a:t>
            </a:r>
            <a:r>
              <a:rPr lang="en-US" altLang="zh-CN" sz="2100" dirty="0" smtClean="0"/>
              <a:t>=0x00500500</a:t>
            </a:r>
          </a:p>
          <a:p>
            <a:pPr lvl="2">
              <a:buFont typeface="Wingdings" panose="05000000000000000000" pitchFamily="2" charset="2"/>
              <a:buNone/>
            </a:pPr>
            <a:r>
              <a:rPr lang="en-US" altLang="zh-CN" sz="2100" dirty="0" smtClean="0"/>
              <a:t>STR  R1</a:t>
            </a:r>
            <a:r>
              <a:rPr lang="zh-CN" altLang="en-US" sz="2100" dirty="0" smtClean="0"/>
              <a:t>，</a:t>
            </a:r>
            <a:r>
              <a:rPr lang="en-US" altLang="zh-CN" sz="2100" dirty="0" smtClean="0"/>
              <a:t>[R0]    ;IOSET=0x00500500</a:t>
            </a:r>
          </a:p>
        </p:txBody>
      </p:sp>
      <p:sp>
        <p:nvSpPr>
          <p:cNvPr id="12902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C969A6AB-C25C-46FA-BD23-76B66D81CF1C}"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2902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FB43FB2-3460-462A-A6E6-D753EDC552B8}" type="slidenum">
              <a:rPr lang="en-US" altLang="zh-CN" sz="1000">
                <a:latin typeface="Arial" panose="020B0604020202020204" pitchFamily="34" charset="0"/>
              </a:rPr>
              <a:pPr eaLnBrk="1" hangingPunct="1">
                <a:spcBef>
                  <a:spcPct val="0"/>
                </a:spcBef>
                <a:buFontTx/>
                <a:buNone/>
              </a:pPr>
              <a:t>120</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79450" y="258763"/>
            <a:ext cx="8048625" cy="1465262"/>
          </a:xfrm>
        </p:spPr>
        <p:txBody>
          <a:bodyPr/>
          <a:lstStyle/>
          <a:p>
            <a:pPr eaLnBrk="1" hangingPunct="1"/>
            <a:r>
              <a:rPr lang="en-US" altLang="zh-CN" smtClean="0"/>
              <a:t>ARM</a:t>
            </a:r>
            <a:r>
              <a:rPr lang="zh-CN" altLang="en-US" smtClean="0"/>
              <a:t>指令集和</a:t>
            </a:r>
            <a:r>
              <a:rPr lang="en-US" altLang="zh-CN" smtClean="0"/>
              <a:t>Thumb</a:t>
            </a:r>
            <a:r>
              <a:rPr lang="zh-CN" altLang="en-US" smtClean="0"/>
              <a:t>指令集</a:t>
            </a:r>
            <a:br>
              <a:rPr lang="zh-CN" altLang="en-US" smtClean="0"/>
            </a:br>
            <a:r>
              <a:rPr lang="zh-CN" altLang="en-US" smtClean="0"/>
              <a:t>的共同点</a:t>
            </a:r>
          </a:p>
        </p:txBody>
      </p:sp>
      <p:sp>
        <p:nvSpPr>
          <p:cNvPr id="130051" name="Rectangle 3"/>
          <p:cNvSpPr>
            <a:spLocks noGrp="1" noChangeArrowheads="1"/>
          </p:cNvSpPr>
          <p:nvPr>
            <p:ph idx="1"/>
          </p:nvPr>
        </p:nvSpPr>
        <p:spPr>
          <a:xfrm>
            <a:off x="835025" y="1776413"/>
            <a:ext cx="7851775" cy="3708400"/>
          </a:xfrm>
        </p:spPr>
        <p:txBody>
          <a:bodyPr/>
          <a:lstStyle/>
          <a:p>
            <a:pPr eaLnBrk="1" hangingPunct="1"/>
            <a:r>
              <a:rPr lang="en-US" altLang="zh-CN" smtClean="0"/>
              <a:t>ARM</a:t>
            </a:r>
            <a:r>
              <a:rPr lang="zh-CN" altLang="en-US" smtClean="0"/>
              <a:t>指令集和</a:t>
            </a:r>
            <a:r>
              <a:rPr lang="en-US" altLang="zh-CN" smtClean="0"/>
              <a:t>Thumb</a:t>
            </a:r>
            <a:r>
              <a:rPr lang="zh-CN" altLang="en-US" smtClean="0"/>
              <a:t>指令集具有以下共同点：</a:t>
            </a:r>
          </a:p>
          <a:p>
            <a:pPr lvl="1" eaLnBrk="1" hangingPunct="1">
              <a:buFont typeface="Wingdings" panose="05000000000000000000" pitchFamily="2" charset="2"/>
              <a:buNone/>
            </a:pPr>
            <a:r>
              <a:rPr lang="zh-CN" altLang="en-US" smtClean="0">
                <a:solidFill>
                  <a:srgbClr val="000000"/>
                </a:solidFill>
              </a:rPr>
              <a:t>⒈较多的寄存器，可以用于多种用途。</a:t>
            </a:r>
          </a:p>
          <a:p>
            <a:pPr lvl="1" eaLnBrk="1" hangingPunct="1">
              <a:buFont typeface="Wingdings" panose="05000000000000000000" pitchFamily="2" charset="2"/>
              <a:buNone/>
            </a:pPr>
            <a:r>
              <a:rPr lang="zh-CN" altLang="en-US" smtClean="0">
                <a:solidFill>
                  <a:srgbClr val="000000"/>
                </a:solidFill>
              </a:rPr>
              <a:t>⒉对存储器的访问只能通过</a:t>
            </a:r>
            <a:r>
              <a:rPr lang="en-US" altLang="zh-CN" smtClean="0">
                <a:solidFill>
                  <a:srgbClr val="000000"/>
                </a:solidFill>
              </a:rPr>
              <a:t>Load/Store</a:t>
            </a:r>
            <a:r>
              <a:rPr lang="zh-CN" altLang="en-US" smtClean="0">
                <a:solidFill>
                  <a:srgbClr val="000000"/>
                </a:solidFill>
              </a:rPr>
              <a:t>指令。</a:t>
            </a:r>
          </a:p>
          <a:p>
            <a:pPr lvl="2" eaLnBrk="1" hangingPunct="1"/>
            <a:r>
              <a:rPr lang="zh-CN" altLang="en-US" sz="2800" smtClean="0">
                <a:solidFill>
                  <a:srgbClr val="000000"/>
                </a:solidFill>
              </a:rPr>
              <a:t>两种指令集的差异特征在下页给出</a:t>
            </a:r>
          </a:p>
        </p:txBody>
      </p:sp>
      <p:sp>
        <p:nvSpPr>
          <p:cNvPr id="13005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527F4B9A-B858-421C-BC42-3CBF1EC566C4}"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3005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42976577-C8C0-4F87-B6F8-730EC5F05006}" type="slidenum">
              <a:rPr lang="en-US" altLang="zh-CN" sz="1000">
                <a:latin typeface="Arial" panose="020B0604020202020204" pitchFamily="34" charset="0"/>
              </a:rPr>
              <a:pPr eaLnBrk="1" hangingPunct="1">
                <a:spcBef>
                  <a:spcPct val="0"/>
                </a:spcBef>
                <a:buFontTx/>
                <a:buNone/>
              </a:pPr>
              <a:t>121</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194"/>
          <p:cNvSpPr>
            <a:spLocks noGrp="1" noChangeArrowheads="1"/>
          </p:cNvSpPr>
          <p:nvPr>
            <p:ph type="title"/>
          </p:nvPr>
        </p:nvSpPr>
        <p:spPr>
          <a:xfrm>
            <a:off x="765175" y="228600"/>
            <a:ext cx="7323138" cy="1392238"/>
          </a:xfrm>
        </p:spPr>
        <p:txBody>
          <a:bodyPr rtlCol="0">
            <a:normAutofit/>
          </a:bodyPr>
          <a:lstStyle/>
          <a:p>
            <a:pPr eaLnBrk="1" fontAlgn="auto" hangingPunct="1">
              <a:spcAft>
                <a:spcPts val="0"/>
              </a:spcAft>
              <a:defRPr/>
            </a:pPr>
            <a:r>
              <a:rPr lang="en-US" altLang="zh-CN" smtClean="0"/>
              <a:t>ARM</a:t>
            </a:r>
            <a:r>
              <a:rPr lang="zh-CN" altLang="en-US" smtClean="0"/>
              <a:t>指令集和</a:t>
            </a:r>
            <a:r>
              <a:rPr lang="en-US" altLang="zh-CN" smtClean="0"/>
              <a:t>Thumb</a:t>
            </a:r>
            <a:r>
              <a:rPr lang="zh-CN" altLang="en-US" smtClean="0"/>
              <a:t>指令集 </a:t>
            </a:r>
            <a:br>
              <a:rPr lang="zh-CN" altLang="en-US" smtClean="0"/>
            </a:br>
            <a:r>
              <a:rPr lang="zh-CN" altLang="en-US" smtClean="0"/>
              <a:t>的不同点</a:t>
            </a:r>
          </a:p>
        </p:txBody>
      </p:sp>
      <p:graphicFrame>
        <p:nvGraphicFramePr>
          <p:cNvPr id="561354" name="Group 202"/>
          <p:cNvGraphicFramePr>
            <a:graphicFrameLocks noGrp="1"/>
          </p:cNvGraphicFramePr>
          <p:nvPr>
            <p:ph type="tbl" idx="1"/>
          </p:nvPr>
        </p:nvGraphicFramePr>
        <p:xfrm>
          <a:off x="693738" y="1824038"/>
          <a:ext cx="8005762" cy="4764089"/>
        </p:xfrm>
        <a:graphic>
          <a:graphicData uri="http://schemas.openxmlformats.org/drawingml/2006/table">
            <a:tbl>
              <a:tblPr/>
              <a:tblGrid>
                <a:gridCol w="2063750">
                  <a:extLst>
                    <a:ext uri="{9D8B030D-6E8A-4147-A177-3AD203B41FA5}">
                      <a16:colId xmlns:a16="http://schemas.microsoft.com/office/drawing/2014/main" val="20000"/>
                    </a:ext>
                  </a:extLst>
                </a:gridCol>
                <a:gridCol w="2759075">
                  <a:extLst>
                    <a:ext uri="{9D8B030D-6E8A-4147-A177-3AD203B41FA5}">
                      <a16:colId xmlns:a16="http://schemas.microsoft.com/office/drawing/2014/main" val="20001"/>
                    </a:ext>
                  </a:extLst>
                </a:gridCol>
                <a:gridCol w="3182937">
                  <a:extLst>
                    <a:ext uri="{9D8B030D-6E8A-4147-A177-3AD203B41FA5}">
                      <a16:colId xmlns:a16="http://schemas.microsoft.com/office/drawing/2014/main" val="20002"/>
                    </a:ext>
                  </a:extLst>
                </a:gridCol>
              </a:tblGrid>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项目</a:t>
                      </a:r>
                      <a:endPar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99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ARM</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指令</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99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Thumb</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指令</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10000"/>
                  </a:ext>
                </a:extLst>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指令工作标志</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CPSR</a:t>
                      </a: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位</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CPSR</a:t>
                      </a: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位</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19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操作数地址</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大多数指令为</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地址</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大多数指令为</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地址</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指令长度</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32</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位</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a:t>
                      </a: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位</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内核指令</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58</a:t>
                      </a: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条</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a:t>
                      </a: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条</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条件执行</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大多数指令</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只有分支指令</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711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数据处理指令</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访问桶形移位器和</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ALU</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独立的桶形移位器和</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ALU</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指令</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711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寄存器使用</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个通用寄存器</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个通用低寄存器</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个高寄存器</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+PC</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程序状态寄存器</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特权模式下可读可写</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不能直接访问</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异常处理</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能够全盘处理</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不能处理</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131121"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B3195B0F-5077-4ED4-873D-5A0E6E933D83}"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3112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AEC46A2-1393-4308-8107-26BE7D90D987}" type="slidenum">
              <a:rPr lang="en-US" altLang="zh-CN" sz="1000">
                <a:latin typeface="Arial" panose="020B0604020202020204" pitchFamily="34" charset="0"/>
              </a:rPr>
              <a:pPr eaLnBrk="1" hangingPunct="1">
                <a:spcBef>
                  <a:spcPct val="0"/>
                </a:spcBef>
                <a:buFontTx/>
                <a:buNone/>
              </a:pPr>
              <a:t>122</a:t>
            </a:fld>
            <a:endParaRPr lang="en-US" altLang="zh-CN" sz="1000">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758825" y="381000"/>
            <a:ext cx="7094538" cy="1379538"/>
          </a:xfrm>
        </p:spPr>
        <p:txBody>
          <a:bodyPr rtlCol="0">
            <a:normAutofit/>
          </a:bodyPr>
          <a:lstStyle/>
          <a:p>
            <a:pPr eaLnBrk="1" fontAlgn="auto" hangingPunct="1">
              <a:spcAft>
                <a:spcPts val="0"/>
              </a:spcAft>
              <a:defRPr/>
            </a:pPr>
            <a:r>
              <a:rPr lang="en-US" altLang="zh-CN" smtClean="0"/>
              <a:t>ARM</a:t>
            </a:r>
            <a:r>
              <a:rPr lang="zh-CN" altLang="en-US" smtClean="0"/>
              <a:t>指令集与</a:t>
            </a:r>
            <a:r>
              <a:rPr lang="en-US" altLang="zh-CN" smtClean="0"/>
              <a:t>x86</a:t>
            </a:r>
            <a:r>
              <a:rPr lang="zh-CN" altLang="en-US" smtClean="0"/>
              <a:t>指令集</a:t>
            </a:r>
            <a:br>
              <a:rPr lang="zh-CN" altLang="en-US" smtClean="0"/>
            </a:br>
            <a:r>
              <a:rPr lang="zh-CN" altLang="en-US" smtClean="0"/>
              <a:t>的主要不同点</a:t>
            </a:r>
          </a:p>
        </p:txBody>
      </p:sp>
      <p:sp>
        <p:nvSpPr>
          <p:cNvPr id="585731" name="Rectangle 3"/>
          <p:cNvSpPr>
            <a:spLocks noGrp="1" noChangeArrowheads="1"/>
          </p:cNvSpPr>
          <p:nvPr>
            <p:ph sz="half" idx="1"/>
          </p:nvPr>
        </p:nvSpPr>
        <p:spPr>
          <a:xfrm>
            <a:off x="457200" y="1938338"/>
            <a:ext cx="4191000" cy="4648200"/>
          </a:xfrm>
          <a:solidFill>
            <a:srgbClr val="FFFF99"/>
          </a:solidFill>
          <a:ln>
            <a:solidFill>
              <a:schemeClr val="tx1"/>
            </a:solidFill>
            <a:miter lim="800000"/>
            <a:headEnd/>
            <a:tailEnd/>
          </a:ln>
        </p:spPr>
        <p:txBody>
          <a:bodyPr/>
          <a:lstStyle/>
          <a:p>
            <a:pPr eaLnBrk="1" hangingPunct="1"/>
            <a:r>
              <a:rPr lang="en-US" altLang="zh-CN" sz="2200" smtClean="0"/>
              <a:t>ARM</a:t>
            </a:r>
            <a:r>
              <a:rPr lang="zh-CN" altLang="en-US" sz="2200" smtClean="0"/>
              <a:t>指令集</a:t>
            </a:r>
          </a:p>
          <a:p>
            <a:pPr lvl="1" eaLnBrk="1" hangingPunct="1"/>
            <a:r>
              <a:rPr lang="zh-CN" altLang="en-US" sz="2000" smtClean="0"/>
              <a:t>规整指令格式</a:t>
            </a:r>
          </a:p>
          <a:p>
            <a:pPr lvl="2" eaLnBrk="1" hangingPunct="1"/>
            <a:r>
              <a:rPr lang="zh-CN" altLang="en-US" sz="2100" smtClean="0"/>
              <a:t>即：正交指令格式</a:t>
            </a:r>
          </a:p>
          <a:p>
            <a:pPr lvl="1" eaLnBrk="1" hangingPunct="1"/>
            <a:r>
              <a:rPr lang="zh-CN" altLang="en-US" sz="2000" smtClean="0"/>
              <a:t>三地址指令</a:t>
            </a:r>
          </a:p>
          <a:p>
            <a:pPr lvl="1" eaLnBrk="1" hangingPunct="1"/>
            <a:r>
              <a:rPr lang="zh-CN" altLang="en-US" sz="2000" smtClean="0"/>
              <a:t>由指令的附加位决定运算完毕后是否改变状态标志</a:t>
            </a:r>
          </a:p>
          <a:p>
            <a:pPr lvl="1" eaLnBrk="1" hangingPunct="1"/>
            <a:r>
              <a:rPr lang="zh-CN" altLang="en-US" sz="2000" smtClean="0"/>
              <a:t>状态标志位只有</a:t>
            </a:r>
            <a:r>
              <a:rPr lang="en-US" altLang="zh-CN" sz="2000" smtClean="0"/>
              <a:t>4</a:t>
            </a:r>
            <a:r>
              <a:rPr lang="zh-CN" altLang="en-US" sz="2000" smtClean="0"/>
              <a:t>位</a:t>
            </a:r>
          </a:p>
          <a:p>
            <a:pPr lvl="1" eaLnBrk="1" hangingPunct="1"/>
            <a:r>
              <a:rPr lang="zh-CN" altLang="en-US" sz="2000" smtClean="0"/>
              <a:t>有两种指令密度</a:t>
            </a:r>
          </a:p>
          <a:p>
            <a:pPr lvl="1" eaLnBrk="1" hangingPunct="1"/>
            <a:r>
              <a:rPr lang="zh-CN" altLang="en-US" sz="2000" smtClean="0"/>
              <a:t>无整数除法指令</a:t>
            </a:r>
          </a:p>
          <a:p>
            <a:pPr lvl="1" eaLnBrk="1" hangingPunct="1"/>
            <a:r>
              <a:rPr lang="zh-CN" altLang="en-US" sz="2000" smtClean="0"/>
              <a:t>大多数</a:t>
            </a:r>
            <a:r>
              <a:rPr lang="en-US" altLang="zh-CN" sz="2000" smtClean="0"/>
              <a:t>ARM</a:t>
            </a:r>
            <a:r>
              <a:rPr lang="zh-CN" altLang="en-US" sz="2000" smtClean="0"/>
              <a:t>指令都可以条件执行</a:t>
            </a:r>
          </a:p>
          <a:p>
            <a:pPr lvl="1" eaLnBrk="1" hangingPunct="1"/>
            <a:r>
              <a:rPr lang="en-US" altLang="zh-CN" sz="2000" smtClean="0"/>
              <a:t>Load/Store</a:t>
            </a:r>
            <a:r>
              <a:rPr lang="zh-CN" altLang="en-US" sz="2000" smtClean="0"/>
              <a:t>访存体系结构</a:t>
            </a:r>
          </a:p>
        </p:txBody>
      </p:sp>
      <p:sp>
        <p:nvSpPr>
          <p:cNvPr id="585732" name="Rectangle 4"/>
          <p:cNvSpPr>
            <a:spLocks noGrp="1" noChangeArrowheads="1"/>
          </p:cNvSpPr>
          <p:nvPr>
            <p:ph sz="half" idx="2"/>
          </p:nvPr>
        </p:nvSpPr>
        <p:spPr>
          <a:xfrm>
            <a:off x="4648200" y="1938338"/>
            <a:ext cx="4267200" cy="4648200"/>
          </a:xfrm>
          <a:solidFill>
            <a:schemeClr val="folHlink"/>
          </a:solidFill>
          <a:ln>
            <a:solidFill>
              <a:schemeClr val="tx1"/>
            </a:solidFill>
            <a:miter lim="800000"/>
            <a:headEnd/>
            <a:tailEnd/>
          </a:ln>
        </p:spPr>
        <p:txBody>
          <a:bodyPr/>
          <a:lstStyle/>
          <a:p>
            <a:pPr eaLnBrk="1" hangingPunct="1"/>
            <a:r>
              <a:rPr lang="en-US" altLang="zh-CN" sz="2200" smtClean="0"/>
              <a:t>x86</a:t>
            </a:r>
            <a:r>
              <a:rPr lang="zh-CN" altLang="en-US" sz="2200" smtClean="0"/>
              <a:t>指令集</a:t>
            </a:r>
          </a:p>
          <a:p>
            <a:pPr lvl="1" eaLnBrk="1" hangingPunct="1"/>
            <a:r>
              <a:rPr lang="zh-CN" altLang="en-US" sz="2000" smtClean="0"/>
              <a:t>非规整指令格式</a:t>
            </a:r>
          </a:p>
          <a:p>
            <a:pPr lvl="2" eaLnBrk="1" hangingPunct="1"/>
            <a:r>
              <a:rPr lang="zh-CN" altLang="en-US" sz="2100" smtClean="0"/>
              <a:t>即：非正交指令格式</a:t>
            </a:r>
          </a:p>
          <a:p>
            <a:pPr lvl="1" eaLnBrk="1" hangingPunct="1"/>
            <a:r>
              <a:rPr lang="zh-CN" altLang="en-US" sz="2000" smtClean="0"/>
              <a:t>二地址指令</a:t>
            </a:r>
          </a:p>
          <a:p>
            <a:pPr lvl="1" eaLnBrk="1" hangingPunct="1"/>
            <a:r>
              <a:rPr lang="zh-CN" altLang="en-US" sz="2000" smtClean="0"/>
              <a:t>指令隐含决定运算完毕后是否改变状态标志</a:t>
            </a:r>
          </a:p>
          <a:p>
            <a:pPr lvl="1" eaLnBrk="1" hangingPunct="1"/>
            <a:r>
              <a:rPr lang="zh-CN" altLang="en-US" sz="2000" smtClean="0"/>
              <a:t>状态标志位有</a:t>
            </a:r>
            <a:r>
              <a:rPr lang="en-US" altLang="zh-CN" sz="2000" smtClean="0"/>
              <a:t>6</a:t>
            </a:r>
            <a:r>
              <a:rPr lang="zh-CN" altLang="en-US" sz="2000" smtClean="0"/>
              <a:t>位</a:t>
            </a:r>
          </a:p>
          <a:p>
            <a:pPr lvl="1" eaLnBrk="1" hangingPunct="1"/>
            <a:r>
              <a:rPr lang="zh-CN" altLang="en-US" sz="2000" smtClean="0"/>
              <a:t>单一指令密度</a:t>
            </a:r>
          </a:p>
          <a:p>
            <a:pPr lvl="1" eaLnBrk="1" hangingPunct="1"/>
            <a:r>
              <a:rPr lang="zh-CN" altLang="en-US" sz="2000" smtClean="0"/>
              <a:t>有整数除法指令</a:t>
            </a:r>
          </a:p>
          <a:p>
            <a:pPr lvl="1" eaLnBrk="1" hangingPunct="1"/>
            <a:r>
              <a:rPr lang="zh-CN" altLang="en-US" sz="2000" smtClean="0"/>
              <a:t>专用条件判断指令进行程序分支</a:t>
            </a:r>
          </a:p>
          <a:p>
            <a:pPr lvl="1" eaLnBrk="1" hangingPunct="1"/>
            <a:r>
              <a:rPr lang="zh-CN" altLang="en-US" sz="2000" smtClean="0"/>
              <a:t>运算指令能够访问存储器</a:t>
            </a:r>
          </a:p>
        </p:txBody>
      </p:sp>
      <p:sp>
        <p:nvSpPr>
          <p:cNvPr id="132101" name="日期占位符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00145B5-00CA-415B-96BA-546029ADB99A}"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32102"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A05276D-F3AE-49D8-8235-809419169080}" type="slidenum">
              <a:rPr lang="en-US" altLang="zh-CN" sz="1000">
                <a:latin typeface="Arial" panose="020B0604020202020204" pitchFamily="34" charset="0"/>
              </a:rPr>
              <a:pPr eaLnBrk="1" hangingPunct="1">
                <a:spcBef>
                  <a:spcPct val="0"/>
                </a:spcBef>
                <a:buFontTx/>
                <a:buNone/>
              </a:pPr>
              <a:t>123</a:t>
            </a:fld>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585732">
                                            <p:txEl>
                                              <p:pRg st="0" end="0"/>
                                            </p:txEl>
                                          </p:spTgt>
                                        </p:tgtEl>
                                        <p:attrNameLst>
                                          <p:attrName>style.visibility</p:attrName>
                                        </p:attrNameLst>
                                      </p:cBhvr>
                                      <p:to>
                                        <p:strVal val="visible"/>
                                      </p:to>
                                    </p:set>
                                    <p:anim calcmode="lin" valueType="num">
                                      <p:cBhvr additive="base">
                                        <p:cTn id="7" dur="500" fill="hold"/>
                                        <p:tgtEl>
                                          <p:spTgt spid="58573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8573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585732">
                                            <p:txEl>
                                              <p:pRg st="1" end="1"/>
                                            </p:txEl>
                                          </p:spTgt>
                                        </p:tgtEl>
                                        <p:attrNameLst>
                                          <p:attrName>style.visibility</p:attrName>
                                        </p:attrNameLst>
                                      </p:cBhvr>
                                      <p:to>
                                        <p:strVal val="visible"/>
                                      </p:to>
                                    </p:set>
                                    <p:anim calcmode="lin" valueType="num">
                                      <p:cBhvr additive="base">
                                        <p:cTn id="11" dur="500" fill="hold"/>
                                        <p:tgtEl>
                                          <p:spTgt spid="58573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8573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585732">
                                            <p:txEl>
                                              <p:pRg st="2" end="2"/>
                                            </p:txEl>
                                          </p:spTgt>
                                        </p:tgtEl>
                                        <p:attrNameLst>
                                          <p:attrName>style.visibility</p:attrName>
                                        </p:attrNameLst>
                                      </p:cBhvr>
                                      <p:to>
                                        <p:strVal val="visible"/>
                                      </p:to>
                                    </p:set>
                                    <p:anim calcmode="lin" valueType="num">
                                      <p:cBhvr additive="base">
                                        <p:cTn id="15" dur="500" fill="hold"/>
                                        <p:tgtEl>
                                          <p:spTgt spid="58573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8573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585732">
                                            <p:txEl>
                                              <p:pRg st="3" end="3"/>
                                            </p:txEl>
                                          </p:spTgt>
                                        </p:tgtEl>
                                        <p:attrNameLst>
                                          <p:attrName>style.visibility</p:attrName>
                                        </p:attrNameLst>
                                      </p:cBhvr>
                                      <p:to>
                                        <p:strVal val="visible"/>
                                      </p:to>
                                    </p:set>
                                    <p:anim calcmode="lin" valueType="num">
                                      <p:cBhvr additive="base">
                                        <p:cTn id="19" dur="500" fill="hold"/>
                                        <p:tgtEl>
                                          <p:spTgt spid="585732">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8573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585732">
                                            <p:txEl>
                                              <p:pRg st="4" end="4"/>
                                            </p:txEl>
                                          </p:spTgt>
                                        </p:tgtEl>
                                        <p:attrNameLst>
                                          <p:attrName>style.visibility</p:attrName>
                                        </p:attrNameLst>
                                      </p:cBhvr>
                                      <p:to>
                                        <p:strVal val="visible"/>
                                      </p:to>
                                    </p:set>
                                    <p:anim calcmode="lin" valueType="num">
                                      <p:cBhvr additive="base">
                                        <p:cTn id="23" dur="500" fill="hold"/>
                                        <p:tgtEl>
                                          <p:spTgt spid="585732">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8573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585732">
                                            <p:txEl>
                                              <p:pRg st="5" end="5"/>
                                            </p:txEl>
                                          </p:spTgt>
                                        </p:tgtEl>
                                        <p:attrNameLst>
                                          <p:attrName>style.visibility</p:attrName>
                                        </p:attrNameLst>
                                      </p:cBhvr>
                                      <p:to>
                                        <p:strVal val="visible"/>
                                      </p:to>
                                    </p:set>
                                    <p:anim calcmode="lin" valueType="num">
                                      <p:cBhvr additive="base">
                                        <p:cTn id="27" dur="500" fill="hold"/>
                                        <p:tgtEl>
                                          <p:spTgt spid="585732">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8573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585732">
                                            <p:txEl>
                                              <p:pRg st="6" end="6"/>
                                            </p:txEl>
                                          </p:spTgt>
                                        </p:tgtEl>
                                        <p:attrNameLst>
                                          <p:attrName>style.visibility</p:attrName>
                                        </p:attrNameLst>
                                      </p:cBhvr>
                                      <p:to>
                                        <p:strVal val="visible"/>
                                      </p:to>
                                    </p:set>
                                    <p:anim calcmode="lin" valueType="num">
                                      <p:cBhvr additive="base">
                                        <p:cTn id="31" dur="500" fill="hold"/>
                                        <p:tgtEl>
                                          <p:spTgt spid="585732">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8573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585732">
                                            <p:txEl>
                                              <p:pRg st="7" end="7"/>
                                            </p:txEl>
                                          </p:spTgt>
                                        </p:tgtEl>
                                        <p:attrNameLst>
                                          <p:attrName>style.visibility</p:attrName>
                                        </p:attrNameLst>
                                      </p:cBhvr>
                                      <p:to>
                                        <p:strVal val="visible"/>
                                      </p:to>
                                    </p:set>
                                    <p:anim calcmode="lin" valueType="num">
                                      <p:cBhvr additive="base">
                                        <p:cTn id="35" dur="500" fill="hold"/>
                                        <p:tgtEl>
                                          <p:spTgt spid="585732">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8573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585732">
                                            <p:txEl>
                                              <p:pRg st="8" end="8"/>
                                            </p:txEl>
                                          </p:spTgt>
                                        </p:tgtEl>
                                        <p:attrNameLst>
                                          <p:attrName>style.visibility</p:attrName>
                                        </p:attrNameLst>
                                      </p:cBhvr>
                                      <p:to>
                                        <p:strVal val="visible"/>
                                      </p:to>
                                    </p:set>
                                    <p:anim calcmode="lin" valueType="num">
                                      <p:cBhvr additive="base">
                                        <p:cTn id="39" dur="500" fill="hold"/>
                                        <p:tgtEl>
                                          <p:spTgt spid="585732">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8573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0"/>
                                  </p:stCondLst>
                                  <p:childTnLst>
                                    <p:set>
                                      <p:cBhvr>
                                        <p:cTn id="42" dur="1" fill="hold">
                                          <p:stCondLst>
                                            <p:cond delay="0"/>
                                          </p:stCondLst>
                                        </p:cTn>
                                        <p:tgtEl>
                                          <p:spTgt spid="585732">
                                            <p:txEl>
                                              <p:pRg st="9" end="9"/>
                                            </p:txEl>
                                          </p:spTgt>
                                        </p:tgtEl>
                                        <p:attrNameLst>
                                          <p:attrName>style.visibility</p:attrName>
                                        </p:attrNameLst>
                                      </p:cBhvr>
                                      <p:to>
                                        <p:strVal val="visible"/>
                                      </p:to>
                                    </p:set>
                                    <p:anim calcmode="lin" valueType="num">
                                      <p:cBhvr additive="base">
                                        <p:cTn id="43" dur="500" fill="hold"/>
                                        <p:tgtEl>
                                          <p:spTgt spid="585732">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8573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2" fill="hold" grpId="0" nodeType="clickEffect">
                                  <p:stCondLst>
                                    <p:cond delay="0"/>
                                  </p:stCondLst>
                                  <p:childTnLst>
                                    <p:set>
                                      <p:cBhvr>
                                        <p:cTn id="48" dur="1" fill="hold">
                                          <p:stCondLst>
                                            <p:cond delay="0"/>
                                          </p:stCondLst>
                                        </p:cTn>
                                        <p:tgtEl>
                                          <p:spTgt spid="585731">
                                            <p:txEl>
                                              <p:pRg st="0" end="0"/>
                                            </p:txEl>
                                          </p:spTgt>
                                        </p:tgtEl>
                                        <p:attrNameLst>
                                          <p:attrName>style.visibility</p:attrName>
                                        </p:attrNameLst>
                                      </p:cBhvr>
                                      <p:to>
                                        <p:strVal val="visible"/>
                                      </p:to>
                                    </p:set>
                                    <p:anim calcmode="lin" valueType="num">
                                      <p:cBhvr additive="base">
                                        <p:cTn id="49" dur="500" fill="hold"/>
                                        <p:tgtEl>
                                          <p:spTgt spid="585731">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85731">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12" fill="hold" grpId="0" nodeType="withEffect">
                                  <p:stCondLst>
                                    <p:cond delay="0"/>
                                  </p:stCondLst>
                                  <p:childTnLst>
                                    <p:set>
                                      <p:cBhvr>
                                        <p:cTn id="52" dur="1" fill="hold">
                                          <p:stCondLst>
                                            <p:cond delay="0"/>
                                          </p:stCondLst>
                                        </p:cTn>
                                        <p:tgtEl>
                                          <p:spTgt spid="585731">
                                            <p:txEl>
                                              <p:pRg st="1" end="1"/>
                                            </p:txEl>
                                          </p:spTgt>
                                        </p:tgtEl>
                                        <p:attrNameLst>
                                          <p:attrName>style.visibility</p:attrName>
                                        </p:attrNameLst>
                                      </p:cBhvr>
                                      <p:to>
                                        <p:strVal val="visible"/>
                                      </p:to>
                                    </p:set>
                                    <p:anim calcmode="lin" valueType="num">
                                      <p:cBhvr additive="base">
                                        <p:cTn id="53" dur="500" fill="hold"/>
                                        <p:tgtEl>
                                          <p:spTgt spid="585731">
                                            <p:txEl>
                                              <p:pRg st="1" end="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585731">
                                            <p:txEl>
                                              <p:pRg st="1" end="1"/>
                                            </p:txEl>
                                          </p:spTgt>
                                        </p:tgtEl>
                                        <p:attrNameLst>
                                          <p:attrName>ppt_y</p:attrName>
                                        </p:attrNameLst>
                                      </p:cBhvr>
                                      <p:tavLst>
                                        <p:tav tm="0">
                                          <p:val>
                                            <p:strVal val="1+#ppt_h/2"/>
                                          </p:val>
                                        </p:tav>
                                        <p:tav tm="100000">
                                          <p:val>
                                            <p:strVal val="#ppt_y"/>
                                          </p:val>
                                        </p:tav>
                                      </p:tavLst>
                                    </p:anim>
                                  </p:childTnLst>
                                </p:cTn>
                              </p:par>
                              <p:par>
                                <p:cTn id="55" presetID="2" presetClass="entr" presetSubtype="12" fill="hold" grpId="0" nodeType="withEffect">
                                  <p:stCondLst>
                                    <p:cond delay="0"/>
                                  </p:stCondLst>
                                  <p:childTnLst>
                                    <p:set>
                                      <p:cBhvr>
                                        <p:cTn id="56" dur="1" fill="hold">
                                          <p:stCondLst>
                                            <p:cond delay="0"/>
                                          </p:stCondLst>
                                        </p:cTn>
                                        <p:tgtEl>
                                          <p:spTgt spid="585731">
                                            <p:txEl>
                                              <p:pRg st="2" end="2"/>
                                            </p:txEl>
                                          </p:spTgt>
                                        </p:tgtEl>
                                        <p:attrNameLst>
                                          <p:attrName>style.visibility</p:attrName>
                                        </p:attrNameLst>
                                      </p:cBhvr>
                                      <p:to>
                                        <p:strVal val="visible"/>
                                      </p:to>
                                    </p:set>
                                    <p:anim calcmode="lin" valueType="num">
                                      <p:cBhvr additive="base">
                                        <p:cTn id="57" dur="500" fill="hold"/>
                                        <p:tgtEl>
                                          <p:spTgt spid="585731">
                                            <p:txEl>
                                              <p:pRg st="2" end="2"/>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585731">
                                            <p:txEl>
                                              <p:pRg st="2" end="2"/>
                                            </p:txEl>
                                          </p:spTgt>
                                        </p:tgtEl>
                                        <p:attrNameLst>
                                          <p:attrName>ppt_y</p:attrName>
                                        </p:attrNameLst>
                                      </p:cBhvr>
                                      <p:tavLst>
                                        <p:tav tm="0">
                                          <p:val>
                                            <p:strVal val="1+#ppt_h/2"/>
                                          </p:val>
                                        </p:tav>
                                        <p:tav tm="100000">
                                          <p:val>
                                            <p:strVal val="#ppt_y"/>
                                          </p:val>
                                        </p:tav>
                                      </p:tavLst>
                                    </p:anim>
                                  </p:childTnLst>
                                </p:cTn>
                              </p:par>
                              <p:par>
                                <p:cTn id="59" presetID="2" presetClass="entr" presetSubtype="12" fill="hold" grpId="0" nodeType="withEffect">
                                  <p:stCondLst>
                                    <p:cond delay="0"/>
                                  </p:stCondLst>
                                  <p:childTnLst>
                                    <p:set>
                                      <p:cBhvr>
                                        <p:cTn id="60" dur="1" fill="hold">
                                          <p:stCondLst>
                                            <p:cond delay="0"/>
                                          </p:stCondLst>
                                        </p:cTn>
                                        <p:tgtEl>
                                          <p:spTgt spid="585731">
                                            <p:txEl>
                                              <p:pRg st="3" end="3"/>
                                            </p:txEl>
                                          </p:spTgt>
                                        </p:tgtEl>
                                        <p:attrNameLst>
                                          <p:attrName>style.visibility</p:attrName>
                                        </p:attrNameLst>
                                      </p:cBhvr>
                                      <p:to>
                                        <p:strVal val="visible"/>
                                      </p:to>
                                    </p:set>
                                    <p:anim calcmode="lin" valueType="num">
                                      <p:cBhvr additive="base">
                                        <p:cTn id="61" dur="500" fill="hold"/>
                                        <p:tgtEl>
                                          <p:spTgt spid="585731">
                                            <p:txEl>
                                              <p:p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85731">
                                            <p:txEl>
                                              <p:pRg st="3" end="3"/>
                                            </p:txEl>
                                          </p:spTgt>
                                        </p:tgtEl>
                                        <p:attrNameLst>
                                          <p:attrName>ppt_y</p:attrName>
                                        </p:attrNameLst>
                                      </p:cBhvr>
                                      <p:tavLst>
                                        <p:tav tm="0">
                                          <p:val>
                                            <p:strVal val="1+#ppt_h/2"/>
                                          </p:val>
                                        </p:tav>
                                        <p:tav tm="100000">
                                          <p:val>
                                            <p:strVal val="#ppt_y"/>
                                          </p:val>
                                        </p:tav>
                                      </p:tavLst>
                                    </p:anim>
                                  </p:childTnLst>
                                </p:cTn>
                              </p:par>
                              <p:par>
                                <p:cTn id="63" presetID="2" presetClass="entr" presetSubtype="12" fill="hold" grpId="0" nodeType="withEffect">
                                  <p:stCondLst>
                                    <p:cond delay="0"/>
                                  </p:stCondLst>
                                  <p:childTnLst>
                                    <p:set>
                                      <p:cBhvr>
                                        <p:cTn id="64" dur="1" fill="hold">
                                          <p:stCondLst>
                                            <p:cond delay="0"/>
                                          </p:stCondLst>
                                        </p:cTn>
                                        <p:tgtEl>
                                          <p:spTgt spid="585731">
                                            <p:txEl>
                                              <p:pRg st="4" end="4"/>
                                            </p:txEl>
                                          </p:spTgt>
                                        </p:tgtEl>
                                        <p:attrNameLst>
                                          <p:attrName>style.visibility</p:attrName>
                                        </p:attrNameLst>
                                      </p:cBhvr>
                                      <p:to>
                                        <p:strVal val="visible"/>
                                      </p:to>
                                    </p:set>
                                    <p:anim calcmode="lin" valueType="num">
                                      <p:cBhvr additive="base">
                                        <p:cTn id="65" dur="500" fill="hold"/>
                                        <p:tgtEl>
                                          <p:spTgt spid="585731">
                                            <p:txEl>
                                              <p:pRg st="4" end="4"/>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585731">
                                            <p:txEl>
                                              <p:pRg st="4" end="4"/>
                                            </p:txEl>
                                          </p:spTgt>
                                        </p:tgtEl>
                                        <p:attrNameLst>
                                          <p:attrName>ppt_y</p:attrName>
                                        </p:attrNameLst>
                                      </p:cBhvr>
                                      <p:tavLst>
                                        <p:tav tm="0">
                                          <p:val>
                                            <p:strVal val="1+#ppt_h/2"/>
                                          </p:val>
                                        </p:tav>
                                        <p:tav tm="100000">
                                          <p:val>
                                            <p:strVal val="#ppt_y"/>
                                          </p:val>
                                        </p:tav>
                                      </p:tavLst>
                                    </p:anim>
                                  </p:childTnLst>
                                </p:cTn>
                              </p:par>
                              <p:par>
                                <p:cTn id="67" presetID="2" presetClass="entr" presetSubtype="12" fill="hold" grpId="0" nodeType="withEffect">
                                  <p:stCondLst>
                                    <p:cond delay="0"/>
                                  </p:stCondLst>
                                  <p:childTnLst>
                                    <p:set>
                                      <p:cBhvr>
                                        <p:cTn id="68" dur="1" fill="hold">
                                          <p:stCondLst>
                                            <p:cond delay="0"/>
                                          </p:stCondLst>
                                        </p:cTn>
                                        <p:tgtEl>
                                          <p:spTgt spid="585731">
                                            <p:txEl>
                                              <p:pRg st="5" end="5"/>
                                            </p:txEl>
                                          </p:spTgt>
                                        </p:tgtEl>
                                        <p:attrNameLst>
                                          <p:attrName>style.visibility</p:attrName>
                                        </p:attrNameLst>
                                      </p:cBhvr>
                                      <p:to>
                                        <p:strVal val="visible"/>
                                      </p:to>
                                    </p:set>
                                    <p:anim calcmode="lin" valueType="num">
                                      <p:cBhvr additive="base">
                                        <p:cTn id="69" dur="500" fill="hold"/>
                                        <p:tgtEl>
                                          <p:spTgt spid="585731">
                                            <p:txEl>
                                              <p:pRg st="5" end="5"/>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585731">
                                            <p:txEl>
                                              <p:pRg st="5" end="5"/>
                                            </p:txEl>
                                          </p:spTgt>
                                        </p:tgtEl>
                                        <p:attrNameLst>
                                          <p:attrName>ppt_y</p:attrName>
                                        </p:attrNameLst>
                                      </p:cBhvr>
                                      <p:tavLst>
                                        <p:tav tm="0">
                                          <p:val>
                                            <p:strVal val="1+#ppt_h/2"/>
                                          </p:val>
                                        </p:tav>
                                        <p:tav tm="100000">
                                          <p:val>
                                            <p:strVal val="#ppt_y"/>
                                          </p:val>
                                        </p:tav>
                                      </p:tavLst>
                                    </p:anim>
                                  </p:childTnLst>
                                </p:cTn>
                              </p:par>
                              <p:par>
                                <p:cTn id="71" presetID="2" presetClass="entr" presetSubtype="12" fill="hold" grpId="0" nodeType="withEffect">
                                  <p:stCondLst>
                                    <p:cond delay="0"/>
                                  </p:stCondLst>
                                  <p:childTnLst>
                                    <p:set>
                                      <p:cBhvr>
                                        <p:cTn id="72" dur="1" fill="hold">
                                          <p:stCondLst>
                                            <p:cond delay="0"/>
                                          </p:stCondLst>
                                        </p:cTn>
                                        <p:tgtEl>
                                          <p:spTgt spid="585731">
                                            <p:txEl>
                                              <p:pRg st="6" end="6"/>
                                            </p:txEl>
                                          </p:spTgt>
                                        </p:tgtEl>
                                        <p:attrNameLst>
                                          <p:attrName>style.visibility</p:attrName>
                                        </p:attrNameLst>
                                      </p:cBhvr>
                                      <p:to>
                                        <p:strVal val="visible"/>
                                      </p:to>
                                    </p:set>
                                    <p:anim calcmode="lin" valueType="num">
                                      <p:cBhvr additive="base">
                                        <p:cTn id="73" dur="500" fill="hold"/>
                                        <p:tgtEl>
                                          <p:spTgt spid="585731">
                                            <p:txEl>
                                              <p:pRg st="6" end="6"/>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85731">
                                            <p:txEl>
                                              <p:pRg st="6" end="6"/>
                                            </p:txEl>
                                          </p:spTgt>
                                        </p:tgtEl>
                                        <p:attrNameLst>
                                          <p:attrName>ppt_y</p:attrName>
                                        </p:attrNameLst>
                                      </p:cBhvr>
                                      <p:tavLst>
                                        <p:tav tm="0">
                                          <p:val>
                                            <p:strVal val="1+#ppt_h/2"/>
                                          </p:val>
                                        </p:tav>
                                        <p:tav tm="100000">
                                          <p:val>
                                            <p:strVal val="#ppt_y"/>
                                          </p:val>
                                        </p:tav>
                                      </p:tavLst>
                                    </p:anim>
                                  </p:childTnLst>
                                </p:cTn>
                              </p:par>
                              <p:par>
                                <p:cTn id="75" presetID="2" presetClass="entr" presetSubtype="12" fill="hold" grpId="0" nodeType="withEffect">
                                  <p:stCondLst>
                                    <p:cond delay="0"/>
                                  </p:stCondLst>
                                  <p:childTnLst>
                                    <p:set>
                                      <p:cBhvr>
                                        <p:cTn id="76" dur="1" fill="hold">
                                          <p:stCondLst>
                                            <p:cond delay="0"/>
                                          </p:stCondLst>
                                        </p:cTn>
                                        <p:tgtEl>
                                          <p:spTgt spid="585731">
                                            <p:txEl>
                                              <p:pRg st="7" end="7"/>
                                            </p:txEl>
                                          </p:spTgt>
                                        </p:tgtEl>
                                        <p:attrNameLst>
                                          <p:attrName>style.visibility</p:attrName>
                                        </p:attrNameLst>
                                      </p:cBhvr>
                                      <p:to>
                                        <p:strVal val="visible"/>
                                      </p:to>
                                    </p:set>
                                    <p:anim calcmode="lin" valueType="num">
                                      <p:cBhvr additive="base">
                                        <p:cTn id="77" dur="500" fill="hold"/>
                                        <p:tgtEl>
                                          <p:spTgt spid="585731">
                                            <p:txEl>
                                              <p:pRg st="7" end="7"/>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585731">
                                            <p:txEl>
                                              <p:pRg st="7" end="7"/>
                                            </p:txEl>
                                          </p:spTgt>
                                        </p:tgtEl>
                                        <p:attrNameLst>
                                          <p:attrName>ppt_y</p:attrName>
                                        </p:attrNameLst>
                                      </p:cBhvr>
                                      <p:tavLst>
                                        <p:tav tm="0">
                                          <p:val>
                                            <p:strVal val="1+#ppt_h/2"/>
                                          </p:val>
                                        </p:tav>
                                        <p:tav tm="100000">
                                          <p:val>
                                            <p:strVal val="#ppt_y"/>
                                          </p:val>
                                        </p:tav>
                                      </p:tavLst>
                                    </p:anim>
                                  </p:childTnLst>
                                </p:cTn>
                              </p:par>
                              <p:par>
                                <p:cTn id="79" presetID="2" presetClass="entr" presetSubtype="12" fill="hold" grpId="0" nodeType="withEffect">
                                  <p:stCondLst>
                                    <p:cond delay="0"/>
                                  </p:stCondLst>
                                  <p:childTnLst>
                                    <p:set>
                                      <p:cBhvr>
                                        <p:cTn id="80" dur="1" fill="hold">
                                          <p:stCondLst>
                                            <p:cond delay="0"/>
                                          </p:stCondLst>
                                        </p:cTn>
                                        <p:tgtEl>
                                          <p:spTgt spid="585731">
                                            <p:txEl>
                                              <p:pRg st="8" end="8"/>
                                            </p:txEl>
                                          </p:spTgt>
                                        </p:tgtEl>
                                        <p:attrNameLst>
                                          <p:attrName>style.visibility</p:attrName>
                                        </p:attrNameLst>
                                      </p:cBhvr>
                                      <p:to>
                                        <p:strVal val="visible"/>
                                      </p:to>
                                    </p:set>
                                    <p:anim calcmode="lin" valueType="num">
                                      <p:cBhvr additive="base">
                                        <p:cTn id="81" dur="500" fill="hold"/>
                                        <p:tgtEl>
                                          <p:spTgt spid="585731">
                                            <p:txEl>
                                              <p:pRg st="8" end="8"/>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585731">
                                            <p:txEl>
                                              <p:pRg st="8" end="8"/>
                                            </p:txEl>
                                          </p:spTgt>
                                        </p:tgtEl>
                                        <p:attrNameLst>
                                          <p:attrName>ppt_y</p:attrName>
                                        </p:attrNameLst>
                                      </p:cBhvr>
                                      <p:tavLst>
                                        <p:tav tm="0">
                                          <p:val>
                                            <p:strVal val="1+#ppt_h/2"/>
                                          </p:val>
                                        </p:tav>
                                        <p:tav tm="100000">
                                          <p:val>
                                            <p:strVal val="#ppt_y"/>
                                          </p:val>
                                        </p:tav>
                                      </p:tavLst>
                                    </p:anim>
                                  </p:childTnLst>
                                </p:cTn>
                              </p:par>
                              <p:par>
                                <p:cTn id="83" presetID="2" presetClass="entr" presetSubtype="12" fill="hold" grpId="0" nodeType="withEffect">
                                  <p:stCondLst>
                                    <p:cond delay="0"/>
                                  </p:stCondLst>
                                  <p:childTnLst>
                                    <p:set>
                                      <p:cBhvr>
                                        <p:cTn id="84" dur="1" fill="hold">
                                          <p:stCondLst>
                                            <p:cond delay="0"/>
                                          </p:stCondLst>
                                        </p:cTn>
                                        <p:tgtEl>
                                          <p:spTgt spid="585731">
                                            <p:txEl>
                                              <p:pRg st="9" end="9"/>
                                            </p:txEl>
                                          </p:spTgt>
                                        </p:tgtEl>
                                        <p:attrNameLst>
                                          <p:attrName>style.visibility</p:attrName>
                                        </p:attrNameLst>
                                      </p:cBhvr>
                                      <p:to>
                                        <p:strVal val="visible"/>
                                      </p:to>
                                    </p:set>
                                    <p:anim calcmode="lin" valueType="num">
                                      <p:cBhvr additive="base">
                                        <p:cTn id="85" dur="500" fill="hold"/>
                                        <p:tgtEl>
                                          <p:spTgt spid="585731">
                                            <p:txEl>
                                              <p:pRg st="9" end="9"/>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58573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uild="p" autoUpdateAnimBg="0"/>
      <p:bldP spid="585732"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p:cNvSpPr>
            <a:spLocks noGrp="1" noChangeArrowheads="1"/>
          </p:cNvSpPr>
          <p:nvPr>
            <p:ph type="title"/>
          </p:nvPr>
        </p:nvSpPr>
        <p:spPr>
          <a:xfrm>
            <a:off x="752475" y="414338"/>
            <a:ext cx="5229225" cy="747712"/>
          </a:xfrm>
        </p:spPr>
        <p:txBody>
          <a:bodyPr rtlCol="0">
            <a:normAutofit/>
          </a:bodyPr>
          <a:lstStyle/>
          <a:p>
            <a:pPr eaLnBrk="1" fontAlgn="auto" hangingPunct="1">
              <a:spcAft>
                <a:spcPts val="0"/>
              </a:spcAft>
              <a:defRPr/>
            </a:pPr>
            <a:r>
              <a:rPr lang="zh-CN" altLang="en-US" dirty="0" smtClean="0"/>
              <a:t>第</a:t>
            </a:r>
            <a:r>
              <a:rPr lang="en-US" altLang="zh-CN" smtClean="0"/>
              <a:t>6</a:t>
            </a:r>
            <a:r>
              <a:rPr lang="zh-CN" altLang="en-US" smtClean="0"/>
              <a:t>讲</a:t>
            </a:r>
            <a:r>
              <a:rPr lang="zh-CN" altLang="en-US" dirty="0" smtClean="0"/>
              <a:t>结束</a:t>
            </a:r>
          </a:p>
        </p:txBody>
      </p:sp>
      <p:sp>
        <p:nvSpPr>
          <p:cNvPr id="133123" name="Rectangle 3"/>
          <p:cNvSpPr>
            <a:spLocks noGrp="1" noChangeArrowheads="1"/>
          </p:cNvSpPr>
          <p:nvPr>
            <p:ph idx="1"/>
          </p:nvPr>
        </p:nvSpPr>
        <p:spPr>
          <a:xfrm>
            <a:off x="820738" y="1687513"/>
            <a:ext cx="7624762" cy="3659187"/>
          </a:xfrm>
        </p:spPr>
        <p:txBody>
          <a:bodyPr/>
          <a:lstStyle/>
          <a:p>
            <a:pPr eaLnBrk="1" hangingPunct="1">
              <a:buClr>
                <a:schemeClr val="tx1"/>
              </a:buClr>
              <a:buFont typeface="Wingdings" panose="05000000000000000000" pitchFamily="2" charset="2"/>
              <a:buNone/>
            </a:pPr>
            <a:r>
              <a:rPr lang="zh-CN" altLang="en-US" sz="2600" smtClean="0"/>
              <a:t>谢谢</a:t>
            </a:r>
            <a:r>
              <a:rPr lang="en-US" altLang="zh-CN" sz="2600" smtClean="0"/>
              <a:t>!</a:t>
            </a:r>
          </a:p>
          <a:p>
            <a:pPr eaLnBrk="1" hangingPunct="1">
              <a:buClr>
                <a:schemeClr val="tx1"/>
              </a:buClr>
              <a:buFont typeface="Wingdings" panose="05000000000000000000" pitchFamily="2" charset="2"/>
              <a:buNone/>
            </a:pPr>
            <a:endParaRPr lang="en-US" altLang="zh-CN" sz="2600" smtClean="0"/>
          </a:p>
          <a:p>
            <a:pPr eaLnBrk="1" hangingPunct="1">
              <a:buClr>
                <a:schemeClr val="tx1"/>
              </a:buClr>
              <a:buFont typeface="Wingdings" panose="05000000000000000000" pitchFamily="2" charset="2"/>
              <a:buNone/>
            </a:pPr>
            <a:endParaRPr lang="en-US" altLang="zh-CN" sz="2600" smtClean="0"/>
          </a:p>
        </p:txBody>
      </p:sp>
      <p:sp>
        <p:nvSpPr>
          <p:cNvPr id="13312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53A7B12F-6C49-4D7C-83A9-074687623E27}"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3312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365F85D3-B632-4A4A-BE47-1F8BA92AD1F0}" type="slidenum">
              <a:rPr lang="en-US" altLang="zh-CN" sz="1000">
                <a:latin typeface="Arial" panose="020B0604020202020204" pitchFamily="34" charset="0"/>
              </a:rPr>
              <a:pPr eaLnBrk="1" hangingPunct="1">
                <a:spcBef>
                  <a:spcPct val="0"/>
                </a:spcBef>
                <a:buFontTx/>
                <a:buNone/>
              </a:pPr>
              <a:t>124</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541338" y="211138"/>
            <a:ext cx="7459662" cy="720725"/>
          </a:xfrm>
        </p:spPr>
        <p:txBody>
          <a:bodyPr rtlCol="0">
            <a:normAutofit/>
          </a:bodyPr>
          <a:lstStyle/>
          <a:p>
            <a:pPr eaLnBrk="1" fontAlgn="auto" hangingPunct="1">
              <a:spcAft>
                <a:spcPts val="0"/>
              </a:spcAft>
              <a:defRPr/>
            </a:pPr>
            <a:r>
              <a:rPr lang="zh-CN" altLang="en-US" smtClean="0"/>
              <a:t>两种灵活的第</a:t>
            </a:r>
            <a:r>
              <a:rPr lang="en-US" altLang="zh-CN" smtClean="0"/>
              <a:t>2</a:t>
            </a:r>
            <a:r>
              <a:rPr lang="zh-CN" altLang="en-US" smtClean="0"/>
              <a:t>操作数</a:t>
            </a:r>
          </a:p>
        </p:txBody>
      </p:sp>
      <p:sp>
        <p:nvSpPr>
          <p:cNvPr id="14339" name="Rectangle 3"/>
          <p:cNvSpPr>
            <a:spLocks noGrp="1" noChangeArrowheads="1"/>
          </p:cNvSpPr>
          <p:nvPr>
            <p:ph idx="1"/>
          </p:nvPr>
        </p:nvSpPr>
        <p:spPr>
          <a:xfrm>
            <a:off x="733425" y="1406525"/>
            <a:ext cx="7940675" cy="5026025"/>
          </a:xfrm>
        </p:spPr>
        <p:txBody>
          <a:bodyPr/>
          <a:lstStyle/>
          <a:p>
            <a:pPr eaLnBrk="1" hangingPunct="1">
              <a:lnSpc>
                <a:spcPct val="90000"/>
              </a:lnSpc>
            </a:pPr>
            <a:r>
              <a:rPr lang="zh-CN" altLang="en-US" sz="2800" b="1" dirty="0" smtClean="0">
                <a:solidFill>
                  <a:srgbClr val="0000FF"/>
                </a:solidFill>
              </a:rPr>
              <a:t>立即数型</a:t>
            </a:r>
          </a:p>
          <a:p>
            <a:pPr lvl="1" eaLnBrk="1" hangingPunct="1">
              <a:lnSpc>
                <a:spcPct val="90000"/>
              </a:lnSpc>
            </a:pPr>
            <a:r>
              <a:rPr lang="zh-CN" altLang="en-US" sz="2400" b="1" dirty="0" smtClean="0"/>
              <a:t>格式： </a:t>
            </a:r>
            <a:r>
              <a:rPr lang="en-US" altLang="zh-CN" sz="2400" b="1" dirty="0" smtClean="0"/>
              <a:t>#&lt;32</a:t>
            </a:r>
            <a:r>
              <a:rPr lang="zh-CN" altLang="en-US" sz="2400" b="1" dirty="0" smtClean="0"/>
              <a:t>位立即数</a:t>
            </a:r>
            <a:r>
              <a:rPr lang="en-US" altLang="zh-CN" sz="2400" b="1" dirty="0" smtClean="0"/>
              <a:t>&gt;</a:t>
            </a:r>
            <a:endParaRPr lang="en-US" altLang="zh-CN" sz="2400" dirty="0" smtClean="0"/>
          </a:p>
          <a:p>
            <a:pPr lvl="1" eaLnBrk="1" hangingPunct="1">
              <a:lnSpc>
                <a:spcPct val="90000"/>
              </a:lnSpc>
            </a:pPr>
            <a:r>
              <a:rPr lang="zh-CN" altLang="en-US" sz="2400" dirty="0" smtClean="0"/>
              <a:t>也写成</a:t>
            </a:r>
            <a:r>
              <a:rPr lang="en-US" altLang="zh-CN" sz="2400" dirty="0" smtClean="0"/>
              <a:t>#immed_8r</a:t>
            </a:r>
          </a:p>
          <a:p>
            <a:pPr lvl="1" eaLnBrk="1" hangingPunct="1">
              <a:lnSpc>
                <a:spcPct val="90000"/>
              </a:lnSpc>
            </a:pPr>
            <a:r>
              <a:rPr lang="en-US" altLang="zh-CN" sz="2400" dirty="0" smtClean="0"/>
              <a:t>#&lt;32</a:t>
            </a:r>
            <a:r>
              <a:rPr lang="zh-CN" altLang="en-US" sz="2400" dirty="0" smtClean="0"/>
              <a:t>位立即数</a:t>
            </a:r>
            <a:r>
              <a:rPr lang="en-US" altLang="zh-CN" sz="2400" dirty="0" smtClean="0"/>
              <a:t>&gt;</a:t>
            </a:r>
            <a:r>
              <a:rPr lang="zh-CN" altLang="en-US" sz="2400" dirty="0" smtClean="0"/>
              <a:t>是取值为数字常量的表达式，并不是所有的</a:t>
            </a:r>
            <a:r>
              <a:rPr lang="en-US" altLang="zh-CN" sz="2400" dirty="0" smtClean="0"/>
              <a:t>32</a:t>
            </a:r>
            <a:r>
              <a:rPr lang="zh-CN" altLang="en-US" sz="2400" dirty="0" smtClean="0"/>
              <a:t>位立即数都是有效的。</a:t>
            </a:r>
          </a:p>
          <a:p>
            <a:pPr lvl="1" eaLnBrk="1" hangingPunct="1">
              <a:lnSpc>
                <a:spcPct val="90000"/>
              </a:lnSpc>
            </a:pPr>
            <a:r>
              <a:rPr lang="zh-CN" altLang="en-US" sz="2400" dirty="0" smtClean="0">
                <a:solidFill>
                  <a:srgbClr val="FF0000"/>
                </a:solidFill>
              </a:rPr>
              <a:t>有效的立即数很少。</a:t>
            </a:r>
            <a:r>
              <a:rPr lang="zh-CN" altLang="en-US" sz="2400" dirty="0" smtClean="0"/>
              <a:t>它必须由一个</a:t>
            </a:r>
            <a:r>
              <a:rPr lang="en-US" altLang="zh-CN" sz="2400" dirty="0" smtClean="0"/>
              <a:t>8</a:t>
            </a:r>
            <a:r>
              <a:rPr lang="zh-CN" altLang="en-US" sz="2400" dirty="0" smtClean="0"/>
              <a:t>位的立即数循环右移</a:t>
            </a:r>
            <a:r>
              <a:rPr lang="zh-CN" altLang="en-US" sz="2400" dirty="0" smtClean="0">
                <a:solidFill>
                  <a:srgbClr val="FF0000"/>
                </a:solidFill>
              </a:rPr>
              <a:t>偶数位</a:t>
            </a:r>
            <a:r>
              <a:rPr lang="zh-CN" altLang="en-US" sz="2400" dirty="0" smtClean="0"/>
              <a:t>得到。原因是</a:t>
            </a:r>
            <a:r>
              <a:rPr lang="en-US" altLang="zh-CN" sz="2400" dirty="0" smtClean="0"/>
              <a:t>32</a:t>
            </a:r>
            <a:r>
              <a:rPr lang="zh-CN" altLang="en-US" sz="2400" dirty="0" smtClean="0"/>
              <a:t>位</a:t>
            </a:r>
            <a:r>
              <a:rPr lang="en-US" altLang="zh-CN" sz="2400" dirty="0" smtClean="0"/>
              <a:t>ARM</a:t>
            </a:r>
            <a:r>
              <a:rPr lang="zh-CN" altLang="en-US" sz="2400" dirty="0" smtClean="0"/>
              <a:t>指令中条件码和操作码等占用了一些必要的指令码位，</a:t>
            </a:r>
            <a:r>
              <a:rPr lang="en-US" altLang="zh-CN" sz="2400" dirty="0" smtClean="0"/>
              <a:t>32</a:t>
            </a:r>
            <a:r>
              <a:rPr lang="zh-CN" altLang="en-US" sz="2400" dirty="0" smtClean="0"/>
              <a:t>位立即数无法直接编码在指令中。</a:t>
            </a:r>
          </a:p>
          <a:p>
            <a:pPr lvl="1" eaLnBrk="1" hangingPunct="1">
              <a:lnSpc>
                <a:spcPct val="90000"/>
              </a:lnSpc>
            </a:pPr>
            <a:r>
              <a:rPr lang="zh-CN" altLang="en-US" sz="2400" dirty="0" smtClean="0"/>
              <a:t>举例：</a:t>
            </a:r>
          </a:p>
          <a:p>
            <a:pPr lvl="2" eaLnBrk="1" hangingPunct="1">
              <a:lnSpc>
                <a:spcPct val="90000"/>
              </a:lnSpc>
            </a:pPr>
            <a:r>
              <a:rPr lang="en-US" altLang="zh-CN" dirty="0" smtClean="0">
                <a:solidFill>
                  <a:srgbClr val="0000FF"/>
                </a:solidFill>
              </a:rPr>
              <a:t>ADD r3, r7, #1020    ;#immed_8r</a:t>
            </a:r>
            <a:r>
              <a:rPr lang="zh-CN" altLang="en-US" dirty="0" smtClean="0">
                <a:solidFill>
                  <a:srgbClr val="0000FF"/>
                </a:solidFill>
              </a:rPr>
              <a:t>型第</a:t>
            </a:r>
            <a:r>
              <a:rPr lang="en-US" altLang="zh-CN" dirty="0" smtClean="0">
                <a:solidFill>
                  <a:srgbClr val="0000FF"/>
                </a:solidFill>
              </a:rPr>
              <a:t>2</a:t>
            </a:r>
            <a:r>
              <a:rPr lang="zh-CN" altLang="en-US" dirty="0" smtClean="0">
                <a:solidFill>
                  <a:srgbClr val="0000FF"/>
                </a:solidFill>
              </a:rPr>
              <a:t>操作数</a:t>
            </a:r>
            <a:r>
              <a:rPr lang="en-US" altLang="zh-CN" dirty="0" smtClean="0">
                <a:solidFill>
                  <a:srgbClr val="0000FF"/>
                </a:solidFill>
              </a:rPr>
              <a:t>, </a:t>
            </a:r>
          </a:p>
          <a:p>
            <a:pPr lvl="2" eaLnBrk="1" hangingPunct="1">
              <a:lnSpc>
                <a:spcPct val="90000"/>
              </a:lnSpc>
              <a:buFont typeface="Wingdings" panose="05000000000000000000" pitchFamily="2" charset="2"/>
              <a:buNone/>
            </a:pPr>
            <a:r>
              <a:rPr lang="en-US" altLang="zh-CN" dirty="0" smtClean="0">
                <a:solidFill>
                  <a:srgbClr val="0000FF"/>
                </a:solidFill>
              </a:rPr>
              <a:t>	;1020</a:t>
            </a:r>
            <a:r>
              <a:rPr lang="zh-CN" altLang="en-US" dirty="0" smtClean="0">
                <a:solidFill>
                  <a:srgbClr val="0000FF"/>
                </a:solidFill>
              </a:rPr>
              <a:t>是</a:t>
            </a:r>
            <a:r>
              <a:rPr lang="en-US" altLang="zh-CN" dirty="0" smtClean="0">
                <a:solidFill>
                  <a:srgbClr val="0000FF"/>
                </a:solidFill>
              </a:rPr>
              <a:t>0xFF</a:t>
            </a:r>
            <a:r>
              <a:rPr lang="zh-CN" altLang="en-US" dirty="0" smtClean="0">
                <a:solidFill>
                  <a:srgbClr val="0000FF"/>
                </a:solidFill>
              </a:rPr>
              <a:t>循环右移</a:t>
            </a:r>
            <a:r>
              <a:rPr lang="en-US" altLang="zh-CN" dirty="0" smtClean="0">
                <a:solidFill>
                  <a:srgbClr val="0000FF"/>
                </a:solidFill>
              </a:rPr>
              <a:t>30</a:t>
            </a:r>
            <a:r>
              <a:rPr lang="zh-CN" altLang="en-US" dirty="0" smtClean="0">
                <a:solidFill>
                  <a:srgbClr val="0000FF"/>
                </a:solidFill>
              </a:rPr>
              <a:t>位后生成的</a:t>
            </a:r>
            <a:r>
              <a:rPr lang="en-US" altLang="zh-CN" dirty="0" smtClean="0">
                <a:solidFill>
                  <a:srgbClr val="0000FF"/>
                </a:solidFill>
              </a:rPr>
              <a:t>32</a:t>
            </a:r>
            <a:r>
              <a:rPr lang="zh-CN" altLang="en-US" dirty="0" smtClean="0">
                <a:solidFill>
                  <a:srgbClr val="0000FF"/>
                </a:solidFill>
              </a:rPr>
              <a:t>位立即数</a:t>
            </a:r>
          </a:p>
          <a:p>
            <a:pPr lvl="2" eaLnBrk="1" hangingPunct="1">
              <a:lnSpc>
                <a:spcPct val="90000"/>
              </a:lnSpc>
              <a:buFont typeface="Wingdings" panose="05000000000000000000" pitchFamily="2" charset="2"/>
              <a:buNone/>
            </a:pPr>
            <a:r>
              <a:rPr lang="zh-CN" altLang="en-US" dirty="0" smtClean="0">
                <a:solidFill>
                  <a:srgbClr val="0000FF"/>
                </a:solidFill>
              </a:rPr>
              <a:t>	</a:t>
            </a:r>
            <a:r>
              <a:rPr lang="en-US" altLang="zh-CN" dirty="0" smtClean="0">
                <a:solidFill>
                  <a:srgbClr val="0000FF"/>
                </a:solidFill>
              </a:rPr>
              <a:t>;</a:t>
            </a:r>
            <a:r>
              <a:rPr lang="zh-CN" altLang="en-US" dirty="0" smtClean="0">
                <a:solidFill>
                  <a:srgbClr val="0000FF"/>
                </a:solidFill>
              </a:rPr>
              <a:t>推导：</a:t>
            </a:r>
            <a:r>
              <a:rPr lang="en-US" altLang="zh-CN" dirty="0" smtClean="0">
                <a:solidFill>
                  <a:srgbClr val="0000FF"/>
                </a:solidFill>
              </a:rPr>
              <a:t>1020=0x3FC=0x000003FC</a:t>
            </a:r>
            <a:r>
              <a:rPr lang="en-US" altLang="zh-CN" dirty="0" smtClean="0">
                <a:solidFill>
                  <a:srgbClr val="FF0000"/>
                </a:solidFill>
              </a:rPr>
              <a:t>	</a:t>
            </a:r>
          </a:p>
        </p:txBody>
      </p:sp>
      <p:sp>
        <p:nvSpPr>
          <p:cNvPr id="1434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6DC4122-B701-4B28-9497-47DAB460287E}"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434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A263B652-2E19-47A7-8E0B-BC3AFCA6FF5A}" type="slidenum">
              <a:rPr lang="en-US" altLang="zh-CN" sz="1000">
                <a:latin typeface="Arial" panose="020B0604020202020204" pitchFamily="34" charset="0"/>
              </a:rPr>
              <a:pPr eaLnBrk="1" hangingPunct="1">
                <a:spcBef>
                  <a:spcPct val="0"/>
                </a:spcBef>
                <a:buFontTx/>
                <a:buNone/>
              </a:pPr>
              <a:t>13</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69900" y="160338"/>
            <a:ext cx="7543800" cy="674687"/>
          </a:xfrm>
        </p:spPr>
        <p:txBody>
          <a:bodyPr rtlCol="0">
            <a:normAutofit fontScale="90000"/>
          </a:bodyPr>
          <a:lstStyle/>
          <a:p>
            <a:pPr eaLnBrk="1" fontAlgn="auto" hangingPunct="1">
              <a:spcAft>
                <a:spcPts val="0"/>
              </a:spcAft>
              <a:defRPr/>
            </a:pPr>
            <a:r>
              <a:rPr lang="zh-CN" altLang="en-US" smtClean="0"/>
              <a:t>立即数</a:t>
            </a:r>
            <a:r>
              <a:rPr lang="en-US" altLang="zh-CN" smtClean="0"/>
              <a:t>1020</a:t>
            </a:r>
            <a:r>
              <a:rPr lang="zh-CN" altLang="en-US" smtClean="0"/>
              <a:t>内部汇编处理图解</a:t>
            </a:r>
          </a:p>
        </p:txBody>
      </p:sp>
      <p:sp>
        <p:nvSpPr>
          <p:cNvPr id="811011" name="Rectangle 3"/>
          <p:cNvSpPr>
            <a:spLocks noGrp="1" noChangeArrowheads="1"/>
          </p:cNvSpPr>
          <p:nvPr>
            <p:ph type="body" sz="half" idx="1"/>
          </p:nvPr>
        </p:nvSpPr>
        <p:spPr>
          <a:xfrm>
            <a:off x="596900" y="1033463"/>
            <a:ext cx="6057900" cy="373062"/>
          </a:xfrm>
        </p:spPr>
        <p:txBody>
          <a:bodyPr/>
          <a:lstStyle/>
          <a:p>
            <a:pPr eaLnBrk="1" hangingPunct="1">
              <a:lnSpc>
                <a:spcPct val="80000"/>
              </a:lnSpc>
            </a:pPr>
            <a:r>
              <a:rPr lang="zh-CN" altLang="en-US" sz="2000" smtClean="0"/>
              <a:t>立即数</a:t>
            </a:r>
            <a:r>
              <a:rPr lang="en-US" altLang="zh-CN" sz="2000" smtClean="0"/>
              <a:t>1020</a:t>
            </a:r>
            <a:r>
              <a:rPr lang="zh-CN" altLang="en-US" sz="2000" smtClean="0"/>
              <a:t>是</a:t>
            </a:r>
            <a:r>
              <a:rPr lang="en-US" altLang="zh-CN" sz="2000" smtClean="0"/>
              <a:t>0xFF</a:t>
            </a:r>
            <a:r>
              <a:rPr lang="zh-CN" altLang="en-US" sz="2000" smtClean="0"/>
              <a:t>循环右移</a:t>
            </a:r>
            <a:r>
              <a:rPr lang="en-US" altLang="zh-CN" sz="2000" smtClean="0"/>
              <a:t>30</a:t>
            </a:r>
            <a:r>
              <a:rPr lang="zh-CN" altLang="en-US" sz="2000" smtClean="0"/>
              <a:t>次获得的</a:t>
            </a:r>
          </a:p>
        </p:txBody>
      </p:sp>
      <p:graphicFrame>
        <p:nvGraphicFramePr>
          <p:cNvPr id="15364" name="Object 8"/>
          <p:cNvGraphicFramePr>
            <a:graphicFrameLocks noGrp="1" noChangeAspect="1"/>
          </p:cNvGraphicFramePr>
          <p:nvPr>
            <p:ph sz="half" idx="2"/>
          </p:nvPr>
        </p:nvGraphicFramePr>
        <p:xfrm>
          <a:off x="1892300" y="1417638"/>
          <a:ext cx="6172200" cy="5218112"/>
        </p:xfrm>
        <a:graphic>
          <a:graphicData uri="http://schemas.openxmlformats.org/presentationml/2006/ole">
            <mc:AlternateContent xmlns:mc="http://schemas.openxmlformats.org/markup-compatibility/2006">
              <mc:Choice xmlns:v="urn:schemas-microsoft-com:vml" Requires="v">
                <p:oleObj spid="_x0000_s15415" name="Visio" r:id="rId3" imgW="6517843" imgH="5510442" progId="Visio.Drawing.11">
                  <p:embed/>
                </p:oleObj>
              </mc:Choice>
              <mc:Fallback>
                <p:oleObj name="Visio" r:id="rId3" imgW="6517843" imgH="5510442" progId="Visio.Drawing.11">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2300" y="1417638"/>
                        <a:ext cx="6172200" cy="5218112"/>
                      </a:xfrm>
                      <a:prstGeom prst="rect">
                        <a:avLst/>
                      </a:prstGeom>
                      <a:solidFill>
                        <a:schemeClr val="bg1"/>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日期占位符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9497E00-DF39-4A87-8E1B-8137C5BA4A06}"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5366"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BB94B5B-F502-4A36-A5CC-67ECE9BA9998}" type="slidenum">
              <a:rPr lang="en-US" altLang="zh-CN" sz="1000">
                <a:latin typeface="Arial" panose="020B0604020202020204" pitchFamily="34" charset="0"/>
              </a:rPr>
              <a:pPr eaLnBrk="1" hangingPunct="1">
                <a:spcBef>
                  <a:spcPct val="0"/>
                </a:spcBef>
                <a:buFontTx/>
                <a:buNone/>
              </a:pPr>
              <a:t>14</a:t>
            </a:fld>
            <a:endParaRPr lang="en-US" altLang="zh-CN" sz="1000">
              <a:latin typeface="Arial" panose="020B0604020202020204" pitchFamily="34" charset="0"/>
            </a:endParaRPr>
          </a:p>
        </p:txBody>
      </p:sp>
      <p:sp>
        <p:nvSpPr>
          <p:cNvPr id="15367" name="Text Box 6"/>
          <p:cNvSpPr txBox="1">
            <a:spLocks noChangeArrowheads="1"/>
          </p:cNvSpPr>
          <p:nvPr/>
        </p:nvSpPr>
        <p:spPr bwMode="auto">
          <a:xfrm>
            <a:off x="368300" y="4749800"/>
            <a:ext cx="1282700" cy="11874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总循环右移次数</a:t>
            </a:r>
            <a:r>
              <a:rPr lang="en-US" altLang="zh-CN" sz="2400" b="1">
                <a:latin typeface="Times New Roman" panose="02020603050405020304" pitchFamily="18" charset="0"/>
              </a:rPr>
              <a:t>30</a:t>
            </a:r>
            <a:r>
              <a:rPr lang="zh-CN" altLang="en-US" sz="2400" b="1">
                <a:latin typeface="Times New Roman" panose="02020603050405020304" pitchFamily="18" charset="0"/>
              </a:rPr>
              <a:t>次</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灵活的第</a:t>
            </a:r>
            <a:r>
              <a:rPr lang="en-US" altLang="zh-CN" smtClean="0"/>
              <a:t>2</a:t>
            </a:r>
            <a:r>
              <a:rPr lang="zh-CN" altLang="en-US" smtClean="0"/>
              <a:t>操作数（续</a:t>
            </a:r>
            <a:r>
              <a:rPr lang="en-US" altLang="zh-CN" smtClean="0"/>
              <a:t>1</a:t>
            </a:r>
            <a:r>
              <a:rPr lang="zh-CN" altLang="en-US" smtClean="0"/>
              <a:t>）</a:t>
            </a:r>
          </a:p>
        </p:txBody>
      </p:sp>
      <p:sp>
        <p:nvSpPr>
          <p:cNvPr id="16387" name="Rectangle 3"/>
          <p:cNvSpPr>
            <a:spLocks noGrp="1" noChangeArrowheads="1"/>
          </p:cNvSpPr>
          <p:nvPr>
            <p:ph idx="1"/>
          </p:nvPr>
        </p:nvSpPr>
        <p:spPr>
          <a:xfrm>
            <a:off x="457200" y="1651000"/>
            <a:ext cx="8229600" cy="4568825"/>
          </a:xfrm>
        </p:spPr>
        <p:txBody>
          <a:bodyPr/>
          <a:lstStyle/>
          <a:p>
            <a:pPr lvl="1" eaLnBrk="1" hangingPunct="1"/>
            <a:r>
              <a:rPr lang="zh-CN" altLang="en-US" sz="2400" dirty="0" smtClean="0"/>
              <a:t>数据处理指令中留给</a:t>
            </a:r>
            <a:r>
              <a:rPr lang="en-US" altLang="zh-CN" sz="2400" dirty="0" smtClean="0"/>
              <a:t>Operand2</a:t>
            </a:r>
            <a:r>
              <a:rPr lang="zh-CN" altLang="en-US" sz="2400" dirty="0" smtClean="0"/>
              <a:t>操作数的编码空间只有</a:t>
            </a:r>
            <a:r>
              <a:rPr lang="en-US" altLang="zh-CN" sz="2400" dirty="0" smtClean="0"/>
              <a:t>12</a:t>
            </a:r>
            <a:r>
              <a:rPr lang="zh-CN" altLang="en-US" sz="2400" dirty="0" smtClean="0"/>
              <a:t>位，需要利用这</a:t>
            </a:r>
            <a:r>
              <a:rPr lang="en-US" altLang="zh-CN" sz="2400" dirty="0" smtClean="0"/>
              <a:t>12</a:t>
            </a:r>
            <a:r>
              <a:rPr lang="zh-CN" altLang="en-US" sz="2400" dirty="0" smtClean="0"/>
              <a:t>位产生</a:t>
            </a:r>
            <a:r>
              <a:rPr lang="en-US" altLang="zh-CN" sz="2400" dirty="0" smtClean="0"/>
              <a:t>32</a:t>
            </a:r>
            <a:r>
              <a:rPr lang="zh-CN" altLang="en-US" sz="2400" dirty="0" smtClean="0"/>
              <a:t>位的立即数。其方法是：</a:t>
            </a:r>
            <a:r>
              <a:rPr lang="zh-CN" altLang="en-US" sz="2400" dirty="0" smtClean="0">
                <a:solidFill>
                  <a:srgbClr val="0000FF"/>
                </a:solidFill>
              </a:rPr>
              <a:t>把指令最低</a:t>
            </a:r>
            <a:r>
              <a:rPr lang="en-US" altLang="zh-CN" sz="2400" dirty="0" smtClean="0">
                <a:solidFill>
                  <a:srgbClr val="0000FF"/>
                </a:solidFill>
              </a:rPr>
              <a:t>8</a:t>
            </a:r>
            <a:r>
              <a:rPr lang="zh-CN" altLang="en-US" sz="2400" dirty="0" smtClean="0">
                <a:solidFill>
                  <a:srgbClr val="0000FF"/>
                </a:solidFill>
              </a:rPr>
              <a:t>位（</a:t>
            </a:r>
            <a:r>
              <a:rPr lang="en-US" altLang="zh-CN" sz="2400" dirty="0" smtClean="0">
                <a:solidFill>
                  <a:srgbClr val="0000FF"/>
                </a:solidFill>
              </a:rPr>
              <a:t>bit[7:0]</a:t>
            </a:r>
            <a:r>
              <a:rPr lang="zh-CN" altLang="en-US" sz="2400" dirty="0" smtClean="0">
                <a:solidFill>
                  <a:srgbClr val="0000FF"/>
                </a:solidFill>
              </a:rPr>
              <a:t>）立即数循环右移偶数次</a:t>
            </a:r>
            <a:r>
              <a:rPr lang="zh-CN" altLang="en-US" sz="2400" dirty="0" smtClean="0"/>
              <a:t>，循环右移次数由</a:t>
            </a:r>
            <a:r>
              <a:rPr lang="en-US" altLang="zh-CN" sz="2400" dirty="0" smtClean="0">
                <a:solidFill>
                  <a:srgbClr val="FF0000"/>
                </a:solidFill>
              </a:rPr>
              <a:t>2*</a:t>
            </a:r>
            <a:r>
              <a:rPr lang="en-US" altLang="zh-CN" sz="2400" dirty="0" smtClean="0"/>
              <a:t>bit[11:8] </a:t>
            </a:r>
            <a:r>
              <a:rPr lang="zh-CN" altLang="en-US" sz="2400" dirty="0" smtClean="0"/>
              <a:t>（</a:t>
            </a:r>
            <a:r>
              <a:rPr lang="en-US" altLang="zh-CN" sz="2400" dirty="0" smtClean="0"/>
              <a:t>bit[11:8]</a:t>
            </a:r>
            <a:r>
              <a:rPr lang="zh-CN" altLang="en-US" sz="2400" dirty="0" smtClean="0"/>
              <a:t>是</a:t>
            </a:r>
            <a:r>
              <a:rPr lang="en-US" altLang="zh-CN" sz="2400" dirty="0" smtClean="0"/>
              <a:t>Operand2</a:t>
            </a:r>
            <a:r>
              <a:rPr lang="zh-CN" altLang="en-US" sz="2400" dirty="0" smtClean="0"/>
              <a:t>的高</a:t>
            </a:r>
            <a:r>
              <a:rPr lang="en-US" altLang="zh-CN" sz="2400" dirty="0" smtClean="0"/>
              <a:t>4</a:t>
            </a:r>
            <a:r>
              <a:rPr lang="zh-CN" altLang="en-US" sz="2400" dirty="0" smtClean="0"/>
              <a:t>位）指定。</a:t>
            </a:r>
          </a:p>
          <a:p>
            <a:pPr lvl="1" eaLnBrk="1" hangingPunct="1"/>
            <a:r>
              <a:rPr lang="zh-CN" altLang="en-US" sz="2400" dirty="0" smtClean="0"/>
              <a:t>例如：</a:t>
            </a:r>
            <a:r>
              <a:rPr lang="en-US" altLang="zh-CN" sz="2400" dirty="0" smtClean="0"/>
              <a:t>MOV R4, #0x8000000A</a:t>
            </a:r>
          </a:p>
          <a:p>
            <a:pPr lvl="1" eaLnBrk="1" hangingPunct="1">
              <a:buFont typeface="Wingdings" panose="05000000000000000000" pitchFamily="2" charset="2"/>
              <a:buNone/>
            </a:pPr>
            <a:r>
              <a:rPr lang="en-US" altLang="zh-CN" sz="2400" dirty="0" smtClean="0"/>
              <a:t>	;</a:t>
            </a:r>
            <a:r>
              <a:rPr lang="zh-CN" altLang="en-US" sz="2400" dirty="0" smtClean="0"/>
              <a:t>其中的立即数</a:t>
            </a:r>
            <a:r>
              <a:rPr lang="en-US" altLang="zh-CN" sz="2400" dirty="0" smtClean="0"/>
              <a:t>#0x8000000A</a:t>
            </a:r>
            <a:r>
              <a:rPr lang="zh-CN" altLang="en-US" sz="2400" dirty="0" smtClean="0"/>
              <a:t>是由</a:t>
            </a:r>
            <a:r>
              <a:rPr lang="en-US" altLang="zh-CN" sz="2400" dirty="0" smtClean="0"/>
              <a:t>8</a:t>
            </a:r>
            <a:r>
              <a:rPr lang="zh-CN" altLang="en-US" sz="2400" dirty="0" smtClean="0"/>
              <a:t>位的</a:t>
            </a:r>
            <a:r>
              <a:rPr lang="en-US" altLang="zh-CN" sz="2400" dirty="0" smtClean="0"/>
              <a:t>0xA8</a:t>
            </a:r>
            <a:r>
              <a:rPr lang="zh-CN" altLang="en-US" sz="2400" dirty="0" smtClean="0"/>
              <a:t>循环右移</a:t>
            </a:r>
            <a:r>
              <a:rPr lang="en-US" altLang="zh-CN" sz="2400" dirty="0" smtClean="0"/>
              <a:t>0x4</a:t>
            </a:r>
            <a:r>
              <a:rPr lang="zh-CN" altLang="en-US" sz="2400" dirty="0" smtClean="0"/>
              <a:t>位得到。</a:t>
            </a:r>
          </a:p>
          <a:p>
            <a:pPr lvl="1" eaLnBrk="1" hangingPunct="1"/>
            <a:r>
              <a:rPr lang="zh-CN" altLang="en-US" sz="2400" dirty="0" smtClean="0"/>
              <a:t>又例如：</a:t>
            </a:r>
            <a:r>
              <a:rPr lang="en-US" altLang="zh-CN" sz="2400" dirty="0" smtClean="0"/>
              <a:t>MOV R4, #0xA0000002</a:t>
            </a:r>
          </a:p>
          <a:p>
            <a:pPr lvl="1" eaLnBrk="1" hangingPunct="1">
              <a:buFont typeface="Wingdings" panose="05000000000000000000" pitchFamily="2" charset="2"/>
              <a:buNone/>
            </a:pPr>
            <a:r>
              <a:rPr lang="en-US" altLang="zh-CN" sz="2400" dirty="0" smtClean="0"/>
              <a:t>	;</a:t>
            </a:r>
            <a:r>
              <a:rPr lang="zh-CN" altLang="en-US" sz="2400" dirty="0" smtClean="0"/>
              <a:t>其中的立即数</a:t>
            </a:r>
            <a:r>
              <a:rPr lang="en-US" altLang="zh-CN" sz="2400" dirty="0" smtClean="0"/>
              <a:t>#0xA0000002</a:t>
            </a:r>
            <a:r>
              <a:rPr lang="zh-CN" altLang="en-US" sz="2400" dirty="0" smtClean="0"/>
              <a:t>是由</a:t>
            </a:r>
            <a:r>
              <a:rPr lang="en-US" altLang="zh-CN" sz="2400" dirty="0" smtClean="0"/>
              <a:t>8</a:t>
            </a:r>
            <a:r>
              <a:rPr lang="zh-CN" altLang="en-US" sz="2400" dirty="0" smtClean="0"/>
              <a:t>位的</a:t>
            </a:r>
            <a:r>
              <a:rPr lang="en-US" altLang="zh-CN" sz="2400" dirty="0" smtClean="0"/>
              <a:t>0xA8</a:t>
            </a:r>
            <a:r>
              <a:rPr lang="zh-CN" altLang="en-US" sz="2400" dirty="0" smtClean="0"/>
              <a:t>循环右移</a:t>
            </a:r>
            <a:r>
              <a:rPr lang="en-US" altLang="zh-CN" sz="2400" dirty="0" smtClean="0"/>
              <a:t>0x6</a:t>
            </a:r>
            <a:r>
              <a:rPr lang="zh-CN" altLang="en-US" sz="2400" dirty="0" smtClean="0"/>
              <a:t>位得到。</a:t>
            </a:r>
          </a:p>
        </p:txBody>
      </p:sp>
      <p:sp>
        <p:nvSpPr>
          <p:cNvPr id="1638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B70900A4-FE1C-460A-992C-F85C9D14CF07}"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63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5B136D0B-830B-4460-B49B-9B6A4D336ECB}" type="slidenum">
              <a:rPr lang="en-US" altLang="zh-CN" sz="1000">
                <a:latin typeface="Arial" panose="020B0604020202020204" pitchFamily="34" charset="0"/>
              </a:rPr>
              <a:pPr eaLnBrk="1" hangingPunct="1">
                <a:spcBef>
                  <a:spcPct val="0"/>
                </a:spcBef>
                <a:buFontTx/>
                <a:buNone/>
              </a:pPr>
              <a:t>15</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211138"/>
            <a:ext cx="7543800" cy="515937"/>
          </a:xfrm>
        </p:spPr>
        <p:txBody>
          <a:bodyPr rtlCol="0">
            <a:normAutofit fontScale="90000"/>
          </a:bodyPr>
          <a:lstStyle/>
          <a:p>
            <a:pPr eaLnBrk="1" fontAlgn="auto" hangingPunct="1">
              <a:spcAft>
                <a:spcPts val="0"/>
              </a:spcAft>
              <a:defRPr/>
            </a:pPr>
            <a:r>
              <a:rPr lang="zh-CN" altLang="en-US" smtClean="0"/>
              <a:t>两个立即数的产生图解</a:t>
            </a:r>
          </a:p>
        </p:txBody>
      </p:sp>
      <p:sp>
        <p:nvSpPr>
          <p:cNvPr id="17411" name="Rectangle 3"/>
          <p:cNvSpPr>
            <a:spLocks noGrp="1" noChangeArrowheads="1"/>
          </p:cNvSpPr>
          <p:nvPr>
            <p:ph type="body" sz="half" idx="1"/>
          </p:nvPr>
        </p:nvSpPr>
        <p:spPr>
          <a:xfrm>
            <a:off x="406400" y="931863"/>
            <a:ext cx="4660900" cy="817562"/>
          </a:xfrm>
        </p:spPr>
        <p:txBody>
          <a:bodyPr/>
          <a:lstStyle/>
          <a:p>
            <a:pPr eaLnBrk="1" hangingPunct="1"/>
            <a:r>
              <a:rPr lang="zh-CN" altLang="en-US" sz="2000" smtClean="0"/>
              <a:t>立即数</a:t>
            </a:r>
            <a:r>
              <a:rPr lang="en-US" altLang="zh-CN" sz="2000" smtClean="0"/>
              <a:t>#0x8000000A</a:t>
            </a:r>
            <a:r>
              <a:rPr lang="zh-CN" altLang="en-US" sz="2000" smtClean="0"/>
              <a:t>的产生图解</a:t>
            </a:r>
          </a:p>
          <a:p>
            <a:pPr eaLnBrk="1" hangingPunct="1"/>
            <a:r>
              <a:rPr lang="zh-CN" altLang="en-US" sz="2000" smtClean="0"/>
              <a:t>立即数</a:t>
            </a:r>
            <a:r>
              <a:rPr lang="en-US" altLang="zh-CN" sz="2000" smtClean="0"/>
              <a:t>#0xA0000002</a:t>
            </a:r>
            <a:r>
              <a:rPr lang="zh-CN" altLang="en-US" sz="2000" smtClean="0"/>
              <a:t>的产生图解</a:t>
            </a:r>
            <a:endParaRPr lang="zh-CN" altLang="en-US" sz="2400" smtClean="0"/>
          </a:p>
        </p:txBody>
      </p:sp>
      <p:graphicFrame>
        <p:nvGraphicFramePr>
          <p:cNvPr id="17412" name="Object 13"/>
          <p:cNvGraphicFramePr>
            <a:graphicFrameLocks noGrp="1" noChangeAspect="1"/>
          </p:cNvGraphicFramePr>
          <p:nvPr>
            <p:ph sz="half" idx="2"/>
          </p:nvPr>
        </p:nvGraphicFramePr>
        <p:xfrm>
          <a:off x="1181100" y="1919288"/>
          <a:ext cx="6350000" cy="4667250"/>
        </p:xfrm>
        <a:graphic>
          <a:graphicData uri="http://schemas.openxmlformats.org/presentationml/2006/ole">
            <mc:AlternateContent xmlns:mc="http://schemas.openxmlformats.org/markup-compatibility/2006">
              <mc:Choice xmlns:v="urn:schemas-microsoft-com:vml" Requires="v">
                <p:oleObj spid="_x0000_s17463" name="Visio" r:id="rId3" imgW="6517843" imgH="4790413" progId="Visio.Drawing.11">
                  <p:embed/>
                </p:oleObj>
              </mc:Choice>
              <mc:Fallback>
                <p:oleObj name="Visio" r:id="rId3" imgW="6517843" imgH="4790413" progId="Visio.Drawing.11">
                  <p:embed/>
                  <p:pic>
                    <p:nvPicPr>
                      <p:cNvPr id="0" name="Object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1919288"/>
                        <a:ext cx="6350000" cy="4667250"/>
                      </a:xfrm>
                      <a:prstGeom prst="rect">
                        <a:avLst/>
                      </a:prstGeom>
                      <a:solidFill>
                        <a:schemeClr val="bg1"/>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3" name="日期占位符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119D559-565A-46F6-8319-65FADC238F71}"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741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67A653D-5EC6-4174-A708-F12A63346132}" type="slidenum">
              <a:rPr lang="en-US" altLang="zh-CN" sz="1000">
                <a:latin typeface="Arial" panose="020B0604020202020204" pitchFamily="34" charset="0"/>
              </a:rPr>
              <a:pPr eaLnBrk="1" hangingPunct="1">
                <a:spcBef>
                  <a:spcPct val="0"/>
                </a:spcBef>
                <a:buFontTx/>
                <a:buNone/>
              </a:pPr>
              <a:t>16</a:t>
            </a:fld>
            <a:endParaRPr lang="en-US" altLang="zh-CN" sz="1000">
              <a:latin typeface="Arial" panose="020B0604020202020204" pitchFamily="34" charset="0"/>
            </a:endParaRPr>
          </a:p>
        </p:txBody>
      </p:sp>
      <p:sp>
        <p:nvSpPr>
          <p:cNvPr id="17415" name="Text Box 6"/>
          <p:cNvSpPr txBox="1">
            <a:spLocks noChangeArrowheads="1"/>
          </p:cNvSpPr>
          <p:nvPr/>
        </p:nvSpPr>
        <p:spPr bwMode="auto">
          <a:xfrm>
            <a:off x="5118100" y="1231900"/>
            <a:ext cx="3644900" cy="396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a:latin typeface="Times New Roman" panose="02020603050405020304" pitchFamily="18" charset="0"/>
              </a:rPr>
              <a:t>由单字节</a:t>
            </a:r>
            <a:r>
              <a:rPr lang="en-US" altLang="zh-CN" sz="2000">
                <a:latin typeface="Times New Roman" panose="02020603050405020304" pitchFamily="18" charset="0"/>
              </a:rPr>
              <a:t>0xA8</a:t>
            </a:r>
            <a:r>
              <a:rPr lang="zh-CN" altLang="en-US" sz="2000">
                <a:latin typeface="Times New Roman" panose="02020603050405020304" pitchFamily="18" charset="0"/>
              </a:rPr>
              <a:t>右移偶数次产生</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457200" y="465138"/>
            <a:ext cx="7543800" cy="508000"/>
          </a:xfrm>
        </p:spPr>
        <p:txBody>
          <a:bodyPr rtlCol="0">
            <a:normAutofit fontScale="90000"/>
          </a:bodyPr>
          <a:lstStyle/>
          <a:p>
            <a:pPr eaLnBrk="1" fontAlgn="auto" hangingPunct="1">
              <a:spcAft>
                <a:spcPts val="0"/>
              </a:spcAft>
              <a:defRPr/>
            </a:pPr>
            <a:r>
              <a:rPr lang="zh-CN" altLang="en-US" smtClean="0"/>
              <a:t>立即数型的第</a:t>
            </a:r>
            <a:r>
              <a:rPr lang="en-US" altLang="zh-CN" smtClean="0"/>
              <a:t>2</a:t>
            </a:r>
            <a:r>
              <a:rPr lang="zh-CN" altLang="en-US" smtClean="0"/>
              <a:t>操作数有多少？</a:t>
            </a:r>
          </a:p>
        </p:txBody>
      </p:sp>
      <p:sp>
        <p:nvSpPr>
          <p:cNvPr id="18435" name="Rectangle 3"/>
          <p:cNvSpPr>
            <a:spLocks noGrp="1" noChangeArrowheads="1"/>
          </p:cNvSpPr>
          <p:nvPr>
            <p:ph type="body" sz="half" idx="1"/>
          </p:nvPr>
        </p:nvSpPr>
        <p:spPr>
          <a:xfrm>
            <a:off x="457200" y="1427163"/>
            <a:ext cx="8077200" cy="3160712"/>
          </a:xfrm>
        </p:spPr>
        <p:txBody>
          <a:bodyPr/>
          <a:lstStyle/>
          <a:p>
            <a:pPr eaLnBrk="1" hangingPunct="1"/>
            <a:r>
              <a:rPr lang="zh-CN" altLang="en-US" sz="2000" dirty="0" smtClean="0"/>
              <a:t>在</a:t>
            </a:r>
            <a:r>
              <a:rPr lang="en-US" altLang="zh-CN" sz="2000" dirty="0" smtClean="0"/>
              <a:t>32</a:t>
            </a:r>
            <a:r>
              <a:rPr lang="zh-CN" altLang="en-US" sz="2000" dirty="0" smtClean="0"/>
              <a:t>位寄存器中，右移偶数次的种数一共是</a:t>
            </a:r>
            <a:r>
              <a:rPr lang="en-US" altLang="zh-CN" sz="2000" dirty="0" smtClean="0"/>
              <a:t>16</a:t>
            </a:r>
            <a:r>
              <a:rPr lang="zh-CN" altLang="en-US" sz="2000" dirty="0" smtClean="0"/>
              <a:t>个（</a:t>
            </a:r>
            <a:r>
              <a:rPr lang="en-US" altLang="zh-CN" sz="2000" dirty="0" smtClean="0"/>
              <a:t>0/2/4/6/8/…../24/26/28/30</a:t>
            </a:r>
            <a:r>
              <a:rPr lang="zh-CN" altLang="en-US" sz="2000" dirty="0" smtClean="0"/>
              <a:t>），即</a:t>
            </a:r>
            <a:r>
              <a:rPr lang="en-US" altLang="zh-CN" sz="2000" dirty="0" smtClean="0"/>
              <a:t>2</a:t>
            </a:r>
            <a:r>
              <a:rPr lang="en-US" altLang="zh-CN" sz="2000" baseline="30000" dirty="0" smtClean="0"/>
              <a:t>4</a:t>
            </a:r>
            <a:r>
              <a:rPr lang="zh-CN" altLang="en-US" sz="2000" dirty="0" smtClean="0"/>
              <a:t>种。</a:t>
            </a:r>
          </a:p>
          <a:p>
            <a:pPr eaLnBrk="1" hangingPunct="1"/>
            <a:r>
              <a:rPr lang="zh-CN" altLang="en-US" sz="2000" dirty="0" smtClean="0"/>
              <a:t>单字节的取值种数为</a:t>
            </a:r>
            <a:r>
              <a:rPr lang="en-US" altLang="zh-CN" sz="2000" dirty="0" smtClean="0"/>
              <a:t>256</a:t>
            </a:r>
            <a:r>
              <a:rPr lang="zh-CN" altLang="en-US" sz="2000" dirty="0" smtClean="0"/>
              <a:t>种，即</a:t>
            </a:r>
            <a:r>
              <a:rPr lang="en-US" altLang="zh-CN" sz="2000" dirty="0" smtClean="0"/>
              <a:t>2</a:t>
            </a:r>
            <a:r>
              <a:rPr lang="en-US" altLang="zh-CN" sz="2000" baseline="30000" dirty="0" smtClean="0"/>
              <a:t>8</a:t>
            </a:r>
            <a:r>
              <a:rPr lang="zh-CN" altLang="en-US" sz="2000" dirty="0" smtClean="0"/>
              <a:t>种。</a:t>
            </a:r>
          </a:p>
          <a:p>
            <a:pPr eaLnBrk="1" hangingPunct="1"/>
            <a:r>
              <a:rPr lang="zh-CN" altLang="en-US" sz="2000" dirty="0" smtClean="0"/>
              <a:t>符合语法的立即数型第</a:t>
            </a:r>
            <a:r>
              <a:rPr lang="en-US" altLang="zh-CN" sz="2000" dirty="0" smtClean="0"/>
              <a:t>2</a:t>
            </a:r>
            <a:r>
              <a:rPr lang="zh-CN" altLang="en-US" sz="2000" dirty="0" smtClean="0"/>
              <a:t>操作数的总个数是</a:t>
            </a:r>
            <a:r>
              <a:rPr lang="en-US" altLang="zh-CN" sz="2000" dirty="0" smtClean="0"/>
              <a:t>2</a:t>
            </a:r>
            <a:r>
              <a:rPr lang="en-US" altLang="zh-CN" sz="2000" baseline="30000" dirty="0" smtClean="0"/>
              <a:t>12</a:t>
            </a:r>
            <a:r>
              <a:rPr lang="zh-CN" altLang="en-US" sz="2000" dirty="0" smtClean="0"/>
              <a:t>种，即</a:t>
            </a:r>
            <a:r>
              <a:rPr lang="en-US" altLang="zh-CN" sz="2000" dirty="0" smtClean="0"/>
              <a:t>4096</a:t>
            </a:r>
            <a:r>
              <a:rPr lang="zh-CN" altLang="en-US" sz="2000" dirty="0" smtClean="0"/>
              <a:t>个。</a:t>
            </a:r>
          </a:p>
          <a:p>
            <a:pPr eaLnBrk="1" hangingPunct="1"/>
            <a:r>
              <a:rPr lang="zh-CN" altLang="en-US" sz="2000" dirty="0" smtClean="0"/>
              <a:t>最大的立即数型第</a:t>
            </a:r>
            <a:r>
              <a:rPr lang="en-US" altLang="zh-CN" sz="2000" dirty="0" smtClean="0"/>
              <a:t>2</a:t>
            </a:r>
            <a:r>
              <a:rPr lang="zh-CN" altLang="en-US" sz="2000" dirty="0" smtClean="0"/>
              <a:t>操作数是</a:t>
            </a:r>
            <a:r>
              <a:rPr lang="en-US" altLang="zh-CN" sz="2000" dirty="0" smtClean="0"/>
              <a:t>0xFF</a:t>
            </a:r>
            <a:r>
              <a:rPr lang="zh-CN" altLang="en-US" sz="2000" dirty="0" smtClean="0"/>
              <a:t>左移</a:t>
            </a:r>
            <a:r>
              <a:rPr lang="en-US" altLang="zh-CN" sz="2000" dirty="0" smtClean="0"/>
              <a:t>24</a:t>
            </a:r>
            <a:r>
              <a:rPr lang="zh-CN" altLang="en-US" sz="2000" dirty="0" smtClean="0"/>
              <a:t>位</a:t>
            </a:r>
          </a:p>
          <a:p>
            <a:pPr lvl="1" eaLnBrk="1" hangingPunct="1"/>
            <a:r>
              <a:rPr lang="zh-CN" altLang="en-US" sz="2000" dirty="0" smtClean="0"/>
              <a:t>相当于</a:t>
            </a:r>
            <a:r>
              <a:rPr lang="en-US" altLang="zh-CN" sz="2000" dirty="0" smtClean="0"/>
              <a:t>0xFF</a:t>
            </a:r>
            <a:r>
              <a:rPr lang="zh-CN" altLang="en-US" sz="2000" dirty="0" smtClean="0"/>
              <a:t>循环右移</a:t>
            </a:r>
            <a:r>
              <a:rPr lang="en-US" altLang="zh-CN" sz="2000" dirty="0" smtClean="0"/>
              <a:t>8</a:t>
            </a:r>
            <a:r>
              <a:rPr lang="zh-CN" altLang="en-US" sz="2000" dirty="0" smtClean="0"/>
              <a:t>位</a:t>
            </a:r>
          </a:p>
          <a:p>
            <a:pPr lvl="1" eaLnBrk="1" hangingPunct="1"/>
            <a:r>
              <a:rPr lang="zh-CN" altLang="en-US" sz="2000" dirty="0" smtClean="0"/>
              <a:t>也就是</a:t>
            </a:r>
            <a:r>
              <a:rPr lang="en-US" altLang="zh-CN" sz="2000" dirty="0" smtClean="0"/>
              <a:t>0xFF000000</a:t>
            </a:r>
            <a:r>
              <a:rPr lang="zh-CN" altLang="en-US" sz="2000" dirty="0" smtClean="0"/>
              <a:t>，对应的十进制数是</a:t>
            </a:r>
            <a:r>
              <a:rPr lang="en-US" altLang="zh-CN" sz="2000" dirty="0" smtClean="0"/>
              <a:t>4278190080</a:t>
            </a:r>
            <a:r>
              <a:rPr lang="zh-CN" altLang="en-US" sz="2000" dirty="0" smtClean="0"/>
              <a:t>，参看图解</a:t>
            </a:r>
          </a:p>
        </p:txBody>
      </p:sp>
      <p:graphicFrame>
        <p:nvGraphicFramePr>
          <p:cNvPr id="18436" name="Object 4"/>
          <p:cNvGraphicFramePr>
            <a:graphicFrameLocks noGrp="1" noChangeAspect="1"/>
          </p:cNvGraphicFramePr>
          <p:nvPr>
            <p:ph sz="half" idx="2"/>
          </p:nvPr>
        </p:nvGraphicFramePr>
        <p:xfrm>
          <a:off x="863600" y="4791075"/>
          <a:ext cx="7283450" cy="1042988"/>
        </p:xfrm>
        <a:graphic>
          <a:graphicData uri="http://schemas.openxmlformats.org/presentationml/2006/ole">
            <mc:AlternateContent xmlns:mc="http://schemas.openxmlformats.org/markup-compatibility/2006">
              <mc:Choice xmlns:v="urn:schemas-microsoft-com:vml" Requires="v">
                <p:oleObj spid="_x0000_s18486" name="Visio" r:id="rId3" imgW="5797702" imgH="830458" progId="Visio.Drawing.11">
                  <p:embed/>
                </p:oleObj>
              </mc:Choice>
              <mc:Fallback>
                <p:oleObj name="Visio" r:id="rId3" imgW="5797702" imgH="830458"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4791075"/>
                        <a:ext cx="7283450"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日期占位符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5887D0E7-2805-452B-BE14-89EB8B066320}"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843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43CF121-25A2-4EF6-A235-5310243529C4}" type="slidenum">
              <a:rPr lang="en-US" altLang="zh-CN" sz="1000">
                <a:latin typeface="Arial" panose="020B0604020202020204" pitchFamily="34" charset="0"/>
              </a:rPr>
              <a:pPr eaLnBrk="1" hangingPunct="1">
                <a:spcBef>
                  <a:spcPct val="0"/>
                </a:spcBef>
                <a:buFontTx/>
                <a:buNone/>
              </a:pPr>
              <a:t>17</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rtlCol="0">
            <a:normAutofit/>
          </a:bodyPr>
          <a:lstStyle/>
          <a:p>
            <a:pPr eaLnBrk="1" fontAlgn="auto" hangingPunct="1">
              <a:spcAft>
                <a:spcPts val="0"/>
              </a:spcAft>
              <a:defRPr/>
            </a:pPr>
            <a:r>
              <a:rPr lang="zh-CN" altLang="en-US" smtClean="0"/>
              <a:t>数轴上立即数型第</a:t>
            </a:r>
            <a:r>
              <a:rPr lang="en-US" altLang="zh-CN" smtClean="0"/>
              <a:t>2</a:t>
            </a:r>
            <a:r>
              <a:rPr lang="zh-CN" altLang="en-US" smtClean="0"/>
              <a:t>操作数的表示</a:t>
            </a:r>
          </a:p>
        </p:txBody>
      </p:sp>
      <p:sp>
        <p:nvSpPr>
          <p:cNvPr id="20483" name="Rectangle 3"/>
          <p:cNvSpPr>
            <a:spLocks noGrp="1" noChangeArrowheads="1"/>
          </p:cNvSpPr>
          <p:nvPr>
            <p:ph type="body" sz="half" idx="1"/>
          </p:nvPr>
        </p:nvSpPr>
        <p:spPr>
          <a:xfrm>
            <a:off x="812800" y="1508125"/>
            <a:ext cx="7429500" cy="2022475"/>
          </a:xfrm>
        </p:spPr>
        <p:txBody>
          <a:bodyPr/>
          <a:lstStyle/>
          <a:p>
            <a:pPr eaLnBrk="1" hangingPunct="1"/>
            <a:r>
              <a:rPr lang="zh-CN" altLang="en-US" sz="2000" smtClean="0"/>
              <a:t>下面的图解给出了立即数型第</a:t>
            </a:r>
            <a:r>
              <a:rPr lang="en-US" altLang="zh-CN" sz="2000" smtClean="0"/>
              <a:t>2</a:t>
            </a:r>
            <a:r>
              <a:rPr lang="zh-CN" altLang="en-US" sz="2000" smtClean="0"/>
              <a:t>操作数在整数数轴上的分布</a:t>
            </a:r>
          </a:p>
          <a:p>
            <a:pPr eaLnBrk="1" hangingPunct="1"/>
            <a:r>
              <a:rPr lang="zh-CN" altLang="en-US" sz="2000" smtClean="0"/>
              <a:t>说明：</a:t>
            </a:r>
          </a:p>
          <a:p>
            <a:pPr lvl="1" eaLnBrk="1" hangingPunct="1"/>
            <a:r>
              <a:rPr lang="en-US" altLang="zh-CN" sz="2000" smtClean="0"/>
              <a:t>0-255</a:t>
            </a:r>
            <a:r>
              <a:rPr lang="zh-CN" altLang="en-US" sz="2000" smtClean="0"/>
              <a:t>是密集分布的，没有间隔</a:t>
            </a:r>
          </a:p>
          <a:p>
            <a:pPr lvl="1" eaLnBrk="1" hangingPunct="1"/>
            <a:r>
              <a:rPr lang="en-US" altLang="zh-CN" sz="2000" smtClean="0"/>
              <a:t>256-1020</a:t>
            </a:r>
            <a:r>
              <a:rPr lang="zh-CN" altLang="en-US" sz="2000" smtClean="0"/>
              <a:t>之间，每一个相邻</a:t>
            </a:r>
            <a:r>
              <a:rPr lang="en-US" altLang="zh-CN" sz="2000" smtClean="0"/>
              <a:t>4</a:t>
            </a:r>
            <a:r>
              <a:rPr lang="zh-CN" altLang="en-US" sz="2000" smtClean="0"/>
              <a:t>。</a:t>
            </a:r>
          </a:p>
          <a:p>
            <a:pPr lvl="1" eaLnBrk="1" hangingPunct="1"/>
            <a:r>
              <a:rPr lang="zh-CN" altLang="en-US" sz="2000" smtClean="0"/>
              <a:t>最大的立即数型第</a:t>
            </a:r>
            <a:r>
              <a:rPr lang="en-US" altLang="zh-CN" sz="2000" smtClean="0"/>
              <a:t>2</a:t>
            </a:r>
            <a:r>
              <a:rPr lang="zh-CN" altLang="en-US" sz="2000" smtClean="0"/>
              <a:t>操作数是</a:t>
            </a:r>
            <a:r>
              <a:rPr lang="en-US" altLang="zh-CN" sz="2000" smtClean="0"/>
              <a:t>4278190080</a:t>
            </a:r>
            <a:r>
              <a:rPr lang="zh-CN" altLang="en-US" sz="2000" smtClean="0"/>
              <a:t>。</a:t>
            </a:r>
          </a:p>
        </p:txBody>
      </p:sp>
      <p:graphicFrame>
        <p:nvGraphicFramePr>
          <p:cNvPr id="20484" name="Object 4"/>
          <p:cNvGraphicFramePr>
            <a:graphicFrameLocks noGrp="1" noChangeAspect="1"/>
          </p:cNvGraphicFramePr>
          <p:nvPr>
            <p:ph sz="half" idx="2"/>
          </p:nvPr>
        </p:nvGraphicFramePr>
        <p:xfrm>
          <a:off x="876300" y="3632200"/>
          <a:ext cx="7197725" cy="1595438"/>
        </p:xfrm>
        <a:graphic>
          <a:graphicData uri="http://schemas.openxmlformats.org/presentationml/2006/ole">
            <mc:AlternateContent xmlns:mc="http://schemas.openxmlformats.org/markup-compatibility/2006">
              <mc:Choice xmlns:v="urn:schemas-microsoft-com:vml" Requires="v">
                <p:oleObj spid="_x0000_s20535" name="Visio" r:id="rId3" imgW="7092899" imgH="1571676" progId="Visio.Drawing.11">
                  <p:embed/>
                </p:oleObj>
              </mc:Choice>
              <mc:Fallback>
                <p:oleObj name="Visio" r:id="rId3" imgW="7092899" imgH="1571676"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3632200"/>
                        <a:ext cx="7197725" cy="159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5" name="日期占位符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E456995-CE13-4F92-8DBE-EF3A5B24AC79}"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20486"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E1F8B76-58D7-4617-9E36-0D2E9AC2E651}" type="slidenum">
              <a:rPr lang="en-US" altLang="zh-CN" sz="1000">
                <a:latin typeface="Arial" panose="020B0604020202020204" pitchFamily="34" charset="0"/>
              </a:rPr>
              <a:pPr eaLnBrk="1" hangingPunct="1">
                <a:spcBef>
                  <a:spcPct val="0"/>
                </a:spcBef>
                <a:buFontTx/>
                <a:buNone/>
              </a:pPr>
              <a:t>18</a:t>
            </a:fld>
            <a:endParaRPr lang="en-US" altLang="zh-CN" sz="1000">
              <a:latin typeface="Arial" panose="020B0604020202020204" pitchFamily="34" charset="0"/>
            </a:endParaRPr>
          </a:p>
        </p:txBody>
      </p:sp>
      <p:sp>
        <p:nvSpPr>
          <p:cNvPr id="20487" name="Text Box 6"/>
          <p:cNvSpPr txBox="1">
            <a:spLocks noChangeArrowheads="1"/>
          </p:cNvSpPr>
          <p:nvPr/>
        </p:nvSpPr>
        <p:spPr bwMode="auto">
          <a:xfrm>
            <a:off x="1879600" y="5422900"/>
            <a:ext cx="551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b="1">
                <a:latin typeface="Times New Roman" panose="02020603050405020304" pitchFamily="18" charset="0"/>
                <a:ea typeface="楷体_GB2312" pitchFamily="49" charset="-122"/>
              </a:rPr>
              <a:t>立即数型第</a:t>
            </a:r>
            <a:r>
              <a:rPr lang="en-US" altLang="zh-CN" sz="2000" b="1">
                <a:latin typeface="Times New Roman" panose="02020603050405020304" pitchFamily="18" charset="0"/>
                <a:ea typeface="楷体_GB2312" pitchFamily="49" charset="-122"/>
              </a:rPr>
              <a:t>2</a:t>
            </a:r>
            <a:r>
              <a:rPr lang="zh-CN" altLang="en-US" sz="2000" b="1">
                <a:latin typeface="Times New Roman" panose="02020603050405020304" pitchFamily="18" charset="0"/>
                <a:ea typeface="楷体_GB2312" pitchFamily="49" charset="-122"/>
              </a:rPr>
              <a:t>操作数在整数数轴上的表示</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95300" y="160338"/>
            <a:ext cx="7543800" cy="1346200"/>
          </a:xfrm>
        </p:spPr>
        <p:txBody>
          <a:bodyPr rtlCol="0">
            <a:normAutofit/>
          </a:bodyPr>
          <a:lstStyle/>
          <a:p>
            <a:pPr eaLnBrk="1" fontAlgn="auto" hangingPunct="1">
              <a:spcAft>
                <a:spcPts val="0"/>
              </a:spcAft>
              <a:defRPr/>
            </a:pPr>
            <a:r>
              <a:rPr lang="en-US" altLang="zh-CN" smtClean="0"/>
              <a:t>ARM</a:t>
            </a:r>
            <a:r>
              <a:rPr lang="zh-CN" altLang="en-US" smtClean="0"/>
              <a:t>数据处理指令中</a:t>
            </a:r>
            <a:br>
              <a:rPr lang="zh-CN" altLang="en-US" smtClean="0"/>
            </a:br>
            <a:r>
              <a:rPr lang="zh-CN" altLang="en-US" smtClean="0"/>
              <a:t>第</a:t>
            </a:r>
            <a:r>
              <a:rPr lang="en-US" altLang="zh-CN" smtClean="0"/>
              <a:t>2</a:t>
            </a:r>
            <a:r>
              <a:rPr lang="zh-CN" altLang="en-US" smtClean="0"/>
              <a:t>操作数的编码格式图解</a:t>
            </a:r>
            <a:r>
              <a:rPr lang="zh-CN" altLang="en-US" sz="3500" smtClean="0"/>
              <a:t> </a:t>
            </a:r>
          </a:p>
        </p:txBody>
      </p:sp>
      <p:sp>
        <p:nvSpPr>
          <p:cNvPr id="19459"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6523B52-04A6-4CAA-84E9-106D40F4E91A}"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946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4831CD71-725E-4500-BBCD-7AC3012BDD1E}" type="slidenum">
              <a:rPr lang="en-US" altLang="zh-CN" sz="1000">
                <a:latin typeface="Arial" panose="020B0604020202020204" pitchFamily="34" charset="0"/>
              </a:rPr>
              <a:pPr eaLnBrk="1" hangingPunct="1">
                <a:spcBef>
                  <a:spcPct val="0"/>
                </a:spcBef>
                <a:buFontTx/>
                <a:buNone/>
              </a:pPr>
              <a:t>19</a:t>
            </a:fld>
            <a:endParaRPr lang="en-US" altLang="zh-CN" sz="1000">
              <a:latin typeface="Arial" panose="020B0604020202020204" pitchFamily="34" charset="0"/>
            </a:endParaRPr>
          </a:p>
        </p:txBody>
      </p:sp>
      <p:sp>
        <p:nvSpPr>
          <p:cNvPr id="19461" name="Rectangle 6"/>
          <p:cNvSpPr>
            <a:spLocks noChangeArrowheads="1"/>
          </p:cNvSpPr>
          <p:nvPr/>
        </p:nvSpPr>
        <p:spPr bwMode="auto">
          <a:xfrm>
            <a:off x="0" y="150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1946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888" y="1500188"/>
            <a:ext cx="6626225" cy="5049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733425" y="412750"/>
            <a:ext cx="7727950" cy="704850"/>
          </a:xfrm>
          <a:solidFill>
            <a:schemeClr val="bg1"/>
          </a:solidFill>
          <a:ln>
            <a:solidFill>
              <a:schemeClr val="bg1"/>
            </a:solidFill>
          </a:ln>
        </p:spPr>
        <p:txBody>
          <a:bodyPr rtlCol="0">
            <a:normAutofit/>
          </a:bodyPr>
          <a:lstStyle/>
          <a:p>
            <a:pPr eaLnBrk="1" fontAlgn="auto" hangingPunct="1">
              <a:spcAft>
                <a:spcPts val="0"/>
              </a:spcAft>
              <a:defRPr/>
            </a:pPr>
            <a:r>
              <a:rPr lang="en-US" altLang="zh-CN" dirty="0" smtClean="0"/>
              <a:t>ARM</a:t>
            </a:r>
            <a:r>
              <a:rPr lang="zh-CN" altLang="en-US" dirty="0" smtClean="0"/>
              <a:t>处理器的指令集基本特点</a:t>
            </a:r>
          </a:p>
        </p:txBody>
      </p:sp>
      <p:sp>
        <p:nvSpPr>
          <p:cNvPr id="3075" name="Rectangle 3"/>
          <p:cNvSpPr>
            <a:spLocks noGrp="1" noChangeArrowheads="1"/>
          </p:cNvSpPr>
          <p:nvPr>
            <p:ph idx="1"/>
          </p:nvPr>
        </p:nvSpPr>
        <p:spPr>
          <a:xfrm>
            <a:off x="822325" y="1509713"/>
            <a:ext cx="6938963" cy="4389437"/>
          </a:xfrm>
        </p:spPr>
        <p:txBody>
          <a:bodyPr/>
          <a:lstStyle/>
          <a:p>
            <a:pPr eaLnBrk="1" hangingPunct="1"/>
            <a:r>
              <a:rPr lang="en-US" altLang="zh-CN" smtClean="0"/>
              <a:t>ARM</a:t>
            </a:r>
            <a:r>
              <a:rPr lang="zh-CN" altLang="en-US" smtClean="0"/>
              <a:t>指令集的语法</a:t>
            </a:r>
          </a:p>
          <a:p>
            <a:pPr lvl="1" eaLnBrk="1" hangingPunct="1"/>
            <a:r>
              <a:rPr lang="en-US" altLang="zh-CN" smtClean="0"/>
              <a:t>ARM</a:t>
            </a:r>
            <a:r>
              <a:rPr lang="zh-CN" altLang="en-US" smtClean="0"/>
              <a:t>指令集的编码格式</a:t>
            </a:r>
          </a:p>
          <a:p>
            <a:pPr lvl="1" eaLnBrk="1" hangingPunct="1"/>
            <a:r>
              <a:rPr lang="zh-CN" altLang="en-US" smtClean="0"/>
              <a:t>指令条件码表</a:t>
            </a:r>
          </a:p>
          <a:p>
            <a:pPr lvl="1" eaLnBrk="1" hangingPunct="1"/>
            <a:r>
              <a:rPr lang="en-US" altLang="zh-CN" b="1" smtClean="0"/>
              <a:t>Operand2</a:t>
            </a:r>
            <a:r>
              <a:rPr lang="zh-CN" altLang="en-US" b="1" smtClean="0"/>
              <a:t>，</a:t>
            </a:r>
            <a:r>
              <a:rPr lang="zh-CN" altLang="en-US" smtClean="0"/>
              <a:t>第</a:t>
            </a:r>
            <a:r>
              <a:rPr lang="en-US" altLang="zh-CN" smtClean="0"/>
              <a:t>2</a:t>
            </a:r>
            <a:r>
              <a:rPr lang="zh-CN" altLang="en-US" smtClean="0"/>
              <a:t>操作数</a:t>
            </a:r>
          </a:p>
        </p:txBody>
      </p:sp>
      <p:sp>
        <p:nvSpPr>
          <p:cNvPr id="307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A6E4EAA6-131D-419D-A665-B42DF075D8FB}"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307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80E9119-2B18-4ADB-92DF-97462A6BCF28}" type="slidenum">
              <a:rPr lang="en-US" altLang="zh-CN" sz="1000">
                <a:latin typeface="Arial" panose="020B0604020202020204" pitchFamily="34" charset="0"/>
              </a:rPr>
              <a:pPr eaLnBrk="1" hangingPunct="1">
                <a:spcBef>
                  <a:spcPct val="0"/>
                </a:spcBef>
                <a:buFontTx/>
                <a:buNone/>
              </a:pPr>
              <a:t>2</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95300" y="160338"/>
            <a:ext cx="7543800" cy="1346200"/>
          </a:xfrm>
        </p:spPr>
        <p:txBody>
          <a:bodyPr rtlCol="0">
            <a:normAutofit/>
          </a:bodyPr>
          <a:lstStyle/>
          <a:p>
            <a:pPr eaLnBrk="1" fontAlgn="auto" hangingPunct="1">
              <a:spcAft>
                <a:spcPts val="0"/>
              </a:spcAft>
              <a:defRPr/>
            </a:pPr>
            <a:r>
              <a:rPr lang="en-US" altLang="zh-CN" smtClean="0"/>
              <a:t>ARM</a:t>
            </a:r>
            <a:r>
              <a:rPr lang="zh-CN" altLang="en-US" smtClean="0"/>
              <a:t>数据处理指令中</a:t>
            </a:r>
            <a:br>
              <a:rPr lang="zh-CN" altLang="en-US" smtClean="0"/>
            </a:br>
            <a:r>
              <a:rPr lang="zh-CN" altLang="en-US" smtClean="0"/>
              <a:t>第</a:t>
            </a:r>
            <a:r>
              <a:rPr lang="en-US" altLang="zh-CN" smtClean="0"/>
              <a:t>2</a:t>
            </a:r>
            <a:r>
              <a:rPr lang="zh-CN" altLang="en-US" smtClean="0"/>
              <a:t>操作数的编码格式图解</a:t>
            </a:r>
            <a:r>
              <a:rPr lang="zh-CN" altLang="en-US" sz="3500" smtClean="0"/>
              <a:t> </a:t>
            </a:r>
          </a:p>
        </p:txBody>
      </p:sp>
      <p:sp>
        <p:nvSpPr>
          <p:cNvPr id="21507"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760F26-CCB3-4B5B-9945-A6680EE5C044}"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2150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04E5C61-7D1F-4FFB-807E-0DB0E2032A67}" type="slidenum">
              <a:rPr lang="en-US" altLang="zh-CN" sz="1000">
                <a:latin typeface="Arial" panose="020B0604020202020204" pitchFamily="34" charset="0"/>
              </a:rPr>
              <a:pPr eaLnBrk="1" hangingPunct="1">
                <a:spcBef>
                  <a:spcPct val="0"/>
                </a:spcBef>
                <a:buFontTx/>
                <a:buNone/>
              </a:pPr>
              <a:t>20</a:t>
            </a:fld>
            <a:endParaRPr lang="en-US" altLang="zh-CN" sz="1000">
              <a:latin typeface="Arial" panose="020B0604020202020204" pitchFamily="34" charset="0"/>
            </a:endParaRPr>
          </a:p>
        </p:txBody>
      </p:sp>
      <p:sp>
        <p:nvSpPr>
          <p:cNvPr id="21509" name="Rectangle 6"/>
          <p:cNvSpPr>
            <a:spLocks noChangeArrowheads="1"/>
          </p:cNvSpPr>
          <p:nvPr/>
        </p:nvSpPr>
        <p:spPr bwMode="auto">
          <a:xfrm>
            <a:off x="0" y="150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21510" name="Picture 4" descr="http://hi.csdn.net/attachment/201007/15/0_1279177420OJ4j.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291263"/>
            <a:ext cx="710565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858253" y="3088105"/>
            <a:ext cx="3096126" cy="858253"/>
          </a:xfrm>
          <a:prstGeom prst="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9" name="矩形 8"/>
          <p:cNvSpPr/>
          <p:nvPr/>
        </p:nvSpPr>
        <p:spPr bwMode="auto">
          <a:xfrm>
            <a:off x="4523874" y="3088105"/>
            <a:ext cx="3096126" cy="858253"/>
          </a:xfrm>
          <a:prstGeom prst="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555625" y="390525"/>
            <a:ext cx="7445375" cy="582613"/>
          </a:xfrm>
        </p:spPr>
        <p:txBody>
          <a:bodyPr rtlCol="0">
            <a:normAutofit fontScale="90000"/>
          </a:bodyPr>
          <a:lstStyle/>
          <a:p>
            <a:pPr eaLnBrk="1" fontAlgn="auto" hangingPunct="1">
              <a:spcAft>
                <a:spcPts val="0"/>
              </a:spcAft>
              <a:defRPr/>
            </a:pPr>
            <a:r>
              <a:rPr lang="zh-CN" altLang="en-US" smtClean="0"/>
              <a:t>灵活的第</a:t>
            </a:r>
            <a:r>
              <a:rPr lang="en-US" altLang="zh-CN" smtClean="0"/>
              <a:t>2</a:t>
            </a:r>
            <a:r>
              <a:rPr lang="zh-CN" altLang="en-US" smtClean="0"/>
              <a:t>操作数（续</a:t>
            </a:r>
            <a:r>
              <a:rPr lang="en-US" altLang="zh-CN" smtClean="0"/>
              <a:t>2</a:t>
            </a:r>
            <a:r>
              <a:rPr lang="zh-CN" altLang="en-US" smtClean="0"/>
              <a:t>）</a:t>
            </a:r>
          </a:p>
        </p:txBody>
      </p:sp>
      <p:sp>
        <p:nvSpPr>
          <p:cNvPr id="22531" name="Rectangle 3"/>
          <p:cNvSpPr>
            <a:spLocks noGrp="1" noChangeArrowheads="1"/>
          </p:cNvSpPr>
          <p:nvPr>
            <p:ph idx="1"/>
          </p:nvPr>
        </p:nvSpPr>
        <p:spPr>
          <a:xfrm>
            <a:off x="457200" y="1662113"/>
            <a:ext cx="8229600" cy="4332287"/>
          </a:xfrm>
        </p:spPr>
        <p:txBody>
          <a:bodyPr/>
          <a:lstStyle/>
          <a:p>
            <a:pPr eaLnBrk="1" hangingPunct="1"/>
            <a:r>
              <a:rPr lang="zh-CN" altLang="en-US" sz="2800" b="1" dirty="0" smtClean="0">
                <a:solidFill>
                  <a:srgbClr val="0000FF"/>
                </a:solidFill>
              </a:rPr>
              <a:t>寄存器移位型</a:t>
            </a:r>
          </a:p>
          <a:p>
            <a:pPr lvl="1" eaLnBrk="1" hangingPunct="1"/>
            <a:r>
              <a:rPr lang="zh-CN" altLang="en-US" sz="2400" b="1" dirty="0" smtClean="0"/>
              <a:t>格式：</a:t>
            </a:r>
            <a:r>
              <a:rPr lang="en-US" altLang="zh-CN" sz="2400" b="1" dirty="0" smtClean="0"/>
              <a:t>Rm{, &lt;shift&gt;}</a:t>
            </a:r>
          </a:p>
          <a:p>
            <a:pPr lvl="1" eaLnBrk="1" hangingPunct="1"/>
            <a:r>
              <a:rPr lang="en-US" altLang="zh-CN" sz="2400" dirty="0" smtClean="0"/>
              <a:t>Rm</a:t>
            </a:r>
            <a:r>
              <a:rPr lang="zh-CN" altLang="en-US" sz="2400" dirty="0" smtClean="0"/>
              <a:t>是第</a:t>
            </a:r>
            <a:r>
              <a:rPr lang="en-US" altLang="zh-CN" sz="2400" dirty="0" smtClean="0"/>
              <a:t>2</a:t>
            </a:r>
            <a:r>
              <a:rPr lang="zh-CN" altLang="en-US" sz="2400" dirty="0" smtClean="0"/>
              <a:t>操作数寄存器，可对它进行移位或循环移位。</a:t>
            </a:r>
            <a:r>
              <a:rPr lang="en-US" altLang="zh-CN" sz="2400" dirty="0" smtClean="0"/>
              <a:t>&lt;shift&gt;</a:t>
            </a:r>
            <a:r>
              <a:rPr lang="zh-CN" altLang="en-US" sz="2400" dirty="0" smtClean="0"/>
              <a:t>用来指定移位类型（</a:t>
            </a:r>
            <a:r>
              <a:rPr lang="en-US" altLang="zh-CN" sz="2400" dirty="0" smtClean="0"/>
              <a:t>LSL</a:t>
            </a:r>
            <a:r>
              <a:rPr lang="zh-CN" altLang="en-US" sz="2400" dirty="0" smtClean="0"/>
              <a:t>，</a:t>
            </a:r>
            <a:r>
              <a:rPr lang="en-US" altLang="zh-CN" sz="2400" dirty="0" smtClean="0"/>
              <a:t>LSR</a:t>
            </a:r>
            <a:r>
              <a:rPr lang="zh-CN" altLang="en-US" sz="2400" dirty="0" smtClean="0"/>
              <a:t>，</a:t>
            </a:r>
            <a:r>
              <a:rPr lang="en-US" altLang="zh-CN" sz="2400" dirty="0" smtClean="0"/>
              <a:t>ASR</a:t>
            </a:r>
            <a:r>
              <a:rPr lang="zh-CN" altLang="en-US" sz="2400" dirty="0" smtClean="0"/>
              <a:t>，</a:t>
            </a:r>
            <a:r>
              <a:rPr lang="en-US" altLang="zh-CN" sz="2400" dirty="0" smtClean="0"/>
              <a:t>ROR</a:t>
            </a:r>
            <a:r>
              <a:rPr lang="zh-CN" altLang="en-US" sz="2400" dirty="0" smtClean="0"/>
              <a:t>或</a:t>
            </a:r>
            <a:r>
              <a:rPr lang="en-US" altLang="zh-CN" sz="2400" dirty="0" smtClean="0"/>
              <a:t>RRX</a:t>
            </a:r>
            <a:r>
              <a:rPr lang="zh-CN" altLang="en-US" sz="2400" dirty="0" smtClean="0"/>
              <a:t>）和移位位数。</a:t>
            </a:r>
            <a:r>
              <a:rPr lang="zh-CN" altLang="en-US" sz="2400" dirty="0" smtClean="0">
                <a:solidFill>
                  <a:srgbClr val="FF0000"/>
                </a:solidFill>
              </a:rPr>
              <a:t>其中移位位数有两种表示方式，一种是</a:t>
            </a:r>
            <a:r>
              <a:rPr lang="en-US" altLang="zh-CN" sz="2400" dirty="0" smtClean="0">
                <a:solidFill>
                  <a:srgbClr val="FF0000"/>
                </a:solidFill>
              </a:rPr>
              <a:t>5</a:t>
            </a:r>
            <a:r>
              <a:rPr lang="zh-CN" altLang="en-US" sz="2400" dirty="0" smtClean="0">
                <a:solidFill>
                  <a:srgbClr val="FF0000"/>
                </a:solidFill>
              </a:rPr>
              <a:t>位立即数（</a:t>
            </a:r>
            <a:r>
              <a:rPr lang="en-US" altLang="zh-CN" sz="2400" dirty="0" smtClean="0">
                <a:solidFill>
                  <a:srgbClr val="FF0000"/>
                </a:solidFill>
              </a:rPr>
              <a:t>#shift</a:t>
            </a:r>
            <a:r>
              <a:rPr lang="zh-CN" altLang="en-US" sz="2400" dirty="0" smtClean="0">
                <a:solidFill>
                  <a:srgbClr val="FF0000"/>
                </a:solidFill>
              </a:rPr>
              <a:t>），另外一种是位移量寄存器</a:t>
            </a:r>
            <a:r>
              <a:rPr lang="en-US" altLang="zh-CN" sz="2400" dirty="0" err="1" smtClean="0">
                <a:solidFill>
                  <a:srgbClr val="FF0000"/>
                </a:solidFill>
              </a:rPr>
              <a:t>Rs</a:t>
            </a:r>
            <a:r>
              <a:rPr lang="zh-CN" altLang="en-US" sz="2400" dirty="0" smtClean="0">
                <a:solidFill>
                  <a:srgbClr val="FF0000"/>
                </a:solidFill>
              </a:rPr>
              <a:t>的值。参看下面的例子。例子中的</a:t>
            </a:r>
            <a:r>
              <a:rPr lang="en-US" altLang="zh-CN" sz="2400" dirty="0" smtClean="0">
                <a:solidFill>
                  <a:srgbClr val="FF0000"/>
                </a:solidFill>
              </a:rPr>
              <a:t>R1</a:t>
            </a:r>
            <a:r>
              <a:rPr lang="zh-CN" altLang="en-US" sz="2400" dirty="0" smtClean="0">
                <a:solidFill>
                  <a:srgbClr val="FF0000"/>
                </a:solidFill>
              </a:rPr>
              <a:t>是</a:t>
            </a:r>
            <a:r>
              <a:rPr lang="en-US" altLang="zh-CN" sz="2400" dirty="0" smtClean="0">
                <a:solidFill>
                  <a:srgbClr val="FF0000"/>
                </a:solidFill>
              </a:rPr>
              <a:t>Rm</a:t>
            </a:r>
            <a:r>
              <a:rPr lang="zh-CN" altLang="en-US" sz="2400" dirty="0" smtClean="0">
                <a:solidFill>
                  <a:srgbClr val="FF0000"/>
                </a:solidFill>
              </a:rPr>
              <a:t>寄存器。</a:t>
            </a:r>
          </a:p>
          <a:p>
            <a:pPr lvl="1" eaLnBrk="1" hangingPunct="1"/>
            <a:r>
              <a:rPr lang="en-US" altLang="zh-CN" sz="2400" dirty="0" smtClean="0"/>
              <a:t>ADD R5, R3, R1, </a:t>
            </a:r>
            <a:r>
              <a:rPr lang="en-US" altLang="zh-CN" sz="2400" dirty="0" smtClean="0">
                <a:solidFill>
                  <a:srgbClr val="FF0000"/>
                </a:solidFill>
              </a:rPr>
              <a:t>LSL </a:t>
            </a:r>
            <a:r>
              <a:rPr lang="en-US" altLang="zh-CN" sz="2400" dirty="0" smtClean="0">
                <a:solidFill>
                  <a:srgbClr val="0000FF"/>
                </a:solidFill>
              </a:rPr>
              <a:t>#2</a:t>
            </a:r>
            <a:r>
              <a:rPr lang="en-US" altLang="zh-CN" sz="2400" dirty="0" smtClean="0"/>
              <a:t>	;R5←R3+R1*</a:t>
            </a:r>
            <a:r>
              <a:rPr lang="en-US" altLang="zh-CN" sz="2400" dirty="0" smtClean="0">
                <a:solidFill>
                  <a:srgbClr val="0000FF"/>
                </a:solidFill>
              </a:rPr>
              <a:t>2</a:t>
            </a:r>
            <a:r>
              <a:rPr lang="en-US" altLang="zh-CN" sz="2400" baseline="30000" dirty="0" smtClean="0">
                <a:solidFill>
                  <a:srgbClr val="0000FF"/>
                </a:solidFill>
              </a:rPr>
              <a:t>2</a:t>
            </a:r>
          </a:p>
          <a:p>
            <a:pPr lvl="1" eaLnBrk="1" hangingPunct="1"/>
            <a:r>
              <a:rPr lang="en-US" altLang="zh-CN" sz="2400" dirty="0" smtClean="0"/>
              <a:t>ADD R5, R3, R1, </a:t>
            </a:r>
            <a:r>
              <a:rPr lang="en-US" altLang="zh-CN" sz="2400" dirty="0" smtClean="0">
                <a:solidFill>
                  <a:srgbClr val="FF0000"/>
                </a:solidFill>
              </a:rPr>
              <a:t>LSL </a:t>
            </a:r>
            <a:r>
              <a:rPr lang="en-US" altLang="zh-CN" sz="2400" dirty="0" smtClean="0">
                <a:solidFill>
                  <a:srgbClr val="0000FF"/>
                </a:solidFill>
              </a:rPr>
              <a:t>R4</a:t>
            </a:r>
            <a:r>
              <a:rPr lang="en-US" altLang="zh-CN" sz="2400" dirty="0" smtClean="0"/>
              <a:t>	;R5←R3+R1*2</a:t>
            </a:r>
            <a:r>
              <a:rPr lang="en-US" altLang="zh-CN" sz="2400" baseline="30000" dirty="0" smtClean="0"/>
              <a:t>(</a:t>
            </a:r>
            <a:r>
              <a:rPr lang="en-US" altLang="zh-CN" sz="2400" baseline="30000" dirty="0" smtClean="0">
                <a:solidFill>
                  <a:srgbClr val="0000FF"/>
                </a:solidFill>
              </a:rPr>
              <a:t>R4)</a:t>
            </a:r>
          </a:p>
          <a:p>
            <a:pPr lvl="1" eaLnBrk="1" hangingPunct="1">
              <a:buFont typeface="Wingdings" panose="05000000000000000000" pitchFamily="2" charset="2"/>
              <a:buNone/>
            </a:pPr>
            <a:r>
              <a:rPr lang="en-US" altLang="zh-CN" sz="2400" dirty="0" smtClean="0"/>
              <a:t>      </a:t>
            </a:r>
            <a:r>
              <a:rPr lang="en-US" altLang="zh-CN" sz="2400" dirty="0" smtClean="0">
                <a:solidFill>
                  <a:srgbClr val="FF0000"/>
                </a:solidFill>
              </a:rPr>
              <a:t>;R4</a:t>
            </a:r>
            <a:r>
              <a:rPr lang="zh-CN" altLang="en-US" sz="2400" dirty="0" smtClean="0">
                <a:solidFill>
                  <a:srgbClr val="FF0000"/>
                </a:solidFill>
              </a:rPr>
              <a:t>是</a:t>
            </a:r>
            <a:r>
              <a:rPr lang="en-US" altLang="zh-CN" sz="2400" dirty="0" err="1" smtClean="0">
                <a:solidFill>
                  <a:srgbClr val="FF0000"/>
                </a:solidFill>
              </a:rPr>
              <a:t>Rs</a:t>
            </a:r>
            <a:r>
              <a:rPr lang="zh-CN" altLang="en-US" sz="2400" dirty="0" smtClean="0">
                <a:solidFill>
                  <a:srgbClr val="FF0000"/>
                </a:solidFill>
              </a:rPr>
              <a:t>寄存器，</a:t>
            </a:r>
            <a:r>
              <a:rPr lang="en-US" altLang="zh-CN" sz="2400" dirty="0" err="1" smtClean="0">
                <a:solidFill>
                  <a:srgbClr val="FF0000"/>
                </a:solidFill>
              </a:rPr>
              <a:t>Rs</a:t>
            </a:r>
            <a:r>
              <a:rPr lang="zh-CN" altLang="en-US" sz="2400" dirty="0" smtClean="0">
                <a:solidFill>
                  <a:srgbClr val="FF0000"/>
                </a:solidFill>
              </a:rPr>
              <a:t>用于计算左移次数</a:t>
            </a:r>
          </a:p>
        </p:txBody>
      </p:sp>
      <p:sp>
        <p:nvSpPr>
          <p:cNvPr id="2253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FB358F4-BBB9-46A8-9AAC-398AF0531CB3}"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2253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B387F83-E489-4E78-93D9-2F63E80B2162}" type="slidenum">
              <a:rPr lang="en-US" altLang="zh-CN" sz="1000">
                <a:latin typeface="Arial" panose="020B0604020202020204" pitchFamily="34" charset="0"/>
              </a:rPr>
              <a:pPr eaLnBrk="1" hangingPunct="1">
                <a:spcBef>
                  <a:spcPct val="0"/>
                </a:spcBef>
                <a:buFontTx/>
                <a:buNone/>
              </a:pPr>
              <a:t>21</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46125" y="523875"/>
            <a:ext cx="7278688" cy="966788"/>
          </a:xfrm>
        </p:spPr>
        <p:txBody>
          <a:bodyPr/>
          <a:lstStyle/>
          <a:p>
            <a:pPr eaLnBrk="1" hangingPunct="1"/>
            <a:r>
              <a:rPr lang="zh-CN" altLang="en-US" smtClean="0"/>
              <a:t>详解第</a:t>
            </a:r>
            <a:r>
              <a:rPr lang="en-US" altLang="zh-CN" smtClean="0"/>
              <a:t>2</a:t>
            </a:r>
            <a:r>
              <a:rPr lang="zh-CN" altLang="en-US" smtClean="0"/>
              <a:t>操作数 </a:t>
            </a:r>
            <a:r>
              <a:rPr lang="en-US" altLang="zh-CN" smtClean="0"/>
              <a:t># immed_8r</a:t>
            </a:r>
          </a:p>
        </p:txBody>
      </p:sp>
      <p:sp>
        <p:nvSpPr>
          <p:cNvPr id="23555" name="Rectangle 3"/>
          <p:cNvSpPr>
            <a:spLocks noGrp="1" noChangeArrowheads="1"/>
          </p:cNvSpPr>
          <p:nvPr>
            <p:ph idx="1"/>
          </p:nvPr>
        </p:nvSpPr>
        <p:spPr>
          <a:xfrm>
            <a:off x="754063" y="1903413"/>
            <a:ext cx="7740650" cy="4554537"/>
          </a:xfrm>
        </p:spPr>
        <p:txBody>
          <a:bodyPr/>
          <a:lstStyle/>
          <a:p>
            <a:pPr eaLnBrk="1" hangingPunct="1"/>
            <a:r>
              <a:rPr lang="zh-CN" altLang="en-US" sz="2600" dirty="0" smtClean="0"/>
              <a:t>该常数必须对应</a:t>
            </a:r>
            <a:r>
              <a:rPr lang="en-US" altLang="zh-CN" sz="2600" dirty="0" smtClean="0"/>
              <a:t>8</a:t>
            </a:r>
            <a:r>
              <a:rPr lang="zh-CN" altLang="en-US" sz="2600" dirty="0" smtClean="0"/>
              <a:t>位位图，即常数是由一个</a:t>
            </a:r>
            <a:r>
              <a:rPr lang="en-US" altLang="zh-CN" sz="2600" dirty="0" smtClean="0"/>
              <a:t>8</a:t>
            </a:r>
            <a:r>
              <a:rPr lang="zh-CN" altLang="en-US" sz="2600" dirty="0" smtClean="0"/>
              <a:t>位的常数循环右移位偶数位得到。例如：</a:t>
            </a:r>
          </a:p>
          <a:p>
            <a:pPr lvl="1" eaLnBrk="1" hangingPunct="1"/>
            <a:r>
              <a:rPr lang="zh-CN" altLang="en-US" sz="2000" dirty="0" smtClean="0"/>
              <a:t>合法常量：</a:t>
            </a:r>
            <a:r>
              <a:rPr lang="en-US" altLang="zh-CN" sz="2000" dirty="0" smtClean="0"/>
              <a:t>0x3FC</a:t>
            </a:r>
            <a:r>
              <a:rPr lang="zh-CN" altLang="en-US" sz="2000" dirty="0" smtClean="0"/>
              <a:t>、</a:t>
            </a:r>
            <a:r>
              <a:rPr lang="en-US" altLang="zh-CN" sz="2000" dirty="0" smtClean="0"/>
              <a:t>0</a:t>
            </a:r>
            <a:r>
              <a:rPr lang="zh-CN" altLang="en-US" sz="2000" dirty="0" smtClean="0"/>
              <a:t>、</a:t>
            </a:r>
            <a:r>
              <a:rPr lang="en-US" altLang="zh-CN" sz="2000" dirty="0" smtClean="0"/>
              <a:t>0xF0000000</a:t>
            </a:r>
            <a:r>
              <a:rPr lang="zh-CN" altLang="en-US" sz="2000" dirty="0" smtClean="0"/>
              <a:t>、</a:t>
            </a:r>
            <a:r>
              <a:rPr lang="en-US" altLang="zh-CN" sz="2000" dirty="0" smtClean="0"/>
              <a:t>200</a:t>
            </a:r>
            <a:r>
              <a:rPr lang="zh-CN" altLang="en-US" sz="2000" dirty="0" smtClean="0"/>
              <a:t>、</a:t>
            </a:r>
            <a:r>
              <a:rPr lang="en-US" altLang="zh-CN" sz="2000" dirty="0" smtClean="0"/>
              <a:t>0xF0000001</a:t>
            </a:r>
            <a:r>
              <a:rPr lang="zh-CN" altLang="en-US" sz="2000" dirty="0" smtClean="0"/>
              <a:t>。</a:t>
            </a:r>
          </a:p>
          <a:p>
            <a:pPr lvl="1" eaLnBrk="1" hangingPunct="1"/>
            <a:r>
              <a:rPr lang="zh-CN" altLang="en-US" sz="2000" dirty="0" smtClean="0"/>
              <a:t>非法常量：</a:t>
            </a:r>
            <a:r>
              <a:rPr lang="en-US" altLang="zh-CN" sz="2000" dirty="0" smtClean="0"/>
              <a:t>0x1FE</a:t>
            </a:r>
            <a:r>
              <a:rPr lang="zh-CN" altLang="en-US" sz="2000" dirty="0" smtClean="0"/>
              <a:t>、</a:t>
            </a:r>
            <a:r>
              <a:rPr lang="en-US" altLang="zh-CN" sz="2000" dirty="0" smtClean="0"/>
              <a:t>511</a:t>
            </a:r>
            <a:r>
              <a:rPr lang="zh-CN" altLang="en-US" sz="2000" dirty="0" smtClean="0"/>
              <a:t>、</a:t>
            </a:r>
            <a:r>
              <a:rPr lang="en-US" altLang="zh-CN" sz="2000" dirty="0" smtClean="0"/>
              <a:t>0xFFFF</a:t>
            </a:r>
            <a:r>
              <a:rPr lang="zh-CN" altLang="en-US" sz="2000" dirty="0" smtClean="0"/>
              <a:t>、</a:t>
            </a:r>
            <a:r>
              <a:rPr lang="en-US" altLang="zh-CN" sz="2000" dirty="0" smtClean="0"/>
              <a:t>0x1010</a:t>
            </a:r>
            <a:r>
              <a:rPr lang="zh-CN" altLang="en-US" sz="2000" dirty="0" smtClean="0"/>
              <a:t>、</a:t>
            </a:r>
            <a:r>
              <a:rPr lang="en-US" altLang="zh-CN" sz="2000" dirty="0" smtClean="0"/>
              <a:t>0xF0000010</a:t>
            </a:r>
            <a:r>
              <a:rPr lang="zh-CN" altLang="en-US" sz="2000" dirty="0" smtClean="0"/>
              <a:t>。</a:t>
            </a:r>
            <a:endParaRPr lang="en-US" altLang="zh-CN" sz="2000" dirty="0" smtClean="0"/>
          </a:p>
          <a:p>
            <a:pPr lvl="1" eaLnBrk="1" hangingPunct="1"/>
            <a:r>
              <a:rPr lang="zh-CN" altLang="en-US" sz="2000" dirty="0" smtClean="0"/>
              <a:t>常数表达式应用举例：</a:t>
            </a:r>
          </a:p>
          <a:p>
            <a:pPr lvl="2" eaLnBrk="1" hangingPunct="1">
              <a:buClr>
                <a:schemeClr val="hlink"/>
              </a:buClr>
            </a:pPr>
            <a:r>
              <a:rPr lang="en-US" altLang="zh-CN" sz="2200" dirty="0" smtClean="0"/>
              <a:t>MOV	R0</a:t>
            </a:r>
            <a:r>
              <a:rPr lang="zh-CN" altLang="en-US" sz="2200" dirty="0" smtClean="0"/>
              <a:t>，</a:t>
            </a:r>
            <a:r>
              <a:rPr lang="en-US" altLang="zh-CN" sz="2200" dirty="0" smtClean="0"/>
              <a:t>#1		;R0=1</a:t>
            </a:r>
            <a:endParaRPr lang="en-US" altLang="zh-CN" sz="2200" dirty="0" smtClean="0">
              <a:solidFill>
                <a:schemeClr val="hlink"/>
              </a:solidFill>
            </a:endParaRPr>
          </a:p>
          <a:p>
            <a:pPr lvl="2" eaLnBrk="1" hangingPunct="1">
              <a:buClr>
                <a:schemeClr val="hlink"/>
              </a:buClr>
            </a:pPr>
            <a:r>
              <a:rPr lang="en-US" altLang="zh-CN" sz="2200" dirty="0" smtClean="0"/>
              <a:t>AND	R1</a:t>
            </a:r>
            <a:r>
              <a:rPr lang="zh-CN" altLang="en-US" sz="2200" dirty="0" smtClean="0"/>
              <a:t>，</a:t>
            </a:r>
            <a:r>
              <a:rPr lang="en-US" altLang="zh-CN" sz="2200" dirty="0" smtClean="0"/>
              <a:t>R2</a:t>
            </a:r>
            <a:r>
              <a:rPr lang="zh-CN" altLang="en-US" sz="2200" dirty="0" smtClean="0"/>
              <a:t>，</a:t>
            </a:r>
            <a:r>
              <a:rPr lang="en-US" altLang="zh-CN" sz="2200" dirty="0" smtClean="0"/>
              <a:t>#0x0F  ;R2</a:t>
            </a:r>
            <a:r>
              <a:rPr lang="en-US" altLang="zh-CN" sz="2200" dirty="0" smtClean="0">
                <a:cs typeface="Times New Roman" panose="02020603050405020304" pitchFamily="18" charset="0"/>
              </a:rPr>
              <a:t>∩</a:t>
            </a:r>
            <a:r>
              <a:rPr lang="en-US" altLang="zh-CN" sz="2200" dirty="0" smtClean="0"/>
              <a:t>0x0F</a:t>
            </a:r>
            <a:r>
              <a:rPr lang="zh-CN" altLang="en-US" sz="2200" dirty="0" smtClean="0"/>
              <a:t>，结果保存在</a:t>
            </a:r>
            <a:r>
              <a:rPr lang="en-US" altLang="zh-CN" sz="2200" dirty="0" smtClean="0"/>
              <a:t>R1</a:t>
            </a:r>
          </a:p>
          <a:p>
            <a:pPr lvl="2" eaLnBrk="1" hangingPunct="1">
              <a:buClr>
                <a:schemeClr val="hlink"/>
              </a:buClr>
            </a:pPr>
            <a:r>
              <a:rPr lang="en-US" altLang="zh-CN" sz="2200" dirty="0" smtClean="0"/>
              <a:t>LDR	R0</a:t>
            </a:r>
            <a:r>
              <a:rPr lang="zh-CN" altLang="en-US" sz="2200" dirty="0" smtClean="0"/>
              <a:t>，</a:t>
            </a:r>
            <a:r>
              <a:rPr lang="en-US" altLang="zh-CN" sz="2200" dirty="0" smtClean="0"/>
              <a:t>[R1]</a:t>
            </a:r>
            <a:r>
              <a:rPr lang="zh-CN" altLang="en-US" sz="2200" dirty="0" smtClean="0"/>
              <a:t>，</a:t>
            </a:r>
            <a:r>
              <a:rPr lang="en-US" altLang="zh-CN" sz="2200" dirty="0" smtClean="0"/>
              <a:t># </a:t>
            </a:r>
            <a:r>
              <a:rPr lang="zh-CN" altLang="en-US" sz="2200" dirty="0" smtClean="0"/>
              <a:t>－</a:t>
            </a:r>
            <a:r>
              <a:rPr lang="en-US" altLang="zh-CN" sz="2200" dirty="0" smtClean="0"/>
              <a:t>4   :</a:t>
            </a:r>
            <a:r>
              <a:rPr lang="zh-CN" altLang="en-US" sz="2100" dirty="0" smtClean="0"/>
              <a:t>后索引偏移</a:t>
            </a:r>
            <a:endParaRPr lang="zh-CN" altLang="en-US" sz="2200" dirty="0" smtClean="0"/>
          </a:p>
          <a:p>
            <a:pPr lvl="2" eaLnBrk="1" hangingPunct="1">
              <a:buClr>
                <a:schemeClr val="hlink"/>
              </a:buClr>
            </a:pPr>
            <a:r>
              <a:rPr lang="en-US" altLang="zh-CN" sz="2200" dirty="0" smtClean="0">
                <a:solidFill>
                  <a:srgbClr val="FF0000"/>
                </a:solidFill>
              </a:rPr>
              <a:t>SUB    R4</a:t>
            </a:r>
            <a:r>
              <a:rPr lang="zh-CN" altLang="en-US" sz="2200" dirty="0" smtClean="0">
                <a:solidFill>
                  <a:srgbClr val="FF0000"/>
                </a:solidFill>
              </a:rPr>
              <a:t>，</a:t>
            </a:r>
            <a:r>
              <a:rPr lang="en-US" altLang="zh-CN" sz="2200" dirty="0" smtClean="0">
                <a:solidFill>
                  <a:srgbClr val="FF0000"/>
                </a:solidFill>
              </a:rPr>
              <a:t>R2</a:t>
            </a:r>
            <a:r>
              <a:rPr lang="zh-CN" altLang="en-US" sz="2200" dirty="0" smtClean="0">
                <a:solidFill>
                  <a:srgbClr val="FF0000"/>
                </a:solidFill>
              </a:rPr>
              <a:t>，</a:t>
            </a:r>
            <a:r>
              <a:rPr lang="en-US" altLang="zh-CN" sz="2200" dirty="0" smtClean="0">
                <a:solidFill>
                  <a:srgbClr val="FF0000"/>
                </a:solidFill>
              </a:rPr>
              <a:t>#D4000002</a:t>
            </a:r>
          </a:p>
          <a:p>
            <a:pPr lvl="2" eaLnBrk="1" hangingPunct="1">
              <a:buClr>
                <a:schemeClr val="hlink"/>
              </a:buClr>
              <a:buFont typeface="Wingdings" panose="05000000000000000000" pitchFamily="2" charset="2"/>
              <a:buNone/>
            </a:pPr>
            <a:r>
              <a:rPr lang="en-US" altLang="zh-CN" sz="2200" dirty="0" smtClean="0">
                <a:solidFill>
                  <a:srgbClr val="FF0000"/>
                </a:solidFill>
              </a:rPr>
              <a:t>                                  ;</a:t>
            </a:r>
            <a:r>
              <a:rPr lang="zh-CN" altLang="en-US" sz="2200" dirty="0" smtClean="0">
                <a:solidFill>
                  <a:srgbClr val="FF0000"/>
                </a:solidFill>
              </a:rPr>
              <a:t>该立即数是</a:t>
            </a:r>
            <a:r>
              <a:rPr lang="en-US" altLang="zh-CN" sz="2200" dirty="0" smtClean="0">
                <a:solidFill>
                  <a:srgbClr val="FF0000"/>
                </a:solidFill>
              </a:rPr>
              <a:t>0xBE</a:t>
            </a:r>
            <a:r>
              <a:rPr lang="zh-CN" altLang="en-US" sz="2200" dirty="0" smtClean="0">
                <a:solidFill>
                  <a:srgbClr val="FF0000"/>
                </a:solidFill>
              </a:rPr>
              <a:t>循环右移</a:t>
            </a:r>
            <a:r>
              <a:rPr lang="en-US" altLang="zh-CN" sz="2200" dirty="0" smtClean="0">
                <a:solidFill>
                  <a:srgbClr val="FF0000"/>
                </a:solidFill>
              </a:rPr>
              <a:t>6</a:t>
            </a:r>
            <a:r>
              <a:rPr lang="zh-CN" altLang="en-US" sz="2200" dirty="0" smtClean="0">
                <a:solidFill>
                  <a:srgbClr val="FF0000"/>
                </a:solidFill>
              </a:rPr>
              <a:t>位</a:t>
            </a:r>
          </a:p>
          <a:p>
            <a:pPr lvl="2" eaLnBrk="1" hangingPunct="1">
              <a:buClr>
                <a:schemeClr val="hlink"/>
              </a:buClr>
              <a:buFont typeface="Wingdings" panose="05000000000000000000" pitchFamily="2" charset="2"/>
              <a:buNone/>
            </a:pPr>
            <a:r>
              <a:rPr lang="zh-CN" altLang="en-US" sz="2200" dirty="0" smtClean="0">
                <a:solidFill>
                  <a:srgbClr val="FF0000"/>
                </a:solidFill>
              </a:rPr>
              <a:t>                                  </a:t>
            </a:r>
          </a:p>
        </p:txBody>
      </p:sp>
      <p:sp>
        <p:nvSpPr>
          <p:cNvPr id="2355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911D2C2-93A6-4396-8769-FB90F9DD27FC}"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235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183A485-328F-44A0-A4D7-8EE12A9B88EF}" type="slidenum">
              <a:rPr lang="en-US" altLang="zh-CN" sz="1000">
                <a:latin typeface="Arial" panose="020B0604020202020204" pitchFamily="34" charset="0"/>
              </a:rPr>
              <a:pPr eaLnBrk="1" hangingPunct="1">
                <a:spcBef>
                  <a:spcPct val="0"/>
                </a:spcBef>
                <a:buFontTx/>
                <a:buNone/>
              </a:pPr>
              <a:t>22</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20725" y="274638"/>
            <a:ext cx="7889875" cy="933450"/>
          </a:xfrm>
          <a:solidFill>
            <a:schemeClr val="bg1"/>
          </a:solidFill>
        </p:spPr>
        <p:txBody>
          <a:bodyPr/>
          <a:lstStyle/>
          <a:p>
            <a:pPr eaLnBrk="1" hangingPunct="1"/>
            <a:r>
              <a:rPr lang="zh-CN" altLang="en-US" smtClean="0"/>
              <a:t>详解第</a:t>
            </a:r>
            <a:r>
              <a:rPr lang="en-US" altLang="zh-CN" smtClean="0"/>
              <a:t>2</a:t>
            </a:r>
            <a:r>
              <a:rPr lang="zh-CN" altLang="en-US" smtClean="0"/>
              <a:t>操作数的</a:t>
            </a:r>
            <a:r>
              <a:rPr lang="en-US" altLang="zh-CN" smtClean="0"/>
              <a:t>Rm</a:t>
            </a:r>
            <a:r>
              <a:rPr lang="zh-CN" altLang="en-US" smtClean="0"/>
              <a:t>寄存器（</a:t>
            </a:r>
            <a:r>
              <a:rPr lang="en-US" altLang="zh-CN" smtClean="0"/>
              <a:t>1</a:t>
            </a:r>
            <a:r>
              <a:rPr lang="zh-CN" altLang="en-US" smtClean="0"/>
              <a:t>）</a:t>
            </a:r>
          </a:p>
        </p:txBody>
      </p:sp>
      <p:sp>
        <p:nvSpPr>
          <p:cNvPr id="24579" name="Rectangle 3"/>
          <p:cNvSpPr>
            <a:spLocks noGrp="1" noChangeArrowheads="1"/>
          </p:cNvSpPr>
          <p:nvPr>
            <p:ph idx="1"/>
          </p:nvPr>
        </p:nvSpPr>
        <p:spPr>
          <a:xfrm>
            <a:off x="782638" y="1598613"/>
            <a:ext cx="7789862" cy="4383087"/>
          </a:xfrm>
        </p:spPr>
        <p:txBody>
          <a:bodyPr/>
          <a:lstStyle/>
          <a:p>
            <a:pPr eaLnBrk="1" hangingPunct="1">
              <a:lnSpc>
                <a:spcPct val="80000"/>
              </a:lnSpc>
            </a:pPr>
            <a:r>
              <a:rPr lang="en-US" altLang="zh-CN" sz="2800" smtClean="0"/>
              <a:t>RM</a:t>
            </a:r>
            <a:r>
              <a:rPr lang="zh-CN" altLang="en-US" sz="2800" smtClean="0"/>
              <a:t>寄存器通常是存放第</a:t>
            </a:r>
            <a:r>
              <a:rPr lang="en-US" altLang="zh-CN" sz="2800" smtClean="0"/>
              <a:t>2</a:t>
            </a:r>
            <a:r>
              <a:rPr lang="zh-CN" altLang="en-US" sz="2800" smtClean="0"/>
              <a:t>操作数的寄存器</a:t>
            </a:r>
          </a:p>
          <a:p>
            <a:pPr eaLnBrk="1" hangingPunct="1">
              <a:lnSpc>
                <a:spcPct val="80000"/>
              </a:lnSpc>
              <a:buFont typeface="Wingdings" panose="05000000000000000000" pitchFamily="2" charset="2"/>
              <a:buNone/>
            </a:pPr>
            <a:r>
              <a:rPr lang="en-US" altLang="zh-CN" sz="2600" b="1" smtClean="0"/>
              <a:t>&lt;opcode&gt;{&lt;cond&gt;}{S}  &lt;Rd&gt;,  &lt;Rn&gt; </a:t>
            </a:r>
            <a:r>
              <a:rPr lang="en-US" altLang="zh-CN" sz="2600" b="1" smtClean="0">
                <a:solidFill>
                  <a:srgbClr val="FF0000"/>
                </a:solidFill>
              </a:rPr>
              <a:t>{,RM{, shift}}</a:t>
            </a:r>
            <a:endParaRPr lang="en-US" altLang="zh-CN" sz="2800" smtClean="0">
              <a:solidFill>
                <a:srgbClr val="FF0000"/>
              </a:solidFill>
            </a:endParaRPr>
          </a:p>
          <a:p>
            <a:pPr eaLnBrk="1" hangingPunct="1">
              <a:lnSpc>
                <a:spcPct val="80000"/>
              </a:lnSpc>
            </a:pPr>
            <a:r>
              <a:rPr lang="zh-CN" altLang="en-US" sz="2800" smtClean="0"/>
              <a:t>举例：</a:t>
            </a:r>
          </a:p>
          <a:p>
            <a:pPr lvl="1" eaLnBrk="1" hangingPunct="1">
              <a:lnSpc>
                <a:spcPct val="80000"/>
              </a:lnSpc>
            </a:pPr>
            <a:r>
              <a:rPr lang="en-US" altLang="zh-CN" sz="2400" smtClean="0"/>
              <a:t>SUB	R1</a:t>
            </a:r>
            <a:r>
              <a:rPr lang="zh-CN" altLang="en-US" sz="2400" smtClean="0"/>
              <a:t>，</a:t>
            </a:r>
            <a:r>
              <a:rPr lang="en-US" altLang="zh-CN" sz="2400" smtClean="0"/>
              <a:t>R1</a:t>
            </a:r>
            <a:r>
              <a:rPr lang="zh-CN" altLang="en-US" sz="2400" smtClean="0"/>
              <a:t>，</a:t>
            </a:r>
            <a:r>
              <a:rPr lang="en-US" altLang="zh-CN" sz="2400" smtClean="0">
                <a:solidFill>
                  <a:srgbClr val="FF0000"/>
                </a:solidFill>
              </a:rPr>
              <a:t>R2</a:t>
            </a:r>
            <a:r>
              <a:rPr lang="en-US" altLang="zh-CN" sz="2400" smtClean="0"/>
              <a:t>  ;R1</a:t>
            </a:r>
            <a:r>
              <a:rPr lang="zh-CN" altLang="en-US" sz="2400" smtClean="0"/>
              <a:t>－</a:t>
            </a:r>
            <a:r>
              <a:rPr lang="en-US" altLang="zh-CN" sz="2400" smtClean="0"/>
              <a:t>R2</a:t>
            </a:r>
            <a:r>
              <a:rPr lang="en-US" altLang="zh-CN" sz="2400" smtClean="0">
                <a:latin typeface="宋体" panose="02010600030101010101" pitchFamily="2" charset="-122"/>
              </a:rPr>
              <a:t>→</a:t>
            </a:r>
            <a:r>
              <a:rPr lang="en-US" altLang="zh-CN" sz="2400" smtClean="0"/>
              <a:t>R1</a:t>
            </a:r>
          </a:p>
          <a:p>
            <a:pPr lvl="1" eaLnBrk="1" hangingPunct="1">
              <a:lnSpc>
                <a:spcPct val="80000"/>
              </a:lnSpc>
            </a:pPr>
            <a:r>
              <a:rPr lang="en-US" altLang="zh-CN" sz="2400" smtClean="0"/>
              <a:t>MOV	PC</a:t>
            </a:r>
            <a:r>
              <a:rPr lang="zh-CN" altLang="en-US" sz="2400" smtClean="0"/>
              <a:t>，</a:t>
            </a:r>
            <a:r>
              <a:rPr lang="en-US" altLang="zh-CN" sz="2400" smtClean="0"/>
              <a:t>R0     ;PC</a:t>
            </a:r>
            <a:r>
              <a:rPr lang="en-US" altLang="en-US" sz="2200" smtClean="0">
                <a:ea typeface="宋体" panose="02010600030101010101" pitchFamily="2" charset="-122"/>
              </a:rPr>
              <a:t>←</a:t>
            </a:r>
            <a:r>
              <a:rPr lang="en-US" altLang="zh-CN" sz="2400" smtClean="0"/>
              <a:t>R0</a:t>
            </a:r>
            <a:r>
              <a:rPr lang="zh-CN" altLang="en-US" sz="2400" smtClean="0"/>
              <a:t>，程序跳转到指定地址</a:t>
            </a:r>
          </a:p>
          <a:p>
            <a:pPr lvl="1" eaLnBrk="1" hangingPunct="1">
              <a:lnSpc>
                <a:spcPct val="80000"/>
              </a:lnSpc>
            </a:pPr>
            <a:r>
              <a:rPr lang="en-US" altLang="zh-CN" sz="2400" smtClean="0"/>
              <a:t>LDR	R0</a:t>
            </a:r>
            <a:r>
              <a:rPr lang="zh-CN" altLang="en-US" sz="2400" smtClean="0"/>
              <a:t>，</a:t>
            </a:r>
            <a:r>
              <a:rPr lang="en-US" altLang="zh-CN" sz="2400" smtClean="0"/>
              <a:t>[R1]</a:t>
            </a:r>
            <a:r>
              <a:rPr lang="zh-CN" altLang="en-US" sz="2400" smtClean="0"/>
              <a:t>，</a:t>
            </a:r>
            <a:r>
              <a:rPr lang="en-US" altLang="zh-CN" sz="2400" smtClean="0"/>
              <a:t>#</a:t>
            </a:r>
            <a:r>
              <a:rPr lang="en-US" altLang="zh-CN" sz="2400" smtClean="0">
                <a:solidFill>
                  <a:srgbClr val="FF0000"/>
                </a:solidFill>
              </a:rPr>
              <a:t>4</a:t>
            </a:r>
          </a:p>
          <a:p>
            <a:pPr lvl="1" eaLnBrk="1" hangingPunct="1">
              <a:lnSpc>
                <a:spcPct val="80000"/>
              </a:lnSpc>
              <a:buFont typeface="Wingdings" panose="05000000000000000000" pitchFamily="2" charset="2"/>
              <a:buNone/>
            </a:pPr>
            <a:r>
              <a:rPr lang="en-US" altLang="zh-CN" sz="2400" smtClean="0"/>
              <a:t>     ;</a:t>
            </a:r>
            <a:r>
              <a:rPr lang="zh-CN" altLang="en-US" sz="2400" smtClean="0"/>
              <a:t>读取</a:t>
            </a:r>
            <a:r>
              <a:rPr lang="en-US" altLang="zh-CN" sz="2400" smtClean="0"/>
              <a:t>R1</a:t>
            </a:r>
            <a:r>
              <a:rPr lang="zh-CN" altLang="en-US" sz="2400" smtClean="0"/>
              <a:t>地址上的存储器单元内容并存入</a:t>
            </a:r>
            <a:r>
              <a:rPr lang="en-US" altLang="zh-CN" sz="2400" smtClean="0"/>
              <a:t>R0</a:t>
            </a:r>
            <a:r>
              <a:rPr lang="zh-CN" altLang="en-US" sz="2400" smtClean="0"/>
              <a:t>，</a:t>
            </a:r>
          </a:p>
          <a:p>
            <a:pPr lvl="1" eaLnBrk="1" hangingPunct="1">
              <a:lnSpc>
                <a:spcPct val="80000"/>
              </a:lnSpc>
              <a:buFont typeface="Wingdings" panose="05000000000000000000" pitchFamily="2" charset="2"/>
              <a:buNone/>
            </a:pPr>
            <a:r>
              <a:rPr lang="zh-CN" altLang="en-US" sz="2400" smtClean="0"/>
              <a:t>     </a:t>
            </a:r>
            <a:r>
              <a:rPr lang="en-US" altLang="zh-CN" sz="2400" smtClean="0"/>
              <a:t>;</a:t>
            </a:r>
            <a:r>
              <a:rPr lang="zh-CN" altLang="en-US" sz="2400" smtClean="0"/>
              <a:t>且</a:t>
            </a:r>
            <a:r>
              <a:rPr lang="en-US" altLang="zh-CN" sz="2400" smtClean="0"/>
              <a:t>R1</a:t>
            </a:r>
            <a:r>
              <a:rPr lang="zh-CN" altLang="en-US" sz="2400" smtClean="0"/>
              <a:t>＝</a:t>
            </a:r>
            <a:r>
              <a:rPr lang="en-US" altLang="zh-CN" sz="2400" smtClean="0"/>
              <a:t>R1+4</a:t>
            </a:r>
            <a:r>
              <a:rPr lang="zh-CN" altLang="en-US" sz="2400" smtClean="0"/>
              <a:t>，</a:t>
            </a:r>
            <a:r>
              <a:rPr lang="zh-CN" altLang="en-US" sz="2400" smtClean="0">
                <a:solidFill>
                  <a:srgbClr val="FF0000"/>
                </a:solidFill>
              </a:rPr>
              <a:t>后索引偏移（后变址）</a:t>
            </a:r>
          </a:p>
          <a:p>
            <a:pPr lvl="1" eaLnBrk="1" hangingPunct="1">
              <a:lnSpc>
                <a:spcPct val="80000"/>
              </a:lnSpc>
            </a:pPr>
            <a:r>
              <a:rPr lang="en-US" altLang="zh-CN" sz="2400" smtClean="0"/>
              <a:t>AND	R0</a:t>
            </a:r>
            <a:r>
              <a:rPr lang="zh-CN" altLang="en-US" sz="2400" smtClean="0"/>
              <a:t>，</a:t>
            </a:r>
            <a:r>
              <a:rPr lang="en-US" altLang="zh-CN" sz="2400" smtClean="0"/>
              <a:t>R5</a:t>
            </a:r>
            <a:r>
              <a:rPr lang="zh-CN" altLang="en-US" sz="2400" smtClean="0"/>
              <a:t>，</a:t>
            </a:r>
            <a:r>
              <a:rPr lang="en-US" altLang="zh-CN" sz="2400" smtClean="0">
                <a:solidFill>
                  <a:srgbClr val="FF0000"/>
                </a:solidFill>
              </a:rPr>
              <a:t>R2</a:t>
            </a:r>
          </a:p>
          <a:p>
            <a:pPr lvl="1" eaLnBrk="1" hangingPunct="1">
              <a:lnSpc>
                <a:spcPct val="80000"/>
              </a:lnSpc>
              <a:buFont typeface="Wingdings" panose="05000000000000000000" pitchFamily="2" charset="2"/>
              <a:buNone/>
            </a:pPr>
            <a:r>
              <a:rPr lang="en-US" altLang="zh-CN" sz="2400" smtClean="0"/>
              <a:t>     </a:t>
            </a:r>
            <a:r>
              <a:rPr lang="en-US" altLang="zh-CN" sz="2400" smtClean="0">
                <a:solidFill>
                  <a:srgbClr val="FF0000"/>
                </a:solidFill>
              </a:rPr>
              <a:t>;R2</a:t>
            </a:r>
            <a:r>
              <a:rPr lang="zh-CN" altLang="en-US" sz="2400" smtClean="0">
                <a:solidFill>
                  <a:srgbClr val="FF0000"/>
                </a:solidFill>
              </a:rPr>
              <a:t>中存放的是第</a:t>
            </a:r>
            <a:r>
              <a:rPr lang="en-US" altLang="zh-CN" sz="2400" smtClean="0">
                <a:solidFill>
                  <a:srgbClr val="FF0000"/>
                </a:solidFill>
              </a:rPr>
              <a:t>2</a:t>
            </a:r>
            <a:r>
              <a:rPr lang="zh-CN" altLang="en-US" sz="2400" smtClean="0">
                <a:solidFill>
                  <a:srgbClr val="FF0000"/>
                </a:solidFill>
              </a:rPr>
              <a:t>操作数，</a:t>
            </a:r>
            <a:r>
              <a:rPr lang="en-US" altLang="zh-CN" sz="2400" smtClean="0">
                <a:solidFill>
                  <a:srgbClr val="FF0000"/>
                </a:solidFill>
              </a:rPr>
              <a:t>#</a:t>
            </a:r>
            <a:r>
              <a:rPr lang="en-US" altLang="zh-CN" sz="2400" smtClean="0">
                <a:solidFill>
                  <a:srgbClr val="000000"/>
                </a:solidFill>
              </a:rPr>
              <a:t>shift</a:t>
            </a:r>
            <a:r>
              <a:rPr lang="zh-CN" altLang="en-US" sz="2400" smtClean="0">
                <a:solidFill>
                  <a:srgbClr val="000000"/>
                </a:solidFill>
              </a:rPr>
              <a:t>为空</a:t>
            </a:r>
          </a:p>
          <a:p>
            <a:pPr lvl="1" eaLnBrk="1" hangingPunct="1">
              <a:lnSpc>
                <a:spcPct val="80000"/>
              </a:lnSpc>
              <a:buFont typeface="Wingdings" panose="05000000000000000000" pitchFamily="2" charset="2"/>
              <a:buNone/>
            </a:pPr>
            <a:r>
              <a:rPr lang="zh-CN" altLang="en-US" sz="2400" smtClean="0">
                <a:solidFill>
                  <a:schemeClr val="hlink"/>
                </a:solidFill>
              </a:rPr>
              <a:t>     </a:t>
            </a:r>
            <a:r>
              <a:rPr lang="en-US" altLang="zh-CN" sz="2400" smtClean="0">
                <a:solidFill>
                  <a:srgbClr val="FF0000"/>
                </a:solidFill>
              </a:rPr>
              <a:t>;</a:t>
            </a:r>
            <a:r>
              <a:rPr lang="zh-CN" altLang="en-US" sz="2400" smtClean="0">
                <a:solidFill>
                  <a:srgbClr val="FF0000"/>
                </a:solidFill>
              </a:rPr>
              <a:t>该数据属于寄存器方式的第</a:t>
            </a:r>
            <a:r>
              <a:rPr lang="en-US" altLang="zh-CN" sz="2400" smtClean="0">
                <a:solidFill>
                  <a:srgbClr val="FF0000"/>
                </a:solidFill>
              </a:rPr>
              <a:t>2</a:t>
            </a:r>
            <a:r>
              <a:rPr lang="zh-CN" altLang="en-US" sz="2400" smtClean="0">
                <a:solidFill>
                  <a:srgbClr val="FF0000"/>
                </a:solidFill>
              </a:rPr>
              <a:t>操作数</a:t>
            </a:r>
          </a:p>
        </p:txBody>
      </p:sp>
      <p:sp>
        <p:nvSpPr>
          <p:cNvPr id="2458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95AE8A2-D494-43B9-A678-BCD6FB018AED}"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2458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7FD6AB4-AAB1-494C-8AE5-C9A87B97E696}" type="slidenum">
              <a:rPr lang="en-US" altLang="zh-CN" sz="1000">
                <a:latin typeface="Arial" panose="020B0604020202020204" pitchFamily="34" charset="0"/>
              </a:rPr>
              <a:pPr eaLnBrk="1" hangingPunct="1">
                <a:spcBef>
                  <a:spcPct val="0"/>
                </a:spcBef>
                <a:buFontTx/>
                <a:buNone/>
              </a:pPr>
              <a:t>23</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465138"/>
            <a:ext cx="8267700" cy="952500"/>
          </a:xfrm>
          <a:solidFill>
            <a:schemeClr val="bg1"/>
          </a:solidFill>
        </p:spPr>
        <p:txBody>
          <a:bodyPr/>
          <a:lstStyle/>
          <a:p>
            <a:pPr eaLnBrk="1" hangingPunct="1"/>
            <a:r>
              <a:rPr lang="zh-CN" altLang="en-US" smtClean="0"/>
              <a:t>详解第</a:t>
            </a:r>
            <a:r>
              <a:rPr lang="en-US" altLang="zh-CN" smtClean="0"/>
              <a:t>2</a:t>
            </a:r>
            <a:r>
              <a:rPr lang="zh-CN" altLang="en-US" smtClean="0"/>
              <a:t>操作数的</a:t>
            </a:r>
            <a:r>
              <a:rPr lang="en-US" altLang="zh-CN" smtClean="0"/>
              <a:t>Rm</a:t>
            </a:r>
            <a:r>
              <a:rPr lang="zh-CN" altLang="en-US" smtClean="0"/>
              <a:t>寄存器（</a:t>
            </a:r>
            <a:r>
              <a:rPr lang="en-US" altLang="zh-CN" smtClean="0"/>
              <a:t>2</a:t>
            </a:r>
            <a:r>
              <a:rPr lang="zh-CN" altLang="en-US" smtClean="0"/>
              <a:t>）</a:t>
            </a:r>
          </a:p>
        </p:txBody>
      </p:sp>
      <p:sp>
        <p:nvSpPr>
          <p:cNvPr id="25603" name="Rectangle 3"/>
          <p:cNvSpPr>
            <a:spLocks noGrp="1" noChangeArrowheads="1"/>
          </p:cNvSpPr>
          <p:nvPr>
            <p:ph idx="1"/>
          </p:nvPr>
        </p:nvSpPr>
        <p:spPr>
          <a:xfrm>
            <a:off x="711200" y="1812925"/>
            <a:ext cx="7772400" cy="1833563"/>
          </a:xfrm>
        </p:spPr>
        <p:txBody>
          <a:bodyPr/>
          <a:lstStyle/>
          <a:p>
            <a:pPr eaLnBrk="1" hangingPunct="1">
              <a:buFont typeface="Wingdings" panose="05000000000000000000" pitchFamily="2" charset="2"/>
              <a:buNone/>
            </a:pPr>
            <a:r>
              <a:rPr lang="en-US" altLang="zh-CN" sz="2800" smtClean="0"/>
              <a:t>ADD	R0, R0, R0, LSL #2	;</a:t>
            </a:r>
            <a:r>
              <a:rPr lang="zh-CN" altLang="en-US" sz="2800" smtClean="0"/>
              <a:t>执行结果</a:t>
            </a:r>
            <a:r>
              <a:rPr lang="en-US" altLang="zh-CN" sz="2800" smtClean="0"/>
              <a:t>R0=5*R0</a:t>
            </a:r>
          </a:p>
          <a:p>
            <a:pPr eaLnBrk="1" hangingPunct="1">
              <a:buFont typeface="Wingdings" panose="05000000000000000000" pitchFamily="2" charset="2"/>
              <a:buNone/>
            </a:pPr>
            <a:r>
              <a:rPr lang="en-US" altLang="zh-CN" sz="2800" smtClean="0"/>
              <a:t>ADD	R5, R3, R1, LSL #2	;R5←R3+R1*4</a:t>
            </a:r>
          </a:p>
          <a:p>
            <a:pPr eaLnBrk="1" hangingPunct="1">
              <a:buFont typeface="Wingdings" panose="05000000000000000000" pitchFamily="2" charset="2"/>
              <a:buNone/>
            </a:pPr>
            <a:r>
              <a:rPr lang="en-US" altLang="zh-CN" sz="2800" smtClean="0"/>
              <a:t>ADD	R5, R3, R1, LSL R4	;R5←R3+R1*2</a:t>
            </a:r>
            <a:r>
              <a:rPr lang="en-US" altLang="zh-CN" sz="2800" baseline="30000" smtClean="0"/>
              <a:t>R4</a:t>
            </a:r>
          </a:p>
        </p:txBody>
      </p:sp>
      <p:sp>
        <p:nvSpPr>
          <p:cNvPr id="2560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C0D43263-CDF0-4D61-879D-533C5D9CFA13}"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256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C4300CD-AA10-4425-BCDA-13AE8D403A2A}" type="slidenum">
              <a:rPr lang="en-US" altLang="zh-CN" sz="1000">
                <a:latin typeface="Arial" panose="020B0604020202020204" pitchFamily="34" charset="0"/>
              </a:rPr>
              <a:pPr eaLnBrk="1" hangingPunct="1">
                <a:spcBef>
                  <a:spcPct val="0"/>
                </a:spcBef>
                <a:buFontTx/>
                <a:buNone/>
              </a:pPr>
              <a:t>24</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666750" y="274638"/>
            <a:ext cx="7734300" cy="1447800"/>
          </a:xfrm>
          <a:solidFill>
            <a:schemeClr val="bg1"/>
          </a:solidFill>
        </p:spPr>
        <p:txBody>
          <a:bodyPr rtlCol="0">
            <a:normAutofit/>
          </a:bodyPr>
          <a:lstStyle/>
          <a:p>
            <a:pPr eaLnBrk="1" fontAlgn="auto" hangingPunct="1">
              <a:spcAft>
                <a:spcPts val="0"/>
              </a:spcAft>
              <a:defRPr/>
            </a:pPr>
            <a:r>
              <a:rPr lang="zh-CN" altLang="en-US" smtClean="0"/>
              <a:t>寄存器移位方式生成的第</a:t>
            </a:r>
            <a:r>
              <a:rPr lang="en-US" altLang="zh-CN" smtClean="0"/>
              <a:t>2</a:t>
            </a:r>
            <a:r>
              <a:rPr lang="zh-CN" altLang="en-US" smtClean="0"/>
              <a:t>操作数</a:t>
            </a:r>
            <a:br>
              <a:rPr lang="zh-CN" altLang="en-US" smtClean="0"/>
            </a:br>
            <a:r>
              <a:rPr lang="en-US" altLang="zh-CN" smtClean="0"/>
              <a:t>Rm{, shift}</a:t>
            </a:r>
          </a:p>
        </p:txBody>
      </p:sp>
      <p:sp>
        <p:nvSpPr>
          <p:cNvPr id="26627" name="Rectangle 3"/>
          <p:cNvSpPr>
            <a:spLocks noGrp="1" noChangeArrowheads="1"/>
          </p:cNvSpPr>
          <p:nvPr>
            <p:ph idx="1"/>
          </p:nvPr>
        </p:nvSpPr>
        <p:spPr>
          <a:xfrm>
            <a:off x="698500" y="1671638"/>
            <a:ext cx="7623175" cy="3789362"/>
          </a:xfrm>
        </p:spPr>
        <p:txBody>
          <a:bodyPr/>
          <a:lstStyle/>
          <a:p>
            <a:pPr eaLnBrk="1" hangingPunct="1"/>
            <a:r>
              <a:rPr lang="zh-CN" altLang="en-US" sz="2800" dirty="0" smtClean="0"/>
              <a:t>将寄存器的移位结果作为操作数，但</a:t>
            </a:r>
            <a:r>
              <a:rPr lang="en-US" altLang="zh-CN" sz="2800" dirty="0" smtClean="0"/>
              <a:t>Rm</a:t>
            </a:r>
            <a:r>
              <a:rPr lang="zh-CN" altLang="en-US" sz="2800" dirty="0" smtClean="0"/>
              <a:t>值保存不变，移位方法如下：</a:t>
            </a:r>
          </a:p>
          <a:p>
            <a:pPr lvl="1" eaLnBrk="1" hangingPunct="1"/>
            <a:r>
              <a:rPr lang="en-US" altLang="zh-CN" sz="2400" dirty="0" smtClean="0"/>
              <a:t>ASR	# n  	;</a:t>
            </a:r>
            <a:r>
              <a:rPr lang="zh-CN" altLang="en-US" sz="2400" dirty="0" smtClean="0"/>
              <a:t>算术右移</a:t>
            </a:r>
            <a:r>
              <a:rPr lang="en-US" altLang="zh-CN" sz="2400" dirty="0" smtClean="0"/>
              <a:t>n</a:t>
            </a:r>
            <a:r>
              <a:rPr lang="zh-CN" altLang="en-US" sz="2400" dirty="0" smtClean="0"/>
              <a:t>位</a:t>
            </a:r>
            <a:r>
              <a:rPr lang="en-US" altLang="zh-CN" sz="2400" dirty="0" smtClean="0"/>
              <a:t>(1≤n≤32)</a:t>
            </a:r>
            <a:r>
              <a:rPr lang="zh-CN" altLang="en-US" sz="2400" dirty="0" smtClean="0"/>
              <a:t>。</a:t>
            </a:r>
          </a:p>
          <a:p>
            <a:pPr lvl="1" eaLnBrk="1" hangingPunct="1"/>
            <a:r>
              <a:rPr lang="en-US" altLang="zh-CN" sz="2400" dirty="0" smtClean="0"/>
              <a:t>LSL	# n  	;</a:t>
            </a:r>
            <a:r>
              <a:rPr lang="zh-CN" altLang="en-US" sz="2400" dirty="0" smtClean="0"/>
              <a:t>逻辑左移</a:t>
            </a:r>
            <a:r>
              <a:rPr lang="en-US" altLang="zh-CN" sz="2400" dirty="0" smtClean="0"/>
              <a:t>n</a:t>
            </a:r>
            <a:r>
              <a:rPr lang="zh-CN" altLang="en-US" sz="2400" dirty="0" smtClean="0"/>
              <a:t>位</a:t>
            </a:r>
            <a:r>
              <a:rPr lang="en-US" altLang="zh-CN" sz="2400" dirty="0" smtClean="0"/>
              <a:t>(1≤n≤31)</a:t>
            </a:r>
            <a:r>
              <a:rPr lang="zh-CN" altLang="en-US" sz="2400" dirty="0" smtClean="0"/>
              <a:t>。</a:t>
            </a:r>
          </a:p>
          <a:p>
            <a:pPr lvl="1" eaLnBrk="1" hangingPunct="1"/>
            <a:r>
              <a:rPr lang="en-US" altLang="zh-CN" sz="2400" dirty="0" smtClean="0"/>
              <a:t>LSR	# n  	;</a:t>
            </a:r>
            <a:r>
              <a:rPr lang="zh-CN" altLang="en-US" sz="2400" dirty="0" smtClean="0"/>
              <a:t>逻辑右移</a:t>
            </a:r>
            <a:r>
              <a:rPr lang="en-US" altLang="zh-CN" sz="2400" dirty="0" smtClean="0"/>
              <a:t>n</a:t>
            </a:r>
            <a:r>
              <a:rPr lang="zh-CN" altLang="en-US" sz="2400" dirty="0" smtClean="0"/>
              <a:t>位</a:t>
            </a:r>
            <a:r>
              <a:rPr lang="en-US" altLang="zh-CN" sz="2400" dirty="0" smtClean="0"/>
              <a:t>(1≤n≤32)</a:t>
            </a:r>
            <a:r>
              <a:rPr lang="zh-CN" altLang="en-US" sz="2400" dirty="0" smtClean="0"/>
              <a:t>。</a:t>
            </a:r>
          </a:p>
          <a:p>
            <a:pPr lvl="1" eaLnBrk="1" hangingPunct="1"/>
            <a:r>
              <a:rPr lang="en-US" altLang="zh-CN" sz="2400" dirty="0" smtClean="0"/>
              <a:t>ROR	# n  	;</a:t>
            </a:r>
            <a:r>
              <a:rPr lang="zh-CN" altLang="en-US" sz="2400" dirty="0" smtClean="0"/>
              <a:t>循环右移</a:t>
            </a:r>
            <a:r>
              <a:rPr lang="en-US" altLang="zh-CN" sz="2400" dirty="0" smtClean="0"/>
              <a:t>n</a:t>
            </a:r>
            <a:r>
              <a:rPr lang="zh-CN" altLang="en-US" sz="2400" dirty="0" smtClean="0"/>
              <a:t>位</a:t>
            </a:r>
            <a:r>
              <a:rPr lang="en-US" altLang="zh-CN" sz="2400" dirty="0" smtClean="0"/>
              <a:t>(1≤n≤31)</a:t>
            </a:r>
            <a:r>
              <a:rPr lang="zh-CN" altLang="en-US" sz="2400" dirty="0" smtClean="0"/>
              <a:t>。</a:t>
            </a:r>
          </a:p>
          <a:p>
            <a:pPr lvl="1" eaLnBrk="1" hangingPunct="1"/>
            <a:r>
              <a:rPr lang="en-US" altLang="zh-CN" sz="2400" dirty="0" smtClean="0"/>
              <a:t>RRX		;</a:t>
            </a:r>
            <a:r>
              <a:rPr lang="zh-CN" altLang="en-US" sz="2400" dirty="0" smtClean="0"/>
              <a:t>带扩展的循环右移</a:t>
            </a:r>
            <a:r>
              <a:rPr lang="en-US" altLang="zh-CN" sz="2400" dirty="0" smtClean="0"/>
              <a:t>1</a:t>
            </a:r>
            <a:r>
              <a:rPr lang="zh-CN" altLang="en-US" sz="2400" dirty="0" smtClean="0"/>
              <a:t>位。</a:t>
            </a:r>
          </a:p>
        </p:txBody>
      </p:sp>
      <p:sp>
        <p:nvSpPr>
          <p:cNvPr id="2662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B7D1710D-0E9A-4869-AEEC-196D0376E0E2}"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2662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0B8848D-881C-4C7B-ADCE-ED25576BD153}" type="slidenum">
              <a:rPr lang="en-US" altLang="zh-CN" sz="1000">
                <a:latin typeface="Arial" panose="020B0604020202020204" pitchFamily="34" charset="0"/>
              </a:rPr>
              <a:pPr eaLnBrk="1" hangingPunct="1">
                <a:spcBef>
                  <a:spcPct val="0"/>
                </a:spcBef>
                <a:buFontTx/>
                <a:buNone/>
              </a:pPr>
              <a:t>25</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444500" y="584200"/>
            <a:ext cx="7543800" cy="604838"/>
          </a:xfrm>
        </p:spPr>
        <p:txBody>
          <a:bodyPr rtlCol="0">
            <a:normAutofit fontScale="90000"/>
          </a:bodyPr>
          <a:lstStyle/>
          <a:p>
            <a:pPr eaLnBrk="1" fontAlgn="auto" hangingPunct="1">
              <a:spcAft>
                <a:spcPts val="0"/>
              </a:spcAft>
              <a:defRPr/>
            </a:pPr>
            <a:r>
              <a:rPr lang="zh-CN" altLang="en-US" smtClean="0"/>
              <a:t>算术右移</a:t>
            </a:r>
            <a:r>
              <a:rPr lang="en-US" altLang="zh-CN" smtClean="0"/>
              <a:t>n</a:t>
            </a:r>
            <a:r>
              <a:rPr lang="zh-CN" altLang="en-US" smtClean="0"/>
              <a:t>位 </a:t>
            </a:r>
            <a:r>
              <a:rPr lang="en-US" altLang="zh-CN" smtClean="0"/>
              <a:t>ASR #n</a:t>
            </a:r>
          </a:p>
        </p:txBody>
      </p:sp>
      <p:sp>
        <p:nvSpPr>
          <p:cNvPr id="27651" name="Rectangle 3"/>
          <p:cNvSpPr>
            <a:spLocks noGrp="1" noChangeArrowheads="1"/>
          </p:cNvSpPr>
          <p:nvPr>
            <p:ph idx="1"/>
          </p:nvPr>
        </p:nvSpPr>
        <p:spPr>
          <a:xfrm>
            <a:off x="508000" y="1622425"/>
            <a:ext cx="8229600" cy="2268538"/>
          </a:xfrm>
        </p:spPr>
        <p:txBody>
          <a:bodyPr/>
          <a:lstStyle/>
          <a:p>
            <a:pPr eaLnBrk="1" hangingPunct="1">
              <a:lnSpc>
                <a:spcPct val="80000"/>
              </a:lnSpc>
            </a:pPr>
            <a:r>
              <a:rPr lang="zh-CN" altLang="en-US" sz="2400" dirty="0" smtClean="0"/>
              <a:t>算术右移</a:t>
            </a:r>
            <a:r>
              <a:rPr lang="en-US" altLang="zh-CN" sz="2400" dirty="0" smtClean="0"/>
              <a:t>n</a:t>
            </a:r>
            <a:r>
              <a:rPr lang="zh-CN" altLang="en-US" sz="2400" dirty="0" smtClean="0"/>
              <a:t>位将把寄存器</a:t>
            </a:r>
            <a:r>
              <a:rPr lang="en-US" altLang="zh-CN" sz="2400" dirty="0" smtClean="0"/>
              <a:t>Rm</a:t>
            </a:r>
            <a:r>
              <a:rPr lang="zh-CN" altLang="en-US" sz="2400" dirty="0" smtClean="0"/>
              <a:t>中的左边</a:t>
            </a:r>
            <a:r>
              <a:rPr lang="en-US" altLang="zh-CN" sz="2400" dirty="0" smtClean="0"/>
              <a:t>32-n</a:t>
            </a:r>
            <a:r>
              <a:rPr lang="zh-CN" altLang="en-US" sz="2400" dirty="0" smtClean="0"/>
              <a:t>位移动</a:t>
            </a:r>
            <a:r>
              <a:rPr lang="en-US" altLang="zh-CN" sz="2400" dirty="0" smtClean="0"/>
              <a:t>n</a:t>
            </a:r>
            <a:r>
              <a:rPr lang="zh-CN" altLang="en-US" sz="2400" dirty="0" smtClean="0"/>
              <a:t>位，复制到右边的</a:t>
            </a:r>
            <a:r>
              <a:rPr lang="en-US" altLang="zh-CN" sz="2400" dirty="0" smtClean="0"/>
              <a:t>32-n</a:t>
            </a:r>
            <a:r>
              <a:rPr lang="zh-CN" altLang="en-US" sz="2400" dirty="0" smtClean="0"/>
              <a:t>位，并且拷贝寄存器的符号位</a:t>
            </a:r>
            <a:r>
              <a:rPr lang="en-US" altLang="zh-CN" sz="2400" dirty="0" smtClean="0"/>
              <a:t>Rm[31]</a:t>
            </a:r>
            <a:r>
              <a:rPr lang="zh-CN" altLang="en-US" sz="2400" dirty="0" smtClean="0"/>
              <a:t>到寄存器的左边</a:t>
            </a:r>
            <a:r>
              <a:rPr lang="en-US" altLang="zh-CN" sz="2400" dirty="0" smtClean="0"/>
              <a:t>n</a:t>
            </a:r>
            <a:r>
              <a:rPr lang="zh-CN" altLang="en-US" sz="2400" dirty="0" smtClean="0"/>
              <a:t>位。保持符号位不变。</a:t>
            </a:r>
          </a:p>
          <a:p>
            <a:pPr eaLnBrk="1" hangingPunct="1">
              <a:lnSpc>
                <a:spcPct val="80000"/>
              </a:lnSpc>
            </a:pPr>
            <a:r>
              <a:rPr lang="zh-CN" altLang="en-US" sz="2400" dirty="0" smtClean="0"/>
              <a:t>程序员可以使用</a:t>
            </a:r>
            <a:r>
              <a:rPr lang="en-US" altLang="zh-CN" sz="2400" dirty="0" smtClean="0"/>
              <a:t>ASR #n</a:t>
            </a:r>
            <a:r>
              <a:rPr lang="zh-CN" altLang="en-US" sz="2400" dirty="0" smtClean="0"/>
              <a:t>操作符把寄存器的值除以</a:t>
            </a:r>
            <a:r>
              <a:rPr lang="en-US" altLang="zh-CN" sz="2400" dirty="0" smtClean="0"/>
              <a:t>2</a:t>
            </a:r>
            <a:r>
              <a:rPr lang="zh-CN" altLang="en-US" sz="2400" dirty="0" smtClean="0"/>
              <a:t>的</a:t>
            </a:r>
            <a:r>
              <a:rPr lang="en-US" altLang="zh-CN" sz="2400" dirty="0" smtClean="0"/>
              <a:t>n</a:t>
            </a:r>
            <a:r>
              <a:rPr lang="zh-CN" altLang="en-US" sz="2400" dirty="0" smtClean="0"/>
              <a:t>次方，使得结果的舍入值趋于负无穷大。</a:t>
            </a:r>
          </a:p>
          <a:p>
            <a:pPr eaLnBrk="1" hangingPunct="1">
              <a:lnSpc>
                <a:spcPct val="80000"/>
              </a:lnSpc>
            </a:pPr>
            <a:r>
              <a:rPr lang="zh-CN" altLang="en-US" sz="2400" dirty="0" smtClean="0"/>
              <a:t>下图给出了</a:t>
            </a:r>
            <a:r>
              <a:rPr lang="en-US" altLang="zh-CN" sz="2400" dirty="0" smtClean="0"/>
              <a:t>ASR #3</a:t>
            </a:r>
            <a:r>
              <a:rPr lang="zh-CN" altLang="en-US" sz="2400" dirty="0" smtClean="0"/>
              <a:t>的图解。</a:t>
            </a:r>
          </a:p>
        </p:txBody>
      </p:sp>
      <p:sp>
        <p:nvSpPr>
          <p:cNvPr id="2765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58103C2-61BA-447C-B118-866C0D3470B9}"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2765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5FE0729E-AB30-4CC7-965A-AFB47F312D99}" type="slidenum">
              <a:rPr lang="en-US" altLang="zh-CN" sz="1000">
                <a:latin typeface="Arial" panose="020B0604020202020204" pitchFamily="34" charset="0"/>
              </a:rPr>
              <a:pPr eaLnBrk="1" hangingPunct="1">
                <a:spcBef>
                  <a:spcPct val="0"/>
                </a:spcBef>
                <a:buFontTx/>
                <a:buNone/>
              </a:pPr>
              <a:t>26</a:t>
            </a:fld>
            <a:endParaRPr lang="en-US" altLang="zh-CN" sz="1000">
              <a:latin typeface="Arial" panose="020B0604020202020204" pitchFamily="34" charset="0"/>
            </a:endParaRPr>
          </a:p>
        </p:txBody>
      </p:sp>
      <p:pic>
        <p:nvPicPr>
          <p:cNvPr id="276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4024313"/>
            <a:ext cx="7856537"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457200" y="382588"/>
            <a:ext cx="7543800" cy="666750"/>
          </a:xfrm>
        </p:spPr>
        <p:txBody>
          <a:bodyPr rtlCol="0">
            <a:normAutofit fontScale="90000"/>
          </a:bodyPr>
          <a:lstStyle/>
          <a:p>
            <a:pPr eaLnBrk="1" fontAlgn="auto" hangingPunct="1">
              <a:spcAft>
                <a:spcPts val="0"/>
              </a:spcAft>
              <a:defRPr/>
            </a:pPr>
            <a:r>
              <a:rPr lang="zh-CN" altLang="en-US" smtClean="0"/>
              <a:t>逻辑右移</a:t>
            </a:r>
            <a:r>
              <a:rPr lang="en-US" altLang="zh-CN" smtClean="0"/>
              <a:t>n</a:t>
            </a:r>
            <a:r>
              <a:rPr lang="zh-CN" altLang="en-US" smtClean="0"/>
              <a:t>位   </a:t>
            </a:r>
            <a:r>
              <a:rPr lang="en-US" altLang="zh-CN" smtClean="0"/>
              <a:t>LSR #n  </a:t>
            </a:r>
          </a:p>
        </p:txBody>
      </p:sp>
      <p:sp>
        <p:nvSpPr>
          <p:cNvPr id="28675" name="Rectangle 3"/>
          <p:cNvSpPr>
            <a:spLocks noGrp="1" noChangeArrowheads="1"/>
          </p:cNvSpPr>
          <p:nvPr>
            <p:ph idx="1"/>
          </p:nvPr>
        </p:nvSpPr>
        <p:spPr>
          <a:xfrm>
            <a:off x="457200" y="1427163"/>
            <a:ext cx="8229600" cy="2563812"/>
          </a:xfrm>
        </p:spPr>
        <p:txBody>
          <a:bodyPr/>
          <a:lstStyle/>
          <a:p>
            <a:pPr>
              <a:lnSpc>
                <a:spcPct val="90000"/>
              </a:lnSpc>
            </a:pPr>
            <a:r>
              <a:rPr lang="zh-CN" altLang="en-US" sz="2600" dirty="0" smtClean="0"/>
              <a:t>逻辑右移</a:t>
            </a:r>
            <a:r>
              <a:rPr lang="en-US" altLang="zh-CN" sz="2600" dirty="0" smtClean="0"/>
              <a:t>n</a:t>
            </a:r>
            <a:r>
              <a:rPr lang="zh-CN" altLang="en-US" sz="2600" dirty="0" smtClean="0"/>
              <a:t>位将把寄存器</a:t>
            </a:r>
            <a:r>
              <a:rPr lang="en-US" altLang="zh-CN" sz="2600" dirty="0" smtClean="0"/>
              <a:t>Rm</a:t>
            </a:r>
            <a:r>
              <a:rPr lang="zh-CN" altLang="en-US" sz="2600" dirty="0" smtClean="0"/>
              <a:t>中的左边</a:t>
            </a:r>
            <a:r>
              <a:rPr lang="en-US" altLang="zh-CN" sz="2600" dirty="0" smtClean="0"/>
              <a:t>32-n</a:t>
            </a:r>
            <a:r>
              <a:rPr lang="zh-CN" altLang="en-US" sz="2600" dirty="0" smtClean="0"/>
              <a:t>位移动</a:t>
            </a:r>
            <a:r>
              <a:rPr lang="en-US" altLang="zh-CN" sz="2600" dirty="0" smtClean="0"/>
              <a:t>n</a:t>
            </a:r>
            <a:r>
              <a:rPr lang="zh-CN" altLang="en-US" sz="2600" dirty="0" smtClean="0"/>
              <a:t>位，复制到右边的</a:t>
            </a:r>
            <a:r>
              <a:rPr lang="en-US" altLang="zh-CN" sz="2600" dirty="0" smtClean="0"/>
              <a:t>32-n</a:t>
            </a:r>
            <a:r>
              <a:rPr lang="zh-CN" altLang="en-US" sz="2600" dirty="0" smtClean="0"/>
              <a:t>位，并且把结果寄存器左边</a:t>
            </a:r>
            <a:r>
              <a:rPr lang="en-US" altLang="zh-CN" sz="2600" dirty="0" smtClean="0"/>
              <a:t>n</a:t>
            </a:r>
            <a:r>
              <a:rPr lang="zh-CN" altLang="en-US" sz="2600" dirty="0" smtClean="0"/>
              <a:t>位置为</a:t>
            </a:r>
            <a:r>
              <a:rPr lang="en-US" altLang="zh-CN" sz="2600" dirty="0" smtClean="0"/>
              <a:t>0</a:t>
            </a:r>
            <a:r>
              <a:rPr lang="zh-CN" altLang="en-US" sz="2600" dirty="0"/>
              <a:t>。如果结果值被认为是一个无符号</a:t>
            </a:r>
            <a:r>
              <a:rPr lang="zh-CN" altLang="en-US" sz="2600" dirty="0" smtClean="0"/>
              <a:t>整数，程序员可以使用</a:t>
            </a:r>
            <a:r>
              <a:rPr lang="en-US" altLang="zh-CN" sz="2600" dirty="0" smtClean="0"/>
              <a:t>LSR #n</a:t>
            </a:r>
            <a:r>
              <a:rPr lang="zh-CN" altLang="en-US" sz="2600" dirty="0" smtClean="0"/>
              <a:t>操作符把寄存器的值除以</a:t>
            </a:r>
            <a:r>
              <a:rPr lang="en-US" altLang="zh-CN" sz="2600" dirty="0" smtClean="0"/>
              <a:t>2</a:t>
            </a:r>
            <a:r>
              <a:rPr lang="zh-CN" altLang="en-US" sz="2600" dirty="0" smtClean="0"/>
              <a:t>的</a:t>
            </a:r>
            <a:r>
              <a:rPr lang="en-US" altLang="zh-CN" sz="2600" dirty="0" smtClean="0"/>
              <a:t>n</a:t>
            </a:r>
            <a:r>
              <a:rPr lang="zh-CN" altLang="en-US" sz="2600" dirty="0" smtClean="0"/>
              <a:t>次方。</a:t>
            </a:r>
          </a:p>
          <a:p>
            <a:pPr eaLnBrk="1" hangingPunct="1">
              <a:lnSpc>
                <a:spcPct val="90000"/>
              </a:lnSpc>
            </a:pPr>
            <a:r>
              <a:rPr lang="zh-CN" altLang="en-US" sz="2600" dirty="0" smtClean="0"/>
              <a:t>下图给出了寄存器</a:t>
            </a:r>
            <a:r>
              <a:rPr lang="en-US" altLang="zh-CN" sz="2600" dirty="0" smtClean="0"/>
              <a:t>Rm</a:t>
            </a:r>
            <a:r>
              <a:rPr lang="zh-CN" altLang="en-US" sz="2600" dirty="0" smtClean="0"/>
              <a:t>中的数值被逻辑右移</a:t>
            </a:r>
            <a:r>
              <a:rPr lang="en-US" altLang="zh-CN" sz="2600" dirty="0" smtClean="0"/>
              <a:t>3</a:t>
            </a:r>
            <a:r>
              <a:rPr lang="zh-CN" altLang="en-US" sz="2600" dirty="0" smtClean="0"/>
              <a:t>位的结果。</a:t>
            </a:r>
          </a:p>
        </p:txBody>
      </p:sp>
      <p:sp>
        <p:nvSpPr>
          <p:cNvPr id="2867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E75823E-A47B-49DC-95E9-E2B9C972FBB6}"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2867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BC63B05-3B8A-473A-8B5D-4CD6D5342AE5}" type="slidenum">
              <a:rPr lang="en-US" altLang="zh-CN" sz="1000">
                <a:latin typeface="Arial" panose="020B0604020202020204" pitchFamily="34" charset="0"/>
              </a:rPr>
              <a:pPr eaLnBrk="1" hangingPunct="1">
                <a:spcBef>
                  <a:spcPct val="0"/>
                </a:spcBef>
                <a:buFontTx/>
                <a:buNone/>
              </a:pPr>
              <a:t>27</a:t>
            </a:fld>
            <a:endParaRPr lang="en-US" altLang="zh-CN" sz="1000">
              <a:latin typeface="Arial" panose="020B0604020202020204" pitchFamily="34" charset="0"/>
            </a:endParaRPr>
          </a:p>
        </p:txBody>
      </p:sp>
      <p:pic>
        <p:nvPicPr>
          <p:cNvPr id="2867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4105275"/>
            <a:ext cx="7953375"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457200" y="287338"/>
            <a:ext cx="7543800" cy="685800"/>
          </a:xfrm>
        </p:spPr>
        <p:txBody>
          <a:bodyPr rtlCol="0">
            <a:normAutofit/>
          </a:bodyPr>
          <a:lstStyle/>
          <a:p>
            <a:pPr eaLnBrk="1" fontAlgn="auto" hangingPunct="1">
              <a:spcAft>
                <a:spcPts val="0"/>
              </a:spcAft>
              <a:defRPr/>
            </a:pPr>
            <a:r>
              <a:rPr lang="zh-CN" altLang="en-US" smtClean="0"/>
              <a:t>逻辑左移</a:t>
            </a:r>
            <a:r>
              <a:rPr lang="en-US" altLang="zh-CN" smtClean="0"/>
              <a:t>n</a:t>
            </a:r>
            <a:r>
              <a:rPr lang="zh-CN" altLang="en-US" smtClean="0"/>
              <a:t>位  </a:t>
            </a:r>
            <a:r>
              <a:rPr lang="en-US" altLang="zh-CN" smtClean="0"/>
              <a:t>LSL #n</a:t>
            </a:r>
          </a:p>
        </p:txBody>
      </p:sp>
      <p:sp>
        <p:nvSpPr>
          <p:cNvPr id="30725" name="Rectangle 3"/>
          <p:cNvSpPr>
            <a:spLocks noGrp="1" noChangeArrowheads="1"/>
          </p:cNvSpPr>
          <p:nvPr>
            <p:ph idx="1"/>
          </p:nvPr>
        </p:nvSpPr>
        <p:spPr>
          <a:xfrm>
            <a:off x="457200" y="1249363"/>
            <a:ext cx="8229600" cy="2354262"/>
          </a:xfrm>
        </p:spPr>
        <p:txBody>
          <a:bodyPr rtlCol="0">
            <a:normAutofit lnSpcReduction="10000"/>
          </a:bodyPr>
          <a:lstStyle/>
          <a:p>
            <a:pPr eaLnBrk="1" fontAlgn="auto" hangingPunct="1">
              <a:spcAft>
                <a:spcPts val="0"/>
              </a:spcAft>
              <a:defRPr/>
            </a:pPr>
            <a:r>
              <a:rPr lang="zh-CN" altLang="en-US" sz="2400" smtClean="0"/>
              <a:t>逻辑左移</a:t>
            </a:r>
            <a:r>
              <a:rPr lang="en-US" altLang="zh-CN" sz="2400" smtClean="0"/>
              <a:t>n</a:t>
            </a:r>
            <a:r>
              <a:rPr lang="zh-CN" altLang="en-US" sz="2400" smtClean="0"/>
              <a:t>位将把寄存器</a:t>
            </a:r>
            <a:r>
              <a:rPr lang="en-US" altLang="zh-CN" sz="2400" smtClean="0"/>
              <a:t>Rm</a:t>
            </a:r>
            <a:r>
              <a:rPr lang="zh-CN" altLang="en-US" sz="2400" smtClean="0"/>
              <a:t>中的右边</a:t>
            </a:r>
            <a:r>
              <a:rPr lang="en-US" altLang="zh-CN" sz="2400" smtClean="0"/>
              <a:t>32-n</a:t>
            </a:r>
            <a:r>
              <a:rPr lang="zh-CN" altLang="en-US" sz="2400" smtClean="0"/>
              <a:t>位移动</a:t>
            </a:r>
            <a:r>
              <a:rPr lang="en-US" altLang="zh-CN" sz="2400" smtClean="0"/>
              <a:t>n</a:t>
            </a:r>
            <a:r>
              <a:rPr lang="zh-CN" altLang="en-US" sz="2400" smtClean="0"/>
              <a:t>位，复制到该寄存器左边的</a:t>
            </a:r>
            <a:r>
              <a:rPr lang="en-US" altLang="zh-CN" sz="2400" smtClean="0"/>
              <a:t>32-n</a:t>
            </a:r>
            <a:r>
              <a:rPr lang="zh-CN" altLang="en-US" sz="2400" smtClean="0"/>
              <a:t>位，并且把结果寄存器右边</a:t>
            </a:r>
            <a:r>
              <a:rPr lang="en-US" altLang="zh-CN" sz="2400" smtClean="0"/>
              <a:t>n</a:t>
            </a:r>
            <a:r>
              <a:rPr lang="zh-CN" altLang="en-US" sz="2400" smtClean="0"/>
              <a:t>位置为</a:t>
            </a:r>
            <a:r>
              <a:rPr lang="en-US" altLang="zh-CN" sz="2400" smtClean="0"/>
              <a:t>0</a:t>
            </a:r>
            <a:r>
              <a:rPr lang="zh-CN" altLang="en-US" sz="2400" smtClean="0"/>
              <a:t>。</a:t>
            </a:r>
          </a:p>
          <a:p>
            <a:pPr eaLnBrk="1" fontAlgn="auto" hangingPunct="1">
              <a:spcAft>
                <a:spcPts val="0"/>
              </a:spcAft>
              <a:defRPr/>
            </a:pPr>
            <a:r>
              <a:rPr lang="zh-CN" altLang="en-US" sz="2400" smtClean="0"/>
              <a:t>程序员可以使用</a:t>
            </a:r>
            <a:r>
              <a:rPr lang="en-US" altLang="zh-CN" sz="2400" smtClean="0"/>
              <a:t>LSL #n</a:t>
            </a:r>
            <a:r>
              <a:rPr lang="zh-CN" altLang="en-US" sz="2400" smtClean="0"/>
              <a:t>操作符把寄存器的值乘以</a:t>
            </a:r>
            <a:r>
              <a:rPr lang="en-US" altLang="zh-CN" sz="2400" smtClean="0"/>
              <a:t>2</a:t>
            </a:r>
            <a:r>
              <a:rPr lang="zh-CN" altLang="en-US" sz="2400" smtClean="0"/>
              <a:t>的</a:t>
            </a:r>
            <a:r>
              <a:rPr lang="en-US" altLang="zh-CN" sz="2400" smtClean="0"/>
              <a:t>n</a:t>
            </a:r>
            <a:r>
              <a:rPr lang="zh-CN" altLang="en-US" sz="2400" smtClean="0"/>
              <a:t>次方，如果结果值被认为是一个无符号整数或者带符号的</a:t>
            </a:r>
            <a:r>
              <a:rPr lang="en-US" altLang="zh-CN" sz="2400" smtClean="0"/>
              <a:t>2</a:t>
            </a:r>
            <a:r>
              <a:rPr lang="zh-CN" altLang="en-US" sz="2400" smtClean="0"/>
              <a:t>的补码。这种操作对于溢出将不给出警告。</a:t>
            </a:r>
          </a:p>
        </p:txBody>
      </p:sp>
      <p:sp>
        <p:nvSpPr>
          <p:cNvPr id="2970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68EF0D9-0DFD-4FC6-ABD4-98EA77447034}"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2970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F481321-D4C8-4370-806B-9E3A7E9C7A8B}" type="slidenum">
              <a:rPr lang="en-US" altLang="zh-CN" sz="1000">
                <a:latin typeface="Arial" panose="020B0604020202020204" pitchFamily="34" charset="0"/>
              </a:rPr>
              <a:pPr eaLnBrk="1" hangingPunct="1">
                <a:spcBef>
                  <a:spcPct val="0"/>
                </a:spcBef>
                <a:buFontTx/>
                <a:buNone/>
              </a:pPr>
              <a:t>28</a:t>
            </a:fld>
            <a:endParaRPr lang="en-US" altLang="zh-CN" sz="1000">
              <a:latin typeface="Arial" panose="020B0604020202020204" pitchFamily="34" charset="0"/>
            </a:endParaRPr>
          </a:p>
        </p:txBody>
      </p:sp>
      <p:pic>
        <p:nvPicPr>
          <p:cNvPr id="2970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8" y="3810000"/>
            <a:ext cx="7945437"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530225" y="465138"/>
            <a:ext cx="7488238" cy="630237"/>
          </a:xfrm>
        </p:spPr>
        <p:txBody>
          <a:bodyPr rtlCol="0">
            <a:normAutofit fontScale="90000"/>
          </a:bodyPr>
          <a:lstStyle/>
          <a:p>
            <a:pPr eaLnBrk="1" fontAlgn="auto" hangingPunct="1">
              <a:spcAft>
                <a:spcPts val="0"/>
              </a:spcAft>
              <a:defRPr/>
            </a:pPr>
            <a:r>
              <a:rPr lang="zh-CN" altLang="en-US" smtClean="0"/>
              <a:t>循环右移</a:t>
            </a:r>
            <a:r>
              <a:rPr lang="en-US" altLang="zh-CN" smtClean="0"/>
              <a:t>n</a:t>
            </a:r>
            <a:r>
              <a:rPr lang="zh-CN" altLang="en-US" smtClean="0"/>
              <a:t>位  </a:t>
            </a:r>
            <a:r>
              <a:rPr lang="en-US" altLang="zh-CN" smtClean="0"/>
              <a:t>ROR  #n</a:t>
            </a:r>
          </a:p>
        </p:txBody>
      </p:sp>
      <p:sp>
        <p:nvSpPr>
          <p:cNvPr id="30723" name="Rectangle 3"/>
          <p:cNvSpPr>
            <a:spLocks noGrp="1" noChangeArrowheads="1"/>
          </p:cNvSpPr>
          <p:nvPr>
            <p:ph idx="1"/>
          </p:nvPr>
        </p:nvSpPr>
        <p:spPr>
          <a:xfrm>
            <a:off x="457200" y="1389063"/>
            <a:ext cx="8229600" cy="1770062"/>
          </a:xfrm>
        </p:spPr>
        <p:txBody>
          <a:bodyPr/>
          <a:lstStyle/>
          <a:p>
            <a:pPr eaLnBrk="1" hangingPunct="1"/>
            <a:r>
              <a:rPr lang="zh-CN" altLang="en-US" sz="2600" smtClean="0"/>
              <a:t>循环右移</a:t>
            </a:r>
            <a:r>
              <a:rPr lang="en-US" altLang="zh-CN" sz="2600" smtClean="0"/>
              <a:t>n</a:t>
            </a:r>
            <a:r>
              <a:rPr lang="zh-CN" altLang="en-US" sz="2600" smtClean="0"/>
              <a:t>位将把寄存器</a:t>
            </a:r>
            <a:r>
              <a:rPr lang="en-US" altLang="zh-CN" sz="2600" smtClean="0"/>
              <a:t>Rm</a:t>
            </a:r>
            <a:r>
              <a:rPr lang="zh-CN" altLang="en-US" sz="2600" smtClean="0"/>
              <a:t>中的左边</a:t>
            </a:r>
            <a:r>
              <a:rPr lang="en-US" altLang="zh-CN" sz="2600" smtClean="0"/>
              <a:t>32-n</a:t>
            </a:r>
            <a:r>
              <a:rPr lang="zh-CN" altLang="en-US" sz="2600" smtClean="0"/>
              <a:t>位向右移动</a:t>
            </a:r>
            <a:r>
              <a:rPr lang="en-US" altLang="zh-CN" sz="2600" smtClean="0"/>
              <a:t>n</a:t>
            </a:r>
            <a:r>
              <a:rPr lang="zh-CN" altLang="en-US" sz="2600" smtClean="0"/>
              <a:t>位，复制到该寄存器右边的</a:t>
            </a:r>
            <a:r>
              <a:rPr lang="en-US" altLang="zh-CN" sz="2600" smtClean="0"/>
              <a:t>32-n</a:t>
            </a:r>
            <a:r>
              <a:rPr lang="zh-CN" altLang="en-US" sz="2600" smtClean="0"/>
              <a:t>位，并且把结果寄存器右边的</a:t>
            </a:r>
            <a:r>
              <a:rPr lang="en-US" altLang="zh-CN" sz="2600" smtClean="0"/>
              <a:t>n</a:t>
            </a:r>
            <a:r>
              <a:rPr lang="zh-CN" altLang="en-US" sz="2600" smtClean="0"/>
              <a:t>位移动到结果寄存器左边的</a:t>
            </a:r>
            <a:r>
              <a:rPr lang="en-US" altLang="zh-CN" sz="2600" smtClean="0"/>
              <a:t>n</a:t>
            </a:r>
            <a:r>
              <a:rPr lang="zh-CN" altLang="en-US" sz="2600" smtClean="0"/>
              <a:t>位。</a:t>
            </a:r>
          </a:p>
          <a:p>
            <a:pPr eaLnBrk="1" hangingPunct="1"/>
            <a:r>
              <a:rPr lang="zh-CN" altLang="en-US" sz="2600" smtClean="0"/>
              <a:t>下图给出了</a:t>
            </a:r>
            <a:r>
              <a:rPr lang="en-US" altLang="zh-CN" sz="2600" smtClean="0"/>
              <a:t>ROR #3</a:t>
            </a:r>
            <a:r>
              <a:rPr lang="zh-CN" altLang="en-US" sz="2600" smtClean="0"/>
              <a:t>的执行情况图解。</a:t>
            </a:r>
          </a:p>
        </p:txBody>
      </p:sp>
      <p:sp>
        <p:nvSpPr>
          <p:cNvPr id="3072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7A0A8D4-AB1F-4ABF-A4BD-D2A7F4BC3402}"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3072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56015452-815C-4AB8-8BDA-8F4E8FD64006}" type="slidenum">
              <a:rPr lang="en-US" altLang="zh-CN" sz="1000">
                <a:latin typeface="Arial" panose="020B0604020202020204" pitchFamily="34" charset="0"/>
              </a:rPr>
              <a:pPr eaLnBrk="1" hangingPunct="1">
                <a:spcBef>
                  <a:spcPct val="0"/>
                </a:spcBef>
                <a:buFontTx/>
                <a:buNone/>
              </a:pPr>
              <a:t>29</a:t>
            </a:fld>
            <a:endParaRPr lang="en-US" altLang="zh-CN" sz="1000">
              <a:latin typeface="Arial" panose="020B0604020202020204" pitchFamily="34" charset="0"/>
            </a:endParaRPr>
          </a:p>
        </p:txBody>
      </p:sp>
      <p:pic>
        <p:nvPicPr>
          <p:cNvPr id="307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75" y="3581400"/>
            <a:ext cx="81661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6613" y="554038"/>
            <a:ext cx="7913687" cy="863600"/>
          </a:xfrm>
          <a:solidFill>
            <a:schemeClr val="bg1"/>
          </a:solidFill>
        </p:spPr>
        <p:txBody>
          <a:bodyPr/>
          <a:lstStyle/>
          <a:p>
            <a:pPr eaLnBrk="1" hangingPunct="1"/>
            <a:r>
              <a:rPr lang="en-US" altLang="zh-CN" smtClean="0"/>
              <a:t>ARM</a:t>
            </a:r>
            <a:r>
              <a:rPr lang="zh-CN" altLang="en-US" smtClean="0"/>
              <a:t>指令集的编码格式</a:t>
            </a:r>
          </a:p>
        </p:txBody>
      </p:sp>
      <p:pic>
        <p:nvPicPr>
          <p:cNvPr id="4099" name="内容占位符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66888" y="1290638"/>
            <a:ext cx="5416550" cy="5305425"/>
          </a:xfrm>
        </p:spPr>
      </p:pic>
      <p:sp>
        <p:nvSpPr>
          <p:cNvPr id="410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C3FB1936-9AC2-4C36-9D6E-71E8CA247347}"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410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1EAE990-27B5-4DA5-B543-D898F5B86E6B}" type="slidenum">
              <a:rPr lang="en-US" altLang="zh-CN" sz="1000">
                <a:latin typeface="Arial" panose="020B0604020202020204" pitchFamily="34" charset="0"/>
              </a:rPr>
              <a:pPr eaLnBrk="1" hangingPunct="1">
                <a:spcBef>
                  <a:spcPct val="0"/>
                </a:spcBef>
                <a:buFontTx/>
                <a:buNone/>
              </a:pPr>
              <a:t>3</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1066800" y="285750"/>
            <a:ext cx="7277100" cy="1257300"/>
          </a:xfrm>
        </p:spPr>
        <p:txBody>
          <a:bodyPr/>
          <a:lstStyle/>
          <a:p>
            <a:pPr eaLnBrk="1" hangingPunct="1"/>
            <a:r>
              <a:rPr lang="zh-CN" altLang="en-US" smtClean="0"/>
              <a:t>桶型移位器</a:t>
            </a:r>
          </a:p>
        </p:txBody>
      </p:sp>
      <p:sp>
        <p:nvSpPr>
          <p:cNvPr id="31749" name="Rectangle 3"/>
          <p:cNvSpPr>
            <a:spLocks noGrp="1" noChangeArrowheads="1"/>
          </p:cNvSpPr>
          <p:nvPr>
            <p:ph idx="1"/>
          </p:nvPr>
        </p:nvSpPr>
        <p:spPr>
          <a:xfrm>
            <a:off x="731838" y="2006600"/>
            <a:ext cx="7573962" cy="2922588"/>
          </a:xfrm>
        </p:spPr>
        <p:txBody>
          <a:bodyPr/>
          <a:lstStyle/>
          <a:p>
            <a:pPr eaLnBrk="1" hangingPunct="1"/>
            <a:r>
              <a:rPr lang="zh-CN" altLang="en-US" dirty="0" smtClean="0"/>
              <a:t>通常的移位器都是一个时钟脉冲左移或者右移</a:t>
            </a:r>
            <a:r>
              <a:rPr lang="en-US" altLang="zh-CN" dirty="0" smtClean="0"/>
              <a:t>1</a:t>
            </a:r>
            <a:r>
              <a:rPr lang="zh-CN" altLang="en-US" dirty="0" smtClean="0"/>
              <a:t>位。</a:t>
            </a:r>
          </a:p>
          <a:p>
            <a:pPr eaLnBrk="1" hangingPunct="1"/>
            <a:r>
              <a:rPr lang="zh-CN" altLang="en-US" dirty="0" smtClean="0"/>
              <a:t>桶型移位器采用了开关矩阵电路，可以做到用</a:t>
            </a:r>
            <a:r>
              <a:rPr lang="en-US" altLang="zh-CN" dirty="0" smtClean="0"/>
              <a:t>1</a:t>
            </a:r>
            <a:r>
              <a:rPr lang="zh-CN" altLang="en-US" dirty="0" smtClean="0"/>
              <a:t>个时钟脉冲移位任意位。</a:t>
            </a:r>
          </a:p>
          <a:p>
            <a:pPr eaLnBrk="1" hangingPunct="1"/>
            <a:r>
              <a:rPr lang="zh-CN" altLang="en-US" dirty="0" smtClean="0"/>
              <a:t>参看下面的开关矩阵工作示意图。</a:t>
            </a:r>
          </a:p>
        </p:txBody>
      </p:sp>
      <p:sp>
        <p:nvSpPr>
          <p:cNvPr id="3174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46861-4947-4655-ABA0-FBD818B3F543}"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317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CB35E96-6191-41B2-A7B7-EF6E2E30468D}" type="slidenum">
              <a:rPr lang="en-US" altLang="zh-CN" sz="1000">
                <a:latin typeface="Arial" panose="020B0604020202020204" pitchFamily="34" charset="0"/>
              </a:rPr>
              <a:pPr eaLnBrk="1" hangingPunct="1">
                <a:spcBef>
                  <a:spcPct val="0"/>
                </a:spcBef>
                <a:buFontTx/>
                <a:buNone/>
              </a:pPr>
              <a:t>30</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679450" y="122238"/>
            <a:ext cx="7099300" cy="1295400"/>
          </a:xfrm>
        </p:spPr>
        <p:txBody>
          <a:bodyPr/>
          <a:lstStyle/>
          <a:p>
            <a:pPr eaLnBrk="1" hangingPunct="1"/>
            <a:r>
              <a:rPr lang="zh-CN" altLang="en-US" smtClean="0"/>
              <a:t>不移位操作示意图</a:t>
            </a:r>
          </a:p>
        </p:txBody>
      </p:sp>
      <p:sp>
        <p:nvSpPr>
          <p:cNvPr id="3277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18776F2-D2E1-404F-9808-C0600506453F}"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3277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43A02E7-EB59-410A-9154-7EAB54362F34}" type="slidenum">
              <a:rPr lang="en-US" altLang="zh-CN" sz="1000">
                <a:latin typeface="Arial" panose="020B0604020202020204" pitchFamily="34" charset="0"/>
              </a:rPr>
              <a:pPr eaLnBrk="1" hangingPunct="1">
                <a:spcBef>
                  <a:spcPct val="0"/>
                </a:spcBef>
                <a:buFontTx/>
                <a:buNone/>
              </a:pPr>
              <a:t>31</a:t>
            </a:fld>
            <a:endParaRPr lang="en-US" altLang="zh-CN" sz="1000">
              <a:latin typeface="Arial" panose="020B0604020202020204" pitchFamily="34" charset="0"/>
            </a:endParaRPr>
          </a:p>
        </p:txBody>
      </p:sp>
      <p:graphicFrame>
        <p:nvGraphicFramePr>
          <p:cNvPr id="32773" name="Object 3"/>
          <p:cNvGraphicFramePr>
            <a:graphicFrameLocks noChangeAspect="1"/>
          </p:cNvGraphicFramePr>
          <p:nvPr/>
        </p:nvGraphicFramePr>
        <p:xfrm>
          <a:off x="1066800" y="1804988"/>
          <a:ext cx="7061200" cy="4367212"/>
        </p:xfrm>
        <a:graphic>
          <a:graphicData uri="http://schemas.openxmlformats.org/presentationml/2006/ole">
            <mc:AlternateContent xmlns:mc="http://schemas.openxmlformats.org/markup-compatibility/2006">
              <mc:Choice xmlns:v="urn:schemas-microsoft-com:vml" Requires="v">
                <p:oleObj spid="_x0000_s32821" name="Visio" r:id="rId4" imgW="7059168" imgH="4373880" progId="Visio.Drawing.11">
                  <p:embed/>
                </p:oleObj>
              </mc:Choice>
              <mc:Fallback>
                <p:oleObj name="Visio" r:id="rId4" imgW="7059168" imgH="437388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04988"/>
                        <a:ext cx="7061200" cy="4367212"/>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679450" y="122238"/>
            <a:ext cx="7321550" cy="1295400"/>
          </a:xfrm>
        </p:spPr>
        <p:txBody>
          <a:bodyPr/>
          <a:lstStyle/>
          <a:p>
            <a:pPr eaLnBrk="1" hangingPunct="1"/>
            <a:r>
              <a:rPr lang="zh-CN" altLang="en-US" smtClean="0"/>
              <a:t>循环左移</a:t>
            </a:r>
            <a:r>
              <a:rPr lang="en-US" altLang="zh-CN" smtClean="0"/>
              <a:t>3</a:t>
            </a:r>
            <a:r>
              <a:rPr lang="zh-CN" altLang="en-US" smtClean="0"/>
              <a:t>位操作示意图</a:t>
            </a:r>
          </a:p>
        </p:txBody>
      </p:sp>
      <p:sp>
        <p:nvSpPr>
          <p:cNvPr id="3379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5A44F315-1D9C-498D-9AD6-47EAA9FBC178}"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3379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B6C5E852-323C-4BF4-A258-CBB2BDA56D3C}" type="slidenum">
              <a:rPr lang="en-US" altLang="zh-CN" sz="1000">
                <a:latin typeface="Arial" panose="020B0604020202020204" pitchFamily="34" charset="0"/>
              </a:rPr>
              <a:pPr eaLnBrk="1" hangingPunct="1">
                <a:spcBef>
                  <a:spcPct val="0"/>
                </a:spcBef>
                <a:buFontTx/>
                <a:buNone/>
              </a:pPr>
              <a:t>32</a:t>
            </a:fld>
            <a:endParaRPr lang="en-US" altLang="zh-CN" sz="1000">
              <a:latin typeface="Arial" panose="020B0604020202020204" pitchFamily="34" charset="0"/>
            </a:endParaRPr>
          </a:p>
        </p:txBody>
      </p:sp>
      <p:graphicFrame>
        <p:nvGraphicFramePr>
          <p:cNvPr id="638979" name="Object 3"/>
          <p:cNvGraphicFramePr>
            <a:graphicFrameLocks noChangeAspect="1"/>
          </p:cNvGraphicFramePr>
          <p:nvPr/>
        </p:nvGraphicFramePr>
        <p:xfrm>
          <a:off x="1098550" y="1728788"/>
          <a:ext cx="7061200" cy="4367212"/>
        </p:xfrm>
        <a:graphic>
          <a:graphicData uri="http://schemas.openxmlformats.org/presentationml/2006/ole">
            <mc:AlternateContent xmlns:mc="http://schemas.openxmlformats.org/markup-compatibility/2006">
              <mc:Choice xmlns:v="urn:schemas-microsoft-com:vml" Requires="v">
                <p:oleObj spid="_x0000_s33846" name="Visio" r:id="rId4" imgW="7059168" imgH="4373880" progId="Visio.Drawing.11">
                  <p:embed/>
                </p:oleObj>
              </mc:Choice>
              <mc:Fallback>
                <p:oleObj name="Visio" r:id="rId4" imgW="7059168" imgH="437388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50" y="1728788"/>
                        <a:ext cx="7061200" cy="4367212"/>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8980" name="Text Box 4"/>
          <p:cNvSpPr txBox="1">
            <a:spLocks noChangeArrowheads="1"/>
          </p:cNvSpPr>
          <p:nvPr/>
        </p:nvSpPr>
        <p:spPr bwMode="auto">
          <a:xfrm>
            <a:off x="685800" y="5276850"/>
            <a:ext cx="2971800" cy="822325"/>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a:latin typeface="Tahoma" panose="020B0604030504040204" pitchFamily="34" charset="0"/>
              </a:rPr>
              <a:t>在这里循环左移</a:t>
            </a:r>
            <a:r>
              <a:rPr kumimoji="1" lang="en-US" altLang="zh-CN" sz="2400">
                <a:latin typeface="Tahoma" panose="020B0604030504040204" pitchFamily="34" charset="0"/>
              </a:rPr>
              <a:t>3</a:t>
            </a:r>
            <a:r>
              <a:rPr kumimoji="1" lang="zh-CN" altLang="en-US" sz="2400">
                <a:latin typeface="Tahoma" panose="020B0604030504040204" pitchFamily="34" charset="0"/>
              </a:rPr>
              <a:t>位相当于循环右移</a:t>
            </a:r>
            <a:r>
              <a:rPr kumimoji="1" lang="en-US" altLang="zh-CN" sz="2400">
                <a:latin typeface="Tahoma" panose="020B0604030504040204" pitchFamily="34" charset="0"/>
              </a:rPr>
              <a:t>1</a:t>
            </a:r>
            <a:r>
              <a:rPr kumimoji="1" lang="zh-CN" altLang="en-US" sz="2400">
                <a:latin typeface="Tahoma" panose="020B0604030504040204" pitchFamily="34" charset="0"/>
              </a:rPr>
              <a:t>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38979"/>
                                        </p:tgtEl>
                                        <p:attrNameLst>
                                          <p:attrName>style.visibility</p:attrName>
                                        </p:attrNameLst>
                                      </p:cBhvr>
                                      <p:to>
                                        <p:strVal val="visible"/>
                                      </p:to>
                                    </p:set>
                                    <p:anim calcmode="lin" valueType="num">
                                      <p:cBhvr additive="base">
                                        <p:cTn id="7" dur="500" fill="hold"/>
                                        <p:tgtEl>
                                          <p:spTgt spid="638979"/>
                                        </p:tgtEl>
                                        <p:attrNameLst>
                                          <p:attrName>ppt_x</p:attrName>
                                        </p:attrNameLst>
                                      </p:cBhvr>
                                      <p:tavLst>
                                        <p:tav tm="0">
                                          <p:val>
                                            <p:strVal val="0-#ppt_w/2"/>
                                          </p:val>
                                        </p:tav>
                                        <p:tav tm="100000">
                                          <p:val>
                                            <p:strVal val="#ppt_x"/>
                                          </p:val>
                                        </p:tav>
                                      </p:tavLst>
                                    </p:anim>
                                    <p:anim calcmode="lin" valueType="num">
                                      <p:cBhvr additive="base">
                                        <p:cTn id="8" dur="500" fill="hold"/>
                                        <p:tgtEl>
                                          <p:spTgt spid="6389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638980"/>
                                        </p:tgtEl>
                                        <p:attrNameLst>
                                          <p:attrName>style.visibility</p:attrName>
                                        </p:attrNameLst>
                                      </p:cBhvr>
                                      <p:to>
                                        <p:strVal val="visible"/>
                                      </p:to>
                                    </p:set>
                                    <p:anim calcmode="lin" valueType="num">
                                      <p:cBhvr>
                                        <p:cTn id="13" dur="1000" fill="hold"/>
                                        <p:tgtEl>
                                          <p:spTgt spid="638980"/>
                                        </p:tgtEl>
                                        <p:attrNameLst>
                                          <p:attrName>ppt_w</p:attrName>
                                        </p:attrNameLst>
                                      </p:cBhvr>
                                      <p:tavLst>
                                        <p:tav tm="0">
                                          <p:val>
                                            <p:fltVal val="0"/>
                                          </p:val>
                                        </p:tav>
                                        <p:tav tm="100000">
                                          <p:val>
                                            <p:strVal val="#ppt_w"/>
                                          </p:val>
                                        </p:tav>
                                      </p:tavLst>
                                    </p:anim>
                                    <p:anim calcmode="lin" valueType="num">
                                      <p:cBhvr>
                                        <p:cTn id="14" dur="1000" fill="hold"/>
                                        <p:tgtEl>
                                          <p:spTgt spid="638980"/>
                                        </p:tgtEl>
                                        <p:attrNameLst>
                                          <p:attrName>ppt_h</p:attrName>
                                        </p:attrNameLst>
                                      </p:cBhvr>
                                      <p:tavLst>
                                        <p:tav tm="0">
                                          <p:val>
                                            <p:fltVal val="0"/>
                                          </p:val>
                                        </p:tav>
                                        <p:tav tm="100000">
                                          <p:val>
                                            <p:strVal val="#ppt_h"/>
                                          </p:val>
                                        </p:tav>
                                      </p:tavLst>
                                    </p:anim>
                                    <p:anim calcmode="lin" valueType="num">
                                      <p:cBhvr>
                                        <p:cTn id="15" dur="1000" fill="hold"/>
                                        <p:tgtEl>
                                          <p:spTgt spid="638980"/>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3898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723900" y="427038"/>
            <a:ext cx="7277100" cy="723900"/>
          </a:xfrm>
          <a:solidFill>
            <a:schemeClr val="bg1"/>
          </a:solidFill>
        </p:spPr>
        <p:txBody>
          <a:bodyPr rtlCol="0">
            <a:normAutofit/>
          </a:bodyPr>
          <a:lstStyle/>
          <a:p>
            <a:pPr eaLnBrk="1" fontAlgn="auto" hangingPunct="1">
              <a:spcAft>
                <a:spcPts val="0"/>
              </a:spcAft>
              <a:defRPr/>
            </a:pPr>
            <a:r>
              <a:rPr lang="en-US" altLang="zh-CN" smtClean="0"/>
              <a:t>ARM</a:t>
            </a:r>
            <a:r>
              <a:rPr lang="zh-CN" altLang="en-US" smtClean="0"/>
              <a:t>处理器寻址方式</a:t>
            </a:r>
          </a:p>
        </p:txBody>
      </p:sp>
      <p:sp>
        <p:nvSpPr>
          <p:cNvPr id="34819" name="Rectangle 3"/>
          <p:cNvSpPr>
            <a:spLocks noGrp="1" noChangeArrowheads="1"/>
          </p:cNvSpPr>
          <p:nvPr>
            <p:ph idx="1"/>
          </p:nvPr>
        </p:nvSpPr>
        <p:spPr>
          <a:xfrm>
            <a:off x="779463" y="1687513"/>
            <a:ext cx="7704137" cy="4016375"/>
          </a:xfrm>
        </p:spPr>
        <p:txBody>
          <a:bodyPr/>
          <a:lstStyle/>
          <a:p>
            <a:pPr eaLnBrk="1" hangingPunct="1"/>
            <a:r>
              <a:rPr lang="zh-CN" altLang="en-US" sz="2800" smtClean="0"/>
              <a:t>寻址方式是根据指令中给出的地址码字段来实现寻找真实操作数地址的方式。</a:t>
            </a:r>
          </a:p>
          <a:p>
            <a:pPr eaLnBrk="1" hangingPunct="1"/>
            <a:r>
              <a:rPr lang="en-US" altLang="zh-CN" sz="2800" smtClean="0"/>
              <a:t>ARM</a:t>
            </a:r>
            <a:r>
              <a:rPr lang="zh-CN" altLang="en-US" sz="2800" smtClean="0"/>
              <a:t>处理器具有</a:t>
            </a:r>
            <a:r>
              <a:rPr lang="en-US" altLang="zh-CN" sz="2800" smtClean="0"/>
              <a:t>8</a:t>
            </a:r>
            <a:r>
              <a:rPr lang="zh-CN" altLang="en-US" sz="2800" smtClean="0"/>
              <a:t>种基本寻址方式，以下列出：</a:t>
            </a:r>
          </a:p>
          <a:p>
            <a:pPr lvl="1" eaLnBrk="1" hangingPunct="1">
              <a:buClr>
                <a:srgbClr val="FF0000"/>
              </a:buClr>
              <a:buFont typeface="宋体" panose="02010600030101010101" pitchFamily="2" charset="-122"/>
              <a:buChar char="–"/>
            </a:pPr>
            <a:r>
              <a:rPr lang="zh-CN" altLang="en-US" smtClean="0">
                <a:solidFill>
                  <a:srgbClr val="FF0000"/>
                </a:solidFill>
                <a:latin typeface="宋体" panose="02010600030101010101" pitchFamily="2" charset="-122"/>
              </a:rPr>
              <a:t>寄存器寻址		</a:t>
            </a:r>
            <a:r>
              <a:rPr lang="en-US" altLang="zh-CN" smtClean="0">
                <a:solidFill>
                  <a:srgbClr val="FF0000"/>
                </a:solidFill>
                <a:latin typeface="宋体" panose="02010600030101010101" pitchFamily="2" charset="-122"/>
              </a:rPr>
              <a:t>- </a:t>
            </a:r>
            <a:r>
              <a:rPr lang="zh-CN" altLang="en-US" smtClean="0">
                <a:solidFill>
                  <a:srgbClr val="FF0000"/>
                </a:solidFill>
                <a:latin typeface="宋体" panose="02010600030101010101" pitchFamily="2" charset="-122"/>
              </a:rPr>
              <a:t>立即寻址</a:t>
            </a:r>
          </a:p>
          <a:p>
            <a:pPr lvl="1" eaLnBrk="1" hangingPunct="1">
              <a:buClr>
                <a:srgbClr val="FF0000"/>
              </a:buClr>
              <a:buFont typeface="宋体" panose="02010600030101010101" pitchFamily="2" charset="-122"/>
              <a:buChar char="–"/>
            </a:pPr>
            <a:r>
              <a:rPr lang="zh-CN" altLang="en-US" smtClean="0">
                <a:solidFill>
                  <a:srgbClr val="FF0000"/>
                </a:solidFill>
                <a:latin typeface="宋体" panose="02010600030101010101" pitchFamily="2" charset="-122"/>
              </a:rPr>
              <a:t>寄存器偏移寻址	</a:t>
            </a:r>
            <a:r>
              <a:rPr lang="en-US" altLang="zh-CN" smtClean="0">
                <a:solidFill>
                  <a:srgbClr val="FF0000"/>
                </a:solidFill>
                <a:latin typeface="宋体" panose="02010600030101010101" pitchFamily="2" charset="-122"/>
              </a:rPr>
              <a:t>- </a:t>
            </a:r>
            <a:r>
              <a:rPr lang="zh-CN" altLang="en-US" smtClean="0">
                <a:solidFill>
                  <a:srgbClr val="FF0000"/>
                </a:solidFill>
                <a:latin typeface="宋体" panose="02010600030101010101" pitchFamily="2" charset="-122"/>
              </a:rPr>
              <a:t>寄存器间接寻址</a:t>
            </a:r>
          </a:p>
          <a:p>
            <a:pPr lvl="1" eaLnBrk="1" hangingPunct="1">
              <a:buClr>
                <a:srgbClr val="FF0000"/>
              </a:buClr>
              <a:buFont typeface="宋体" panose="02010600030101010101" pitchFamily="2" charset="-122"/>
              <a:buChar char="–"/>
            </a:pPr>
            <a:r>
              <a:rPr lang="zh-CN" altLang="en-US" smtClean="0">
                <a:solidFill>
                  <a:srgbClr val="FF0000"/>
                </a:solidFill>
                <a:latin typeface="宋体" panose="02010600030101010101" pitchFamily="2" charset="-122"/>
              </a:rPr>
              <a:t>基址寻址		</a:t>
            </a:r>
            <a:r>
              <a:rPr lang="en-US" altLang="zh-CN" smtClean="0">
                <a:solidFill>
                  <a:srgbClr val="FF0000"/>
                </a:solidFill>
                <a:latin typeface="宋体" panose="02010600030101010101" pitchFamily="2" charset="-122"/>
              </a:rPr>
              <a:t>- </a:t>
            </a:r>
            <a:r>
              <a:rPr lang="zh-CN" altLang="en-US" smtClean="0">
                <a:solidFill>
                  <a:srgbClr val="FF0000"/>
                </a:solidFill>
                <a:latin typeface="宋体" panose="02010600030101010101" pitchFamily="2" charset="-122"/>
              </a:rPr>
              <a:t>多寄存器寻址</a:t>
            </a:r>
          </a:p>
          <a:p>
            <a:pPr lvl="1" eaLnBrk="1" hangingPunct="1">
              <a:buClr>
                <a:srgbClr val="FF0000"/>
              </a:buClr>
              <a:buFont typeface="宋体" panose="02010600030101010101" pitchFamily="2" charset="-122"/>
              <a:buChar char="–"/>
            </a:pPr>
            <a:r>
              <a:rPr lang="zh-CN" altLang="en-US" smtClean="0">
                <a:solidFill>
                  <a:srgbClr val="FF0000"/>
                </a:solidFill>
                <a:latin typeface="宋体" panose="02010600030101010101" pitchFamily="2" charset="-122"/>
              </a:rPr>
              <a:t>堆栈寻址		</a:t>
            </a:r>
            <a:r>
              <a:rPr lang="en-US" altLang="zh-CN" smtClean="0">
                <a:solidFill>
                  <a:srgbClr val="FF0000"/>
                </a:solidFill>
                <a:latin typeface="宋体" panose="02010600030101010101" pitchFamily="2" charset="-122"/>
              </a:rPr>
              <a:t>- </a:t>
            </a:r>
            <a:r>
              <a:rPr lang="zh-CN" altLang="en-US" smtClean="0">
                <a:solidFill>
                  <a:srgbClr val="FF0000"/>
                </a:solidFill>
                <a:latin typeface="宋体" panose="02010600030101010101" pitchFamily="2" charset="-122"/>
              </a:rPr>
              <a:t>相对寻址</a:t>
            </a:r>
          </a:p>
        </p:txBody>
      </p:sp>
      <p:sp>
        <p:nvSpPr>
          <p:cNvPr id="3482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0C25F7AB-FA2D-4AA9-B3EF-ECF580FB977D}"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3482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0AFFBCA-74BA-4D16-B8DC-33F2A7BE80AA}" type="slidenum">
              <a:rPr lang="en-US" altLang="zh-CN" sz="1000">
                <a:latin typeface="Arial" panose="020B0604020202020204" pitchFamily="34" charset="0"/>
              </a:rPr>
              <a:pPr eaLnBrk="1" hangingPunct="1">
                <a:spcBef>
                  <a:spcPct val="0"/>
                </a:spcBef>
                <a:buFontTx/>
                <a:buNone/>
              </a:pPr>
              <a:t>33</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03263" y="566738"/>
            <a:ext cx="4071937" cy="828675"/>
          </a:xfrm>
          <a:solidFill>
            <a:srgbClr val="FFCC99"/>
          </a:solidFill>
        </p:spPr>
        <p:txBody>
          <a:bodyPr/>
          <a:lstStyle/>
          <a:p>
            <a:pPr eaLnBrk="1" hangingPunct="1"/>
            <a:r>
              <a:rPr lang="zh-CN" altLang="en-US" smtClean="0"/>
              <a:t>立即寻址</a:t>
            </a:r>
          </a:p>
        </p:txBody>
      </p:sp>
      <p:sp>
        <p:nvSpPr>
          <p:cNvPr id="35843" name="Rectangle 3"/>
          <p:cNvSpPr>
            <a:spLocks noGrp="1" noChangeArrowheads="1"/>
          </p:cNvSpPr>
          <p:nvPr>
            <p:ph idx="1"/>
          </p:nvPr>
        </p:nvSpPr>
        <p:spPr>
          <a:xfrm>
            <a:off x="714375" y="1601788"/>
            <a:ext cx="7702550" cy="4051300"/>
          </a:xfrm>
        </p:spPr>
        <p:txBody>
          <a:bodyPr/>
          <a:lstStyle/>
          <a:p>
            <a:pPr eaLnBrk="1" hangingPunct="1">
              <a:lnSpc>
                <a:spcPct val="90000"/>
              </a:lnSpc>
            </a:pPr>
            <a:r>
              <a:rPr lang="zh-CN" altLang="en-US" sz="2500" dirty="0" smtClean="0"/>
              <a:t>立即寻址指令中的操作码字段后面的地址码部分即是操作数本身。也就是说，数据就包含在指令当中，取出指令也就取出了可以立即使用的操作数</a:t>
            </a:r>
            <a:r>
              <a:rPr lang="en-US" altLang="zh-CN" sz="2500" dirty="0" smtClean="0"/>
              <a:t>(</a:t>
            </a:r>
            <a:r>
              <a:rPr lang="zh-CN" altLang="en-US" sz="2500" dirty="0" smtClean="0"/>
              <a:t>这样的数称为立即数</a:t>
            </a:r>
            <a:r>
              <a:rPr lang="en-US" altLang="zh-CN" sz="2500" dirty="0" smtClean="0"/>
              <a:t>)</a:t>
            </a:r>
            <a:r>
              <a:rPr lang="zh-CN" altLang="en-US" sz="2500" dirty="0" smtClean="0"/>
              <a:t>。</a:t>
            </a:r>
            <a:endParaRPr lang="en-US" altLang="zh-CN" sz="2500" dirty="0" smtClean="0"/>
          </a:p>
          <a:p>
            <a:pPr eaLnBrk="1" hangingPunct="1">
              <a:lnSpc>
                <a:spcPct val="90000"/>
              </a:lnSpc>
            </a:pPr>
            <a:r>
              <a:rPr lang="zh-CN" altLang="en-US" sz="2500" dirty="0" smtClean="0"/>
              <a:t>立即寻址指令举例如下：</a:t>
            </a:r>
          </a:p>
          <a:p>
            <a:pPr lvl="1" eaLnBrk="1" hangingPunct="1">
              <a:lnSpc>
                <a:spcPct val="90000"/>
              </a:lnSpc>
            </a:pPr>
            <a:r>
              <a:rPr lang="en-US" altLang="zh-CN" sz="2400" dirty="0" smtClean="0"/>
              <a:t>SUB</a:t>
            </a:r>
            <a:r>
              <a:rPr lang="en-US" altLang="zh-CN" sz="2400" dirty="0" smtClean="0">
                <a:solidFill>
                  <a:srgbClr val="FF0000"/>
                </a:solidFill>
              </a:rPr>
              <a:t>S</a:t>
            </a:r>
            <a:r>
              <a:rPr lang="en-US" altLang="zh-CN" sz="2400" dirty="0" smtClean="0"/>
              <a:t>  R0</a:t>
            </a:r>
            <a:r>
              <a:rPr lang="zh-CN" altLang="en-US" sz="2400" dirty="0" smtClean="0"/>
              <a:t>，</a:t>
            </a:r>
            <a:r>
              <a:rPr lang="en-US" altLang="zh-CN" sz="2400" dirty="0" smtClean="0"/>
              <a:t>R0</a:t>
            </a:r>
            <a:r>
              <a:rPr lang="zh-CN" altLang="en-US" sz="2400" dirty="0" smtClean="0"/>
              <a:t>，</a:t>
            </a:r>
            <a:r>
              <a:rPr lang="en-US" altLang="zh-CN" sz="2400" dirty="0" smtClean="0"/>
              <a:t>#1  </a:t>
            </a:r>
          </a:p>
          <a:p>
            <a:pPr lvl="1" eaLnBrk="1" hangingPunct="1">
              <a:lnSpc>
                <a:spcPct val="90000"/>
              </a:lnSpc>
              <a:buFont typeface="Wingdings" panose="05000000000000000000" pitchFamily="2" charset="2"/>
              <a:buNone/>
            </a:pPr>
            <a:r>
              <a:rPr lang="zh-CN" altLang="en-US" sz="2400" dirty="0" smtClean="0"/>
              <a:t>；</a:t>
            </a:r>
            <a:r>
              <a:rPr lang="en-US" altLang="zh-CN" sz="2400" dirty="0" smtClean="0"/>
              <a:t>R0</a:t>
            </a:r>
            <a:r>
              <a:rPr lang="zh-CN" altLang="en-US" sz="2400" dirty="0" smtClean="0"/>
              <a:t>减</a:t>
            </a:r>
            <a:r>
              <a:rPr lang="en-US" altLang="zh-CN" sz="2400" dirty="0" smtClean="0"/>
              <a:t>1</a:t>
            </a:r>
            <a:r>
              <a:rPr lang="zh-CN" altLang="en-US" sz="2400" dirty="0" smtClean="0"/>
              <a:t>，结果放入</a:t>
            </a:r>
            <a:r>
              <a:rPr lang="en-US" altLang="zh-CN" sz="2400" dirty="0" smtClean="0"/>
              <a:t>R0</a:t>
            </a:r>
            <a:r>
              <a:rPr lang="zh-CN" altLang="en-US" sz="2400" dirty="0" smtClean="0"/>
              <a:t>，并且影响标志位</a:t>
            </a:r>
          </a:p>
          <a:p>
            <a:pPr lvl="1" eaLnBrk="1" hangingPunct="1">
              <a:lnSpc>
                <a:spcPct val="90000"/>
              </a:lnSpc>
            </a:pPr>
            <a:r>
              <a:rPr lang="en-US" altLang="zh-CN" sz="2400" dirty="0" smtClean="0"/>
              <a:t>MOV  R0</a:t>
            </a:r>
            <a:r>
              <a:rPr lang="zh-CN" altLang="en-US" sz="2400" dirty="0" smtClean="0"/>
              <a:t>，</a:t>
            </a:r>
            <a:r>
              <a:rPr lang="en-US" altLang="zh-CN" sz="2400" dirty="0" smtClean="0"/>
              <a:t>#0xFF000</a:t>
            </a:r>
          </a:p>
          <a:p>
            <a:pPr lvl="1" eaLnBrk="1" hangingPunct="1">
              <a:lnSpc>
                <a:spcPct val="90000"/>
              </a:lnSpc>
              <a:buFont typeface="Wingdings" panose="05000000000000000000" pitchFamily="2" charset="2"/>
              <a:buNone/>
            </a:pPr>
            <a:r>
              <a:rPr lang="zh-CN" altLang="en-US" sz="2400" dirty="0" smtClean="0"/>
              <a:t>；将十六进制立即数</a:t>
            </a:r>
            <a:r>
              <a:rPr lang="en-US" altLang="zh-CN" sz="2400" dirty="0" smtClean="0"/>
              <a:t>0xFF000</a:t>
            </a:r>
            <a:r>
              <a:rPr lang="zh-CN" altLang="en-US" sz="2400" dirty="0" smtClean="0"/>
              <a:t>装入</a:t>
            </a:r>
            <a:r>
              <a:rPr lang="en-US" altLang="zh-CN" sz="2400" dirty="0" smtClean="0"/>
              <a:t>R0</a:t>
            </a:r>
            <a:r>
              <a:rPr lang="zh-CN" altLang="en-US" sz="2400" dirty="0" smtClean="0"/>
              <a:t>寄存器</a:t>
            </a:r>
          </a:p>
          <a:p>
            <a:pPr lvl="1" eaLnBrk="1" hangingPunct="1">
              <a:lnSpc>
                <a:spcPct val="90000"/>
              </a:lnSpc>
            </a:pPr>
            <a:r>
              <a:rPr lang="zh-CN" altLang="en-US" sz="2400" dirty="0" smtClean="0">
                <a:solidFill>
                  <a:srgbClr val="FF0000"/>
                </a:solidFill>
              </a:rPr>
              <a:t>立即数要以“</a:t>
            </a:r>
            <a:r>
              <a:rPr lang="en-US" altLang="zh-CN" sz="2400" dirty="0" smtClean="0">
                <a:solidFill>
                  <a:srgbClr val="FF0000"/>
                </a:solidFill>
              </a:rPr>
              <a:t>#”</a:t>
            </a:r>
            <a:r>
              <a:rPr lang="zh-CN" altLang="en-US" sz="2400" dirty="0" smtClean="0">
                <a:solidFill>
                  <a:srgbClr val="FF0000"/>
                </a:solidFill>
              </a:rPr>
              <a:t>号为前缀，</a:t>
            </a:r>
            <a:r>
              <a:rPr lang="en-US" altLang="zh-CN" sz="2400" dirty="0" smtClean="0">
                <a:solidFill>
                  <a:srgbClr val="FF0000"/>
                </a:solidFill>
              </a:rPr>
              <a:t>16</a:t>
            </a:r>
            <a:r>
              <a:rPr lang="zh-CN" altLang="en-US" sz="2400" dirty="0" smtClean="0">
                <a:solidFill>
                  <a:srgbClr val="FF0000"/>
                </a:solidFill>
              </a:rPr>
              <a:t>进制数值时以“</a:t>
            </a:r>
            <a:r>
              <a:rPr lang="en-US" altLang="zh-CN" sz="2400" dirty="0" smtClean="0">
                <a:solidFill>
                  <a:srgbClr val="FF0000"/>
                </a:solidFill>
              </a:rPr>
              <a:t>0x”</a:t>
            </a:r>
            <a:r>
              <a:rPr lang="zh-CN" altLang="en-US" sz="2400" dirty="0" smtClean="0">
                <a:solidFill>
                  <a:srgbClr val="FF0000"/>
                </a:solidFill>
              </a:rPr>
              <a:t>表示。</a:t>
            </a:r>
          </a:p>
        </p:txBody>
      </p:sp>
      <p:sp>
        <p:nvSpPr>
          <p:cNvPr id="3584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10BFB26-54D2-42DE-93AE-87DE56A6BFB5}"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3584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8A99709E-B19F-404E-90DA-9D41D289D8B6}" type="slidenum">
              <a:rPr lang="en-US" altLang="zh-CN" sz="1000">
                <a:latin typeface="Arial" panose="020B0604020202020204" pitchFamily="34" charset="0"/>
              </a:rPr>
              <a:pPr eaLnBrk="1" hangingPunct="1">
                <a:spcBef>
                  <a:spcPct val="0"/>
                </a:spcBef>
                <a:buFontTx/>
                <a:buNone/>
              </a:pPr>
              <a:t>34</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769938" y="403225"/>
            <a:ext cx="3767137" cy="709613"/>
          </a:xfrm>
          <a:solidFill>
            <a:srgbClr val="FFCC99"/>
          </a:solidFill>
        </p:spPr>
        <p:txBody>
          <a:bodyPr rtlCol="0">
            <a:normAutofit/>
          </a:bodyPr>
          <a:lstStyle/>
          <a:p>
            <a:pPr eaLnBrk="1" fontAlgn="auto" hangingPunct="1">
              <a:spcAft>
                <a:spcPts val="0"/>
              </a:spcAft>
              <a:defRPr/>
            </a:pPr>
            <a:r>
              <a:rPr lang="zh-CN" altLang="en-US" smtClean="0"/>
              <a:t>寄存器寻址</a:t>
            </a:r>
          </a:p>
        </p:txBody>
      </p:sp>
      <p:sp>
        <p:nvSpPr>
          <p:cNvPr id="36867" name="Rectangle 3"/>
          <p:cNvSpPr>
            <a:spLocks noGrp="1" noChangeArrowheads="1"/>
          </p:cNvSpPr>
          <p:nvPr>
            <p:ph idx="1"/>
          </p:nvPr>
        </p:nvSpPr>
        <p:spPr>
          <a:xfrm>
            <a:off x="863600" y="1436688"/>
            <a:ext cx="7345363" cy="4300537"/>
          </a:xfrm>
        </p:spPr>
        <p:txBody>
          <a:bodyPr/>
          <a:lstStyle/>
          <a:p>
            <a:pPr eaLnBrk="1" hangingPunct="1">
              <a:lnSpc>
                <a:spcPct val="80000"/>
              </a:lnSpc>
            </a:pPr>
            <a:r>
              <a:rPr lang="zh-CN" altLang="en-US" sz="2500" dirty="0" smtClean="0"/>
              <a:t>操作数的值在寄存器中，指令中的地址码字段指出的是寄存器编号，指令执行时直接取出寄存器值来操作。</a:t>
            </a:r>
            <a:endParaRPr lang="en-US" altLang="zh-CN" sz="2500" dirty="0" smtClean="0"/>
          </a:p>
          <a:p>
            <a:pPr eaLnBrk="1" hangingPunct="1">
              <a:lnSpc>
                <a:spcPct val="80000"/>
              </a:lnSpc>
            </a:pPr>
            <a:r>
              <a:rPr lang="zh-CN" altLang="en-US" sz="2500" dirty="0" smtClean="0"/>
              <a:t>寄存器寻址指令举例如下：</a:t>
            </a:r>
          </a:p>
          <a:p>
            <a:pPr lvl="1" eaLnBrk="1" hangingPunct="1">
              <a:lnSpc>
                <a:spcPct val="80000"/>
              </a:lnSpc>
            </a:pPr>
            <a:r>
              <a:rPr lang="en-US" altLang="zh-CN" sz="2400" dirty="0" smtClean="0"/>
              <a:t>MOV  R1</a:t>
            </a:r>
            <a:r>
              <a:rPr lang="zh-CN" altLang="en-US" sz="2400" dirty="0" smtClean="0"/>
              <a:t>，</a:t>
            </a:r>
            <a:r>
              <a:rPr lang="en-US" altLang="zh-CN" sz="2400" dirty="0" smtClean="0"/>
              <a:t>R2 		</a:t>
            </a:r>
            <a:r>
              <a:rPr lang="zh-CN" altLang="en-US" sz="2400" dirty="0" smtClean="0"/>
              <a:t>；读取</a:t>
            </a:r>
            <a:r>
              <a:rPr lang="en-US" altLang="zh-CN" sz="2400" dirty="0" smtClean="0"/>
              <a:t>R2</a:t>
            </a:r>
            <a:r>
              <a:rPr lang="zh-CN" altLang="en-US" sz="2400" dirty="0" smtClean="0"/>
              <a:t>的值送到</a:t>
            </a:r>
            <a:r>
              <a:rPr lang="en-US" altLang="zh-CN" sz="2400" dirty="0" smtClean="0"/>
              <a:t>R1</a:t>
            </a:r>
          </a:p>
          <a:p>
            <a:pPr lvl="1" eaLnBrk="1" hangingPunct="1">
              <a:lnSpc>
                <a:spcPct val="80000"/>
              </a:lnSpc>
            </a:pPr>
            <a:r>
              <a:rPr lang="en-US" altLang="zh-CN" sz="2400" dirty="0" smtClean="0"/>
              <a:t>MOV  R0</a:t>
            </a:r>
            <a:r>
              <a:rPr lang="zh-CN" altLang="en-US" sz="2400" dirty="0" smtClean="0"/>
              <a:t>，</a:t>
            </a:r>
            <a:r>
              <a:rPr lang="en-US" altLang="zh-CN" sz="2400" dirty="0" smtClean="0"/>
              <a:t>R0		</a:t>
            </a:r>
            <a:r>
              <a:rPr lang="zh-CN" altLang="en-US" sz="2400" dirty="0" smtClean="0"/>
              <a:t>；</a:t>
            </a:r>
            <a:r>
              <a:rPr lang="en-US" altLang="zh-CN" sz="2400" dirty="0" smtClean="0"/>
              <a:t>R0=R0</a:t>
            </a:r>
            <a:r>
              <a:rPr lang="zh-CN" altLang="en-US" sz="2400" dirty="0" smtClean="0"/>
              <a:t>，相当于无操作</a:t>
            </a:r>
          </a:p>
          <a:p>
            <a:pPr lvl="1" eaLnBrk="1" hangingPunct="1">
              <a:lnSpc>
                <a:spcPct val="80000"/>
              </a:lnSpc>
            </a:pPr>
            <a:r>
              <a:rPr lang="en-US" altLang="zh-CN" sz="2400" dirty="0" smtClean="0"/>
              <a:t>SUB   R0</a:t>
            </a:r>
            <a:r>
              <a:rPr lang="zh-CN" altLang="en-US" sz="2400" dirty="0" smtClean="0"/>
              <a:t>，</a:t>
            </a:r>
            <a:r>
              <a:rPr lang="en-US" altLang="zh-CN" sz="2400" dirty="0" smtClean="0"/>
              <a:t>R1</a:t>
            </a:r>
            <a:r>
              <a:rPr lang="zh-CN" altLang="en-US" sz="2400" dirty="0" smtClean="0"/>
              <a:t>，</a:t>
            </a:r>
            <a:r>
              <a:rPr lang="en-US" altLang="zh-CN" sz="2400" dirty="0" smtClean="0"/>
              <a:t>R2	</a:t>
            </a:r>
            <a:r>
              <a:rPr lang="zh-CN" altLang="en-US" sz="2400" dirty="0" smtClean="0"/>
              <a:t>；</a:t>
            </a:r>
            <a:r>
              <a:rPr lang="en-US" altLang="zh-CN" sz="2400" dirty="0" smtClean="0"/>
              <a:t>R0←R1-R2</a:t>
            </a:r>
          </a:p>
          <a:p>
            <a:pPr lvl="1" eaLnBrk="1" hangingPunct="1">
              <a:lnSpc>
                <a:spcPct val="80000"/>
              </a:lnSpc>
              <a:buFont typeface="Wingdings" panose="05000000000000000000" pitchFamily="2" charset="2"/>
              <a:buNone/>
            </a:pPr>
            <a:r>
              <a:rPr lang="zh-CN" altLang="en-US" sz="2400" dirty="0" smtClean="0"/>
              <a:t>               ；将</a:t>
            </a:r>
            <a:r>
              <a:rPr lang="en-US" altLang="zh-CN" sz="2400" dirty="0" smtClean="0"/>
              <a:t>R1</a:t>
            </a:r>
            <a:r>
              <a:rPr lang="zh-CN" altLang="en-US" sz="2400" dirty="0" smtClean="0"/>
              <a:t>的值减去</a:t>
            </a:r>
            <a:r>
              <a:rPr lang="en-US" altLang="zh-CN" sz="2400" dirty="0" smtClean="0"/>
              <a:t>R2</a:t>
            </a:r>
            <a:r>
              <a:rPr lang="zh-CN" altLang="en-US" sz="2400" dirty="0" smtClean="0"/>
              <a:t>的值，结果保存到</a:t>
            </a:r>
            <a:r>
              <a:rPr lang="en-US" altLang="zh-CN" sz="2400" dirty="0" smtClean="0"/>
              <a:t>R0</a:t>
            </a:r>
          </a:p>
          <a:p>
            <a:pPr lvl="1" eaLnBrk="1" hangingPunct="1">
              <a:lnSpc>
                <a:spcPct val="80000"/>
              </a:lnSpc>
            </a:pPr>
            <a:r>
              <a:rPr lang="en-US" altLang="zh-CN" sz="2400" dirty="0" smtClean="0"/>
              <a:t>ADD  R0, R1, R2    	</a:t>
            </a:r>
            <a:r>
              <a:rPr lang="zh-CN" altLang="en-US" sz="2400" dirty="0" smtClean="0"/>
              <a:t>；</a:t>
            </a:r>
            <a:r>
              <a:rPr lang="en-US" altLang="zh-CN" sz="2400" dirty="0" smtClean="0"/>
              <a:t>R0←R1+R2</a:t>
            </a:r>
          </a:p>
          <a:p>
            <a:pPr lvl="1" eaLnBrk="1" hangingPunct="1">
              <a:lnSpc>
                <a:spcPct val="80000"/>
              </a:lnSpc>
              <a:buFont typeface="Wingdings" panose="05000000000000000000" pitchFamily="2" charset="2"/>
              <a:buNone/>
            </a:pPr>
            <a:r>
              <a:rPr lang="zh-CN" altLang="en-US" sz="2400" dirty="0" smtClean="0"/>
              <a:t>      ；这条指令将两个寄存器（</a:t>
            </a:r>
            <a:r>
              <a:rPr lang="en-US" altLang="zh-CN" sz="2400" dirty="0" smtClean="0"/>
              <a:t>R1</a:t>
            </a:r>
            <a:r>
              <a:rPr lang="zh-CN" altLang="en-US" sz="2400" dirty="0" smtClean="0"/>
              <a:t>和</a:t>
            </a:r>
            <a:r>
              <a:rPr lang="en-US" altLang="zh-CN" sz="2400" dirty="0" smtClean="0"/>
              <a:t>R2</a:t>
            </a:r>
            <a:r>
              <a:rPr lang="zh-CN" altLang="en-US" sz="2400" dirty="0" smtClean="0"/>
              <a:t>）的内容相加，结果放入第</a:t>
            </a:r>
            <a:r>
              <a:rPr lang="en-US" altLang="zh-CN" sz="2400" dirty="0" smtClean="0"/>
              <a:t>3</a:t>
            </a:r>
            <a:r>
              <a:rPr lang="zh-CN" altLang="en-US" sz="2400" dirty="0" smtClean="0"/>
              <a:t>个寄存器</a:t>
            </a:r>
            <a:r>
              <a:rPr lang="en-US" altLang="zh-CN" sz="2400" dirty="0" smtClean="0"/>
              <a:t>R0</a:t>
            </a:r>
            <a:r>
              <a:rPr lang="zh-CN" altLang="en-US" sz="2400" dirty="0" smtClean="0"/>
              <a:t>中。必须注意写操作数的顺序：第</a:t>
            </a:r>
            <a:r>
              <a:rPr lang="en-US" altLang="zh-CN" sz="2400" dirty="0" smtClean="0"/>
              <a:t>1</a:t>
            </a:r>
            <a:r>
              <a:rPr lang="zh-CN" altLang="en-US" sz="2400" dirty="0" smtClean="0"/>
              <a:t>个是结果寄存器，然后是第一操作数寄存器，最后是第二操作数寄存器。</a:t>
            </a:r>
          </a:p>
        </p:txBody>
      </p:sp>
      <p:sp>
        <p:nvSpPr>
          <p:cNvPr id="3686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84D0704-4F25-401A-8840-A88C147960A0}"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3686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A7E4ACD7-4956-43D8-A0A0-2D3F8F9B65E7}" type="slidenum">
              <a:rPr lang="en-US" altLang="zh-CN" sz="1000">
                <a:latin typeface="Arial" panose="020B0604020202020204" pitchFamily="34" charset="0"/>
              </a:rPr>
              <a:pPr eaLnBrk="1" hangingPunct="1">
                <a:spcBef>
                  <a:spcPct val="0"/>
                </a:spcBef>
                <a:buFontTx/>
                <a:buNone/>
              </a:pPr>
              <a:t>35</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901700" y="382588"/>
            <a:ext cx="4572000" cy="641350"/>
          </a:xfrm>
          <a:solidFill>
            <a:srgbClr val="FFCC99"/>
          </a:solidFill>
        </p:spPr>
        <p:txBody>
          <a:bodyPr rtlCol="0">
            <a:normAutofit fontScale="90000"/>
          </a:bodyPr>
          <a:lstStyle/>
          <a:p>
            <a:pPr eaLnBrk="1" fontAlgn="auto" hangingPunct="1">
              <a:spcAft>
                <a:spcPts val="0"/>
              </a:spcAft>
              <a:defRPr/>
            </a:pPr>
            <a:r>
              <a:rPr lang="zh-CN" altLang="en-US" dirty="0" smtClean="0"/>
              <a:t>寄存器偏移寻址</a:t>
            </a:r>
          </a:p>
        </p:txBody>
      </p:sp>
      <p:sp>
        <p:nvSpPr>
          <p:cNvPr id="37891" name="Rectangle 3"/>
          <p:cNvSpPr>
            <a:spLocks noGrp="1" noChangeArrowheads="1"/>
          </p:cNvSpPr>
          <p:nvPr>
            <p:ph idx="1"/>
          </p:nvPr>
        </p:nvSpPr>
        <p:spPr>
          <a:xfrm>
            <a:off x="990600" y="1443038"/>
            <a:ext cx="7275513" cy="4630737"/>
          </a:xfrm>
        </p:spPr>
        <p:txBody>
          <a:bodyPr/>
          <a:lstStyle/>
          <a:p>
            <a:pPr eaLnBrk="1" hangingPunct="1">
              <a:lnSpc>
                <a:spcPct val="90000"/>
              </a:lnSpc>
            </a:pPr>
            <a:r>
              <a:rPr lang="zh-CN" altLang="en-US" sz="2400" dirty="0" smtClean="0">
                <a:solidFill>
                  <a:srgbClr val="FF0000"/>
                </a:solidFill>
              </a:rPr>
              <a:t>寄存器偏移寻址</a:t>
            </a:r>
            <a:r>
              <a:rPr lang="zh-CN" altLang="en-US" sz="2400" dirty="0" smtClean="0"/>
              <a:t>是</a:t>
            </a:r>
            <a:r>
              <a:rPr lang="en-US" altLang="zh-CN" sz="2400" dirty="0" smtClean="0"/>
              <a:t>ARM</a:t>
            </a:r>
            <a:r>
              <a:rPr lang="zh-CN" altLang="en-US" sz="2400" dirty="0" smtClean="0"/>
              <a:t>指令集</a:t>
            </a:r>
            <a:r>
              <a:rPr lang="zh-CN" altLang="en-US" sz="2400" dirty="0" smtClean="0">
                <a:solidFill>
                  <a:srgbClr val="FF0000"/>
                </a:solidFill>
              </a:rPr>
              <a:t>特有的</a:t>
            </a:r>
            <a:r>
              <a:rPr lang="zh-CN" altLang="en-US" sz="2400" dirty="0" smtClean="0"/>
              <a:t>寻址方式。当第</a:t>
            </a:r>
            <a:r>
              <a:rPr lang="en-US" altLang="zh-CN" sz="2400" dirty="0" smtClean="0"/>
              <a:t>2</a:t>
            </a:r>
            <a:r>
              <a:rPr lang="zh-CN" altLang="en-US" sz="2400" dirty="0" smtClean="0"/>
              <a:t>作数是寄存器偏移方式时，第</a:t>
            </a:r>
            <a:r>
              <a:rPr lang="en-US" altLang="zh-CN" sz="2400" dirty="0" smtClean="0"/>
              <a:t>2</a:t>
            </a:r>
            <a:r>
              <a:rPr lang="zh-CN" altLang="en-US" sz="2400" dirty="0" smtClean="0"/>
              <a:t>个寄存器操作数在与第</a:t>
            </a:r>
            <a:r>
              <a:rPr lang="en-US" altLang="zh-CN" sz="2400" dirty="0" smtClean="0"/>
              <a:t>1</a:t>
            </a:r>
            <a:r>
              <a:rPr lang="zh-CN" altLang="en-US" sz="2400" dirty="0" smtClean="0"/>
              <a:t>操作数结合之前，选择进行移位操作。</a:t>
            </a:r>
          </a:p>
          <a:p>
            <a:pPr eaLnBrk="1" hangingPunct="1">
              <a:lnSpc>
                <a:spcPct val="90000"/>
              </a:lnSpc>
            </a:pPr>
            <a:r>
              <a:rPr lang="zh-CN" altLang="en-US" sz="2400" dirty="0" smtClean="0"/>
              <a:t>寄存器偏移寻址指令举例如下：</a:t>
            </a:r>
          </a:p>
          <a:p>
            <a:pPr lvl="1" eaLnBrk="1" hangingPunct="1">
              <a:lnSpc>
                <a:spcPct val="90000"/>
              </a:lnSpc>
            </a:pPr>
            <a:r>
              <a:rPr lang="en-US" altLang="zh-CN" sz="2400" dirty="0" smtClean="0"/>
              <a:t>MOV  R0, </a:t>
            </a:r>
            <a:r>
              <a:rPr lang="en-US" altLang="zh-CN" sz="2400" dirty="0" smtClean="0">
                <a:solidFill>
                  <a:srgbClr val="FF0000"/>
                </a:solidFill>
              </a:rPr>
              <a:t>R2, LSL  #3</a:t>
            </a:r>
          </a:p>
          <a:p>
            <a:pPr lvl="1" eaLnBrk="1" hangingPunct="1">
              <a:lnSpc>
                <a:spcPct val="90000"/>
              </a:lnSpc>
              <a:buFont typeface="Wingdings" panose="05000000000000000000" pitchFamily="2" charset="2"/>
              <a:buNone/>
            </a:pPr>
            <a:r>
              <a:rPr lang="en-US" altLang="zh-CN" sz="2400" dirty="0" smtClean="0"/>
              <a:t>     ;R2</a:t>
            </a:r>
            <a:r>
              <a:rPr lang="zh-CN" altLang="en-US" sz="2400" dirty="0" smtClean="0"/>
              <a:t>的值左移</a:t>
            </a:r>
            <a:r>
              <a:rPr lang="en-US" altLang="zh-CN" sz="2400" dirty="0" smtClean="0"/>
              <a:t>3</a:t>
            </a:r>
            <a:r>
              <a:rPr lang="zh-CN" altLang="en-US" sz="2400" dirty="0" smtClean="0"/>
              <a:t>位，结果放入</a:t>
            </a:r>
            <a:r>
              <a:rPr lang="en-US" altLang="zh-CN" sz="2400" dirty="0" smtClean="0"/>
              <a:t>R0</a:t>
            </a:r>
            <a:r>
              <a:rPr lang="zh-CN" altLang="en-US" sz="2400" dirty="0" smtClean="0"/>
              <a:t>，即</a:t>
            </a:r>
            <a:r>
              <a:rPr lang="en-US" altLang="zh-CN" sz="2400" dirty="0" smtClean="0"/>
              <a:t>R0</a:t>
            </a:r>
            <a:r>
              <a:rPr lang="zh-CN" altLang="en-US" sz="2400" dirty="0" smtClean="0"/>
              <a:t>＝</a:t>
            </a:r>
            <a:r>
              <a:rPr lang="en-US" altLang="zh-CN" sz="2400" dirty="0" smtClean="0"/>
              <a:t>R2×8</a:t>
            </a:r>
          </a:p>
          <a:p>
            <a:pPr lvl="1" eaLnBrk="1" hangingPunct="1">
              <a:lnSpc>
                <a:spcPct val="90000"/>
              </a:lnSpc>
            </a:pPr>
            <a:r>
              <a:rPr lang="en-US" altLang="zh-CN" sz="2400" dirty="0" smtClean="0"/>
              <a:t>ANDS  R1, R1, R2, LSL  R3</a:t>
            </a:r>
          </a:p>
          <a:p>
            <a:pPr lvl="1" eaLnBrk="1" hangingPunct="1">
              <a:lnSpc>
                <a:spcPct val="90000"/>
              </a:lnSpc>
              <a:buFont typeface="Wingdings" panose="05000000000000000000" pitchFamily="2" charset="2"/>
              <a:buNone/>
            </a:pPr>
            <a:r>
              <a:rPr lang="en-US" altLang="zh-CN" sz="2400" dirty="0" smtClean="0"/>
              <a:t>     ;R2</a:t>
            </a:r>
            <a:r>
              <a:rPr lang="zh-CN" altLang="en-US" sz="2400" dirty="0" smtClean="0"/>
              <a:t>的值左移</a:t>
            </a:r>
            <a:r>
              <a:rPr lang="en-US" altLang="zh-CN" sz="2400" dirty="0" smtClean="0"/>
              <a:t>R3</a:t>
            </a:r>
            <a:r>
              <a:rPr lang="zh-CN" altLang="en-US" sz="2400" dirty="0" smtClean="0"/>
              <a:t>位，然后与</a:t>
            </a:r>
            <a:r>
              <a:rPr lang="en-US" altLang="zh-CN" sz="2400" dirty="0" smtClean="0"/>
              <a:t>R1</a:t>
            </a:r>
            <a:r>
              <a:rPr lang="zh-CN" altLang="en-US" sz="2400" dirty="0" smtClean="0"/>
              <a:t>相“与” ，结果放入</a:t>
            </a:r>
            <a:r>
              <a:rPr lang="en-US" altLang="zh-CN" sz="2400" dirty="0" smtClean="0"/>
              <a:t>R1</a:t>
            </a:r>
            <a:r>
              <a:rPr lang="zh-CN" altLang="en-US" sz="2400" dirty="0" smtClean="0"/>
              <a:t>，并且影响标志位。</a:t>
            </a:r>
          </a:p>
          <a:p>
            <a:pPr lvl="1" eaLnBrk="1" hangingPunct="1">
              <a:lnSpc>
                <a:spcPct val="90000"/>
              </a:lnSpc>
            </a:pPr>
            <a:r>
              <a:rPr lang="en-US" altLang="zh-CN" sz="2400" dirty="0" smtClean="0"/>
              <a:t>SUB R11, </a:t>
            </a:r>
            <a:r>
              <a:rPr lang="en-US" altLang="zh-CN" sz="2400" dirty="0" smtClean="0">
                <a:solidFill>
                  <a:srgbClr val="FF0000"/>
                </a:solidFill>
              </a:rPr>
              <a:t>R12, R3, ASR #5</a:t>
            </a:r>
          </a:p>
          <a:p>
            <a:pPr lvl="1" eaLnBrk="1" hangingPunct="1">
              <a:lnSpc>
                <a:spcPct val="90000"/>
              </a:lnSpc>
              <a:buFont typeface="Wingdings" panose="05000000000000000000" pitchFamily="2" charset="2"/>
              <a:buNone/>
            </a:pPr>
            <a:r>
              <a:rPr lang="en-US" altLang="zh-CN" sz="2400" dirty="0" smtClean="0"/>
              <a:t>       ;R12―R3</a:t>
            </a:r>
            <a:r>
              <a:rPr lang="en-US" altLang="zh-CN" sz="2400" dirty="0" smtClean="0">
                <a:latin typeface="宋体" panose="02010600030101010101" pitchFamily="2" charset="-122"/>
              </a:rPr>
              <a:t>÷</a:t>
            </a:r>
            <a:r>
              <a:rPr lang="en-US" altLang="zh-CN" sz="2400" dirty="0" smtClean="0"/>
              <a:t>32</a:t>
            </a:r>
            <a:r>
              <a:rPr lang="zh-CN" altLang="en-US" sz="2400" dirty="0" smtClean="0"/>
              <a:t>，然后存入</a:t>
            </a:r>
            <a:r>
              <a:rPr lang="en-US" altLang="zh-CN" sz="2400" dirty="0" smtClean="0"/>
              <a:t>R11</a:t>
            </a:r>
            <a:r>
              <a:rPr lang="zh-CN" altLang="en-US" sz="2400" dirty="0" smtClean="0"/>
              <a:t>。</a:t>
            </a:r>
          </a:p>
        </p:txBody>
      </p:sp>
      <p:sp>
        <p:nvSpPr>
          <p:cNvPr id="3789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DE27DB1-5642-4808-B9CD-A3B6EFC6778A}"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3789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A8AADF8D-1431-4489-AB29-63A59AA68D3D}" type="slidenum">
              <a:rPr lang="en-US" altLang="zh-CN" sz="1000">
                <a:latin typeface="Arial" panose="020B0604020202020204" pitchFamily="34" charset="0"/>
              </a:rPr>
              <a:pPr eaLnBrk="1" hangingPunct="1">
                <a:spcBef>
                  <a:spcPct val="0"/>
                </a:spcBef>
                <a:buFontTx/>
                <a:buNone/>
              </a:pPr>
              <a:t>36</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28675" y="579438"/>
            <a:ext cx="4276725" cy="876300"/>
          </a:xfrm>
          <a:solidFill>
            <a:srgbClr val="FFCC99"/>
          </a:solidFill>
        </p:spPr>
        <p:txBody>
          <a:bodyPr/>
          <a:lstStyle/>
          <a:p>
            <a:pPr eaLnBrk="1" hangingPunct="1"/>
            <a:r>
              <a:rPr lang="zh-CN" altLang="en-US" smtClean="0"/>
              <a:t>寄存器间接寻址</a:t>
            </a:r>
          </a:p>
        </p:txBody>
      </p:sp>
      <p:sp>
        <p:nvSpPr>
          <p:cNvPr id="38915" name="Rectangle 3"/>
          <p:cNvSpPr>
            <a:spLocks noGrp="1" noChangeArrowheads="1"/>
          </p:cNvSpPr>
          <p:nvPr>
            <p:ph idx="1"/>
          </p:nvPr>
        </p:nvSpPr>
        <p:spPr>
          <a:xfrm>
            <a:off x="876300" y="1676400"/>
            <a:ext cx="7391400" cy="3562350"/>
          </a:xfrm>
        </p:spPr>
        <p:txBody>
          <a:bodyPr/>
          <a:lstStyle/>
          <a:p>
            <a:pPr eaLnBrk="1" hangingPunct="1"/>
            <a:r>
              <a:rPr lang="zh-CN" altLang="en-US" sz="2400" dirty="0" smtClean="0"/>
              <a:t>寄存器间接寻址指令中的地址码给出的是一个通用寄存器的编号，所需的操作数保存在寄存器指定地址的存储单元中，即寄存器为操作数的地址指针。</a:t>
            </a:r>
            <a:endParaRPr lang="en-US" altLang="zh-CN" sz="2400" dirty="0" smtClean="0"/>
          </a:p>
          <a:p>
            <a:pPr eaLnBrk="1" hangingPunct="1"/>
            <a:r>
              <a:rPr lang="zh-CN" altLang="en-US" sz="2400" dirty="0" smtClean="0"/>
              <a:t>寄存器间接寻址指令举例如下：</a:t>
            </a:r>
          </a:p>
          <a:p>
            <a:pPr lvl="1" eaLnBrk="1" hangingPunct="1"/>
            <a:r>
              <a:rPr lang="en-US" altLang="zh-CN" sz="2400" dirty="0" smtClean="0"/>
              <a:t>LDR  R1</a:t>
            </a:r>
            <a:r>
              <a:rPr lang="zh-CN" altLang="en-US" sz="2400" dirty="0" smtClean="0"/>
              <a:t>，</a:t>
            </a:r>
            <a:r>
              <a:rPr lang="en-US" altLang="zh-CN" sz="2400" dirty="0" smtClean="0"/>
              <a:t>[R2]  </a:t>
            </a:r>
          </a:p>
          <a:p>
            <a:pPr lvl="1" eaLnBrk="1" hangingPunct="1">
              <a:buFont typeface="Wingdings" panose="05000000000000000000" pitchFamily="2" charset="2"/>
              <a:buNone/>
            </a:pPr>
            <a:r>
              <a:rPr lang="en-US" altLang="zh-CN" sz="2400" dirty="0" smtClean="0"/>
              <a:t>	</a:t>
            </a:r>
            <a:r>
              <a:rPr lang="zh-CN" altLang="en-US" sz="2400" dirty="0" smtClean="0"/>
              <a:t>将</a:t>
            </a:r>
            <a:r>
              <a:rPr lang="en-US" altLang="zh-CN" sz="2400" dirty="0" smtClean="0"/>
              <a:t>R2</a:t>
            </a:r>
            <a:r>
              <a:rPr lang="zh-CN" altLang="en-US" sz="2400" dirty="0" smtClean="0"/>
              <a:t>指向的存储单元的数据读出，保存在</a:t>
            </a:r>
            <a:r>
              <a:rPr lang="en-US" altLang="zh-CN" sz="2400" dirty="0" smtClean="0"/>
              <a:t>R1</a:t>
            </a:r>
            <a:r>
              <a:rPr lang="zh-CN" altLang="en-US" sz="2400" dirty="0" smtClean="0"/>
              <a:t>中。</a:t>
            </a:r>
            <a:endParaRPr lang="zh-CN" altLang="en-US" sz="2400" dirty="0" smtClean="0">
              <a:solidFill>
                <a:schemeClr val="hlink"/>
              </a:solidFill>
            </a:endParaRPr>
          </a:p>
          <a:p>
            <a:pPr lvl="1" eaLnBrk="1" hangingPunct="1"/>
            <a:r>
              <a:rPr lang="en-US" altLang="zh-CN" sz="2400" dirty="0" smtClean="0"/>
              <a:t>SWP  R1</a:t>
            </a:r>
            <a:r>
              <a:rPr lang="zh-CN" altLang="en-US" sz="2400" dirty="0" smtClean="0"/>
              <a:t>，</a:t>
            </a:r>
            <a:r>
              <a:rPr lang="en-US" altLang="zh-CN" sz="2400" dirty="0" smtClean="0"/>
              <a:t>R1</a:t>
            </a:r>
            <a:r>
              <a:rPr lang="zh-CN" altLang="en-US" sz="2400" dirty="0" smtClean="0"/>
              <a:t>，</a:t>
            </a:r>
            <a:r>
              <a:rPr lang="en-US" altLang="zh-CN" sz="2400" dirty="0" smtClean="0"/>
              <a:t>[R2]</a:t>
            </a:r>
          </a:p>
          <a:p>
            <a:pPr lvl="1" eaLnBrk="1" hangingPunct="1">
              <a:buFont typeface="Wingdings" panose="05000000000000000000" pitchFamily="2" charset="2"/>
              <a:buNone/>
            </a:pPr>
            <a:r>
              <a:rPr lang="en-US" altLang="zh-CN" sz="2400" dirty="0" smtClean="0"/>
              <a:t>	</a:t>
            </a:r>
            <a:r>
              <a:rPr lang="zh-CN" altLang="en-US" sz="2400" dirty="0" smtClean="0"/>
              <a:t>将寄存器</a:t>
            </a:r>
            <a:r>
              <a:rPr lang="en-US" altLang="zh-CN" sz="2400" dirty="0" smtClean="0"/>
              <a:t>R1</a:t>
            </a:r>
            <a:r>
              <a:rPr lang="zh-CN" altLang="en-US" sz="2400" dirty="0" smtClean="0"/>
              <a:t>的值与</a:t>
            </a:r>
            <a:r>
              <a:rPr lang="en-US" altLang="zh-CN" sz="2400" dirty="0" smtClean="0"/>
              <a:t>R2</a:t>
            </a:r>
            <a:r>
              <a:rPr lang="zh-CN" altLang="en-US" sz="2400" dirty="0" smtClean="0"/>
              <a:t>指定的存储单元的内容交换</a:t>
            </a:r>
            <a:endParaRPr lang="zh-CN" altLang="en-US" sz="2400" b="1" dirty="0" smtClean="0">
              <a:solidFill>
                <a:schemeClr val="tx2"/>
              </a:solidFill>
            </a:endParaRPr>
          </a:p>
        </p:txBody>
      </p:sp>
      <p:sp>
        <p:nvSpPr>
          <p:cNvPr id="3891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468C9B8-F91F-41C9-9BBA-52AF5687397D}"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3891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B9B49AF-479E-4A50-9C1F-001612D05BC8}" type="slidenum">
              <a:rPr lang="en-US" altLang="zh-CN" sz="1000">
                <a:latin typeface="Arial" panose="020B0604020202020204" pitchFamily="34" charset="0"/>
              </a:rPr>
              <a:pPr eaLnBrk="1" hangingPunct="1">
                <a:spcBef>
                  <a:spcPct val="0"/>
                </a:spcBef>
                <a:buFontTx/>
                <a:buNone/>
              </a:pPr>
              <a:t>37</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09638" y="412750"/>
            <a:ext cx="4071937" cy="776288"/>
          </a:xfrm>
          <a:solidFill>
            <a:srgbClr val="FFCC99"/>
          </a:solidFill>
        </p:spPr>
        <p:txBody>
          <a:bodyPr/>
          <a:lstStyle/>
          <a:p>
            <a:pPr eaLnBrk="1" hangingPunct="1"/>
            <a:r>
              <a:rPr lang="zh-CN" altLang="en-US" smtClean="0"/>
              <a:t>基址寻址</a:t>
            </a:r>
          </a:p>
        </p:txBody>
      </p:sp>
      <p:sp>
        <p:nvSpPr>
          <p:cNvPr id="39939" name="Rectangle 3"/>
          <p:cNvSpPr>
            <a:spLocks noGrp="1" noChangeArrowheads="1"/>
          </p:cNvSpPr>
          <p:nvPr>
            <p:ph idx="1"/>
          </p:nvPr>
        </p:nvSpPr>
        <p:spPr>
          <a:xfrm>
            <a:off x="742950" y="1619250"/>
            <a:ext cx="7620000" cy="4324350"/>
          </a:xfrm>
        </p:spPr>
        <p:txBody>
          <a:bodyPr/>
          <a:lstStyle/>
          <a:p>
            <a:pPr eaLnBrk="1" hangingPunct="1"/>
            <a:r>
              <a:rPr lang="zh-CN" altLang="en-US" sz="2400" dirty="0" smtClean="0"/>
              <a:t>基址寻址就是将基址寄存器的内容与指令中给出的偏移量相加，形成操作数的有效地址。基址寻址用于访问基址附近的存储单元，常用于查表、数组操作、功能部件寄存器访问等。</a:t>
            </a:r>
            <a:endParaRPr lang="en-US" altLang="zh-CN" sz="2400" dirty="0" smtClean="0"/>
          </a:p>
          <a:p>
            <a:pPr eaLnBrk="1" hangingPunct="1"/>
            <a:r>
              <a:rPr lang="zh-CN" altLang="en-US" sz="2400" dirty="0" smtClean="0"/>
              <a:t>基址寻址指令举例如下：</a:t>
            </a:r>
          </a:p>
          <a:p>
            <a:pPr lvl="1" eaLnBrk="1" hangingPunct="1"/>
            <a:r>
              <a:rPr lang="en-US" altLang="zh-CN" sz="2400" dirty="0" smtClean="0"/>
              <a:t>LDR  R2</a:t>
            </a:r>
            <a:r>
              <a:rPr lang="zh-CN" altLang="en-US" sz="2400" dirty="0" smtClean="0"/>
              <a:t>，</a:t>
            </a:r>
            <a:r>
              <a:rPr lang="en-US" altLang="zh-CN" sz="2400" dirty="0" smtClean="0"/>
              <a:t>[R3</a:t>
            </a:r>
            <a:r>
              <a:rPr lang="zh-CN" altLang="en-US" sz="2400" dirty="0" smtClean="0"/>
              <a:t>，</a:t>
            </a:r>
            <a:r>
              <a:rPr lang="en-US" altLang="zh-CN" sz="2400" dirty="0" smtClean="0"/>
              <a:t>#0x0C]</a:t>
            </a:r>
          </a:p>
          <a:p>
            <a:pPr lvl="1" eaLnBrk="1" hangingPunct="1">
              <a:buFont typeface="Wingdings" panose="05000000000000000000" pitchFamily="2" charset="2"/>
              <a:buNone/>
            </a:pPr>
            <a:r>
              <a:rPr lang="en-US" altLang="zh-CN" sz="2400" dirty="0" smtClean="0"/>
              <a:t>	</a:t>
            </a:r>
            <a:r>
              <a:rPr lang="zh-CN" altLang="en-US" sz="2400" dirty="0" smtClean="0"/>
              <a:t>读取</a:t>
            </a:r>
            <a:r>
              <a:rPr lang="en-US" altLang="zh-CN" sz="2400" dirty="0" smtClean="0"/>
              <a:t>R3</a:t>
            </a:r>
            <a:r>
              <a:rPr lang="zh-CN" altLang="en-US" sz="2400" dirty="0" smtClean="0"/>
              <a:t>＋</a:t>
            </a:r>
            <a:r>
              <a:rPr lang="en-US" altLang="zh-CN" sz="2400" dirty="0" smtClean="0"/>
              <a:t>0x0C</a:t>
            </a:r>
            <a:r>
              <a:rPr lang="zh-CN" altLang="en-US" sz="2400" dirty="0" smtClean="0"/>
              <a:t>地址上的存储单元的内容，放入</a:t>
            </a:r>
            <a:r>
              <a:rPr lang="en-US" altLang="zh-CN" sz="2400" dirty="0" smtClean="0"/>
              <a:t>R2</a:t>
            </a:r>
            <a:r>
              <a:rPr lang="zh-CN" altLang="en-US" sz="2400" dirty="0" smtClean="0"/>
              <a:t>。</a:t>
            </a:r>
          </a:p>
          <a:p>
            <a:pPr lvl="1" eaLnBrk="1" hangingPunct="1"/>
            <a:r>
              <a:rPr lang="en-US" altLang="zh-CN" sz="2400" dirty="0" smtClean="0"/>
              <a:t>STR  R1</a:t>
            </a:r>
            <a:r>
              <a:rPr lang="zh-CN" altLang="en-US" sz="2400" dirty="0" smtClean="0"/>
              <a:t>，</a:t>
            </a:r>
            <a:r>
              <a:rPr lang="en-US" altLang="zh-CN" sz="2400" dirty="0" smtClean="0"/>
              <a:t>[R0</a:t>
            </a:r>
            <a:r>
              <a:rPr lang="zh-CN" altLang="en-US" sz="2400" dirty="0" smtClean="0"/>
              <a:t>，</a:t>
            </a:r>
            <a:r>
              <a:rPr lang="en-US" altLang="zh-CN" sz="2400" dirty="0" smtClean="0"/>
              <a:t>#</a:t>
            </a:r>
            <a:r>
              <a:rPr lang="zh-CN" altLang="en-US" sz="2400" dirty="0" smtClean="0"/>
              <a:t>－</a:t>
            </a:r>
            <a:r>
              <a:rPr lang="en-US" altLang="zh-CN" sz="2400" dirty="0" smtClean="0"/>
              <a:t>4]!</a:t>
            </a:r>
          </a:p>
          <a:p>
            <a:pPr lvl="1" eaLnBrk="1" hangingPunct="1">
              <a:buFont typeface="Wingdings" panose="05000000000000000000" pitchFamily="2" charset="2"/>
              <a:buNone/>
            </a:pPr>
            <a:r>
              <a:rPr lang="en-US" altLang="zh-CN" sz="2400" dirty="0" smtClean="0"/>
              <a:t>	</a:t>
            </a:r>
            <a:r>
              <a:rPr lang="en-US" altLang="zh-CN" sz="2400" dirty="0" smtClean="0">
                <a:solidFill>
                  <a:srgbClr val="FF0000"/>
                </a:solidFill>
              </a:rPr>
              <a:t>;[R0</a:t>
            </a:r>
            <a:r>
              <a:rPr lang="zh-CN" altLang="en-US" sz="2400" dirty="0" smtClean="0">
                <a:solidFill>
                  <a:srgbClr val="FF0000"/>
                </a:solidFill>
              </a:rPr>
              <a:t>－</a:t>
            </a:r>
            <a:r>
              <a:rPr lang="en-US" altLang="zh-CN" sz="2400" dirty="0" smtClean="0">
                <a:solidFill>
                  <a:srgbClr val="FF0000"/>
                </a:solidFill>
              </a:rPr>
              <a:t>4]</a:t>
            </a:r>
            <a:r>
              <a:rPr lang="en-US" altLang="zh-CN" sz="2400" dirty="0" smtClean="0">
                <a:solidFill>
                  <a:srgbClr val="FF0000"/>
                </a:solidFill>
                <a:latin typeface="宋体" panose="02010600030101010101" pitchFamily="2" charset="-122"/>
              </a:rPr>
              <a:t>←</a:t>
            </a:r>
            <a:r>
              <a:rPr lang="en-US" altLang="zh-CN" sz="2400" dirty="0" smtClean="0">
                <a:solidFill>
                  <a:srgbClr val="FF0000"/>
                </a:solidFill>
              </a:rPr>
              <a:t>[R1]</a:t>
            </a:r>
            <a:r>
              <a:rPr lang="zh-CN" altLang="en-US" sz="2400" dirty="0" smtClean="0">
                <a:solidFill>
                  <a:srgbClr val="FF0000"/>
                </a:solidFill>
              </a:rPr>
              <a:t>，</a:t>
            </a:r>
            <a:r>
              <a:rPr lang="en-US" altLang="zh-CN" sz="2400" dirty="0" smtClean="0">
                <a:solidFill>
                  <a:srgbClr val="FF0000"/>
                </a:solidFill>
              </a:rPr>
              <a:t>R0=R0</a:t>
            </a:r>
            <a:r>
              <a:rPr lang="zh-CN" altLang="en-US" sz="2400" dirty="0" smtClean="0">
                <a:solidFill>
                  <a:srgbClr val="FF0000"/>
                </a:solidFill>
              </a:rPr>
              <a:t>－</a:t>
            </a:r>
            <a:r>
              <a:rPr lang="en-US" altLang="zh-CN" sz="2400" dirty="0" smtClean="0">
                <a:solidFill>
                  <a:srgbClr val="FF0000"/>
                </a:solidFill>
              </a:rPr>
              <a:t>4</a:t>
            </a:r>
            <a:r>
              <a:rPr lang="zh-CN" altLang="en-US" sz="2400" dirty="0" smtClean="0">
                <a:solidFill>
                  <a:srgbClr val="FF0000"/>
                </a:solidFill>
              </a:rPr>
              <a:t>，符号“</a:t>
            </a:r>
            <a:r>
              <a:rPr lang="en-US" altLang="zh-CN" sz="2400" dirty="0" smtClean="0">
                <a:solidFill>
                  <a:srgbClr val="FF0000"/>
                </a:solidFill>
              </a:rPr>
              <a:t>!”</a:t>
            </a:r>
            <a:r>
              <a:rPr lang="zh-CN" altLang="en-US" sz="2400" dirty="0" smtClean="0">
                <a:solidFill>
                  <a:srgbClr val="FF0000"/>
                </a:solidFill>
              </a:rPr>
              <a:t>表明指令在完成数据传送后应该更新基址寄存器，否则不更新；属前索引。</a:t>
            </a:r>
          </a:p>
        </p:txBody>
      </p:sp>
      <p:sp>
        <p:nvSpPr>
          <p:cNvPr id="3994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DC26076-A76F-44D9-8548-DB4FAE1E5CC9}"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3994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8D906F6B-53EE-4C75-AD6F-65ACFA5E7FB4}" type="slidenum">
              <a:rPr lang="en-US" altLang="zh-CN" sz="1000">
                <a:latin typeface="Arial" panose="020B0604020202020204" pitchFamily="34" charset="0"/>
              </a:rPr>
              <a:pPr eaLnBrk="1" hangingPunct="1">
                <a:spcBef>
                  <a:spcPct val="0"/>
                </a:spcBef>
                <a:buFontTx/>
                <a:buNone/>
              </a:pPr>
              <a:t>38</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350838"/>
            <a:ext cx="7543800" cy="1200150"/>
          </a:xfrm>
        </p:spPr>
        <p:txBody>
          <a:bodyPr/>
          <a:lstStyle/>
          <a:p>
            <a:pPr eaLnBrk="1" hangingPunct="1"/>
            <a:r>
              <a:rPr lang="zh-CN" altLang="en-US" smtClean="0"/>
              <a:t>基址寻址指令举例</a:t>
            </a:r>
          </a:p>
        </p:txBody>
      </p:sp>
      <p:sp>
        <p:nvSpPr>
          <p:cNvPr id="40963" name="Rectangle 3"/>
          <p:cNvSpPr>
            <a:spLocks noGrp="1" noChangeArrowheads="1"/>
          </p:cNvSpPr>
          <p:nvPr>
            <p:ph idx="1"/>
          </p:nvPr>
        </p:nvSpPr>
        <p:spPr>
          <a:xfrm>
            <a:off x="457200" y="1630363"/>
            <a:ext cx="8229600" cy="4398962"/>
          </a:xfrm>
        </p:spPr>
        <p:txBody>
          <a:bodyPr/>
          <a:lstStyle/>
          <a:p>
            <a:pPr lvl="1" eaLnBrk="1" hangingPunct="1">
              <a:lnSpc>
                <a:spcPct val="90000"/>
              </a:lnSpc>
            </a:pPr>
            <a:r>
              <a:rPr lang="en-US" altLang="zh-CN" sz="2400" dirty="0" smtClean="0"/>
              <a:t>LDR  R1</a:t>
            </a:r>
            <a:r>
              <a:rPr lang="zh-CN" altLang="en-US" sz="2400" dirty="0" smtClean="0"/>
              <a:t>，</a:t>
            </a:r>
            <a:r>
              <a:rPr lang="en-US" altLang="zh-CN" sz="2400" dirty="0" smtClean="0"/>
              <a:t>[R0</a:t>
            </a:r>
            <a:r>
              <a:rPr lang="zh-CN" altLang="en-US" sz="2400" dirty="0" smtClean="0"/>
              <a:t>，</a:t>
            </a:r>
            <a:r>
              <a:rPr lang="en-US" altLang="zh-CN" sz="2400" dirty="0" smtClean="0"/>
              <a:t>R3</a:t>
            </a:r>
            <a:r>
              <a:rPr lang="zh-CN" altLang="en-US" sz="2400" dirty="0" smtClean="0"/>
              <a:t>，</a:t>
            </a:r>
            <a:r>
              <a:rPr lang="en-US" altLang="zh-CN" sz="2400" dirty="0" smtClean="0"/>
              <a:t>LSL #1]</a:t>
            </a:r>
          </a:p>
          <a:p>
            <a:pPr lvl="1" eaLnBrk="1" hangingPunct="1">
              <a:lnSpc>
                <a:spcPct val="90000"/>
              </a:lnSpc>
              <a:buFont typeface="Wingdings" panose="05000000000000000000" pitchFamily="2" charset="2"/>
              <a:buNone/>
            </a:pPr>
            <a:r>
              <a:rPr lang="en-US" altLang="zh-CN" sz="2400" dirty="0" smtClean="0"/>
              <a:t>	;</a:t>
            </a:r>
            <a:r>
              <a:rPr lang="zh-CN" altLang="en-US" sz="2400" dirty="0" smtClean="0"/>
              <a:t>将</a:t>
            </a:r>
            <a:r>
              <a:rPr lang="en-US" altLang="zh-CN" sz="2400" dirty="0" smtClean="0"/>
              <a:t>R0</a:t>
            </a:r>
            <a:r>
              <a:rPr lang="zh-CN" altLang="en-US" sz="2400" dirty="0" smtClean="0"/>
              <a:t>＋</a:t>
            </a:r>
            <a:r>
              <a:rPr lang="en-US" altLang="zh-CN" sz="2400" dirty="0" smtClean="0"/>
              <a:t>R3×2</a:t>
            </a:r>
            <a:r>
              <a:rPr lang="zh-CN" altLang="en-US" sz="2400" dirty="0" smtClean="0"/>
              <a:t>地址上的存储单元的内容读出，存入</a:t>
            </a:r>
            <a:r>
              <a:rPr lang="en-US" altLang="zh-CN" sz="2400" dirty="0" smtClean="0"/>
              <a:t>R1</a:t>
            </a:r>
            <a:r>
              <a:rPr lang="zh-CN" altLang="en-US" sz="2400" dirty="0" smtClean="0"/>
              <a:t>，</a:t>
            </a:r>
            <a:r>
              <a:rPr lang="en-US" altLang="zh-CN" sz="2400" dirty="0" smtClean="0">
                <a:solidFill>
                  <a:srgbClr val="FF0000"/>
                </a:solidFill>
              </a:rPr>
              <a:t>R0</a:t>
            </a:r>
            <a:r>
              <a:rPr lang="zh-CN" altLang="en-US" sz="2400" dirty="0" smtClean="0">
                <a:solidFill>
                  <a:srgbClr val="FF0000"/>
                </a:solidFill>
              </a:rPr>
              <a:t>不变</a:t>
            </a:r>
            <a:r>
              <a:rPr lang="zh-CN" altLang="en-US" sz="2400" dirty="0" smtClean="0"/>
              <a:t>。</a:t>
            </a:r>
          </a:p>
          <a:p>
            <a:pPr lvl="1" eaLnBrk="1" hangingPunct="1">
              <a:lnSpc>
                <a:spcPct val="90000"/>
              </a:lnSpc>
            </a:pPr>
            <a:r>
              <a:rPr lang="en-US" altLang="zh-CN" sz="2400" dirty="0" smtClean="0"/>
              <a:t>LDR  R0</a:t>
            </a:r>
            <a:r>
              <a:rPr lang="zh-CN" altLang="en-US" sz="2400" dirty="0" smtClean="0"/>
              <a:t>，</a:t>
            </a:r>
            <a:r>
              <a:rPr lang="en-US" altLang="zh-CN" sz="2400" dirty="0" smtClean="0"/>
              <a:t>[R1</a:t>
            </a:r>
            <a:r>
              <a:rPr lang="zh-CN" altLang="en-US" sz="2400" dirty="0" smtClean="0"/>
              <a:t>，</a:t>
            </a:r>
            <a:r>
              <a:rPr lang="en-US" altLang="zh-CN" sz="2400" dirty="0" smtClean="0"/>
              <a:t>R2</a:t>
            </a:r>
            <a:r>
              <a:rPr lang="zh-CN" altLang="en-US" sz="2400" dirty="0" smtClean="0"/>
              <a:t>，</a:t>
            </a:r>
            <a:r>
              <a:rPr lang="en-US" altLang="zh-CN" sz="2400" dirty="0" smtClean="0"/>
              <a:t>LSL #2]</a:t>
            </a:r>
            <a:r>
              <a:rPr lang="zh-CN" altLang="en-US" sz="2400" dirty="0" smtClean="0">
                <a:solidFill>
                  <a:srgbClr val="FF0000"/>
                </a:solidFill>
              </a:rPr>
              <a:t>！</a:t>
            </a:r>
          </a:p>
          <a:p>
            <a:pPr lvl="1" eaLnBrk="1" hangingPunct="1">
              <a:lnSpc>
                <a:spcPct val="90000"/>
              </a:lnSpc>
              <a:buFont typeface="Wingdings" panose="05000000000000000000" pitchFamily="2" charset="2"/>
              <a:buNone/>
            </a:pPr>
            <a:r>
              <a:rPr lang="zh-CN" altLang="en-US" sz="2400" dirty="0" smtClean="0"/>
              <a:t>	</a:t>
            </a:r>
            <a:r>
              <a:rPr lang="en-US" altLang="zh-CN" sz="2400" dirty="0" smtClean="0"/>
              <a:t>;</a:t>
            </a:r>
            <a:r>
              <a:rPr lang="zh-CN" altLang="en-US" sz="2400" dirty="0" smtClean="0"/>
              <a:t>将内存起始地址为</a:t>
            </a:r>
            <a:r>
              <a:rPr lang="en-US" altLang="zh-CN" sz="2400" dirty="0" smtClean="0"/>
              <a:t>R1+R2*4</a:t>
            </a:r>
            <a:r>
              <a:rPr lang="zh-CN" altLang="en-US" sz="2400" dirty="0" smtClean="0"/>
              <a:t>的字数据读取到</a:t>
            </a:r>
            <a:r>
              <a:rPr lang="en-US" altLang="zh-CN" sz="2400" dirty="0" smtClean="0"/>
              <a:t>R0</a:t>
            </a:r>
            <a:r>
              <a:rPr lang="zh-CN" altLang="en-US" sz="2400" dirty="0" smtClean="0"/>
              <a:t>中，</a:t>
            </a:r>
          </a:p>
          <a:p>
            <a:pPr lvl="1" eaLnBrk="1" hangingPunct="1">
              <a:lnSpc>
                <a:spcPct val="90000"/>
              </a:lnSpc>
              <a:buFont typeface="Wingdings" panose="05000000000000000000" pitchFamily="2" charset="2"/>
              <a:buNone/>
            </a:pPr>
            <a:r>
              <a:rPr lang="zh-CN" altLang="en-US" sz="2400" dirty="0" smtClean="0"/>
              <a:t>	之后</a:t>
            </a:r>
            <a:r>
              <a:rPr lang="zh-CN" altLang="en-US" sz="2400" dirty="0" smtClean="0">
                <a:solidFill>
                  <a:srgbClr val="FF0000"/>
                </a:solidFill>
              </a:rPr>
              <a:t>修改</a:t>
            </a:r>
            <a:r>
              <a:rPr lang="en-US" altLang="zh-CN" sz="2400" dirty="0" smtClean="0">
                <a:solidFill>
                  <a:srgbClr val="FF0000"/>
                </a:solidFill>
              </a:rPr>
              <a:t>R1</a:t>
            </a:r>
            <a:r>
              <a:rPr lang="zh-CN" altLang="en-US" sz="2400" dirty="0" smtClean="0"/>
              <a:t>，使得：</a:t>
            </a:r>
            <a:r>
              <a:rPr lang="en-US" altLang="zh-CN" sz="2400" dirty="0" smtClean="0"/>
              <a:t>R1=R1+R2*4</a:t>
            </a:r>
            <a:r>
              <a:rPr lang="zh-CN" altLang="en-US" sz="2400" dirty="0" smtClean="0"/>
              <a:t>。</a:t>
            </a:r>
          </a:p>
          <a:p>
            <a:pPr lvl="1" eaLnBrk="1" hangingPunct="1">
              <a:lnSpc>
                <a:spcPct val="90000"/>
              </a:lnSpc>
            </a:pPr>
            <a:r>
              <a:rPr lang="en-US" altLang="zh-CN" sz="2400" dirty="0" smtClean="0"/>
              <a:t>LDR R0, [R1, R2]</a:t>
            </a:r>
            <a:r>
              <a:rPr lang="zh-CN" altLang="en-US" sz="2400" dirty="0" smtClean="0">
                <a:solidFill>
                  <a:srgbClr val="FF0000"/>
                </a:solidFill>
              </a:rPr>
              <a:t>！</a:t>
            </a:r>
          </a:p>
          <a:p>
            <a:pPr lvl="1" eaLnBrk="1" hangingPunct="1">
              <a:lnSpc>
                <a:spcPct val="90000"/>
              </a:lnSpc>
              <a:buFont typeface="Wingdings" panose="05000000000000000000" pitchFamily="2" charset="2"/>
              <a:buNone/>
            </a:pPr>
            <a:r>
              <a:rPr lang="zh-CN" altLang="en-US" sz="2400" dirty="0" smtClean="0"/>
              <a:t>	</a:t>
            </a:r>
            <a:r>
              <a:rPr lang="en-US" altLang="zh-CN" sz="2400" dirty="0" smtClean="0"/>
              <a:t>;</a:t>
            </a:r>
            <a:r>
              <a:rPr lang="zh-CN" altLang="en-US" sz="2400" dirty="0" smtClean="0"/>
              <a:t>以</a:t>
            </a:r>
            <a:r>
              <a:rPr lang="en-US" altLang="zh-CN" sz="2400" dirty="0" smtClean="0"/>
              <a:t>R1+R2</a:t>
            </a:r>
            <a:r>
              <a:rPr lang="zh-CN" altLang="en-US" sz="2400" dirty="0" smtClean="0"/>
              <a:t>值为地址，访问内存。将该位置的字数据读</a:t>
            </a:r>
          </a:p>
          <a:p>
            <a:pPr lvl="1" eaLnBrk="1" hangingPunct="1">
              <a:lnSpc>
                <a:spcPct val="90000"/>
              </a:lnSpc>
              <a:buFont typeface="Wingdings" panose="05000000000000000000" pitchFamily="2" charset="2"/>
              <a:buNone/>
            </a:pPr>
            <a:r>
              <a:rPr lang="zh-CN" altLang="en-US" sz="2400" dirty="0" smtClean="0"/>
              <a:t>	</a:t>
            </a:r>
            <a:r>
              <a:rPr lang="en-US" altLang="zh-CN" sz="2400" dirty="0" smtClean="0"/>
              <a:t>;</a:t>
            </a:r>
            <a:r>
              <a:rPr lang="zh-CN" altLang="en-US" sz="2400" dirty="0" smtClean="0"/>
              <a:t>取到</a:t>
            </a:r>
            <a:r>
              <a:rPr lang="en-US" altLang="zh-CN" sz="2400" dirty="0" smtClean="0"/>
              <a:t>R0</a:t>
            </a:r>
            <a:r>
              <a:rPr lang="zh-CN" altLang="en-US" sz="2400" dirty="0" smtClean="0"/>
              <a:t>中，之后</a:t>
            </a:r>
            <a:r>
              <a:rPr lang="zh-CN" altLang="en-US" sz="2400" dirty="0" smtClean="0">
                <a:solidFill>
                  <a:srgbClr val="FF0000"/>
                </a:solidFill>
              </a:rPr>
              <a:t>修改</a:t>
            </a:r>
            <a:r>
              <a:rPr lang="en-US" altLang="zh-CN" sz="2400" dirty="0" smtClean="0">
                <a:solidFill>
                  <a:srgbClr val="FF0000"/>
                </a:solidFill>
              </a:rPr>
              <a:t>R1</a:t>
            </a:r>
            <a:r>
              <a:rPr lang="zh-CN" altLang="en-US" sz="2400" dirty="0" smtClean="0"/>
              <a:t>，使得： </a:t>
            </a:r>
            <a:r>
              <a:rPr lang="en-US" altLang="zh-CN" sz="2400" dirty="0" smtClean="0"/>
              <a:t>R1=R1+R2</a:t>
            </a:r>
            <a:r>
              <a:rPr lang="zh-CN" altLang="en-US" sz="2400" dirty="0" smtClean="0"/>
              <a:t>。</a:t>
            </a:r>
          </a:p>
        </p:txBody>
      </p:sp>
      <p:sp>
        <p:nvSpPr>
          <p:cNvPr id="4096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0ABA569-EC66-4A3E-9DE7-1154E10F1BBC}"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409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25710B-55C6-4491-9C05-BF5E38489EFF}" type="slidenum">
              <a:rPr lang="en-US" altLang="zh-CN" sz="1000">
                <a:latin typeface="Arial" panose="020B0604020202020204" pitchFamily="34" charset="0"/>
              </a:rPr>
              <a:pPr eaLnBrk="1" hangingPunct="1">
                <a:spcBef>
                  <a:spcPct val="0"/>
                </a:spcBef>
                <a:buFontTx/>
                <a:buNone/>
              </a:pPr>
              <a:t>39</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95300" y="160338"/>
            <a:ext cx="7543800" cy="1346200"/>
          </a:xfrm>
        </p:spPr>
        <p:txBody>
          <a:bodyPr rtlCol="0">
            <a:normAutofit/>
          </a:bodyPr>
          <a:lstStyle/>
          <a:p>
            <a:pPr eaLnBrk="1" fontAlgn="auto" hangingPunct="1">
              <a:spcAft>
                <a:spcPts val="0"/>
              </a:spcAft>
              <a:defRPr/>
            </a:pPr>
            <a:r>
              <a:rPr lang="en-US" altLang="zh-CN" dirty="0" smtClean="0"/>
              <a:t>ARM</a:t>
            </a:r>
            <a:r>
              <a:rPr lang="zh-CN" altLang="en-US" dirty="0" smtClean="0"/>
              <a:t>数据处理指令编码格式图解</a:t>
            </a:r>
            <a:r>
              <a:rPr lang="zh-CN" altLang="en-US" sz="3500" dirty="0" smtClean="0"/>
              <a:t> </a:t>
            </a:r>
          </a:p>
        </p:txBody>
      </p:sp>
      <p:sp>
        <p:nvSpPr>
          <p:cNvPr id="5123"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0241C0F9-CA0E-4853-96FF-841CC4D622FC}"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512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A2557F3F-0900-47B2-98DC-0546C3CE0D40}" type="slidenum">
              <a:rPr lang="en-US" altLang="zh-CN" sz="1000">
                <a:latin typeface="Arial" panose="020B0604020202020204" pitchFamily="34" charset="0"/>
              </a:rPr>
              <a:pPr eaLnBrk="1" hangingPunct="1">
                <a:spcBef>
                  <a:spcPct val="0"/>
                </a:spcBef>
                <a:buFontTx/>
                <a:buNone/>
              </a:pPr>
              <a:t>4</a:t>
            </a:fld>
            <a:endParaRPr lang="en-US" altLang="zh-CN" sz="1000">
              <a:latin typeface="Arial" panose="020B0604020202020204" pitchFamily="34" charset="0"/>
            </a:endParaRPr>
          </a:p>
        </p:txBody>
      </p:sp>
      <p:sp>
        <p:nvSpPr>
          <p:cNvPr id="5125" name="Rectangle 6"/>
          <p:cNvSpPr>
            <a:spLocks noChangeArrowheads="1"/>
          </p:cNvSpPr>
          <p:nvPr/>
        </p:nvSpPr>
        <p:spPr bwMode="auto">
          <a:xfrm>
            <a:off x="0" y="150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512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888" y="1500188"/>
            <a:ext cx="6626225" cy="5049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457200" y="406400"/>
            <a:ext cx="7543800" cy="566738"/>
          </a:xfrm>
        </p:spPr>
        <p:txBody>
          <a:bodyPr rtlCol="0">
            <a:normAutofit fontScale="90000"/>
          </a:bodyPr>
          <a:lstStyle/>
          <a:p>
            <a:pPr eaLnBrk="1" fontAlgn="auto" hangingPunct="1">
              <a:spcAft>
                <a:spcPts val="0"/>
              </a:spcAft>
              <a:defRPr/>
            </a:pPr>
            <a:r>
              <a:rPr lang="en-US" altLang="zh-CN" smtClean="0"/>
              <a:t>ARM</a:t>
            </a:r>
            <a:r>
              <a:rPr lang="zh-CN" altLang="en-US" smtClean="0"/>
              <a:t>指令</a:t>
            </a:r>
            <a:r>
              <a:rPr lang="en-US" altLang="zh-CN" smtClean="0"/>
              <a:t>LDR</a:t>
            </a:r>
            <a:r>
              <a:rPr lang="zh-CN" altLang="en-US" smtClean="0"/>
              <a:t>和</a:t>
            </a:r>
            <a:r>
              <a:rPr lang="en-US" altLang="zh-CN" smtClean="0"/>
              <a:t>STR</a:t>
            </a:r>
            <a:r>
              <a:rPr lang="zh-CN" altLang="en-US" smtClean="0"/>
              <a:t>的变址模式</a:t>
            </a:r>
          </a:p>
        </p:txBody>
      </p:sp>
      <p:sp>
        <p:nvSpPr>
          <p:cNvPr id="41987"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040DCDA-2D4C-411F-A8FE-3745F19106BD}"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4198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A5DF3BC3-88E0-4020-9365-4A5158CF6A7D}" type="slidenum">
              <a:rPr lang="en-US" altLang="zh-CN" sz="1000">
                <a:latin typeface="Arial" panose="020B0604020202020204" pitchFamily="34" charset="0"/>
              </a:rPr>
              <a:pPr eaLnBrk="1" hangingPunct="1">
                <a:spcBef>
                  <a:spcPct val="0"/>
                </a:spcBef>
                <a:buFontTx/>
                <a:buNone/>
              </a:pPr>
              <a:t>40</a:t>
            </a:fld>
            <a:endParaRPr lang="en-US" altLang="zh-CN" sz="1000">
              <a:latin typeface="Arial" panose="020B0604020202020204" pitchFamily="34" charset="0"/>
            </a:endParaRPr>
          </a:p>
        </p:txBody>
      </p:sp>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1765300"/>
            <a:ext cx="7940675"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en-US" altLang="zh-CN" smtClean="0"/>
              <a:t>ARM</a:t>
            </a:r>
            <a:r>
              <a:rPr lang="zh-CN" altLang="en-US" smtClean="0"/>
              <a:t>指令</a:t>
            </a:r>
            <a:r>
              <a:rPr lang="en-US" altLang="zh-CN" smtClean="0"/>
              <a:t>LDR</a:t>
            </a:r>
            <a:r>
              <a:rPr lang="zh-CN" altLang="en-US" smtClean="0"/>
              <a:t>和</a:t>
            </a:r>
            <a:r>
              <a:rPr lang="en-US" altLang="zh-CN" smtClean="0"/>
              <a:t>STR</a:t>
            </a:r>
            <a:r>
              <a:rPr lang="zh-CN" altLang="en-US" smtClean="0"/>
              <a:t>的变址模式</a:t>
            </a:r>
          </a:p>
        </p:txBody>
      </p:sp>
      <p:sp>
        <p:nvSpPr>
          <p:cNvPr id="43011" name="内容占位符 2"/>
          <p:cNvSpPr>
            <a:spLocks noGrp="1"/>
          </p:cNvSpPr>
          <p:nvPr>
            <p:ph sz="half" idx="1"/>
          </p:nvPr>
        </p:nvSpPr>
        <p:spPr/>
        <p:txBody>
          <a:bodyPr/>
          <a:lstStyle/>
          <a:p>
            <a:pPr eaLnBrk="1" hangingPunct="1"/>
            <a:r>
              <a:rPr lang="zh-CN" altLang="en-US" dirty="0" smtClean="0"/>
              <a:t>前变址</a:t>
            </a:r>
            <a:endParaRPr lang="en-US" altLang="zh-CN" dirty="0" smtClean="0"/>
          </a:p>
          <a:p>
            <a:pPr lvl="1" eaLnBrk="1" hangingPunct="1"/>
            <a:r>
              <a:rPr lang="pt-BR" altLang="zh-CN" dirty="0" smtClean="0"/>
              <a:t>LDR R0,[R1,#8]        </a:t>
            </a:r>
          </a:p>
          <a:p>
            <a:pPr lvl="1" eaLnBrk="1" hangingPunct="1"/>
            <a:r>
              <a:rPr lang="pt-BR" altLang="zh-CN" dirty="0" smtClean="0"/>
              <a:t>R0</a:t>
            </a:r>
            <a:r>
              <a:rPr lang="pt-BR" altLang="zh-CN" dirty="0" smtClean="0">
                <a:sym typeface="Wingdings" panose="05000000000000000000" pitchFamily="2" charset="2"/>
              </a:rPr>
              <a:t></a:t>
            </a:r>
            <a:r>
              <a:rPr lang="pt-BR" altLang="zh-CN" dirty="0">
                <a:sym typeface="Wingdings" panose="05000000000000000000" pitchFamily="2" charset="2"/>
              </a:rPr>
              <a:t>[</a:t>
            </a:r>
            <a:r>
              <a:rPr lang="pt-BR" altLang="zh-CN" dirty="0" smtClean="0"/>
              <a:t>R1+8</a:t>
            </a:r>
            <a:r>
              <a:rPr lang="pt-BR" altLang="zh-CN" dirty="0"/>
              <a:t>]</a:t>
            </a:r>
            <a:endParaRPr lang="zh-CN" altLang="en-US" dirty="0" smtClean="0"/>
          </a:p>
        </p:txBody>
      </p:sp>
      <p:sp>
        <p:nvSpPr>
          <p:cNvPr id="4301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B9DA6A80-76ED-40C7-9F34-0B326ACD5FF7}" type="datetime1">
              <a:rPr lang="zh-CN" altLang="en-US" sz="1200" smtClean="0">
                <a:latin typeface="Arial" panose="020B0604020202020204" pitchFamily="34" charset="0"/>
              </a:rPr>
              <a:pPr eaLnBrk="1" hangingPunct="1">
                <a:spcBef>
                  <a:spcPct val="0"/>
                </a:spcBef>
                <a:buFontTx/>
                <a:buNone/>
              </a:pPr>
              <a:t>2020/12/2</a:t>
            </a:fld>
            <a:endParaRPr lang="en-US" altLang="zh-CN" sz="1200" smtClean="0">
              <a:latin typeface="Arial" panose="020B0604020202020204" pitchFamily="34" charset="0"/>
            </a:endParaRPr>
          </a:p>
        </p:txBody>
      </p:sp>
      <p:sp>
        <p:nvSpPr>
          <p:cNvPr id="4301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0CFCEB-85B7-4E68-ACB8-FAB5AC4A8B86}" type="slidenum">
              <a:rPr lang="en-US" altLang="zh-CN" sz="1200">
                <a:latin typeface="Arial" panose="020B0604020202020204" pitchFamily="34" charset="0"/>
              </a:rPr>
              <a:pPr eaLnBrk="1" hangingPunct="1">
                <a:spcBef>
                  <a:spcPct val="0"/>
                </a:spcBef>
                <a:buFontTx/>
                <a:buNone/>
              </a:pPr>
              <a:t>41</a:t>
            </a:fld>
            <a:endParaRPr lang="en-US" altLang="zh-CN" sz="1200">
              <a:latin typeface="Arial" panose="020B0604020202020204" pitchFamily="34" charset="0"/>
            </a:endParaRPr>
          </a:p>
        </p:txBody>
      </p:sp>
      <p:pic>
        <p:nvPicPr>
          <p:cNvPr id="43014" name="Picture 9" descr="http://img.blog.csdn.net/201608241657255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075" y="1752600"/>
            <a:ext cx="539115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en-US" altLang="zh-CN" smtClean="0"/>
              <a:t>ARM</a:t>
            </a:r>
            <a:r>
              <a:rPr lang="zh-CN" altLang="en-US" smtClean="0"/>
              <a:t>指令</a:t>
            </a:r>
            <a:r>
              <a:rPr lang="en-US" altLang="zh-CN" smtClean="0"/>
              <a:t>LDR</a:t>
            </a:r>
            <a:r>
              <a:rPr lang="zh-CN" altLang="en-US" smtClean="0"/>
              <a:t>和</a:t>
            </a:r>
            <a:r>
              <a:rPr lang="en-US" altLang="zh-CN" smtClean="0"/>
              <a:t>STR</a:t>
            </a:r>
            <a:r>
              <a:rPr lang="zh-CN" altLang="en-US" smtClean="0"/>
              <a:t>的变址模式</a:t>
            </a:r>
          </a:p>
        </p:txBody>
      </p:sp>
      <p:sp>
        <p:nvSpPr>
          <p:cNvPr id="44035" name="内容占位符 2"/>
          <p:cNvSpPr>
            <a:spLocks noGrp="1"/>
          </p:cNvSpPr>
          <p:nvPr>
            <p:ph sz="half" idx="1"/>
          </p:nvPr>
        </p:nvSpPr>
        <p:spPr/>
        <p:txBody>
          <a:bodyPr/>
          <a:lstStyle/>
          <a:p>
            <a:pPr eaLnBrk="1" hangingPunct="1"/>
            <a:r>
              <a:rPr lang="zh-CN" altLang="en-US" dirty="0" smtClean="0"/>
              <a:t>后变址</a:t>
            </a:r>
            <a:endParaRPr lang="en-US" altLang="zh-CN" dirty="0" smtClean="0"/>
          </a:p>
          <a:p>
            <a:pPr lvl="1" eaLnBrk="1" hangingPunct="1"/>
            <a:r>
              <a:rPr lang="en-US" altLang="zh-CN" dirty="0" smtClean="0"/>
              <a:t>LDR R0,[R1],#8  </a:t>
            </a:r>
            <a:r>
              <a:rPr lang="en-US" altLang="zh-CN" dirty="0" smtClean="0">
                <a:sym typeface="Wingdings" panose="05000000000000000000" pitchFamily="2" charset="2"/>
              </a:rPr>
              <a:t></a:t>
            </a:r>
            <a:endParaRPr lang="en-US" altLang="zh-CN" dirty="0" smtClean="0"/>
          </a:p>
          <a:p>
            <a:pPr lvl="1" eaLnBrk="1" hangingPunct="1"/>
            <a:r>
              <a:rPr lang="zh-CN" altLang="en-US" dirty="0" smtClean="0"/>
              <a:t>两步操作：</a:t>
            </a:r>
            <a:r>
              <a:rPr lang="pt-BR" altLang="zh-CN" dirty="0" smtClean="0"/>
              <a:t>     </a:t>
            </a:r>
          </a:p>
          <a:p>
            <a:pPr lvl="1" eaLnBrk="1" hangingPunct="1"/>
            <a:r>
              <a:rPr lang="en-US" altLang="zh-CN" dirty="0" smtClean="0">
                <a:solidFill>
                  <a:srgbClr val="FF0000"/>
                </a:solidFill>
              </a:rPr>
              <a:t>R0  </a:t>
            </a:r>
            <a:r>
              <a:rPr lang="en-US" altLang="zh-CN" dirty="0" smtClean="0">
                <a:solidFill>
                  <a:srgbClr val="FF0000"/>
                </a:solidFill>
                <a:sym typeface="Wingdings" panose="05000000000000000000" pitchFamily="2" charset="2"/>
              </a:rPr>
              <a:t></a:t>
            </a:r>
            <a:r>
              <a:rPr lang="en-US" altLang="zh-CN" dirty="0" smtClean="0">
                <a:solidFill>
                  <a:srgbClr val="FF0000"/>
                </a:solidFill>
              </a:rPr>
              <a:t> [R1</a:t>
            </a:r>
            <a:r>
              <a:rPr lang="en-US" altLang="zh-CN" dirty="0">
                <a:solidFill>
                  <a:srgbClr val="FF0000"/>
                </a:solidFill>
              </a:rPr>
              <a:t>]</a:t>
            </a:r>
            <a:r>
              <a:rPr lang="en-US" altLang="zh-CN" dirty="0" smtClean="0">
                <a:solidFill>
                  <a:srgbClr val="FF0000"/>
                </a:solidFill>
              </a:rPr>
              <a:t>  </a:t>
            </a:r>
          </a:p>
          <a:p>
            <a:pPr lvl="1" eaLnBrk="1" hangingPunct="1"/>
            <a:r>
              <a:rPr lang="en-US" altLang="zh-CN" dirty="0" smtClean="0">
                <a:solidFill>
                  <a:srgbClr val="FF0000"/>
                </a:solidFill>
              </a:rPr>
              <a:t>R1  </a:t>
            </a:r>
            <a:r>
              <a:rPr lang="en-US" altLang="zh-CN" dirty="0" smtClean="0">
                <a:solidFill>
                  <a:srgbClr val="FF0000"/>
                </a:solidFill>
                <a:sym typeface="Wingdings" panose="05000000000000000000" pitchFamily="2" charset="2"/>
              </a:rPr>
              <a:t></a:t>
            </a:r>
            <a:r>
              <a:rPr lang="en-US" altLang="zh-CN" dirty="0" smtClean="0">
                <a:solidFill>
                  <a:srgbClr val="FF0000"/>
                </a:solidFill>
              </a:rPr>
              <a:t>   R1 + 8</a:t>
            </a:r>
            <a:endParaRPr lang="zh-CN" altLang="en-US" dirty="0" smtClean="0">
              <a:solidFill>
                <a:srgbClr val="FF0000"/>
              </a:solidFill>
            </a:endParaRPr>
          </a:p>
        </p:txBody>
      </p:sp>
      <p:sp>
        <p:nvSpPr>
          <p:cNvPr id="44036" name="日期占位符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E44DE77-9479-48DE-936B-A54F4BC190F0}" type="datetime1">
              <a:rPr lang="zh-CN" altLang="en-US" sz="1200" smtClean="0">
                <a:latin typeface="Arial" panose="020B0604020202020204" pitchFamily="34" charset="0"/>
              </a:rPr>
              <a:pPr eaLnBrk="1" hangingPunct="1">
                <a:spcBef>
                  <a:spcPct val="0"/>
                </a:spcBef>
                <a:buFontTx/>
                <a:buNone/>
              </a:pPr>
              <a:t>2020/12/2</a:t>
            </a:fld>
            <a:endParaRPr lang="en-US" altLang="zh-CN" sz="1200" smtClean="0">
              <a:latin typeface="Arial" panose="020B0604020202020204" pitchFamily="34" charset="0"/>
            </a:endParaRPr>
          </a:p>
        </p:txBody>
      </p:sp>
      <p:sp>
        <p:nvSpPr>
          <p:cNvPr id="440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2B58DEA-F819-4153-8326-40B7DD4435FD}" type="slidenum">
              <a:rPr lang="en-US" altLang="zh-CN" sz="1200">
                <a:latin typeface="Arial" panose="020B0604020202020204" pitchFamily="34" charset="0"/>
              </a:rPr>
              <a:pPr eaLnBrk="1" hangingPunct="1">
                <a:spcBef>
                  <a:spcPct val="0"/>
                </a:spcBef>
                <a:buFontTx/>
                <a:buNone/>
              </a:pPr>
              <a:t>42</a:t>
            </a:fld>
            <a:endParaRPr lang="en-US" altLang="zh-CN" sz="1200">
              <a:latin typeface="Arial" panose="020B0604020202020204" pitchFamily="34" charset="0"/>
            </a:endParaRPr>
          </a:p>
        </p:txBody>
      </p:sp>
      <p:pic>
        <p:nvPicPr>
          <p:cNvPr id="44038" name="Picture 2" descr="http://img.blog.csdn.net/20160824165835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850" y="1776413"/>
            <a:ext cx="403542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en-US" altLang="zh-CN" smtClean="0"/>
              <a:t>ARM</a:t>
            </a:r>
            <a:r>
              <a:rPr lang="zh-CN" altLang="en-US" smtClean="0"/>
              <a:t>指令</a:t>
            </a:r>
            <a:r>
              <a:rPr lang="en-US" altLang="zh-CN" smtClean="0"/>
              <a:t>LDR</a:t>
            </a:r>
            <a:r>
              <a:rPr lang="zh-CN" altLang="en-US" smtClean="0"/>
              <a:t>和</a:t>
            </a:r>
            <a:r>
              <a:rPr lang="en-US" altLang="zh-CN" smtClean="0"/>
              <a:t>STR</a:t>
            </a:r>
            <a:r>
              <a:rPr lang="zh-CN" altLang="en-US" smtClean="0"/>
              <a:t>的变址模式</a:t>
            </a:r>
          </a:p>
        </p:txBody>
      </p:sp>
      <p:sp>
        <p:nvSpPr>
          <p:cNvPr id="45059" name="内容占位符 2"/>
          <p:cNvSpPr>
            <a:spLocks noGrp="1"/>
          </p:cNvSpPr>
          <p:nvPr>
            <p:ph sz="half" idx="1"/>
          </p:nvPr>
        </p:nvSpPr>
        <p:spPr/>
        <p:txBody>
          <a:bodyPr/>
          <a:lstStyle/>
          <a:p>
            <a:pPr eaLnBrk="1" hangingPunct="1"/>
            <a:r>
              <a:rPr lang="zh-CN" altLang="en-US" dirty="0" smtClean="0"/>
              <a:t>回写前变址</a:t>
            </a:r>
            <a:endParaRPr lang="en-US" altLang="zh-CN" dirty="0" smtClean="0"/>
          </a:p>
          <a:p>
            <a:pPr eaLnBrk="1" hangingPunct="1"/>
            <a:r>
              <a:rPr lang="pt-BR" altLang="zh-CN" dirty="0" smtClean="0"/>
              <a:t>LDR R0,[R1,#8]!  </a:t>
            </a:r>
          </a:p>
          <a:p>
            <a:pPr lvl="1" eaLnBrk="1" hangingPunct="1"/>
            <a:r>
              <a:rPr lang="zh-CN" altLang="en-US" dirty="0" smtClean="0"/>
              <a:t>两步操作：</a:t>
            </a:r>
            <a:r>
              <a:rPr lang="pt-BR" altLang="zh-CN" dirty="0" smtClean="0"/>
              <a:t>     </a:t>
            </a:r>
          </a:p>
          <a:p>
            <a:pPr lvl="1"/>
            <a:r>
              <a:rPr lang="pt-BR" altLang="zh-CN" dirty="0" smtClean="0">
                <a:solidFill>
                  <a:srgbClr val="FF0000"/>
                </a:solidFill>
              </a:rPr>
              <a:t>R1  </a:t>
            </a:r>
            <a:r>
              <a:rPr lang="pt-BR" altLang="zh-CN" dirty="0" smtClean="0">
                <a:solidFill>
                  <a:srgbClr val="FF0000"/>
                </a:solidFill>
                <a:sym typeface="Wingdings" panose="05000000000000000000" pitchFamily="2" charset="2"/>
              </a:rPr>
              <a:t></a:t>
            </a:r>
            <a:r>
              <a:rPr lang="pt-BR" altLang="zh-CN" dirty="0" smtClean="0">
                <a:solidFill>
                  <a:srgbClr val="FF0000"/>
                </a:solidFill>
              </a:rPr>
              <a:t>R1+8</a:t>
            </a:r>
          </a:p>
          <a:p>
            <a:pPr lvl="1" eaLnBrk="1" hangingPunct="1"/>
            <a:r>
              <a:rPr lang="pt-BR" altLang="zh-CN" dirty="0" smtClean="0">
                <a:solidFill>
                  <a:srgbClr val="FF0000"/>
                </a:solidFill>
              </a:rPr>
              <a:t>R0  </a:t>
            </a:r>
            <a:r>
              <a:rPr lang="pt-BR" altLang="zh-CN" dirty="0" smtClean="0">
                <a:solidFill>
                  <a:srgbClr val="FF0000"/>
                </a:solidFill>
                <a:sym typeface="Wingdings" panose="05000000000000000000" pitchFamily="2" charset="2"/>
              </a:rPr>
              <a:t>[</a:t>
            </a:r>
            <a:r>
              <a:rPr lang="pt-BR" altLang="zh-CN" dirty="0" smtClean="0">
                <a:solidFill>
                  <a:srgbClr val="FF0000"/>
                </a:solidFill>
              </a:rPr>
              <a:t>R1]</a:t>
            </a:r>
            <a:endParaRPr lang="zh-CN" altLang="en-US" dirty="0" smtClean="0">
              <a:solidFill>
                <a:srgbClr val="FF0000"/>
              </a:solidFill>
            </a:endParaRPr>
          </a:p>
        </p:txBody>
      </p:sp>
      <p:sp>
        <p:nvSpPr>
          <p:cNvPr id="45060" name="日期占位符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6348363-CF7C-438E-AF06-6AC07165F399}" type="datetime1">
              <a:rPr lang="zh-CN" altLang="en-US" sz="1200" smtClean="0">
                <a:latin typeface="Arial" panose="020B0604020202020204" pitchFamily="34" charset="0"/>
              </a:rPr>
              <a:pPr eaLnBrk="1" hangingPunct="1">
                <a:spcBef>
                  <a:spcPct val="0"/>
                </a:spcBef>
                <a:buFontTx/>
                <a:buNone/>
              </a:pPr>
              <a:t>2020/12/2</a:t>
            </a:fld>
            <a:endParaRPr lang="en-US" altLang="zh-CN" sz="1200" smtClean="0">
              <a:latin typeface="Arial" panose="020B0604020202020204" pitchFamily="34" charset="0"/>
            </a:endParaRPr>
          </a:p>
        </p:txBody>
      </p:sp>
      <p:sp>
        <p:nvSpPr>
          <p:cNvPr id="4506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48F4974-8B88-407D-A64C-AF6F1D6D7F7C}" type="slidenum">
              <a:rPr lang="en-US" altLang="zh-CN" sz="1200">
                <a:latin typeface="Arial" panose="020B0604020202020204" pitchFamily="34" charset="0"/>
              </a:rPr>
              <a:pPr eaLnBrk="1" hangingPunct="1">
                <a:spcBef>
                  <a:spcPct val="0"/>
                </a:spcBef>
                <a:buFontTx/>
                <a:buNone/>
              </a:pPr>
              <a:t>43</a:t>
            </a:fld>
            <a:endParaRPr lang="en-US" altLang="zh-CN" sz="1200">
              <a:latin typeface="Arial" panose="020B0604020202020204" pitchFamily="34" charset="0"/>
            </a:endParaRPr>
          </a:p>
        </p:txBody>
      </p:sp>
      <p:pic>
        <p:nvPicPr>
          <p:cNvPr id="45062" name="Picture 2" descr="http://img.blog.csdn.net/201608241716067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0" y="1890713"/>
            <a:ext cx="4008438"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93763" y="442913"/>
            <a:ext cx="4287837" cy="784225"/>
          </a:xfrm>
          <a:solidFill>
            <a:srgbClr val="FFCC99"/>
          </a:solidFill>
        </p:spPr>
        <p:txBody>
          <a:bodyPr/>
          <a:lstStyle/>
          <a:p>
            <a:pPr eaLnBrk="1" hangingPunct="1"/>
            <a:r>
              <a:rPr lang="zh-CN" altLang="en-US" smtClean="0"/>
              <a:t>多寄存器寻址</a:t>
            </a:r>
          </a:p>
        </p:txBody>
      </p:sp>
      <p:sp>
        <p:nvSpPr>
          <p:cNvPr id="46083" name="Rectangle 3"/>
          <p:cNvSpPr>
            <a:spLocks noGrp="1" noChangeArrowheads="1"/>
          </p:cNvSpPr>
          <p:nvPr>
            <p:ph idx="1"/>
          </p:nvPr>
        </p:nvSpPr>
        <p:spPr>
          <a:xfrm>
            <a:off x="835025" y="1677988"/>
            <a:ext cx="7467600" cy="4305300"/>
          </a:xfrm>
        </p:spPr>
        <p:txBody>
          <a:bodyPr/>
          <a:lstStyle/>
          <a:p>
            <a:pPr eaLnBrk="1" hangingPunct="1"/>
            <a:r>
              <a:rPr lang="zh-CN" altLang="en-US" sz="2100" dirty="0"/>
              <a:t>多寄存器寻址即是</a:t>
            </a:r>
            <a:r>
              <a:rPr lang="zh-CN" altLang="en-US" sz="2100" dirty="0" smtClean="0"/>
              <a:t>一次可传送几个寄存器值，允许一条指令传送</a:t>
            </a:r>
            <a:r>
              <a:rPr lang="en-US" altLang="zh-CN" sz="2100" dirty="0" smtClean="0"/>
              <a:t>16</a:t>
            </a:r>
            <a:r>
              <a:rPr lang="zh-CN" altLang="en-US" sz="2100" dirty="0" smtClean="0"/>
              <a:t>个寄存器的任何子集或所有寄存器。</a:t>
            </a:r>
            <a:endParaRPr lang="en-US" altLang="zh-CN" sz="2100" dirty="0" smtClean="0"/>
          </a:p>
          <a:p>
            <a:pPr eaLnBrk="1" hangingPunct="1"/>
            <a:r>
              <a:rPr lang="zh-CN" altLang="en-US" sz="2100" dirty="0" smtClean="0"/>
              <a:t>多寄存器寻址指令举例如下：</a:t>
            </a:r>
          </a:p>
          <a:p>
            <a:pPr lvl="1" eaLnBrk="1" hangingPunct="1"/>
            <a:r>
              <a:rPr lang="en-US" altLang="zh-CN" sz="2000" dirty="0" smtClean="0"/>
              <a:t>LDMIA  R1!</a:t>
            </a:r>
            <a:r>
              <a:rPr lang="zh-CN" altLang="en-US" sz="2000" dirty="0" smtClean="0"/>
              <a:t>，</a:t>
            </a:r>
            <a:r>
              <a:rPr lang="en-US" altLang="zh-CN" sz="2000" dirty="0" smtClean="0"/>
              <a:t>{R2</a:t>
            </a:r>
            <a:r>
              <a:rPr lang="zh-CN" altLang="en-US" sz="2000" dirty="0" smtClean="0"/>
              <a:t>－</a:t>
            </a:r>
            <a:r>
              <a:rPr lang="en-US" altLang="zh-CN" sz="2000" dirty="0" smtClean="0"/>
              <a:t>R7</a:t>
            </a:r>
            <a:r>
              <a:rPr lang="zh-CN" altLang="en-US" sz="2000" dirty="0" smtClean="0"/>
              <a:t>，</a:t>
            </a:r>
            <a:r>
              <a:rPr lang="en-US" altLang="zh-CN" sz="2000" dirty="0" smtClean="0"/>
              <a:t>R12}</a:t>
            </a:r>
          </a:p>
          <a:p>
            <a:pPr lvl="1" eaLnBrk="1" hangingPunct="1">
              <a:buFont typeface="Wingdings" panose="05000000000000000000" pitchFamily="2" charset="2"/>
              <a:buNone/>
            </a:pPr>
            <a:r>
              <a:rPr lang="zh-CN" altLang="en-US" sz="1800" dirty="0" smtClean="0"/>
              <a:t>；将</a:t>
            </a:r>
            <a:r>
              <a:rPr lang="en-US" altLang="zh-CN" sz="1800" dirty="0" smtClean="0"/>
              <a:t>R1</a:t>
            </a:r>
            <a:r>
              <a:rPr lang="zh-CN" altLang="en-US" sz="1800" dirty="0" smtClean="0"/>
              <a:t>指向的单元中的数据读出到</a:t>
            </a:r>
            <a:r>
              <a:rPr lang="en-US" altLang="zh-CN" sz="1800" dirty="0" smtClean="0"/>
              <a:t>R2~R7</a:t>
            </a:r>
            <a:r>
              <a:rPr lang="zh-CN" altLang="en-US" sz="1800" dirty="0" smtClean="0"/>
              <a:t>、</a:t>
            </a:r>
            <a:r>
              <a:rPr lang="en-US" altLang="zh-CN" sz="1800" dirty="0" smtClean="0"/>
              <a:t>R12</a:t>
            </a:r>
            <a:r>
              <a:rPr lang="zh-CN" altLang="en-US" sz="1800" dirty="0" smtClean="0"/>
              <a:t>中  </a:t>
            </a:r>
            <a:r>
              <a:rPr lang="en-US" altLang="zh-CN" sz="1800" dirty="0" smtClean="0"/>
              <a:t>(R1</a:t>
            </a:r>
            <a:r>
              <a:rPr lang="zh-CN" altLang="en-US" sz="1800" dirty="0" smtClean="0"/>
              <a:t>自动增加</a:t>
            </a:r>
            <a:r>
              <a:rPr lang="en-US" altLang="zh-CN" sz="1800" dirty="0" smtClean="0"/>
              <a:t>) </a:t>
            </a:r>
          </a:p>
          <a:p>
            <a:pPr lvl="1" eaLnBrk="1" hangingPunct="1"/>
            <a:r>
              <a:rPr lang="en-US" altLang="zh-CN" sz="2000" dirty="0" smtClean="0"/>
              <a:t>STMIA  R0!</a:t>
            </a:r>
            <a:r>
              <a:rPr lang="zh-CN" altLang="en-US" sz="2000" dirty="0" smtClean="0"/>
              <a:t>，</a:t>
            </a:r>
            <a:r>
              <a:rPr lang="en-US" altLang="zh-CN" sz="2000" dirty="0" smtClean="0"/>
              <a:t>{R2</a:t>
            </a:r>
            <a:r>
              <a:rPr lang="zh-CN" altLang="en-US" sz="2000" dirty="0" smtClean="0"/>
              <a:t>－</a:t>
            </a:r>
            <a:r>
              <a:rPr lang="en-US" altLang="zh-CN" sz="2000" dirty="0" smtClean="0"/>
              <a:t>R7</a:t>
            </a:r>
            <a:r>
              <a:rPr lang="zh-CN" altLang="en-US" sz="2000" dirty="0" smtClean="0"/>
              <a:t>，</a:t>
            </a:r>
            <a:r>
              <a:rPr lang="en-US" altLang="zh-CN" sz="2000" dirty="0" smtClean="0"/>
              <a:t>R12}</a:t>
            </a:r>
          </a:p>
          <a:p>
            <a:pPr lvl="1" eaLnBrk="1" hangingPunct="1">
              <a:buFont typeface="Wingdings" panose="05000000000000000000" pitchFamily="2" charset="2"/>
              <a:buNone/>
            </a:pPr>
            <a:r>
              <a:rPr lang="zh-CN" altLang="en-US" sz="1800" dirty="0" smtClean="0"/>
              <a:t>；将寄存器</a:t>
            </a:r>
            <a:r>
              <a:rPr lang="en-US" altLang="zh-CN" sz="1800" dirty="0" smtClean="0"/>
              <a:t>R2~R7</a:t>
            </a:r>
            <a:r>
              <a:rPr lang="zh-CN" altLang="en-US" sz="1800" dirty="0" smtClean="0"/>
              <a:t>、</a:t>
            </a:r>
            <a:r>
              <a:rPr lang="en-US" altLang="zh-CN" sz="1800" dirty="0" smtClean="0"/>
              <a:t>R12</a:t>
            </a:r>
            <a:r>
              <a:rPr lang="zh-CN" altLang="en-US" sz="1800" dirty="0" smtClean="0"/>
              <a:t>的值保存到</a:t>
            </a:r>
            <a:r>
              <a:rPr lang="en-US" altLang="zh-CN" sz="1800" dirty="0" smtClean="0"/>
              <a:t>R0</a:t>
            </a:r>
            <a:r>
              <a:rPr lang="zh-CN" altLang="en-US" sz="1800" dirty="0" smtClean="0"/>
              <a:t>指向的存储单元中 </a:t>
            </a:r>
            <a:r>
              <a:rPr lang="en-US" altLang="zh-CN" sz="1800" dirty="0" smtClean="0"/>
              <a:t>(R0</a:t>
            </a:r>
            <a:r>
              <a:rPr lang="zh-CN" altLang="en-US" sz="1800" dirty="0" smtClean="0"/>
              <a:t>自动增加</a:t>
            </a:r>
            <a:r>
              <a:rPr lang="en-US" altLang="zh-CN" sz="1800" dirty="0" smtClean="0"/>
              <a:t>)</a:t>
            </a:r>
          </a:p>
          <a:p>
            <a:pPr lvl="1" eaLnBrk="1" hangingPunct="1"/>
            <a:r>
              <a:rPr lang="zh-CN" altLang="en-US" sz="2000" dirty="0" smtClean="0">
                <a:solidFill>
                  <a:srgbClr val="FF0000"/>
                </a:solidFill>
              </a:rPr>
              <a:t>使用多寄存器寻址指令时，寄存器子集的顺序是按由小到大的顺序排列，连续的寄存器可用“－”连接；否则用“，”分隔书写。</a:t>
            </a:r>
          </a:p>
        </p:txBody>
      </p:sp>
      <p:sp>
        <p:nvSpPr>
          <p:cNvPr id="4608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09079C65-72FD-4D5C-A9A7-8CEBE646EF8F}"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4608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37336A70-AB70-42BC-896F-D2ADF1E685A6}" type="slidenum">
              <a:rPr lang="en-US" altLang="zh-CN" sz="1000">
                <a:latin typeface="Arial" panose="020B0604020202020204" pitchFamily="34" charset="0"/>
              </a:rPr>
              <a:pPr eaLnBrk="1" hangingPunct="1">
                <a:spcBef>
                  <a:spcPct val="0"/>
                </a:spcBef>
                <a:buFontTx/>
                <a:buNone/>
              </a:pPr>
              <a:t>44</a:t>
            </a:fld>
            <a:endParaRPr lang="en-US" altLang="zh-CN" sz="1000">
              <a:latin typeface="Arial" panose="020B0604020202020204" pitchFamily="34" charset="0"/>
            </a:endParaRPr>
          </a:p>
        </p:txBody>
      </p:sp>
      <p:pic>
        <p:nvPicPr>
          <p:cNvPr id="2" name="图片 1"/>
          <p:cNvPicPr>
            <a:picLocks noChangeAspect="1"/>
          </p:cNvPicPr>
          <p:nvPr/>
        </p:nvPicPr>
        <p:blipFill>
          <a:blip r:embed="rId3"/>
          <a:stretch>
            <a:fillRect/>
          </a:stretch>
        </p:blipFill>
        <p:spPr>
          <a:xfrm>
            <a:off x="146477" y="5757028"/>
            <a:ext cx="8844696" cy="491372"/>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50913" y="211138"/>
            <a:ext cx="7050087" cy="762000"/>
          </a:xfrm>
        </p:spPr>
        <p:txBody>
          <a:bodyPr/>
          <a:lstStyle/>
          <a:p>
            <a:pPr eaLnBrk="1" hangingPunct="1"/>
            <a:r>
              <a:rPr lang="zh-CN" altLang="en-US" smtClean="0"/>
              <a:t>多寄存器寻址（续</a:t>
            </a:r>
            <a:r>
              <a:rPr lang="en-US" altLang="zh-CN" smtClean="0"/>
              <a:t>1</a:t>
            </a:r>
            <a:r>
              <a:rPr lang="zh-CN" altLang="en-US" smtClean="0"/>
              <a:t>）</a:t>
            </a:r>
          </a:p>
        </p:txBody>
      </p:sp>
      <p:sp>
        <p:nvSpPr>
          <p:cNvPr id="47107" name="Rectangle 3"/>
          <p:cNvSpPr>
            <a:spLocks noGrp="1" noChangeArrowheads="1"/>
          </p:cNvSpPr>
          <p:nvPr>
            <p:ph idx="1"/>
          </p:nvPr>
        </p:nvSpPr>
        <p:spPr>
          <a:xfrm>
            <a:off x="673100" y="1539875"/>
            <a:ext cx="7780338" cy="4451350"/>
          </a:xfrm>
        </p:spPr>
        <p:txBody>
          <a:bodyPr/>
          <a:lstStyle/>
          <a:p>
            <a:pPr eaLnBrk="1" hangingPunct="1">
              <a:lnSpc>
                <a:spcPct val="90000"/>
              </a:lnSpc>
            </a:pPr>
            <a:r>
              <a:rPr lang="zh-CN" altLang="en-US" sz="2800" dirty="0" smtClean="0"/>
              <a:t>多寄存器寻址指令举例</a:t>
            </a:r>
          </a:p>
          <a:p>
            <a:pPr lvl="1" eaLnBrk="1" hangingPunct="1">
              <a:lnSpc>
                <a:spcPct val="90000"/>
              </a:lnSpc>
            </a:pPr>
            <a:r>
              <a:rPr lang="en-US" altLang="zh-CN" dirty="0" smtClean="0"/>
              <a:t>LDMIA R1</a:t>
            </a:r>
            <a:r>
              <a:rPr lang="en-US" altLang="zh-CN" dirty="0" smtClean="0">
                <a:solidFill>
                  <a:srgbClr val="FF0000"/>
                </a:solidFill>
              </a:rPr>
              <a:t>!</a:t>
            </a:r>
            <a:r>
              <a:rPr lang="en-US" altLang="zh-CN" dirty="0" smtClean="0"/>
              <a:t>, {R0, R2, R5} ;</a:t>
            </a:r>
          </a:p>
          <a:p>
            <a:pPr lvl="2" eaLnBrk="1" hangingPunct="1">
              <a:lnSpc>
                <a:spcPct val="90000"/>
              </a:lnSpc>
              <a:buFont typeface="Wingdings" panose="05000000000000000000" pitchFamily="2" charset="2"/>
              <a:buNone/>
            </a:pPr>
            <a:r>
              <a:rPr lang="en-US" altLang="zh-CN" sz="2800" dirty="0" smtClean="0"/>
              <a:t>;R0</a:t>
            </a:r>
            <a:r>
              <a:rPr lang="en-US" altLang="zh-CN" sz="2800" dirty="0" smtClean="0">
                <a:latin typeface="宋体" panose="02010600030101010101" pitchFamily="2" charset="-122"/>
              </a:rPr>
              <a:t>←</a:t>
            </a:r>
            <a:r>
              <a:rPr lang="en-US" altLang="zh-CN" sz="2800" dirty="0" smtClean="0"/>
              <a:t>[R1]</a:t>
            </a:r>
          </a:p>
          <a:p>
            <a:pPr lvl="2" eaLnBrk="1" hangingPunct="1">
              <a:lnSpc>
                <a:spcPct val="90000"/>
              </a:lnSpc>
              <a:buFont typeface="Wingdings" panose="05000000000000000000" pitchFamily="2" charset="2"/>
              <a:buNone/>
            </a:pPr>
            <a:r>
              <a:rPr lang="en-US" altLang="zh-CN" sz="2800" dirty="0" smtClean="0"/>
              <a:t>;R2</a:t>
            </a:r>
            <a:r>
              <a:rPr lang="en-US" altLang="zh-CN" sz="2800" dirty="0" smtClean="0">
                <a:latin typeface="宋体" panose="02010600030101010101" pitchFamily="2" charset="-122"/>
              </a:rPr>
              <a:t>←</a:t>
            </a:r>
            <a:r>
              <a:rPr lang="en-US" altLang="zh-CN" sz="2800" dirty="0" smtClean="0"/>
              <a:t>[R1+4]</a:t>
            </a:r>
          </a:p>
          <a:p>
            <a:pPr lvl="2" eaLnBrk="1" hangingPunct="1">
              <a:lnSpc>
                <a:spcPct val="90000"/>
              </a:lnSpc>
              <a:buFont typeface="Wingdings" panose="05000000000000000000" pitchFamily="2" charset="2"/>
              <a:buNone/>
            </a:pPr>
            <a:r>
              <a:rPr lang="en-US" altLang="zh-CN" sz="2800" dirty="0" smtClean="0"/>
              <a:t>;R5</a:t>
            </a:r>
            <a:r>
              <a:rPr lang="en-US" altLang="zh-CN" sz="2800" dirty="0" smtClean="0">
                <a:latin typeface="宋体" panose="02010600030101010101" pitchFamily="2" charset="-122"/>
              </a:rPr>
              <a:t>←</a:t>
            </a:r>
            <a:r>
              <a:rPr lang="en-US" altLang="zh-CN" sz="2800" dirty="0" smtClean="0"/>
              <a:t>[R1+8]</a:t>
            </a:r>
          </a:p>
          <a:p>
            <a:pPr lvl="2" eaLnBrk="1" hangingPunct="1">
              <a:lnSpc>
                <a:spcPct val="90000"/>
              </a:lnSpc>
              <a:buFont typeface="Wingdings" panose="05000000000000000000" pitchFamily="2" charset="2"/>
              <a:buNone/>
            </a:pPr>
            <a:r>
              <a:rPr lang="en-US" altLang="zh-CN" sz="2800" dirty="0" smtClean="0">
                <a:solidFill>
                  <a:srgbClr val="FF0000"/>
                </a:solidFill>
              </a:rPr>
              <a:t>;R1</a:t>
            </a:r>
            <a:r>
              <a:rPr lang="zh-CN" altLang="en-US" sz="2800" dirty="0" smtClean="0">
                <a:solidFill>
                  <a:srgbClr val="FF0000"/>
                </a:solidFill>
              </a:rPr>
              <a:t>保持自动增值</a:t>
            </a:r>
          </a:p>
          <a:p>
            <a:pPr lvl="2" eaLnBrk="1" hangingPunct="1">
              <a:lnSpc>
                <a:spcPct val="90000"/>
              </a:lnSpc>
              <a:buFont typeface="Wingdings" panose="05000000000000000000" pitchFamily="2" charset="2"/>
              <a:buNone/>
            </a:pPr>
            <a:r>
              <a:rPr lang="en-US" altLang="zh-CN" sz="2800" dirty="0" smtClean="0"/>
              <a:t>;</a:t>
            </a:r>
            <a:r>
              <a:rPr lang="zh-CN" altLang="en-US" sz="2800" dirty="0" smtClean="0"/>
              <a:t>寄存器列表</a:t>
            </a:r>
            <a:r>
              <a:rPr lang="en-US" altLang="zh-CN" sz="2800" dirty="0" smtClean="0"/>
              <a:t>{R0, R2, R5}</a:t>
            </a:r>
            <a:r>
              <a:rPr lang="zh-CN" altLang="en-US" sz="2800" dirty="0" smtClean="0"/>
              <a:t>与</a:t>
            </a:r>
            <a:r>
              <a:rPr lang="en-US" altLang="zh-CN" sz="2800" dirty="0" smtClean="0"/>
              <a:t>{R2, R0, R5}</a:t>
            </a:r>
            <a:r>
              <a:rPr lang="zh-CN" altLang="en-US" sz="2800" dirty="0" smtClean="0"/>
              <a:t>等效</a:t>
            </a:r>
            <a:endParaRPr lang="zh-CN" altLang="en-US" sz="2100" dirty="0" smtClean="0"/>
          </a:p>
        </p:txBody>
      </p:sp>
      <p:sp>
        <p:nvSpPr>
          <p:cNvPr id="4710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A250615-64DE-40DC-9D74-5EC08CE792DD}"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4710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8BFD3C69-D6D2-446A-BCEA-E709D0EAEDDB}" type="slidenum">
              <a:rPr lang="en-US" altLang="zh-CN" sz="1000">
                <a:latin typeface="Arial" panose="020B0604020202020204" pitchFamily="34" charset="0"/>
              </a:rPr>
              <a:pPr eaLnBrk="1" hangingPunct="1">
                <a:spcBef>
                  <a:spcPct val="0"/>
                </a:spcBef>
                <a:buFontTx/>
                <a:buNone/>
              </a:pPr>
              <a:t>45</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20750" y="211138"/>
            <a:ext cx="7080250" cy="762000"/>
          </a:xfrm>
        </p:spPr>
        <p:txBody>
          <a:bodyPr/>
          <a:lstStyle/>
          <a:p>
            <a:pPr eaLnBrk="1" hangingPunct="1"/>
            <a:r>
              <a:rPr lang="zh-CN" altLang="en-US" smtClean="0"/>
              <a:t>多寄存器寻址（续</a:t>
            </a:r>
            <a:r>
              <a:rPr lang="en-US" altLang="zh-CN" smtClean="0"/>
              <a:t>2</a:t>
            </a:r>
            <a:r>
              <a:rPr lang="zh-CN" altLang="en-US" smtClean="0"/>
              <a:t>）</a:t>
            </a:r>
          </a:p>
        </p:txBody>
      </p:sp>
      <p:sp>
        <p:nvSpPr>
          <p:cNvPr id="50179" name="Rectangle 3"/>
          <p:cNvSpPr>
            <a:spLocks noGrp="1" noChangeArrowheads="1"/>
          </p:cNvSpPr>
          <p:nvPr>
            <p:ph idx="1"/>
          </p:nvPr>
        </p:nvSpPr>
        <p:spPr>
          <a:xfrm>
            <a:off x="781050" y="1349375"/>
            <a:ext cx="7275513" cy="4572000"/>
          </a:xfrm>
        </p:spPr>
        <p:txBody>
          <a:bodyPr/>
          <a:lstStyle/>
          <a:p>
            <a:pPr eaLnBrk="1" hangingPunct="1">
              <a:lnSpc>
                <a:spcPct val="90000"/>
              </a:lnSpc>
            </a:pPr>
            <a:r>
              <a:rPr lang="zh-CN" altLang="en-US" sz="2100" dirty="0" smtClean="0"/>
              <a:t>下面是多寄存器传送指令</a:t>
            </a:r>
            <a:r>
              <a:rPr lang="en-US" altLang="zh-CN" sz="2100" dirty="0" smtClean="0"/>
              <a:t>STM</a:t>
            </a:r>
            <a:r>
              <a:rPr lang="zh-CN" altLang="en-US" sz="2100" dirty="0" smtClean="0"/>
              <a:t>举例如下：</a:t>
            </a:r>
          </a:p>
          <a:p>
            <a:pPr lvl="1" eaLnBrk="1" hangingPunct="1">
              <a:lnSpc>
                <a:spcPct val="90000"/>
              </a:lnSpc>
            </a:pPr>
            <a:r>
              <a:rPr lang="en-US" altLang="zh-CN" sz="2000" dirty="0" smtClean="0"/>
              <a:t>STM</a:t>
            </a:r>
            <a:r>
              <a:rPr lang="en-US" altLang="zh-CN" sz="2000" dirty="0" smtClean="0">
                <a:solidFill>
                  <a:srgbClr val="FF0000"/>
                </a:solidFill>
              </a:rPr>
              <a:t>IA</a:t>
            </a:r>
            <a:r>
              <a:rPr lang="en-US" altLang="zh-CN" sz="2000" dirty="0" smtClean="0"/>
              <a:t>  R0!</a:t>
            </a:r>
            <a:r>
              <a:rPr lang="zh-CN" altLang="en-US" sz="2000" dirty="0" smtClean="0"/>
              <a:t>，</a:t>
            </a:r>
            <a:r>
              <a:rPr lang="en-US" altLang="zh-CN" sz="2000" dirty="0" smtClean="0"/>
              <a:t>{R1—R7}</a:t>
            </a:r>
          </a:p>
          <a:p>
            <a:pPr lvl="1" eaLnBrk="1" hangingPunct="1">
              <a:lnSpc>
                <a:spcPct val="90000"/>
              </a:lnSpc>
              <a:buFont typeface="Wingdings" panose="05000000000000000000" pitchFamily="2" charset="2"/>
              <a:buNone/>
            </a:pPr>
            <a:r>
              <a:rPr lang="en-US" altLang="zh-CN" sz="2000" dirty="0" smtClean="0"/>
              <a:t>;</a:t>
            </a:r>
            <a:r>
              <a:rPr lang="zh-CN" altLang="en-US" sz="2000" dirty="0" smtClean="0"/>
              <a:t>将</a:t>
            </a:r>
            <a:r>
              <a:rPr lang="en-US" altLang="zh-CN" sz="2000" dirty="0" smtClean="0"/>
              <a:t>R1~R7</a:t>
            </a:r>
            <a:r>
              <a:rPr lang="zh-CN" altLang="en-US" sz="2000" dirty="0" smtClean="0"/>
              <a:t>的数据保存到存储器中。</a:t>
            </a:r>
            <a:r>
              <a:rPr lang="zh-CN" altLang="en-US" sz="2000" dirty="0" smtClean="0">
                <a:solidFill>
                  <a:srgbClr val="FF0000"/>
                </a:solidFill>
              </a:rPr>
              <a:t>存储指针</a:t>
            </a:r>
            <a:r>
              <a:rPr lang="zh-CN" altLang="en-US" sz="2000" dirty="0" smtClean="0"/>
              <a:t>在保存第一</a:t>
            </a:r>
          </a:p>
          <a:p>
            <a:pPr lvl="1" eaLnBrk="1" hangingPunct="1">
              <a:lnSpc>
                <a:spcPct val="90000"/>
              </a:lnSpc>
              <a:buFont typeface="Wingdings" panose="05000000000000000000" pitchFamily="2" charset="2"/>
              <a:buNone/>
            </a:pPr>
            <a:r>
              <a:rPr lang="en-US" altLang="zh-CN" sz="2000" dirty="0" smtClean="0"/>
              <a:t>;</a:t>
            </a:r>
            <a:r>
              <a:rPr lang="zh-CN" altLang="en-US" sz="2000" dirty="0" smtClean="0"/>
              <a:t>个值之</a:t>
            </a:r>
            <a:r>
              <a:rPr lang="zh-CN" altLang="en-US" sz="2000" b="1" dirty="0" smtClean="0">
                <a:solidFill>
                  <a:schemeClr val="hlink"/>
                </a:solidFill>
              </a:rPr>
              <a:t>后</a:t>
            </a:r>
            <a:r>
              <a:rPr lang="zh-CN" altLang="en-US" sz="2000" dirty="0" smtClean="0"/>
              <a:t>增加，增长方向为向</a:t>
            </a:r>
            <a:r>
              <a:rPr lang="zh-CN" altLang="en-US" sz="2000" b="1" dirty="0" smtClean="0">
                <a:solidFill>
                  <a:srgbClr val="FF0000"/>
                </a:solidFill>
              </a:rPr>
              <a:t>上</a:t>
            </a:r>
            <a:r>
              <a:rPr lang="zh-CN" altLang="en-US" sz="2000" dirty="0" smtClean="0"/>
              <a:t>增长</a:t>
            </a:r>
          </a:p>
          <a:p>
            <a:pPr lvl="1" eaLnBrk="1" hangingPunct="1">
              <a:lnSpc>
                <a:spcPct val="90000"/>
              </a:lnSpc>
            </a:pPr>
            <a:r>
              <a:rPr lang="en-US" altLang="zh-CN" sz="2000" dirty="0" smtClean="0"/>
              <a:t>STM</a:t>
            </a:r>
            <a:r>
              <a:rPr lang="en-US" altLang="zh-CN" sz="2000" dirty="0" smtClean="0">
                <a:solidFill>
                  <a:srgbClr val="FF0000"/>
                </a:solidFill>
              </a:rPr>
              <a:t>IB</a:t>
            </a:r>
            <a:r>
              <a:rPr lang="en-US" altLang="zh-CN" sz="2000" dirty="0" smtClean="0"/>
              <a:t>  R0!</a:t>
            </a:r>
            <a:r>
              <a:rPr lang="zh-CN" altLang="en-US" sz="2000" dirty="0" smtClean="0"/>
              <a:t>，</a:t>
            </a:r>
            <a:r>
              <a:rPr lang="en-US" altLang="zh-CN" sz="2000" dirty="0" smtClean="0"/>
              <a:t>{R1—R7}</a:t>
            </a:r>
          </a:p>
          <a:p>
            <a:pPr lvl="1" eaLnBrk="1" hangingPunct="1">
              <a:lnSpc>
                <a:spcPct val="90000"/>
              </a:lnSpc>
              <a:buFont typeface="Wingdings" panose="05000000000000000000" pitchFamily="2" charset="2"/>
              <a:buNone/>
            </a:pPr>
            <a:r>
              <a:rPr lang="en-US" altLang="zh-CN" sz="2000" dirty="0" smtClean="0"/>
              <a:t>;</a:t>
            </a:r>
            <a:r>
              <a:rPr lang="zh-CN" altLang="en-US" sz="2000" dirty="0" smtClean="0"/>
              <a:t>将</a:t>
            </a:r>
            <a:r>
              <a:rPr lang="en-US" altLang="zh-CN" sz="2000" dirty="0" smtClean="0"/>
              <a:t>R1~R7</a:t>
            </a:r>
            <a:r>
              <a:rPr lang="zh-CN" altLang="en-US" sz="2000" dirty="0" smtClean="0"/>
              <a:t>的数据保存到存储器中。存储指针在保存第一</a:t>
            </a:r>
          </a:p>
          <a:p>
            <a:pPr lvl="1" eaLnBrk="1" hangingPunct="1">
              <a:lnSpc>
                <a:spcPct val="90000"/>
              </a:lnSpc>
              <a:buFont typeface="Wingdings" panose="05000000000000000000" pitchFamily="2" charset="2"/>
              <a:buNone/>
            </a:pPr>
            <a:r>
              <a:rPr lang="en-US" altLang="zh-CN" sz="2000" dirty="0" smtClean="0"/>
              <a:t>;</a:t>
            </a:r>
            <a:r>
              <a:rPr lang="zh-CN" altLang="en-US" sz="2000" dirty="0" smtClean="0"/>
              <a:t>个值之</a:t>
            </a:r>
            <a:r>
              <a:rPr lang="zh-CN" altLang="en-US" sz="2000" b="1" dirty="0" smtClean="0">
                <a:solidFill>
                  <a:schemeClr val="hlink"/>
                </a:solidFill>
              </a:rPr>
              <a:t>前</a:t>
            </a:r>
            <a:r>
              <a:rPr lang="zh-CN" altLang="en-US" sz="2000" dirty="0" smtClean="0"/>
              <a:t>增加，增长方向为向</a:t>
            </a:r>
            <a:r>
              <a:rPr lang="zh-CN" altLang="en-US" sz="2000" b="1" dirty="0" smtClean="0">
                <a:solidFill>
                  <a:srgbClr val="FF0000"/>
                </a:solidFill>
              </a:rPr>
              <a:t>上</a:t>
            </a:r>
            <a:r>
              <a:rPr lang="zh-CN" altLang="en-US" sz="2000" dirty="0" smtClean="0"/>
              <a:t>增长</a:t>
            </a:r>
          </a:p>
          <a:p>
            <a:pPr lvl="1" eaLnBrk="1" hangingPunct="1">
              <a:lnSpc>
                <a:spcPct val="90000"/>
              </a:lnSpc>
            </a:pPr>
            <a:r>
              <a:rPr lang="en-US" altLang="zh-CN" sz="2000" dirty="0" smtClean="0"/>
              <a:t>STM</a:t>
            </a:r>
            <a:r>
              <a:rPr lang="en-US" altLang="zh-CN" sz="2000" dirty="0" smtClean="0">
                <a:solidFill>
                  <a:srgbClr val="FF0000"/>
                </a:solidFill>
              </a:rPr>
              <a:t>DA</a:t>
            </a:r>
            <a:r>
              <a:rPr lang="en-US" altLang="zh-CN" sz="2000" dirty="0" smtClean="0"/>
              <a:t>  R0!, {R1—R7}</a:t>
            </a:r>
          </a:p>
          <a:p>
            <a:pPr lvl="1" eaLnBrk="1" hangingPunct="1">
              <a:lnSpc>
                <a:spcPct val="90000"/>
              </a:lnSpc>
              <a:buFont typeface="Wingdings" panose="05000000000000000000" pitchFamily="2" charset="2"/>
              <a:buNone/>
            </a:pPr>
            <a:r>
              <a:rPr lang="en-US" altLang="zh-CN" sz="2000" dirty="0" smtClean="0"/>
              <a:t>;</a:t>
            </a:r>
            <a:r>
              <a:rPr lang="zh-CN" altLang="en-US" sz="2000" dirty="0" smtClean="0"/>
              <a:t>将</a:t>
            </a:r>
            <a:r>
              <a:rPr lang="en-US" altLang="zh-CN" sz="2000" dirty="0" smtClean="0"/>
              <a:t>R1~R7</a:t>
            </a:r>
            <a:r>
              <a:rPr lang="zh-CN" altLang="en-US" sz="2000" dirty="0" smtClean="0"/>
              <a:t>的数据保存到存储器中。存储指针在保存第一</a:t>
            </a:r>
          </a:p>
          <a:p>
            <a:pPr lvl="1" eaLnBrk="1" hangingPunct="1">
              <a:lnSpc>
                <a:spcPct val="90000"/>
              </a:lnSpc>
              <a:buFont typeface="Wingdings" panose="05000000000000000000" pitchFamily="2" charset="2"/>
              <a:buNone/>
            </a:pPr>
            <a:r>
              <a:rPr lang="en-US" altLang="zh-CN" sz="2000" dirty="0" smtClean="0"/>
              <a:t>;</a:t>
            </a:r>
            <a:r>
              <a:rPr lang="zh-CN" altLang="en-US" sz="2000" dirty="0" smtClean="0"/>
              <a:t>个值之</a:t>
            </a:r>
            <a:r>
              <a:rPr lang="zh-CN" altLang="en-US" sz="2000" b="1" dirty="0" smtClean="0">
                <a:solidFill>
                  <a:schemeClr val="hlink"/>
                </a:solidFill>
              </a:rPr>
              <a:t>后</a:t>
            </a:r>
            <a:r>
              <a:rPr lang="zh-CN" altLang="en-US" sz="2000" dirty="0" smtClean="0"/>
              <a:t>增加，增长方向为向</a:t>
            </a:r>
            <a:r>
              <a:rPr lang="zh-CN" altLang="en-US" sz="2000" b="1" dirty="0" smtClean="0">
                <a:solidFill>
                  <a:srgbClr val="FF0000"/>
                </a:solidFill>
              </a:rPr>
              <a:t>下</a:t>
            </a:r>
            <a:r>
              <a:rPr lang="zh-CN" altLang="en-US" sz="2000" dirty="0" smtClean="0"/>
              <a:t>增长</a:t>
            </a:r>
          </a:p>
          <a:p>
            <a:pPr lvl="1" eaLnBrk="1" hangingPunct="1">
              <a:lnSpc>
                <a:spcPct val="90000"/>
              </a:lnSpc>
            </a:pPr>
            <a:r>
              <a:rPr lang="en-US" altLang="zh-CN" sz="2000" dirty="0" smtClean="0"/>
              <a:t>STM</a:t>
            </a:r>
            <a:r>
              <a:rPr lang="en-US" altLang="zh-CN" sz="2000" dirty="0" smtClean="0">
                <a:solidFill>
                  <a:srgbClr val="FF0000"/>
                </a:solidFill>
              </a:rPr>
              <a:t>DB</a:t>
            </a:r>
            <a:r>
              <a:rPr lang="en-US" altLang="zh-CN" sz="2000" dirty="0" smtClean="0"/>
              <a:t>  R0!</a:t>
            </a:r>
            <a:r>
              <a:rPr lang="zh-CN" altLang="en-US" sz="2000" dirty="0" smtClean="0"/>
              <a:t>，</a:t>
            </a:r>
            <a:r>
              <a:rPr lang="en-US" altLang="zh-CN" sz="2000" dirty="0" smtClean="0"/>
              <a:t>{R1—R7}</a:t>
            </a:r>
          </a:p>
          <a:p>
            <a:pPr lvl="1" eaLnBrk="1" hangingPunct="1">
              <a:lnSpc>
                <a:spcPct val="90000"/>
              </a:lnSpc>
              <a:buFont typeface="Wingdings" panose="05000000000000000000" pitchFamily="2" charset="2"/>
              <a:buNone/>
            </a:pPr>
            <a:r>
              <a:rPr lang="en-US" altLang="zh-CN" sz="2000" dirty="0" smtClean="0"/>
              <a:t>;</a:t>
            </a:r>
            <a:r>
              <a:rPr lang="zh-CN" altLang="en-US" sz="2000" dirty="0" smtClean="0"/>
              <a:t>将</a:t>
            </a:r>
            <a:r>
              <a:rPr lang="en-US" altLang="zh-CN" sz="2000" dirty="0" smtClean="0"/>
              <a:t>R1~R7</a:t>
            </a:r>
            <a:r>
              <a:rPr lang="zh-CN" altLang="en-US" sz="2000" dirty="0" smtClean="0"/>
              <a:t>的数据保存到存储器中。存储指针在保存第一</a:t>
            </a:r>
          </a:p>
          <a:p>
            <a:pPr lvl="1" eaLnBrk="1" hangingPunct="1">
              <a:lnSpc>
                <a:spcPct val="90000"/>
              </a:lnSpc>
              <a:buFont typeface="Wingdings" panose="05000000000000000000" pitchFamily="2" charset="2"/>
              <a:buNone/>
            </a:pPr>
            <a:r>
              <a:rPr lang="en-US" altLang="zh-CN" sz="2000" dirty="0" smtClean="0"/>
              <a:t>;</a:t>
            </a:r>
            <a:r>
              <a:rPr lang="zh-CN" altLang="en-US" sz="2000" dirty="0" smtClean="0"/>
              <a:t>个值之</a:t>
            </a:r>
            <a:r>
              <a:rPr lang="zh-CN" altLang="en-US" sz="2000" b="1" dirty="0" smtClean="0">
                <a:solidFill>
                  <a:schemeClr val="hlink"/>
                </a:solidFill>
              </a:rPr>
              <a:t>前</a:t>
            </a:r>
            <a:r>
              <a:rPr lang="zh-CN" altLang="en-US" sz="2000" dirty="0" smtClean="0"/>
              <a:t>增加，增长方向为向</a:t>
            </a:r>
            <a:r>
              <a:rPr lang="zh-CN" altLang="en-US" sz="2000" b="1" dirty="0" smtClean="0">
                <a:solidFill>
                  <a:srgbClr val="FF0000"/>
                </a:solidFill>
              </a:rPr>
              <a:t>下</a:t>
            </a:r>
            <a:r>
              <a:rPr lang="zh-CN" altLang="en-US" sz="2000" dirty="0" smtClean="0"/>
              <a:t>增长</a:t>
            </a:r>
            <a:endParaRPr lang="zh-CN" altLang="en-US" dirty="0" smtClean="0"/>
          </a:p>
        </p:txBody>
      </p:sp>
      <p:sp>
        <p:nvSpPr>
          <p:cNvPr id="5018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3C28388D-6157-462C-9EAB-2962325ECC14}"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5018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C1A0F83-12E3-432E-9838-F6D37A027E4B}" type="slidenum">
              <a:rPr lang="en-US" altLang="zh-CN" sz="1000">
                <a:latin typeface="Arial" panose="020B0604020202020204" pitchFamily="34" charset="0"/>
              </a:rPr>
              <a:pPr eaLnBrk="1" hangingPunct="1">
                <a:spcBef>
                  <a:spcPct val="0"/>
                </a:spcBef>
                <a:buFontTx/>
                <a:buNone/>
              </a:pPr>
              <a:t>46</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93763" y="442913"/>
            <a:ext cx="3729037" cy="796925"/>
          </a:xfrm>
          <a:solidFill>
            <a:srgbClr val="FFCC99"/>
          </a:solidFill>
        </p:spPr>
        <p:txBody>
          <a:bodyPr/>
          <a:lstStyle/>
          <a:p>
            <a:pPr eaLnBrk="1" hangingPunct="1"/>
            <a:r>
              <a:rPr lang="zh-CN" altLang="en-US" smtClean="0"/>
              <a:t>堆栈寻址</a:t>
            </a:r>
          </a:p>
        </p:txBody>
      </p:sp>
      <p:sp>
        <p:nvSpPr>
          <p:cNvPr id="51203" name="Rectangle 3"/>
          <p:cNvSpPr>
            <a:spLocks noGrp="1" noChangeArrowheads="1"/>
          </p:cNvSpPr>
          <p:nvPr>
            <p:ph idx="1"/>
          </p:nvPr>
        </p:nvSpPr>
        <p:spPr>
          <a:xfrm>
            <a:off x="352425" y="1343025"/>
            <a:ext cx="8569325" cy="4521200"/>
          </a:xfrm>
        </p:spPr>
        <p:txBody>
          <a:bodyPr/>
          <a:lstStyle/>
          <a:p>
            <a:pPr eaLnBrk="1" hangingPunct="1"/>
            <a:r>
              <a:rPr lang="zh-CN" altLang="en-US" sz="2800" dirty="0" smtClean="0"/>
              <a:t>存储器堆栈可分为两种：</a:t>
            </a:r>
          </a:p>
          <a:p>
            <a:pPr lvl="1" eaLnBrk="1" hangingPunct="1"/>
            <a:r>
              <a:rPr lang="zh-CN" altLang="en-US" dirty="0" smtClean="0"/>
              <a:t>向上生长：向高地址方向生长，称为</a:t>
            </a:r>
            <a:r>
              <a:rPr lang="zh-CN" altLang="en-US" dirty="0" smtClean="0">
                <a:solidFill>
                  <a:srgbClr val="FF0000"/>
                </a:solidFill>
              </a:rPr>
              <a:t>递增堆栈</a:t>
            </a:r>
            <a:r>
              <a:rPr lang="zh-CN" altLang="en-US" dirty="0" smtClean="0"/>
              <a:t>。</a:t>
            </a:r>
          </a:p>
          <a:p>
            <a:pPr lvl="1" eaLnBrk="1" hangingPunct="1"/>
            <a:r>
              <a:rPr lang="zh-CN" altLang="en-US" dirty="0" smtClean="0"/>
              <a:t>向下生长：向低地址方向生长，称为</a:t>
            </a:r>
            <a:r>
              <a:rPr lang="zh-CN" altLang="en-US" dirty="0" smtClean="0">
                <a:solidFill>
                  <a:srgbClr val="FF0000"/>
                </a:solidFill>
              </a:rPr>
              <a:t>递减堆栈</a:t>
            </a:r>
            <a:r>
              <a:rPr lang="zh-CN" altLang="en-US" dirty="0" smtClean="0"/>
              <a:t>。</a:t>
            </a:r>
          </a:p>
          <a:p>
            <a:pPr eaLnBrk="1" hangingPunct="1"/>
            <a:r>
              <a:rPr lang="zh-CN" altLang="en-US" sz="2800" dirty="0" smtClean="0">
                <a:solidFill>
                  <a:srgbClr val="FF0000"/>
                </a:solidFill>
                <a:latin typeface="宋体" panose="02010600030101010101" pitchFamily="2" charset="-122"/>
              </a:rPr>
              <a:t>满堆栈</a:t>
            </a:r>
          </a:p>
          <a:p>
            <a:pPr lvl="1" eaLnBrk="1" hangingPunct="1"/>
            <a:r>
              <a:rPr lang="zh-CN" altLang="en-US" dirty="0" smtClean="0">
                <a:latin typeface="宋体" panose="02010600030101010101" pitchFamily="2" charset="-122"/>
              </a:rPr>
              <a:t>堆栈指针指向最后压入的堆栈的有效数据项</a:t>
            </a:r>
          </a:p>
          <a:p>
            <a:pPr eaLnBrk="1" hangingPunct="1"/>
            <a:r>
              <a:rPr lang="zh-CN" altLang="en-US" sz="2800" dirty="0" smtClean="0">
                <a:solidFill>
                  <a:srgbClr val="FF0000"/>
                </a:solidFill>
                <a:latin typeface="宋体" panose="02010600030101010101" pitchFamily="2" charset="-122"/>
              </a:rPr>
              <a:t>空堆栈</a:t>
            </a:r>
          </a:p>
          <a:p>
            <a:pPr lvl="1" eaLnBrk="1" hangingPunct="1"/>
            <a:r>
              <a:rPr lang="zh-CN" altLang="en-US" dirty="0" smtClean="0">
                <a:latin typeface="宋体" panose="02010600030101010101" pitchFamily="2" charset="-122"/>
              </a:rPr>
              <a:t>堆栈指针指向下一个待压入数据的空位置</a:t>
            </a:r>
            <a:endParaRPr lang="zh-CN" altLang="en-US" dirty="0" smtClean="0"/>
          </a:p>
        </p:txBody>
      </p:sp>
      <p:sp>
        <p:nvSpPr>
          <p:cNvPr id="5120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116FA15-89BE-4735-8ED0-B9DAEA9AF3CA}"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512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F8E5FCE-84F7-41C6-81F8-CB92CC817088}" type="slidenum">
              <a:rPr lang="en-US" altLang="zh-CN" sz="1000">
                <a:latin typeface="Arial" panose="020B0604020202020204" pitchFamily="34" charset="0"/>
              </a:rPr>
              <a:pPr eaLnBrk="1" hangingPunct="1">
                <a:spcBef>
                  <a:spcPct val="0"/>
                </a:spcBef>
                <a:buFontTx/>
                <a:buNone/>
              </a:pPr>
              <a:t>47</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22325" y="211138"/>
            <a:ext cx="7178675" cy="762000"/>
          </a:xfrm>
        </p:spPr>
        <p:txBody>
          <a:bodyPr/>
          <a:lstStyle/>
          <a:p>
            <a:pPr eaLnBrk="1" hangingPunct="1"/>
            <a:r>
              <a:rPr lang="zh-CN" altLang="en-US" smtClean="0"/>
              <a:t>堆栈寻址（续</a:t>
            </a:r>
            <a:r>
              <a:rPr lang="en-US" altLang="zh-CN" smtClean="0"/>
              <a:t>1</a:t>
            </a:r>
            <a:r>
              <a:rPr lang="zh-CN" altLang="en-US" smtClean="0"/>
              <a:t>）</a:t>
            </a:r>
          </a:p>
        </p:txBody>
      </p:sp>
      <p:sp>
        <p:nvSpPr>
          <p:cNvPr id="52227" name="Rectangle 3"/>
          <p:cNvSpPr>
            <a:spLocks noGrp="1" noChangeArrowheads="1"/>
          </p:cNvSpPr>
          <p:nvPr>
            <p:ph idx="1"/>
          </p:nvPr>
        </p:nvSpPr>
        <p:spPr>
          <a:xfrm>
            <a:off x="919163" y="1343025"/>
            <a:ext cx="7123112" cy="4383088"/>
          </a:xfrm>
        </p:spPr>
        <p:txBody>
          <a:bodyPr/>
          <a:lstStyle/>
          <a:p>
            <a:pPr eaLnBrk="1" hangingPunct="1"/>
            <a:r>
              <a:rPr lang="zh-CN" altLang="en-US" sz="2100" smtClean="0"/>
              <a:t>有</a:t>
            </a:r>
            <a:r>
              <a:rPr lang="en-US" altLang="zh-CN" sz="2100" smtClean="0"/>
              <a:t>4</a:t>
            </a:r>
            <a:r>
              <a:rPr lang="zh-CN" altLang="en-US" sz="2100" smtClean="0"/>
              <a:t>种类型的堆栈组合</a:t>
            </a:r>
          </a:p>
          <a:p>
            <a:pPr lvl="1" eaLnBrk="1" hangingPunct="1"/>
            <a:r>
              <a:rPr lang="zh-CN" altLang="en-US" sz="2000" smtClean="0"/>
              <a:t>满递增：堆栈通过增大存储器的地址向上增长，堆栈指针指向内含有效数据项的最高地址。指令如</a:t>
            </a:r>
            <a:r>
              <a:rPr lang="en-US" altLang="zh-CN" sz="2000" smtClean="0"/>
              <a:t>LDMFA</a:t>
            </a:r>
            <a:r>
              <a:rPr lang="zh-CN" altLang="en-US" sz="2000" smtClean="0"/>
              <a:t>、</a:t>
            </a:r>
            <a:r>
              <a:rPr lang="en-US" altLang="zh-CN" sz="2000" smtClean="0"/>
              <a:t>STMFA</a:t>
            </a:r>
            <a:r>
              <a:rPr lang="zh-CN" altLang="en-US" sz="2000" smtClean="0"/>
              <a:t>等。</a:t>
            </a:r>
          </a:p>
          <a:p>
            <a:pPr lvl="1" eaLnBrk="1" hangingPunct="1"/>
            <a:r>
              <a:rPr lang="zh-CN" altLang="en-US" sz="2000" smtClean="0"/>
              <a:t>空递增：堆栈通过增大存储器的地址向上增长，堆栈指针指向堆栈上的第一个空位置。指令如</a:t>
            </a:r>
            <a:r>
              <a:rPr lang="en-US" altLang="zh-CN" sz="2000" smtClean="0"/>
              <a:t>LDMEA</a:t>
            </a:r>
            <a:r>
              <a:rPr lang="zh-CN" altLang="en-US" sz="2000" smtClean="0"/>
              <a:t>、</a:t>
            </a:r>
            <a:r>
              <a:rPr lang="en-US" altLang="zh-CN" sz="2000" smtClean="0"/>
              <a:t>STMEA</a:t>
            </a:r>
            <a:r>
              <a:rPr lang="zh-CN" altLang="en-US" sz="2000" smtClean="0"/>
              <a:t>等。</a:t>
            </a:r>
          </a:p>
          <a:p>
            <a:pPr lvl="1" eaLnBrk="1" hangingPunct="1"/>
            <a:r>
              <a:rPr lang="zh-CN" altLang="en-US" sz="2000" smtClean="0">
                <a:solidFill>
                  <a:srgbClr val="FF0000"/>
                </a:solidFill>
              </a:rPr>
              <a:t>满递减：堆栈通过减小存储器的地址向下增长，堆栈指针指向内含有效数据项的最低地址。指令如</a:t>
            </a:r>
            <a:r>
              <a:rPr lang="en-US" altLang="zh-CN" sz="2000" smtClean="0">
                <a:solidFill>
                  <a:srgbClr val="FF0000"/>
                </a:solidFill>
              </a:rPr>
              <a:t>LDMFD</a:t>
            </a:r>
            <a:r>
              <a:rPr lang="zh-CN" altLang="en-US" sz="2000" smtClean="0">
                <a:solidFill>
                  <a:srgbClr val="FF0000"/>
                </a:solidFill>
              </a:rPr>
              <a:t>、</a:t>
            </a:r>
            <a:r>
              <a:rPr lang="en-US" altLang="zh-CN" sz="2000" smtClean="0">
                <a:solidFill>
                  <a:srgbClr val="FF0000"/>
                </a:solidFill>
              </a:rPr>
              <a:t>STMFD</a:t>
            </a:r>
            <a:r>
              <a:rPr lang="zh-CN" altLang="en-US" sz="2000" smtClean="0">
                <a:solidFill>
                  <a:srgbClr val="FF0000"/>
                </a:solidFill>
              </a:rPr>
              <a:t>等。</a:t>
            </a:r>
          </a:p>
          <a:p>
            <a:pPr lvl="1" eaLnBrk="1" hangingPunct="1"/>
            <a:r>
              <a:rPr lang="zh-CN" altLang="en-US" sz="2000" smtClean="0"/>
              <a:t>空递减：堆栈通过减小存储器的地址向下增长，堆栈指针指向堆栈下的第一个空位置。指令如</a:t>
            </a:r>
            <a:r>
              <a:rPr lang="en-US" altLang="zh-CN" sz="2000" smtClean="0"/>
              <a:t>LDMED</a:t>
            </a:r>
            <a:r>
              <a:rPr lang="zh-CN" altLang="en-US" sz="2000" smtClean="0"/>
              <a:t>、</a:t>
            </a:r>
            <a:r>
              <a:rPr lang="en-US" altLang="zh-CN" sz="2000" smtClean="0"/>
              <a:t>STMED</a:t>
            </a:r>
            <a:r>
              <a:rPr lang="zh-CN" altLang="en-US" sz="2000" smtClean="0"/>
              <a:t>等。</a:t>
            </a:r>
          </a:p>
        </p:txBody>
      </p:sp>
      <p:sp>
        <p:nvSpPr>
          <p:cNvPr id="5222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3E6FE97-726D-4F43-8DCC-4867C883EA13}"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5222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C4101CE-230A-43ED-9641-36CD93CA1BE8}" type="slidenum">
              <a:rPr lang="en-US" altLang="zh-CN" sz="1000">
                <a:latin typeface="Arial" panose="020B0604020202020204" pitchFamily="34" charset="0"/>
              </a:rPr>
              <a:pPr eaLnBrk="1" hangingPunct="1">
                <a:spcBef>
                  <a:spcPct val="0"/>
                </a:spcBef>
                <a:buFontTx/>
                <a:buNone/>
              </a:pPr>
              <a:t>48</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20725" y="487363"/>
            <a:ext cx="7150100" cy="762000"/>
          </a:xfrm>
        </p:spPr>
        <p:txBody>
          <a:bodyPr/>
          <a:lstStyle/>
          <a:p>
            <a:pPr eaLnBrk="1" hangingPunct="1"/>
            <a:r>
              <a:rPr lang="zh-CN" altLang="en-US" smtClean="0"/>
              <a:t>堆栈寻址（续</a:t>
            </a:r>
            <a:r>
              <a:rPr lang="en-US" altLang="zh-CN" smtClean="0"/>
              <a:t>2</a:t>
            </a:r>
            <a:r>
              <a:rPr lang="zh-CN" altLang="en-US" smtClean="0"/>
              <a:t>）</a:t>
            </a:r>
          </a:p>
        </p:txBody>
      </p:sp>
      <p:sp>
        <p:nvSpPr>
          <p:cNvPr id="53251" name="Rectangle 3"/>
          <p:cNvSpPr>
            <a:spLocks noGrp="1" noChangeArrowheads="1"/>
          </p:cNvSpPr>
          <p:nvPr>
            <p:ph idx="1"/>
          </p:nvPr>
        </p:nvSpPr>
        <p:spPr>
          <a:xfrm>
            <a:off x="779463" y="1776413"/>
            <a:ext cx="7138987" cy="2659062"/>
          </a:xfrm>
        </p:spPr>
        <p:txBody>
          <a:bodyPr/>
          <a:lstStyle/>
          <a:p>
            <a:pPr eaLnBrk="1" hangingPunct="1">
              <a:lnSpc>
                <a:spcPct val="90000"/>
              </a:lnSpc>
            </a:pPr>
            <a:r>
              <a:rPr lang="zh-CN" altLang="en-US" sz="2500" dirty="0" smtClean="0"/>
              <a:t>堆栈寻址指令举例如下：</a:t>
            </a:r>
          </a:p>
          <a:p>
            <a:pPr lvl="1" eaLnBrk="1" hangingPunct="1">
              <a:lnSpc>
                <a:spcPct val="90000"/>
              </a:lnSpc>
            </a:pPr>
            <a:r>
              <a:rPr lang="en-US" altLang="zh-CN" sz="2400" dirty="0" smtClean="0"/>
              <a:t>STM</a:t>
            </a:r>
            <a:r>
              <a:rPr lang="en-US" altLang="zh-CN" sz="2400" dirty="0" smtClean="0">
                <a:solidFill>
                  <a:srgbClr val="FF0000"/>
                </a:solidFill>
              </a:rPr>
              <a:t>FD</a:t>
            </a:r>
            <a:r>
              <a:rPr lang="en-US" altLang="zh-CN" sz="2400" dirty="0" smtClean="0"/>
              <a:t>  SP!</a:t>
            </a:r>
            <a:r>
              <a:rPr lang="zh-CN" altLang="en-US" sz="2400" dirty="0" smtClean="0"/>
              <a:t>，</a:t>
            </a:r>
            <a:r>
              <a:rPr lang="en-US" altLang="zh-CN" sz="2400" dirty="0" smtClean="0"/>
              <a:t>{R1—R7</a:t>
            </a:r>
            <a:r>
              <a:rPr lang="zh-CN" altLang="en-US" sz="2400" dirty="0" smtClean="0"/>
              <a:t>，</a:t>
            </a:r>
            <a:r>
              <a:rPr lang="en-US" altLang="zh-CN" sz="2400" dirty="0" smtClean="0"/>
              <a:t>LR}</a:t>
            </a:r>
          </a:p>
          <a:p>
            <a:pPr lvl="1" eaLnBrk="1" hangingPunct="1">
              <a:lnSpc>
                <a:spcPct val="90000"/>
              </a:lnSpc>
              <a:buFont typeface="Wingdings" panose="05000000000000000000" pitchFamily="2" charset="2"/>
              <a:buNone/>
            </a:pPr>
            <a:r>
              <a:rPr lang="zh-CN" altLang="en-US" sz="2400" dirty="0" smtClean="0"/>
              <a:t>；将</a:t>
            </a:r>
            <a:r>
              <a:rPr lang="en-US" altLang="zh-CN" sz="2400" dirty="0" smtClean="0"/>
              <a:t>R1~R7</a:t>
            </a:r>
            <a:r>
              <a:rPr lang="zh-CN" altLang="en-US" sz="2400" dirty="0" smtClean="0"/>
              <a:t>、</a:t>
            </a:r>
            <a:r>
              <a:rPr lang="en-US" altLang="zh-CN" sz="2400" dirty="0" smtClean="0"/>
              <a:t>LR</a:t>
            </a:r>
            <a:r>
              <a:rPr lang="zh-CN" altLang="en-US" sz="2400" dirty="0" smtClean="0">
                <a:solidFill>
                  <a:schemeClr val="hlink"/>
                </a:solidFill>
              </a:rPr>
              <a:t>入栈（</a:t>
            </a:r>
            <a:r>
              <a:rPr lang="en-US" altLang="zh-CN" sz="2400" dirty="0" smtClean="0">
                <a:solidFill>
                  <a:schemeClr val="hlink"/>
                </a:solidFill>
              </a:rPr>
              <a:t>push</a:t>
            </a:r>
            <a:r>
              <a:rPr lang="zh-CN" altLang="en-US" sz="2400" dirty="0" smtClean="0">
                <a:solidFill>
                  <a:schemeClr val="hlink"/>
                </a:solidFill>
              </a:rPr>
              <a:t>）</a:t>
            </a:r>
            <a:r>
              <a:rPr lang="zh-CN" altLang="en-US" sz="2400" dirty="0" smtClean="0"/>
              <a:t>，满递减堆栈。</a:t>
            </a:r>
          </a:p>
          <a:p>
            <a:pPr lvl="1" eaLnBrk="1" hangingPunct="1">
              <a:lnSpc>
                <a:spcPct val="90000"/>
              </a:lnSpc>
            </a:pPr>
            <a:r>
              <a:rPr lang="en-US" altLang="zh-CN" sz="2400" dirty="0" smtClean="0"/>
              <a:t>LDM</a:t>
            </a:r>
            <a:r>
              <a:rPr lang="en-US" altLang="zh-CN" sz="2400" dirty="0" smtClean="0">
                <a:solidFill>
                  <a:srgbClr val="FF0000"/>
                </a:solidFill>
              </a:rPr>
              <a:t>FD</a:t>
            </a:r>
            <a:r>
              <a:rPr lang="en-US" altLang="zh-CN" sz="2400" dirty="0" smtClean="0"/>
              <a:t>  SP!</a:t>
            </a:r>
            <a:r>
              <a:rPr lang="zh-CN" altLang="en-US" sz="2400" dirty="0" smtClean="0"/>
              <a:t>，</a:t>
            </a:r>
            <a:r>
              <a:rPr lang="en-US" altLang="zh-CN" sz="2400" dirty="0" smtClean="0"/>
              <a:t>{R1—R7</a:t>
            </a:r>
            <a:r>
              <a:rPr lang="zh-CN" altLang="en-US" sz="2400" dirty="0" smtClean="0"/>
              <a:t>，</a:t>
            </a:r>
            <a:r>
              <a:rPr lang="en-US" altLang="zh-CN" sz="2400" dirty="0" smtClean="0"/>
              <a:t>LR}</a:t>
            </a:r>
          </a:p>
          <a:p>
            <a:pPr lvl="1" eaLnBrk="1" hangingPunct="1">
              <a:lnSpc>
                <a:spcPct val="90000"/>
              </a:lnSpc>
              <a:buFont typeface="Wingdings" panose="05000000000000000000" pitchFamily="2" charset="2"/>
              <a:buNone/>
            </a:pPr>
            <a:r>
              <a:rPr lang="zh-CN" altLang="en-US" sz="2400" dirty="0" smtClean="0"/>
              <a:t>；数据</a:t>
            </a:r>
            <a:r>
              <a:rPr lang="zh-CN" altLang="en-US" sz="2400" dirty="0" smtClean="0">
                <a:solidFill>
                  <a:schemeClr val="hlink"/>
                </a:solidFill>
              </a:rPr>
              <a:t>出栈（</a:t>
            </a:r>
            <a:r>
              <a:rPr lang="en-US" altLang="zh-CN" sz="2400" dirty="0" smtClean="0">
                <a:solidFill>
                  <a:schemeClr val="hlink"/>
                </a:solidFill>
              </a:rPr>
              <a:t>pop</a:t>
            </a:r>
            <a:r>
              <a:rPr lang="zh-CN" altLang="en-US" sz="2400" dirty="0" smtClean="0">
                <a:solidFill>
                  <a:schemeClr val="hlink"/>
                </a:solidFill>
              </a:rPr>
              <a:t>）</a:t>
            </a:r>
            <a:r>
              <a:rPr lang="zh-CN" altLang="en-US" sz="2400" dirty="0" smtClean="0"/>
              <a:t> ，放入</a:t>
            </a:r>
            <a:r>
              <a:rPr lang="en-US" altLang="zh-CN" sz="2400" dirty="0" smtClean="0"/>
              <a:t>R1~R7</a:t>
            </a:r>
            <a:r>
              <a:rPr lang="zh-CN" altLang="en-US" sz="2400" dirty="0" smtClean="0"/>
              <a:t>、</a:t>
            </a:r>
            <a:r>
              <a:rPr lang="en-US" altLang="zh-CN" sz="2400" dirty="0" smtClean="0"/>
              <a:t>LR</a:t>
            </a:r>
            <a:r>
              <a:rPr lang="zh-CN" altLang="en-US" sz="2400" dirty="0" smtClean="0"/>
              <a:t>寄存器。</a:t>
            </a:r>
          </a:p>
          <a:p>
            <a:pPr lvl="1" eaLnBrk="1" hangingPunct="1">
              <a:lnSpc>
                <a:spcPct val="90000"/>
              </a:lnSpc>
              <a:buFont typeface="Wingdings" panose="05000000000000000000" pitchFamily="2" charset="2"/>
              <a:buNone/>
            </a:pPr>
            <a:r>
              <a:rPr lang="zh-CN" altLang="en-US" sz="2400" dirty="0" smtClean="0"/>
              <a:t>；满递减堆栈</a:t>
            </a:r>
          </a:p>
        </p:txBody>
      </p:sp>
      <p:sp>
        <p:nvSpPr>
          <p:cNvPr id="5325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51D93D10-8766-4A13-A421-675EC5A7C7C4}"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5325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C774B149-5C3B-41C0-A264-B42ECA449B27}" type="slidenum">
              <a:rPr lang="en-US" altLang="zh-CN" sz="1000">
                <a:latin typeface="Arial" panose="020B0604020202020204" pitchFamily="34" charset="0"/>
              </a:rPr>
              <a:pPr eaLnBrk="1" hangingPunct="1">
                <a:spcBef>
                  <a:spcPct val="0"/>
                </a:spcBef>
                <a:buFontTx/>
                <a:buNone/>
              </a:pPr>
              <a:t>49</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88963" y="385763"/>
            <a:ext cx="7121525" cy="762000"/>
          </a:xfrm>
        </p:spPr>
        <p:txBody>
          <a:bodyPr/>
          <a:lstStyle/>
          <a:p>
            <a:pPr eaLnBrk="1" hangingPunct="1"/>
            <a:r>
              <a:rPr lang="en-US" altLang="zh-CN" smtClean="0"/>
              <a:t>ARM</a:t>
            </a:r>
            <a:r>
              <a:rPr lang="zh-CN" altLang="en-US" smtClean="0"/>
              <a:t>指令集的语法</a:t>
            </a:r>
          </a:p>
        </p:txBody>
      </p:sp>
      <p:sp>
        <p:nvSpPr>
          <p:cNvPr id="10245" name="Rectangle 3"/>
          <p:cNvSpPr>
            <a:spLocks noGrp="1" noChangeArrowheads="1"/>
          </p:cNvSpPr>
          <p:nvPr>
            <p:ph idx="1"/>
          </p:nvPr>
        </p:nvSpPr>
        <p:spPr/>
        <p:txBody>
          <a:bodyPr rtlCol="0">
            <a:normAutofit lnSpcReduction="10000"/>
          </a:bodyPr>
          <a:lstStyle/>
          <a:p>
            <a:pPr eaLnBrk="1" fontAlgn="auto" hangingPunct="1">
              <a:lnSpc>
                <a:spcPct val="80000"/>
              </a:lnSpc>
              <a:spcAft>
                <a:spcPts val="0"/>
              </a:spcAft>
              <a:defRPr/>
            </a:pPr>
            <a:r>
              <a:rPr lang="zh-CN" altLang="en-US" sz="2600" dirty="0" smtClean="0"/>
              <a:t>一条典型的</a:t>
            </a:r>
            <a:r>
              <a:rPr lang="en-US" altLang="zh-CN" sz="2600" dirty="0" smtClean="0"/>
              <a:t>ARM</a:t>
            </a:r>
            <a:r>
              <a:rPr lang="zh-CN" altLang="en-US" sz="2600" dirty="0" smtClean="0"/>
              <a:t>指令</a:t>
            </a:r>
            <a:r>
              <a:rPr lang="zh-CN" altLang="en-US" sz="2600" dirty="0" smtClean="0">
                <a:solidFill>
                  <a:srgbClr val="FF0000"/>
                </a:solidFill>
              </a:rPr>
              <a:t>语法</a:t>
            </a:r>
            <a:r>
              <a:rPr lang="zh-CN" altLang="en-US" sz="2600" dirty="0" smtClean="0"/>
              <a:t>如下所示：</a:t>
            </a:r>
          </a:p>
          <a:p>
            <a:pPr lvl="1" eaLnBrk="1" fontAlgn="auto" hangingPunct="1">
              <a:lnSpc>
                <a:spcPct val="80000"/>
              </a:lnSpc>
              <a:spcAft>
                <a:spcPts val="0"/>
              </a:spcAft>
              <a:buFont typeface="Wingdings" pitchFamily="2" charset="2"/>
              <a:buNone/>
              <a:defRPr/>
            </a:pPr>
            <a:r>
              <a:rPr lang="en-US" altLang="zh-CN" sz="2200" b="1" dirty="0" smtClean="0">
                <a:solidFill>
                  <a:srgbClr val="0000FF"/>
                </a:solidFill>
              </a:rPr>
              <a:t>&lt;opcode&gt; {&lt;</a:t>
            </a:r>
            <a:r>
              <a:rPr lang="en-US" altLang="zh-CN" sz="2200" b="1" dirty="0" err="1" smtClean="0">
                <a:solidFill>
                  <a:srgbClr val="0000FF"/>
                </a:solidFill>
              </a:rPr>
              <a:t>cond</a:t>
            </a:r>
            <a:r>
              <a:rPr lang="en-US" altLang="zh-CN" sz="2200" b="1" dirty="0" smtClean="0">
                <a:solidFill>
                  <a:srgbClr val="0000FF"/>
                </a:solidFill>
              </a:rPr>
              <a:t>&gt;} {S}  &lt;Rd&gt;,  &lt;Rn&gt;  {,&lt;Operand2&gt;}</a:t>
            </a:r>
            <a:r>
              <a:rPr lang="en-US" altLang="zh-CN" sz="2200" dirty="0" smtClean="0"/>
              <a:t> </a:t>
            </a:r>
          </a:p>
          <a:p>
            <a:pPr lvl="1" eaLnBrk="1" fontAlgn="auto" hangingPunct="1">
              <a:lnSpc>
                <a:spcPct val="80000"/>
              </a:lnSpc>
              <a:spcAft>
                <a:spcPts val="0"/>
              </a:spcAft>
              <a:buFont typeface="Wingdings" pitchFamily="2" charset="2"/>
              <a:buNone/>
              <a:defRPr/>
            </a:pPr>
            <a:r>
              <a:rPr lang="zh-CN" altLang="en-US" sz="2200" dirty="0" smtClean="0"/>
              <a:t>其中：</a:t>
            </a:r>
          </a:p>
          <a:p>
            <a:pPr lvl="1" eaLnBrk="1" fontAlgn="auto" hangingPunct="1">
              <a:lnSpc>
                <a:spcPct val="80000"/>
              </a:lnSpc>
              <a:spcAft>
                <a:spcPts val="0"/>
              </a:spcAft>
              <a:buFont typeface="Wingdings" pitchFamily="2" charset="2"/>
              <a:buNone/>
              <a:defRPr/>
            </a:pPr>
            <a:r>
              <a:rPr lang="en-US" altLang="zh-CN" sz="2200" dirty="0" smtClean="0"/>
              <a:t>&lt;opcode &gt;  </a:t>
            </a:r>
            <a:r>
              <a:rPr lang="zh-CN" altLang="en-US" sz="2200" dirty="0" smtClean="0"/>
              <a:t>是指令助记符，决定了指令的操作。</a:t>
            </a:r>
          </a:p>
          <a:p>
            <a:pPr lvl="1" eaLnBrk="1" fontAlgn="auto" hangingPunct="1">
              <a:lnSpc>
                <a:spcPct val="80000"/>
              </a:lnSpc>
              <a:spcAft>
                <a:spcPts val="0"/>
              </a:spcAft>
              <a:buFont typeface="Wingdings" pitchFamily="2" charset="2"/>
              <a:buNone/>
              <a:defRPr/>
            </a:pPr>
            <a:r>
              <a:rPr lang="zh-CN" altLang="en-US" sz="2200" dirty="0" smtClean="0"/>
              <a:t>		例如：</a:t>
            </a:r>
            <a:r>
              <a:rPr lang="en-US" altLang="zh-CN" sz="2200" dirty="0" smtClean="0"/>
              <a:t>ADD</a:t>
            </a:r>
            <a:r>
              <a:rPr lang="zh-CN" altLang="en-US" sz="2200" dirty="0" smtClean="0"/>
              <a:t>表示算术加操作指令。</a:t>
            </a:r>
          </a:p>
          <a:p>
            <a:pPr lvl="1" eaLnBrk="1" fontAlgn="auto" hangingPunct="1">
              <a:lnSpc>
                <a:spcPct val="80000"/>
              </a:lnSpc>
              <a:spcAft>
                <a:spcPts val="0"/>
              </a:spcAft>
              <a:buFont typeface="Wingdings" pitchFamily="2" charset="2"/>
              <a:buNone/>
              <a:defRPr/>
            </a:pPr>
            <a:r>
              <a:rPr lang="en-US" altLang="zh-CN" sz="2200" dirty="0" smtClean="0"/>
              <a:t>{&lt;</a:t>
            </a:r>
            <a:r>
              <a:rPr lang="en-US" altLang="zh-CN" sz="2200" dirty="0" err="1" smtClean="0"/>
              <a:t>cond</a:t>
            </a:r>
            <a:r>
              <a:rPr lang="en-US" altLang="zh-CN" sz="2200" dirty="0" smtClean="0"/>
              <a:t>&gt;}  </a:t>
            </a:r>
            <a:r>
              <a:rPr lang="zh-CN" altLang="en-US" sz="2200" dirty="0" smtClean="0"/>
              <a:t>是指令执行的条件，可选项。</a:t>
            </a:r>
          </a:p>
          <a:p>
            <a:pPr lvl="1" eaLnBrk="1" fontAlgn="auto" hangingPunct="1">
              <a:lnSpc>
                <a:spcPct val="80000"/>
              </a:lnSpc>
              <a:spcAft>
                <a:spcPts val="0"/>
              </a:spcAft>
              <a:buFont typeface="Wingdings" pitchFamily="2" charset="2"/>
              <a:buNone/>
              <a:defRPr/>
            </a:pPr>
            <a:r>
              <a:rPr lang="en-US" altLang="zh-CN" sz="2200" dirty="0" smtClean="0"/>
              <a:t>{S}  </a:t>
            </a:r>
            <a:r>
              <a:rPr lang="zh-CN" altLang="en-US" sz="2200" dirty="0" smtClean="0"/>
              <a:t>决定指令的操作是否影响</a:t>
            </a:r>
            <a:r>
              <a:rPr lang="en-US" altLang="zh-CN" sz="2200" dirty="0" smtClean="0"/>
              <a:t>CPSR</a:t>
            </a:r>
            <a:r>
              <a:rPr lang="zh-CN" altLang="en-US" sz="2200" dirty="0" smtClean="0"/>
              <a:t>的值，可选项。</a:t>
            </a:r>
          </a:p>
          <a:p>
            <a:pPr lvl="1" eaLnBrk="1" fontAlgn="auto" hangingPunct="1">
              <a:lnSpc>
                <a:spcPct val="80000"/>
              </a:lnSpc>
              <a:spcAft>
                <a:spcPts val="0"/>
              </a:spcAft>
              <a:buFont typeface="Wingdings" pitchFamily="2" charset="2"/>
              <a:buNone/>
              <a:defRPr/>
            </a:pPr>
            <a:r>
              <a:rPr lang="en-US" altLang="zh-CN" sz="2200" dirty="0" smtClean="0"/>
              <a:t>&lt;Rd&gt;  </a:t>
            </a:r>
            <a:r>
              <a:rPr lang="zh-CN" altLang="en-US" sz="2200" dirty="0" smtClean="0"/>
              <a:t>表示目标寄存器，必有项。</a:t>
            </a:r>
          </a:p>
          <a:p>
            <a:pPr lvl="1" eaLnBrk="1" fontAlgn="auto" hangingPunct="1">
              <a:lnSpc>
                <a:spcPct val="80000"/>
              </a:lnSpc>
              <a:spcAft>
                <a:spcPts val="0"/>
              </a:spcAft>
              <a:buFont typeface="Wingdings" pitchFamily="2" charset="2"/>
              <a:buNone/>
              <a:defRPr/>
            </a:pPr>
            <a:r>
              <a:rPr lang="en-US" altLang="zh-CN" sz="2200" dirty="0" smtClean="0"/>
              <a:t>&lt;Rn&gt;  </a:t>
            </a:r>
            <a:r>
              <a:rPr lang="zh-CN" altLang="en-US" sz="2200" dirty="0" smtClean="0"/>
              <a:t>表示包含第</a:t>
            </a:r>
            <a:r>
              <a:rPr lang="en-US" altLang="zh-CN" sz="2200" dirty="0" smtClean="0"/>
              <a:t>1</a:t>
            </a:r>
            <a:r>
              <a:rPr lang="zh-CN" altLang="en-US" sz="2200" dirty="0" smtClean="0"/>
              <a:t>个操作数的寄存器。</a:t>
            </a:r>
          </a:p>
          <a:p>
            <a:pPr lvl="1" eaLnBrk="1" fontAlgn="auto" hangingPunct="1">
              <a:lnSpc>
                <a:spcPct val="80000"/>
              </a:lnSpc>
              <a:spcAft>
                <a:spcPts val="0"/>
              </a:spcAft>
              <a:buFont typeface="Arial" panose="020B0604020202020204" pitchFamily="34" charset="0"/>
              <a:buNone/>
              <a:defRPr/>
            </a:pPr>
            <a:r>
              <a:rPr lang="en-US" altLang="zh-CN" sz="2200" dirty="0" smtClean="0"/>
              <a:t>&lt;Operand2&gt;  </a:t>
            </a:r>
            <a:r>
              <a:rPr lang="zh-CN" altLang="en-US" sz="2200" dirty="0" smtClean="0"/>
              <a:t>表示第</a:t>
            </a:r>
            <a:r>
              <a:rPr lang="en-US" altLang="zh-CN" sz="2200" dirty="0" smtClean="0"/>
              <a:t>2</a:t>
            </a:r>
            <a:r>
              <a:rPr lang="zh-CN" altLang="en-US" sz="2200" dirty="0" smtClean="0"/>
              <a:t>操作数，可选项，当仅需要一个源操作数时可省略。</a:t>
            </a:r>
          </a:p>
          <a:p>
            <a:pPr lvl="1" eaLnBrk="1" fontAlgn="auto" hangingPunct="1">
              <a:lnSpc>
                <a:spcPct val="80000"/>
              </a:lnSpc>
              <a:spcAft>
                <a:spcPts val="0"/>
              </a:spcAft>
              <a:buFont typeface="Wingdings" pitchFamily="2" charset="2"/>
              <a:buNone/>
              <a:defRPr/>
            </a:pPr>
            <a:r>
              <a:rPr lang="zh-CN" altLang="en-US" sz="2200" dirty="0" smtClean="0"/>
              <a:t>		第</a:t>
            </a:r>
            <a:r>
              <a:rPr lang="en-US" altLang="zh-CN" sz="2200" dirty="0" smtClean="0"/>
              <a:t>2</a:t>
            </a:r>
            <a:r>
              <a:rPr lang="zh-CN" altLang="en-US" sz="2200" dirty="0" smtClean="0"/>
              <a:t>操作数有两种格式：</a:t>
            </a:r>
            <a:endParaRPr lang="en-US" altLang="zh-CN" sz="2200" dirty="0" smtClean="0"/>
          </a:p>
          <a:p>
            <a:pPr lvl="1" eaLnBrk="1" fontAlgn="auto" hangingPunct="1">
              <a:lnSpc>
                <a:spcPct val="80000"/>
              </a:lnSpc>
              <a:spcAft>
                <a:spcPts val="0"/>
              </a:spcAft>
              <a:buFont typeface="Wingdings" pitchFamily="2" charset="2"/>
              <a:buNone/>
              <a:defRPr/>
            </a:pPr>
            <a:r>
              <a:rPr lang="en-US" altLang="zh-CN" sz="2200" dirty="0" smtClean="0"/>
              <a:t>		1, 	#immed_8r</a:t>
            </a:r>
          </a:p>
          <a:p>
            <a:pPr lvl="1" eaLnBrk="1" fontAlgn="auto" hangingPunct="1">
              <a:lnSpc>
                <a:spcPct val="80000"/>
              </a:lnSpc>
              <a:spcAft>
                <a:spcPts val="0"/>
              </a:spcAft>
              <a:buFont typeface="Wingdings" pitchFamily="2" charset="2"/>
              <a:buNone/>
              <a:defRPr/>
            </a:pPr>
            <a:r>
              <a:rPr lang="en-US" altLang="zh-CN" sz="2200" dirty="0" smtClean="0"/>
              <a:t>	   2,	Rm{, Shift}</a:t>
            </a:r>
          </a:p>
        </p:txBody>
      </p:sp>
      <p:sp>
        <p:nvSpPr>
          <p:cNvPr id="614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630B653-CD84-4453-AE4D-368132A5E295}"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61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6E8683-2F0C-4A32-AC89-88F34F55B45C}" type="slidenum">
              <a:rPr lang="en-US" altLang="zh-CN" sz="1000">
                <a:latin typeface="Arial" panose="020B0604020202020204" pitchFamily="34" charset="0"/>
              </a:rPr>
              <a:pPr eaLnBrk="1" hangingPunct="1">
                <a:spcBef>
                  <a:spcPct val="0"/>
                </a:spcBef>
                <a:buFontTx/>
                <a:buNone/>
              </a:pPr>
              <a:t>5</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xfrm>
            <a:off x="719138" y="500063"/>
            <a:ext cx="7135812" cy="627062"/>
          </a:xfrm>
        </p:spPr>
        <p:txBody>
          <a:bodyPr rtlCol="0">
            <a:normAutofit fontScale="90000"/>
          </a:bodyPr>
          <a:lstStyle/>
          <a:p>
            <a:pPr eaLnBrk="1" fontAlgn="auto" hangingPunct="1">
              <a:spcAft>
                <a:spcPts val="0"/>
              </a:spcAft>
              <a:defRPr/>
            </a:pPr>
            <a:r>
              <a:rPr lang="zh-CN" altLang="en-US" smtClean="0"/>
              <a:t>多寄存器传送指令说明</a:t>
            </a:r>
          </a:p>
        </p:txBody>
      </p:sp>
      <p:sp>
        <p:nvSpPr>
          <p:cNvPr id="54275" name="Rectangle 3"/>
          <p:cNvSpPr>
            <a:spLocks noGrp="1" noChangeArrowheads="1"/>
          </p:cNvSpPr>
          <p:nvPr>
            <p:ph idx="1"/>
          </p:nvPr>
        </p:nvSpPr>
        <p:spPr>
          <a:xfrm>
            <a:off x="647700" y="1436688"/>
            <a:ext cx="7777163" cy="4606925"/>
          </a:xfrm>
        </p:spPr>
        <p:txBody>
          <a:bodyPr/>
          <a:lstStyle/>
          <a:p>
            <a:pPr eaLnBrk="1" hangingPunct="1"/>
            <a:r>
              <a:rPr lang="zh-CN" altLang="en-US" sz="2400" smtClean="0">
                <a:solidFill>
                  <a:srgbClr val="FF66FF"/>
                </a:solidFill>
              </a:rPr>
              <a:t>数据块传送：</a:t>
            </a:r>
          </a:p>
          <a:p>
            <a:pPr lvl="1" eaLnBrk="1" hangingPunct="1"/>
            <a:r>
              <a:rPr lang="en-US" altLang="zh-CN" sz="2400" smtClean="0">
                <a:solidFill>
                  <a:srgbClr val="FF66FF"/>
                </a:solidFill>
              </a:rPr>
              <a:t>I =</a:t>
            </a:r>
            <a:r>
              <a:rPr lang="zh-CN" altLang="en-US" sz="2400" smtClean="0">
                <a:solidFill>
                  <a:srgbClr val="FF66FF"/>
                </a:solidFill>
              </a:rPr>
              <a:t>向地址增大方向处理数据传送</a:t>
            </a:r>
            <a:r>
              <a:rPr lang="en-US" altLang="zh-CN" sz="2400" smtClean="0">
                <a:solidFill>
                  <a:srgbClr val="FF66FF"/>
                </a:solidFill>
              </a:rPr>
              <a:t>(Increment)</a:t>
            </a:r>
          </a:p>
          <a:p>
            <a:pPr lvl="1" eaLnBrk="1" hangingPunct="1"/>
            <a:r>
              <a:rPr lang="en-US" altLang="zh-CN" sz="2400" smtClean="0">
                <a:solidFill>
                  <a:srgbClr val="FF66FF"/>
                </a:solidFill>
              </a:rPr>
              <a:t>D =</a:t>
            </a:r>
            <a:r>
              <a:rPr lang="zh-CN" altLang="en-US" sz="2400" smtClean="0">
                <a:solidFill>
                  <a:srgbClr val="FF66FF"/>
                </a:solidFill>
              </a:rPr>
              <a:t>向地址减小方向处理数据传送</a:t>
            </a:r>
            <a:r>
              <a:rPr lang="en-US" altLang="zh-CN" sz="2400" smtClean="0">
                <a:solidFill>
                  <a:srgbClr val="FF66FF"/>
                </a:solidFill>
              </a:rPr>
              <a:t>(Decrement)</a:t>
            </a:r>
          </a:p>
          <a:p>
            <a:pPr lvl="1" eaLnBrk="1" hangingPunct="1"/>
            <a:r>
              <a:rPr lang="en-US" altLang="zh-CN" sz="2400" smtClean="0">
                <a:solidFill>
                  <a:srgbClr val="FF66FF"/>
                </a:solidFill>
              </a:rPr>
              <a:t>A =</a:t>
            </a:r>
            <a:r>
              <a:rPr lang="zh-CN" altLang="en-US" sz="2400" smtClean="0">
                <a:solidFill>
                  <a:srgbClr val="FF66FF"/>
                </a:solidFill>
              </a:rPr>
              <a:t>先传送数据后改变地址</a:t>
            </a:r>
            <a:r>
              <a:rPr lang="en-US" altLang="zh-CN" sz="2400" smtClean="0">
                <a:solidFill>
                  <a:srgbClr val="FF66FF"/>
                </a:solidFill>
              </a:rPr>
              <a:t>(after)</a:t>
            </a:r>
          </a:p>
          <a:p>
            <a:pPr lvl="1" eaLnBrk="1" hangingPunct="1"/>
            <a:r>
              <a:rPr lang="en-US" altLang="zh-CN" sz="2400" smtClean="0">
                <a:solidFill>
                  <a:srgbClr val="FF66FF"/>
                </a:solidFill>
              </a:rPr>
              <a:t>B =</a:t>
            </a:r>
            <a:r>
              <a:rPr lang="zh-CN" altLang="en-US" sz="2400" smtClean="0">
                <a:solidFill>
                  <a:srgbClr val="FF66FF"/>
                </a:solidFill>
              </a:rPr>
              <a:t>先改变地址后传送数据</a:t>
            </a:r>
            <a:r>
              <a:rPr lang="en-US" altLang="zh-CN" sz="2400" smtClean="0">
                <a:solidFill>
                  <a:srgbClr val="FF66FF"/>
                </a:solidFill>
              </a:rPr>
              <a:t>(before)</a:t>
            </a:r>
          </a:p>
          <a:p>
            <a:pPr eaLnBrk="1" hangingPunct="1"/>
            <a:r>
              <a:rPr lang="zh-CN" altLang="en-US" sz="2400" smtClean="0">
                <a:solidFill>
                  <a:srgbClr val="009900"/>
                </a:solidFill>
              </a:rPr>
              <a:t>堆栈操作：</a:t>
            </a:r>
          </a:p>
          <a:p>
            <a:pPr lvl="1" eaLnBrk="1" hangingPunct="1"/>
            <a:r>
              <a:rPr lang="en-US" altLang="zh-CN" sz="2400" smtClean="0">
                <a:solidFill>
                  <a:srgbClr val="009900"/>
                </a:solidFill>
              </a:rPr>
              <a:t>F =</a:t>
            </a:r>
            <a:r>
              <a:rPr lang="zh-CN" altLang="en-US" sz="2400" smtClean="0">
                <a:solidFill>
                  <a:srgbClr val="009900"/>
                </a:solidFill>
              </a:rPr>
              <a:t>满栈顶指针</a:t>
            </a:r>
            <a:r>
              <a:rPr lang="en-US" altLang="zh-CN" sz="2400" smtClean="0">
                <a:solidFill>
                  <a:srgbClr val="009900"/>
                </a:solidFill>
              </a:rPr>
              <a:t>(full)</a:t>
            </a:r>
          </a:p>
          <a:p>
            <a:pPr lvl="1" eaLnBrk="1" hangingPunct="1"/>
            <a:r>
              <a:rPr lang="en-US" altLang="zh-CN" sz="2400" smtClean="0">
                <a:solidFill>
                  <a:srgbClr val="009900"/>
                </a:solidFill>
              </a:rPr>
              <a:t>E =</a:t>
            </a:r>
            <a:r>
              <a:rPr lang="zh-CN" altLang="en-US" sz="2400" smtClean="0">
                <a:solidFill>
                  <a:srgbClr val="009900"/>
                </a:solidFill>
              </a:rPr>
              <a:t>空栈顶指针</a:t>
            </a:r>
            <a:r>
              <a:rPr lang="en-US" altLang="zh-CN" sz="2400" smtClean="0">
                <a:solidFill>
                  <a:srgbClr val="009900"/>
                </a:solidFill>
              </a:rPr>
              <a:t>(empty)</a:t>
            </a:r>
          </a:p>
          <a:p>
            <a:pPr lvl="1" eaLnBrk="1" hangingPunct="1"/>
            <a:r>
              <a:rPr lang="en-US" altLang="zh-CN" sz="2400" smtClean="0">
                <a:solidFill>
                  <a:srgbClr val="009900"/>
                </a:solidFill>
              </a:rPr>
              <a:t>A =</a:t>
            </a:r>
            <a:r>
              <a:rPr lang="zh-CN" altLang="en-US" sz="2400" smtClean="0">
                <a:solidFill>
                  <a:srgbClr val="009900"/>
                </a:solidFill>
              </a:rPr>
              <a:t>堆栈向高地址方向增长</a:t>
            </a:r>
            <a:r>
              <a:rPr lang="en-US" altLang="zh-CN" sz="2400" smtClean="0">
                <a:solidFill>
                  <a:srgbClr val="009900"/>
                </a:solidFill>
              </a:rPr>
              <a:t>(ascending stack)</a:t>
            </a:r>
          </a:p>
          <a:p>
            <a:pPr lvl="1" eaLnBrk="1" hangingPunct="1"/>
            <a:r>
              <a:rPr lang="en-US" altLang="zh-CN" sz="2400" smtClean="0">
                <a:solidFill>
                  <a:srgbClr val="009900"/>
                </a:solidFill>
              </a:rPr>
              <a:t>D =</a:t>
            </a:r>
            <a:r>
              <a:rPr lang="zh-CN" altLang="en-US" sz="2400" smtClean="0">
                <a:solidFill>
                  <a:srgbClr val="009900"/>
                </a:solidFill>
              </a:rPr>
              <a:t>堆栈向低地址方向增长</a:t>
            </a:r>
            <a:r>
              <a:rPr lang="en-US" altLang="zh-CN" sz="2400" smtClean="0">
                <a:solidFill>
                  <a:srgbClr val="009900"/>
                </a:solidFill>
              </a:rPr>
              <a:t>(decending stack)</a:t>
            </a:r>
          </a:p>
        </p:txBody>
      </p:sp>
      <p:sp>
        <p:nvSpPr>
          <p:cNvPr id="5427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A8C699D-A1E8-46AB-8D83-C3538BBB6C90}"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5427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884EF2C-FB38-41E6-8D24-2AF302911FC9}" type="slidenum">
              <a:rPr lang="en-US" altLang="zh-CN" sz="1000">
                <a:latin typeface="Arial" panose="020B0604020202020204" pitchFamily="34" charset="0"/>
              </a:rPr>
              <a:pPr eaLnBrk="1" hangingPunct="1">
                <a:spcBef>
                  <a:spcPct val="0"/>
                </a:spcBef>
                <a:buFontTx/>
                <a:buNone/>
              </a:pPr>
              <a:t>50</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52475" y="211138"/>
            <a:ext cx="7248525" cy="762000"/>
          </a:xfrm>
        </p:spPr>
        <p:txBody>
          <a:bodyPr/>
          <a:lstStyle/>
          <a:p>
            <a:pPr eaLnBrk="1" hangingPunct="1"/>
            <a:r>
              <a:rPr lang="zh-CN" altLang="en-US" smtClean="0"/>
              <a:t>多寄存器传送指令映射表</a:t>
            </a:r>
          </a:p>
        </p:txBody>
      </p:sp>
      <p:sp>
        <p:nvSpPr>
          <p:cNvPr id="55299" name="Rectangle 3"/>
          <p:cNvSpPr>
            <a:spLocks noGrp="1" noChangeArrowheads="1"/>
          </p:cNvSpPr>
          <p:nvPr>
            <p:ph idx="1"/>
          </p:nvPr>
        </p:nvSpPr>
        <p:spPr>
          <a:xfrm>
            <a:off x="860425" y="1427163"/>
            <a:ext cx="7542213" cy="828675"/>
          </a:xfrm>
        </p:spPr>
        <p:txBody>
          <a:bodyPr/>
          <a:lstStyle/>
          <a:p>
            <a:pPr eaLnBrk="1" hangingPunct="1">
              <a:lnSpc>
                <a:spcPct val="90000"/>
              </a:lnSpc>
            </a:pPr>
            <a:r>
              <a:rPr lang="en-US" altLang="zh-CN" sz="1900" smtClean="0"/>
              <a:t>STM =</a:t>
            </a:r>
            <a:r>
              <a:rPr lang="zh-CN" altLang="en-US" sz="1900" smtClean="0"/>
              <a:t>将寄存器内容存入内存单元</a:t>
            </a:r>
            <a:r>
              <a:rPr lang="zh-CN" altLang="en-US" sz="1900" smtClean="0">
                <a:solidFill>
                  <a:srgbClr val="009900"/>
                </a:solidFill>
              </a:rPr>
              <a:t>（堆栈操作：入栈）</a:t>
            </a:r>
          </a:p>
          <a:p>
            <a:pPr eaLnBrk="1" hangingPunct="1">
              <a:lnSpc>
                <a:spcPct val="90000"/>
              </a:lnSpc>
            </a:pPr>
            <a:r>
              <a:rPr lang="en-US" altLang="zh-CN" sz="1900" smtClean="0"/>
              <a:t>LDM=</a:t>
            </a:r>
            <a:r>
              <a:rPr lang="zh-CN" altLang="en-US" sz="1900" smtClean="0"/>
              <a:t>将内存单元内容存入寄存器</a:t>
            </a:r>
            <a:r>
              <a:rPr lang="zh-CN" altLang="en-US" sz="1900" smtClean="0">
                <a:solidFill>
                  <a:srgbClr val="009900"/>
                </a:solidFill>
              </a:rPr>
              <a:t>（堆栈操作：出栈）</a:t>
            </a:r>
          </a:p>
        </p:txBody>
      </p:sp>
      <p:sp>
        <p:nvSpPr>
          <p:cNvPr id="5530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4AAF4330-1877-4DB2-85C7-05AF0E64F4A8}"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5530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41732EB-8065-40B6-82E2-C10E65CB9A40}" type="slidenum">
              <a:rPr lang="en-US" altLang="zh-CN" sz="1000">
                <a:latin typeface="Arial" panose="020B0604020202020204" pitchFamily="34" charset="0"/>
              </a:rPr>
              <a:pPr eaLnBrk="1" hangingPunct="1">
                <a:spcBef>
                  <a:spcPct val="0"/>
                </a:spcBef>
                <a:buFontTx/>
                <a:buNone/>
              </a:pPr>
              <a:t>51</a:t>
            </a:fld>
            <a:endParaRPr lang="en-US" altLang="zh-CN" sz="1000">
              <a:latin typeface="Arial" panose="020B0604020202020204" pitchFamily="34" charset="0"/>
            </a:endParaRPr>
          </a:p>
        </p:txBody>
      </p:sp>
      <p:graphicFrame>
        <p:nvGraphicFramePr>
          <p:cNvPr id="55302" name="Object 4"/>
          <p:cNvGraphicFramePr>
            <a:graphicFrameLocks noChangeAspect="1"/>
          </p:cNvGraphicFramePr>
          <p:nvPr/>
        </p:nvGraphicFramePr>
        <p:xfrm>
          <a:off x="857250" y="2571750"/>
          <a:ext cx="7772400" cy="3486150"/>
        </p:xfrm>
        <a:graphic>
          <a:graphicData uri="http://schemas.openxmlformats.org/presentationml/2006/ole">
            <mc:AlternateContent xmlns:mc="http://schemas.openxmlformats.org/markup-compatibility/2006">
              <mc:Choice xmlns:v="urn:schemas-microsoft-com:vml" Requires="v">
                <p:oleObj spid="_x0000_s55350" name="Visio" r:id="rId4" imgW="6526784" imgH="2926976" progId="Visio.Drawing.11">
                  <p:embed/>
                </p:oleObj>
              </mc:Choice>
              <mc:Fallback>
                <p:oleObj name="Visio" r:id="rId4" imgW="6526784" imgH="2926976"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2571750"/>
                        <a:ext cx="77724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type="title"/>
          </p:nvPr>
        </p:nvSpPr>
        <p:spPr>
          <a:xfrm>
            <a:off x="1174750" y="465138"/>
            <a:ext cx="3687763" cy="508000"/>
          </a:xfrm>
          <a:solidFill>
            <a:srgbClr val="FFCC99"/>
          </a:solidFill>
        </p:spPr>
        <p:txBody>
          <a:bodyPr rtlCol="0">
            <a:normAutofit fontScale="90000"/>
          </a:bodyPr>
          <a:lstStyle/>
          <a:p>
            <a:pPr eaLnBrk="1" fontAlgn="auto" hangingPunct="1">
              <a:spcAft>
                <a:spcPts val="0"/>
              </a:spcAft>
              <a:defRPr/>
            </a:pPr>
            <a:r>
              <a:rPr lang="zh-CN" altLang="en-US" smtClean="0"/>
              <a:t>相对寻址</a:t>
            </a:r>
          </a:p>
        </p:txBody>
      </p:sp>
      <p:sp>
        <p:nvSpPr>
          <p:cNvPr id="56323" name="Rectangle 2"/>
          <p:cNvSpPr>
            <a:spLocks noGrp="1" noChangeArrowheads="1"/>
          </p:cNvSpPr>
          <p:nvPr>
            <p:ph idx="1"/>
          </p:nvPr>
        </p:nvSpPr>
        <p:spPr>
          <a:xfrm>
            <a:off x="1182688" y="1731963"/>
            <a:ext cx="7427912" cy="4668837"/>
          </a:xfrm>
        </p:spPr>
        <p:txBody>
          <a:bodyPr/>
          <a:lstStyle/>
          <a:p>
            <a:pPr eaLnBrk="1" hangingPunct="1">
              <a:lnSpc>
                <a:spcPct val="90000"/>
              </a:lnSpc>
            </a:pPr>
            <a:r>
              <a:rPr lang="zh-CN" altLang="en-US" sz="2400" dirty="0" smtClean="0"/>
              <a:t>相对寻址是基址寻址的一种变通。由程序计数器</a:t>
            </a:r>
            <a:r>
              <a:rPr lang="en-US" altLang="zh-CN" sz="2400" dirty="0" smtClean="0"/>
              <a:t>PC</a:t>
            </a:r>
            <a:r>
              <a:rPr lang="zh-CN" altLang="en-US" sz="2400" dirty="0" smtClean="0"/>
              <a:t>提供基准地址，指令中的地址码字段作为偏移量，两者相加后得到的地址即为操作数的有效地址。</a:t>
            </a:r>
          </a:p>
          <a:p>
            <a:pPr eaLnBrk="1" hangingPunct="1">
              <a:lnSpc>
                <a:spcPct val="90000"/>
              </a:lnSpc>
            </a:pPr>
            <a:r>
              <a:rPr lang="zh-CN" altLang="en-US" sz="2400" dirty="0" smtClean="0"/>
              <a:t>相对寻址指令举例如下：</a:t>
            </a:r>
          </a:p>
          <a:p>
            <a:pPr lvl="1" eaLnBrk="1" hangingPunct="1">
              <a:lnSpc>
                <a:spcPct val="90000"/>
              </a:lnSpc>
            </a:pPr>
            <a:r>
              <a:rPr lang="en-US" altLang="zh-CN" sz="2000" dirty="0" smtClean="0"/>
              <a:t>BL  	</a:t>
            </a:r>
            <a:r>
              <a:rPr lang="en-US" altLang="zh-CN" sz="2000" dirty="0" smtClean="0">
                <a:solidFill>
                  <a:srgbClr val="FF0000"/>
                </a:solidFill>
              </a:rPr>
              <a:t>SUBR1</a:t>
            </a:r>
            <a:r>
              <a:rPr lang="en-US" altLang="zh-CN" sz="2000" dirty="0" smtClean="0"/>
              <a:t>   </a:t>
            </a:r>
            <a:r>
              <a:rPr lang="en-US" altLang="zh-CN" sz="2000" dirty="0" smtClean="0">
                <a:solidFill>
                  <a:schemeClr val="hlink"/>
                </a:solidFill>
              </a:rPr>
              <a:t>;</a:t>
            </a:r>
            <a:r>
              <a:rPr lang="zh-CN" altLang="en-US" sz="2000" dirty="0" smtClean="0">
                <a:solidFill>
                  <a:schemeClr val="hlink"/>
                </a:solidFill>
              </a:rPr>
              <a:t>保存子程序返回地址</a:t>
            </a:r>
          </a:p>
          <a:p>
            <a:pPr lvl="1" eaLnBrk="1" hangingPunct="1">
              <a:lnSpc>
                <a:spcPct val="90000"/>
              </a:lnSpc>
              <a:buFont typeface="Wingdings" panose="05000000000000000000" pitchFamily="2" charset="2"/>
              <a:buNone/>
            </a:pPr>
            <a:r>
              <a:rPr lang="zh-CN" altLang="en-US" sz="2000" dirty="0" smtClean="0"/>
              <a:t>；调用到</a:t>
            </a:r>
            <a:r>
              <a:rPr lang="en-US" altLang="zh-CN" sz="2000" dirty="0" smtClean="0"/>
              <a:t>SUBR1</a:t>
            </a:r>
            <a:r>
              <a:rPr lang="zh-CN" altLang="en-US" sz="2000" dirty="0" smtClean="0"/>
              <a:t>子程序 </a:t>
            </a:r>
          </a:p>
          <a:p>
            <a:pPr lvl="1" eaLnBrk="1" hangingPunct="1">
              <a:lnSpc>
                <a:spcPct val="90000"/>
              </a:lnSpc>
            </a:pPr>
            <a:r>
              <a:rPr lang="en-US" altLang="zh-CN" sz="2000" dirty="0" smtClean="0"/>
              <a:t>BEQ  	LOOP</a:t>
            </a:r>
          </a:p>
          <a:p>
            <a:pPr lvl="1" eaLnBrk="1" hangingPunct="1">
              <a:lnSpc>
                <a:spcPct val="90000"/>
              </a:lnSpc>
              <a:buFont typeface="Wingdings" panose="05000000000000000000" pitchFamily="2" charset="2"/>
              <a:buNone/>
            </a:pPr>
            <a:r>
              <a:rPr lang="zh-CN" altLang="en-US" sz="2000" dirty="0" smtClean="0"/>
              <a:t>；条件跳转到</a:t>
            </a:r>
            <a:r>
              <a:rPr lang="en-US" altLang="zh-CN" sz="2000" dirty="0" smtClean="0"/>
              <a:t>LOOP</a:t>
            </a:r>
            <a:r>
              <a:rPr lang="zh-CN" altLang="en-US" sz="2000" dirty="0" smtClean="0"/>
              <a:t>标号处 </a:t>
            </a:r>
          </a:p>
          <a:p>
            <a:pPr lvl="1" eaLnBrk="1" hangingPunct="1">
              <a:lnSpc>
                <a:spcPct val="90000"/>
              </a:lnSpc>
              <a:buFont typeface="Wingdings" panose="05000000000000000000" pitchFamily="2" charset="2"/>
              <a:buNone/>
            </a:pPr>
            <a:r>
              <a:rPr lang="zh-CN" altLang="en-US" sz="2000" dirty="0" smtClean="0"/>
              <a:t>       	</a:t>
            </a:r>
            <a:r>
              <a:rPr lang="en-US" altLang="zh-CN" sz="2000" dirty="0" smtClean="0"/>
              <a:t>…</a:t>
            </a:r>
          </a:p>
          <a:p>
            <a:pPr lvl="1" eaLnBrk="1" hangingPunct="1">
              <a:lnSpc>
                <a:spcPct val="90000"/>
              </a:lnSpc>
            </a:pPr>
            <a:r>
              <a:rPr lang="en-US" altLang="zh-CN" sz="2000" dirty="0" smtClean="0"/>
              <a:t>LOOP  	MOV  	R6</a:t>
            </a:r>
            <a:r>
              <a:rPr lang="zh-CN" altLang="en-US" sz="2000" dirty="0" smtClean="0"/>
              <a:t>，</a:t>
            </a:r>
            <a:r>
              <a:rPr lang="en-US" altLang="zh-CN" sz="2000" dirty="0" smtClean="0"/>
              <a:t>#1</a:t>
            </a:r>
          </a:p>
          <a:p>
            <a:pPr lvl="1" eaLnBrk="1" hangingPunct="1">
              <a:lnSpc>
                <a:spcPct val="90000"/>
              </a:lnSpc>
              <a:buFont typeface="Wingdings" panose="05000000000000000000" pitchFamily="2" charset="2"/>
              <a:buNone/>
            </a:pPr>
            <a:r>
              <a:rPr lang="en-US" altLang="zh-CN" sz="2000" dirty="0" smtClean="0"/>
              <a:t>		…</a:t>
            </a:r>
          </a:p>
          <a:p>
            <a:pPr lvl="1" eaLnBrk="1" hangingPunct="1">
              <a:lnSpc>
                <a:spcPct val="90000"/>
              </a:lnSpc>
            </a:pPr>
            <a:r>
              <a:rPr lang="en-US" altLang="zh-CN" sz="2000" dirty="0" smtClean="0">
                <a:solidFill>
                  <a:srgbClr val="FF0000"/>
                </a:solidFill>
              </a:rPr>
              <a:t>SUBR1</a:t>
            </a:r>
          </a:p>
          <a:p>
            <a:pPr lvl="1" eaLnBrk="1" hangingPunct="1">
              <a:lnSpc>
                <a:spcPct val="90000"/>
              </a:lnSpc>
              <a:buFont typeface="Wingdings" panose="05000000000000000000" pitchFamily="2" charset="2"/>
              <a:buNone/>
            </a:pPr>
            <a:r>
              <a:rPr lang="en-US" altLang="zh-CN" sz="2000" dirty="0" smtClean="0"/>
              <a:t>		…</a:t>
            </a:r>
          </a:p>
        </p:txBody>
      </p:sp>
      <p:sp>
        <p:nvSpPr>
          <p:cNvPr id="5632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8AB1A8D-5951-4175-8350-D98BBF63A6E9}"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5632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EAEF352-EB2C-44C3-8510-F44CA44DE3A4}" type="slidenum">
              <a:rPr lang="en-US" altLang="zh-CN" sz="1000">
                <a:latin typeface="Arial" panose="020B0604020202020204" pitchFamily="34" charset="0"/>
              </a:rPr>
              <a:pPr eaLnBrk="1" hangingPunct="1">
                <a:spcBef>
                  <a:spcPct val="0"/>
                </a:spcBef>
                <a:buFontTx/>
                <a:buNone/>
              </a:pPr>
              <a:t>52</a:t>
            </a:fld>
            <a:endParaRPr lang="en-US" altLang="zh-CN" sz="1000">
              <a:latin typeface="Arial" panose="020B0604020202020204" pitchFamily="34" charset="0"/>
            </a:endParaRPr>
          </a:p>
        </p:txBody>
      </p:sp>
      <p:sp>
        <p:nvSpPr>
          <p:cNvPr id="687108" name="AutoShape 4"/>
          <p:cNvSpPr>
            <a:spLocks noChangeArrowheads="1"/>
          </p:cNvSpPr>
          <p:nvPr/>
        </p:nvSpPr>
        <p:spPr bwMode="auto">
          <a:xfrm>
            <a:off x="419100" y="3276600"/>
            <a:ext cx="914400" cy="2514600"/>
          </a:xfrm>
          <a:prstGeom prst="curvedRightArrow">
            <a:avLst>
              <a:gd name="adj1" fmla="val 10631"/>
              <a:gd name="adj2" fmla="val 65631"/>
              <a:gd name="adj3" fmla="val 33333"/>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687109" name="AutoShape 5"/>
          <p:cNvSpPr>
            <a:spLocks noChangeArrowheads="1"/>
          </p:cNvSpPr>
          <p:nvPr/>
        </p:nvSpPr>
        <p:spPr bwMode="auto">
          <a:xfrm>
            <a:off x="5143500" y="4057650"/>
            <a:ext cx="609600" cy="1295400"/>
          </a:xfrm>
          <a:prstGeom prst="curvedLeftArrow">
            <a:avLst>
              <a:gd name="adj1" fmla="val 42500"/>
              <a:gd name="adj2" fmla="val 85000"/>
              <a:gd name="adj3" fmla="val 33333"/>
            </a:avLst>
          </a:prstGeom>
          <a:solidFill>
            <a:srgbClr val="CCECFF"/>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7108"/>
                                        </p:tgtEl>
                                        <p:attrNameLst>
                                          <p:attrName>style.visibility</p:attrName>
                                        </p:attrNameLst>
                                      </p:cBhvr>
                                      <p:to>
                                        <p:strVal val="visible"/>
                                      </p:to>
                                    </p:set>
                                    <p:anim calcmode="lin" valueType="num">
                                      <p:cBhvr additive="base">
                                        <p:cTn id="7" dur="500" fill="hold"/>
                                        <p:tgtEl>
                                          <p:spTgt spid="687108"/>
                                        </p:tgtEl>
                                        <p:attrNameLst>
                                          <p:attrName>ppt_x</p:attrName>
                                        </p:attrNameLst>
                                      </p:cBhvr>
                                      <p:tavLst>
                                        <p:tav tm="0">
                                          <p:val>
                                            <p:strVal val="0-#ppt_w/2"/>
                                          </p:val>
                                        </p:tav>
                                        <p:tav tm="100000">
                                          <p:val>
                                            <p:strVal val="#ppt_x"/>
                                          </p:val>
                                        </p:tav>
                                      </p:tavLst>
                                    </p:anim>
                                    <p:anim calcmode="lin" valueType="num">
                                      <p:cBhvr additive="base">
                                        <p:cTn id="8" dur="500" fill="hold"/>
                                        <p:tgtEl>
                                          <p:spTgt spid="6871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87109"/>
                                        </p:tgtEl>
                                        <p:attrNameLst>
                                          <p:attrName>style.visibility</p:attrName>
                                        </p:attrNameLst>
                                      </p:cBhvr>
                                      <p:to>
                                        <p:strVal val="visible"/>
                                      </p:to>
                                    </p:set>
                                    <p:anim calcmode="lin" valueType="num">
                                      <p:cBhvr additive="base">
                                        <p:cTn id="13" dur="500" fill="hold"/>
                                        <p:tgtEl>
                                          <p:spTgt spid="687109"/>
                                        </p:tgtEl>
                                        <p:attrNameLst>
                                          <p:attrName>ppt_x</p:attrName>
                                        </p:attrNameLst>
                                      </p:cBhvr>
                                      <p:tavLst>
                                        <p:tav tm="0">
                                          <p:val>
                                            <p:strVal val="1+#ppt_w/2"/>
                                          </p:val>
                                        </p:tav>
                                        <p:tav tm="100000">
                                          <p:val>
                                            <p:strVal val="#ppt_x"/>
                                          </p:val>
                                        </p:tav>
                                      </p:tavLst>
                                    </p:anim>
                                    <p:anim calcmode="lin" valueType="num">
                                      <p:cBhvr additive="base">
                                        <p:cTn id="14" dur="500" fill="hold"/>
                                        <p:tgtEl>
                                          <p:spTgt spid="687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8" grpId="0" animBg="1"/>
      <p:bldP spid="687109"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a:xfrm>
            <a:off x="936625" y="211138"/>
            <a:ext cx="7064375" cy="762000"/>
          </a:xfrm>
        </p:spPr>
        <p:txBody>
          <a:bodyPr/>
          <a:lstStyle/>
          <a:p>
            <a:pPr eaLnBrk="1" hangingPunct="1"/>
            <a:r>
              <a:rPr lang="zh-CN" altLang="en-US" smtClean="0"/>
              <a:t>相对寻址举例</a:t>
            </a:r>
          </a:p>
        </p:txBody>
      </p:sp>
      <p:sp>
        <p:nvSpPr>
          <p:cNvPr id="57347"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2960B4E-40E0-4AAB-A1EB-FD4B8A0E4AB9}"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5734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3E37E7F5-1394-4902-8E4E-A21275CC793A}" type="slidenum">
              <a:rPr lang="en-US" altLang="zh-CN" sz="1000">
                <a:latin typeface="Arial" panose="020B0604020202020204" pitchFamily="34" charset="0"/>
              </a:rPr>
              <a:pPr eaLnBrk="1" hangingPunct="1">
                <a:spcBef>
                  <a:spcPct val="0"/>
                </a:spcBef>
                <a:buFontTx/>
                <a:buNone/>
              </a:pPr>
              <a:t>53</a:t>
            </a:fld>
            <a:endParaRPr lang="en-US" altLang="zh-CN" sz="1000">
              <a:latin typeface="Arial" panose="020B0604020202020204" pitchFamily="34" charset="0"/>
            </a:endParaRPr>
          </a:p>
        </p:txBody>
      </p:sp>
      <p:sp>
        <p:nvSpPr>
          <p:cNvPr id="689157" name="Text Box 5"/>
          <p:cNvSpPr txBox="1">
            <a:spLocks noChangeArrowheads="1"/>
          </p:cNvSpPr>
          <p:nvPr/>
        </p:nvSpPr>
        <p:spPr bwMode="auto">
          <a:xfrm>
            <a:off x="2743200" y="5105400"/>
            <a:ext cx="3505200" cy="430213"/>
          </a:xfrm>
          <a:prstGeom prst="rect">
            <a:avLst/>
          </a:prstGeom>
          <a:solidFill>
            <a:srgbClr val="FFFF99"/>
          </a:solidFill>
          <a:ln w="9525">
            <a:solidFill>
              <a:srgbClr val="E7EB37"/>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buClr>
                <a:schemeClr val="folHlink"/>
              </a:buClr>
              <a:buSzPct val="60000"/>
              <a:buFont typeface="Wingdings" panose="05000000000000000000" pitchFamily="2" charset="2"/>
              <a:buNone/>
            </a:pPr>
            <a:r>
              <a:rPr kumimoji="1" lang="en-US" altLang="zh-CN" sz="2400">
                <a:latin typeface="Times New Roman" panose="02020603050405020304" pitchFamily="18" charset="0"/>
              </a:rPr>
              <a:t>; R14</a:t>
            </a:r>
            <a:r>
              <a:rPr kumimoji="1" lang="zh-CN" altLang="en-US" sz="2400">
                <a:latin typeface="Times New Roman" panose="02020603050405020304" pitchFamily="18" charset="0"/>
              </a:rPr>
              <a:t>也就是</a:t>
            </a:r>
            <a:r>
              <a:rPr kumimoji="1" lang="en-US" altLang="zh-CN" sz="2400">
                <a:latin typeface="Times New Roman" panose="02020603050405020304" pitchFamily="18" charset="0"/>
              </a:rPr>
              <a:t>LR</a:t>
            </a:r>
            <a:endParaRPr kumimoji="1" lang="en-US" altLang="zh-CN" sz="2400">
              <a:latin typeface="Tahoma" panose="020B0604030504040204" pitchFamily="34" charset="0"/>
            </a:endParaRPr>
          </a:p>
        </p:txBody>
      </p:sp>
      <p:pic>
        <p:nvPicPr>
          <p:cNvPr id="573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5" y="1214438"/>
            <a:ext cx="6948488"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89157"/>
                                        </p:tgtEl>
                                        <p:attrNameLst>
                                          <p:attrName>style.visibility</p:attrName>
                                        </p:attrNameLst>
                                      </p:cBhvr>
                                      <p:to>
                                        <p:strVal val="visible"/>
                                      </p:to>
                                    </p:set>
                                    <p:anim calcmode="lin" valueType="num">
                                      <p:cBhvr>
                                        <p:cTn id="7" dur="1000" fill="hold"/>
                                        <p:tgtEl>
                                          <p:spTgt spid="689157"/>
                                        </p:tgtEl>
                                        <p:attrNameLst>
                                          <p:attrName>ppt_w</p:attrName>
                                        </p:attrNameLst>
                                      </p:cBhvr>
                                      <p:tavLst>
                                        <p:tav tm="0">
                                          <p:val>
                                            <p:fltVal val="0"/>
                                          </p:val>
                                        </p:tav>
                                        <p:tav tm="100000">
                                          <p:val>
                                            <p:strVal val="#ppt_w"/>
                                          </p:val>
                                        </p:tav>
                                      </p:tavLst>
                                    </p:anim>
                                    <p:anim calcmode="lin" valueType="num">
                                      <p:cBhvr>
                                        <p:cTn id="8" dur="1000" fill="hold"/>
                                        <p:tgtEl>
                                          <p:spTgt spid="689157"/>
                                        </p:tgtEl>
                                        <p:attrNameLst>
                                          <p:attrName>ppt_h</p:attrName>
                                        </p:attrNameLst>
                                      </p:cBhvr>
                                      <p:tavLst>
                                        <p:tav tm="0">
                                          <p:val>
                                            <p:fltVal val="0"/>
                                          </p:val>
                                        </p:tav>
                                        <p:tav tm="100000">
                                          <p:val>
                                            <p:strVal val="#ppt_h"/>
                                          </p:val>
                                        </p:tav>
                                      </p:tavLst>
                                    </p:anim>
                                    <p:anim calcmode="lin" valueType="num">
                                      <p:cBhvr>
                                        <p:cTn id="9" dur="1000" fill="hold"/>
                                        <p:tgtEl>
                                          <p:spTgt spid="68915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8915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7"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723900" y="427038"/>
            <a:ext cx="7277100" cy="723900"/>
          </a:xfrm>
          <a:solidFill>
            <a:srgbClr val="FFFF99"/>
          </a:solidFill>
        </p:spPr>
        <p:txBody>
          <a:bodyPr rtlCol="0">
            <a:normAutofit/>
          </a:bodyPr>
          <a:lstStyle/>
          <a:p>
            <a:pPr eaLnBrk="1" fontAlgn="auto" hangingPunct="1">
              <a:spcAft>
                <a:spcPts val="0"/>
              </a:spcAft>
              <a:defRPr/>
            </a:pPr>
            <a:r>
              <a:rPr lang="en-US" altLang="zh-CN" smtClean="0"/>
              <a:t>ARM</a:t>
            </a:r>
            <a:r>
              <a:rPr lang="zh-CN" altLang="en-US" smtClean="0"/>
              <a:t>处理器寻址方式</a:t>
            </a:r>
          </a:p>
        </p:txBody>
      </p:sp>
      <p:sp>
        <p:nvSpPr>
          <p:cNvPr id="58371" name="Rectangle 3"/>
          <p:cNvSpPr>
            <a:spLocks noGrp="1" noChangeArrowheads="1"/>
          </p:cNvSpPr>
          <p:nvPr>
            <p:ph idx="1"/>
          </p:nvPr>
        </p:nvSpPr>
        <p:spPr>
          <a:xfrm>
            <a:off x="779463" y="1687513"/>
            <a:ext cx="7704137" cy="4016375"/>
          </a:xfrm>
        </p:spPr>
        <p:txBody>
          <a:bodyPr/>
          <a:lstStyle/>
          <a:p>
            <a:pPr eaLnBrk="1" hangingPunct="1"/>
            <a:r>
              <a:rPr lang="zh-CN" altLang="en-US" sz="2800" smtClean="0"/>
              <a:t>回顾，</a:t>
            </a:r>
            <a:r>
              <a:rPr lang="en-US" altLang="zh-CN" sz="2800" smtClean="0"/>
              <a:t>8</a:t>
            </a:r>
            <a:r>
              <a:rPr lang="zh-CN" altLang="en-US" sz="2800" smtClean="0"/>
              <a:t>种寻址方式：</a:t>
            </a:r>
          </a:p>
          <a:p>
            <a:pPr lvl="1" eaLnBrk="1" hangingPunct="1">
              <a:buClr>
                <a:srgbClr val="FF0000"/>
              </a:buClr>
              <a:buFont typeface="宋体" panose="02010600030101010101" pitchFamily="2" charset="-122"/>
              <a:buChar char="–"/>
            </a:pPr>
            <a:r>
              <a:rPr lang="zh-CN" altLang="en-US" smtClean="0">
                <a:solidFill>
                  <a:srgbClr val="FF0000"/>
                </a:solidFill>
                <a:latin typeface="宋体" panose="02010600030101010101" pitchFamily="2" charset="-122"/>
              </a:rPr>
              <a:t>寄存器寻址		</a:t>
            </a:r>
            <a:r>
              <a:rPr lang="en-US" altLang="zh-CN" smtClean="0">
                <a:solidFill>
                  <a:srgbClr val="FF0000"/>
                </a:solidFill>
                <a:latin typeface="宋体" panose="02010600030101010101" pitchFamily="2" charset="-122"/>
              </a:rPr>
              <a:t>- </a:t>
            </a:r>
            <a:r>
              <a:rPr lang="zh-CN" altLang="en-US" smtClean="0">
                <a:solidFill>
                  <a:srgbClr val="FF0000"/>
                </a:solidFill>
                <a:latin typeface="宋体" panose="02010600030101010101" pitchFamily="2" charset="-122"/>
              </a:rPr>
              <a:t>立即寻址</a:t>
            </a:r>
          </a:p>
          <a:p>
            <a:pPr lvl="1" eaLnBrk="1" hangingPunct="1">
              <a:buClr>
                <a:srgbClr val="FF0000"/>
              </a:buClr>
              <a:buFont typeface="宋体" panose="02010600030101010101" pitchFamily="2" charset="-122"/>
              <a:buChar char="–"/>
            </a:pPr>
            <a:r>
              <a:rPr lang="zh-CN" altLang="en-US" smtClean="0">
                <a:solidFill>
                  <a:srgbClr val="FF0000"/>
                </a:solidFill>
                <a:latin typeface="宋体" panose="02010600030101010101" pitchFamily="2" charset="-122"/>
              </a:rPr>
              <a:t>寄存器偏移寻址	</a:t>
            </a:r>
            <a:r>
              <a:rPr lang="en-US" altLang="zh-CN" smtClean="0">
                <a:solidFill>
                  <a:srgbClr val="FF0000"/>
                </a:solidFill>
                <a:latin typeface="宋体" panose="02010600030101010101" pitchFamily="2" charset="-122"/>
              </a:rPr>
              <a:t>- </a:t>
            </a:r>
            <a:r>
              <a:rPr lang="zh-CN" altLang="en-US" smtClean="0">
                <a:solidFill>
                  <a:srgbClr val="FF0000"/>
                </a:solidFill>
                <a:latin typeface="宋体" panose="02010600030101010101" pitchFamily="2" charset="-122"/>
              </a:rPr>
              <a:t>寄存器间接寻址</a:t>
            </a:r>
          </a:p>
          <a:p>
            <a:pPr lvl="1" eaLnBrk="1" hangingPunct="1">
              <a:buClr>
                <a:srgbClr val="FF0000"/>
              </a:buClr>
              <a:buFont typeface="宋体" panose="02010600030101010101" pitchFamily="2" charset="-122"/>
              <a:buChar char="–"/>
            </a:pPr>
            <a:r>
              <a:rPr lang="zh-CN" altLang="en-US" smtClean="0">
                <a:solidFill>
                  <a:srgbClr val="FF0000"/>
                </a:solidFill>
                <a:latin typeface="宋体" panose="02010600030101010101" pitchFamily="2" charset="-122"/>
              </a:rPr>
              <a:t>基址寻址		</a:t>
            </a:r>
            <a:r>
              <a:rPr lang="en-US" altLang="zh-CN" smtClean="0">
                <a:solidFill>
                  <a:srgbClr val="FF0000"/>
                </a:solidFill>
                <a:latin typeface="宋体" panose="02010600030101010101" pitchFamily="2" charset="-122"/>
              </a:rPr>
              <a:t>- </a:t>
            </a:r>
            <a:r>
              <a:rPr lang="zh-CN" altLang="en-US" smtClean="0">
                <a:solidFill>
                  <a:srgbClr val="FF0000"/>
                </a:solidFill>
                <a:latin typeface="宋体" panose="02010600030101010101" pitchFamily="2" charset="-122"/>
              </a:rPr>
              <a:t>多寄存器寻址</a:t>
            </a:r>
          </a:p>
          <a:p>
            <a:pPr lvl="1" eaLnBrk="1" hangingPunct="1">
              <a:buClr>
                <a:srgbClr val="FF0000"/>
              </a:buClr>
              <a:buFont typeface="宋体" panose="02010600030101010101" pitchFamily="2" charset="-122"/>
              <a:buChar char="–"/>
            </a:pPr>
            <a:r>
              <a:rPr lang="zh-CN" altLang="en-US" smtClean="0">
                <a:solidFill>
                  <a:srgbClr val="FF0000"/>
                </a:solidFill>
                <a:latin typeface="宋体" panose="02010600030101010101" pitchFamily="2" charset="-122"/>
              </a:rPr>
              <a:t>堆栈寻址		</a:t>
            </a:r>
            <a:r>
              <a:rPr lang="en-US" altLang="zh-CN" smtClean="0">
                <a:solidFill>
                  <a:srgbClr val="FF0000"/>
                </a:solidFill>
                <a:latin typeface="宋体" panose="02010600030101010101" pitchFamily="2" charset="-122"/>
              </a:rPr>
              <a:t>- </a:t>
            </a:r>
            <a:r>
              <a:rPr lang="zh-CN" altLang="en-US" smtClean="0">
                <a:solidFill>
                  <a:srgbClr val="FF0000"/>
                </a:solidFill>
                <a:latin typeface="宋体" panose="02010600030101010101" pitchFamily="2" charset="-122"/>
              </a:rPr>
              <a:t>相对寻址</a:t>
            </a:r>
          </a:p>
        </p:txBody>
      </p:sp>
      <p:sp>
        <p:nvSpPr>
          <p:cNvPr id="5837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91EF34D-EC5C-4710-AC6A-E051491F77A0}"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5837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3FE5B68-E982-46B4-865B-9AD240C5C91B}" type="slidenum">
              <a:rPr lang="en-US" altLang="zh-CN" sz="1000">
                <a:latin typeface="Arial" panose="020B0604020202020204" pitchFamily="34" charset="0"/>
              </a:rPr>
              <a:pPr eaLnBrk="1" hangingPunct="1">
                <a:spcBef>
                  <a:spcPct val="0"/>
                </a:spcBef>
                <a:buFontTx/>
                <a:buNone/>
              </a:pPr>
              <a:t>54</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46100" y="457200"/>
            <a:ext cx="7258050" cy="833438"/>
          </a:xfrm>
          <a:solidFill>
            <a:srgbClr val="FFFF66"/>
          </a:solidFill>
        </p:spPr>
        <p:txBody>
          <a:bodyPr/>
          <a:lstStyle/>
          <a:p>
            <a:pPr eaLnBrk="1" hangingPunct="1"/>
            <a:r>
              <a:rPr lang="en-US" altLang="zh-CN" smtClean="0"/>
              <a:t>ARM</a:t>
            </a:r>
            <a:r>
              <a:rPr lang="zh-CN" altLang="en-US" smtClean="0"/>
              <a:t>指令集分类详解</a:t>
            </a:r>
          </a:p>
        </p:txBody>
      </p:sp>
      <p:sp>
        <p:nvSpPr>
          <p:cNvPr id="59395" name="Rectangle 3"/>
          <p:cNvSpPr>
            <a:spLocks noGrp="1" noChangeArrowheads="1"/>
          </p:cNvSpPr>
          <p:nvPr>
            <p:ph idx="1"/>
          </p:nvPr>
        </p:nvSpPr>
        <p:spPr>
          <a:xfrm>
            <a:off x="457200" y="1643063"/>
            <a:ext cx="8164513" cy="4165600"/>
          </a:xfrm>
        </p:spPr>
        <p:txBody>
          <a:bodyPr/>
          <a:lstStyle/>
          <a:p>
            <a:pPr eaLnBrk="1" hangingPunct="1"/>
            <a:r>
              <a:rPr lang="en-US" altLang="zh-CN" smtClean="0"/>
              <a:t>ARM</a:t>
            </a:r>
            <a:r>
              <a:rPr lang="zh-CN" altLang="en-US" smtClean="0"/>
              <a:t>指令集大致分为</a:t>
            </a:r>
            <a:r>
              <a:rPr lang="en-US" altLang="zh-CN" smtClean="0"/>
              <a:t>6</a:t>
            </a:r>
            <a:r>
              <a:rPr lang="zh-CN" altLang="en-US" smtClean="0"/>
              <a:t>类：</a:t>
            </a:r>
            <a:endParaRPr lang="en-US" altLang="zh-CN" smtClean="0"/>
          </a:p>
          <a:p>
            <a:pPr lvl="1" eaLnBrk="1" hangingPunct="1"/>
            <a:r>
              <a:rPr lang="zh-CN" altLang="en-US" smtClean="0"/>
              <a:t>分支指令</a:t>
            </a:r>
            <a:endParaRPr lang="en-US" altLang="zh-CN" smtClean="0"/>
          </a:p>
          <a:p>
            <a:pPr lvl="1" eaLnBrk="1" hangingPunct="1"/>
            <a:r>
              <a:rPr lang="en-US" altLang="zh-CN" smtClean="0"/>
              <a:t>Load/Store</a:t>
            </a:r>
            <a:r>
              <a:rPr lang="zh-CN" altLang="en-US" smtClean="0"/>
              <a:t>指令</a:t>
            </a:r>
            <a:endParaRPr lang="en-US" altLang="zh-CN" smtClean="0"/>
          </a:p>
          <a:p>
            <a:pPr lvl="1" eaLnBrk="1" hangingPunct="1"/>
            <a:r>
              <a:rPr lang="zh-CN" altLang="en-US" smtClean="0"/>
              <a:t>数据处理指令</a:t>
            </a:r>
            <a:endParaRPr lang="en-US" altLang="zh-CN" smtClean="0"/>
          </a:p>
          <a:p>
            <a:pPr lvl="1" eaLnBrk="1" hangingPunct="1"/>
            <a:r>
              <a:rPr lang="zh-CN" altLang="en-US" smtClean="0"/>
              <a:t>程序状态寄存器指令</a:t>
            </a:r>
            <a:endParaRPr lang="en-US" altLang="zh-CN" smtClean="0"/>
          </a:p>
          <a:p>
            <a:pPr lvl="1" eaLnBrk="1" hangingPunct="1"/>
            <a:r>
              <a:rPr lang="zh-CN" altLang="en-US" smtClean="0"/>
              <a:t>异常中断指令</a:t>
            </a:r>
            <a:endParaRPr lang="en-US" altLang="zh-CN" smtClean="0"/>
          </a:p>
          <a:p>
            <a:pPr lvl="1" eaLnBrk="1" hangingPunct="1"/>
            <a:r>
              <a:rPr lang="zh-CN" altLang="en-US" smtClean="0"/>
              <a:t>协处理器指令</a:t>
            </a:r>
          </a:p>
        </p:txBody>
      </p:sp>
      <p:sp>
        <p:nvSpPr>
          <p:cNvPr id="5939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93677B4-6912-4D3D-B577-E9A6A0B499AE}"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593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3D7BD9B-70F1-46DF-AC38-91851C42F82D}" type="slidenum">
              <a:rPr lang="en-US" altLang="zh-CN" sz="1000">
                <a:latin typeface="Arial" panose="020B0604020202020204" pitchFamily="34" charset="0"/>
              </a:rPr>
              <a:pPr eaLnBrk="1" hangingPunct="1">
                <a:spcBef>
                  <a:spcPct val="0"/>
                </a:spcBef>
                <a:buFontTx/>
                <a:buNone/>
              </a:pPr>
              <a:t>55</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a:xfrm>
            <a:off x="1006475" y="371475"/>
            <a:ext cx="4708525" cy="760413"/>
          </a:xfrm>
          <a:solidFill>
            <a:srgbClr val="FFCC99"/>
          </a:solidFill>
        </p:spPr>
        <p:txBody>
          <a:bodyPr rtlCol="0">
            <a:normAutofit/>
          </a:bodyPr>
          <a:lstStyle/>
          <a:p>
            <a:pPr eaLnBrk="1" fontAlgn="auto" hangingPunct="1">
              <a:spcAft>
                <a:spcPts val="0"/>
              </a:spcAft>
              <a:defRPr/>
            </a:pPr>
            <a:r>
              <a:rPr lang="zh-CN" altLang="en-US" dirty="0" smtClean="0"/>
              <a:t>分支指令</a:t>
            </a:r>
          </a:p>
        </p:txBody>
      </p:sp>
      <p:sp>
        <p:nvSpPr>
          <p:cNvPr id="60419" name="Rectangle 3"/>
          <p:cNvSpPr>
            <a:spLocks noGrp="1" noChangeArrowheads="1"/>
          </p:cNvSpPr>
          <p:nvPr>
            <p:ph idx="1"/>
          </p:nvPr>
        </p:nvSpPr>
        <p:spPr>
          <a:xfrm>
            <a:off x="792163" y="1436688"/>
            <a:ext cx="7777162" cy="4530725"/>
          </a:xfrm>
        </p:spPr>
        <p:txBody>
          <a:bodyPr/>
          <a:lstStyle/>
          <a:p>
            <a:pPr eaLnBrk="1" hangingPunct="1">
              <a:lnSpc>
                <a:spcPct val="80000"/>
              </a:lnSpc>
            </a:pPr>
            <a:r>
              <a:rPr lang="en-US" altLang="zh-CN" sz="2600" smtClean="0"/>
              <a:t>ARM</a:t>
            </a:r>
            <a:r>
              <a:rPr lang="zh-CN" altLang="en-US" sz="2600" smtClean="0"/>
              <a:t>有两种方法可以实现程序分支转移。</a:t>
            </a:r>
          </a:p>
          <a:p>
            <a:pPr lvl="1" eaLnBrk="1" hangingPunct="1">
              <a:lnSpc>
                <a:spcPct val="80000"/>
              </a:lnSpc>
            </a:pPr>
            <a:r>
              <a:rPr lang="zh-CN" altLang="en-US" sz="2200" smtClean="0"/>
              <a:t>所谓的长跳转方式</a:t>
            </a:r>
          </a:p>
          <a:p>
            <a:pPr lvl="2" eaLnBrk="1" hangingPunct="1">
              <a:lnSpc>
                <a:spcPct val="80000"/>
              </a:lnSpc>
            </a:pPr>
            <a:r>
              <a:rPr lang="zh-CN" altLang="en-US" sz="2100" smtClean="0"/>
              <a:t>直接向</a:t>
            </a:r>
            <a:r>
              <a:rPr lang="en-US" altLang="zh-CN" sz="2100" smtClean="0"/>
              <a:t>PC</a:t>
            </a:r>
            <a:r>
              <a:rPr lang="zh-CN" altLang="en-US" sz="2100" smtClean="0"/>
              <a:t>寄存器（</a:t>
            </a:r>
            <a:r>
              <a:rPr lang="en-US" altLang="zh-CN" sz="2100" smtClean="0"/>
              <a:t>R15</a:t>
            </a:r>
            <a:r>
              <a:rPr lang="zh-CN" altLang="en-US" sz="2100" smtClean="0"/>
              <a:t>）中写入目标地址。</a:t>
            </a:r>
          </a:p>
          <a:p>
            <a:pPr lvl="1" eaLnBrk="1" hangingPunct="1">
              <a:lnSpc>
                <a:spcPct val="80000"/>
              </a:lnSpc>
            </a:pPr>
            <a:r>
              <a:rPr lang="en-US" altLang="zh-CN" sz="2200" smtClean="0"/>
              <a:t>ARM</a:t>
            </a:r>
            <a:r>
              <a:rPr lang="zh-CN" altLang="en-US" sz="2200" smtClean="0"/>
              <a:t>跳转指令有以下</a:t>
            </a:r>
            <a:r>
              <a:rPr lang="en-US" altLang="zh-CN" sz="2200" smtClean="0"/>
              <a:t>4</a:t>
            </a:r>
            <a:r>
              <a:rPr lang="zh-CN" altLang="en-US" sz="2200" smtClean="0"/>
              <a:t>种： </a:t>
            </a:r>
          </a:p>
          <a:p>
            <a:pPr lvl="2" eaLnBrk="1" hangingPunct="1">
              <a:lnSpc>
                <a:spcPct val="80000"/>
              </a:lnSpc>
            </a:pPr>
            <a:r>
              <a:rPr lang="zh-CN" altLang="en-US" sz="2100" smtClean="0"/>
              <a:t>① </a:t>
            </a:r>
            <a:r>
              <a:rPr lang="en-US" altLang="zh-CN" sz="2100" smtClean="0"/>
              <a:t>B </a:t>
            </a:r>
            <a:r>
              <a:rPr lang="zh-CN" altLang="en-US" sz="2100" smtClean="0"/>
              <a:t>分支指令，语法</a:t>
            </a:r>
          </a:p>
          <a:p>
            <a:pPr lvl="3" eaLnBrk="1" hangingPunct="1">
              <a:lnSpc>
                <a:spcPct val="80000"/>
              </a:lnSpc>
            </a:pPr>
            <a:r>
              <a:rPr lang="en-US" altLang="zh-CN" sz="1800" smtClean="0"/>
              <a:t>B{cond} 	label</a:t>
            </a:r>
          </a:p>
          <a:p>
            <a:pPr lvl="2" eaLnBrk="1" hangingPunct="1">
              <a:lnSpc>
                <a:spcPct val="80000"/>
              </a:lnSpc>
            </a:pPr>
            <a:r>
              <a:rPr lang="en-US" altLang="zh-CN" sz="2100" smtClean="0"/>
              <a:t>② BL </a:t>
            </a:r>
            <a:r>
              <a:rPr lang="zh-CN" altLang="en-US" sz="2100" smtClean="0"/>
              <a:t>带链接分支指令</a:t>
            </a:r>
          </a:p>
          <a:p>
            <a:pPr lvl="3" eaLnBrk="1" hangingPunct="1">
              <a:lnSpc>
                <a:spcPct val="80000"/>
              </a:lnSpc>
            </a:pPr>
            <a:r>
              <a:rPr lang="zh-CN" altLang="en-US" sz="1800" smtClean="0"/>
              <a:t>语法：</a:t>
            </a:r>
            <a:r>
              <a:rPr lang="en-US" altLang="zh-CN" sz="1800" smtClean="0"/>
              <a:t>BL{cond} 	label</a:t>
            </a:r>
          </a:p>
          <a:p>
            <a:pPr lvl="2" eaLnBrk="1" hangingPunct="1">
              <a:lnSpc>
                <a:spcPct val="80000"/>
              </a:lnSpc>
            </a:pPr>
            <a:r>
              <a:rPr lang="en-US" altLang="zh-CN" sz="2100" smtClean="0"/>
              <a:t>③ BX </a:t>
            </a:r>
            <a:r>
              <a:rPr lang="zh-CN" altLang="en-US" sz="2100" smtClean="0"/>
              <a:t>分支并可选地交换指令集</a:t>
            </a:r>
          </a:p>
          <a:p>
            <a:pPr lvl="3" eaLnBrk="1" hangingPunct="1">
              <a:lnSpc>
                <a:spcPct val="80000"/>
              </a:lnSpc>
            </a:pPr>
            <a:r>
              <a:rPr lang="zh-CN" altLang="en-US" sz="1800" smtClean="0"/>
              <a:t>语法：</a:t>
            </a:r>
            <a:r>
              <a:rPr lang="en-US" altLang="zh-CN" sz="1800" smtClean="0"/>
              <a:t>BX{cond} 	Rm</a:t>
            </a:r>
          </a:p>
          <a:p>
            <a:pPr lvl="2" eaLnBrk="1" hangingPunct="1">
              <a:lnSpc>
                <a:spcPct val="80000"/>
              </a:lnSpc>
            </a:pPr>
            <a:r>
              <a:rPr lang="en-US" altLang="zh-CN" sz="2100" smtClean="0"/>
              <a:t>④ BLX </a:t>
            </a:r>
            <a:r>
              <a:rPr lang="zh-CN" altLang="en-US" sz="2100" smtClean="0"/>
              <a:t>带链接分支并可选择地交换指令集。</a:t>
            </a:r>
          </a:p>
          <a:p>
            <a:pPr lvl="3" eaLnBrk="1" hangingPunct="1">
              <a:lnSpc>
                <a:spcPct val="80000"/>
              </a:lnSpc>
            </a:pPr>
            <a:r>
              <a:rPr lang="zh-CN" altLang="en-US" sz="1800" smtClean="0"/>
              <a:t>语法：</a:t>
            </a:r>
            <a:r>
              <a:rPr lang="en-US" altLang="zh-CN" sz="1800" b="1" smtClean="0"/>
              <a:t>BLX{cond} 	label | Rm</a:t>
            </a:r>
          </a:p>
        </p:txBody>
      </p:sp>
      <p:sp>
        <p:nvSpPr>
          <p:cNvPr id="6042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316A21B4-5961-45C1-A960-65DE542D0146}"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6042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77DBF20-0B0A-4D71-9B46-A30EC5874454}" type="slidenum">
              <a:rPr lang="en-US" altLang="zh-CN" sz="1000">
                <a:latin typeface="Arial" panose="020B0604020202020204" pitchFamily="34" charset="0"/>
              </a:rPr>
              <a:pPr eaLnBrk="1" hangingPunct="1">
                <a:spcBef>
                  <a:spcPct val="0"/>
                </a:spcBef>
                <a:buFontTx/>
                <a:buNone/>
              </a:pPr>
              <a:t>56</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06475" y="211138"/>
            <a:ext cx="6994525" cy="762000"/>
          </a:xfrm>
        </p:spPr>
        <p:txBody>
          <a:bodyPr/>
          <a:lstStyle/>
          <a:p>
            <a:pPr eaLnBrk="1" hangingPunct="1"/>
            <a:r>
              <a:rPr lang="zh-CN" altLang="en-US" smtClean="0"/>
              <a:t>长跳转</a:t>
            </a:r>
          </a:p>
        </p:txBody>
      </p:sp>
      <p:sp>
        <p:nvSpPr>
          <p:cNvPr id="68613" name="Rectangle 3"/>
          <p:cNvSpPr>
            <a:spLocks noGrp="1" noChangeArrowheads="1"/>
          </p:cNvSpPr>
          <p:nvPr>
            <p:ph idx="1"/>
          </p:nvPr>
        </p:nvSpPr>
        <p:spPr>
          <a:xfrm>
            <a:off x="457200" y="1566863"/>
            <a:ext cx="8229600" cy="4564062"/>
          </a:xfrm>
        </p:spPr>
        <p:txBody>
          <a:bodyPr rtlCol="0">
            <a:normAutofit/>
          </a:bodyPr>
          <a:lstStyle/>
          <a:p>
            <a:pPr eaLnBrk="1" fontAlgn="auto" hangingPunct="1">
              <a:lnSpc>
                <a:spcPct val="90000"/>
              </a:lnSpc>
              <a:spcAft>
                <a:spcPts val="0"/>
              </a:spcAft>
              <a:defRPr/>
            </a:pPr>
            <a:r>
              <a:rPr lang="zh-CN" altLang="en-US" sz="2600" dirty="0" smtClean="0"/>
              <a:t>直接向</a:t>
            </a:r>
            <a:r>
              <a:rPr lang="en-US" altLang="zh-CN" sz="2600" dirty="0" smtClean="0"/>
              <a:t>PC</a:t>
            </a:r>
            <a:r>
              <a:rPr lang="zh-CN" altLang="en-US" sz="2600" dirty="0" smtClean="0"/>
              <a:t>寄存器写入目标地址值，可以实现</a:t>
            </a:r>
            <a:r>
              <a:rPr lang="en-US" altLang="zh-CN" sz="2600" dirty="0" smtClean="0"/>
              <a:t>4GB</a:t>
            </a:r>
            <a:r>
              <a:rPr lang="zh-CN" altLang="en-US" sz="2600" dirty="0" smtClean="0"/>
              <a:t>地址空间中的任意跳转。</a:t>
            </a:r>
          </a:p>
          <a:p>
            <a:pPr lvl="1" eaLnBrk="1" fontAlgn="auto" hangingPunct="1">
              <a:lnSpc>
                <a:spcPct val="90000"/>
              </a:lnSpc>
              <a:spcAft>
                <a:spcPts val="0"/>
              </a:spcAft>
              <a:defRPr/>
            </a:pPr>
            <a:r>
              <a:rPr lang="zh-CN" altLang="en-US" dirty="0" smtClean="0"/>
              <a:t>示例：</a:t>
            </a:r>
          </a:p>
          <a:p>
            <a:pPr lvl="2" eaLnBrk="1" fontAlgn="auto" hangingPunct="1">
              <a:lnSpc>
                <a:spcPct val="90000"/>
              </a:lnSpc>
              <a:spcAft>
                <a:spcPts val="0"/>
              </a:spcAft>
              <a:defRPr/>
            </a:pPr>
            <a:r>
              <a:rPr lang="zh-CN" altLang="en-US" sz="2600" dirty="0" smtClean="0"/>
              <a:t>以下的两条指令实现了</a:t>
            </a:r>
            <a:r>
              <a:rPr lang="en-US" altLang="zh-CN" sz="2600" dirty="0" smtClean="0"/>
              <a:t>4GB</a:t>
            </a:r>
            <a:r>
              <a:rPr lang="zh-CN" altLang="en-US" sz="2600" dirty="0" smtClean="0"/>
              <a:t>地址空间中的子程序调用</a:t>
            </a:r>
            <a:r>
              <a:rPr lang="zh-CN" altLang="en-US" sz="2600" dirty="0" smtClean="0"/>
              <a:t>。</a:t>
            </a:r>
            <a:endParaRPr lang="en-US" altLang="zh-CN" sz="2600" dirty="0" smtClean="0"/>
          </a:p>
          <a:p>
            <a:pPr marL="989013" lvl="3" indent="0" fontAlgn="auto">
              <a:lnSpc>
                <a:spcPct val="90000"/>
              </a:lnSpc>
              <a:spcAft>
                <a:spcPts val="0"/>
              </a:spcAft>
              <a:buNone/>
              <a:defRPr/>
            </a:pPr>
            <a:endParaRPr lang="en-US" altLang="zh-CN" dirty="0" smtClean="0"/>
          </a:p>
          <a:p>
            <a:pPr marL="989013" lvl="3" indent="0" fontAlgn="auto">
              <a:lnSpc>
                <a:spcPct val="90000"/>
              </a:lnSpc>
              <a:spcAft>
                <a:spcPts val="0"/>
              </a:spcAft>
              <a:buNone/>
              <a:defRPr/>
            </a:pPr>
            <a:r>
              <a:rPr lang="en-US" altLang="zh-CN" dirty="0" smtClean="0"/>
              <a:t>MOV </a:t>
            </a:r>
            <a:r>
              <a:rPr lang="en-US" altLang="zh-CN" dirty="0" smtClean="0"/>
              <a:t>LR, PC			</a:t>
            </a:r>
          </a:p>
          <a:p>
            <a:pPr marL="1282700" lvl="4" indent="0" fontAlgn="auto">
              <a:lnSpc>
                <a:spcPct val="90000"/>
              </a:lnSpc>
              <a:spcAft>
                <a:spcPts val="0"/>
              </a:spcAft>
              <a:buNone/>
              <a:defRPr/>
            </a:pPr>
            <a:r>
              <a:rPr lang="en-US" altLang="zh-CN" sz="2300" dirty="0" smtClean="0"/>
              <a:t>;</a:t>
            </a:r>
            <a:r>
              <a:rPr lang="zh-CN" altLang="en-US" sz="2300" dirty="0" smtClean="0"/>
              <a:t>保存返回地址</a:t>
            </a:r>
          </a:p>
          <a:p>
            <a:pPr marL="989013" lvl="3" indent="0" fontAlgn="auto">
              <a:lnSpc>
                <a:spcPct val="90000"/>
              </a:lnSpc>
              <a:spcAft>
                <a:spcPts val="0"/>
              </a:spcAft>
              <a:buNone/>
              <a:defRPr/>
            </a:pPr>
            <a:r>
              <a:rPr lang="en-US" altLang="zh-CN" dirty="0" smtClean="0">
                <a:solidFill>
                  <a:srgbClr val="FF6600"/>
                </a:solidFill>
              </a:rPr>
              <a:t>MOV R15, #0x00110000</a:t>
            </a:r>
            <a:r>
              <a:rPr lang="en-US" altLang="zh-CN" dirty="0" smtClean="0"/>
              <a:t>	</a:t>
            </a:r>
          </a:p>
          <a:p>
            <a:pPr marL="1282700" lvl="4" indent="0" fontAlgn="auto">
              <a:lnSpc>
                <a:spcPct val="90000"/>
              </a:lnSpc>
              <a:spcAft>
                <a:spcPts val="0"/>
              </a:spcAft>
              <a:buNone/>
              <a:defRPr/>
            </a:pPr>
            <a:r>
              <a:rPr lang="en-US" altLang="zh-CN" sz="2300" dirty="0" smtClean="0">
                <a:solidFill>
                  <a:srgbClr val="FF6600"/>
                </a:solidFill>
              </a:rPr>
              <a:t>;</a:t>
            </a:r>
            <a:r>
              <a:rPr lang="zh-CN" altLang="en-US" sz="2300" dirty="0" smtClean="0">
                <a:solidFill>
                  <a:srgbClr val="FF6600"/>
                </a:solidFill>
              </a:rPr>
              <a:t>无条件转向绝对地址</a:t>
            </a:r>
            <a:r>
              <a:rPr lang="en-US" altLang="zh-CN" sz="2300" dirty="0" smtClean="0">
                <a:solidFill>
                  <a:srgbClr val="FF6600"/>
                </a:solidFill>
              </a:rPr>
              <a:t>0x110000</a:t>
            </a:r>
          </a:p>
          <a:p>
            <a:pPr marL="989013" lvl="3" indent="0" fontAlgn="auto">
              <a:lnSpc>
                <a:spcPct val="90000"/>
              </a:lnSpc>
              <a:spcAft>
                <a:spcPts val="0"/>
              </a:spcAft>
              <a:buNone/>
              <a:defRPr/>
            </a:pPr>
            <a:r>
              <a:rPr lang="en-US" altLang="zh-CN" dirty="0" smtClean="0"/>
              <a:t>	</a:t>
            </a:r>
            <a:r>
              <a:rPr lang="en-US" altLang="zh-CN" dirty="0" smtClean="0">
                <a:solidFill>
                  <a:srgbClr val="FF6600"/>
                </a:solidFill>
              </a:rPr>
              <a:t>;</a:t>
            </a:r>
            <a:r>
              <a:rPr lang="zh-CN" altLang="en-US" dirty="0" smtClean="0">
                <a:solidFill>
                  <a:srgbClr val="FF6600"/>
                </a:solidFill>
              </a:rPr>
              <a:t>此</a:t>
            </a:r>
            <a:r>
              <a:rPr lang="en-US" altLang="zh-CN" dirty="0" smtClean="0">
                <a:solidFill>
                  <a:srgbClr val="FF6600"/>
                </a:solidFill>
              </a:rPr>
              <a:t>32</a:t>
            </a:r>
            <a:r>
              <a:rPr lang="zh-CN" altLang="en-US" dirty="0" smtClean="0">
                <a:solidFill>
                  <a:srgbClr val="FF6600"/>
                </a:solidFill>
              </a:rPr>
              <a:t>位立即数地址应满足单字节循环右移偶数次</a:t>
            </a:r>
          </a:p>
        </p:txBody>
      </p:sp>
      <p:sp>
        <p:nvSpPr>
          <p:cNvPr id="6144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8761136C-67DE-408A-A1B0-7F795FCB2802}"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6144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1098EF2-44B2-4FD5-B787-A81CCC60EDE2}" type="slidenum">
              <a:rPr lang="en-US" altLang="zh-CN" sz="1000">
                <a:latin typeface="Arial" panose="020B0604020202020204" pitchFamily="34" charset="0"/>
              </a:rPr>
              <a:pPr eaLnBrk="1" hangingPunct="1">
                <a:spcBef>
                  <a:spcPct val="0"/>
                </a:spcBef>
                <a:buFontTx/>
                <a:buNone/>
              </a:pPr>
              <a:t>57</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mtClean="0"/>
              <a:t>B</a:t>
            </a:r>
            <a:r>
              <a:rPr lang="zh-CN" altLang="en-US" smtClean="0"/>
              <a:t>和</a:t>
            </a:r>
            <a:r>
              <a:rPr lang="en-US" altLang="zh-CN" smtClean="0"/>
              <a:t>BL </a:t>
            </a:r>
            <a:r>
              <a:rPr lang="zh-CN" altLang="en-US" smtClean="0"/>
              <a:t>指令译码</a:t>
            </a:r>
          </a:p>
        </p:txBody>
      </p:sp>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DC6265-0EE8-4D1B-9AF0-AD0C65549619}" type="slidenum">
              <a:rPr lang="en-US" altLang="zh-CN">
                <a:solidFill>
                  <a:srgbClr val="898989"/>
                </a:solidFill>
              </a:rPr>
              <a:pPr eaLnBrk="1" hangingPunct="1"/>
              <a:t>58</a:t>
            </a:fld>
            <a:endParaRPr lang="en-US" altLang="zh-CN">
              <a:solidFill>
                <a:srgbClr val="898989"/>
              </a:solidFill>
            </a:endParaRPr>
          </a:p>
        </p:txBody>
      </p:sp>
      <p:pic>
        <p:nvPicPr>
          <p:cNvPr id="6246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5575"/>
            <a:ext cx="91440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mtClean="0"/>
              <a:t>B</a:t>
            </a:r>
            <a:r>
              <a:rPr lang="zh-CN" altLang="en-US" smtClean="0"/>
              <a:t>和</a:t>
            </a:r>
            <a:r>
              <a:rPr lang="en-US" altLang="zh-CN" smtClean="0"/>
              <a:t>BL</a:t>
            </a:r>
            <a:r>
              <a:rPr lang="zh-CN" altLang="en-US" smtClean="0"/>
              <a:t>指令</a:t>
            </a:r>
          </a:p>
        </p:txBody>
      </p:sp>
      <p:sp>
        <p:nvSpPr>
          <p:cNvPr id="63491" name="内容占位符 2"/>
          <p:cNvSpPr>
            <a:spLocks noGrp="1"/>
          </p:cNvSpPr>
          <p:nvPr>
            <p:ph idx="1"/>
          </p:nvPr>
        </p:nvSpPr>
        <p:spPr/>
        <p:txBody>
          <a:bodyPr/>
          <a:lstStyle/>
          <a:p>
            <a:r>
              <a:rPr lang="zh-CN" altLang="en-US" sz="2400" dirty="0" smtClean="0"/>
              <a:t>分支跳转指令包含了一个</a:t>
            </a:r>
            <a:r>
              <a:rPr lang="zh-CN" altLang="en-US" sz="2400" dirty="0" smtClean="0">
                <a:solidFill>
                  <a:srgbClr val="FF0000"/>
                </a:solidFill>
              </a:rPr>
              <a:t>有符号补码</a:t>
            </a:r>
            <a:r>
              <a:rPr lang="zh-CN" altLang="en-US" sz="2400" dirty="0" smtClean="0"/>
              <a:t>的</a:t>
            </a:r>
            <a:r>
              <a:rPr lang="en-US" altLang="zh-CN" sz="2400" dirty="0" smtClean="0"/>
              <a:t>24 </a:t>
            </a:r>
            <a:r>
              <a:rPr lang="zh-CN" altLang="en-US" sz="2400" dirty="0" smtClean="0"/>
              <a:t>位偏移量。该值</a:t>
            </a:r>
            <a:r>
              <a:rPr lang="zh-CN" altLang="en-US" sz="2400" b="1" dirty="0" smtClean="0">
                <a:solidFill>
                  <a:srgbClr val="FF0000"/>
                </a:solidFill>
              </a:rPr>
              <a:t>左移两位</a:t>
            </a:r>
            <a:r>
              <a:rPr lang="zh-CN" altLang="en-US" sz="2400" dirty="0" smtClean="0"/>
              <a:t>后并将其有符号地扩展到</a:t>
            </a:r>
            <a:r>
              <a:rPr lang="en-US" altLang="zh-CN" sz="2400" dirty="0" smtClean="0"/>
              <a:t>32 </a:t>
            </a:r>
            <a:r>
              <a:rPr lang="zh-CN" altLang="en-US" sz="2400" dirty="0" smtClean="0"/>
              <a:t>位（有效位数为</a:t>
            </a:r>
            <a:r>
              <a:rPr lang="en-US" altLang="zh-CN" sz="2400" dirty="0" smtClean="0"/>
              <a:t>25 </a:t>
            </a:r>
            <a:r>
              <a:rPr lang="zh-CN" altLang="en-US" sz="2400" dirty="0" smtClean="0"/>
              <a:t>位加</a:t>
            </a:r>
            <a:r>
              <a:rPr lang="en-US" altLang="zh-CN" sz="2400" dirty="0" smtClean="0"/>
              <a:t>1 </a:t>
            </a:r>
            <a:r>
              <a:rPr lang="zh-CN" altLang="en-US" sz="2400" dirty="0" smtClean="0"/>
              <a:t>位符号位，即</a:t>
            </a:r>
            <a:r>
              <a:rPr lang="en-US" altLang="zh-CN" sz="2400" dirty="0" smtClean="0"/>
              <a:t>2</a:t>
            </a:r>
            <a:r>
              <a:rPr lang="en-US" altLang="zh-CN" sz="2400" baseline="30000" dirty="0" smtClean="0"/>
              <a:t>25</a:t>
            </a:r>
            <a:r>
              <a:rPr lang="en-US" altLang="zh-CN" sz="2400" dirty="0" smtClean="0"/>
              <a:t>=32M</a:t>
            </a:r>
            <a:r>
              <a:rPr lang="zh-CN" altLang="en-US" sz="2400" dirty="0" smtClean="0"/>
              <a:t>），再加入到</a:t>
            </a:r>
            <a:r>
              <a:rPr lang="en-US" altLang="zh-CN" sz="2400" dirty="0" smtClean="0"/>
              <a:t>PC </a:t>
            </a:r>
            <a:r>
              <a:rPr lang="zh-CN" altLang="en-US" sz="2400" dirty="0" smtClean="0"/>
              <a:t>中。因此该指令可以指定</a:t>
            </a:r>
            <a:r>
              <a:rPr lang="en-US" altLang="zh-CN" sz="2400" dirty="0" smtClean="0"/>
              <a:t>±32M </a:t>
            </a:r>
            <a:r>
              <a:rPr lang="zh-CN" altLang="en-US" sz="2400" dirty="0" smtClean="0"/>
              <a:t>字节的分支跳转。</a:t>
            </a:r>
            <a:endParaRPr lang="en-US" altLang="zh-CN" sz="2400" dirty="0" smtClean="0"/>
          </a:p>
          <a:p>
            <a:r>
              <a:rPr lang="zh-CN" altLang="en-US" sz="2400" dirty="0" smtClean="0"/>
              <a:t>分支跳转偏移还必须考虑</a:t>
            </a:r>
            <a:r>
              <a:rPr lang="zh-CN" altLang="en-US" sz="2400" dirty="0" smtClean="0">
                <a:solidFill>
                  <a:srgbClr val="FF0000"/>
                </a:solidFill>
              </a:rPr>
              <a:t>预取操作</a:t>
            </a:r>
            <a:r>
              <a:rPr lang="zh-CN" altLang="en-US" sz="2400" dirty="0" smtClean="0"/>
              <a:t>（流水线</a:t>
            </a:r>
            <a:r>
              <a:rPr lang="zh-CN" altLang="en-US" sz="2400" dirty="0" smtClean="0"/>
              <a:t>）</a:t>
            </a:r>
            <a:endParaRPr lang="en-US" altLang="zh-CN" sz="2400" dirty="0" smtClean="0"/>
          </a:p>
          <a:p>
            <a:pPr lvl="1"/>
            <a:r>
              <a:rPr lang="zh-CN" altLang="en-US" sz="2000" dirty="0" smtClean="0"/>
              <a:t>三级流水，</a:t>
            </a:r>
            <a:r>
              <a:rPr lang="en-US" altLang="zh-CN" sz="2000" dirty="0" smtClean="0"/>
              <a:t>PC </a:t>
            </a:r>
            <a:r>
              <a:rPr lang="zh-CN" altLang="en-US" sz="2000" dirty="0"/>
              <a:t>超前于当前指令</a:t>
            </a:r>
            <a:r>
              <a:rPr lang="en-US" altLang="zh-CN" sz="2000" dirty="0"/>
              <a:t>2 </a:t>
            </a:r>
            <a:r>
              <a:rPr lang="zh-CN" altLang="en-US" sz="2000" dirty="0"/>
              <a:t>字（</a:t>
            </a:r>
            <a:r>
              <a:rPr lang="en-US" altLang="zh-CN" sz="2000" dirty="0"/>
              <a:t>8 </a:t>
            </a:r>
            <a:r>
              <a:rPr lang="zh-CN" altLang="en-US" sz="2000" dirty="0"/>
              <a:t>字节）。</a:t>
            </a:r>
            <a:endParaRPr lang="en-US" altLang="zh-CN" sz="2000" dirty="0" smtClean="0"/>
          </a:p>
          <a:p>
            <a:r>
              <a:rPr lang="zh-CN" altLang="en-US" sz="2400" dirty="0" smtClean="0"/>
              <a:t>分支跳转如果超过了</a:t>
            </a:r>
            <a:r>
              <a:rPr lang="en-US" altLang="zh-CN" sz="2400" dirty="0" smtClean="0"/>
              <a:t>±32M </a:t>
            </a:r>
            <a:r>
              <a:rPr lang="zh-CN" altLang="en-US" sz="2400" dirty="0" smtClean="0"/>
              <a:t>字节，必须使用一个偏移量或绝对目标地址，将其事先装载到某一寄存器中</a:t>
            </a:r>
            <a:r>
              <a:rPr lang="zh-CN" altLang="en-US" sz="2400" dirty="0" smtClean="0"/>
              <a:t>。</a:t>
            </a:r>
            <a:endParaRPr lang="en-US" altLang="zh-CN" sz="2400" dirty="0" smtClean="0"/>
          </a:p>
          <a:p>
            <a:pPr lvl="1"/>
            <a:r>
              <a:rPr lang="zh-CN" altLang="en-US" sz="2000" dirty="0" smtClean="0"/>
              <a:t>在</a:t>
            </a:r>
            <a:r>
              <a:rPr lang="zh-CN" altLang="en-US" sz="2000" dirty="0" smtClean="0"/>
              <a:t>这种情况</a:t>
            </a:r>
            <a:r>
              <a:rPr lang="zh-CN" altLang="en-US" sz="2000" dirty="0" smtClean="0"/>
              <a:t>下</a:t>
            </a:r>
            <a:r>
              <a:rPr lang="zh-CN" altLang="en-US" sz="2000" dirty="0"/>
              <a:t>，如果</a:t>
            </a:r>
            <a:r>
              <a:rPr lang="zh-CN" altLang="en-US" sz="2000" dirty="0" smtClean="0"/>
              <a:t>必须进行带</a:t>
            </a:r>
            <a:r>
              <a:rPr lang="zh-CN" altLang="en-US" sz="2000" dirty="0" smtClean="0"/>
              <a:t>链接分支跳</a:t>
            </a:r>
            <a:r>
              <a:rPr lang="zh-CN" altLang="en-US" sz="2000" dirty="0" smtClean="0"/>
              <a:t>转操作，</a:t>
            </a:r>
            <a:r>
              <a:rPr lang="en-US" altLang="zh-CN" sz="2000" dirty="0" smtClean="0"/>
              <a:t>PC </a:t>
            </a:r>
            <a:r>
              <a:rPr lang="zh-CN" altLang="en-US" sz="2000" dirty="0" smtClean="0"/>
              <a:t>应当手动保存到</a:t>
            </a:r>
            <a:r>
              <a:rPr lang="en-US" altLang="zh-CN" sz="2000" dirty="0" smtClean="0"/>
              <a:t>R14</a:t>
            </a:r>
            <a:r>
              <a:rPr lang="zh-CN" altLang="en-US" sz="2000" dirty="0" smtClean="0"/>
              <a:t>。</a:t>
            </a:r>
          </a:p>
        </p:txBody>
      </p:sp>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4758C7-8C95-4F45-89E0-93DFC5C9994F}" type="slidenum">
              <a:rPr lang="en-US" altLang="zh-CN">
                <a:solidFill>
                  <a:srgbClr val="898989"/>
                </a:solidFill>
              </a:rPr>
              <a:pPr eaLnBrk="1" hangingPunct="1"/>
              <a:t>59</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ARM</a:t>
            </a:r>
            <a:r>
              <a:rPr lang="zh-CN" altLang="en-US" smtClean="0"/>
              <a:t>指令的语法成分分析</a:t>
            </a:r>
            <a:r>
              <a:rPr lang="en-US" altLang="zh-CN" smtClean="0"/>
              <a:t>-1</a:t>
            </a:r>
          </a:p>
        </p:txBody>
      </p:sp>
      <p:sp>
        <p:nvSpPr>
          <p:cNvPr id="11269" name="Rectangle 3"/>
          <p:cNvSpPr>
            <a:spLocks noGrp="1" noChangeArrowheads="1"/>
          </p:cNvSpPr>
          <p:nvPr>
            <p:ph idx="1"/>
          </p:nvPr>
        </p:nvSpPr>
        <p:spPr>
          <a:xfrm>
            <a:off x="457200" y="1427163"/>
            <a:ext cx="8229600" cy="2049462"/>
          </a:xfrm>
        </p:spPr>
        <p:txBody>
          <a:bodyPr rtlCol="0">
            <a:normAutofit/>
          </a:bodyPr>
          <a:lstStyle/>
          <a:p>
            <a:pPr eaLnBrk="1" fontAlgn="auto" hangingPunct="1">
              <a:spcAft>
                <a:spcPts val="0"/>
              </a:spcAft>
              <a:defRPr/>
            </a:pPr>
            <a:r>
              <a:rPr lang="zh-CN" altLang="en-US" dirty="0" smtClean="0"/>
              <a:t>假定被减数存放在</a:t>
            </a:r>
            <a:r>
              <a:rPr lang="en-US" altLang="zh-CN" dirty="0" smtClean="0"/>
              <a:t>R5</a:t>
            </a:r>
            <a:r>
              <a:rPr lang="zh-CN" altLang="en-US" dirty="0" smtClean="0"/>
              <a:t>中，减数存放在</a:t>
            </a:r>
            <a:r>
              <a:rPr lang="en-US" altLang="zh-CN" dirty="0" smtClean="0"/>
              <a:t>R3</a:t>
            </a:r>
            <a:r>
              <a:rPr lang="zh-CN" altLang="en-US" dirty="0" smtClean="0"/>
              <a:t>中，</a:t>
            </a:r>
            <a:r>
              <a:rPr lang="en-US" altLang="zh-CN" dirty="0" smtClean="0"/>
              <a:t>R5-R3</a:t>
            </a:r>
            <a:r>
              <a:rPr lang="zh-CN" altLang="en-US" dirty="0" smtClean="0"/>
              <a:t>的差数存放在</a:t>
            </a:r>
            <a:r>
              <a:rPr lang="en-US" altLang="zh-CN" dirty="0" smtClean="0"/>
              <a:t>R1</a:t>
            </a:r>
            <a:r>
              <a:rPr lang="zh-CN" altLang="en-US" dirty="0" smtClean="0"/>
              <a:t>里，请给出这个计算的</a:t>
            </a:r>
            <a:r>
              <a:rPr lang="en-US" altLang="zh-CN" dirty="0" smtClean="0"/>
              <a:t>ARM</a:t>
            </a:r>
            <a:r>
              <a:rPr lang="zh-CN" altLang="en-US" dirty="0" smtClean="0"/>
              <a:t>指令。</a:t>
            </a:r>
          </a:p>
          <a:p>
            <a:pPr eaLnBrk="1" fontAlgn="auto" hangingPunct="1">
              <a:spcAft>
                <a:spcPts val="0"/>
              </a:spcAft>
              <a:defRPr/>
            </a:pPr>
            <a:r>
              <a:rPr lang="zh-CN" altLang="en-US" dirty="0" smtClean="0"/>
              <a:t>解答：  </a:t>
            </a:r>
            <a:r>
              <a:rPr lang="en-US" altLang="zh-CN" dirty="0" smtClean="0"/>
              <a:t>SUB R1, R5, R3</a:t>
            </a:r>
            <a:endParaRPr lang="zh-CN" altLang="en-US" dirty="0" smtClean="0"/>
          </a:p>
        </p:txBody>
      </p:sp>
      <p:sp>
        <p:nvSpPr>
          <p:cNvPr id="717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E96BCA0-68DB-4101-9088-44F56E93528D}"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717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464C432-2AE2-4839-AB8C-2BF8DF062237}" type="slidenum">
              <a:rPr lang="en-US" altLang="zh-CN" sz="1000">
                <a:latin typeface="Arial" panose="020B0604020202020204" pitchFamily="34" charset="0"/>
              </a:rPr>
              <a:pPr eaLnBrk="1" hangingPunct="1">
                <a:spcBef>
                  <a:spcPct val="0"/>
                </a:spcBef>
                <a:buFontTx/>
                <a:buNone/>
              </a:pPr>
              <a:t>6</a:t>
            </a:fld>
            <a:endParaRPr lang="en-US" altLang="zh-CN" sz="1000">
              <a:latin typeface="Arial" panose="020B0604020202020204" pitchFamily="34" charset="0"/>
            </a:endParaRPr>
          </a:p>
        </p:txBody>
      </p:sp>
      <p:sp>
        <p:nvSpPr>
          <p:cNvPr id="7174" name="AutoShape 4"/>
          <p:cNvSpPr>
            <a:spLocks noChangeArrowheads="1"/>
          </p:cNvSpPr>
          <p:nvPr/>
        </p:nvSpPr>
        <p:spPr bwMode="auto">
          <a:xfrm>
            <a:off x="2184400" y="4152900"/>
            <a:ext cx="1485900" cy="546100"/>
          </a:xfrm>
          <a:prstGeom prst="wedgeRectCallout">
            <a:avLst>
              <a:gd name="adj1" fmla="val 21690"/>
              <a:gd name="adj2" fmla="val -202037"/>
            </a:avLst>
          </a:prstGeom>
          <a:solidFill>
            <a:srgbClr val="CCFFCC"/>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运算结果</a:t>
            </a:r>
          </a:p>
        </p:txBody>
      </p:sp>
      <p:sp>
        <p:nvSpPr>
          <p:cNvPr id="839685" name="AutoShape 5"/>
          <p:cNvSpPr>
            <a:spLocks noChangeArrowheads="1"/>
          </p:cNvSpPr>
          <p:nvPr/>
        </p:nvSpPr>
        <p:spPr bwMode="auto">
          <a:xfrm>
            <a:off x="3873500" y="4152900"/>
            <a:ext cx="1485900" cy="546100"/>
          </a:xfrm>
          <a:prstGeom prst="wedgeRectCallout">
            <a:avLst>
              <a:gd name="adj1" fmla="val -49250"/>
              <a:gd name="adj2" fmla="val -204361"/>
            </a:avLst>
          </a:prstGeom>
          <a:solidFill>
            <a:srgbClr val="FFFF66"/>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第</a:t>
            </a:r>
            <a:r>
              <a:rPr lang="en-US" altLang="zh-CN" sz="1800">
                <a:latin typeface="Arial" panose="020B0604020202020204" pitchFamily="34" charset="0"/>
              </a:rPr>
              <a:t>1</a:t>
            </a:r>
            <a:r>
              <a:rPr lang="zh-CN" altLang="en-US" sz="1800">
                <a:latin typeface="Arial" panose="020B0604020202020204" pitchFamily="34" charset="0"/>
              </a:rPr>
              <a:t>操作数</a:t>
            </a:r>
          </a:p>
        </p:txBody>
      </p:sp>
      <p:sp>
        <p:nvSpPr>
          <p:cNvPr id="839686" name="AutoShape 6"/>
          <p:cNvSpPr>
            <a:spLocks noChangeArrowheads="1"/>
          </p:cNvSpPr>
          <p:nvPr/>
        </p:nvSpPr>
        <p:spPr bwMode="auto">
          <a:xfrm>
            <a:off x="5600700" y="4152900"/>
            <a:ext cx="1485900" cy="546100"/>
          </a:xfrm>
          <a:prstGeom prst="wedgeRectCallout">
            <a:avLst>
              <a:gd name="adj1" fmla="val -109083"/>
              <a:gd name="adj2" fmla="val -195060"/>
            </a:avLst>
          </a:prstGeom>
          <a:solidFill>
            <a:srgbClr val="FF7C80"/>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第</a:t>
            </a:r>
            <a:r>
              <a:rPr lang="en-US" altLang="zh-CN" sz="1800">
                <a:latin typeface="Arial" panose="020B0604020202020204" pitchFamily="34" charset="0"/>
              </a:rPr>
              <a:t>2</a:t>
            </a:r>
            <a:r>
              <a:rPr lang="zh-CN" altLang="en-US" sz="1800">
                <a:latin typeface="Arial" panose="020B0604020202020204" pitchFamily="34" charset="0"/>
              </a:rPr>
              <a:t>操作数</a:t>
            </a:r>
          </a:p>
        </p:txBody>
      </p:sp>
      <p:sp>
        <p:nvSpPr>
          <p:cNvPr id="839687" name="AutoShape 7"/>
          <p:cNvSpPr>
            <a:spLocks noChangeArrowheads="1"/>
          </p:cNvSpPr>
          <p:nvPr/>
        </p:nvSpPr>
        <p:spPr bwMode="auto">
          <a:xfrm>
            <a:off x="2184400" y="4152900"/>
            <a:ext cx="1485900" cy="546100"/>
          </a:xfrm>
          <a:prstGeom prst="wedgeRectCallout">
            <a:avLst>
              <a:gd name="adj1" fmla="val 21690"/>
              <a:gd name="adj2" fmla="val -202037"/>
            </a:avLst>
          </a:prstGeom>
          <a:solidFill>
            <a:srgbClr val="CCFFCC"/>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运算结果</a:t>
            </a:r>
          </a:p>
        </p:txBody>
      </p:sp>
      <p:sp>
        <p:nvSpPr>
          <p:cNvPr id="839688" name="AutoShape 8"/>
          <p:cNvSpPr>
            <a:spLocks noChangeArrowheads="1"/>
          </p:cNvSpPr>
          <p:nvPr/>
        </p:nvSpPr>
        <p:spPr bwMode="auto">
          <a:xfrm>
            <a:off x="533400" y="4152900"/>
            <a:ext cx="1485900" cy="546100"/>
          </a:xfrm>
          <a:prstGeom prst="wedgeRectCallout">
            <a:avLst>
              <a:gd name="adj1" fmla="val 74681"/>
              <a:gd name="adj2" fmla="val -204361"/>
            </a:avLst>
          </a:prstGeom>
          <a:solidFill>
            <a:schemeClr val="folHlink"/>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运算符</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49338" y="211138"/>
            <a:ext cx="6951662" cy="762000"/>
          </a:xfrm>
        </p:spPr>
        <p:txBody>
          <a:bodyPr/>
          <a:lstStyle/>
          <a:p>
            <a:pPr eaLnBrk="1" hangingPunct="1"/>
            <a:r>
              <a:rPr lang="en-US" altLang="zh-CN" smtClean="0"/>
              <a:t>BL</a:t>
            </a:r>
            <a:r>
              <a:rPr lang="zh-CN" altLang="en-US" smtClean="0"/>
              <a:t>指令举例</a:t>
            </a:r>
          </a:p>
        </p:txBody>
      </p:sp>
      <p:sp>
        <p:nvSpPr>
          <p:cNvPr id="64515" name="Rectangle 3"/>
          <p:cNvSpPr>
            <a:spLocks noGrp="1" noChangeArrowheads="1"/>
          </p:cNvSpPr>
          <p:nvPr>
            <p:ph idx="1"/>
          </p:nvPr>
        </p:nvSpPr>
        <p:spPr/>
        <p:txBody>
          <a:bodyPr/>
          <a:lstStyle/>
          <a:p>
            <a:pPr eaLnBrk="1" hangingPunct="1"/>
            <a:r>
              <a:rPr lang="en-US" altLang="zh-CN" sz="2400" dirty="0" smtClean="0"/>
              <a:t>BL</a:t>
            </a:r>
            <a:r>
              <a:rPr lang="zh-CN" altLang="en-US" sz="2400" dirty="0" smtClean="0"/>
              <a:t>指令的意义：</a:t>
            </a:r>
            <a:r>
              <a:rPr lang="en-US" altLang="zh-CN" sz="2400" dirty="0" smtClean="0"/>
              <a:t>Branch and Link </a:t>
            </a:r>
            <a:r>
              <a:rPr lang="zh-CN" altLang="en-US" sz="2400" dirty="0" smtClean="0"/>
              <a:t>带链接的跳转。 </a:t>
            </a:r>
            <a:endParaRPr lang="en-US" altLang="zh-CN" sz="2400" dirty="0" smtClean="0"/>
          </a:p>
          <a:p>
            <a:pPr lvl="1" eaLnBrk="1" hangingPunct="1"/>
            <a:r>
              <a:rPr lang="zh-CN" altLang="en-US" sz="2000" dirty="0" smtClean="0"/>
              <a:t>首先将当前指令的下一条指令地址保存在</a:t>
            </a:r>
            <a:r>
              <a:rPr lang="en-US" altLang="zh-CN" sz="2000" dirty="0" smtClean="0"/>
              <a:t>LR</a:t>
            </a:r>
            <a:r>
              <a:rPr lang="zh-CN" altLang="en-US" sz="2000" dirty="0" smtClean="0"/>
              <a:t>寄存器，然后跳转的</a:t>
            </a:r>
            <a:r>
              <a:rPr lang="en-US" altLang="zh-CN" sz="2000" dirty="0" smtClean="0"/>
              <a:t>label</a:t>
            </a:r>
            <a:r>
              <a:rPr lang="zh-CN" altLang="en-US" sz="2000" dirty="0" smtClean="0"/>
              <a:t>。</a:t>
            </a:r>
            <a:endParaRPr lang="en-US" altLang="zh-CN" sz="2000" dirty="0" smtClean="0"/>
          </a:p>
          <a:p>
            <a:pPr lvl="1" eaLnBrk="1" hangingPunct="1"/>
            <a:r>
              <a:rPr lang="zh-CN" altLang="en-US" sz="2000" dirty="0" smtClean="0"/>
              <a:t>通常用于调用子程序，可通过在子程序的尾部添加</a:t>
            </a:r>
            <a:r>
              <a:rPr lang="en-US" altLang="zh-CN" sz="2000" dirty="0" err="1" smtClean="0"/>
              <a:t>mov</a:t>
            </a:r>
            <a:r>
              <a:rPr lang="en-US" altLang="zh-CN" sz="2000" dirty="0" smtClean="0"/>
              <a:t>  pc, </a:t>
            </a:r>
            <a:r>
              <a:rPr lang="en-US" altLang="zh-CN" sz="2000" dirty="0" err="1" smtClean="0"/>
              <a:t>lr</a:t>
            </a:r>
            <a:r>
              <a:rPr lang="en-US" altLang="zh-CN" sz="2000" dirty="0" smtClean="0"/>
              <a:t> </a:t>
            </a:r>
            <a:r>
              <a:rPr lang="zh-CN" altLang="en-US" sz="2000" dirty="0" smtClean="0"/>
              <a:t>返回。</a:t>
            </a:r>
            <a:endParaRPr lang="en-US" altLang="zh-CN" sz="2000" dirty="0" smtClean="0"/>
          </a:p>
          <a:p>
            <a:pPr eaLnBrk="1" hangingPunct="1"/>
            <a:r>
              <a:rPr lang="zh-CN" altLang="en-US" sz="2400" dirty="0" smtClean="0"/>
              <a:t>示例：</a:t>
            </a:r>
          </a:p>
          <a:p>
            <a:pPr lvl="2" eaLnBrk="1" hangingPunct="1">
              <a:buFont typeface="Wingdings" panose="05000000000000000000" pitchFamily="2" charset="2"/>
              <a:buNone/>
            </a:pPr>
            <a:r>
              <a:rPr lang="zh-CN" altLang="en-US" sz="1800" dirty="0" smtClean="0"/>
              <a:t>		</a:t>
            </a:r>
            <a:r>
              <a:rPr lang="en-US" altLang="zh-CN" sz="1800" dirty="0" smtClean="0"/>
              <a:t>…….. ……..</a:t>
            </a:r>
          </a:p>
          <a:p>
            <a:pPr lvl="2" eaLnBrk="1" hangingPunct="1">
              <a:buFont typeface="Wingdings" panose="05000000000000000000" pitchFamily="2" charset="2"/>
              <a:buNone/>
            </a:pPr>
            <a:r>
              <a:rPr lang="en-US" altLang="zh-CN" sz="1800" dirty="0" smtClean="0"/>
              <a:t>		</a:t>
            </a:r>
            <a:r>
              <a:rPr lang="en-US" altLang="zh-CN" sz="1800" dirty="0" err="1" smtClean="0"/>
              <a:t>bl</a:t>
            </a:r>
            <a:r>
              <a:rPr lang="en-US" altLang="zh-CN" sz="1800" dirty="0" smtClean="0"/>
              <a:t> </a:t>
            </a:r>
            <a:r>
              <a:rPr lang="en-US" altLang="zh-CN" sz="1800" dirty="0" err="1" smtClean="0"/>
              <a:t>MyPro</a:t>
            </a:r>
            <a:r>
              <a:rPr lang="en-US" altLang="zh-CN" sz="1800" dirty="0" smtClean="0"/>
              <a:t>	;</a:t>
            </a:r>
            <a:r>
              <a:rPr lang="zh-CN" altLang="en-US" sz="1800" dirty="0" smtClean="0"/>
              <a:t>调用子程序</a:t>
            </a:r>
            <a:r>
              <a:rPr lang="en-US" altLang="zh-CN" sz="1800" dirty="0" err="1" smtClean="0"/>
              <a:t>MyPro</a:t>
            </a:r>
            <a:endParaRPr lang="en-US" altLang="zh-CN" sz="1800" dirty="0" smtClean="0"/>
          </a:p>
          <a:p>
            <a:pPr lvl="2" eaLnBrk="1" hangingPunct="1">
              <a:buFont typeface="Wingdings" panose="05000000000000000000" pitchFamily="2" charset="2"/>
              <a:buNone/>
            </a:pPr>
            <a:r>
              <a:rPr lang="en-US" altLang="zh-CN" sz="1800" dirty="0" smtClean="0"/>
              <a:t>		………..</a:t>
            </a:r>
          </a:p>
          <a:p>
            <a:pPr lvl="2" eaLnBrk="1" hangingPunct="1">
              <a:buFont typeface="Wingdings" panose="05000000000000000000" pitchFamily="2" charset="2"/>
              <a:buNone/>
            </a:pPr>
            <a:r>
              <a:rPr lang="en-US" altLang="zh-CN" sz="1800" dirty="0" err="1" smtClean="0"/>
              <a:t>MyPro</a:t>
            </a:r>
            <a:r>
              <a:rPr lang="en-US" altLang="zh-CN" sz="1800" dirty="0" smtClean="0"/>
              <a:t>			;</a:t>
            </a:r>
            <a:r>
              <a:rPr lang="zh-CN" altLang="en-US" sz="1800" dirty="0" smtClean="0"/>
              <a:t>子程序</a:t>
            </a:r>
            <a:r>
              <a:rPr lang="en-US" altLang="zh-CN" sz="1800" dirty="0" err="1" smtClean="0"/>
              <a:t>MyPro</a:t>
            </a:r>
            <a:r>
              <a:rPr lang="zh-CN" altLang="en-US" sz="1800" dirty="0" smtClean="0"/>
              <a:t>本体</a:t>
            </a:r>
          </a:p>
          <a:p>
            <a:pPr lvl="2" eaLnBrk="1" hangingPunct="1">
              <a:buFont typeface="Wingdings" panose="05000000000000000000" pitchFamily="2" charset="2"/>
              <a:buNone/>
            </a:pPr>
            <a:r>
              <a:rPr lang="zh-CN" altLang="en-US" sz="1800" dirty="0" smtClean="0"/>
              <a:t>		 </a:t>
            </a:r>
            <a:r>
              <a:rPr lang="en-US" altLang="zh-CN" sz="1800" dirty="0" smtClean="0"/>
              <a:t>………..</a:t>
            </a:r>
          </a:p>
          <a:p>
            <a:pPr lvl="2" eaLnBrk="1" hangingPunct="1">
              <a:buFont typeface="Wingdings" panose="05000000000000000000" pitchFamily="2" charset="2"/>
              <a:buNone/>
            </a:pPr>
            <a:r>
              <a:rPr lang="en-US" altLang="zh-CN" sz="1800" dirty="0" smtClean="0"/>
              <a:t>		 ……….. 	</a:t>
            </a:r>
          </a:p>
          <a:p>
            <a:pPr lvl="2" eaLnBrk="1" hangingPunct="1">
              <a:buFont typeface="Wingdings" panose="05000000000000000000" pitchFamily="2" charset="2"/>
              <a:buNone/>
            </a:pPr>
            <a:r>
              <a:rPr lang="en-US" altLang="zh-CN" sz="1800" dirty="0" smtClean="0"/>
              <a:t>		</a:t>
            </a:r>
            <a:r>
              <a:rPr lang="en-US" altLang="zh-CN" sz="1800" dirty="0" err="1" smtClean="0"/>
              <a:t>mov</a:t>
            </a:r>
            <a:r>
              <a:rPr lang="en-US" altLang="zh-CN" sz="1800" dirty="0" smtClean="0"/>
              <a:t> PC, LR	;</a:t>
            </a:r>
            <a:r>
              <a:rPr lang="zh-CN" altLang="en-US" sz="1800" dirty="0" smtClean="0"/>
              <a:t>将</a:t>
            </a:r>
            <a:r>
              <a:rPr lang="en-US" altLang="zh-CN" sz="1800" dirty="0" smtClean="0"/>
              <a:t>R14</a:t>
            </a:r>
            <a:r>
              <a:rPr lang="zh-CN" altLang="en-US" sz="1800" dirty="0" smtClean="0"/>
              <a:t>的值送入</a:t>
            </a:r>
            <a:r>
              <a:rPr lang="en-US" altLang="zh-CN" sz="1800" dirty="0" smtClean="0"/>
              <a:t>R15</a:t>
            </a:r>
            <a:r>
              <a:rPr lang="zh-CN" altLang="en-US" sz="1800" dirty="0" smtClean="0"/>
              <a:t>，返回</a:t>
            </a:r>
          </a:p>
          <a:p>
            <a:pPr lvl="2" eaLnBrk="1" hangingPunct="1">
              <a:buFont typeface="Wingdings" panose="05000000000000000000" pitchFamily="2" charset="2"/>
              <a:buNone/>
            </a:pPr>
            <a:endParaRPr lang="en-US" altLang="zh-CN" sz="1800" dirty="0" smtClean="0"/>
          </a:p>
        </p:txBody>
      </p:sp>
      <p:sp>
        <p:nvSpPr>
          <p:cNvPr id="6451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59E6737F-373C-42E5-8084-68B7F50A93C2}"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6451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4C88426F-D8FB-4E6B-AEDD-813EF03AECF5}" type="slidenum">
              <a:rPr lang="en-US" altLang="zh-CN" sz="1000">
                <a:latin typeface="Arial" panose="020B0604020202020204" pitchFamily="34" charset="0"/>
              </a:rPr>
              <a:pPr eaLnBrk="1" hangingPunct="1">
                <a:spcBef>
                  <a:spcPct val="0"/>
                </a:spcBef>
                <a:buFontTx/>
                <a:buNone/>
              </a:pPr>
              <a:t>60</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mtClean="0"/>
              <a:t>BX</a:t>
            </a:r>
            <a:r>
              <a:rPr lang="zh-CN" altLang="en-US" smtClean="0"/>
              <a:t>指令</a:t>
            </a:r>
          </a:p>
        </p:txBody>
      </p:sp>
      <p:pic>
        <p:nvPicPr>
          <p:cNvPr id="6554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42618" y="3025856"/>
            <a:ext cx="7658764" cy="1798476"/>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A04777-5656-46D1-89EB-6B2683D6022F}" type="slidenum">
              <a:rPr lang="en-US" altLang="zh-CN">
                <a:solidFill>
                  <a:srgbClr val="898989"/>
                </a:solidFill>
              </a:rPr>
              <a:pPr eaLnBrk="1" hangingPunct="1"/>
              <a:t>61</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50913" y="211138"/>
            <a:ext cx="7050087" cy="762000"/>
          </a:xfrm>
        </p:spPr>
        <p:txBody>
          <a:bodyPr/>
          <a:lstStyle/>
          <a:p>
            <a:pPr eaLnBrk="1" hangingPunct="1"/>
            <a:r>
              <a:rPr lang="en-US" altLang="zh-CN" smtClean="0"/>
              <a:t>BX</a:t>
            </a:r>
            <a:r>
              <a:rPr lang="zh-CN" altLang="en-US" smtClean="0"/>
              <a:t>指令</a:t>
            </a:r>
          </a:p>
        </p:txBody>
      </p:sp>
      <p:sp>
        <p:nvSpPr>
          <p:cNvPr id="66563" name="Rectangle 3"/>
          <p:cNvSpPr>
            <a:spLocks noGrp="1" noChangeArrowheads="1"/>
          </p:cNvSpPr>
          <p:nvPr>
            <p:ph idx="1"/>
          </p:nvPr>
        </p:nvSpPr>
        <p:spPr>
          <a:xfrm>
            <a:off x="457200" y="1427163"/>
            <a:ext cx="7753350" cy="4935537"/>
          </a:xfrm>
        </p:spPr>
        <p:txBody>
          <a:bodyPr/>
          <a:lstStyle/>
          <a:p>
            <a:pPr eaLnBrk="1" hangingPunct="1"/>
            <a:r>
              <a:rPr lang="zh-CN" altLang="en-US" sz="2000" smtClean="0"/>
              <a:t>通过使用</a:t>
            </a:r>
            <a:r>
              <a:rPr lang="en-US" altLang="zh-CN" sz="2000" smtClean="0"/>
              <a:t>BX</a:t>
            </a:r>
            <a:r>
              <a:rPr lang="zh-CN" altLang="en-US" sz="2000" smtClean="0"/>
              <a:t>指令可以让</a:t>
            </a:r>
            <a:r>
              <a:rPr lang="en-US" altLang="zh-CN" sz="2000" smtClean="0"/>
              <a:t>ARM</a:t>
            </a:r>
            <a:r>
              <a:rPr lang="zh-CN" altLang="en-US" sz="2000" smtClean="0"/>
              <a:t>处理器内核工作状态在</a:t>
            </a:r>
            <a:r>
              <a:rPr lang="en-US" altLang="zh-CN" sz="2000" smtClean="0"/>
              <a:t>ARM</a:t>
            </a:r>
            <a:r>
              <a:rPr lang="zh-CN" altLang="en-US" sz="2000" smtClean="0"/>
              <a:t>状态和</a:t>
            </a:r>
            <a:r>
              <a:rPr lang="en-US" altLang="zh-CN" sz="2000" smtClean="0"/>
              <a:t>Thumb</a:t>
            </a:r>
            <a:r>
              <a:rPr lang="zh-CN" altLang="en-US" sz="2000" smtClean="0"/>
              <a:t>状态之间进行切换。</a:t>
            </a:r>
            <a:endParaRPr lang="en-US" altLang="zh-CN" sz="2000" smtClean="0"/>
          </a:p>
          <a:p>
            <a:r>
              <a:rPr lang="en-US" altLang="zh-CN" sz="2000" smtClean="0"/>
              <a:t>BX Rm  </a:t>
            </a:r>
            <a:r>
              <a:rPr lang="zh-CN" altLang="en-US" sz="2000" smtClean="0"/>
              <a:t>可从 </a:t>
            </a:r>
            <a:r>
              <a:rPr lang="en-US" altLang="zh-CN" sz="2000" smtClean="0"/>
              <a:t>Rm </a:t>
            </a:r>
            <a:r>
              <a:rPr lang="zh-CN" altLang="en-US" sz="2000" smtClean="0"/>
              <a:t>的位 </a:t>
            </a:r>
            <a:r>
              <a:rPr lang="en-US" altLang="zh-CN" sz="2000" smtClean="0"/>
              <a:t>[0] </a:t>
            </a:r>
            <a:r>
              <a:rPr lang="zh-CN" altLang="en-US" sz="2000" smtClean="0"/>
              <a:t>推算出目标状态：</a:t>
            </a:r>
          </a:p>
          <a:p>
            <a:pPr lvl="1"/>
            <a:r>
              <a:rPr lang="zh-CN" altLang="en-US" sz="1800" smtClean="0"/>
              <a:t>如果 </a:t>
            </a:r>
            <a:r>
              <a:rPr lang="en-US" altLang="zh-CN" sz="1800" smtClean="0"/>
              <a:t>Rm </a:t>
            </a:r>
            <a:r>
              <a:rPr lang="zh-CN" altLang="en-US" sz="1800" smtClean="0"/>
              <a:t>的位 </a:t>
            </a:r>
            <a:r>
              <a:rPr lang="en-US" altLang="zh-CN" sz="1800" smtClean="0"/>
              <a:t>[0] </a:t>
            </a:r>
            <a:r>
              <a:rPr lang="zh-CN" altLang="en-US" sz="1800" smtClean="0"/>
              <a:t>为 </a:t>
            </a:r>
            <a:r>
              <a:rPr lang="en-US" altLang="zh-CN" sz="1800" smtClean="0"/>
              <a:t>0</a:t>
            </a:r>
            <a:r>
              <a:rPr lang="zh-CN" altLang="en-US" sz="1800" smtClean="0"/>
              <a:t>，则处理器的状态会更改为（或保持在）</a:t>
            </a:r>
            <a:r>
              <a:rPr lang="en-US" altLang="zh-CN" sz="1800" smtClean="0"/>
              <a:t>ARM </a:t>
            </a:r>
            <a:r>
              <a:rPr lang="zh-CN" altLang="en-US" sz="1800" smtClean="0"/>
              <a:t>状态</a:t>
            </a:r>
          </a:p>
          <a:p>
            <a:pPr lvl="1"/>
            <a:r>
              <a:rPr lang="zh-CN" altLang="en-US" sz="1800" smtClean="0"/>
              <a:t>如果 </a:t>
            </a:r>
            <a:r>
              <a:rPr lang="en-US" altLang="zh-CN" sz="1800" smtClean="0"/>
              <a:t>Rm </a:t>
            </a:r>
            <a:r>
              <a:rPr lang="zh-CN" altLang="en-US" sz="1800" smtClean="0"/>
              <a:t>的位 </a:t>
            </a:r>
            <a:r>
              <a:rPr lang="en-US" altLang="zh-CN" sz="1800" smtClean="0"/>
              <a:t>[0] </a:t>
            </a:r>
            <a:r>
              <a:rPr lang="zh-CN" altLang="en-US" sz="1800" smtClean="0"/>
              <a:t>为 </a:t>
            </a:r>
            <a:r>
              <a:rPr lang="en-US" altLang="zh-CN" sz="1800" smtClean="0"/>
              <a:t>1</a:t>
            </a:r>
            <a:r>
              <a:rPr lang="zh-CN" altLang="en-US" sz="1800" smtClean="0"/>
              <a:t>，则处理器的状态会更改为（或保持在）</a:t>
            </a:r>
            <a:r>
              <a:rPr lang="en-US" altLang="zh-CN" sz="1800" smtClean="0"/>
              <a:t>Thumb </a:t>
            </a:r>
            <a:r>
              <a:rPr lang="zh-CN" altLang="en-US" sz="1800" smtClean="0"/>
              <a:t>状态。</a:t>
            </a:r>
          </a:p>
          <a:p>
            <a:pPr eaLnBrk="1" hangingPunct="1"/>
            <a:r>
              <a:rPr lang="zh-CN" altLang="en-US" sz="2400" smtClean="0"/>
              <a:t>参看下例：</a:t>
            </a:r>
          </a:p>
          <a:p>
            <a:pPr lvl="1" eaLnBrk="1" hangingPunct="1">
              <a:buFont typeface="Wingdings" panose="05000000000000000000" pitchFamily="2" charset="2"/>
              <a:buNone/>
            </a:pPr>
            <a:r>
              <a:rPr lang="en-US" altLang="zh-CN" sz="2000" smtClean="0"/>
              <a:t>;</a:t>
            </a:r>
            <a:r>
              <a:rPr lang="zh-CN" altLang="en-US" sz="2000" smtClean="0"/>
              <a:t>从</a:t>
            </a:r>
            <a:r>
              <a:rPr lang="en-US" altLang="zh-CN" sz="2000" smtClean="0"/>
              <a:t>ARM</a:t>
            </a:r>
            <a:r>
              <a:rPr lang="zh-CN" altLang="en-US" sz="2000" smtClean="0"/>
              <a:t>状态转变为</a:t>
            </a:r>
            <a:r>
              <a:rPr lang="en-US" altLang="zh-CN" sz="2000" smtClean="0"/>
              <a:t>Thumb</a:t>
            </a:r>
            <a:r>
              <a:rPr lang="zh-CN" altLang="en-US" sz="2000" smtClean="0"/>
              <a:t>状态</a:t>
            </a:r>
          </a:p>
          <a:p>
            <a:pPr lvl="1" eaLnBrk="1" hangingPunct="1">
              <a:buFont typeface="Wingdings" panose="05000000000000000000" pitchFamily="2" charset="2"/>
              <a:buNone/>
            </a:pPr>
            <a:r>
              <a:rPr lang="en-US" altLang="zh-CN" sz="2000" smtClean="0"/>
              <a:t>Sub_Pro	LDR	R0, =Sub_Rout+1</a:t>
            </a:r>
          </a:p>
          <a:p>
            <a:pPr lvl="1" eaLnBrk="1" hangingPunct="1">
              <a:buFont typeface="Wingdings" panose="05000000000000000000" pitchFamily="2" charset="2"/>
              <a:buNone/>
            </a:pPr>
            <a:r>
              <a:rPr lang="en-US" altLang="zh-CN" sz="2000" smtClean="0"/>
              <a:t>			BX	R0</a:t>
            </a:r>
          </a:p>
          <a:p>
            <a:pPr lvl="1" eaLnBrk="1" hangingPunct="1">
              <a:buFont typeface="Wingdings" panose="05000000000000000000" pitchFamily="2" charset="2"/>
              <a:buNone/>
            </a:pPr>
            <a:r>
              <a:rPr lang="en-US" altLang="zh-CN" sz="2000" smtClean="0"/>
              <a:t>;</a:t>
            </a:r>
            <a:r>
              <a:rPr lang="zh-CN" altLang="en-US" sz="2000" smtClean="0"/>
              <a:t>从</a:t>
            </a:r>
            <a:r>
              <a:rPr lang="en-US" altLang="zh-CN" sz="2000" smtClean="0"/>
              <a:t>Thumb </a:t>
            </a:r>
            <a:r>
              <a:rPr lang="zh-CN" altLang="en-US" sz="2000" smtClean="0"/>
              <a:t>状态转变为</a:t>
            </a:r>
            <a:r>
              <a:rPr lang="en-US" altLang="zh-CN" sz="2000" smtClean="0"/>
              <a:t>ARM</a:t>
            </a:r>
            <a:r>
              <a:rPr lang="zh-CN" altLang="en-US" sz="2000" smtClean="0"/>
              <a:t>状态</a:t>
            </a:r>
          </a:p>
          <a:p>
            <a:pPr lvl="1" eaLnBrk="1" hangingPunct="1">
              <a:buFont typeface="Wingdings" panose="05000000000000000000" pitchFamily="2" charset="2"/>
              <a:buNone/>
            </a:pPr>
            <a:r>
              <a:rPr lang="en-US" altLang="zh-CN" sz="2000" smtClean="0"/>
              <a:t>Sub_Rout	LDR	R0, =Sub_Pro</a:t>
            </a:r>
          </a:p>
          <a:p>
            <a:pPr lvl="1" eaLnBrk="1" hangingPunct="1">
              <a:buFont typeface="Wingdings" panose="05000000000000000000" pitchFamily="2" charset="2"/>
              <a:buNone/>
            </a:pPr>
            <a:r>
              <a:rPr lang="en-US" altLang="zh-CN" sz="2000" smtClean="0"/>
              <a:t>			BX	R0</a:t>
            </a:r>
          </a:p>
        </p:txBody>
      </p:sp>
      <p:sp>
        <p:nvSpPr>
          <p:cNvPr id="6656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701D864-039D-40E0-9D67-33639B0642F0}"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665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565BF9F7-B493-4CBB-8AC4-C09E1927316D}" type="slidenum">
              <a:rPr lang="en-US" altLang="zh-CN" sz="1000">
                <a:latin typeface="Arial" panose="020B0604020202020204" pitchFamily="34" charset="0"/>
              </a:rPr>
              <a:pPr eaLnBrk="1" hangingPunct="1">
                <a:spcBef>
                  <a:spcPct val="0"/>
                </a:spcBef>
                <a:buFontTx/>
                <a:buNone/>
              </a:pPr>
              <a:t>62</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950913" y="211138"/>
            <a:ext cx="7050087" cy="762000"/>
          </a:xfrm>
        </p:spPr>
        <p:txBody>
          <a:bodyPr/>
          <a:lstStyle/>
          <a:p>
            <a:pPr eaLnBrk="1" hangingPunct="1"/>
            <a:r>
              <a:rPr lang="en-US" altLang="zh-CN" smtClean="0"/>
              <a:t>BLX</a:t>
            </a:r>
            <a:r>
              <a:rPr lang="zh-CN" altLang="en-US" smtClean="0"/>
              <a:t>指令</a:t>
            </a:r>
          </a:p>
        </p:txBody>
      </p:sp>
      <p:sp>
        <p:nvSpPr>
          <p:cNvPr id="67587" name="Rectangle 3"/>
          <p:cNvSpPr>
            <a:spLocks noGrp="1" noChangeArrowheads="1"/>
          </p:cNvSpPr>
          <p:nvPr>
            <p:ph idx="1"/>
          </p:nvPr>
        </p:nvSpPr>
        <p:spPr>
          <a:xfrm>
            <a:off x="457200" y="1427163"/>
            <a:ext cx="7877175" cy="4792662"/>
          </a:xfrm>
        </p:spPr>
        <p:txBody>
          <a:bodyPr/>
          <a:lstStyle/>
          <a:p>
            <a:pPr eaLnBrk="1" hangingPunct="1"/>
            <a:r>
              <a:rPr lang="zh-CN" altLang="en-US" sz="2400" dirty="0" smtClean="0"/>
              <a:t>带链接和状态切换的跳转</a:t>
            </a:r>
            <a:r>
              <a:rPr lang="zh-CN" altLang="en-US" sz="2400" dirty="0" smtClean="0"/>
              <a:t>。</a:t>
            </a:r>
            <a:endParaRPr lang="en-US" altLang="zh-CN" sz="2400" dirty="0" smtClean="0"/>
          </a:p>
          <a:p>
            <a:pPr lvl="1"/>
            <a:r>
              <a:rPr lang="zh-CN" altLang="en-US" sz="2000" dirty="0" smtClean="0"/>
              <a:t>结合</a:t>
            </a:r>
            <a:r>
              <a:rPr lang="zh-CN" altLang="en-US" sz="2000" dirty="0" smtClean="0"/>
              <a:t>了</a:t>
            </a:r>
            <a:r>
              <a:rPr lang="en-US" altLang="zh-CN" sz="2000" dirty="0" smtClean="0"/>
              <a:t>BX</a:t>
            </a:r>
            <a:r>
              <a:rPr lang="zh-CN" altLang="en-US" sz="2000" dirty="0" smtClean="0"/>
              <a:t>与</a:t>
            </a:r>
            <a:r>
              <a:rPr lang="en-US" altLang="zh-CN" sz="2000" dirty="0" smtClean="0"/>
              <a:t>BL</a:t>
            </a:r>
            <a:r>
              <a:rPr lang="zh-CN" altLang="en-US" sz="2000" dirty="0" smtClean="0"/>
              <a:t>功能</a:t>
            </a:r>
            <a:r>
              <a:rPr lang="zh-CN" altLang="en-US" sz="2000" dirty="0" smtClean="0"/>
              <a:t>。</a:t>
            </a:r>
            <a:endParaRPr lang="en-US" altLang="zh-CN" sz="2000" dirty="0" smtClean="0"/>
          </a:p>
          <a:p>
            <a:pPr lvl="1"/>
            <a:r>
              <a:rPr lang="zh-CN" altLang="en-US" sz="2000" dirty="0" smtClean="0"/>
              <a:t>同</a:t>
            </a:r>
            <a:r>
              <a:rPr lang="en-US" altLang="zh-CN" sz="2000" dirty="0" smtClean="0"/>
              <a:t>BL</a:t>
            </a:r>
            <a:r>
              <a:rPr lang="zh-CN" altLang="en-US" sz="2000" dirty="0" smtClean="0"/>
              <a:t>指令一样， </a:t>
            </a:r>
            <a:r>
              <a:rPr lang="en-US" altLang="zh-CN" sz="2000" dirty="0" smtClean="0"/>
              <a:t>BLX </a:t>
            </a:r>
            <a:r>
              <a:rPr lang="zh-CN" altLang="en-US" sz="2000" dirty="0" smtClean="0"/>
              <a:t>指令可将下一个指令的地址复制到 </a:t>
            </a:r>
            <a:r>
              <a:rPr lang="en-US" altLang="zh-CN" sz="2000" dirty="0" err="1" smtClean="0"/>
              <a:t>lr</a:t>
            </a:r>
            <a:r>
              <a:rPr lang="zh-CN" altLang="en-US" sz="2000" dirty="0" smtClean="0"/>
              <a:t>（</a:t>
            </a:r>
            <a:r>
              <a:rPr lang="en-US" altLang="zh-CN" sz="2000" dirty="0" smtClean="0"/>
              <a:t>r14</a:t>
            </a:r>
            <a:r>
              <a:rPr lang="zh-CN" altLang="en-US" sz="2000" dirty="0" smtClean="0"/>
              <a:t>，链接寄存器）中。</a:t>
            </a:r>
          </a:p>
          <a:p>
            <a:pPr lvl="1"/>
            <a:r>
              <a:rPr lang="en-US" altLang="zh-CN" sz="2000" dirty="0" smtClean="0"/>
              <a:t>BLX </a:t>
            </a:r>
            <a:r>
              <a:rPr lang="zh-CN" altLang="en-US" sz="2000" dirty="0" smtClean="0"/>
              <a:t>指令同</a:t>
            </a:r>
            <a:r>
              <a:rPr lang="en-US" altLang="zh-CN" sz="2000" dirty="0" smtClean="0"/>
              <a:t>BX</a:t>
            </a:r>
            <a:r>
              <a:rPr lang="zh-CN" altLang="en-US" sz="2000" dirty="0" smtClean="0"/>
              <a:t>一样，可将处理器的状态从 </a:t>
            </a:r>
            <a:r>
              <a:rPr lang="en-US" altLang="zh-CN" sz="2000" dirty="0" smtClean="0"/>
              <a:t>ARM </a:t>
            </a:r>
            <a:r>
              <a:rPr lang="zh-CN" altLang="en-US" sz="2000" dirty="0" smtClean="0"/>
              <a:t>更改为 </a:t>
            </a:r>
            <a:r>
              <a:rPr lang="en-US" altLang="zh-CN" sz="2000" dirty="0" smtClean="0"/>
              <a:t>Thumb</a:t>
            </a:r>
            <a:r>
              <a:rPr lang="zh-CN" altLang="en-US" sz="2000" dirty="0" smtClean="0"/>
              <a:t>，或从 </a:t>
            </a:r>
            <a:r>
              <a:rPr lang="en-US" altLang="zh-CN" sz="2000" dirty="0" smtClean="0"/>
              <a:t>Thumb </a:t>
            </a:r>
            <a:r>
              <a:rPr lang="zh-CN" altLang="en-US" sz="2000" dirty="0" smtClean="0"/>
              <a:t>更改为 </a:t>
            </a:r>
            <a:r>
              <a:rPr lang="en-US" altLang="zh-CN" sz="2000" dirty="0" smtClean="0"/>
              <a:t>ARM</a:t>
            </a:r>
            <a:r>
              <a:rPr lang="zh-CN" altLang="en-US" sz="2000" dirty="0" smtClean="0"/>
              <a:t>。</a:t>
            </a:r>
            <a:endParaRPr lang="en-US" altLang="zh-CN" sz="2000" dirty="0" smtClean="0"/>
          </a:p>
          <a:p>
            <a:endParaRPr lang="zh-CN" altLang="en-US" sz="2400" dirty="0" smtClean="0"/>
          </a:p>
          <a:p>
            <a:r>
              <a:rPr lang="en-US" altLang="zh-CN" sz="2400" dirty="0" smtClean="0"/>
              <a:t>BX Rm </a:t>
            </a:r>
            <a:r>
              <a:rPr lang="zh-CN" altLang="en-US" sz="2400" dirty="0" smtClean="0"/>
              <a:t>和 </a:t>
            </a:r>
            <a:r>
              <a:rPr lang="en-US" altLang="zh-CN" sz="2400" dirty="0" smtClean="0"/>
              <a:t>BLX Rm </a:t>
            </a:r>
            <a:r>
              <a:rPr lang="zh-CN" altLang="en-US" sz="2400" dirty="0" smtClean="0"/>
              <a:t>可从 </a:t>
            </a:r>
            <a:r>
              <a:rPr lang="en-US" altLang="zh-CN" sz="2400" dirty="0" smtClean="0"/>
              <a:t>Rm </a:t>
            </a:r>
            <a:r>
              <a:rPr lang="zh-CN" altLang="en-US" sz="2400" dirty="0" smtClean="0"/>
              <a:t>的位 </a:t>
            </a:r>
            <a:r>
              <a:rPr lang="en-US" altLang="zh-CN" sz="2400" dirty="0" smtClean="0"/>
              <a:t>[0] </a:t>
            </a:r>
            <a:r>
              <a:rPr lang="zh-CN" altLang="en-US" sz="2400" dirty="0" smtClean="0"/>
              <a:t>推算出目标状态：</a:t>
            </a:r>
          </a:p>
          <a:p>
            <a:pPr lvl="1"/>
            <a:r>
              <a:rPr lang="zh-CN" altLang="en-US" sz="2000" dirty="0" smtClean="0"/>
              <a:t>如果 </a:t>
            </a:r>
            <a:r>
              <a:rPr lang="en-US" altLang="zh-CN" sz="2000" dirty="0" smtClean="0"/>
              <a:t>Rm </a:t>
            </a:r>
            <a:r>
              <a:rPr lang="zh-CN" altLang="en-US" sz="2000" dirty="0" smtClean="0"/>
              <a:t>的位 </a:t>
            </a:r>
            <a:r>
              <a:rPr lang="en-US" altLang="zh-CN" sz="2000" dirty="0" smtClean="0"/>
              <a:t>[0] </a:t>
            </a:r>
            <a:r>
              <a:rPr lang="zh-CN" altLang="en-US" sz="2000" dirty="0" smtClean="0"/>
              <a:t>为 </a:t>
            </a:r>
            <a:r>
              <a:rPr lang="en-US" altLang="zh-CN" sz="2000" dirty="0" smtClean="0"/>
              <a:t>0</a:t>
            </a:r>
            <a:r>
              <a:rPr lang="zh-CN" altLang="en-US" sz="2000" dirty="0" smtClean="0"/>
              <a:t>，则处理器的状态会更改为（或保持在）</a:t>
            </a:r>
            <a:r>
              <a:rPr lang="en-US" altLang="zh-CN" sz="2000" dirty="0" smtClean="0"/>
              <a:t>ARM </a:t>
            </a:r>
            <a:r>
              <a:rPr lang="zh-CN" altLang="en-US" sz="2000" dirty="0" smtClean="0"/>
              <a:t>状态</a:t>
            </a:r>
          </a:p>
          <a:p>
            <a:pPr lvl="1"/>
            <a:r>
              <a:rPr lang="zh-CN" altLang="en-US" sz="2000" dirty="0" smtClean="0"/>
              <a:t>如果 </a:t>
            </a:r>
            <a:r>
              <a:rPr lang="en-US" altLang="zh-CN" sz="2000" dirty="0" smtClean="0"/>
              <a:t>Rm </a:t>
            </a:r>
            <a:r>
              <a:rPr lang="zh-CN" altLang="en-US" sz="2000" dirty="0" smtClean="0"/>
              <a:t>的位 </a:t>
            </a:r>
            <a:r>
              <a:rPr lang="en-US" altLang="zh-CN" sz="2000" dirty="0" smtClean="0"/>
              <a:t>[0] </a:t>
            </a:r>
            <a:r>
              <a:rPr lang="zh-CN" altLang="en-US" sz="2000" dirty="0" smtClean="0"/>
              <a:t>为 </a:t>
            </a:r>
            <a:r>
              <a:rPr lang="en-US" altLang="zh-CN" sz="2000" dirty="0" smtClean="0"/>
              <a:t>1</a:t>
            </a:r>
            <a:r>
              <a:rPr lang="zh-CN" altLang="en-US" sz="2000" dirty="0" smtClean="0"/>
              <a:t>，则处理器的状态会更改为（或保持在）</a:t>
            </a:r>
            <a:r>
              <a:rPr lang="en-US" altLang="zh-CN" sz="2000" dirty="0" smtClean="0"/>
              <a:t>Thumb </a:t>
            </a:r>
            <a:r>
              <a:rPr lang="zh-CN" altLang="en-US" sz="2000" dirty="0" smtClean="0"/>
              <a:t>状态。</a:t>
            </a:r>
          </a:p>
          <a:p>
            <a:pPr eaLnBrk="1" hangingPunct="1"/>
            <a:endParaRPr lang="en-US" altLang="zh-CN" sz="2200" dirty="0" smtClean="0"/>
          </a:p>
        </p:txBody>
      </p:sp>
      <p:sp>
        <p:nvSpPr>
          <p:cNvPr id="6758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0D30AE2A-5A93-491D-9BD0-3F6B80036CD2}"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675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108B479-972F-4612-BC94-E085F1B1F8CF}" type="slidenum">
              <a:rPr lang="en-US" altLang="zh-CN" sz="1000">
                <a:latin typeface="Arial" panose="020B0604020202020204" pitchFamily="34" charset="0"/>
              </a:rPr>
              <a:pPr eaLnBrk="1" hangingPunct="1">
                <a:spcBef>
                  <a:spcPct val="0"/>
                </a:spcBef>
                <a:buFontTx/>
                <a:buNone/>
              </a:pPr>
              <a:t>63</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22325" y="427038"/>
            <a:ext cx="6200775" cy="787400"/>
          </a:xfrm>
          <a:solidFill>
            <a:srgbClr val="FFCC99"/>
          </a:solidFill>
        </p:spPr>
        <p:txBody>
          <a:bodyPr/>
          <a:lstStyle/>
          <a:p>
            <a:pPr eaLnBrk="1" hangingPunct="1"/>
            <a:r>
              <a:rPr lang="en-US" altLang="zh-CN" smtClean="0"/>
              <a:t>Load/Store</a:t>
            </a:r>
            <a:r>
              <a:rPr lang="zh-CN" altLang="en-US" smtClean="0"/>
              <a:t>指令</a:t>
            </a:r>
          </a:p>
        </p:txBody>
      </p:sp>
      <p:sp>
        <p:nvSpPr>
          <p:cNvPr id="68611" name="Rectangle 3"/>
          <p:cNvSpPr>
            <a:spLocks noGrp="1" noChangeArrowheads="1"/>
          </p:cNvSpPr>
          <p:nvPr>
            <p:ph idx="1"/>
          </p:nvPr>
        </p:nvSpPr>
        <p:spPr>
          <a:xfrm>
            <a:off x="457200" y="1558925"/>
            <a:ext cx="8031163" cy="4572000"/>
          </a:xfrm>
        </p:spPr>
        <p:txBody>
          <a:bodyPr/>
          <a:lstStyle/>
          <a:p>
            <a:pPr eaLnBrk="1" hangingPunct="1"/>
            <a:r>
              <a:rPr lang="en-US" altLang="zh-CN" sz="2600" smtClean="0"/>
              <a:t>Load/Store</a:t>
            </a:r>
            <a:r>
              <a:rPr lang="zh-CN" altLang="en-US" sz="2600" smtClean="0"/>
              <a:t>指令用于在存储器和处理器之间传输数据。</a:t>
            </a:r>
            <a:r>
              <a:rPr lang="en-US" altLang="zh-CN" sz="2600" smtClean="0"/>
              <a:t>Load</a:t>
            </a:r>
            <a:r>
              <a:rPr lang="zh-CN" altLang="en-US" sz="2600" smtClean="0"/>
              <a:t>用于把内存中的数据装载到寄存器，</a:t>
            </a:r>
            <a:r>
              <a:rPr lang="en-US" altLang="zh-CN" sz="2600" smtClean="0"/>
              <a:t>Store</a:t>
            </a:r>
            <a:r>
              <a:rPr lang="zh-CN" altLang="en-US" sz="2600" smtClean="0"/>
              <a:t>指令用于把寄存器中的数据存入内存。</a:t>
            </a:r>
          </a:p>
          <a:p>
            <a:pPr eaLnBrk="1" hangingPunct="1"/>
            <a:r>
              <a:rPr lang="zh-CN" altLang="en-US" sz="2600" smtClean="0"/>
              <a:t>共有</a:t>
            </a:r>
            <a:r>
              <a:rPr lang="en-US" altLang="zh-CN" sz="2600" smtClean="0"/>
              <a:t>3</a:t>
            </a:r>
            <a:r>
              <a:rPr lang="zh-CN" altLang="en-US" sz="2600" smtClean="0"/>
              <a:t>种类型的</a:t>
            </a:r>
            <a:r>
              <a:rPr lang="en-US" altLang="zh-CN" sz="2600" smtClean="0"/>
              <a:t>Load/Store</a:t>
            </a:r>
            <a:r>
              <a:rPr lang="zh-CN" altLang="en-US" sz="2600" smtClean="0"/>
              <a:t>指令：</a:t>
            </a:r>
          </a:p>
          <a:p>
            <a:pPr lvl="1" eaLnBrk="1" hangingPunct="1"/>
            <a:r>
              <a:rPr lang="zh-CN" altLang="en-US" smtClean="0"/>
              <a:t>单寄存器传输指令</a:t>
            </a:r>
          </a:p>
          <a:p>
            <a:pPr lvl="1" eaLnBrk="1" hangingPunct="1"/>
            <a:r>
              <a:rPr lang="zh-CN" altLang="en-US" smtClean="0"/>
              <a:t>多寄存器传输指令</a:t>
            </a:r>
          </a:p>
          <a:p>
            <a:pPr lvl="1" eaLnBrk="1" hangingPunct="1"/>
            <a:r>
              <a:rPr lang="zh-CN" altLang="en-US" smtClean="0"/>
              <a:t>交换指令</a:t>
            </a:r>
          </a:p>
        </p:txBody>
      </p:sp>
      <p:sp>
        <p:nvSpPr>
          <p:cNvPr id="6861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9A062EC-52BE-4D9D-ABE1-2CF594D30260}"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6861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4828FFD-75A9-4841-9490-3C56F2C3753E}" type="slidenum">
              <a:rPr lang="en-US" altLang="zh-CN" sz="1000">
                <a:latin typeface="Arial" panose="020B0604020202020204" pitchFamily="34" charset="0"/>
              </a:rPr>
              <a:pPr eaLnBrk="1" hangingPunct="1">
                <a:spcBef>
                  <a:spcPct val="0"/>
                </a:spcBef>
                <a:buFontTx/>
                <a:buNone/>
              </a:pPr>
              <a:t>64</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20713" y="363538"/>
            <a:ext cx="7050087" cy="762000"/>
          </a:xfrm>
        </p:spPr>
        <p:txBody>
          <a:bodyPr/>
          <a:lstStyle/>
          <a:p>
            <a:pPr eaLnBrk="1" hangingPunct="1"/>
            <a:r>
              <a:rPr lang="zh-CN" altLang="en-US" smtClean="0"/>
              <a:t>单寄存器传送指令</a:t>
            </a:r>
          </a:p>
        </p:txBody>
      </p:sp>
      <p:graphicFrame>
        <p:nvGraphicFramePr>
          <p:cNvPr id="570549" name="Group 181"/>
          <p:cNvGraphicFramePr>
            <a:graphicFrameLocks noGrp="1"/>
          </p:cNvGraphicFramePr>
          <p:nvPr>
            <p:ph type="tbl" idx="1"/>
          </p:nvPr>
        </p:nvGraphicFramePr>
        <p:xfrm>
          <a:off x="590550" y="1612900"/>
          <a:ext cx="8207375" cy="4165600"/>
        </p:xfrm>
        <a:graphic>
          <a:graphicData uri="http://schemas.openxmlformats.org/drawingml/2006/table">
            <a:tbl>
              <a:tblPr/>
              <a:tblGrid>
                <a:gridCol w="1038225">
                  <a:extLst>
                    <a:ext uri="{9D8B030D-6E8A-4147-A177-3AD203B41FA5}">
                      <a16:colId xmlns:a16="http://schemas.microsoft.com/office/drawing/2014/main" val="20000"/>
                    </a:ext>
                  </a:extLst>
                </a:gridCol>
                <a:gridCol w="3646488">
                  <a:extLst>
                    <a:ext uri="{9D8B030D-6E8A-4147-A177-3AD203B41FA5}">
                      <a16:colId xmlns:a16="http://schemas.microsoft.com/office/drawing/2014/main" val="20001"/>
                    </a:ext>
                  </a:extLst>
                </a:gridCol>
                <a:gridCol w="3522662">
                  <a:extLst>
                    <a:ext uri="{9D8B030D-6E8A-4147-A177-3AD203B41FA5}">
                      <a16:colId xmlns:a16="http://schemas.microsoft.com/office/drawing/2014/main" val="20002"/>
                    </a:ext>
                  </a:extLst>
                </a:gridCol>
              </a:tblGrid>
              <a:tr h="40169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助记码</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操作</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指令描述</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0"/>
                  </a:ext>
                </a:extLst>
              </a:tr>
              <a:tr h="40328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LDR</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把一个字装入一个寄存器</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Rd←mem32[address]</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16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STR</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从一个寄存器保存一个字</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Rd→mem32[address]</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6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LDRB</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把一个字节装入一个寄存器</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Rd←mem8[address]</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STRB</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从一个寄存器保存一个字节</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Rd→mem8[address]</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8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LDRH</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把一个半字装入一个寄存器</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Rd←mem16[address]</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STRH</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从一个寄存器保存一个半字</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Rd→mem16[address]</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938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LDRSB</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把一个有符号字节装入寄存器</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Rd←</a:t>
                      </a:r>
                      <a:r>
                        <a:rPr kumimoji="1" lang="zh-CN" altLang="en-US"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符号扩展</a:t>
                      </a: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(mem8[address])</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011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LDRSH</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把一个有符号半字装入寄存器</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Rd←</a:t>
                      </a:r>
                      <a:r>
                        <a:rPr kumimoji="1" lang="zh-CN" altLang="en-US"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符号扩展</a:t>
                      </a:r>
                      <a:r>
                        <a:rPr kumimoji="1" lang="en-US" alt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(mem16[address])</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9677"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41F962AD-8D5C-423B-B593-5B6CCC068900}"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6967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A3204B02-6CCA-475F-A732-FC709D2C78A1}" type="slidenum">
              <a:rPr lang="en-US" altLang="zh-CN" sz="1000">
                <a:latin typeface="Arial" panose="020B0604020202020204" pitchFamily="34" charset="0"/>
              </a:rPr>
              <a:pPr eaLnBrk="1" hangingPunct="1">
                <a:spcBef>
                  <a:spcPct val="0"/>
                </a:spcBef>
                <a:buFontTx/>
                <a:buNone/>
              </a:pPr>
              <a:t>65</a:t>
            </a:fld>
            <a:endParaRPr lang="en-US" altLang="zh-CN" sz="1000">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1100" y="804698"/>
            <a:ext cx="6905625" cy="53784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C3ED32-0275-4921-8675-3EF26B322564}" type="slidenum">
              <a:rPr lang="en-US" altLang="zh-CN">
                <a:solidFill>
                  <a:srgbClr val="898989"/>
                </a:solidFill>
              </a:rPr>
              <a:pPr eaLnBrk="1" hangingPunct="1"/>
              <a:t>66</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mtClean="0"/>
              <a:t>LDR </a:t>
            </a:r>
            <a:r>
              <a:rPr lang="zh-CN" altLang="en-US" smtClean="0"/>
              <a:t>和</a:t>
            </a:r>
            <a:r>
              <a:rPr lang="en-US" altLang="zh-CN" smtClean="0"/>
              <a:t> STR</a:t>
            </a:r>
            <a:r>
              <a:rPr lang="zh-CN" altLang="en-US" smtClean="0"/>
              <a:t>语法</a:t>
            </a:r>
          </a:p>
        </p:txBody>
      </p:sp>
      <p:pic>
        <p:nvPicPr>
          <p:cNvPr id="7066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967263" y="1719263"/>
            <a:ext cx="7209474" cy="44116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0E600523-B61A-4219-88BE-DF83D0E923A9}"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B10CE6-76AE-47E1-8D23-956963C6477F}" type="slidenum">
              <a:rPr lang="en-US" altLang="zh-CN">
                <a:solidFill>
                  <a:srgbClr val="898989"/>
                </a:solidFill>
              </a:rPr>
              <a:pPr eaLnBrk="1" hangingPunct="1"/>
              <a:t>67</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92188" y="211138"/>
            <a:ext cx="7008812" cy="762000"/>
          </a:xfrm>
        </p:spPr>
        <p:txBody>
          <a:bodyPr/>
          <a:lstStyle/>
          <a:p>
            <a:pPr eaLnBrk="1" hangingPunct="1"/>
            <a:r>
              <a:rPr lang="en-US" altLang="zh-CN" sz="3600" smtClean="0"/>
              <a:t>Load/Store</a:t>
            </a:r>
            <a:r>
              <a:rPr lang="zh-CN" altLang="en-US" sz="3600" smtClean="0"/>
              <a:t>指令变址模式（回顾）</a:t>
            </a:r>
          </a:p>
        </p:txBody>
      </p:sp>
      <p:sp>
        <p:nvSpPr>
          <p:cNvPr id="71685" name="Rectangle 3"/>
          <p:cNvSpPr>
            <a:spLocks noGrp="1" noChangeArrowheads="1"/>
          </p:cNvSpPr>
          <p:nvPr>
            <p:ph type="body" sz="half" idx="1"/>
          </p:nvPr>
        </p:nvSpPr>
        <p:spPr>
          <a:xfrm>
            <a:off x="769938" y="1446213"/>
            <a:ext cx="7642225" cy="925512"/>
          </a:xfrm>
        </p:spPr>
        <p:txBody>
          <a:bodyPr rtlCol="0">
            <a:normAutofit lnSpcReduction="10000"/>
          </a:bodyPr>
          <a:lstStyle/>
          <a:p>
            <a:pPr eaLnBrk="1" fontAlgn="auto" hangingPunct="1">
              <a:spcAft>
                <a:spcPts val="0"/>
              </a:spcAft>
              <a:defRPr/>
            </a:pPr>
            <a:r>
              <a:rPr lang="zh-CN" altLang="en-US" sz="2800" b="1" smtClean="0"/>
              <a:t>变址模式有四种：零偏移、前变址、后变址、回写前变址 。</a:t>
            </a:r>
          </a:p>
        </p:txBody>
      </p:sp>
      <p:graphicFrame>
        <p:nvGraphicFramePr>
          <p:cNvPr id="600192" name="Group 128"/>
          <p:cNvGraphicFramePr>
            <a:graphicFrameLocks noGrp="1"/>
          </p:cNvGraphicFramePr>
          <p:nvPr>
            <p:ph sz="half" idx="2"/>
          </p:nvPr>
        </p:nvGraphicFramePr>
        <p:xfrm>
          <a:off x="598488" y="2681288"/>
          <a:ext cx="8031162" cy="3317877"/>
        </p:xfrm>
        <a:graphic>
          <a:graphicData uri="http://schemas.openxmlformats.org/drawingml/2006/table">
            <a:tbl>
              <a:tblPr/>
              <a:tblGrid>
                <a:gridCol w="1479550">
                  <a:extLst>
                    <a:ext uri="{9D8B030D-6E8A-4147-A177-3AD203B41FA5}">
                      <a16:colId xmlns:a16="http://schemas.microsoft.com/office/drawing/2014/main" val="20000"/>
                    </a:ext>
                  </a:extLst>
                </a:gridCol>
                <a:gridCol w="2017712">
                  <a:extLst>
                    <a:ext uri="{9D8B030D-6E8A-4147-A177-3AD203B41FA5}">
                      <a16:colId xmlns:a16="http://schemas.microsoft.com/office/drawing/2014/main" val="20001"/>
                    </a:ext>
                  </a:extLst>
                </a:gridCol>
                <a:gridCol w="2554288">
                  <a:extLst>
                    <a:ext uri="{9D8B030D-6E8A-4147-A177-3AD203B41FA5}">
                      <a16:colId xmlns:a16="http://schemas.microsoft.com/office/drawing/2014/main" val="20002"/>
                    </a:ext>
                  </a:extLst>
                </a:gridCol>
                <a:gridCol w="1979612">
                  <a:extLst>
                    <a:ext uri="{9D8B030D-6E8A-4147-A177-3AD203B41FA5}">
                      <a16:colId xmlns:a16="http://schemas.microsoft.com/office/drawing/2014/main" val="20003"/>
                    </a:ext>
                  </a:extLst>
                </a:gridCol>
              </a:tblGrid>
              <a:tr h="6238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变址模式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基址寄存器</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指令举例</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652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零偏移</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mem[base]</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直接基址寄存器寻址</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LDR r0, [r1]</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2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回写前变址</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mem[base+offset]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基址寄存器加偏移量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LDR r0, [r1, #4]!</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前变址</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mem[base+offset]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不变</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LDR r0, [r1, #4]</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38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后变址</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mem[base]</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基址寄存器加偏移量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LDR r0, [r1], #4</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1717" name="日期占位符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39DE6F23-B3C1-4A57-8D7C-F446B0936E0B}"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7171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4806CEEC-3128-41F3-964A-DC35A5DF177A}" type="slidenum">
              <a:rPr lang="en-US" altLang="zh-CN" sz="1000">
                <a:latin typeface="Arial" panose="020B0604020202020204" pitchFamily="34" charset="0"/>
              </a:rPr>
              <a:pPr eaLnBrk="1" hangingPunct="1">
                <a:spcBef>
                  <a:spcPct val="0"/>
                </a:spcBef>
                <a:buFontTx/>
                <a:buNone/>
              </a:pPr>
              <a:t>68</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例子</a:t>
            </a:r>
          </a:p>
        </p:txBody>
      </p:sp>
      <p:sp>
        <p:nvSpPr>
          <p:cNvPr id="73731" name="内容占位符 2"/>
          <p:cNvSpPr>
            <a:spLocks noGrp="1"/>
          </p:cNvSpPr>
          <p:nvPr>
            <p:ph idx="1"/>
          </p:nvPr>
        </p:nvSpPr>
        <p:spPr/>
        <p:txBody>
          <a:bodyPr/>
          <a:lstStyle/>
          <a:p>
            <a:pPr marL="400050" lvl="1" indent="0">
              <a:buFont typeface="Arial" panose="020B0604020202020204" pitchFamily="34" charset="0"/>
              <a:buNone/>
            </a:pPr>
            <a:r>
              <a:rPr lang="en-US" altLang="zh-CN" sz="2000" b="1" i="1" dirty="0" smtClean="0"/>
              <a:t>STR R1, [R2, R4]! 	</a:t>
            </a:r>
            <a:r>
              <a:rPr lang="en-US" altLang="zh-CN" sz="2000" dirty="0" smtClean="0"/>
              <a:t>;</a:t>
            </a:r>
            <a:r>
              <a:rPr lang="zh-CN" altLang="en-US" sz="2000" dirty="0" smtClean="0"/>
              <a:t>存储</a:t>
            </a:r>
            <a:r>
              <a:rPr lang="en-US" altLang="zh-CN" sz="2000" dirty="0" smtClean="0"/>
              <a:t>R1 </a:t>
            </a:r>
            <a:r>
              <a:rPr lang="zh-CN" altLang="en-US" sz="2000" dirty="0" smtClean="0"/>
              <a:t>到</a:t>
            </a:r>
            <a:r>
              <a:rPr lang="en-US" altLang="zh-CN" sz="2000" dirty="0" smtClean="0"/>
              <a:t>R2+R4 (</a:t>
            </a:r>
            <a:r>
              <a:rPr lang="zh-CN" altLang="en-US" sz="2000" dirty="0" smtClean="0"/>
              <a:t>都为寄存器</a:t>
            </a:r>
            <a:r>
              <a:rPr lang="en-US" altLang="zh-CN" sz="2000" dirty="0" smtClean="0"/>
              <a:t>)</a:t>
            </a:r>
            <a:r>
              <a:rPr lang="zh-CN" altLang="en-US" sz="2000" dirty="0" smtClean="0"/>
              <a:t>并回写地址到</a:t>
            </a:r>
            <a:r>
              <a:rPr lang="en-US" altLang="zh-CN" sz="2000" dirty="0" smtClean="0"/>
              <a:t>R2</a:t>
            </a:r>
          </a:p>
          <a:p>
            <a:pPr marL="400050" lvl="1" indent="0">
              <a:buFont typeface="Arial" panose="020B0604020202020204" pitchFamily="34" charset="0"/>
              <a:buNone/>
            </a:pPr>
            <a:r>
              <a:rPr lang="en-US" altLang="zh-CN" sz="2000" b="1" i="1" dirty="0" smtClean="0"/>
              <a:t>STR R1, [R2], R4 	</a:t>
            </a:r>
            <a:r>
              <a:rPr lang="en-US" altLang="zh-CN" sz="2000" dirty="0" smtClean="0"/>
              <a:t>;</a:t>
            </a:r>
            <a:r>
              <a:rPr lang="zh-CN" altLang="en-US" sz="2000" dirty="0" smtClean="0"/>
              <a:t>存储</a:t>
            </a:r>
            <a:r>
              <a:rPr lang="en-US" altLang="zh-CN" sz="2000" dirty="0" smtClean="0"/>
              <a:t>R1 </a:t>
            </a:r>
            <a:r>
              <a:rPr lang="zh-CN" altLang="en-US" sz="2000" dirty="0" smtClean="0"/>
              <a:t>到</a:t>
            </a:r>
            <a:r>
              <a:rPr lang="en-US" altLang="zh-CN" sz="2000" dirty="0" smtClean="0"/>
              <a:t>R2</a:t>
            </a:r>
            <a:r>
              <a:rPr lang="zh-CN" altLang="en-US" sz="2000" dirty="0" smtClean="0"/>
              <a:t>，回写</a:t>
            </a:r>
            <a:r>
              <a:rPr lang="en-US" altLang="zh-CN" sz="2000" dirty="0" smtClean="0"/>
              <a:t>R2+R4 </a:t>
            </a:r>
            <a:r>
              <a:rPr lang="zh-CN" altLang="en-US" sz="2000" dirty="0" smtClean="0"/>
              <a:t>到</a:t>
            </a:r>
            <a:r>
              <a:rPr lang="en-US" altLang="zh-CN" sz="2000" dirty="0" smtClean="0"/>
              <a:t>R2</a:t>
            </a:r>
          </a:p>
          <a:p>
            <a:pPr marL="400050" lvl="1" indent="0">
              <a:buFont typeface="Arial" panose="020B0604020202020204" pitchFamily="34" charset="0"/>
              <a:buNone/>
            </a:pPr>
            <a:r>
              <a:rPr lang="en-US" altLang="zh-CN" sz="2000" b="1" i="1" dirty="0" smtClean="0"/>
              <a:t>LDR R1, [R2, #16] 	</a:t>
            </a:r>
            <a:r>
              <a:rPr lang="en-US" altLang="zh-CN" sz="2000" dirty="0" smtClean="0"/>
              <a:t>;</a:t>
            </a:r>
            <a:r>
              <a:rPr lang="zh-CN" altLang="en-US" sz="2000" dirty="0" smtClean="0"/>
              <a:t>从</a:t>
            </a:r>
            <a:r>
              <a:rPr lang="en-US" altLang="zh-CN" sz="2000" dirty="0" smtClean="0"/>
              <a:t>R2+16 </a:t>
            </a:r>
            <a:r>
              <a:rPr lang="zh-CN" altLang="en-US" sz="2000" dirty="0" smtClean="0"/>
              <a:t>的内容加载到</a:t>
            </a:r>
            <a:r>
              <a:rPr lang="en-US" altLang="zh-CN" sz="2000" dirty="0" smtClean="0"/>
              <a:t>R1</a:t>
            </a:r>
            <a:r>
              <a:rPr lang="zh-CN" altLang="en-US" sz="2000" dirty="0" smtClean="0"/>
              <a:t>，但不回写</a:t>
            </a:r>
          </a:p>
          <a:p>
            <a:pPr marL="400050" lvl="1" indent="0">
              <a:buFont typeface="Arial" panose="020B0604020202020204" pitchFamily="34" charset="0"/>
              <a:buNone/>
            </a:pPr>
            <a:r>
              <a:rPr lang="en-US" altLang="zh-CN" sz="2000" b="1" i="1" dirty="0" smtClean="0"/>
              <a:t>LDR R1, [R2, R3, LSL#2] </a:t>
            </a:r>
            <a:r>
              <a:rPr lang="en-US" altLang="zh-CN" sz="2000" dirty="0" smtClean="0"/>
              <a:t>;</a:t>
            </a:r>
            <a:r>
              <a:rPr lang="zh-CN" altLang="en-US" sz="2000" dirty="0" smtClean="0"/>
              <a:t>从</a:t>
            </a:r>
            <a:r>
              <a:rPr lang="en-US" altLang="zh-CN" sz="2000" dirty="0" smtClean="0"/>
              <a:t>R2+R3*4 </a:t>
            </a:r>
            <a:r>
              <a:rPr lang="zh-CN" altLang="en-US" sz="2000" dirty="0" smtClean="0"/>
              <a:t>的内容加载到</a:t>
            </a:r>
            <a:r>
              <a:rPr lang="en-US" altLang="zh-CN" sz="2000" dirty="0" smtClean="0"/>
              <a:t>R1</a:t>
            </a:r>
          </a:p>
          <a:p>
            <a:pPr marL="400050" lvl="1" indent="0">
              <a:buNone/>
            </a:pPr>
            <a:r>
              <a:rPr lang="en-US" altLang="zh-CN" sz="2000" b="1" i="1" dirty="0" smtClean="0"/>
              <a:t>LDREQ</a:t>
            </a:r>
            <a:r>
              <a:rPr lang="en-US" altLang="zh-CN" sz="2000" b="1" i="1" dirty="0" smtClean="0">
                <a:solidFill>
                  <a:srgbClr val="FF0000"/>
                </a:solidFill>
              </a:rPr>
              <a:t>B</a:t>
            </a:r>
            <a:r>
              <a:rPr lang="en-US" altLang="zh-CN" sz="2000" b="1" i="1" dirty="0" smtClean="0"/>
              <a:t> R1, [R6, #5</a:t>
            </a:r>
            <a:r>
              <a:rPr lang="en-US" altLang="zh-CN" sz="2000" b="1" i="1" dirty="0" smtClean="0"/>
              <a:t>] </a:t>
            </a:r>
            <a:r>
              <a:rPr lang="en-US" altLang="zh-CN" sz="2000" dirty="0" smtClean="0"/>
              <a:t>;</a:t>
            </a:r>
            <a:r>
              <a:rPr lang="zh-CN" altLang="en-US" sz="2000" dirty="0" smtClean="0"/>
              <a:t>条件从</a:t>
            </a:r>
            <a:r>
              <a:rPr lang="en-US" altLang="zh-CN" sz="2000" dirty="0" smtClean="0"/>
              <a:t>R6+5 </a:t>
            </a:r>
            <a:r>
              <a:rPr lang="zh-CN" altLang="en-US" sz="2000" dirty="0" smtClean="0"/>
              <a:t>加载到</a:t>
            </a:r>
            <a:r>
              <a:rPr lang="en-US" altLang="zh-CN" sz="2000" dirty="0" smtClean="0"/>
              <a:t>R1 </a:t>
            </a:r>
            <a:r>
              <a:rPr lang="zh-CN" altLang="en-US" sz="2000" dirty="0" smtClean="0"/>
              <a:t>位</a:t>
            </a:r>
            <a:r>
              <a:rPr lang="en-US" altLang="zh-CN" sz="2000" dirty="0" smtClean="0"/>
              <a:t>[7:0]</a:t>
            </a:r>
            <a:r>
              <a:rPr lang="zh-CN" altLang="en-US" sz="2000" dirty="0" smtClean="0"/>
              <a:t>，</a:t>
            </a:r>
            <a:r>
              <a:rPr lang="zh-CN" altLang="en-US" sz="2000" dirty="0" smtClean="0"/>
              <a:t>位</a:t>
            </a:r>
            <a:r>
              <a:rPr lang="en-US" altLang="zh-CN" sz="2000" dirty="0"/>
              <a:t>[31:8]</a:t>
            </a:r>
            <a:r>
              <a:rPr lang="zh-CN" altLang="en-US" sz="2000" dirty="0"/>
              <a:t>填充</a:t>
            </a:r>
            <a:r>
              <a:rPr lang="en-US" altLang="zh-CN" sz="2000" dirty="0"/>
              <a:t>0</a:t>
            </a:r>
          </a:p>
          <a:p>
            <a:pPr marL="400050" lvl="1" indent="0">
              <a:buFont typeface="Arial" panose="020B0604020202020204" pitchFamily="34" charset="0"/>
              <a:buNone/>
            </a:pPr>
            <a:r>
              <a:rPr lang="en-US" altLang="zh-CN" sz="2000" b="1" i="1" dirty="0" smtClean="0"/>
              <a:t>STR </a:t>
            </a:r>
            <a:r>
              <a:rPr lang="en-US" altLang="zh-CN" sz="2000" b="1" i="1" dirty="0" smtClean="0"/>
              <a:t>R1, PLACE	</a:t>
            </a:r>
            <a:r>
              <a:rPr lang="en-US" altLang="zh-CN" sz="2000" dirty="0" smtClean="0"/>
              <a:t>;</a:t>
            </a:r>
            <a:r>
              <a:rPr lang="zh-CN" altLang="en-US" sz="2000" dirty="0" smtClean="0"/>
              <a:t>生成</a:t>
            </a:r>
            <a:r>
              <a:rPr lang="en-US" altLang="zh-CN" sz="2000" dirty="0" smtClean="0"/>
              <a:t>PC </a:t>
            </a:r>
            <a:r>
              <a:rPr lang="zh-CN" altLang="en-US" sz="2000" dirty="0" smtClean="0"/>
              <a:t>相对于地址</a:t>
            </a:r>
            <a:r>
              <a:rPr lang="en-US" altLang="zh-CN" sz="2000" dirty="0" smtClean="0"/>
              <a:t>PLACE </a:t>
            </a:r>
            <a:r>
              <a:rPr lang="zh-CN" altLang="en-US" sz="2000" dirty="0" smtClean="0"/>
              <a:t>的偏移</a:t>
            </a:r>
          </a:p>
          <a:p>
            <a:pPr marL="0" indent="0">
              <a:buFont typeface="Arial" panose="020B0604020202020204" pitchFamily="34" charset="0"/>
              <a:buNone/>
            </a:pPr>
            <a:r>
              <a:rPr lang="en-US" altLang="zh-CN" sz="2000" b="1" i="1" dirty="0" smtClean="0"/>
              <a:t>PLACE</a:t>
            </a:r>
          </a:p>
          <a:p>
            <a:pPr marL="0" indent="0">
              <a:buFont typeface="Arial" panose="020B0604020202020204" pitchFamily="34" charset="0"/>
              <a:buNone/>
            </a:pPr>
            <a:r>
              <a:rPr lang="en-US" altLang="zh-CN" sz="2000" b="1" i="1" dirty="0" smtClean="0"/>
              <a:t>       ……</a:t>
            </a:r>
            <a:endParaRPr lang="zh-CN" altLang="en-US" sz="2000" dirty="0" smtClean="0"/>
          </a:p>
        </p:txBody>
      </p:sp>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FC8F50-5A9A-418D-A0A1-495409F03278}" type="slidenum">
              <a:rPr lang="en-US" altLang="zh-CN">
                <a:solidFill>
                  <a:srgbClr val="898989"/>
                </a:solidFill>
              </a:rPr>
              <a:pPr eaLnBrk="1" hangingPunct="1"/>
              <a:t>69</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solidFill>
            <a:srgbClr val="FFCC99"/>
          </a:solidFill>
        </p:spPr>
        <p:txBody>
          <a:bodyPr/>
          <a:lstStyle/>
          <a:p>
            <a:pPr eaLnBrk="1" hangingPunct="1"/>
            <a:r>
              <a:rPr lang="en-US" altLang="zh-CN" smtClean="0"/>
              <a:t>ARM</a:t>
            </a:r>
            <a:r>
              <a:rPr lang="zh-CN" altLang="en-US" smtClean="0"/>
              <a:t>指令的语法成分分析</a:t>
            </a:r>
            <a:r>
              <a:rPr lang="en-US" altLang="zh-CN" smtClean="0"/>
              <a:t>-2</a:t>
            </a:r>
          </a:p>
        </p:txBody>
      </p:sp>
      <p:sp>
        <p:nvSpPr>
          <p:cNvPr id="8195" name="Rectangle 3"/>
          <p:cNvSpPr>
            <a:spLocks noGrp="1" noChangeArrowheads="1"/>
          </p:cNvSpPr>
          <p:nvPr>
            <p:ph idx="1"/>
          </p:nvPr>
        </p:nvSpPr>
        <p:spPr>
          <a:xfrm>
            <a:off x="457200" y="1427163"/>
            <a:ext cx="8229600" cy="2049462"/>
          </a:xfrm>
        </p:spPr>
        <p:txBody>
          <a:bodyPr/>
          <a:lstStyle/>
          <a:p>
            <a:pPr eaLnBrk="1" hangingPunct="1"/>
            <a:r>
              <a:rPr lang="zh-CN" altLang="en-US" sz="2800" dirty="0" smtClean="0"/>
              <a:t>假定被减数存放在</a:t>
            </a:r>
            <a:r>
              <a:rPr lang="en-US" altLang="zh-CN" sz="2800" dirty="0" smtClean="0"/>
              <a:t>R5</a:t>
            </a:r>
            <a:r>
              <a:rPr lang="zh-CN" altLang="en-US" sz="2800" dirty="0" smtClean="0"/>
              <a:t>中，减数存放在</a:t>
            </a:r>
            <a:r>
              <a:rPr lang="en-US" altLang="zh-CN" sz="2800" dirty="0" smtClean="0"/>
              <a:t>R3</a:t>
            </a:r>
            <a:r>
              <a:rPr lang="zh-CN" altLang="en-US" sz="2800" dirty="0" smtClean="0"/>
              <a:t>中，</a:t>
            </a:r>
            <a:r>
              <a:rPr lang="en-US" altLang="zh-CN" sz="2800" dirty="0" smtClean="0"/>
              <a:t>R5-R3</a:t>
            </a:r>
            <a:r>
              <a:rPr lang="zh-CN" altLang="en-US" sz="2800" dirty="0" smtClean="0"/>
              <a:t>的差数存放在</a:t>
            </a:r>
            <a:r>
              <a:rPr lang="en-US" altLang="zh-CN" sz="2800" dirty="0" smtClean="0"/>
              <a:t>R1</a:t>
            </a:r>
            <a:r>
              <a:rPr lang="zh-CN" altLang="en-US" sz="2800" dirty="0" smtClean="0"/>
              <a:t>里，如果要求</a:t>
            </a:r>
            <a:r>
              <a:rPr lang="zh-CN" altLang="en-US" sz="2800" dirty="0" smtClean="0">
                <a:solidFill>
                  <a:srgbClr val="FF0000"/>
                </a:solidFill>
              </a:rPr>
              <a:t>反映前面的运算结果的条件是</a:t>
            </a:r>
            <a:r>
              <a:rPr lang="en-US" altLang="zh-CN" sz="2800" dirty="0" smtClean="0">
                <a:solidFill>
                  <a:srgbClr val="FF0000"/>
                </a:solidFill>
              </a:rPr>
              <a:t>CC</a:t>
            </a:r>
            <a:r>
              <a:rPr lang="zh-CN" altLang="en-US" sz="2800" dirty="0" smtClean="0"/>
              <a:t>，请给出这个计算的</a:t>
            </a:r>
            <a:r>
              <a:rPr lang="en-US" altLang="zh-CN" sz="2800" dirty="0" smtClean="0"/>
              <a:t>ARM</a:t>
            </a:r>
            <a:r>
              <a:rPr lang="zh-CN" altLang="en-US" sz="2800" dirty="0" smtClean="0"/>
              <a:t>指令。</a:t>
            </a:r>
          </a:p>
          <a:p>
            <a:pPr eaLnBrk="1" hangingPunct="1"/>
            <a:r>
              <a:rPr lang="zh-CN" altLang="en-US" sz="2800" dirty="0" smtClean="0"/>
              <a:t>解答：  </a:t>
            </a:r>
            <a:r>
              <a:rPr lang="en-US" altLang="zh-CN" sz="2800" b="1" dirty="0" smtClean="0"/>
              <a:t>SUB</a:t>
            </a:r>
            <a:r>
              <a:rPr lang="en-US" altLang="zh-CN" sz="2800" dirty="0" smtClean="0"/>
              <a:t>CC  R1, R5, R3</a:t>
            </a:r>
            <a:endParaRPr lang="zh-CN" altLang="en-US" sz="2800" dirty="0" smtClean="0"/>
          </a:p>
        </p:txBody>
      </p:sp>
      <p:sp>
        <p:nvSpPr>
          <p:cNvPr id="819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400BE0F-07A0-4D73-9944-173C6F78EEB3}"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EB0C713-8BCA-4019-8136-0F46A41DEFE7}" type="slidenum">
              <a:rPr lang="en-US" altLang="zh-CN" sz="1000">
                <a:latin typeface="Arial" panose="020B0604020202020204" pitchFamily="34" charset="0"/>
              </a:rPr>
              <a:pPr eaLnBrk="1" hangingPunct="1">
                <a:spcBef>
                  <a:spcPct val="0"/>
                </a:spcBef>
                <a:buFontTx/>
                <a:buNone/>
              </a:pPr>
              <a:t>7</a:t>
            </a:fld>
            <a:endParaRPr lang="en-US" altLang="zh-CN" sz="1000">
              <a:latin typeface="Arial" panose="020B0604020202020204" pitchFamily="34" charset="0"/>
            </a:endParaRPr>
          </a:p>
        </p:txBody>
      </p:sp>
      <p:sp>
        <p:nvSpPr>
          <p:cNvPr id="8198" name="AutoShape 4"/>
          <p:cNvSpPr>
            <a:spLocks noChangeArrowheads="1"/>
          </p:cNvSpPr>
          <p:nvPr/>
        </p:nvSpPr>
        <p:spPr bwMode="auto">
          <a:xfrm>
            <a:off x="2984500" y="4152900"/>
            <a:ext cx="1270000" cy="546100"/>
          </a:xfrm>
          <a:prstGeom prst="wedgeRectCallout">
            <a:avLst>
              <a:gd name="adj1" fmla="val 4875"/>
              <a:gd name="adj2" fmla="val -211338"/>
            </a:avLst>
          </a:prstGeom>
          <a:solidFill>
            <a:srgbClr val="CCFFCC"/>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运算结果</a:t>
            </a:r>
          </a:p>
        </p:txBody>
      </p:sp>
      <p:sp>
        <p:nvSpPr>
          <p:cNvPr id="841733" name="AutoShape 5"/>
          <p:cNvSpPr>
            <a:spLocks noChangeArrowheads="1"/>
          </p:cNvSpPr>
          <p:nvPr/>
        </p:nvSpPr>
        <p:spPr bwMode="auto">
          <a:xfrm>
            <a:off x="4470400" y="4152900"/>
            <a:ext cx="1358900" cy="546100"/>
          </a:xfrm>
          <a:prstGeom prst="wedgeRectCallout">
            <a:avLst>
              <a:gd name="adj1" fmla="val -62269"/>
              <a:gd name="adj2" fmla="val -218315"/>
            </a:avLst>
          </a:prstGeom>
          <a:solidFill>
            <a:srgbClr val="FFFF66"/>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第</a:t>
            </a:r>
            <a:r>
              <a:rPr lang="en-US" altLang="zh-CN" sz="1800">
                <a:latin typeface="Arial" panose="020B0604020202020204" pitchFamily="34" charset="0"/>
              </a:rPr>
              <a:t>1</a:t>
            </a:r>
            <a:r>
              <a:rPr lang="zh-CN" altLang="en-US" sz="1800">
                <a:latin typeface="Arial" panose="020B0604020202020204" pitchFamily="34" charset="0"/>
              </a:rPr>
              <a:t>操作数</a:t>
            </a:r>
          </a:p>
        </p:txBody>
      </p:sp>
      <p:sp>
        <p:nvSpPr>
          <p:cNvPr id="841734" name="AutoShape 6"/>
          <p:cNvSpPr>
            <a:spLocks noChangeArrowheads="1"/>
          </p:cNvSpPr>
          <p:nvPr/>
        </p:nvSpPr>
        <p:spPr bwMode="auto">
          <a:xfrm>
            <a:off x="6070600" y="4152900"/>
            <a:ext cx="1485900" cy="546100"/>
          </a:xfrm>
          <a:prstGeom prst="wedgeRectCallout">
            <a:avLst>
              <a:gd name="adj1" fmla="val -128741"/>
              <a:gd name="adj2" fmla="val -213662"/>
            </a:avLst>
          </a:prstGeom>
          <a:solidFill>
            <a:srgbClr val="FF7C80"/>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第</a:t>
            </a:r>
            <a:r>
              <a:rPr lang="en-US" altLang="zh-CN" sz="1800">
                <a:latin typeface="Arial" panose="020B0604020202020204" pitchFamily="34" charset="0"/>
              </a:rPr>
              <a:t>2</a:t>
            </a:r>
            <a:r>
              <a:rPr lang="zh-CN" altLang="en-US" sz="1800">
                <a:latin typeface="Arial" panose="020B0604020202020204" pitchFamily="34" charset="0"/>
              </a:rPr>
              <a:t>操作数</a:t>
            </a:r>
          </a:p>
        </p:txBody>
      </p:sp>
      <p:sp>
        <p:nvSpPr>
          <p:cNvPr id="841736" name="AutoShape 8"/>
          <p:cNvSpPr>
            <a:spLocks noChangeArrowheads="1"/>
          </p:cNvSpPr>
          <p:nvPr/>
        </p:nvSpPr>
        <p:spPr bwMode="auto">
          <a:xfrm>
            <a:off x="533400" y="4152900"/>
            <a:ext cx="1193800" cy="546100"/>
          </a:xfrm>
          <a:prstGeom prst="wedgeRectCallout">
            <a:avLst>
              <a:gd name="adj1" fmla="val 92421"/>
              <a:gd name="adj2" fmla="val -218315"/>
            </a:avLst>
          </a:prstGeom>
          <a:solidFill>
            <a:schemeClr val="folHlink"/>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运算符</a:t>
            </a:r>
          </a:p>
        </p:txBody>
      </p:sp>
      <p:sp>
        <p:nvSpPr>
          <p:cNvPr id="841737" name="AutoShape 9"/>
          <p:cNvSpPr>
            <a:spLocks noChangeArrowheads="1"/>
          </p:cNvSpPr>
          <p:nvPr/>
        </p:nvSpPr>
        <p:spPr bwMode="auto">
          <a:xfrm>
            <a:off x="1816100" y="4165600"/>
            <a:ext cx="1003300" cy="546100"/>
          </a:xfrm>
          <a:prstGeom prst="wedgeRectCallout">
            <a:avLst>
              <a:gd name="adj1" fmla="val 59968"/>
              <a:gd name="adj2" fmla="val -222963"/>
            </a:avLst>
          </a:prstGeom>
          <a:solidFill>
            <a:srgbClr val="FF99CC"/>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条件</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多寄存器传送指令</a:t>
            </a:r>
          </a:p>
        </p:txBody>
      </p:sp>
      <p:sp>
        <p:nvSpPr>
          <p:cNvPr id="74755" name="内容占位符 2"/>
          <p:cNvSpPr>
            <a:spLocks noGrp="1"/>
          </p:cNvSpPr>
          <p:nvPr>
            <p:ph idx="1"/>
          </p:nvPr>
        </p:nvSpPr>
        <p:spPr/>
        <p:txBody>
          <a:bodyPr/>
          <a:lstStyle/>
          <a:p>
            <a:r>
              <a:rPr lang="zh-CN" altLang="en-US" smtClean="0"/>
              <a:t>多寄存器传送指令（块数据传送指令）用于加载（</a:t>
            </a:r>
            <a:r>
              <a:rPr lang="en-US" altLang="zh-CN" smtClean="0"/>
              <a:t>LDM</a:t>
            </a:r>
            <a:r>
              <a:rPr lang="zh-CN" altLang="en-US" smtClean="0"/>
              <a:t>）或存储（</a:t>
            </a:r>
            <a:r>
              <a:rPr lang="en-US" altLang="zh-CN" smtClean="0"/>
              <a:t>STM</a:t>
            </a:r>
            <a:r>
              <a:rPr lang="zh-CN" altLang="en-US" smtClean="0"/>
              <a:t>）当前可见寄存器的任意子集。</a:t>
            </a:r>
            <a:endParaRPr lang="en-US" altLang="zh-CN" smtClean="0"/>
          </a:p>
          <a:p>
            <a:r>
              <a:rPr lang="zh-CN" altLang="en-US" smtClean="0"/>
              <a:t>其支持所有可能堆栈模式，维持递增或递减的存储器、满堆栈或空堆栈，是一条保存或恢复上下文（</a:t>
            </a:r>
            <a:r>
              <a:rPr lang="en-US" altLang="zh-CN" i="1" smtClean="0"/>
              <a:t>context</a:t>
            </a:r>
            <a:r>
              <a:rPr lang="zh-CN" altLang="en-US" smtClean="0"/>
              <a:t>），或移动主存储器周围大块数据的非常高效的指令。</a:t>
            </a:r>
          </a:p>
        </p:txBody>
      </p:sp>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327F893-2BB1-48ED-8250-678C0B359EC0}" type="slidenum">
              <a:rPr lang="en-US" altLang="zh-CN">
                <a:solidFill>
                  <a:srgbClr val="898989"/>
                </a:solidFill>
              </a:rPr>
              <a:pPr eaLnBrk="1" hangingPunct="1"/>
              <a:t>70</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en-US" altLang="zh-CN" smtClean="0"/>
              <a:t>LDM</a:t>
            </a:r>
            <a:r>
              <a:rPr lang="zh-CN" altLang="en-US" smtClean="0"/>
              <a:t>和</a:t>
            </a:r>
            <a:r>
              <a:rPr lang="en-US" altLang="zh-CN" smtClean="0"/>
              <a:t>STM</a:t>
            </a:r>
            <a:r>
              <a:rPr lang="zh-CN" altLang="en-US" smtClean="0"/>
              <a:t>译码</a:t>
            </a:r>
          </a:p>
        </p:txBody>
      </p:sp>
      <p:pic>
        <p:nvPicPr>
          <p:cNvPr id="8090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38808" y="2111377"/>
            <a:ext cx="7666384" cy="3627434"/>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773B05-8ACE-47CC-82E8-826FF2F0ABE5}" type="slidenum">
              <a:rPr lang="en-US" altLang="zh-CN">
                <a:solidFill>
                  <a:srgbClr val="898989"/>
                </a:solidFill>
              </a:rPr>
              <a:pPr eaLnBrk="1" hangingPunct="1"/>
              <a:t>71</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语法</a:t>
            </a:r>
          </a:p>
        </p:txBody>
      </p:sp>
      <p:pic>
        <p:nvPicPr>
          <p:cNvPr id="7578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0075" y="2524125"/>
            <a:ext cx="7872413" cy="22510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7F3BFD-5DCD-4954-8896-5B5A68451572}" type="slidenum">
              <a:rPr lang="en-US" altLang="zh-CN">
                <a:solidFill>
                  <a:srgbClr val="898989"/>
                </a:solidFill>
              </a:rPr>
              <a:pPr eaLnBrk="1" hangingPunct="1"/>
              <a:t>72</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mtClean="0"/>
              <a:t>寻址模式名称</a:t>
            </a:r>
          </a:p>
        </p:txBody>
      </p:sp>
      <p:pic>
        <p:nvPicPr>
          <p:cNvPr id="8192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27377" y="2736271"/>
            <a:ext cx="7689246" cy="2377646"/>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F2C80F-DA05-477E-B21F-DFDD6B9B3495}" type="slidenum">
              <a:rPr lang="en-US" altLang="zh-CN">
                <a:solidFill>
                  <a:srgbClr val="898989"/>
                </a:solidFill>
              </a:rPr>
              <a:pPr eaLnBrk="1" hangingPunct="1"/>
              <a:t>73</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后递增</a:t>
            </a:r>
          </a:p>
        </p:txBody>
      </p:sp>
      <p:pic>
        <p:nvPicPr>
          <p:cNvPr id="7680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46428" y="1924670"/>
            <a:ext cx="7651143" cy="400084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3B89112-3150-4462-8D74-B38B7C3B7763}" type="slidenum">
              <a:rPr lang="en-US" altLang="zh-CN">
                <a:solidFill>
                  <a:srgbClr val="898989"/>
                </a:solidFill>
              </a:rPr>
              <a:pPr eaLnBrk="1" hangingPunct="1"/>
              <a:t>74</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smtClean="0"/>
              <a:t>前递增</a:t>
            </a:r>
          </a:p>
        </p:txBody>
      </p:sp>
      <p:pic>
        <p:nvPicPr>
          <p:cNvPr id="7782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27377" y="1985636"/>
            <a:ext cx="7689246" cy="3878916"/>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334A38-219D-4334-9989-1FC38C334C45}" type="slidenum">
              <a:rPr lang="en-US" altLang="zh-CN">
                <a:solidFill>
                  <a:srgbClr val="898989"/>
                </a:solidFill>
              </a:rPr>
              <a:pPr eaLnBrk="1" hangingPunct="1"/>
              <a:t>75</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mtClean="0"/>
              <a:t>例子</a:t>
            </a:r>
          </a:p>
        </p:txBody>
      </p:sp>
      <p:sp>
        <p:nvSpPr>
          <p:cNvPr id="82947" name="内容占位符 2"/>
          <p:cNvSpPr>
            <a:spLocks noGrp="1"/>
          </p:cNvSpPr>
          <p:nvPr>
            <p:ph idx="1"/>
          </p:nvPr>
        </p:nvSpPr>
        <p:spPr/>
        <p:txBody>
          <a:bodyPr/>
          <a:lstStyle/>
          <a:p>
            <a:pPr marL="400050" lvl="1" indent="0">
              <a:buFont typeface="Arial" panose="020B0604020202020204" pitchFamily="34" charset="0"/>
              <a:buNone/>
            </a:pPr>
            <a:r>
              <a:rPr lang="en-US" altLang="zh-CN" sz="1600" b="1" i="1" dirty="0" smtClean="0"/>
              <a:t>LDMFD SP!, {R0, R1, R2}	 </a:t>
            </a:r>
            <a:r>
              <a:rPr lang="en-US" altLang="zh-CN" sz="1600" dirty="0" smtClean="0"/>
              <a:t>;3 </a:t>
            </a:r>
            <a:r>
              <a:rPr lang="zh-CN" altLang="en-US" sz="1600" dirty="0" smtClean="0"/>
              <a:t>个寄存器出栈</a:t>
            </a:r>
          </a:p>
          <a:p>
            <a:pPr marL="400050" lvl="1" indent="0">
              <a:buFont typeface="Arial" panose="020B0604020202020204" pitchFamily="34" charset="0"/>
              <a:buNone/>
            </a:pPr>
            <a:r>
              <a:rPr lang="pt-BR" altLang="zh-CN" sz="1600" b="1" i="1" dirty="0" smtClean="0"/>
              <a:t>STMIA R0, {R0- R15}	 </a:t>
            </a:r>
            <a:r>
              <a:rPr lang="pt-BR" altLang="zh-CN" sz="1600" dirty="0" smtClean="0"/>
              <a:t>;</a:t>
            </a:r>
            <a:r>
              <a:rPr lang="zh-CN" altLang="pt-BR" sz="1600" dirty="0" smtClean="0"/>
              <a:t>保存所有寄存器</a:t>
            </a:r>
          </a:p>
          <a:p>
            <a:pPr marL="400050" lvl="1" indent="0">
              <a:buFont typeface="Arial" panose="020B0604020202020204" pitchFamily="34" charset="0"/>
              <a:buNone/>
            </a:pPr>
            <a:r>
              <a:rPr lang="en-US" altLang="zh-CN" sz="1600" b="1" i="1" dirty="0" smtClean="0"/>
              <a:t>LDMFD SP!, {R15}	 </a:t>
            </a:r>
            <a:r>
              <a:rPr lang="en-US" altLang="zh-CN" sz="1600" dirty="0" smtClean="0"/>
              <a:t>;R15←(SP)</a:t>
            </a:r>
            <a:r>
              <a:rPr lang="zh-CN" altLang="en-US" sz="1600" dirty="0" smtClean="0"/>
              <a:t>，</a:t>
            </a:r>
            <a:r>
              <a:rPr lang="en-US" altLang="zh-CN" sz="1600" dirty="0" smtClean="0"/>
              <a:t>CPSR </a:t>
            </a:r>
            <a:r>
              <a:rPr lang="zh-CN" altLang="en-US" sz="1600" dirty="0" smtClean="0"/>
              <a:t>不改变</a:t>
            </a:r>
          </a:p>
          <a:p>
            <a:pPr marL="400050" lvl="1" indent="0">
              <a:buFont typeface="Arial" panose="020B0604020202020204" pitchFamily="34" charset="0"/>
              <a:buNone/>
            </a:pPr>
            <a:r>
              <a:rPr lang="en-US" altLang="zh-CN" sz="1600" b="1" i="1" dirty="0" smtClean="0"/>
              <a:t>LDMFD SP!, {R15}^ 	</a:t>
            </a:r>
            <a:r>
              <a:rPr lang="en-US" altLang="zh-CN" sz="1600" dirty="0" smtClean="0"/>
              <a:t>;R15←(SP)</a:t>
            </a:r>
            <a:r>
              <a:rPr lang="zh-CN" altLang="en-US" sz="1600" dirty="0" smtClean="0"/>
              <a:t>，</a:t>
            </a:r>
            <a:r>
              <a:rPr lang="en-US" altLang="zh-CN" sz="1600" dirty="0" smtClean="0"/>
              <a:t>CPSR←SPSR_&lt;</a:t>
            </a:r>
            <a:r>
              <a:rPr lang="zh-CN" altLang="en-US" sz="1600" dirty="0" smtClean="0"/>
              <a:t>模式</a:t>
            </a:r>
            <a:r>
              <a:rPr lang="en-US" altLang="zh-CN" sz="1600" dirty="0" smtClean="0"/>
              <a:t>&gt;</a:t>
            </a:r>
            <a:r>
              <a:rPr lang="zh-CN" altLang="en-US" sz="1600" dirty="0" smtClean="0"/>
              <a:t>（在特权模式容许）</a:t>
            </a:r>
          </a:p>
          <a:p>
            <a:pPr marL="400050" lvl="1" indent="0">
              <a:buFont typeface="Arial" panose="020B0604020202020204" pitchFamily="34" charset="0"/>
              <a:buNone/>
            </a:pPr>
            <a:r>
              <a:rPr lang="en-US" altLang="zh-CN" sz="1600" b="1" i="1" dirty="0" smtClean="0"/>
              <a:t>STMFD R13, {R0- R14}^ 	</a:t>
            </a:r>
            <a:r>
              <a:rPr lang="en-US" altLang="zh-CN" sz="1600" dirty="0" smtClean="0"/>
              <a:t>;</a:t>
            </a:r>
            <a:r>
              <a:rPr lang="zh-CN" altLang="en-US" sz="1600" dirty="0" smtClean="0"/>
              <a:t>保存用户模式堆栈上的寄存器（在特权模式容许）</a:t>
            </a:r>
          </a:p>
          <a:p>
            <a:pPr marL="0" indent="0">
              <a:buFont typeface="Arial" panose="020B0604020202020204" pitchFamily="34" charset="0"/>
              <a:buNone/>
            </a:pPr>
            <a:endParaRPr lang="en-US" altLang="zh-CN" sz="2000" dirty="0" smtClean="0"/>
          </a:p>
          <a:p>
            <a:pPr marL="0" indent="0">
              <a:buFont typeface="Arial" panose="020B0604020202020204" pitchFamily="34" charset="0"/>
              <a:buNone/>
            </a:pPr>
            <a:endParaRPr lang="en-US" altLang="zh-CN" sz="2000" dirty="0"/>
          </a:p>
          <a:p>
            <a:pPr marL="0" indent="0">
              <a:buFont typeface="Arial" panose="020B0604020202020204" pitchFamily="34" charset="0"/>
              <a:buNone/>
            </a:pPr>
            <a:r>
              <a:rPr lang="zh-CN" altLang="en-US" sz="2000" dirty="0"/>
              <a:t>以下</a:t>
            </a:r>
            <a:r>
              <a:rPr lang="zh-CN" altLang="en-US" sz="2000" dirty="0" smtClean="0"/>
              <a:t>这些</a:t>
            </a:r>
            <a:r>
              <a:rPr lang="zh-CN" altLang="en-US" sz="2000" dirty="0" smtClean="0"/>
              <a:t>指令可能用于进入子程序时的状态保存，并在常规调用有效的返回时恢复：</a:t>
            </a:r>
          </a:p>
          <a:p>
            <a:pPr marL="400050" lvl="1" indent="0">
              <a:buFont typeface="Arial" panose="020B0604020202020204" pitchFamily="34" charset="0"/>
              <a:buNone/>
            </a:pPr>
            <a:r>
              <a:rPr lang="en-US" altLang="zh-CN" sz="1600" b="1" i="1" dirty="0" smtClean="0"/>
              <a:t>STMED SP!, {R0- R3, R14} 	</a:t>
            </a:r>
            <a:r>
              <a:rPr lang="en-US" altLang="zh-CN" sz="1600" dirty="0" smtClean="0"/>
              <a:t>;</a:t>
            </a:r>
            <a:r>
              <a:rPr lang="zh-CN" altLang="en-US" sz="1600" dirty="0" smtClean="0"/>
              <a:t>保存用于工作区域的</a:t>
            </a:r>
            <a:r>
              <a:rPr lang="en-US" altLang="zh-CN" sz="1600" dirty="0" smtClean="0"/>
              <a:t>R0 </a:t>
            </a:r>
            <a:r>
              <a:rPr lang="zh-CN" altLang="en-US" sz="1600" dirty="0" smtClean="0"/>
              <a:t>到</a:t>
            </a:r>
            <a:r>
              <a:rPr lang="en-US" altLang="zh-CN" sz="1600" dirty="0" smtClean="0"/>
              <a:t>R3 </a:t>
            </a:r>
            <a:r>
              <a:rPr lang="zh-CN" altLang="en-US" sz="1600" dirty="0" smtClean="0"/>
              <a:t>和用于返回的</a:t>
            </a:r>
            <a:r>
              <a:rPr lang="en-US" altLang="zh-CN" sz="1600" dirty="0" smtClean="0"/>
              <a:t>R14</a:t>
            </a:r>
          </a:p>
          <a:p>
            <a:pPr marL="400050" lvl="1" indent="0">
              <a:buFont typeface="Arial" panose="020B0604020202020204" pitchFamily="34" charset="0"/>
              <a:buNone/>
            </a:pPr>
            <a:r>
              <a:rPr lang="en-US" altLang="zh-CN" sz="1600" b="1" i="1" dirty="0" smtClean="0"/>
              <a:t>BL somewhere 		</a:t>
            </a:r>
            <a:r>
              <a:rPr lang="en-US" altLang="zh-CN" sz="1600" dirty="0" smtClean="0"/>
              <a:t>;</a:t>
            </a:r>
            <a:r>
              <a:rPr lang="zh-CN" altLang="en-US" sz="1600" dirty="0" smtClean="0"/>
              <a:t>此嵌套调用将会覆盖</a:t>
            </a:r>
            <a:r>
              <a:rPr lang="en-US" altLang="zh-CN" sz="1600" dirty="0" smtClean="0"/>
              <a:t>R14</a:t>
            </a:r>
          </a:p>
          <a:p>
            <a:pPr marL="400050" lvl="1" indent="0">
              <a:buFont typeface="Arial" panose="020B0604020202020204" pitchFamily="34" charset="0"/>
              <a:buNone/>
            </a:pPr>
            <a:r>
              <a:rPr lang="en-US" altLang="zh-CN" sz="1600" b="1" i="1" dirty="0" smtClean="0"/>
              <a:t>LDMED SP!, {R0- R3, R15} 	</a:t>
            </a:r>
            <a:r>
              <a:rPr lang="en-US" altLang="zh-CN" sz="1600" dirty="0" smtClean="0"/>
              <a:t>;</a:t>
            </a:r>
            <a:r>
              <a:rPr lang="zh-CN" altLang="en-US" sz="1600" dirty="0" smtClean="0"/>
              <a:t>恢复工作区域并返回</a:t>
            </a:r>
          </a:p>
        </p:txBody>
      </p:sp>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E22B25C-3E62-4E0B-831B-020837C38BB8}" type="slidenum">
              <a:rPr lang="en-US" altLang="zh-CN">
                <a:solidFill>
                  <a:srgbClr val="898989"/>
                </a:solidFill>
              </a:rPr>
              <a:pPr eaLnBrk="1" hangingPunct="1"/>
              <a:t>76</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交换指令</a:t>
            </a:r>
          </a:p>
        </p:txBody>
      </p:sp>
      <p:sp>
        <p:nvSpPr>
          <p:cNvPr id="83971" name="Rectangle 3"/>
          <p:cNvSpPr>
            <a:spLocks noGrp="1" noChangeArrowheads="1"/>
          </p:cNvSpPr>
          <p:nvPr>
            <p:ph idx="1"/>
          </p:nvPr>
        </p:nvSpPr>
        <p:spPr>
          <a:xfrm>
            <a:off x="457200" y="1274763"/>
            <a:ext cx="8229600" cy="4856162"/>
          </a:xfrm>
        </p:spPr>
        <p:txBody>
          <a:bodyPr/>
          <a:lstStyle/>
          <a:p>
            <a:pPr eaLnBrk="1" hangingPunct="1"/>
            <a:r>
              <a:rPr lang="zh-CN" altLang="en-US" sz="2400" dirty="0" smtClean="0"/>
              <a:t>交换指令是</a:t>
            </a:r>
            <a:r>
              <a:rPr lang="en-US" altLang="zh-CN" sz="2400" dirty="0" smtClean="0"/>
              <a:t>Load/Store</a:t>
            </a:r>
            <a:r>
              <a:rPr lang="zh-CN" altLang="en-US" sz="2400" dirty="0" smtClean="0"/>
              <a:t>指令的特例。</a:t>
            </a:r>
          </a:p>
          <a:p>
            <a:pPr eaLnBrk="1" hangingPunct="1"/>
            <a:r>
              <a:rPr lang="en-US" altLang="zh-CN" sz="2400" b="1" dirty="0" smtClean="0"/>
              <a:t>SWP</a:t>
            </a:r>
            <a:r>
              <a:rPr lang="zh-CN" altLang="en-US" sz="2400" dirty="0" smtClean="0"/>
              <a:t>指令用于在内存和寄存器之间交换数据。</a:t>
            </a:r>
          </a:p>
          <a:p>
            <a:pPr eaLnBrk="1" hangingPunct="1"/>
            <a:r>
              <a:rPr lang="zh-CN" altLang="en-US" sz="2400" dirty="0" smtClean="0"/>
              <a:t>该指令能够将存储单元和寄存器中的字或者无符号字节相交换。即</a:t>
            </a:r>
            <a:r>
              <a:rPr lang="zh-CN" altLang="en-US" sz="2400" dirty="0" smtClean="0">
                <a:solidFill>
                  <a:srgbClr val="FF0000"/>
                </a:solidFill>
              </a:rPr>
              <a:t>交换数据的读取和存入组合在一条指令中</a:t>
            </a:r>
            <a:r>
              <a:rPr lang="zh-CN" altLang="en-US" sz="2400" dirty="0" smtClean="0"/>
              <a:t>。</a:t>
            </a:r>
            <a:endParaRPr lang="en-US" altLang="zh-CN" sz="2400" dirty="0" smtClean="0"/>
          </a:p>
          <a:p>
            <a:r>
              <a:rPr lang="zh-CN" altLang="en-US" sz="2400" dirty="0" smtClean="0"/>
              <a:t>执行这条指令就</a:t>
            </a:r>
            <a:r>
              <a:rPr lang="zh-CN" altLang="en-US" sz="2400" dirty="0" smtClean="0">
                <a:solidFill>
                  <a:srgbClr val="FF0000"/>
                </a:solidFill>
              </a:rPr>
              <a:t>如同存储器读取接着与存储器写入被“锁”在一起（处理器不能被打断直至操作完成，存储器管理器被警告对待其为不能分开的）</a:t>
            </a:r>
            <a:r>
              <a:rPr lang="zh-CN" altLang="en-US" sz="2400" dirty="0" smtClean="0"/>
              <a:t>。</a:t>
            </a:r>
            <a:endParaRPr lang="en-US" altLang="zh-CN" sz="2400" dirty="0" smtClean="0"/>
          </a:p>
          <a:p>
            <a:r>
              <a:rPr lang="zh-CN" altLang="en-US" sz="2400" dirty="0" smtClean="0"/>
              <a:t>这种指令类型对于实现软件信号量特别有用。</a:t>
            </a:r>
          </a:p>
        </p:txBody>
      </p:sp>
      <p:sp>
        <p:nvSpPr>
          <p:cNvPr id="8397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B4389E0-FD33-43CF-9F2A-7BE03FB181DA}"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8397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1A95814-C028-43A1-AD96-184703FC92DA}" type="slidenum">
              <a:rPr lang="en-US" altLang="zh-CN" sz="1000">
                <a:latin typeface="Arial" panose="020B0604020202020204" pitchFamily="34" charset="0"/>
              </a:rPr>
              <a:pPr eaLnBrk="1" hangingPunct="1">
                <a:spcBef>
                  <a:spcPct val="0"/>
                </a:spcBef>
                <a:buFontTx/>
                <a:buNone/>
              </a:pPr>
              <a:t>77</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mtClean="0"/>
              <a:t>指令译码</a:t>
            </a:r>
          </a:p>
        </p:txBody>
      </p:sp>
      <p:pic>
        <p:nvPicPr>
          <p:cNvPr id="8806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34997" y="2736271"/>
            <a:ext cx="7674005" cy="2377646"/>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3D0CE6-11D4-4AFD-BB0D-7B51F7A3BCCC}" type="slidenum">
              <a:rPr lang="en-US" altLang="zh-CN">
                <a:solidFill>
                  <a:srgbClr val="898989"/>
                </a:solidFill>
              </a:rPr>
              <a:pPr eaLnBrk="1" hangingPunct="1"/>
              <a:t>78</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mtClean="0"/>
              <a:t>语法</a:t>
            </a:r>
          </a:p>
        </p:txBody>
      </p:sp>
      <p:pic>
        <p:nvPicPr>
          <p:cNvPr id="8499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54150" y="2743200"/>
            <a:ext cx="6581775" cy="18192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B20695-92C6-4C79-93AE-F085B70C3A57}" type="slidenum">
              <a:rPr lang="en-US" altLang="zh-CN">
                <a:solidFill>
                  <a:srgbClr val="898989"/>
                </a:solidFill>
              </a:rPr>
              <a:pPr eaLnBrk="1" hangingPunct="1"/>
              <a:t>79</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9"/>
          <p:cNvSpPr>
            <a:spLocks noGrp="1" noChangeArrowheads="1"/>
          </p:cNvSpPr>
          <p:nvPr>
            <p:ph type="title"/>
          </p:nvPr>
        </p:nvSpPr>
        <p:spPr>
          <a:xfrm>
            <a:off x="471488" y="1401763"/>
            <a:ext cx="7543800" cy="762000"/>
          </a:xfrm>
          <a:noFill/>
        </p:spPr>
        <p:txBody>
          <a:bodyPr/>
          <a:lstStyle/>
          <a:p>
            <a:pPr eaLnBrk="1" hangingPunct="1"/>
            <a:r>
              <a:rPr lang="zh-CN" altLang="en-US" smtClean="0"/>
              <a:t>指令条件码</a:t>
            </a:r>
          </a:p>
        </p:txBody>
      </p:sp>
      <p:sp>
        <p:nvSpPr>
          <p:cNvPr id="9219" name="日期占位符 7"/>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6421FFE-6B0A-4D2D-891B-5088FC0089AE}"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922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57A6921-FDEE-41E3-8A93-61633DBF5384}" type="slidenum">
              <a:rPr lang="zh-CN" altLang="en-US" sz="1000">
                <a:latin typeface="Arial" panose="020B0604020202020204" pitchFamily="34" charset="0"/>
              </a:rPr>
              <a:pPr eaLnBrk="1" hangingPunct="1">
                <a:spcBef>
                  <a:spcPct val="0"/>
                </a:spcBef>
                <a:buFontTx/>
                <a:buNone/>
              </a:pPr>
              <a:t>8</a:t>
            </a:fld>
            <a:endParaRPr lang="en-US" altLang="zh-CN" sz="1000">
              <a:latin typeface="Arial" panose="020B0604020202020204" pitchFamily="34" charset="0"/>
            </a:endParaRPr>
          </a:p>
        </p:txBody>
      </p:sp>
      <p:sp>
        <p:nvSpPr>
          <p:cNvPr id="9221" name="Text Box 4"/>
          <p:cNvSpPr txBox="1">
            <a:spLocks noChangeArrowheads="1"/>
          </p:cNvSpPr>
          <p:nvPr/>
        </p:nvSpPr>
        <p:spPr bwMode="auto">
          <a:xfrm>
            <a:off x="762000" y="3352800"/>
            <a:ext cx="1752600" cy="2235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lang="en-US" altLang="zh-CN" sz="2000">
                <a:latin typeface="华文新魏" panose="02010800040101010101" pitchFamily="2" charset="-122"/>
                <a:ea typeface="华文新魏" panose="02010800040101010101" pitchFamily="2" charset="-122"/>
              </a:rPr>
              <a:t>C</a:t>
            </a:r>
            <a:r>
              <a:rPr lang="zh-CN" altLang="en-US" sz="2000">
                <a:latin typeface="华文新魏" panose="02010800040101010101" pitchFamily="2" charset="-122"/>
                <a:ea typeface="华文新魏" panose="02010800040101010101" pitchFamily="2" charset="-122"/>
              </a:rPr>
              <a:t>代码：</a:t>
            </a:r>
          </a:p>
          <a:p>
            <a:pPr algn="just" eaLnBrk="1" hangingPunct="1">
              <a:spcBef>
                <a:spcPct val="50000"/>
              </a:spcBef>
              <a:buFontTx/>
              <a:buNone/>
            </a:pPr>
            <a:r>
              <a:rPr lang="en-US" altLang="zh-CN" sz="2000" b="1">
                <a:solidFill>
                  <a:srgbClr val="0000FF"/>
                </a:solidFill>
                <a:latin typeface="Courier New" panose="02070309020205020404" pitchFamily="49" charset="0"/>
                <a:ea typeface="华文新魏" panose="02010800040101010101" pitchFamily="2" charset="-122"/>
              </a:rPr>
              <a:t>if(a &gt; b)</a:t>
            </a:r>
          </a:p>
          <a:p>
            <a:pPr algn="just" eaLnBrk="1" hangingPunct="1">
              <a:spcBef>
                <a:spcPct val="50000"/>
              </a:spcBef>
              <a:buFontTx/>
              <a:buNone/>
            </a:pPr>
            <a:r>
              <a:rPr lang="en-US" altLang="zh-CN" sz="2000" b="1">
                <a:solidFill>
                  <a:srgbClr val="0000FF"/>
                </a:solidFill>
                <a:latin typeface="Courier New" panose="02070309020205020404" pitchFamily="49" charset="0"/>
                <a:ea typeface="华文新魏" panose="02010800040101010101" pitchFamily="2" charset="-122"/>
              </a:rPr>
              <a:t>	a++;</a:t>
            </a:r>
          </a:p>
          <a:p>
            <a:pPr algn="just" eaLnBrk="1" hangingPunct="1">
              <a:spcBef>
                <a:spcPct val="50000"/>
              </a:spcBef>
              <a:buFontTx/>
              <a:buNone/>
            </a:pPr>
            <a:r>
              <a:rPr lang="en-US" altLang="zh-CN" sz="2000" b="1">
                <a:solidFill>
                  <a:srgbClr val="0000FF"/>
                </a:solidFill>
                <a:latin typeface="Courier New" panose="02070309020205020404" pitchFamily="49" charset="0"/>
                <a:ea typeface="华文新魏" panose="02010800040101010101" pitchFamily="2" charset="-122"/>
              </a:rPr>
              <a:t>else</a:t>
            </a:r>
          </a:p>
          <a:p>
            <a:pPr algn="just" eaLnBrk="1" hangingPunct="1">
              <a:spcBef>
                <a:spcPct val="50000"/>
              </a:spcBef>
              <a:buFontTx/>
              <a:buNone/>
            </a:pPr>
            <a:r>
              <a:rPr lang="en-US" altLang="zh-CN" sz="2000" b="1">
                <a:solidFill>
                  <a:srgbClr val="0000FF"/>
                </a:solidFill>
                <a:latin typeface="Courier New" panose="02070309020205020404" pitchFamily="49" charset="0"/>
                <a:ea typeface="华文新魏" panose="02010800040101010101" pitchFamily="2" charset="-122"/>
              </a:rPr>
              <a:t>	b++;</a:t>
            </a:r>
          </a:p>
        </p:txBody>
      </p:sp>
      <p:sp>
        <p:nvSpPr>
          <p:cNvPr id="939013" name="Text Box 5"/>
          <p:cNvSpPr txBox="1">
            <a:spLocks noChangeArrowheads="1"/>
          </p:cNvSpPr>
          <p:nvPr/>
        </p:nvSpPr>
        <p:spPr bwMode="auto">
          <a:xfrm>
            <a:off x="3124200" y="3352800"/>
            <a:ext cx="5486400" cy="177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lang="zh-CN" altLang="en-US" sz="2000" dirty="0">
                <a:latin typeface="Courier New" panose="02070309020205020404" pitchFamily="49" charset="0"/>
                <a:ea typeface="华文新魏" panose="02010800040101010101" pitchFamily="2" charset="-122"/>
              </a:rPr>
              <a:t>对应的汇编代码：</a:t>
            </a:r>
          </a:p>
          <a:p>
            <a:pPr algn="just" eaLnBrk="1" hangingPunct="1">
              <a:spcBef>
                <a:spcPct val="50000"/>
              </a:spcBef>
              <a:buFontTx/>
              <a:buNone/>
            </a:pPr>
            <a:r>
              <a:rPr lang="en-US" altLang="zh-CN" sz="2000" b="1" dirty="0">
                <a:solidFill>
                  <a:srgbClr val="0000FF"/>
                </a:solidFill>
                <a:latin typeface="Courier New" panose="02070309020205020404" pitchFamily="49" charset="0"/>
                <a:ea typeface="华文新魏" panose="02010800040101010101" pitchFamily="2" charset="-122"/>
              </a:rPr>
              <a:t>CMP	R0,R1</a:t>
            </a:r>
            <a:r>
              <a:rPr lang="en-US" altLang="zh-CN" sz="2000" dirty="0">
                <a:solidFill>
                  <a:srgbClr val="0000FF"/>
                </a:solidFill>
                <a:latin typeface="Courier New" panose="02070309020205020404" pitchFamily="49" charset="0"/>
                <a:ea typeface="华文新魏" panose="02010800040101010101" pitchFamily="2" charset="-122"/>
              </a:rPr>
              <a:t>	</a:t>
            </a:r>
            <a:r>
              <a:rPr lang="en-US" altLang="zh-CN" sz="2000" dirty="0">
                <a:latin typeface="Courier New" panose="02070309020205020404" pitchFamily="49" charset="0"/>
                <a:ea typeface="华文新魏" panose="02010800040101010101" pitchFamily="2" charset="-122"/>
              </a:rPr>
              <a:t>    ;R0</a:t>
            </a:r>
            <a:r>
              <a:rPr lang="zh-CN" altLang="en-US" sz="2000" dirty="0">
                <a:latin typeface="Courier New" panose="02070309020205020404" pitchFamily="49" charset="0"/>
                <a:ea typeface="华文新魏" panose="02010800040101010101" pitchFamily="2" charset="-122"/>
              </a:rPr>
              <a:t>与</a:t>
            </a:r>
            <a:r>
              <a:rPr lang="en-US" altLang="zh-CN" sz="2000" dirty="0">
                <a:latin typeface="Courier New" panose="02070309020205020404" pitchFamily="49" charset="0"/>
                <a:ea typeface="华文新魏" panose="02010800040101010101" pitchFamily="2" charset="-122"/>
              </a:rPr>
              <a:t>R1</a:t>
            </a:r>
            <a:r>
              <a:rPr lang="zh-CN" altLang="en-US" sz="2000" dirty="0">
                <a:latin typeface="Courier New" panose="02070309020205020404" pitchFamily="49" charset="0"/>
                <a:ea typeface="华文新魏" panose="02010800040101010101" pitchFamily="2" charset="-122"/>
              </a:rPr>
              <a:t>比较</a:t>
            </a:r>
          </a:p>
          <a:p>
            <a:pPr algn="just" eaLnBrk="1" hangingPunct="1">
              <a:spcBef>
                <a:spcPct val="50000"/>
              </a:spcBef>
              <a:buFontTx/>
              <a:buNone/>
            </a:pPr>
            <a:r>
              <a:rPr lang="en-US" altLang="zh-CN" sz="2000" b="1" dirty="0">
                <a:solidFill>
                  <a:srgbClr val="0000FF"/>
                </a:solidFill>
                <a:latin typeface="Courier New" panose="02070309020205020404" pitchFamily="49" charset="0"/>
                <a:ea typeface="华文新魏" panose="02010800040101010101" pitchFamily="2" charset="-122"/>
              </a:rPr>
              <a:t>ADD</a:t>
            </a:r>
            <a:r>
              <a:rPr lang="en-US" altLang="zh-CN" sz="2000" b="1" dirty="0">
                <a:solidFill>
                  <a:schemeClr val="hlink"/>
                </a:solidFill>
                <a:latin typeface="Courier New" panose="02070309020205020404" pitchFamily="49" charset="0"/>
                <a:ea typeface="华文新魏" panose="02010800040101010101" pitchFamily="2" charset="-122"/>
              </a:rPr>
              <a:t>HI</a:t>
            </a:r>
            <a:r>
              <a:rPr lang="en-US" altLang="zh-CN" sz="2000" b="1" dirty="0">
                <a:solidFill>
                  <a:srgbClr val="0000FF"/>
                </a:solidFill>
                <a:latin typeface="Courier New" panose="02070309020205020404" pitchFamily="49" charset="0"/>
                <a:ea typeface="华文新魏" panose="02010800040101010101" pitchFamily="2" charset="-122"/>
              </a:rPr>
              <a:t>	R0,R0,#1</a:t>
            </a:r>
            <a:r>
              <a:rPr lang="en-US" altLang="zh-CN" sz="2000" dirty="0">
                <a:latin typeface="Courier New" panose="02070309020205020404" pitchFamily="49" charset="0"/>
                <a:ea typeface="华文新魏" panose="02010800040101010101" pitchFamily="2" charset="-122"/>
              </a:rPr>
              <a:t>  ;</a:t>
            </a:r>
            <a:r>
              <a:rPr lang="zh-CN" altLang="en-US" sz="2000" dirty="0">
                <a:latin typeface="Courier New" panose="02070309020205020404" pitchFamily="49" charset="0"/>
                <a:ea typeface="华文新魏" panose="02010800040101010101" pitchFamily="2" charset="-122"/>
              </a:rPr>
              <a:t>若</a:t>
            </a:r>
            <a:r>
              <a:rPr lang="en-US" altLang="zh-CN" sz="2000" dirty="0">
                <a:latin typeface="Courier New" panose="02070309020205020404" pitchFamily="49" charset="0"/>
                <a:ea typeface="华文新魏" panose="02010800040101010101" pitchFamily="2" charset="-122"/>
              </a:rPr>
              <a:t>R0&gt;R1</a:t>
            </a:r>
            <a:r>
              <a:rPr lang="zh-CN" altLang="en-US" sz="2000" dirty="0">
                <a:latin typeface="Courier New" panose="02070309020205020404" pitchFamily="49" charset="0"/>
                <a:ea typeface="华文新魏" panose="02010800040101010101" pitchFamily="2" charset="-122"/>
              </a:rPr>
              <a:t>，则</a:t>
            </a:r>
            <a:r>
              <a:rPr lang="en-US" altLang="zh-CN" sz="2000" dirty="0">
                <a:latin typeface="Courier New" panose="02070309020205020404" pitchFamily="49" charset="0"/>
                <a:ea typeface="华文新魏" panose="02010800040101010101" pitchFamily="2" charset="-122"/>
              </a:rPr>
              <a:t>R0=R0+1</a:t>
            </a:r>
          </a:p>
          <a:p>
            <a:pPr algn="just" eaLnBrk="1" hangingPunct="1">
              <a:spcBef>
                <a:spcPct val="50000"/>
              </a:spcBef>
              <a:buFontTx/>
              <a:buNone/>
            </a:pPr>
            <a:r>
              <a:rPr lang="en-US" altLang="zh-CN" sz="2000" b="1" dirty="0">
                <a:solidFill>
                  <a:srgbClr val="0000FF"/>
                </a:solidFill>
                <a:latin typeface="Courier New" panose="02070309020205020404" pitchFamily="49" charset="0"/>
                <a:ea typeface="华文新魏" panose="02010800040101010101" pitchFamily="2" charset="-122"/>
              </a:rPr>
              <a:t>ADD</a:t>
            </a:r>
            <a:r>
              <a:rPr lang="en-US" altLang="zh-CN" sz="2000" b="1" dirty="0">
                <a:solidFill>
                  <a:schemeClr val="hlink"/>
                </a:solidFill>
                <a:latin typeface="Courier New" panose="02070309020205020404" pitchFamily="49" charset="0"/>
                <a:ea typeface="华文新魏" panose="02010800040101010101" pitchFamily="2" charset="-122"/>
              </a:rPr>
              <a:t>LS</a:t>
            </a:r>
            <a:r>
              <a:rPr lang="en-US" altLang="zh-CN" sz="2000" b="1" dirty="0">
                <a:solidFill>
                  <a:srgbClr val="0000FF"/>
                </a:solidFill>
                <a:latin typeface="Courier New" panose="02070309020205020404" pitchFamily="49" charset="0"/>
                <a:ea typeface="华文新魏" panose="02010800040101010101" pitchFamily="2" charset="-122"/>
              </a:rPr>
              <a:t>	R1,R1,#1</a:t>
            </a:r>
            <a:r>
              <a:rPr lang="en-US" altLang="zh-CN" sz="2000" dirty="0">
                <a:latin typeface="Courier New" panose="02070309020205020404" pitchFamily="49" charset="0"/>
                <a:ea typeface="华文新魏" panose="02010800040101010101" pitchFamily="2" charset="-122"/>
              </a:rPr>
              <a:t>  ;</a:t>
            </a:r>
            <a:r>
              <a:rPr lang="zh-CN" altLang="en-US" sz="2000" dirty="0">
                <a:latin typeface="Courier New" panose="02070309020205020404" pitchFamily="49" charset="0"/>
                <a:ea typeface="华文新魏" panose="02010800040101010101" pitchFamily="2" charset="-122"/>
              </a:rPr>
              <a:t>若</a:t>
            </a:r>
            <a:r>
              <a:rPr lang="en-US" altLang="zh-CN" sz="2000" dirty="0">
                <a:latin typeface="Courier New" panose="02070309020205020404" pitchFamily="49" charset="0"/>
                <a:ea typeface="华文新魏" panose="02010800040101010101" pitchFamily="2" charset="-122"/>
              </a:rPr>
              <a:t>R0</a:t>
            </a:r>
            <a:r>
              <a:rPr lang="en-US" altLang="zh-CN" sz="2000" dirty="0">
                <a:latin typeface="宋体" panose="02010600030101010101" pitchFamily="2" charset="-122"/>
              </a:rPr>
              <a:t>≤R1</a:t>
            </a:r>
            <a:r>
              <a:rPr lang="zh-CN" altLang="en-US" sz="2000" dirty="0">
                <a:latin typeface="宋体" panose="02010600030101010101" pitchFamily="2" charset="-122"/>
              </a:rPr>
              <a:t>，则</a:t>
            </a:r>
            <a:r>
              <a:rPr lang="en-US" altLang="zh-CN" sz="2000" dirty="0">
                <a:latin typeface="宋体" panose="02010600030101010101" pitchFamily="2" charset="-122"/>
              </a:rPr>
              <a:t>R1=R1+1</a:t>
            </a:r>
            <a:endParaRPr lang="en-US" altLang="zh-CN" sz="2000" dirty="0">
              <a:latin typeface="Courier New" panose="02070309020205020404" pitchFamily="49" charset="0"/>
              <a:ea typeface="华文新魏" panose="02010800040101010101" pitchFamily="2" charset="-122"/>
            </a:endParaRPr>
          </a:p>
        </p:txBody>
      </p:sp>
      <p:sp>
        <p:nvSpPr>
          <p:cNvPr id="939014" name="AutoShape 6"/>
          <p:cNvSpPr>
            <a:spLocks noChangeArrowheads="1"/>
          </p:cNvSpPr>
          <p:nvPr/>
        </p:nvSpPr>
        <p:spPr bwMode="auto">
          <a:xfrm>
            <a:off x="2590800" y="3352800"/>
            <a:ext cx="457200" cy="457200"/>
          </a:xfrm>
          <a:prstGeom prst="rightArrow">
            <a:avLst>
              <a:gd name="adj1" fmla="val 50000"/>
              <a:gd name="adj2" fmla="val 25000"/>
            </a:avLst>
          </a:prstGeom>
          <a:solidFill>
            <a:srgbClr val="CCFFFF"/>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9224" name="Text Box 7"/>
          <p:cNvSpPr txBox="1">
            <a:spLocks noChangeArrowheads="1"/>
          </p:cNvSpPr>
          <p:nvPr/>
        </p:nvSpPr>
        <p:spPr bwMode="auto">
          <a:xfrm>
            <a:off x="762000" y="28956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a:latin typeface="Arial" panose="020B0604020202020204" pitchFamily="34" charset="0"/>
                <a:ea typeface="华文新魏" panose="02010800040101010101" pitchFamily="2" charset="-122"/>
              </a:rPr>
              <a:t>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39014"/>
                                        </p:tgtEl>
                                        <p:attrNameLst>
                                          <p:attrName>style.visibility</p:attrName>
                                        </p:attrNameLst>
                                      </p:cBhvr>
                                      <p:to>
                                        <p:strVal val="visible"/>
                                      </p:to>
                                    </p:set>
                                    <p:animEffect transition="in" filter="slide(fromLeft)">
                                      <p:cBhvr>
                                        <p:cTn id="7" dur="500"/>
                                        <p:tgtEl>
                                          <p:spTgt spid="939014"/>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939013"/>
                                        </p:tgtEl>
                                        <p:attrNameLst>
                                          <p:attrName>style.visibility</p:attrName>
                                        </p:attrNameLst>
                                      </p:cBhvr>
                                      <p:to>
                                        <p:strVal val="visible"/>
                                      </p:to>
                                    </p:set>
                                    <p:animEffect transition="in" filter="slide(fromTop)">
                                      <p:cBhvr>
                                        <p:cTn id="11" dur="500"/>
                                        <p:tgtEl>
                                          <p:spTgt spid="93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3" grpId="0" animBg="1" autoUpdateAnimBg="0"/>
      <p:bldP spid="93901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15"/>
          <p:cNvSpPr>
            <a:spLocks noGrp="1" noChangeArrowheads="1"/>
          </p:cNvSpPr>
          <p:nvPr>
            <p:ph type="title"/>
          </p:nvPr>
        </p:nvSpPr>
        <p:spPr>
          <a:noFill/>
        </p:spPr>
        <p:txBody>
          <a:bodyPr/>
          <a:lstStyle/>
          <a:p>
            <a:pPr eaLnBrk="1" hangingPunct="1"/>
            <a:r>
              <a:rPr lang="en-US" altLang="zh-CN" smtClean="0"/>
              <a:t>SWP</a:t>
            </a:r>
            <a:r>
              <a:rPr lang="zh-CN" altLang="en-US" smtClean="0"/>
              <a:t>指令</a:t>
            </a:r>
          </a:p>
        </p:txBody>
      </p:sp>
      <p:sp>
        <p:nvSpPr>
          <p:cNvPr id="86019" name="日期占位符 1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8C480D37-7110-488A-812D-FF541F749752}"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8602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67ACD0-5648-4F40-8E7A-F21CF9A15155}" type="slidenum">
              <a:rPr lang="zh-CN" altLang="en-US" sz="1000">
                <a:latin typeface="Arial" panose="020B0604020202020204" pitchFamily="34" charset="0"/>
              </a:rPr>
              <a:pPr eaLnBrk="1" hangingPunct="1">
                <a:spcBef>
                  <a:spcPct val="0"/>
                </a:spcBef>
                <a:buFontTx/>
                <a:buNone/>
              </a:pPr>
              <a:t>80</a:t>
            </a:fld>
            <a:endParaRPr lang="en-US" altLang="zh-CN" sz="1000">
              <a:latin typeface="Arial" panose="020B0604020202020204" pitchFamily="34" charset="0"/>
            </a:endParaRPr>
          </a:p>
        </p:txBody>
      </p:sp>
      <p:sp>
        <p:nvSpPr>
          <p:cNvPr id="86021" name="Rectangle 3"/>
          <p:cNvSpPr>
            <a:spLocks noChangeArrowheads="1"/>
          </p:cNvSpPr>
          <p:nvPr/>
        </p:nvSpPr>
        <p:spPr bwMode="auto">
          <a:xfrm>
            <a:off x="457200" y="2205038"/>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FontTx/>
              <a:buChar char="•"/>
            </a:pPr>
            <a:r>
              <a:rPr lang="en-US" altLang="zh-CN" sz="2800">
                <a:latin typeface="Arial" panose="020B0604020202020204" pitchFamily="34" charset="0"/>
              </a:rPr>
              <a:t>ARM</a:t>
            </a:r>
            <a:r>
              <a:rPr lang="zh-CN" altLang="en-US" sz="2800">
                <a:latin typeface="Arial" panose="020B0604020202020204" pitchFamily="34" charset="0"/>
              </a:rPr>
              <a:t>存储器访问指令</a:t>
            </a:r>
            <a:r>
              <a:rPr lang="en-US" altLang="zh-CN" sz="2800">
                <a:latin typeface="Arial" panose="020B0604020202020204" pitchFamily="34" charset="0"/>
              </a:rPr>
              <a:t>——</a:t>
            </a:r>
            <a:r>
              <a:rPr lang="zh-CN" altLang="en-US" sz="2400">
                <a:latin typeface="Arial" panose="020B0604020202020204" pitchFamily="34" charset="0"/>
              </a:rPr>
              <a:t>寄存器和存储器交换指令</a:t>
            </a:r>
          </a:p>
        </p:txBody>
      </p:sp>
      <p:grpSp>
        <p:nvGrpSpPr>
          <p:cNvPr id="2" name="Group 4"/>
          <p:cNvGrpSpPr>
            <a:grpSpLocks/>
          </p:cNvGrpSpPr>
          <p:nvPr/>
        </p:nvGrpSpPr>
        <p:grpSpPr bwMode="auto">
          <a:xfrm>
            <a:off x="611188" y="2924175"/>
            <a:ext cx="7848600" cy="3097213"/>
            <a:chOff x="385" y="1842"/>
            <a:chExt cx="4944" cy="1951"/>
          </a:xfrm>
        </p:grpSpPr>
        <p:sp>
          <p:nvSpPr>
            <p:cNvPr id="86030" name="AutoShape 5"/>
            <p:cNvSpPr>
              <a:spLocks noChangeArrowheads="1"/>
            </p:cNvSpPr>
            <p:nvPr/>
          </p:nvSpPr>
          <p:spPr bwMode="auto">
            <a:xfrm>
              <a:off x="385" y="1842"/>
              <a:ext cx="4944" cy="1951"/>
            </a:xfrm>
            <a:prstGeom prst="roundRect">
              <a:avLst>
                <a:gd name="adj" fmla="val 10102"/>
              </a:avLst>
            </a:prstGeom>
            <a:solidFill>
              <a:srgbClr val="CCFFCC"/>
            </a:solidFill>
            <a:ln w="19050">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968710" name="Text Box 6"/>
            <p:cNvSpPr txBox="1">
              <a:spLocks noChangeArrowheads="1"/>
            </p:cNvSpPr>
            <p:nvPr/>
          </p:nvSpPr>
          <p:spPr bwMode="auto">
            <a:xfrm>
              <a:off x="521" y="1842"/>
              <a:ext cx="4706" cy="769"/>
            </a:xfrm>
            <a:prstGeom prst="rect">
              <a:avLst/>
            </a:prstGeom>
            <a:noFill/>
            <a:ln w="19050">
              <a:noFill/>
              <a:miter lim="800000"/>
              <a:headEnd/>
              <a:tailEnd/>
            </a:ln>
            <a:effectLst/>
          </p:spPr>
          <p:txBody>
            <a:bodyPr>
              <a:spAutoFit/>
            </a:bodyPr>
            <a:lstStyle/>
            <a:p>
              <a:pPr>
                <a:spcBef>
                  <a:spcPct val="50000"/>
                </a:spcBef>
                <a:defRPr/>
              </a:pPr>
              <a:r>
                <a:rPr lang="zh-CN" altLang="en-US" sz="3200">
                  <a:latin typeface="Arial" charset="0"/>
                  <a:ea typeface="华文新魏" pitchFamily="2" charset="-122"/>
                </a:rPr>
                <a:t>装载指令：</a:t>
              </a:r>
            </a:p>
            <a:p>
              <a:pPr algn="ctr">
                <a:spcBef>
                  <a:spcPct val="50000"/>
                </a:spcBef>
                <a:defRPr/>
              </a:pPr>
              <a:r>
                <a:rPr lang="en-US" altLang="zh-CN" sz="2800">
                  <a:solidFill>
                    <a:schemeClr val="accent2"/>
                  </a:solidFill>
                  <a:effectLst>
                    <a:outerShdw blurRad="38100" dist="38100" dir="2700000" algn="tl">
                      <a:srgbClr val="C0C0C0"/>
                    </a:outerShdw>
                  </a:effectLst>
                  <a:latin typeface="Arial Black" pitchFamily="34" charset="0"/>
                  <a:ea typeface="华文新魏" pitchFamily="2" charset="-122"/>
                </a:rPr>
                <a:t>SWP    </a:t>
              </a:r>
              <a:r>
                <a:rPr lang="zh-CN" altLang="en-US" sz="2400" b="1">
                  <a:solidFill>
                    <a:srgbClr val="0000FF"/>
                  </a:solidFill>
                  <a:latin typeface="Arial Black" pitchFamily="34" charset="0"/>
                  <a:ea typeface="方正粗宋_GBK" pitchFamily="65" charset="-122"/>
                </a:rPr>
                <a:t>读入寄存器</a:t>
              </a:r>
              <a:r>
                <a:rPr lang="en-US" altLang="zh-CN" sz="2400" b="1">
                  <a:solidFill>
                    <a:srgbClr val="0000FF"/>
                  </a:solidFill>
                  <a:latin typeface="Arial Black" pitchFamily="34" charset="0"/>
                  <a:ea typeface="方正粗宋_GBK" pitchFamily="65" charset="-122"/>
                </a:rPr>
                <a:t>,</a:t>
              </a:r>
              <a:r>
                <a:rPr lang="zh-CN" altLang="en-US" sz="2400" b="1">
                  <a:solidFill>
                    <a:srgbClr val="0000FF"/>
                  </a:solidFill>
                  <a:latin typeface="Arial Black" pitchFamily="34" charset="0"/>
                  <a:ea typeface="方正粗宋_GBK" pitchFamily="65" charset="-122"/>
                </a:rPr>
                <a:t>输出寄存器</a:t>
              </a:r>
              <a:r>
                <a:rPr lang="en-US" altLang="zh-CN" sz="2400" b="1">
                  <a:solidFill>
                    <a:srgbClr val="0000FF"/>
                  </a:solidFill>
                  <a:latin typeface="Arial Black" pitchFamily="34" charset="0"/>
                  <a:ea typeface="方正粗宋_GBK" pitchFamily="65" charset="-122"/>
                </a:rPr>
                <a:t>,</a:t>
              </a:r>
              <a:r>
                <a:rPr lang="zh-CN" altLang="en-US" sz="2400" b="1">
                  <a:solidFill>
                    <a:srgbClr val="0000FF"/>
                  </a:solidFill>
                  <a:latin typeface="Arial Black" pitchFamily="34" charset="0"/>
                  <a:ea typeface="方正粗宋_GBK" pitchFamily="65" charset="-122"/>
                </a:rPr>
                <a:t>目标地址</a:t>
              </a:r>
            </a:p>
          </p:txBody>
        </p:sp>
      </p:grpSp>
      <p:grpSp>
        <p:nvGrpSpPr>
          <p:cNvPr id="3" name="Group 7"/>
          <p:cNvGrpSpPr>
            <a:grpSpLocks/>
          </p:cNvGrpSpPr>
          <p:nvPr/>
        </p:nvGrpSpPr>
        <p:grpSpPr bwMode="auto">
          <a:xfrm>
            <a:off x="2843213" y="4508500"/>
            <a:ext cx="4032250" cy="1296988"/>
            <a:chOff x="1701" y="2840"/>
            <a:chExt cx="2540" cy="817"/>
          </a:xfrm>
        </p:grpSpPr>
        <p:sp>
          <p:nvSpPr>
            <p:cNvPr id="86026" name="Rectangle 8"/>
            <p:cNvSpPr>
              <a:spLocks noChangeArrowheads="1"/>
            </p:cNvSpPr>
            <p:nvPr/>
          </p:nvSpPr>
          <p:spPr bwMode="auto">
            <a:xfrm>
              <a:off x="3243" y="2840"/>
              <a:ext cx="998" cy="817"/>
            </a:xfrm>
            <a:prstGeom prst="rect">
              <a:avLst/>
            </a:prstGeom>
            <a:solidFill>
              <a:srgbClr val="CCECFF"/>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endParaRPr lang="en-US" altLang="zh-CN" sz="2000">
                <a:solidFill>
                  <a:srgbClr val="FF0000"/>
                </a:solidFill>
                <a:latin typeface="Arial" panose="020B0604020202020204" pitchFamily="34" charset="0"/>
                <a:ea typeface="黑体" panose="02010609060101010101" pitchFamily="49" charset="-122"/>
              </a:endParaRPr>
            </a:p>
            <a:p>
              <a:pPr algn="ctr" eaLnBrk="1" hangingPunct="1">
                <a:spcBef>
                  <a:spcPct val="50000"/>
                </a:spcBef>
                <a:buFontTx/>
                <a:buNone/>
              </a:pPr>
              <a:endParaRPr lang="en-US" altLang="zh-CN" sz="2000">
                <a:solidFill>
                  <a:srgbClr val="FF0000"/>
                </a:solidFill>
                <a:latin typeface="Arial" panose="020B0604020202020204" pitchFamily="34" charset="0"/>
                <a:ea typeface="黑体" panose="02010609060101010101" pitchFamily="49" charset="-122"/>
              </a:endParaRPr>
            </a:p>
            <a:p>
              <a:pPr algn="ctr" eaLnBrk="1" hangingPunct="1">
                <a:spcBef>
                  <a:spcPct val="50000"/>
                </a:spcBef>
                <a:buFontTx/>
                <a:buNone/>
              </a:pPr>
              <a:r>
                <a:rPr lang="zh-CN" altLang="en-US" sz="2000">
                  <a:solidFill>
                    <a:srgbClr val="FF0000"/>
                  </a:solidFill>
                  <a:latin typeface="Arial" panose="020B0604020202020204" pitchFamily="34" charset="0"/>
                  <a:ea typeface="黑体" panose="02010609060101010101" pitchFamily="49" charset="-122"/>
                </a:rPr>
                <a:t>存储器</a:t>
              </a:r>
            </a:p>
          </p:txBody>
        </p:sp>
        <p:sp>
          <p:nvSpPr>
            <p:cNvPr id="86027" name="Rectangle 9"/>
            <p:cNvSpPr>
              <a:spLocks noChangeArrowheads="1"/>
            </p:cNvSpPr>
            <p:nvPr/>
          </p:nvSpPr>
          <p:spPr bwMode="auto">
            <a:xfrm>
              <a:off x="3243" y="3067"/>
              <a:ext cx="998" cy="210"/>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400">
                  <a:latin typeface="Arial" panose="020B0604020202020204" pitchFamily="34" charset="0"/>
                  <a:ea typeface="华文新魏" panose="02010800040101010101" pitchFamily="2" charset="-122"/>
                </a:rPr>
                <a:t>目标地址</a:t>
              </a:r>
            </a:p>
          </p:txBody>
        </p:sp>
        <p:sp>
          <p:nvSpPr>
            <p:cNvPr id="86028" name="Rectangle 10"/>
            <p:cNvSpPr>
              <a:spLocks noChangeArrowheads="1"/>
            </p:cNvSpPr>
            <p:nvPr/>
          </p:nvSpPr>
          <p:spPr bwMode="auto">
            <a:xfrm>
              <a:off x="1701" y="2931"/>
              <a:ext cx="1045" cy="255"/>
            </a:xfrm>
            <a:prstGeom prst="rect">
              <a:avLst/>
            </a:prstGeom>
            <a:solidFill>
              <a:srgbClr val="FFFFCC"/>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400">
                  <a:latin typeface="Arial" panose="020B0604020202020204" pitchFamily="34" charset="0"/>
                  <a:ea typeface="华文新魏" panose="02010800040101010101" pitchFamily="2" charset="-122"/>
                </a:rPr>
                <a:t>读入寄存器</a:t>
              </a:r>
            </a:p>
          </p:txBody>
        </p:sp>
        <p:sp>
          <p:nvSpPr>
            <p:cNvPr id="86029" name="Rectangle 11"/>
            <p:cNvSpPr>
              <a:spLocks noChangeArrowheads="1"/>
            </p:cNvSpPr>
            <p:nvPr/>
          </p:nvSpPr>
          <p:spPr bwMode="auto">
            <a:xfrm>
              <a:off x="1701" y="3266"/>
              <a:ext cx="1045" cy="255"/>
            </a:xfrm>
            <a:prstGeom prst="rect">
              <a:avLst/>
            </a:prstGeom>
            <a:solidFill>
              <a:srgbClr val="FFFFCC"/>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400">
                  <a:latin typeface="Arial" panose="020B0604020202020204" pitchFamily="34" charset="0"/>
                  <a:ea typeface="华文新魏" panose="02010800040101010101" pitchFamily="2" charset="-122"/>
                </a:rPr>
                <a:t>输出寄存器</a:t>
              </a:r>
            </a:p>
          </p:txBody>
        </p:sp>
      </p:grpSp>
      <p:sp>
        <p:nvSpPr>
          <p:cNvPr id="968716" name="Line 12"/>
          <p:cNvSpPr>
            <a:spLocks noChangeShapeType="1"/>
          </p:cNvSpPr>
          <p:nvPr/>
        </p:nvSpPr>
        <p:spPr bwMode="auto">
          <a:xfrm flipV="1">
            <a:off x="4498975" y="5084763"/>
            <a:ext cx="792163" cy="2889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8717" name="Line 13"/>
          <p:cNvSpPr>
            <a:spLocks noChangeShapeType="1"/>
          </p:cNvSpPr>
          <p:nvPr/>
        </p:nvSpPr>
        <p:spPr bwMode="auto">
          <a:xfrm flipH="1" flipV="1">
            <a:off x="4498975" y="4797425"/>
            <a:ext cx="792163" cy="2159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lide(fromTop)">
                                      <p:cBhvr>
                                        <p:cTn id="13" dur="500"/>
                                        <p:tgtEl>
                                          <p:spTgt spid="3"/>
                                        </p:tgtEl>
                                      </p:cBhvr>
                                    </p:animEffect>
                                  </p:childTnLst>
                                </p:cTn>
                              </p:par>
                            </p:childTnLst>
                          </p:cTn>
                        </p:par>
                        <p:par>
                          <p:cTn id="14" fill="hold" nodeType="afterGroup">
                            <p:stCondLst>
                              <p:cond delay="500"/>
                            </p:stCondLst>
                            <p:childTnLst>
                              <p:par>
                                <p:cTn id="15" presetID="22" presetClass="entr" presetSubtype="2" fill="hold" nodeType="afterEffect">
                                  <p:stCondLst>
                                    <p:cond delay="0"/>
                                  </p:stCondLst>
                                  <p:childTnLst>
                                    <p:set>
                                      <p:cBhvr>
                                        <p:cTn id="16" dur="1" fill="hold">
                                          <p:stCondLst>
                                            <p:cond delay="0"/>
                                          </p:stCondLst>
                                        </p:cTn>
                                        <p:tgtEl>
                                          <p:spTgt spid="968717"/>
                                        </p:tgtEl>
                                        <p:attrNameLst>
                                          <p:attrName>style.visibility</p:attrName>
                                        </p:attrNameLst>
                                      </p:cBhvr>
                                      <p:to>
                                        <p:strVal val="visible"/>
                                      </p:to>
                                    </p:set>
                                    <p:animEffect transition="in" filter="wipe(right)">
                                      <p:cBhvr>
                                        <p:cTn id="17" dur="500"/>
                                        <p:tgtEl>
                                          <p:spTgt spid="968717"/>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968716"/>
                                        </p:tgtEl>
                                        <p:attrNameLst>
                                          <p:attrName>style.visibility</p:attrName>
                                        </p:attrNameLst>
                                      </p:cBhvr>
                                      <p:to>
                                        <p:strVal val="visible"/>
                                      </p:to>
                                    </p:set>
                                    <p:animEffect transition="in" filter="wipe(left)">
                                      <p:cBhvr>
                                        <p:cTn id="21" dur="500"/>
                                        <p:tgtEl>
                                          <p:spTgt spid="968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8"/>
          <p:cNvSpPr>
            <a:spLocks noGrp="1" noChangeArrowheads="1"/>
          </p:cNvSpPr>
          <p:nvPr>
            <p:ph type="title"/>
          </p:nvPr>
        </p:nvSpPr>
        <p:spPr>
          <a:noFill/>
        </p:spPr>
        <p:txBody>
          <a:bodyPr/>
          <a:lstStyle/>
          <a:p>
            <a:pPr eaLnBrk="1" hangingPunct="1"/>
            <a:r>
              <a:rPr lang="en-US" altLang="zh-CN" smtClean="0"/>
              <a:t>SWP</a:t>
            </a:r>
            <a:r>
              <a:rPr lang="zh-CN" altLang="en-US" smtClean="0"/>
              <a:t>指令</a:t>
            </a:r>
          </a:p>
        </p:txBody>
      </p:sp>
      <p:sp>
        <p:nvSpPr>
          <p:cNvPr id="87043" name="日期占位符 6"/>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F895C0D-0BDE-41F7-9C2B-13F661259AE5}"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8704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F61D792-0AC1-43A1-86E7-900A088FEB93}" type="slidenum">
              <a:rPr lang="zh-CN" altLang="en-US" sz="1000">
                <a:latin typeface="Arial" panose="020B0604020202020204" pitchFamily="34" charset="0"/>
              </a:rPr>
              <a:pPr eaLnBrk="1" hangingPunct="1">
                <a:spcBef>
                  <a:spcPct val="0"/>
                </a:spcBef>
                <a:buFontTx/>
                <a:buNone/>
              </a:pPr>
              <a:t>81</a:t>
            </a:fld>
            <a:endParaRPr lang="en-US" altLang="zh-CN" sz="1000">
              <a:latin typeface="Arial" panose="020B0604020202020204" pitchFamily="34" charset="0"/>
            </a:endParaRPr>
          </a:p>
        </p:txBody>
      </p:sp>
      <p:sp>
        <p:nvSpPr>
          <p:cNvPr id="87045" name="Rectangle 3"/>
          <p:cNvSpPr>
            <a:spLocks noChangeArrowheads="1"/>
          </p:cNvSpPr>
          <p:nvPr/>
        </p:nvSpPr>
        <p:spPr bwMode="auto">
          <a:xfrm>
            <a:off x="457200" y="2205038"/>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FontTx/>
              <a:buChar char="•"/>
            </a:pPr>
            <a:r>
              <a:rPr lang="en-US" altLang="zh-CN" sz="2800">
                <a:latin typeface="Arial" panose="020B0604020202020204" pitchFamily="34" charset="0"/>
              </a:rPr>
              <a:t>ARM</a:t>
            </a:r>
            <a:r>
              <a:rPr lang="zh-CN" altLang="en-US" sz="2800">
                <a:latin typeface="Arial" panose="020B0604020202020204" pitchFamily="34" charset="0"/>
              </a:rPr>
              <a:t>存储器访问指令</a:t>
            </a:r>
            <a:r>
              <a:rPr lang="en-US" altLang="zh-CN" sz="2800">
                <a:latin typeface="Arial" panose="020B0604020202020204" pitchFamily="34" charset="0"/>
              </a:rPr>
              <a:t>——</a:t>
            </a:r>
            <a:r>
              <a:rPr lang="zh-CN" altLang="en-US" sz="2400">
                <a:latin typeface="Arial" panose="020B0604020202020204" pitchFamily="34" charset="0"/>
              </a:rPr>
              <a:t>寄存器和存储器交换指令</a:t>
            </a:r>
          </a:p>
        </p:txBody>
      </p:sp>
      <p:sp>
        <p:nvSpPr>
          <p:cNvPr id="969732" name="Text Box 4"/>
          <p:cNvSpPr txBox="1">
            <a:spLocks noChangeArrowheads="1"/>
          </p:cNvSpPr>
          <p:nvPr/>
        </p:nvSpPr>
        <p:spPr bwMode="auto">
          <a:xfrm>
            <a:off x="827088" y="2924175"/>
            <a:ext cx="7470775" cy="1220788"/>
          </a:xfrm>
          <a:prstGeom prst="rect">
            <a:avLst/>
          </a:prstGeom>
          <a:noFill/>
          <a:ln w="19050">
            <a:noFill/>
            <a:miter lim="800000"/>
            <a:headEnd/>
            <a:tailEnd/>
          </a:ln>
          <a:effectLst/>
        </p:spPr>
        <p:txBody>
          <a:bodyPr>
            <a:spAutoFit/>
          </a:bodyPr>
          <a:lstStyle/>
          <a:p>
            <a:pPr>
              <a:spcBef>
                <a:spcPct val="50000"/>
              </a:spcBef>
              <a:defRPr/>
            </a:pPr>
            <a:r>
              <a:rPr lang="zh-CN" altLang="en-US" sz="3200">
                <a:latin typeface="Arial" charset="0"/>
                <a:ea typeface="华文新魏" pitchFamily="2" charset="-122"/>
              </a:rPr>
              <a:t>装载指令：</a:t>
            </a:r>
          </a:p>
          <a:p>
            <a:pPr algn="ctr">
              <a:spcBef>
                <a:spcPct val="50000"/>
              </a:spcBef>
              <a:defRPr/>
            </a:pPr>
            <a:r>
              <a:rPr lang="en-US" altLang="zh-CN" sz="2800">
                <a:solidFill>
                  <a:schemeClr val="accent2"/>
                </a:solidFill>
                <a:effectLst>
                  <a:outerShdw blurRad="38100" dist="38100" dir="2700000" algn="tl">
                    <a:srgbClr val="C0C0C0"/>
                  </a:outerShdw>
                </a:effectLst>
                <a:latin typeface="Arial Black" pitchFamily="34" charset="0"/>
                <a:ea typeface="华文新魏" pitchFamily="2" charset="-122"/>
              </a:rPr>
              <a:t>SWP    </a:t>
            </a:r>
            <a:r>
              <a:rPr lang="zh-CN" altLang="en-US" sz="2400" b="1">
                <a:solidFill>
                  <a:srgbClr val="0000FF"/>
                </a:solidFill>
                <a:latin typeface="Arial Black" pitchFamily="34" charset="0"/>
                <a:ea typeface="方正粗宋_GBK" pitchFamily="65" charset="-122"/>
              </a:rPr>
              <a:t>读入寄存器</a:t>
            </a:r>
            <a:r>
              <a:rPr lang="en-US" altLang="zh-CN" sz="2400" b="1">
                <a:solidFill>
                  <a:srgbClr val="0000FF"/>
                </a:solidFill>
                <a:latin typeface="Arial Black" pitchFamily="34" charset="0"/>
                <a:ea typeface="方正粗宋_GBK" pitchFamily="65" charset="-122"/>
              </a:rPr>
              <a:t>,</a:t>
            </a:r>
            <a:r>
              <a:rPr lang="zh-CN" altLang="en-US" sz="2400" b="1">
                <a:solidFill>
                  <a:srgbClr val="0000FF"/>
                </a:solidFill>
                <a:latin typeface="Arial Black" pitchFamily="34" charset="0"/>
                <a:ea typeface="方正粗宋_GBK" pitchFamily="65" charset="-122"/>
              </a:rPr>
              <a:t>输出寄存器</a:t>
            </a:r>
            <a:r>
              <a:rPr lang="en-US" altLang="zh-CN" sz="2400" b="1">
                <a:solidFill>
                  <a:srgbClr val="0000FF"/>
                </a:solidFill>
                <a:latin typeface="Arial Black" pitchFamily="34" charset="0"/>
                <a:ea typeface="方正粗宋_GBK" pitchFamily="65" charset="-122"/>
              </a:rPr>
              <a:t>,</a:t>
            </a:r>
            <a:r>
              <a:rPr lang="zh-CN" altLang="en-US" sz="2400" b="1">
                <a:solidFill>
                  <a:srgbClr val="0000FF"/>
                </a:solidFill>
                <a:latin typeface="Arial Black" pitchFamily="34" charset="0"/>
                <a:ea typeface="方正粗宋_GBK" pitchFamily="65" charset="-122"/>
              </a:rPr>
              <a:t>目标地址</a:t>
            </a:r>
          </a:p>
        </p:txBody>
      </p:sp>
      <p:graphicFrame>
        <p:nvGraphicFramePr>
          <p:cNvPr id="969757" name="Group 29"/>
          <p:cNvGraphicFramePr>
            <a:graphicFrameLocks noGrp="1"/>
          </p:cNvGraphicFramePr>
          <p:nvPr/>
        </p:nvGraphicFramePr>
        <p:xfrm>
          <a:off x="611188" y="4640263"/>
          <a:ext cx="7891462" cy="1262061"/>
        </p:xfrm>
        <a:graphic>
          <a:graphicData uri="http://schemas.openxmlformats.org/drawingml/2006/table">
            <a:tbl>
              <a:tblPr/>
              <a:tblGrid>
                <a:gridCol w="2119312">
                  <a:extLst>
                    <a:ext uri="{9D8B030D-6E8A-4147-A177-3AD203B41FA5}">
                      <a16:colId xmlns:a16="http://schemas.microsoft.com/office/drawing/2014/main" val="20000"/>
                    </a:ext>
                  </a:extLst>
                </a:gridCol>
                <a:gridCol w="2100263">
                  <a:extLst>
                    <a:ext uri="{9D8B030D-6E8A-4147-A177-3AD203B41FA5}">
                      <a16:colId xmlns:a16="http://schemas.microsoft.com/office/drawing/2014/main" val="20001"/>
                    </a:ext>
                  </a:extLst>
                </a:gridCol>
                <a:gridCol w="2078037">
                  <a:extLst>
                    <a:ext uri="{9D8B030D-6E8A-4147-A177-3AD203B41FA5}">
                      <a16:colId xmlns:a16="http://schemas.microsoft.com/office/drawing/2014/main" val="20002"/>
                    </a:ext>
                  </a:extLst>
                </a:gridCol>
                <a:gridCol w="1593850">
                  <a:extLst>
                    <a:ext uri="{9D8B030D-6E8A-4147-A177-3AD203B41FA5}">
                      <a16:colId xmlns:a16="http://schemas.microsoft.com/office/drawing/2014/main" val="20003"/>
                    </a:ext>
                  </a:extLst>
                </a:gridCol>
              </a:tblGrid>
              <a:tr h="274361">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imes New Roman" pitchFamily="18" charset="0"/>
                          <a:ea typeface="宋体" pitchFamily="2" charset="-122"/>
                        </a:rPr>
                        <a:t>助记符</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imes New Roman" pitchFamily="18" charset="0"/>
                          <a:ea typeface="宋体" pitchFamily="2" charset="-122"/>
                        </a:rPr>
                        <a:t>说明</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imes New Roman" pitchFamily="18" charset="0"/>
                          <a:ea typeface="宋体" pitchFamily="2" charset="-122"/>
                        </a:rPr>
                        <a:t>操作</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imes New Roman" pitchFamily="18" charset="0"/>
                          <a:ea typeface="宋体" pitchFamily="2" charset="-122"/>
                        </a:rPr>
                        <a:t>条件码位置</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50000"/>
                      </a:srgbClr>
                    </a:solidFill>
                  </a:tcPr>
                </a:tc>
                <a:extLst>
                  <a:ext uri="{0D108BD9-81ED-4DB2-BD59-A6C34878D82A}">
                    <a16:rowId xmlns:a16="http://schemas.microsoft.com/office/drawing/2014/main" val="10000"/>
                  </a:ext>
                </a:extLst>
              </a:tr>
              <a:tr h="4938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pitchFamily="2" charset="-122"/>
                        </a:rPr>
                        <a:t>SWP      Rd,Rm,[Rn] </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just"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rPr>
                        <a:t>寄存器和存储器</a:t>
                      </a:r>
                      <a:r>
                        <a:rPr kumimoji="1" lang="zh-CN" altLang="en-US" sz="1200" b="1" i="0" u="none" strike="noStrike" cap="none" normalizeH="0" baseline="0" smtClean="0">
                          <a:ln>
                            <a:noFill/>
                          </a:ln>
                          <a:solidFill>
                            <a:srgbClr val="FF0000"/>
                          </a:solidFill>
                          <a:effectLst/>
                          <a:latin typeface="宋体" pitchFamily="2" charset="-122"/>
                          <a:ea typeface="宋体" pitchFamily="2" charset="-122"/>
                        </a:rPr>
                        <a:t>字</a:t>
                      </a:r>
                      <a:r>
                        <a:rPr kumimoji="1" lang="zh-CN" altLang="en-US" sz="1200" b="0" i="0" u="none" strike="noStrike" cap="none" normalizeH="0" baseline="0" smtClean="0">
                          <a:ln>
                            <a:noFill/>
                          </a:ln>
                          <a:solidFill>
                            <a:schemeClr val="tx1"/>
                          </a:solidFill>
                          <a:effectLst/>
                          <a:latin typeface="宋体" pitchFamily="2" charset="-122"/>
                          <a:ea typeface="宋体" pitchFamily="2" charset="-122"/>
                        </a:rPr>
                        <a:t>数据交换</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just"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Rd</a:t>
                      </a:r>
                      <a:r>
                        <a:rPr kumimoji="1" lang="en-US" altLang="zh-CN" sz="12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[Rn]</a:t>
                      </a:r>
                      <a:r>
                        <a:rPr kumimoji="1" lang="zh-CN" altLang="en-US" sz="12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[Rn]</a:t>
                      </a:r>
                      <a:r>
                        <a:rPr kumimoji="1" lang="en-US" altLang="zh-CN" sz="12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Rm</a:t>
                      </a:r>
                    </a:p>
                    <a:p>
                      <a:pPr marL="0" marR="0" lvl="0" indent="0" algn="just"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(Rn</a:t>
                      </a:r>
                      <a:r>
                        <a:rPr kumimoji="1" lang="en-US" altLang="zh-CN" sz="12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Rd</a:t>
                      </a:r>
                      <a:r>
                        <a:rPr kumimoji="1" lang="zh-CN" altLang="en-US" sz="1200" b="0" i="0" u="none" strike="noStrike" cap="none" normalizeH="0" baseline="0" smtClean="0">
                          <a:ln>
                            <a:noFill/>
                          </a:ln>
                          <a:solidFill>
                            <a:schemeClr val="tx1"/>
                          </a:solidFill>
                          <a:effectLst/>
                          <a:latin typeface="宋体" pitchFamily="2" charset="-122"/>
                          <a:ea typeface="宋体" pitchFamily="2" charset="-122"/>
                        </a:rPr>
                        <a:t>或</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Rm)</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SWP{cond}</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4938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pitchFamily="2" charset="-122"/>
                        </a:rPr>
                        <a:t>SWP</a:t>
                      </a:r>
                      <a:r>
                        <a:rPr kumimoji="1" lang="en-US" altLang="zh-CN" sz="1200" b="1" i="0" u="none" strike="noStrike" cap="none" normalizeH="0" baseline="0" smtClean="0">
                          <a:ln>
                            <a:noFill/>
                          </a:ln>
                          <a:solidFill>
                            <a:srgbClr val="FF0000"/>
                          </a:solidFill>
                          <a:effectLst/>
                          <a:latin typeface="Times New Roman" pitchFamily="18" charset="0"/>
                          <a:ea typeface="宋体" pitchFamily="2" charset="-122"/>
                        </a:rPr>
                        <a:t>B</a:t>
                      </a:r>
                      <a:r>
                        <a:rPr kumimoji="1" lang="en-US" altLang="zh-CN" sz="1200" b="0" i="0" u="none" strike="noStrike" cap="none" normalizeH="0" baseline="0" smtClean="0">
                          <a:ln>
                            <a:noFill/>
                          </a:ln>
                          <a:solidFill>
                            <a:schemeClr val="tx1"/>
                          </a:solidFill>
                          <a:effectLst/>
                          <a:latin typeface="Times New Roman" pitchFamily="18" charset="0"/>
                          <a:ea typeface="宋体" pitchFamily="2" charset="-122"/>
                        </a:rPr>
                        <a:t>    Rd,Rm,[Rn] </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just"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rPr>
                        <a:t>寄存器和存储器</a:t>
                      </a:r>
                      <a:r>
                        <a:rPr kumimoji="1" lang="zh-CN" altLang="en-US" sz="1200" b="1" i="0" u="none" strike="noStrike" cap="none" normalizeH="0" baseline="0" smtClean="0">
                          <a:ln>
                            <a:noFill/>
                          </a:ln>
                          <a:solidFill>
                            <a:srgbClr val="FF0000"/>
                          </a:solidFill>
                          <a:effectLst/>
                          <a:latin typeface="宋体" pitchFamily="2" charset="-122"/>
                          <a:ea typeface="宋体" pitchFamily="2" charset="-122"/>
                        </a:rPr>
                        <a:t>字节</a:t>
                      </a:r>
                      <a:r>
                        <a:rPr kumimoji="1" lang="zh-CN" altLang="en-US" sz="1200" b="0" i="0" u="none" strike="noStrike" cap="none" normalizeH="0" baseline="0" smtClean="0">
                          <a:ln>
                            <a:noFill/>
                          </a:ln>
                          <a:solidFill>
                            <a:schemeClr val="tx1"/>
                          </a:solidFill>
                          <a:effectLst/>
                          <a:latin typeface="宋体" pitchFamily="2" charset="-122"/>
                          <a:ea typeface="宋体" pitchFamily="2" charset="-122"/>
                        </a:rPr>
                        <a:t>数据交换</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just"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Rd</a:t>
                      </a:r>
                      <a:r>
                        <a:rPr kumimoji="1" lang="en-US" altLang="zh-CN" sz="12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[Rn]</a:t>
                      </a:r>
                      <a:r>
                        <a:rPr kumimoji="1" lang="zh-CN" altLang="en-US" sz="12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[Rn]</a:t>
                      </a:r>
                      <a:r>
                        <a:rPr kumimoji="1" lang="en-US" altLang="zh-CN" sz="12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Rm</a:t>
                      </a:r>
                    </a:p>
                    <a:p>
                      <a:pPr marL="0" marR="0" lvl="0" indent="0" algn="just"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(Rn</a:t>
                      </a:r>
                      <a:r>
                        <a:rPr kumimoji="1" lang="en-US" altLang="zh-CN" sz="12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Rd</a:t>
                      </a:r>
                      <a:r>
                        <a:rPr kumimoji="1" lang="zh-CN" altLang="en-US" sz="1200" b="0" i="0" u="none" strike="noStrike" cap="none" normalizeH="0" baseline="0" smtClean="0">
                          <a:ln>
                            <a:noFill/>
                          </a:ln>
                          <a:solidFill>
                            <a:schemeClr val="tx1"/>
                          </a:solidFill>
                          <a:effectLst/>
                          <a:latin typeface="宋体" pitchFamily="2" charset="-122"/>
                          <a:ea typeface="宋体" pitchFamily="2" charset="-122"/>
                        </a:rPr>
                        <a:t>或</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Rm)</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SWP{cond}B</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969757"/>
                                        </p:tgtEl>
                                        <p:attrNameLst>
                                          <p:attrName>style.visibility</p:attrName>
                                        </p:attrNameLst>
                                      </p:cBhvr>
                                      <p:to>
                                        <p:strVal val="visible"/>
                                      </p:to>
                                    </p:set>
                                    <p:animEffect transition="in" filter="strips(downLeft)">
                                      <p:cBhvr>
                                        <p:cTn id="7" dur="500"/>
                                        <p:tgtEl>
                                          <p:spTgt spid="969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401638"/>
            <a:ext cx="6883400" cy="762000"/>
          </a:xfrm>
        </p:spPr>
        <p:txBody>
          <a:bodyPr/>
          <a:lstStyle/>
          <a:p>
            <a:pPr eaLnBrk="1" hangingPunct="1"/>
            <a:r>
              <a:rPr lang="en-US" altLang="zh-CN" smtClean="0"/>
              <a:t>SWP</a:t>
            </a:r>
            <a:r>
              <a:rPr lang="zh-CN" altLang="en-US" smtClean="0"/>
              <a:t>指令操作图解</a:t>
            </a:r>
          </a:p>
        </p:txBody>
      </p:sp>
      <p:graphicFrame>
        <p:nvGraphicFramePr>
          <p:cNvPr id="89091" name="Object 2"/>
          <p:cNvGraphicFramePr>
            <a:graphicFrameLocks noGrp="1" noChangeAspect="1"/>
          </p:cNvGraphicFramePr>
          <p:nvPr>
            <p:ph idx="1"/>
          </p:nvPr>
        </p:nvGraphicFramePr>
        <p:xfrm>
          <a:off x="1852613" y="2754313"/>
          <a:ext cx="5437187" cy="2339975"/>
        </p:xfrm>
        <a:graphic>
          <a:graphicData uri="http://schemas.openxmlformats.org/presentationml/2006/ole">
            <mc:AlternateContent xmlns:mc="http://schemas.openxmlformats.org/markup-compatibility/2006">
              <mc:Choice xmlns:v="urn:schemas-microsoft-com:vml" Requires="v">
                <p:oleObj spid="_x0000_s89141" name="Visio" r:id="rId4" imgW="5437800" imgH="2339866" progId="Visio.Drawing.11">
                  <p:embed/>
                </p:oleObj>
              </mc:Choice>
              <mc:Fallback>
                <p:oleObj name="Visio" r:id="rId4" imgW="5437800" imgH="2339866"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2613" y="2754313"/>
                        <a:ext cx="5437187" cy="233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ADBDE540-57F8-4F1D-8DA5-03B315DB6DB6}"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8909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CE1DEF91-3FA3-4E1E-8358-3C008BDBAAF4}" type="slidenum">
              <a:rPr lang="en-US" altLang="zh-CN" sz="1000">
                <a:latin typeface="Arial" panose="020B0604020202020204" pitchFamily="34" charset="0"/>
              </a:rPr>
              <a:pPr eaLnBrk="1" hangingPunct="1">
                <a:spcBef>
                  <a:spcPct val="0"/>
                </a:spcBef>
                <a:buFontTx/>
                <a:buNone/>
              </a:pPr>
              <a:t>82</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3"/>
          <p:cNvSpPr>
            <a:spLocks noGrp="1" noChangeArrowheads="1"/>
          </p:cNvSpPr>
          <p:nvPr>
            <p:ph type="title"/>
          </p:nvPr>
        </p:nvSpPr>
        <p:spPr>
          <a:noFill/>
        </p:spPr>
        <p:txBody>
          <a:bodyPr/>
          <a:lstStyle/>
          <a:p>
            <a:pPr eaLnBrk="1" hangingPunct="1"/>
            <a:r>
              <a:rPr lang="en-US" altLang="zh-CN" smtClean="0"/>
              <a:t>SWP</a:t>
            </a:r>
            <a:r>
              <a:rPr lang="zh-CN" altLang="en-US" smtClean="0"/>
              <a:t>指令</a:t>
            </a:r>
          </a:p>
        </p:txBody>
      </p:sp>
      <p:sp>
        <p:nvSpPr>
          <p:cNvPr id="90115" name="日期占位符 2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497111B-25F5-4231-A320-7CF1F10B8EE4}"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9011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1C5524D-3DBF-4170-96F9-FF11C7B25410}" type="slidenum">
              <a:rPr lang="zh-CN" altLang="en-US" sz="1000">
                <a:latin typeface="Arial" panose="020B0604020202020204" pitchFamily="34" charset="0"/>
              </a:rPr>
              <a:pPr eaLnBrk="1" hangingPunct="1">
                <a:spcBef>
                  <a:spcPct val="0"/>
                </a:spcBef>
                <a:buFontTx/>
                <a:buNone/>
              </a:pPr>
              <a:t>83</a:t>
            </a:fld>
            <a:endParaRPr lang="en-US" altLang="zh-CN" sz="1000">
              <a:latin typeface="Arial" panose="020B0604020202020204" pitchFamily="34" charset="0"/>
            </a:endParaRPr>
          </a:p>
        </p:txBody>
      </p:sp>
      <p:grpSp>
        <p:nvGrpSpPr>
          <p:cNvPr id="2" name="Group 2"/>
          <p:cNvGrpSpPr>
            <a:grpSpLocks/>
          </p:cNvGrpSpPr>
          <p:nvPr/>
        </p:nvGrpSpPr>
        <p:grpSpPr bwMode="auto">
          <a:xfrm>
            <a:off x="1835150" y="4987925"/>
            <a:ext cx="6621463" cy="1393825"/>
            <a:chOff x="1126" y="3158"/>
            <a:chExt cx="4171" cy="878"/>
          </a:xfrm>
        </p:grpSpPr>
        <p:sp>
          <p:nvSpPr>
            <p:cNvPr id="90125" name="Rectangle 3"/>
            <p:cNvSpPr>
              <a:spLocks noChangeArrowheads="1"/>
            </p:cNvSpPr>
            <p:nvPr/>
          </p:nvSpPr>
          <p:spPr bwMode="auto">
            <a:xfrm>
              <a:off x="1462" y="3460"/>
              <a:ext cx="1056" cy="288"/>
            </a:xfrm>
            <a:prstGeom prst="rect">
              <a:avLst/>
            </a:prstGeom>
            <a:solidFill>
              <a:srgbClr val="FFCC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a:latin typeface="Arial" panose="020B0604020202020204" pitchFamily="34" charset="0"/>
                </a:rPr>
                <a:t>0x12345678</a:t>
              </a:r>
            </a:p>
          </p:txBody>
        </p:sp>
        <p:sp>
          <p:nvSpPr>
            <p:cNvPr id="90126" name="Rectangle 4"/>
            <p:cNvSpPr>
              <a:spLocks noChangeArrowheads="1"/>
            </p:cNvSpPr>
            <p:nvPr/>
          </p:nvSpPr>
          <p:spPr bwMode="auto">
            <a:xfrm>
              <a:off x="1126" y="3460"/>
              <a:ext cx="336" cy="288"/>
            </a:xfrm>
            <a:prstGeom prst="rect">
              <a:avLst/>
            </a:prstGeom>
            <a:solidFill>
              <a:srgbClr val="FFCC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a:latin typeface="Arial" panose="020B0604020202020204" pitchFamily="34" charset="0"/>
                </a:rPr>
                <a:t>R1</a:t>
              </a:r>
            </a:p>
          </p:txBody>
        </p:sp>
        <p:sp>
          <p:nvSpPr>
            <p:cNvPr id="90127" name="Rectangle 5"/>
            <p:cNvSpPr>
              <a:spLocks noChangeArrowheads="1"/>
            </p:cNvSpPr>
            <p:nvPr/>
          </p:nvSpPr>
          <p:spPr bwMode="auto">
            <a:xfrm>
              <a:off x="1126" y="3172"/>
              <a:ext cx="336" cy="288"/>
            </a:xfrm>
            <a:prstGeom prst="rect">
              <a:avLst/>
            </a:prstGeom>
            <a:solidFill>
              <a:srgbClr val="FFCC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a:latin typeface="Arial" panose="020B0604020202020204" pitchFamily="34" charset="0"/>
                </a:rPr>
                <a:t>R2</a:t>
              </a:r>
            </a:p>
          </p:txBody>
        </p:sp>
        <p:sp>
          <p:nvSpPr>
            <p:cNvPr id="90128" name="Rectangle 6"/>
            <p:cNvSpPr>
              <a:spLocks noChangeArrowheads="1"/>
            </p:cNvSpPr>
            <p:nvPr/>
          </p:nvSpPr>
          <p:spPr bwMode="auto">
            <a:xfrm>
              <a:off x="1462" y="3172"/>
              <a:ext cx="1056" cy="288"/>
            </a:xfrm>
            <a:prstGeom prst="rect">
              <a:avLst/>
            </a:prstGeom>
            <a:solidFill>
              <a:srgbClr val="FFCC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a:latin typeface="Arial" panose="020B0604020202020204" pitchFamily="34" charset="0"/>
                </a:rPr>
                <a:t>0x??</a:t>
              </a:r>
            </a:p>
          </p:txBody>
        </p:sp>
        <p:sp>
          <p:nvSpPr>
            <p:cNvPr id="90129" name="Rectangle 7"/>
            <p:cNvSpPr>
              <a:spLocks noChangeArrowheads="1"/>
            </p:cNvSpPr>
            <p:nvPr/>
          </p:nvSpPr>
          <p:spPr bwMode="auto">
            <a:xfrm>
              <a:off x="3198" y="3158"/>
              <a:ext cx="1043" cy="545"/>
            </a:xfrm>
            <a:prstGeom prst="rect">
              <a:avLst/>
            </a:prstGeom>
            <a:solidFill>
              <a:srgbClr val="FFFFFF"/>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endParaRPr lang="zh-CN" altLang="zh-CN" sz="2000">
                <a:latin typeface="Arial" panose="020B0604020202020204" pitchFamily="34" charset="0"/>
                <a:ea typeface="华文新魏" panose="02010800040101010101" pitchFamily="2" charset="-122"/>
              </a:endParaRPr>
            </a:p>
          </p:txBody>
        </p:sp>
        <p:sp>
          <p:nvSpPr>
            <p:cNvPr id="90130" name="Rectangle 8"/>
            <p:cNvSpPr>
              <a:spLocks noChangeArrowheads="1"/>
            </p:cNvSpPr>
            <p:nvPr/>
          </p:nvSpPr>
          <p:spPr bwMode="auto">
            <a:xfrm>
              <a:off x="3197" y="3294"/>
              <a:ext cx="1044" cy="288"/>
            </a:xfrm>
            <a:prstGeom prst="rect">
              <a:avLst/>
            </a:prstGeom>
            <a:solidFill>
              <a:srgbClr val="FFCC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a:latin typeface="Arial" panose="020B0604020202020204" pitchFamily="34" charset="0"/>
                </a:rPr>
                <a:t>0x11223344</a:t>
              </a:r>
            </a:p>
          </p:txBody>
        </p:sp>
        <p:sp>
          <p:nvSpPr>
            <p:cNvPr id="90131" name="Rectangle 9"/>
            <p:cNvSpPr>
              <a:spLocks noChangeArrowheads="1"/>
            </p:cNvSpPr>
            <p:nvPr/>
          </p:nvSpPr>
          <p:spPr bwMode="auto">
            <a:xfrm>
              <a:off x="4241" y="3317"/>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0000FF"/>
                  </a:solidFill>
                  <a:latin typeface="Arial Black" panose="020B0A04020102020204" pitchFamily="34" charset="0"/>
                </a:rPr>
                <a:t>0x40000000</a:t>
              </a:r>
            </a:p>
          </p:txBody>
        </p:sp>
        <p:sp>
          <p:nvSpPr>
            <p:cNvPr id="90132" name="Text Box 10"/>
            <p:cNvSpPr txBox="1">
              <a:spLocks noChangeArrowheads="1"/>
            </p:cNvSpPr>
            <p:nvPr/>
          </p:nvSpPr>
          <p:spPr bwMode="auto">
            <a:xfrm>
              <a:off x="3197" y="3679"/>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a:latin typeface="Arial" panose="020B0604020202020204" pitchFamily="34" charset="0"/>
                  <a:ea typeface="华文新魏" panose="02010800040101010101" pitchFamily="2" charset="-122"/>
                </a:rPr>
                <a:t>存储器</a:t>
              </a:r>
            </a:p>
          </p:txBody>
        </p:sp>
        <p:sp>
          <p:nvSpPr>
            <p:cNvPr id="90133" name="Text Box 11"/>
            <p:cNvSpPr txBox="1">
              <a:spLocks noChangeArrowheads="1"/>
            </p:cNvSpPr>
            <p:nvPr/>
          </p:nvSpPr>
          <p:spPr bwMode="auto">
            <a:xfrm>
              <a:off x="4241" y="3498"/>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a:latin typeface="Arial" panose="020B0604020202020204" pitchFamily="34" charset="0"/>
                  <a:ea typeface="华文新魏" panose="02010800040101010101" pitchFamily="2" charset="-122"/>
                </a:rPr>
                <a:t>地址</a:t>
              </a:r>
            </a:p>
          </p:txBody>
        </p:sp>
        <p:sp>
          <p:nvSpPr>
            <p:cNvPr id="90134" name="Rectangle 12"/>
            <p:cNvSpPr>
              <a:spLocks noChangeArrowheads="1"/>
            </p:cNvSpPr>
            <p:nvPr/>
          </p:nvSpPr>
          <p:spPr bwMode="auto">
            <a:xfrm>
              <a:off x="1126" y="3748"/>
              <a:ext cx="336" cy="288"/>
            </a:xfrm>
            <a:prstGeom prst="rect">
              <a:avLst/>
            </a:prstGeom>
            <a:solidFill>
              <a:srgbClr val="FFCC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a:latin typeface="Arial" panose="020B0604020202020204" pitchFamily="34" charset="0"/>
                </a:rPr>
                <a:t>R0</a:t>
              </a:r>
            </a:p>
          </p:txBody>
        </p:sp>
        <p:sp>
          <p:nvSpPr>
            <p:cNvPr id="90135" name="Rectangle 13"/>
            <p:cNvSpPr>
              <a:spLocks noChangeArrowheads="1"/>
            </p:cNvSpPr>
            <p:nvPr/>
          </p:nvSpPr>
          <p:spPr bwMode="auto">
            <a:xfrm>
              <a:off x="1462" y="3748"/>
              <a:ext cx="1056" cy="288"/>
            </a:xfrm>
            <a:prstGeom prst="rect">
              <a:avLst/>
            </a:prstGeom>
            <a:solidFill>
              <a:srgbClr val="FFCC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a:latin typeface="Arial" panose="020B0604020202020204" pitchFamily="34" charset="0"/>
                </a:rPr>
                <a:t>0x40000000</a:t>
              </a:r>
            </a:p>
          </p:txBody>
        </p:sp>
      </p:grpSp>
      <p:sp>
        <p:nvSpPr>
          <p:cNvPr id="90118" name="Rectangle 15"/>
          <p:cNvSpPr>
            <a:spLocks noChangeArrowheads="1"/>
          </p:cNvSpPr>
          <p:nvPr/>
        </p:nvSpPr>
        <p:spPr bwMode="auto">
          <a:xfrm>
            <a:off x="457200" y="2205038"/>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FontTx/>
              <a:buChar char="•"/>
            </a:pPr>
            <a:r>
              <a:rPr lang="en-US" altLang="zh-CN" sz="2800">
                <a:latin typeface="Arial" panose="020B0604020202020204" pitchFamily="34" charset="0"/>
              </a:rPr>
              <a:t>ARM</a:t>
            </a:r>
            <a:r>
              <a:rPr lang="zh-CN" altLang="en-US" sz="2800">
                <a:latin typeface="Arial" panose="020B0604020202020204" pitchFamily="34" charset="0"/>
              </a:rPr>
              <a:t>存储器访问指令</a:t>
            </a:r>
            <a:r>
              <a:rPr lang="en-US" altLang="zh-CN" sz="2800">
                <a:latin typeface="Arial" panose="020B0604020202020204" pitchFamily="34" charset="0"/>
              </a:rPr>
              <a:t>——</a:t>
            </a:r>
            <a:r>
              <a:rPr lang="zh-CN" altLang="en-US" sz="2400">
                <a:latin typeface="Arial" panose="020B0604020202020204" pitchFamily="34" charset="0"/>
              </a:rPr>
              <a:t>寄存器和存储器交换指令</a:t>
            </a:r>
          </a:p>
        </p:txBody>
      </p:sp>
      <p:sp>
        <p:nvSpPr>
          <p:cNvPr id="90119" name="Text Box 16"/>
          <p:cNvSpPr txBox="1">
            <a:spLocks noChangeArrowheads="1"/>
          </p:cNvSpPr>
          <p:nvPr/>
        </p:nvSpPr>
        <p:spPr bwMode="auto">
          <a:xfrm>
            <a:off x="877888" y="2924175"/>
            <a:ext cx="73660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Clr>
                <a:srgbClr val="0000FF"/>
              </a:buClr>
              <a:buFontTx/>
              <a:buNone/>
            </a:pPr>
            <a:r>
              <a:rPr lang="zh-CN" altLang="en-US" sz="2400">
                <a:latin typeface="华文新魏" panose="02010800040101010101" pitchFamily="2" charset="-122"/>
                <a:ea typeface="华文新魏" panose="02010800040101010101" pitchFamily="2" charset="-122"/>
              </a:rPr>
              <a:t>应用示例：</a:t>
            </a:r>
          </a:p>
          <a:p>
            <a:pPr algn="ctr" eaLnBrk="1" hangingPunct="1">
              <a:spcBef>
                <a:spcPct val="50000"/>
              </a:spcBef>
              <a:buClr>
                <a:srgbClr val="0000FF"/>
              </a:buClr>
              <a:buFontTx/>
              <a:buNone/>
            </a:pPr>
            <a:r>
              <a:rPr lang="en-US" altLang="zh-CN" sz="2000">
                <a:solidFill>
                  <a:srgbClr val="0000FF"/>
                </a:solidFill>
                <a:latin typeface="Arial Black" panose="020B0A04020102020204" pitchFamily="34" charset="0"/>
              </a:rPr>
              <a:t>SWP	R2,R1,[R0]</a:t>
            </a:r>
          </a:p>
          <a:p>
            <a:pPr algn="ctr" eaLnBrk="1" hangingPunct="1">
              <a:spcBef>
                <a:spcPct val="50000"/>
              </a:spcBef>
              <a:buClr>
                <a:srgbClr val="0000FF"/>
              </a:buClr>
              <a:buFontTx/>
              <a:buNone/>
            </a:pPr>
            <a:r>
              <a:rPr lang="zh-CN" altLang="en-US" sz="2400">
                <a:latin typeface="华文新魏" panose="02010800040101010101" pitchFamily="2" charset="-122"/>
                <a:ea typeface="华文新魏" panose="02010800040101010101" pitchFamily="2" charset="-122"/>
              </a:rPr>
              <a:t>将</a:t>
            </a:r>
            <a:r>
              <a:rPr lang="en-US" altLang="zh-CN" sz="2400">
                <a:latin typeface="华文新魏" panose="02010800040101010101" pitchFamily="2" charset="-122"/>
                <a:ea typeface="华文新魏" panose="02010800040101010101" pitchFamily="2" charset="-122"/>
              </a:rPr>
              <a:t>R1</a:t>
            </a:r>
            <a:r>
              <a:rPr lang="zh-CN" altLang="en-US" sz="2400">
                <a:latin typeface="华文新魏" panose="02010800040101010101" pitchFamily="2" charset="-122"/>
                <a:ea typeface="华文新魏" panose="02010800040101010101" pitchFamily="2" charset="-122"/>
              </a:rPr>
              <a:t>的内容与</a:t>
            </a:r>
            <a:r>
              <a:rPr lang="en-US" altLang="zh-CN" sz="2400">
                <a:latin typeface="华文新魏" panose="02010800040101010101" pitchFamily="2" charset="-122"/>
                <a:ea typeface="华文新魏" panose="02010800040101010101" pitchFamily="2" charset="-122"/>
              </a:rPr>
              <a:t>R0</a:t>
            </a:r>
            <a:r>
              <a:rPr lang="zh-CN" altLang="en-US" sz="2400">
                <a:latin typeface="华文新魏" panose="02010800040101010101" pitchFamily="2" charset="-122"/>
                <a:ea typeface="华文新魏" panose="02010800040101010101" pitchFamily="2" charset="-122"/>
              </a:rPr>
              <a:t>指向的存储单元的内容进行交换</a:t>
            </a:r>
            <a:endParaRPr lang="zh-CN" altLang="en-US" sz="2000">
              <a:latin typeface="华文新魏" panose="02010800040101010101" pitchFamily="2" charset="-122"/>
              <a:ea typeface="华文新魏" panose="02010800040101010101" pitchFamily="2" charset="-122"/>
            </a:endParaRPr>
          </a:p>
        </p:txBody>
      </p:sp>
      <p:sp>
        <p:nvSpPr>
          <p:cNvPr id="970769" name="Rectangle 17"/>
          <p:cNvSpPr>
            <a:spLocks noChangeArrowheads="1"/>
          </p:cNvSpPr>
          <p:nvPr/>
        </p:nvSpPr>
        <p:spPr bwMode="auto">
          <a:xfrm>
            <a:off x="5119688" y="5203825"/>
            <a:ext cx="1655762" cy="457200"/>
          </a:xfrm>
          <a:prstGeom prst="rect">
            <a:avLst/>
          </a:prstGeom>
          <a:solidFill>
            <a:srgbClr val="FFCC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a:solidFill>
                  <a:srgbClr val="FF0000"/>
                </a:solidFill>
                <a:latin typeface="Arial" panose="020B0604020202020204" pitchFamily="34" charset="0"/>
              </a:rPr>
              <a:t>0x12345678</a:t>
            </a:r>
          </a:p>
        </p:txBody>
      </p:sp>
      <p:sp>
        <p:nvSpPr>
          <p:cNvPr id="970770" name="Freeform 18"/>
          <p:cNvSpPr>
            <a:spLocks/>
          </p:cNvSpPr>
          <p:nvPr/>
        </p:nvSpPr>
        <p:spPr bwMode="auto">
          <a:xfrm>
            <a:off x="3995738" y="5661025"/>
            <a:ext cx="3130550" cy="808038"/>
          </a:xfrm>
          <a:custGeom>
            <a:avLst/>
            <a:gdLst>
              <a:gd name="T0" fmla="*/ 0 w 1972"/>
              <a:gd name="T1" fmla="*/ 2147483647 h 509"/>
              <a:gd name="T2" fmla="*/ 2147483647 w 1972"/>
              <a:gd name="T3" fmla="*/ 2147483647 h 509"/>
              <a:gd name="T4" fmla="*/ 2147483647 w 1972"/>
              <a:gd name="T5" fmla="*/ 0 h 509"/>
              <a:gd name="T6" fmla="*/ 0 60000 65536"/>
              <a:gd name="T7" fmla="*/ 0 60000 65536"/>
              <a:gd name="T8" fmla="*/ 0 60000 65536"/>
              <a:gd name="T9" fmla="*/ 0 w 1972"/>
              <a:gd name="T10" fmla="*/ 0 h 509"/>
              <a:gd name="T11" fmla="*/ 1972 w 1972"/>
              <a:gd name="T12" fmla="*/ 509 h 509"/>
            </a:gdLst>
            <a:ahLst/>
            <a:cxnLst>
              <a:cxn ang="T6">
                <a:pos x="T0" y="T1"/>
              </a:cxn>
              <a:cxn ang="T7">
                <a:pos x="T2" y="T3"/>
              </a:cxn>
              <a:cxn ang="T8">
                <a:pos x="T4" y="T5"/>
              </a:cxn>
            </a:cxnLst>
            <a:rect l="T9" t="T10" r="T11" b="T12"/>
            <a:pathLst>
              <a:path w="1972" h="509">
                <a:moveTo>
                  <a:pt x="0" y="314"/>
                </a:moveTo>
                <a:cubicBezTo>
                  <a:pt x="217" y="338"/>
                  <a:pt x="977" y="509"/>
                  <a:pt x="1305" y="457"/>
                </a:cubicBezTo>
                <a:cubicBezTo>
                  <a:pt x="1633" y="405"/>
                  <a:pt x="1833" y="95"/>
                  <a:pt x="1972" y="0"/>
                </a:cubicBezTo>
              </a:path>
            </a:pathLst>
          </a:custGeom>
          <a:noFill/>
          <a:ln w="19050"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70771" name="Rectangle 19"/>
          <p:cNvSpPr>
            <a:spLocks noChangeArrowheads="1"/>
          </p:cNvSpPr>
          <p:nvPr/>
        </p:nvSpPr>
        <p:spPr bwMode="auto">
          <a:xfrm>
            <a:off x="2366963" y="5013325"/>
            <a:ext cx="1676400" cy="457200"/>
          </a:xfrm>
          <a:prstGeom prst="rect">
            <a:avLst/>
          </a:prstGeom>
          <a:solidFill>
            <a:srgbClr val="FFCC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a:solidFill>
                  <a:srgbClr val="FF0000"/>
                </a:solidFill>
                <a:latin typeface="Arial" panose="020B0604020202020204" pitchFamily="34" charset="0"/>
              </a:rPr>
              <a:t>0x11223344</a:t>
            </a:r>
          </a:p>
        </p:txBody>
      </p:sp>
      <p:sp>
        <p:nvSpPr>
          <p:cNvPr id="970772" name="Line 20"/>
          <p:cNvSpPr>
            <a:spLocks noChangeShapeType="1"/>
          </p:cNvSpPr>
          <p:nvPr/>
        </p:nvSpPr>
        <p:spPr bwMode="auto">
          <a:xfrm flipH="1">
            <a:off x="3997325" y="5518150"/>
            <a:ext cx="1079500" cy="215900"/>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0773" name="Line 21"/>
          <p:cNvSpPr>
            <a:spLocks noChangeShapeType="1"/>
          </p:cNvSpPr>
          <p:nvPr/>
        </p:nvSpPr>
        <p:spPr bwMode="auto">
          <a:xfrm flipH="1" flipV="1">
            <a:off x="3995738" y="5229225"/>
            <a:ext cx="1081087" cy="2159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70770"/>
                                        </p:tgtEl>
                                        <p:attrNameLst>
                                          <p:attrName>style.visibility</p:attrName>
                                        </p:attrNameLst>
                                      </p:cBhvr>
                                      <p:to>
                                        <p:strVal val="visible"/>
                                      </p:to>
                                    </p:set>
                                    <p:animEffect transition="in" filter="wipe(left)">
                                      <p:cBhvr>
                                        <p:cTn id="12" dur="500"/>
                                        <p:tgtEl>
                                          <p:spTgt spid="9707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970773"/>
                                        </p:tgtEl>
                                        <p:attrNameLst>
                                          <p:attrName>style.visibility</p:attrName>
                                        </p:attrNameLst>
                                      </p:cBhvr>
                                      <p:to>
                                        <p:strVal val="visible"/>
                                      </p:to>
                                    </p:set>
                                    <p:animEffect transition="in" filter="wipe(right)">
                                      <p:cBhvr>
                                        <p:cTn id="17" dur="500"/>
                                        <p:tgtEl>
                                          <p:spTgt spid="9707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970771"/>
                                        </p:tgtEl>
                                        <p:attrNameLst>
                                          <p:attrName>style.visibility</p:attrName>
                                        </p:attrNameLst>
                                      </p:cBhvr>
                                      <p:to>
                                        <p:strVal val="visible"/>
                                      </p:to>
                                    </p:set>
                                    <p:animEffect transition="in" filter="slide(fromRight)">
                                      <p:cBhvr>
                                        <p:cTn id="22" dur="500"/>
                                        <p:tgtEl>
                                          <p:spTgt spid="9707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70772"/>
                                        </p:tgtEl>
                                        <p:attrNameLst>
                                          <p:attrName>style.visibility</p:attrName>
                                        </p:attrNameLst>
                                      </p:cBhvr>
                                      <p:to>
                                        <p:strVal val="visible"/>
                                      </p:to>
                                    </p:set>
                                    <p:animEffect transition="in" filter="wipe(left)">
                                      <p:cBhvr>
                                        <p:cTn id="27" dur="500"/>
                                        <p:tgtEl>
                                          <p:spTgt spid="9707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970769"/>
                                        </p:tgtEl>
                                        <p:attrNameLst>
                                          <p:attrName>style.visibility</p:attrName>
                                        </p:attrNameLst>
                                      </p:cBhvr>
                                      <p:to>
                                        <p:strVal val="visible"/>
                                      </p:to>
                                    </p:set>
                                    <p:animEffect transition="in" filter="slide(fromLeft)">
                                      <p:cBhvr>
                                        <p:cTn id="32" dur="500"/>
                                        <p:tgtEl>
                                          <p:spTgt spid="970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69" grpId="0" animBg="1"/>
      <p:bldP spid="97077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nvPr>
        </p:nvSpPr>
        <p:spPr>
          <a:xfrm>
            <a:off x="838200" y="406400"/>
            <a:ext cx="5499100" cy="681038"/>
          </a:xfrm>
          <a:solidFill>
            <a:srgbClr val="FFCC99"/>
          </a:solidFill>
        </p:spPr>
        <p:txBody>
          <a:bodyPr rtlCol="0">
            <a:normAutofit fontScale="90000"/>
          </a:bodyPr>
          <a:lstStyle/>
          <a:p>
            <a:pPr eaLnBrk="1" fontAlgn="auto" hangingPunct="1">
              <a:spcAft>
                <a:spcPts val="0"/>
              </a:spcAft>
              <a:defRPr/>
            </a:pPr>
            <a:r>
              <a:rPr lang="zh-CN" altLang="en-US" dirty="0" smtClean="0"/>
              <a:t>数据处理指令 </a:t>
            </a:r>
          </a:p>
        </p:txBody>
      </p:sp>
      <p:sp>
        <p:nvSpPr>
          <p:cNvPr id="91139" name="Rectangle 3"/>
          <p:cNvSpPr>
            <a:spLocks noGrp="1" noChangeArrowheads="1"/>
          </p:cNvSpPr>
          <p:nvPr>
            <p:ph idx="1"/>
          </p:nvPr>
        </p:nvSpPr>
        <p:spPr>
          <a:xfrm>
            <a:off x="895350" y="1555750"/>
            <a:ext cx="7529513" cy="4044950"/>
          </a:xfrm>
        </p:spPr>
        <p:txBody>
          <a:bodyPr/>
          <a:lstStyle/>
          <a:p>
            <a:r>
              <a:rPr lang="en-US" altLang="zh-CN" sz="2800" dirty="0"/>
              <a:t>ARM</a:t>
            </a:r>
            <a:r>
              <a:rPr lang="zh-CN" altLang="en-US" sz="2800" dirty="0"/>
              <a:t>数据处理指令大致可分为</a:t>
            </a:r>
            <a:r>
              <a:rPr lang="en-US" altLang="zh-CN" sz="2800" dirty="0"/>
              <a:t>3</a:t>
            </a:r>
            <a:r>
              <a:rPr lang="zh-CN" altLang="en-US" sz="2800" dirty="0"/>
              <a:t>类：</a:t>
            </a:r>
          </a:p>
          <a:p>
            <a:pPr lvl="1"/>
            <a:r>
              <a:rPr lang="zh-CN" altLang="en-US" sz="2000" dirty="0"/>
              <a:t>数据传送指令</a:t>
            </a:r>
            <a:r>
              <a:rPr lang="en-US" altLang="zh-CN" sz="2000" dirty="0"/>
              <a:t>(</a:t>
            </a:r>
            <a:r>
              <a:rPr lang="zh-CN" altLang="en-US" sz="2000" dirty="0"/>
              <a:t>如</a:t>
            </a:r>
            <a:r>
              <a:rPr lang="en-US" altLang="zh-CN" sz="2000" dirty="0"/>
              <a:t>MOV</a:t>
            </a:r>
            <a:r>
              <a:rPr lang="zh-CN" altLang="en-US" sz="2000" dirty="0"/>
              <a:t>、</a:t>
            </a:r>
            <a:r>
              <a:rPr lang="en-US" altLang="zh-CN" sz="2000" dirty="0"/>
              <a:t>MVN)</a:t>
            </a:r>
            <a:r>
              <a:rPr lang="zh-CN" altLang="en-US" sz="2000" dirty="0"/>
              <a:t>；</a:t>
            </a:r>
          </a:p>
          <a:p>
            <a:pPr lvl="1"/>
            <a:r>
              <a:rPr lang="zh-CN" altLang="en-US" sz="2000" dirty="0"/>
              <a:t>算术逻辑运算指令</a:t>
            </a:r>
            <a:r>
              <a:rPr lang="en-US" altLang="zh-CN" sz="2000" dirty="0"/>
              <a:t>(</a:t>
            </a:r>
            <a:r>
              <a:rPr lang="zh-CN" altLang="en-US" sz="2000" dirty="0"/>
              <a:t>如</a:t>
            </a:r>
            <a:r>
              <a:rPr lang="en-US" altLang="zh-CN" sz="2000" dirty="0"/>
              <a:t>ADD</a:t>
            </a:r>
            <a:r>
              <a:rPr lang="zh-CN" altLang="en-US" sz="2000" dirty="0"/>
              <a:t>、</a:t>
            </a:r>
            <a:r>
              <a:rPr lang="en-US" altLang="zh-CN" sz="2000" dirty="0"/>
              <a:t>SUB</a:t>
            </a:r>
            <a:r>
              <a:rPr lang="zh-CN" altLang="en-US" sz="2000" dirty="0"/>
              <a:t>、</a:t>
            </a:r>
            <a:r>
              <a:rPr lang="en-US" altLang="zh-CN" sz="2000" dirty="0"/>
              <a:t>AND)</a:t>
            </a:r>
            <a:r>
              <a:rPr lang="zh-CN" altLang="en-US" sz="2000" dirty="0"/>
              <a:t>；</a:t>
            </a:r>
          </a:p>
          <a:p>
            <a:pPr lvl="1"/>
            <a:r>
              <a:rPr lang="zh-CN" altLang="en-US" sz="2000" dirty="0"/>
              <a:t>比较指令</a:t>
            </a:r>
            <a:r>
              <a:rPr lang="en-US" altLang="zh-CN" sz="2000" dirty="0"/>
              <a:t>(</a:t>
            </a:r>
            <a:r>
              <a:rPr lang="zh-CN" altLang="en-US" sz="2000" dirty="0"/>
              <a:t>如</a:t>
            </a:r>
            <a:r>
              <a:rPr lang="en-US" altLang="zh-CN" sz="2000" dirty="0"/>
              <a:t>CMP</a:t>
            </a:r>
            <a:r>
              <a:rPr lang="zh-CN" altLang="en-US" sz="2000" dirty="0"/>
              <a:t>、</a:t>
            </a:r>
            <a:r>
              <a:rPr lang="en-US" altLang="zh-CN" sz="2000" dirty="0"/>
              <a:t>TST)</a:t>
            </a:r>
            <a:r>
              <a:rPr lang="zh-CN" altLang="en-US" sz="2000" dirty="0"/>
              <a:t>。</a:t>
            </a:r>
          </a:p>
          <a:p>
            <a:r>
              <a:rPr lang="zh-CN" altLang="en-US" sz="2400" dirty="0"/>
              <a:t>参见下面的表格</a:t>
            </a:r>
          </a:p>
          <a:p>
            <a:pPr lvl="1"/>
            <a:r>
              <a:rPr lang="zh-CN" altLang="en-US" sz="2000" dirty="0"/>
              <a:t>数据处理指令只能对寄存器的内容进行操作。所有</a:t>
            </a:r>
            <a:r>
              <a:rPr lang="en-US" altLang="zh-CN" sz="2000" dirty="0"/>
              <a:t>ARM</a:t>
            </a:r>
            <a:r>
              <a:rPr lang="zh-CN" altLang="en-US" sz="2000" dirty="0"/>
              <a:t>数据处理指令均可选择使用</a:t>
            </a:r>
            <a:r>
              <a:rPr lang="en-US" altLang="zh-CN" sz="2000" dirty="0"/>
              <a:t>S</a:t>
            </a:r>
            <a:r>
              <a:rPr lang="zh-CN" altLang="en-US" sz="2000" dirty="0"/>
              <a:t>后缀，以影响状态标志。</a:t>
            </a:r>
          </a:p>
          <a:p>
            <a:pPr lvl="1"/>
            <a:r>
              <a:rPr lang="zh-CN" altLang="en-US" sz="2000" dirty="0"/>
              <a:t>比较指令</a:t>
            </a:r>
            <a:r>
              <a:rPr lang="en-US" altLang="zh-CN" sz="2000" dirty="0"/>
              <a:t>CMP</a:t>
            </a:r>
            <a:r>
              <a:rPr lang="zh-CN" altLang="en-US" sz="2000" dirty="0"/>
              <a:t>、</a:t>
            </a:r>
            <a:r>
              <a:rPr lang="en-US" altLang="zh-CN" sz="2000" dirty="0"/>
              <a:t>CMN</a:t>
            </a:r>
            <a:r>
              <a:rPr lang="zh-CN" altLang="en-US" sz="2000" dirty="0"/>
              <a:t>、</a:t>
            </a:r>
            <a:r>
              <a:rPr lang="en-US" altLang="zh-CN" sz="2000" dirty="0"/>
              <a:t>TST</a:t>
            </a:r>
            <a:r>
              <a:rPr lang="zh-CN" altLang="en-US" sz="2000" dirty="0"/>
              <a:t>和</a:t>
            </a:r>
            <a:r>
              <a:rPr lang="en-US" altLang="zh-CN" sz="2000" dirty="0"/>
              <a:t>TEQ</a:t>
            </a:r>
            <a:r>
              <a:rPr lang="zh-CN" altLang="en-US" sz="2000" dirty="0"/>
              <a:t>不需要后缀</a:t>
            </a:r>
            <a:r>
              <a:rPr lang="en-US" altLang="zh-CN" sz="2000" dirty="0"/>
              <a:t>S</a:t>
            </a:r>
            <a:r>
              <a:rPr lang="zh-CN" altLang="en-US" sz="2000" dirty="0"/>
              <a:t>，它们会直接影响状态标志。</a:t>
            </a:r>
          </a:p>
        </p:txBody>
      </p:sp>
      <p:sp>
        <p:nvSpPr>
          <p:cNvPr id="9114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8552E8DB-7285-4983-90A9-E327B66B3F71}"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9114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058BB865-0FFA-4600-A83C-F31F96AFF39D}" type="slidenum">
              <a:rPr lang="en-US" altLang="zh-CN" sz="1000">
                <a:latin typeface="Arial" panose="020B0604020202020204" pitchFamily="34" charset="0"/>
              </a:rPr>
              <a:pPr eaLnBrk="1" hangingPunct="1">
                <a:spcBef>
                  <a:spcPct val="0"/>
                </a:spcBef>
                <a:buFontTx/>
                <a:buNone/>
              </a:pPr>
              <a:t>84</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43075" y="106363"/>
            <a:ext cx="6572250" cy="67135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5D5BF9-B997-42D4-947B-7B32E72851FA}" type="slidenum">
              <a:rPr lang="en-US" altLang="zh-CN">
                <a:solidFill>
                  <a:srgbClr val="898989"/>
                </a:solidFill>
              </a:rPr>
              <a:pPr eaLnBrk="1" hangingPunct="1"/>
              <a:t>85</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08038" y="211138"/>
            <a:ext cx="7192962" cy="979487"/>
          </a:xfrm>
        </p:spPr>
        <p:txBody>
          <a:bodyPr/>
          <a:lstStyle/>
          <a:p>
            <a:pPr eaLnBrk="1" hangingPunct="1"/>
            <a:r>
              <a:rPr lang="en-US" altLang="zh-CN" smtClean="0"/>
              <a:t>ARM</a:t>
            </a:r>
            <a:r>
              <a:rPr lang="zh-CN" altLang="en-US" smtClean="0"/>
              <a:t>数据处理指令集</a:t>
            </a:r>
          </a:p>
        </p:txBody>
      </p:sp>
      <p:sp>
        <p:nvSpPr>
          <p:cNvPr id="93187"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74F1FEC-B8F4-49BF-997E-9C5E44DE0BC0}"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9318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477C58FF-2F6B-470E-A982-2DA09D24431F}" type="slidenum">
              <a:rPr lang="en-US" altLang="zh-CN" sz="1000">
                <a:latin typeface="Arial" panose="020B0604020202020204" pitchFamily="34" charset="0"/>
              </a:rPr>
              <a:pPr eaLnBrk="1" hangingPunct="1">
                <a:spcBef>
                  <a:spcPct val="0"/>
                </a:spcBef>
                <a:buFontTx/>
                <a:buNone/>
              </a:pPr>
              <a:t>86</a:t>
            </a:fld>
            <a:endParaRPr lang="en-US" altLang="zh-CN" sz="1000">
              <a:latin typeface="Arial" panose="020B0604020202020204" pitchFamily="34" charset="0"/>
            </a:endParaRPr>
          </a:p>
        </p:txBody>
      </p:sp>
      <p:graphicFrame>
        <p:nvGraphicFramePr>
          <p:cNvPr id="605187" name="Group 3"/>
          <p:cNvGraphicFramePr>
            <a:graphicFrameLocks noGrp="1"/>
          </p:cNvGraphicFramePr>
          <p:nvPr/>
        </p:nvGraphicFramePr>
        <p:xfrm>
          <a:off x="152400" y="2133600"/>
          <a:ext cx="8839200" cy="4092575"/>
        </p:xfrm>
        <a:graphic>
          <a:graphicData uri="http://schemas.openxmlformats.org/drawingml/2006/table">
            <a:tbl>
              <a:tblPr/>
              <a:tblGrid>
                <a:gridCol w="2382838">
                  <a:extLst>
                    <a:ext uri="{9D8B030D-6E8A-4147-A177-3AD203B41FA5}">
                      <a16:colId xmlns:a16="http://schemas.microsoft.com/office/drawing/2014/main" val="20000"/>
                    </a:ext>
                  </a:extLst>
                </a:gridCol>
                <a:gridCol w="1768475">
                  <a:extLst>
                    <a:ext uri="{9D8B030D-6E8A-4147-A177-3AD203B41FA5}">
                      <a16:colId xmlns:a16="http://schemas.microsoft.com/office/drawing/2014/main" val="20001"/>
                    </a:ext>
                  </a:extLst>
                </a:gridCol>
                <a:gridCol w="3151187">
                  <a:extLst>
                    <a:ext uri="{9D8B030D-6E8A-4147-A177-3AD203B41FA5}">
                      <a16:colId xmlns:a16="http://schemas.microsoft.com/office/drawing/2014/main" val="20002"/>
                    </a:ext>
                  </a:extLst>
                </a:gridCol>
                <a:gridCol w="1536700">
                  <a:extLst>
                    <a:ext uri="{9D8B030D-6E8A-4147-A177-3AD203B41FA5}">
                      <a16:colId xmlns:a16="http://schemas.microsoft.com/office/drawing/2014/main" val="20003"/>
                    </a:ext>
                  </a:extLst>
                </a:gridCol>
              </a:tblGrid>
              <a:tr h="44456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rPr>
                        <a:t>助记符 </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B3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rPr>
                        <a:t>说  明 </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B3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rPr>
                        <a:t>操  作 </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B3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rPr>
                        <a:t>条件码位置 </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B37"/>
                    </a:solidFill>
                  </a:tcPr>
                </a:tc>
                <a:extLst>
                  <a:ext uri="{0D108BD9-81ED-4DB2-BD59-A6C34878D82A}">
                    <a16:rowId xmlns:a16="http://schemas.microsoft.com/office/drawing/2014/main" val="10000"/>
                  </a:ext>
                </a:extLst>
              </a:tr>
              <a:tr h="450920">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MOV  Rd</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数据传送指令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Rd←operand2</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MOV{cond}{S}</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69">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MVN  Rd</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数据非传送指令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Rd←(~operand2)</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MVN{cond}{S}</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69">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ADD  Rd</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加法运算指令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Rd←Rn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ADD{cond}{S}</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516">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SUB  Rd</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减法运算指令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Rd←Rn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SUB{cond}{S}</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569">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RSB  Rd</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逆向减法指令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Rd←operand2</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Rn</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RSB{cond}{S}</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69">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ADC  Rd</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带进位加法指令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Rd←Rn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Carry</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ADC{cond}{S}</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4569">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SBC  Rd</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带进位减法指令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Rd←Rn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chemeClr val="hlink"/>
                          </a:solidFill>
                          <a:effectLst/>
                          <a:latin typeface="Times New Roman" pitchFamily="18" charset="0"/>
                          <a:ea typeface="楷体_GB2312" pitchFamily="49" charset="-122"/>
                        </a:rPr>
                        <a:t>(NOT)Carry</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SBC{cond}{S}</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8725">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RSC  Rd</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 </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带进位逆向减法指令 </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Rd←operand2</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chemeClr val="hlink"/>
                          </a:solidFill>
                          <a:effectLst/>
                          <a:latin typeface="Times New Roman" pitchFamily="18" charset="0"/>
                          <a:ea typeface="楷体_GB2312" pitchFamily="49" charset="-122"/>
                        </a:rPr>
                        <a:t>(NOT)Carry</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RSC{cond}{S} </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38200" y="211138"/>
            <a:ext cx="7162800" cy="762000"/>
          </a:xfrm>
        </p:spPr>
        <p:txBody>
          <a:bodyPr/>
          <a:lstStyle/>
          <a:p>
            <a:pPr eaLnBrk="1" hangingPunct="1"/>
            <a:r>
              <a:rPr lang="en-US" altLang="zh-CN" smtClean="0">
                <a:solidFill>
                  <a:srgbClr val="009900"/>
                </a:solidFill>
              </a:rPr>
              <a:t>ARM</a:t>
            </a:r>
            <a:r>
              <a:rPr lang="zh-CN" altLang="en-US" smtClean="0">
                <a:solidFill>
                  <a:srgbClr val="009900"/>
                </a:solidFill>
              </a:rPr>
              <a:t>数据处理指令集（续）</a:t>
            </a:r>
          </a:p>
        </p:txBody>
      </p:sp>
      <p:sp>
        <p:nvSpPr>
          <p:cNvPr id="94211"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3D828E2-7201-4879-9515-C13F295AE01E}"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942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4600E887-037B-4206-94BE-E4305312DC7F}" type="slidenum">
              <a:rPr lang="en-US" altLang="zh-CN" sz="1000">
                <a:latin typeface="Arial" panose="020B0604020202020204" pitchFamily="34" charset="0"/>
              </a:rPr>
              <a:pPr eaLnBrk="1" hangingPunct="1">
                <a:spcBef>
                  <a:spcPct val="0"/>
                </a:spcBef>
                <a:buFontTx/>
                <a:buNone/>
              </a:pPr>
              <a:t>87</a:t>
            </a:fld>
            <a:endParaRPr lang="en-US" altLang="zh-CN" sz="1000">
              <a:latin typeface="Arial" panose="020B0604020202020204" pitchFamily="34" charset="0"/>
            </a:endParaRPr>
          </a:p>
        </p:txBody>
      </p:sp>
      <p:graphicFrame>
        <p:nvGraphicFramePr>
          <p:cNvPr id="607235" name="Group 3"/>
          <p:cNvGraphicFramePr>
            <a:graphicFrameLocks noGrp="1"/>
          </p:cNvGraphicFramePr>
          <p:nvPr/>
        </p:nvGraphicFramePr>
        <p:xfrm>
          <a:off x="228600" y="2133600"/>
          <a:ext cx="8763000" cy="4092575"/>
        </p:xfrm>
        <a:graphic>
          <a:graphicData uri="http://schemas.openxmlformats.org/drawingml/2006/table">
            <a:tbl>
              <a:tblPr/>
              <a:tblGrid>
                <a:gridCol w="2362200">
                  <a:extLst>
                    <a:ext uri="{9D8B030D-6E8A-4147-A177-3AD203B41FA5}">
                      <a16:colId xmlns:a16="http://schemas.microsoft.com/office/drawing/2014/main" val="20000"/>
                    </a:ext>
                  </a:extLst>
                </a:gridCol>
                <a:gridCol w="1935163">
                  <a:extLst>
                    <a:ext uri="{9D8B030D-6E8A-4147-A177-3AD203B41FA5}">
                      <a16:colId xmlns:a16="http://schemas.microsoft.com/office/drawing/2014/main" val="20001"/>
                    </a:ext>
                  </a:extLst>
                </a:gridCol>
                <a:gridCol w="2941637">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4456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rPr>
                        <a:t>助记符 </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7DE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rPr>
                        <a:t>说  明 </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7DE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rPr>
                        <a:t>操  作 </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7DE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rPr>
                        <a:t>条件码位置 </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7DE7"/>
                    </a:solidFill>
                  </a:tcPr>
                </a:tc>
                <a:extLst>
                  <a:ext uri="{0D108BD9-81ED-4DB2-BD59-A6C34878D82A}">
                    <a16:rowId xmlns:a16="http://schemas.microsoft.com/office/drawing/2014/main" val="10000"/>
                  </a:ext>
                </a:extLst>
              </a:tr>
              <a:tr h="450920">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AND  Rd</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逻辑“与”操作指令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Rd←Rn &amp; operand2</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AND{cond}{S}</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69">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ORR  Rd</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逻辑“或”操作指令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Rd←Rn | operand2</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ORR{cond}{S}</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725">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EOR  Rd</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逻辑“异或”操作指令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Rd←Rn^operand2</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EOR{cond}{S}</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516">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dirty="0" smtClean="0">
                          <a:ln>
                            <a:noFill/>
                          </a:ln>
                          <a:solidFill>
                            <a:srgbClr val="000000"/>
                          </a:solidFill>
                          <a:effectLst/>
                          <a:latin typeface="Times New Roman" pitchFamily="18" charset="0"/>
                          <a:ea typeface="楷体_GB2312" pitchFamily="49" charset="-122"/>
                        </a:rPr>
                        <a:t>BIC  Rd</a:t>
                      </a:r>
                      <a:r>
                        <a:rPr kumimoji="0" lang="zh-CN" altLang="en-US" sz="1500" b="0" i="0" u="none" strike="noStrike" cap="none" normalizeH="0" baseline="0" dirty="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dirty="0" smtClean="0">
                          <a:ln>
                            <a:noFill/>
                          </a:ln>
                          <a:solidFill>
                            <a:srgbClr val="000000"/>
                          </a:solidFill>
                          <a:effectLst/>
                          <a:latin typeface="Times New Roman" pitchFamily="18" charset="0"/>
                          <a:ea typeface="楷体_GB2312" pitchFamily="49" charset="-122"/>
                        </a:rPr>
                        <a:t>Rn</a:t>
                      </a:r>
                      <a:r>
                        <a:rPr kumimoji="0" lang="zh-CN" altLang="en-US" sz="1500" b="0" i="0" u="none" strike="noStrike" cap="none" normalizeH="0" baseline="0" dirty="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dirty="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位清除指令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Rd←Rn&amp;(~operand2)</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BIC{cond}{S}</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569">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dirty="0" smtClean="0">
                          <a:ln>
                            <a:noFill/>
                          </a:ln>
                          <a:solidFill>
                            <a:srgbClr val="000000"/>
                          </a:solidFill>
                          <a:effectLst/>
                          <a:latin typeface="Times New Roman" pitchFamily="18" charset="0"/>
                          <a:ea typeface="楷体_GB2312" pitchFamily="49" charset="-122"/>
                        </a:rPr>
                        <a:t>CMP  Rn</a:t>
                      </a:r>
                      <a:r>
                        <a:rPr kumimoji="0" lang="zh-CN" altLang="en-US" sz="1500" b="0" i="0" u="none" strike="noStrike" cap="none" normalizeH="0" baseline="0" dirty="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dirty="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比较指令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FF0000"/>
                          </a:solidFill>
                          <a:effectLst/>
                          <a:latin typeface="Times New Roman" pitchFamily="18" charset="0"/>
                          <a:ea typeface="楷体_GB2312" pitchFamily="49" charset="-122"/>
                        </a:rPr>
                        <a:t>标志</a:t>
                      </a:r>
                      <a:r>
                        <a:rPr kumimoji="0" lang="en-US" altLang="zh-CN" sz="1500" b="0" i="0" u="none" strike="noStrike" cap="none" normalizeH="0" baseline="0" smtClean="0">
                          <a:ln>
                            <a:noFill/>
                          </a:ln>
                          <a:solidFill>
                            <a:srgbClr val="FF0000"/>
                          </a:solidFill>
                          <a:effectLst/>
                          <a:latin typeface="Times New Roman" pitchFamily="18" charset="0"/>
                          <a:ea typeface="楷体_GB2312" pitchFamily="49" charset="-122"/>
                        </a:rPr>
                        <a:t>N,Z,C,V←Rn</a:t>
                      </a:r>
                      <a:r>
                        <a:rPr kumimoji="0" lang="zh-CN" altLang="en-US" sz="1500" b="0" i="0" u="none" strike="noStrike" cap="none" normalizeH="0" baseline="0" smtClean="0">
                          <a:ln>
                            <a:noFill/>
                          </a:ln>
                          <a:solidFill>
                            <a:srgbClr val="FF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FF0000"/>
                          </a:solidFill>
                          <a:effectLst/>
                          <a:latin typeface="Times New Roman" pitchFamily="18" charset="0"/>
                          <a:ea typeface="楷体_GB2312" pitchFamily="49" charset="-122"/>
                        </a:rPr>
                        <a:t>operand2</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CMP{cond}</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69">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dirty="0" smtClean="0">
                          <a:ln>
                            <a:noFill/>
                          </a:ln>
                          <a:solidFill>
                            <a:srgbClr val="000000"/>
                          </a:solidFill>
                          <a:effectLst/>
                          <a:latin typeface="Times New Roman" pitchFamily="18" charset="0"/>
                          <a:ea typeface="楷体_GB2312" pitchFamily="49" charset="-122"/>
                        </a:rPr>
                        <a:t>CMN  Rn</a:t>
                      </a:r>
                      <a:r>
                        <a:rPr kumimoji="0" lang="zh-CN" altLang="en-US" sz="1500" b="0" i="0" u="none" strike="noStrike" cap="none" normalizeH="0" baseline="0" dirty="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dirty="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dirty="0" smtClean="0">
                          <a:ln>
                            <a:noFill/>
                          </a:ln>
                          <a:solidFill>
                            <a:srgbClr val="000000"/>
                          </a:solidFill>
                          <a:effectLst/>
                          <a:latin typeface="Times New Roman" pitchFamily="18" charset="0"/>
                          <a:ea typeface="楷体_GB2312" pitchFamily="49" charset="-122"/>
                        </a:rPr>
                        <a:t>负数比较指令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FF0000"/>
                          </a:solidFill>
                          <a:effectLst/>
                          <a:latin typeface="Times New Roman" pitchFamily="18" charset="0"/>
                          <a:ea typeface="楷体_GB2312" pitchFamily="49" charset="-122"/>
                        </a:rPr>
                        <a:t>标志</a:t>
                      </a:r>
                      <a:r>
                        <a:rPr kumimoji="0" lang="en-US" altLang="zh-CN" sz="1500" b="0" i="0" u="none" strike="noStrike" cap="none" normalizeH="0" baseline="0" smtClean="0">
                          <a:ln>
                            <a:noFill/>
                          </a:ln>
                          <a:solidFill>
                            <a:srgbClr val="FF0000"/>
                          </a:solidFill>
                          <a:effectLst/>
                          <a:latin typeface="Times New Roman" pitchFamily="18" charset="0"/>
                          <a:ea typeface="楷体_GB2312" pitchFamily="49" charset="-122"/>
                        </a:rPr>
                        <a:t>N,Z,C,V ←Rn</a:t>
                      </a:r>
                      <a:r>
                        <a:rPr kumimoji="0" lang="zh-CN" altLang="en-US" sz="1500" b="0" i="0" u="none" strike="noStrike" cap="none" normalizeH="0" baseline="0" smtClean="0">
                          <a:ln>
                            <a:noFill/>
                          </a:ln>
                          <a:solidFill>
                            <a:srgbClr val="FF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FF0000"/>
                          </a:solidFill>
                          <a:effectLst/>
                          <a:latin typeface="Times New Roman" pitchFamily="18" charset="0"/>
                          <a:ea typeface="楷体_GB2312" pitchFamily="49" charset="-122"/>
                        </a:rPr>
                        <a:t>operand2</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CMN{cond}</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4569">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TST  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dirty="0" smtClean="0">
                          <a:ln>
                            <a:noFill/>
                          </a:ln>
                          <a:solidFill>
                            <a:srgbClr val="000000"/>
                          </a:solidFill>
                          <a:effectLst/>
                          <a:latin typeface="Times New Roman" pitchFamily="18" charset="0"/>
                          <a:ea typeface="楷体_GB2312" pitchFamily="49" charset="-122"/>
                        </a:rPr>
                        <a:t>位测试指令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dirty="0" smtClean="0">
                          <a:ln>
                            <a:noFill/>
                          </a:ln>
                          <a:solidFill>
                            <a:srgbClr val="FF0000"/>
                          </a:solidFill>
                          <a:effectLst/>
                          <a:latin typeface="Times New Roman" pitchFamily="18" charset="0"/>
                          <a:ea typeface="楷体_GB2312" pitchFamily="49" charset="-122"/>
                        </a:rPr>
                        <a:t>标志</a:t>
                      </a:r>
                      <a:r>
                        <a:rPr kumimoji="0" lang="en-US" altLang="zh-CN" sz="1500" b="0" i="0" u="none" strike="noStrike" cap="none" normalizeH="0" baseline="0" dirty="0" smtClean="0">
                          <a:ln>
                            <a:noFill/>
                          </a:ln>
                          <a:solidFill>
                            <a:srgbClr val="FF0000"/>
                          </a:solidFill>
                          <a:effectLst/>
                          <a:latin typeface="Times New Roman" pitchFamily="18" charset="0"/>
                          <a:ea typeface="楷体_GB2312" pitchFamily="49" charset="-122"/>
                        </a:rPr>
                        <a:t>N,Z,C,V ←Rn&amp;operand2</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TST{cond}</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4569">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TEQ  Rn</a:t>
                      </a: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operand2</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smtClean="0">
                          <a:ln>
                            <a:noFill/>
                          </a:ln>
                          <a:solidFill>
                            <a:srgbClr val="000000"/>
                          </a:solidFill>
                          <a:effectLst/>
                          <a:latin typeface="Times New Roman" pitchFamily="18" charset="0"/>
                          <a:ea typeface="楷体_GB2312" pitchFamily="49" charset="-122"/>
                        </a:rPr>
                        <a:t>相等测试指令</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500" b="0" i="0" u="none" strike="noStrike" cap="none" normalizeH="0" baseline="0" dirty="0" smtClean="0">
                          <a:ln>
                            <a:noFill/>
                          </a:ln>
                          <a:solidFill>
                            <a:srgbClr val="FF0000"/>
                          </a:solidFill>
                          <a:effectLst/>
                          <a:latin typeface="Times New Roman" pitchFamily="18" charset="0"/>
                          <a:ea typeface="楷体_GB2312" pitchFamily="49" charset="-122"/>
                        </a:rPr>
                        <a:t>标志</a:t>
                      </a:r>
                      <a:r>
                        <a:rPr kumimoji="0" lang="en-US" altLang="zh-CN" sz="1500" b="0" i="0" u="none" strike="noStrike" cap="none" normalizeH="0" baseline="0" dirty="0" smtClean="0">
                          <a:ln>
                            <a:noFill/>
                          </a:ln>
                          <a:solidFill>
                            <a:srgbClr val="FF0000"/>
                          </a:solidFill>
                          <a:effectLst/>
                          <a:latin typeface="Times New Roman" pitchFamily="18" charset="0"/>
                          <a:ea typeface="楷体_GB2312" pitchFamily="49" charset="-122"/>
                        </a:rPr>
                        <a:t>N,Z,C,V ←Rn^operand2</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dirty="0" smtClean="0">
                          <a:ln>
                            <a:noFill/>
                          </a:ln>
                          <a:solidFill>
                            <a:srgbClr val="000000"/>
                          </a:solidFill>
                          <a:effectLst/>
                          <a:latin typeface="Times New Roman" pitchFamily="18" charset="0"/>
                          <a:ea typeface="楷体_GB2312" pitchFamily="49" charset="-122"/>
                        </a:rPr>
                        <a:t>TEQ{</a:t>
                      </a:r>
                      <a:r>
                        <a:rPr kumimoji="0" lang="en-US" altLang="zh-CN" sz="1500" b="0" i="0" u="none" strike="noStrike" cap="none" normalizeH="0" baseline="0" dirty="0" err="1" smtClean="0">
                          <a:ln>
                            <a:noFill/>
                          </a:ln>
                          <a:solidFill>
                            <a:srgbClr val="000000"/>
                          </a:solidFill>
                          <a:effectLst/>
                          <a:latin typeface="Times New Roman" pitchFamily="18" charset="0"/>
                          <a:ea typeface="楷体_GB2312" pitchFamily="49" charset="-122"/>
                        </a:rPr>
                        <a:t>cond</a:t>
                      </a:r>
                      <a:r>
                        <a:rPr kumimoji="0" lang="en-US" altLang="zh-CN" sz="1500" b="0" i="0" u="none" strike="noStrike" cap="none" normalizeH="0" baseline="0" dirty="0" smtClean="0">
                          <a:ln>
                            <a:noFill/>
                          </a:ln>
                          <a:solidFill>
                            <a:srgbClr val="000000"/>
                          </a:solidFill>
                          <a:effectLst/>
                          <a:latin typeface="Times New Roman" pitchFamily="18" charset="0"/>
                          <a:ea typeface="楷体_GB2312" pitchFamily="49" charset="-122"/>
                        </a:rPr>
                        <a:t>}</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en-US" smtClean="0"/>
              <a:t>语法</a:t>
            </a:r>
          </a:p>
        </p:txBody>
      </p:sp>
      <p:pic>
        <p:nvPicPr>
          <p:cNvPr id="9626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08325" y="2294272"/>
            <a:ext cx="7727350" cy="326164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EFDE61-A7B6-46B0-AA1B-CCCCD1796438}" type="slidenum">
              <a:rPr lang="en-US" altLang="zh-CN">
                <a:solidFill>
                  <a:srgbClr val="898989"/>
                </a:solidFill>
              </a:rPr>
              <a:pPr eaLnBrk="1" hangingPunct="1"/>
              <a:t>88</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smtClean="0"/>
              <a:t>例子</a:t>
            </a:r>
          </a:p>
        </p:txBody>
      </p:sp>
      <p:sp>
        <p:nvSpPr>
          <p:cNvPr id="97283" name="内容占位符 2"/>
          <p:cNvSpPr>
            <a:spLocks noGrp="1"/>
          </p:cNvSpPr>
          <p:nvPr>
            <p:ph idx="1"/>
          </p:nvPr>
        </p:nvSpPr>
        <p:spPr/>
        <p:txBody>
          <a:bodyPr/>
          <a:lstStyle/>
          <a:p>
            <a:pPr marL="457200" lvl="1" indent="0">
              <a:buFont typeface="Arial" panose="020B0604020202020204" pitchFamily="34" charset="0"/>
              <a:buNone/>
            </a:pPr>
            <a:r>
              <a:rPr lang="en-US" altLang="zh-CN" sz="2400" b="1" i="1" smtClean="0"/>
              <a:t>ADDEQ R2, R4, R5 </a:t>
            </a:r>
            <a:r>
              <a:rPr lang="en-US" altLang="zh-CN" sz="2400" smtClean="0"/>
              <a:t>;</a:t>
            </a:r>
            <a:r>
              <a:rPr lang="zh-CN" altLang="en-US" sz="2400" smtClean="0"/>
              <a:t>如果置位了</a:t>
            </a:r>
            <a:r>
              <a:rPr lang="en-US" altLang="zh-CN" sz="2400" smtClean="0"/>
              <a:t>Z </a:t>
            </a:r>
            <a:r>
              <a:rPr lang="zh-CN" altLang="en-US" sz="2400" smtClean="0"/>
              <a:t>标志位使得</a:t>
            </a:r>
            <a:r>
              <a:rPr lang="en-US" altLang="zh-CN" sz="2400" smtClean="0"/>
              <a:t>R2:=R4+R5</a:t>
            </a:r>
          </a:p>
          <a:p>
            <a:pPr marL="457200" lvl="1" indent="0">
              <a:buFont typeface="Arial" panose="020B0604020202020204" pitchFamily="34" charset="0"/>
              <a:buNone/>
            </a:pPr>
            <a:r>
              <a:rPr lang="en-US" altLang="zh-CN" sz="2400" b="1" i="1" smtClean="0"/>
              <a:t>TEQS R4, #3 	</a:t>
            </a:r>
            <a:r>
              <a:rPr lang="en-US" altLang="zh-CN" sz="2400" smtClean="0"/>
              <a:t>;</a:t>
            </a:r>
            <a:r>
              <a:rPr lang="zh-CN" altLang="en-US" sz="2400" smtClean="0"/>
              <a:t>测试</a:t>
            </a:r>
            <a:r>
              <a:rPr lang="en-US" altLang="zh-CN" sz="2400" smtClean="0"/>
              <a:t>R4 </a:t>
            </a:r>
            <a:r>
              <a:rPr lang="zh-CN" altLang="en-US" sz="2400" smtClean="0"/>
              <a:t>是否等于</a:t>
            </a:r>
            <a:r>
              <a:rPr lang="en-US" altLang="zh-CN" sz="2400" smtClean="0"/>
              <a:t>3</a:t>
            </a:r>
            <a:r>
              <a:rPr lang="zh-CN" altLang="en-US" sz="2400" smtClean="0"/>
              <a:t>（这里的</a:t>
            </a:r>
            <a:r>
              <a:rPr lang="en-US" altLang="zh-CN" sz="2400" smtClean="0"/>
              <a:t>S </a:t>
            </a:r>
            <a:r>
              <a:rPr lang="zh-CN" altLang="en-US" sz="2400" smtClean="0"/>
              <a:t>实际上是多余的，因为汇编会自动添加）</a:t>
            </a:r>
          </a:p>
          <a:p>
            <a:pPr marL="457200" lvl="1" indent="0">
              <a:buFont typeface="Arial" panose="020B0604020202020204" pitchFamily="34" charset="0"/>
              <a:buNone/>
            </a:pPr>
            <a:r>
              <a:rPr lang="en-US" altLang="zh-CN" sz="2400" b="1" i="1" smtClean="0"/>
              <a:t>SUB R4, R5, R7, LSR R2 </a:t>
            </a:r>
            <a:r>
              <a:rPr lang="en-US" altLang="zh-CN" sz="2400" smtClean="0"/>
              <a:t>;</a:t>
            </a:r>
            <a:r>
              <a:rPr lang="zh-CN" altLang="en-US" sz="2400" smtClean="0"/>
              <a:t>逻辑右移</a:t>
            </a:r>
            <a:r>
              <a:rPr lang="en-US" altLang="zh-CN" sz="2400" smtClean="0"/>
              <a:t>R7</a:t>
            </a:r>
            <a:r>
              <a:rPr lang="zh-CN" altLang="en-US" sz="2400" smtClean="0"/>
              <a:t>，移位数存在</a:t>
            </a:r>
            <a:r>
              <a:rPr lang="en-US" altLang="zh-CN" sz="2400" smtClean="0"/>
              <a:t>R2 </a:t>
            </a:r>
            <a:r>
              <a:rPr lang="zh-CN" altLang="en-US" sz="2400" smtClean="0"/>
              <a:t>的低字节中，</a:t>
            </a:r>
            <a:r>
              <a:rPr lang="en-US" altLang="zh-CN" sz="2400" smtClean="0"/>
              <a:t>R5 </a:t>
            </a:r>
            <a:r>
              <a:rPr lang="zh-CN" altLang="en-US" sz="2400" smtClean="0"/>
              <a:t>减去其结果，并将答案放入</a:t>
            </a:r>
            <a:r>
              <a:rPr lang="en-US" altLang="zh-CN" sz="2400" smtClean="0"/>
              <a:t>R4 </a:t>
            </a:r>
            <a:r>
              <a:rPr lang="zh-CN" altLang="en-US" sz="2400" smtClean="0"/>
              <a:t>中</a:t>
            </a:r>
          </a:p>
          <a:p>
            <a:pPr marL="457200" lvl="1" indent="0">
              <a:buFont typeface="Arial" panose="020B0604020202020204" pitchFamily="34" charset="0"/>
              <a:buNone/>
            </a:pPr>
            <a:r>
              <a:rPr lang="en-US" altLang="zh-CN" sz="2400" b="1" i="1" smtClean="0"/>
              <a:t>MOV PC,R14	</a:t>
            </a:r>
            <a:r>
              <a:rPr lang="en-US" altLang="zh-CN" sz="2400" smtClean="0"/>
              <a:t>;</a:t>
            </a:r>
            <a:r>
              <a:rPr lang="zh-CN" altLang="en-US" sz="2400" smtClean="0"/>
              <a:t>从子程序中返回</a:t>
            </a:r>
          </a:p>
          <a:p>
            <a:pPr marL="457200" lvl="1" indent="0">
              <a:buFont typeface="Arial" panose="020B0604020202020204" pitchFamily="34" charset="0"/>
              <a:buNone/>
            </a:pPr>
            <a:r>
              <a:rPr lang="en-US" altLang="zh-CN" sz="2400" b="1" i="1" smtClean="0"/>
              <a:t>MOVS PC,R14 	</a:t>
            </a:r>
            <a:r>
              <a:rPr lang="en-US" altLang="zh-CN" sz="2400" smtClean="0"/>
              <a:t>;</a:t>
            </a:r>
            <a:r>
              <a:rPr lang="zh-CN" altLang="en-US" sz="2400" smtClean="0"/>
              <a:t>从异常中返回并将</a:t>
            </a:r>
            <a:r>
              <a:rPr lang="en-US" altLang="zh-CN" sz="2400" smtClean="0"/>
              <a:t>SPSR_&lt;mode&gt;</a:t>
            </a:r>
            <a:r>
              <a:rPr lang="zh-CN" altLang="en-US" sz="2400" smtClean="0"/>
              <a:t>恢复到</a:t>
            </a:r>
            <a:r>
              <a:rPr lang="en-US" altLang="zh-CN" sz="2400" smtClean="0"/>
              <a:t>CPSR</a:t>
            </a:r>
            <a:endParaRPr lang="zh-CN" altLang="en-US" sz="2400" smtClean="0"/>
          </a:p>
        </p:txBody>
      </p:sp>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7C2680-417C-4994-ACEC-3C3359578E18}" type="slidenum">
              <a:rPr lang="en-US" altLang="zh-CN">
                <a:solidFill>
                  <a:srgbClr val="898989"/>
                </a:solidFill>
              </a:rPr>
              <a:pPr eaLnBrk="1" hangingPunct="1"/>
              <a:t>89</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C281B62-51EA-4839-AC75-8E3F0EB3710F}" type="datetime1">
              <a:rPr lang="zh-CN" altLang="en-US"/>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D6A5256-DDDA-4748-83D5-7A4CA7D56308}" type="slidenum">
              <a:rPr lang="en-US" altLang="zh-CN">
                <a:solidFill>
                  <a:srgbClr val="898989"/>
                </a:solidFill>
              </a:rPr>
              <a:pPr eaLnBrk="1" hangingPunct="1"/>
              <a:t>9</a:t>
            </a:fld>
            <a:endParaRPr lang="en-US" altLang="zh-CN">
              <a:solidFill>
                <a:srgbClr val="898989"/>
              </a:solidFill>
            </a:endParaRPr>
          </a:p>
        </p:txBody>
      </p:sp>
      <p:sp>
        <p:nvSpPr>
          <p:cNvPr id="6" name="Rectangle 2"/>
          <p:cNvSpPr txBox="1">
            <a:spLocks noChangeArrowheads="1"/>
          </p:cNvSpPr>
          <p:nvPr/>
        </p:nvSpPr>
        <p:spPr>
          <a:xfrm>
            <a:off x="785813" y="569913"/>
            <a:ext cx="7724775" cy="657225"/>
          </a:xfrm>
          <a:prstGeom prst="rect">
            <a:avLst/>
          </a:prstGeom>
          <a:noFill/>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zh-CN" altLang="en-US" dirty="0" smtClean="0"/>
              <a:t>当前程序状态寄存器</a:t>
            </a:r>
          </a:p>
        </p:txBody>
      </p:sp>
      <p:sp>
        <p:nvSpPr>
          <p:cNvPr id="10245" name="日期占位符 116"/>
          <p:cNvSpPr txBox="1">
            <a:spLocks/>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6F8C1D49-DA83-4448-82EA-02715A8449AA}" type="datetime1">
              <a:rPr lang="zh-CN" altLang="en-US" sz="1000">
                <a:latin typeface="Arial" panose="020B0604020202020204" pitchFamily="34" charset="0"/>
              </a:rPr>
              <a:pPr eaLnBrk="1" hangingPunct="1">
                <a:spcBef>
                  <a:spcPct val="0"/>
                </a:spcBef>
                <a:buFontTx/>
                <a:buNone/>
              </a:pPr>
              <a:t>2020/12/2</a:t>
            </a:fld>
            <a:endParaRPr lang="en-US" altLang="zh-CN" sz="1000">
              <a:latin typeface="Arial" panose="020B0604020202020204" pitchFamily="34" charset="0"/>
            </a:endParaRPr>
          </a:p>
        </p:txBody>
      </p:sp>
      <p:sp>
        <p:nvSpPr>
          <p:cNvPr id="10246" name="灯片编号占位符 117"/>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91194903-84B7-4EE7-9132-29DAC9B7EA46}" type="slidenum">
              <a:rPr lang="zh-CN" altLang="en-US" sz="1000">
                <a:latin typeface="Arial" panose="020B0604020202020204" pitchFamily="34" charset="0"/>
              </a:rPr>
              <a:pPr algn="r" eaLnBrk="1" hangingPunct="1">
                <a:spcBef>
                  <a:spcPct val="0"/>
                </a:spcBef>
                <a:buFontTx/>
                <a:buNone/>
              </a:pPr>
              <a:t>9</a:t>
            </a:fld>
            <a:endParaRPr lang="en-US" altLang="zh-CN" sz="1000">
              <a:latin typeface="Arial" panose="020B0604020202020204" pitchFamily="34" charset="0"/>
            </a:endParaRPr>
          </a:p>
        </p:txBody>
      </p:sp>
      <p:sp>
        <p:nvSpPr>
          <p:cNvPr id="9" name="Rectangle 3"/>
          <p:cNvSpPr>
            <a:spLocks noChangeArrowheads="1"/>
          </p:cNvSpPr>
          <p:nvPr/>
        </p:nvSpPr>
        <p:spPr bwMode="auto">
          <a:xfrm>
            <a:off x="685800" y="1700213"/>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buClr>
                <a:schemeClr val="folHlink"/>
              </a:buClr>
              <a:buSzPct val="60000"/>
              <a:buFont typeface="Wingdings" panose="05000000000000000000" pitchFamily="2" charset="2"/>
              <a:buBlip>
                <a:blip r:embed="rId2"/>
              </a:buBlip>
            </a:pPr>
            <a:r>
              <a:rPr lang="zh-CN" altLang="en-US" sz="2800">
                <a:latin typeface="Arial" panose="020B0604020202020204" pitchFamily="34" charset="0"/>
              </a:rPr>
              <a:t>程序状态寄存器的格式</a:t>
            </a:r>
          </a:p>
        </p:txBody>
      </p:sp>
      <p:grpSp>
        <p:nvGrpSpPr>
          <p:cNvPr id="10" name="Group 4"/>
          <p:cNvGrpSpPr>
            <a:grpSpLocks/>
          </p:cNvGrpSpPr>
          <p:nvPr/>
        </p:nvGrpSpPr>
        <p:grpSpPr bwMode="auto">
          <a:xfrm>
            <a:off x="825500" y="3473450"/>
            <a:ext cx="8077200" cy="838200"/>
            <a:chOff x="384" y="2352"/>
            <a:chExt cx="5088" cy="528"/>
          </a:xfrm>
        </p:grpSpPr>
        <p:grpSp>
          <p:nvGrpSpPr>
            <p:cNvPr id="10319" name="Group 5"/>
            <p:cNvGrpSpPr>
              <a:grpSpLocks/>
            </p:cNvGrpSpPr>
            <p:nvPr/>
          </p:nvGrpSpPr>
          <p:grpSpPr bwMode="auto">
            <a:xfrm>
              <a:off x="384" y="2592"/>
              <a:ext cx="4896" cy="288"/>
              <a:chOff x="384" y="2208"/>
              <a:chExt cx="4896" cy="288"/>
            </a:xfrm>
          </p:grpSpPr>
          <p:sp>
            <p:nvSpPr>
              <p:cNvPr id="10321" name="Rectangle 6"/>
              <p:cNvSpPr>
                <a:spLocks noChangeArrowheads="1"/>
              </p:cNvSpPr>
              <p:nvPr/>
            </p:nvSpPr>
            <p:spPr bwMode="auto">
              <a:xfrm>
                <a:off x="384" y="2208"/>
                <a:ext cx="4896" cy="28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0322" name="Rectangle 7"/>
              <p:cNvSpPr>
                <a:spLocks noChangeArrowheads="1"/>
              </p:cNvSpPr>
              <p:nvPr/>
            </p:nvSpPr>
            <p:spPr bwMode="auto">
              <a:xfrm>
                <a:off x="384"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N</a:t>
                </a:r>
              </a:p>
            </p:txBody>
          </p:sp>
          <p:sp>
            <p:nvSpPr>
              <p:cNvPr id="10323" name="Rectangle 8"/>
              <p:cNvSpPr>
                <a:spLocks noChangeArrowheads="1"/>
              </p:cNvSpPr>
              <p:nvPr/>
            </p:nvSpPr>
            <p:spPr bwMode="auto">
              <a:xfrm>
                <a:off x="672"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Z</a:t>
                </a:r>
              </a:p>
            </p:txBody>
          </p:sp>
          <p:sp>
            <p:nvSpPr>
              <p:cNvPr id="10324" name="Rectangle 9"/>
              <p:cNvSpPr>
                <a:spLocks noChangeArrowheads="1"/>
              </p:cNvSpPr>
              <p:nvPr/>
            </p:nvSpPr>
            <p:spPr bwMode="auto">
              <a:xfrm>
                <a:off x="960"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C</a:t>
                </a:r>
              </a:p>
            </p:txBody>
          </p:sp>
          <p:sp>
            <p:nvSpPr>
              <p:cNvPr id="10325" name="Rectangle 10"/>
              <p:cNvSpPr>
                <a:spLocks noChangeArrowheads="1"/>
              </p:cNvSpPr>
              <p:nvPr/>
            </p:nvSpPr>
            <p:spPr bwMode="auto">
              <a:xfrm>
                <a:off x="1248"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V</a:t>
                </a:r>
              </a:p>
            </p:txBody>
          </p:sp>
          <p:sp>
            <p:nvSpPr>
              <p:cNvPr id="10326" name="Rectangle 11"/>
              <p:cNvSpPr>
                <a:spLocks noChangeArrowheads="1"/>
              </p:cNvSpPr>
              <p:nvPr/>
            </p:nvSpPr>
            <p:spPr bwMode="auto">
              <a:xfrm>
                <a:off x="1536" y="2208"/>
                <a:ext cx="288" cy="288"/>
              </a:xfrm>
              <a:prstGeom prst="rect">
                <a:avLst/>
              </a:prstGeom>
              <a:solidFill>
                <a:srgbClr val="0070C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Arial" panose="020B0604020202020204" pitchFamily="34" charset="0"/>
                    <a:ea typeface="华文新魏" panose="02010800040101010101" pitchFamily="2" charset="-122"/>
                  </a:rPr>
                  <a:t>Q</a:t>
                </a:r>
                <a:endParaRPr lang="en-US" altLang="zh-CN" sz="2000">
                  <a:latin typeface="华文新魏" panose="02010800040101010101" pitchFamily="2" charset="-122"/>
                  <a:ea typeface="华文新魏" panose="02010800040101010101" pitchFamily="2" charset="-122"/>
                </a:endParaRPr>
              </a:p>
            </p:txBody>
          </p:sp>
          <p:sp>
            <p:nvSpPr>
              <p:cNvPr id="10327" name="Rectangle 12"/>
              <p:cNvSpPr>
                <a:spLocks noChangeArrowheads="1"/>
              </p:cNvSpPr>
              <p:nvPr/>
            </p:nvSpPr>
            <p:spPr bwMode="auto">
              <a:xfrm>
                <a:off x="1824" y="2208"/>
                <a:ext cx="288" cy="288"/>
              </a:xfrm>
              <a:prstGeom prst="rect">
                <a:avLst/>
              </a:prstGeom>
              <a:solidFill>
                <a:srgbClr val="DDDDDD"/>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Arial" panose="020B0604020202020204" pitchFamily="34" charset="0"/>
                    <a:ea typeface="华文新魏" panose="02010800040101010101" pitchFamily="2" charset="-122"/>
                  </a:rPr>
                  <a:t>—</a:t>
                </a:r>
                <a:endParaRPr lang="en-US" altLang="zh-CN" sz="2000">
                  <a:latin typeface="华文新魏" panose="02010800040101010101" pitchFamily="2" charset="-122"/>
                  <a:ea typeface="华文新魏" panose="02010800040101010101" pitchFamily="2" charset="-122"/>
                </a:endParaRPr>
              </a:p>
            </p:txBody>
          </p:sp>
          <p:sp>
            <p:nvSpPr>
              <p:cNvPr id="10328" name="Rectangle 13"/>
              <p:cNvSpPr>
                <a:spLocks noChangeArrowheads="1"/>
              </p:cNvSpPr>
              <p:nvPr/>
            </p:nvSpPr>
            <p:spPr bwMode="auto">
              <a:xfrm>
                <a:off x="2976"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I</a:t>
                </a:r>
              </a:p>
            </p:txBody>
          </p:sp>
          <p:sp>
            <p:nvSpPr>
              <p:cNvPr id="10329" name="Rectangle 14"/>
              <p:cNvSpPr>
                <a:spLocks noChangeArrowheads="1"/>
              </p:cNvSpPr>
              <p:nvPr/>
            </p:nvSpPr>
            <p:spPr bwMode="auto">
              <a:xfrm>
                <a:off x="4992"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M0</a:t>
                </a:r>
              </a:p>
            </p:txBody>
          </p:sp>
          <p:sp>
            <p:nvSpPr>
              <p:cNvPr id="10330" name="Rectangle 15"/>
              <p:cNvSpPr>
                <a:spLocks noChangeArrowheads="1"/>
              </p:cNvSpPr>
              <p:nvPr/>
            </p:nvSpPr>
            <p:spPr bwMode="auto">
              <a:xfrm>
                <a:off x="4704"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M1</a:t>
                </a:r>
              </a:p>
            </p:txBody>
          </p:sp>
          <p:sp>
            <p:nvSpPr>
              <p:cNvPr id="10331" name="Rectangle 16"/>
              <p:cNvSpPr>
                <a:spLocks noChangeArrowheads="1"/>
              </p:cNvSpPr>
              <p:nvPr/>
            </p:nvSpPr>
            <p:spPr bwMode="auto">
              <a:xfrm>
                <a:off x="4416"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M2</a:t>
                </a:r>
              </a:p>
            </p:txBody>
          </p:sp>
          <p:sp>
            <p:nvSpPr>
              <p:cNvPr id="10332" name="Rectangle 17"/>
              <p:cNvSpPr>
                <a:spLocks noChangeArrowheads="1"/>
              </p:cNvSpPr>
              <p:nvPr/>
            </p:nvSpPr>
            <p:spPr bwMode="auto">
              <a:xfrm>
                <a:off x="4128"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M3</a:t>
                </a:r>
              </a:p>
            </p:txBody>
          </p:sp>
          <p:sp>
            <p:nvSpPr>
              <p:cNvPr id="10333" name="Rectangle 18"/>
              <p:cNvSpPr>
                <a:spLocks noChangeArrowheads="1"/>
              </p:cNvSpPr>
              <p:nvPr/>
            </p:nvSpPr>
            <p:spPr bwMode="auto">
              <a:xfrm>
                <a:off x="3840"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M4</a:t>
                </a:r>
              </a:p>
            </p:txBody>
          </p:sp>
          <p:sp>
            <p:nvSpPr>
              <p:cNvPr id="10334" name="Rectangle 19"/>
              <p:cNvSpPr>
                <a:spLocks noChangeArrowheads="1"/>
              </p:cNvSpPr>
              <p:nvPr/>
            </p:nvSpPr>
            <p:spPr bwMode="auto">
              <a:xfrm>
                <a:off x="3552"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T</a:t>
                </a:r>
              </a:p>
            </p:txBody>
          </p:sp>
          <p:sp>
            <p:nvSpPr>
              <p:cNvPr id="10335" name="Rectangle 20"/>
              <p:cNvSpPr>
                <a:spLocks noChangeArrowheads="1"/>
              </p:cNvSpPr>
              <p:nvPr/>
            </p:nvSpPr>
            <p:spPr bwMode="auto">
              <a:xfrm>
                <a:off x="3264" y="2208"/>
                <a:ext cx="288" cy="2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F</a:t>
                </a:r>
              </a:p>
            </p:txBody>
          </p:sp>
          <p:sp>
            <p:nvSpPr>
              <p:cNvPr id="10336" name="Rectangle 21"/>
              <p:cNvSpPr>
                <a:spLocks noChangeArrowheads="1"/>
              </p:cNvSpPr>
              <p:nvPr/>
            </p:nvSpPr>
            <p:spPr bwMode="auto">
              <a:xfrm>
                <a:off x="2688" y="2208"/>
                <a:ext cx="288" cy="288"/>
              </a:xfrm>
              <a:prstGeom prst="rect">
                <a:avLst/>
              </a:prstGeom>
              <a:solidFill>
                <a:srgbClr val="DDDDDD"/>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Arial" panose="020B0604020202020204" pitchFamily="34" charset="0"/>
                    <a:ea typeface="华文新魏" panose="02010800040101010101" pitchFamily="2" charset="-122"/>
                  </a:rPr>
                  <a:t>—</a:t>
                </a:r>
                <a:endParaRPr lang="en-US" altLang="zh-CN" sz="2000">
                  <a:latin typeface="华文新魏" panose="02010800040101010101" pitchFamily="2" charset="-122"/>
                  <a:ea typeface="华文新魏" panose="02010800040101010101" pitchFamily="2" charset="-122"/>
                </a:endParaRPr>
              </a:p>
            </p:txBody>
          </p:sp>
          <p:sp>
            <p:nvSpPr>
              <p:cNvPr id="10337" name="Rectangle 22"/>
              <p:cNvSpPr>
                <a:spLocks noChangeArrowheads="1"/>
              </p:cNvSpPr>
              <p:nvPr/>
            </p:nvSpPr>
            <p:spPr bwMode="auto">
              <a:xfrm>
                <a:off x="2112" y="2208"/>
                <a:ext cx="576" cy="288"/>
              </a:xfrm>
              <a:prstGeom prst="rect">
                <a:avLst/>
              </a:prstGeom>
              <a:solidFill>
                <a:srgbClr val="DDDDDD"/>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 . .</a:t>
                </a:r>
              </a:p>
            </p:txBody>
          </p:sp>
        </p:grpSp>
        <p:sp>
          <p:nvSpPr>
            <p:cNvPr id="10320" name="Text Box 23"/>
            <p:cNvSpPr txBox="1">
              <a:spLocks noChangeArrowheads="1"/>
            </p:cNvSpPr>
            <p:nvPr/>
          </p:nvSpPr>
          <p:spPr bwMode="auto">
            <a:xfrm>
              <a:off x="384" y="2352"/>
              <a:ext cx="50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a:latin typeface="华文新魏" panose="02010800040101010101" pitchFamily="2" charset="-122"/>
                  <a:ea typeface="华文新魏" panose="02010800040101010101" pitchFamily="2" charset="-122"/>
                </a:rPr>
                <a:t>31    30    29   28   27    26                      8      7     6      5      4      3      2      1      0</a:t>
              </a:r>
            </a:p>
          </p:txBody>
        </p:sp>
      </p:grpSp>
      <p:grpSp>
        <p:nvGrpSpPr>
          <p:cNvPr id="30" name="Group 24"/>
          <p:cNvGrpSpPr>
            <a:grpSpLocks/>
          </p:cNvGrpSpPr>
          <p:nvPr/>
        </p:nvGrpSpPr>
        <p:grpSpPr bwMode="auto">
          <a:xfrm>
            <a:off x="1054100" y="3016250"/>
            <a:ext cx="1371600" cy="457200"/>
            <a:chOff x="672" y="2112"/>
            <a:chExt cx="864" cy="288"/>
          </a:xfrm>
        </p:grpSpPr>
        <p:sp>
          <p:nvSpPr>
            <p:cNvPr id="10315" name="Line 25"/>
            <p:cNvSpPr>
              <a:spLocks noChangeShapeType="1"/>
            </p:cNvSpPr>
            <p:nvPr/>
          </p:nvSpPr>
          <p:spPr bwMode="auto">
            <a:xfrm flipV="1">
              <a:off x="672" y="225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316" name="Line 26"/>
            <p:cNvSpPr>
              <a:spLocks noChangeShapeType="1"/>
            </p:cNvSpPr>
            <p:nvPr/>
          </p:nvSpPr>
          <p:spPr bwMode="auto">
            <a:xfrm flipV="1">
              <a:off x="1536" y="225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317" name="Line 27"/>
            <p:cNvSpPr>
              <a:spLocks noChangeShapeType="1"/>
            </p:cNvSpPr>
            <p:nvPr/>
          </p:nvSpPr>
          <p:spPr bwMode="auto">
            <a:xfrm>
              <a:off x="672" y="225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318" name="Line 28"/>
            <p:cNvSpPr>
              <a:spLocks noChangeShapeType="1"/>
            </p:cNvSpPr>
            <p:nvPr/>
          </p:nvSpPr>
          <p:spPr bwMode="auto">
            <a:xfrm flipV="1">
              <a:off x="1104" y="211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35" name="Text Box 29"/>
          <p:cNvSpPr txBox="1">
            <a:spLocks noChangeArrowheads="1"/>
          </p:cNvSpPr>
          <p:nvPr/>
        </p:nvSpPr>
        <p:spPr bwMode="auto">
          <a:xfrm>
            <a:off x="901700" y="263525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a:latin typeface="华文新魏" panose="02010800040101010101" pitchFamily="2" charset="-122"/>
                <a:ea typeface="华文新魏" panose="02010800040101010101" pitchFamily="2" charset="-122"/>
              </a:rPr>
              <a:t>条件代码标志</a:t>
            </a:r>
          </a:p>
        </p:txBody>
      </p:sp>
      <p:sp>
        <p:nvSpPr>
          <p:cNvPr id="36" name="Text Box 30"/>
          <p:cNvSpPr txBox="1">
            <a:spLocks noChangeArrowheads="1"/>
          </p:cNvSpPr>
          <p:nvPr/>
        </p:nvSpPr>
        <p:spPr bwMode="auto">
          <a:xfrm>
            <a:off x="3203575" y="2636838"/>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a:latin typeface="华文新魏" panose="02010800040101010101" pitchFamily="2" charset="-122"/>
                <a:ea typeface="华文新魏" panose="02010800040101010101" pitchFamily="2" charset="-122"/>
              </a:rPr>
              <a:t>保留</a:t>
            </a:r>
          </a:p>
        </p:txBody>
      </p:sp>
      <p:grpSp>
        <p:nvGrpSpPr>
          <p:cNvPr id="37" name="Group 31"/>
          <p:cNvGrpSpPr>
            <a:grpSpLocks/>
          </p:cNvGrpSpPr>
          <p:nvPr/>
        </p:nvGrpSpPr>
        <p:grpSpPr bwMode="auto">
          <a:xfrm>
            <a:off x="3276600" y="3016250"/>
            <a:ext cx="1435100" cy="457200"/>
            <a:chOff x="1824" y="2112"/>
            <a:chExt cx="1152" cy="288"/>
          </a:xfrm>
        </p:grpSpPr>
        <p:sp>
          <p:nvSpPr>
            <p:cNvPr id="10311" name="Line 32"/>
            <p:cNvSpPr>
              <a:spLocks noChangeShapeType="1"/>
            </p:cNvSpPr>
            <p:nvPr/>
          </p:nvSpPr>
          <p:spPr bwMode="auto">
            <a:xfrm flipV="1">
              <a:off x="1824" y="225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312" name="Line 33"/>
            <p:cNvSpPr>
              <a:spLocks noChangeShapeType="1"/>
            </p:cNvSpPr>
            <p:nvPr/>
          </p:nvSpPr>
          <p:spPr bwMode="auto">
            <a:xfrm>
              <a:off x="1824" y="225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313" name="Line 34"/>
            <p:cNvSpPr>
              <a:spLocks noChangeShapeType="1"/>
            </p:cNvSpPr>
            <p:nvPr/>
          </p:nvSpPr>
          <p:spPr bwMode="auto">
            <a:xfrm flipV="1">
              <a:off x="2400" y="211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314" name="Line 35"/>
            <p:cNvSpPr>
              <a:spLocks noChangeShapeType="1"/>
            </p:cNvSpPr>
            <p:nvPr/>
          </p:nvSpPr>
          <p:spPr bwMode="auto">
            <a:xfrm flipV="1">
              <a:off x="2976" y="225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42" name="Group 36"/>
          <p:cNvGrpSpPr>
            <a:grpSpLocks/>
          </p:cNvGrpSpPr>
          <p:nvPr/>
        </p:nvGrpSpPr>
        <p:grpSpPr bwMode="auto">
          <a:xfrm>
            <a:off x="5168900" y="3016250"/>
            <a:ext cx="3124200" cy="457200"/>
            <a:chOff x="3120" y="1920"/>
            <a:chExt cx="1968" cy="288"/>
          </a:xfrm>
        </p:grpSpPr>
        <p:sp>
          <p:nvSpPr>
            <p:cNvPr id="10307" name="Line 37"/>
            <p:cNvSpPr>
              <a:spLocks noChangeShapeType="1"/>
            </p:cNvSpPr>
            <p:nvPr/>
          </p:nvSpPr>
          <p:spPr bwMode="auto">
            <a:xfrm flipV="1">
              <a:off x="3120" y="20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308" name="Line 38"/>
            <p:cNvSpPr>
              <a:spLocks noChangeShapeType="1"/>
            </p:cNvSpPr>
            <p:nvPr/>
          </p:nvSpPr>
          <p:spPr bwMode="auto">
            <a:xfrm>
              <a:off x="3120" y="2064"/>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309" name="Line 39"/>
            <p:cNvSpPr>
              <a:spLocks noChangeShapeType="1"/>
            </p:cNvSpPr>
            <p:nvPr/>
          </p:nvSpPr>
          <p:spPr bwMode="auto">
            <a:xfrm flipV="1">
              <a:off x="4128" y="192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310" name="Line 40"/>
            <p:cNvSpPr>
              <a:spLocks noChangeShapeType="1"/>
            </p:cNvSpPr>
            <p:nvPr/>
          </p:nvSpPr>
          <p:spPr bwMode="auto">
            <a:xfrm flipV="1">
              <a:off x="5088" y="20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47" name="Text Box 41"/>
          <p:cNvSpPr txBox="1">
            <a:spLocks noChangeArrowheads="1"/>
          </p:cNvSpPr>
          <p:nvPr/>
        </p:nvSpPr>
        <p:spPr bwMode="auto">
          <a:xfrm>
            <a:off x="5854700" y="263525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a:latin typeface="华文新魏" panose="02010800040101010101" pitchFamily="2" charset="-122"/>
                <a:ea typeface="华文新魏" panose="02010800040101010101" pitchFamily="2" charset="-122"/>
              </a:rPr>
              <a:t>控制位</a:t>
            </a:r>
          </a:p>
        </p:txBody>
      </p:sp>
      <p:grpSp>
        <p:nvGrpSpPr>
          <p:cNvPr id="48" name="Group 42"/>
          <p:cNvGrpSpPr>
            <a:grpSpLocks/>
          </p:cNvGrpSpPr>
          <p:nvPr/>
        </p:nvGrpSpPr>
        <p:grpSpPr bwMode="auto">
          <a:xfrm>
            <a:off x="2425700" y="4311650"/>
            <a:ext cx="228600" cy="304800"/>
            <a:chOff x="1392" y="2496"/>
            <a:chExt cx="144" cy="192"/>
          </a:xfrm>
        </p:grpSpPr>
        <p:sp>
          <p:nvSpPr>
            <p:cNvPr id="10305" name="Line 43"/>
            <p:cNvSpPr>
              <a:spLocks noChangeShapeType="1"/>
            </p:cNvSpPr>
            <p:nvPr/>
          </p:nvSpPr>
          <p:spPr bwMode="auto">
            <a:xfrm>
              <a:off x="1392" y="24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306" name="Line 44"/>
            <p:cNvSpPr>
              <a:spLocks noChangeShapeType="1"/>
            </p:cNvSpPr>
            <p:nvPr/>
          </p:nvSpPr>
          <p:spPr bwMode="auto">
            <a:xfrm>
              <a:off x="1392" y="268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51" name="Group 45"/>
          <p:cNvGrpSpPr>
            <a:grpSpLocks/>
          </p:cNvGrpSpPr>
          <p:nvPr/>
        </p:nvGrpSpPr>
        <p:grpSpPr bwMode="auto">
          <a:xfrm>
            <a:off x="1968500" y="4311650"/>
            <a:ext cx="685800" cy="609600"/>
            <a:chOff x="1104" y="2496"/>
            <a:chExt cx="432" cy="384"/>
          </a:xfrm>
        </p:grpSpPr>
        <p:sp>
          <p:nvSpPr>
            <p:cNvPr id="10303" name="Line 46"/>
            <p:cNvSpPr>
              <a:spLocks noChangeShapeType="1"/>
            </p:cNvSpPr>
            <p:nvPr/>
          </p:nvSpPr>
          <p:spPr bwMode="auto">
            <a:xfrm>
              <a:off x="1104" y="24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304" name="Line 47"/>
            <p:cNvSpPr>
              <a:spLocks noChangeShapeType="1"/>
            </p:cNvSpPr>
            <p:nvPr/>
          </p:nvSpPr>
          <p:spPr bwMode="auto">
            <a:xfrm>
              <a:off x="1104" y="288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54" name="Group 48"/>
          <p:cNvGrpSpPr>
            <a:grpSpLocks/>
          </p:cNvGrpSpPr>
          <p:nvPr/>
        </p:nvGrpSpPr>
        <p:grpSpPr bwMode="auto">
          <a:xfrm>
            <a:off x="1511300" y="4311650"/>
            <a:ext cx="1143000" cy="990600"/>
            <a:chOff x="816" y="2496"/>
            <a:chExt cx="720" cy="624"/>
          </a:xfrm>
        </p:grpSpPr>
        <p:sp>
          <p:nvSpPr>
            <p:cNvPr id="10301" name="Line 49"/>
            <p:cNvSpPr>
              <a:spLocks noChangeShapeType="1"/>
            </p:cNvSpPr>
            <p:nvPr/>
          </p:nvSpPr>
          <p:spPr bwMode="auto">
            <a:xfrm>
              <a:off x="816" y="2496"/>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302" name="Line 50"/>
            <p:cNvSpPr>
              <a:spLocks noChangeShapeType="1"/>
            </p:cNvSpPr>
            <p:nvPr/>
          </p:nvSpPr>
          <p:spPr bwMode="auto">
            <a:xfrm>
              <a:off x="816" y="312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57" name="Group 51"/>
          <p:cNvGrpSpPr>
            <a:grpSpLocks/>
          </p:cNvGrpSpPr>
          <p:nvPr/>
        </p:nvGrpSpPr>
        <p:grpSpPr bwMode="auto">
          <a:xfrm>
            <a:off x="1054100" y="4311650"/>
            <a:ext cx="1600200" cy="1371600"/>
            <a:chOff x="528" y="2496"/>
            <a:chExt cx="1008" cy="864"/>
          </a:xfrm>
        </p:grpSpPr>
        <p:sp>
          <p:nvSpPr>
            <p:cNvPr id="10299" name="Line 52"/>
            <p:cNvSpPr>
              <a:spLocks noChangeShapeType="1"/>
            </p:cNvSpPr>
            <p:nvPr/>
          </p:nvSpPr>
          <p:spPr bwMode="auto">
            <a:xfrm>
              <a:off x="528" y="2496"/>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300" name="Line 53"/>
            <p:cNvSpPr>
              <a:spLocks noChangeShapeType="1"/>
            </p:cNvSpPr>
            <p:nvPr/>
          </p:nvSpPr>
          <p:spPr bwMode="auto">
            <a:xfrm>
              <a:off x="528" y="336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60" name="Group 54"/>
          <p:cNvGrpSpPr>
            <a:grpSpLocks/>
          </p:cNvGrpSpPr>
          <p:nvPr/>
        </p:nvGrpSpPr>
        <p:grpSpPr bwMode="auto">
          <a:xfrm>
            <a:off x="6083300" y="4311650"/>
            <a:ext cx="360363" cy="990600"/>
            <a:chOff x="3696" y="2496"/>
            <a:chExt cx="912" cy="624"/>
          </a:xfrm>
        </p:grpSpPr>
        <p:sp>
          <p:nvSpPr>
            <p:cNvPr id="10297" name="Line 55"/>
            <p:cNvSpPr>
              <a:spLocks noChangeShapeType="1"/>
            </p:cNvSpPr>
            <p:nvPr/>
          </p:nvSpPr>
          <p:spPr bwMode="auto">
            <a:xfrm>
              <a:off x="3696" y="2496"/>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298" name="Line 56"/>
            <p:cNvSpPr>
              <a:spLocks noChangeShapeType="1"/>
            </p:cNvSpPr>
            <p:nvPr/>
          </p:nvSpPr>
          <p:spPr bwMode="auto">
            <a:xfrm>
              <a:off x="3696" y="312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63" name="Group 57"/>
          <p:cNvGrpSpPr>
            <a:grpSpLocks/>
          </p:cNvGrpSpPr>
          <p:nvPr/>
        </p:nvGrpSpPr>
        <p:grpSpPr bwMode="auto">
          <a:xfrm>
            <a:off x="5626100" y="4311650"/>
            <a:ext cx="1905000" cy="1371600"/>
            <a:chOff x="3408" y="2496"/>
            <a:chExt cx="1200" cy="864"/>
          </a:xfrm>
        </p:grpSpPr>
        <p:sp>
          <p:nvSpPr>
            <p:cNvPr id="10295" name="Line 58"/>
            <p:cNvSpPr>
              <a:spLocks noChangeShapeType="1"/>
            </p:cNvSpPr>
            <p:nvPr/>
          </p:nvSpPr>
          <p:spPr bwMode="auto">
            <a:xfrm>
              <a:off x="3408" y="2496"/>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296" name="Line 59"/>
            <p:cNvSpPr>
              <a:spLocks noChangeShapeType="1"/>
            </p:cNvSpPr>
            <p:nvPr/>
          </p:nvSpPr>
          <p:spPr bwMode="auto">
            <a:xfrm>
              <a:off x="3408" y="3360"/>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66" name="Group 60"/>
          <p:cNvGrpSpPr>
            <a:grpSpLocks/>
          </p:cNvGrpSpPr>
          <p:nvPr/>
        </p:nvGrpSpPr>
        <p:grpSpPr bwMode="auto">
          <a:xfrm>
            <a:off x="5168900" y="4311650"/>
            <a:ext cx="2362200" cy="1752600"/>
            <a:chOff x="3120" y="2496"/>
            <a:chExt cx="1488" cy="1104"/>
          </a:xfrm>
        </p:grpSpPr>
        <p:sp>
          <p:nvSpPr>
            <p:cNvPr id="10293" name="Line 61"/>
            <p:cNvSpPr>
              <a:spLocks noChangeShapeType="1"/>
            </p:cNvSpPr>
            <p:nvPr/>
          </p:nvSpPr>
          <p:spPr bwMode="auto">
            <a:xfrm>
              <a:off x="3120" y="2496"/>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294" name="Line 62"/>
            <p:cNvSpPr>
              <a:spLocks noChangeShapeType="1"/>
            </p:cNvSpPr>
            <p:nvPr/>
          </p:nvSpPr>
          <p:spPr bwMode="auto">
            <a:xfrm>
              <a:off x="3120" y="3600"/>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69" name="Text Box 63"/>
          <p:cNvSpPr txBox="1">
            <a:spLocks noChangeArrowheads="1"/>
          </p:cNvSpPr>
          <p:nvPr/>
        </p:nvSpPr>
        <p:spPr bwMode="auto">
          <a:xfrm>
            <a:off x="2730500" y="438785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a:latin typeface="华文新魏" panose="02010800040101010101" pitchFamily="2" charset="-122"/>
                <a:ea typeface="华文新魏" panose="02010800040101010101" pitchFamily="2" charset="-122"/>
              </a:rPr>
              <a:t>溢出标志</a:t>
            </a:r>
          </a:p>
        </p:txBody>
      </p:sp>
      <p:sp>
        <p:nvSpPr>
          <p:cNvPr id="70" name="Text Box 64"/>
          <p:cNvSpPr txBox="1">
            <a:spLocks noChangeArrowheads="1"/>
          </p:cNvSpPr>
          <p:nvPr/>
        </p:nvSpPr>
        <p:spPr bwMode="auto">
          <a:xfrm>
            <a:off x="2730500" y="469265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a:latin typeface="华文新魏" panose="02010800040101010101" pitchFamily="2" charset="-122"/>
                <a:ea typeface="华文新魏" panose="02010800040101010101" pitchFamily="2" charset="-122"/>
              </a:rPr>
              <a:t>进位或借位扩展</a:t>
            </a:r>
          </a:p>
        </p:txBody>
      </p:sp>
      <p:sp>
        <p:nvSpPr>
          <p:cNvPr id="71" name="Text Box 65"/>
          <p:cNvSpPr txBox="1">
            <a:spLocks noChangeArrowheads="1"/>
          </p:cNvSpPr>
          <p:nvPr/>
        </p:nvSpPr>
        <p:spPr bwMode="auto">
          <a:xfrm>
            <a:off x="2730500" y="514985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a:latin typeface="华文新魏" panose="02010800040101010101" pitchFamily="2" charset="-122"/>
                <a:ea typeface="华文新魏" panose="02010800040101010101" pitchFamily="2" charset="-122"/>
              </a:rPr>
              <a:t>零</a:t>
            </a:r>
          </a:p>
        </p:txBody>
      </p:sp>
      <p:sp>
        <p:nvSpPr>
          <p:cNvPr id="72" name="Text Box 66"/>
          <p:cNvSpPr txBox="1">
            <a:spLocks noChangeArrowheads="1"/>
          </p:cNvSpPr>
          <p:nvPr/>
        </p:nvSpPr>
        <p:spPr bwMode="auto">
          <a:xfrm>
            <a:off x="2730500" y="553085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a:latin typeface="华文新魏" panose="02010800040101010101" pitchFamily="2" charset="-122"/>
                <a:ea typeface="华文新魏" panose="02010800040101010101" pitchFamily="2" charset="-122"/>
              </a:rPr>
              <a:t>负或小于</a:t>
            </a:r>
          </a:p>
        </p:txBody>
      </p:sp>
      <p:sp>
        <p:nvSpPr>
          <p:cNvPr id="73" name="Text Box 67"/>
          <p:cNvSpPr txBox="1">
            <a:spLocks noChangeArrowheads="1"/>
          </p:cNvSpPr>
          <p:nvPr/>
        </p:nvSpPr>
        <p:spPr bwMode="auto">
          <a:xfrm>
            <a:off x="7531100" y="591185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a:latin typeface="华文新魏" panose="02010800040101010101" pitchFamily="2" charset="-122"/>
                <a:ea typeface="华文新魏" panose="02010800040101010101" pitchFamily="2" charset="-122"/>
              </a:rPr>
              <a:t>IRQ</a:t>
            </a:r>
            <a:r>
              <a:rPr lang="zh-CN" altLang="en-US" sz="2000">
                <a:latin typeface="华文新魏" panose="02010800040101010101" pitchFamily="2" charset="-122"/>
                <a:ea typeface="华文新魏" panose="02010800040101010101" pitchFamily="2" charset="-122"/>
              </a:rPr>
              <a:t>禁止</a:t>
            </a:r>
          </a:p>
        </p:txBody>
      </p:sp>
      <p:sp>
        <p:nvSpPr>
          <p:cNvPr id="74" name="Text Box 68"/>
          <p:cNvSpPr txBox="1">
            <a:spLocks noChangeArrowheads="1"/>
          </p:cNvSpPr>
          <p:nvPr/>
        </p:nvSpPr>
        <p:spPr bwMode="auto">
          <a:xfrm>
            <a:off x="7531100" y="545465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a:latin typeface="华文新魏" panose="02010800040101010101" pitchFamily="2" charset="-122"/>
                <a:ea typeface="华文新魏" panose="02010800040101010101" pitchFamily="2" charset="-122"/>
              </a:rPr>
              <a:t>FIQ</a:t>
            </a:r>
            <a:r>
              <a:rPr lang="zh-CN" altLang="en-US" sz="2000">
                <a:latin typeface="华文新魏" panose="02010800040101010101" pitchFamily="2" charset="-122"/>
                <a:ea typeface="华文新魏" panose="02010800040101010101" pitchFamily="2" charset="-122"/>
              </a:rPr>
              <a:t>禁止</a:t>
            </a:r>
          </a:p>
        </p:txBody>
      </p:sp>
      <p:sp>
        <p:nvSpPr>
          <p:cNvPr id="75" name="Text Box 69"/>
          <p:cNvSpPr txBox="1">
            <a:spLocks noChangeArrowheads="1"/>
          </p:cNvSpPr>
          <p:nvPr/>
        </p:nvSpPr>
        <p:spPr bwMode="auto">
          <a:xfrm>
            <a:off x="6443663" y="5073650"/>
            <a:ext cx="2382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a:latin typeface="华文新魏" panose="02010800040101010101" pitchFamily="2" charset="-122"/>
                <a:ea typeface="华文新魏" panose="02010800040101010101" pitchFamily="2" charset="-122"/>
              </a:rPr>
              <a:t>状态位</a:t>
            </a:r>
            <a:r>
              <a:rPr lang="en-US" altLang="zh-CN" sz="2000">
                <a:latin typeface="华文新魏" panose="02010800040101010101" pitchFamily="2" charset="-122"/>
                <a:ea typeface="华文新魏" panose="02010800040101010101" pitchFamily="2" charset="-122"/>
              </a:rPr>
              <a:t>:T=1,Thumb</a:t>
            </a:r>
            <a:endParaRPr lang="zh-CN" altLang="en-US" sz="2000">
              <a:latin typeface="华文新魏" panose="02010800040101010101" pitchFamily="2" charset="-122"/>
              <a:ea typeface="华文新魏" panose="02010800040101010101" pitchFamily="2" charset="-122"/>
            </a:endParaRPr>
          </a:p>
        </p:txBody>
      </p:sp>
      <p:grpSp>
        <p:nvGrpSpPr>
          <p:cNvPr id="76" name="Group 70"/>
          <p:cNvGrpSpPr>
            <a:grpSpLocks/>
          </p:cNvGrpSpPr>
          <p:nvPr/>
        </p:nvGrpSpPr>
        <p:grpSpPr bwMode="auto">
          <a:xfrm>
            <a:off x="6540500" y="4311650"/>
            <a:ext cx="1752600" cy="533400"/>
            <a:chOff x="3984" y="2496"/>
            <a:chExt cx="1104" cy="336"/>
          </a:xfrm>
        </p:grpSpPr>
        <p:sp>
          <p:nvSpPr>
            <p:cNvPr id="10288" name="Line 71"/>
            <p:cNvSpPr>
              <a:spLocks noChangeShapeType="1"/>
            </p:cNvSpPr>
            <p:nvPr/>
          </p:nvSpPr>
          <p:spPr bwMode="auto">
            <a:xfrm>
              <a:off x="3984"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289" name="Line 72"/>
            <p:cNvSpPr>
              <a:spLocks noChangeShapeType="1"/>
            </p:cNvSpPr>
            <p:nvPr/>
          </p:nvSpPr>
          <p:spPr bwMode="auto">
            <a:xfrm>
              <a:off x="5088"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290" name="Line 73"/>
            <p:cNvSpPr>
              <a:spLocks noChangeShapeType="1"/>
            </p:cNvSpPr>
            <p:nvPr/>
          </p:nvSpPr>
          <p:spPr bwMode="auto">
            <a:xfrm flipV="1">
              <a:off x="3984" y="2640"/>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291" name="Line 74"/>
            <p:cNvSpPr>
              <a:spLocks noChangeShapeType="1"/>
            </p:cNvSpPr>
            <p:nvPr/>
          </p:nvSpPr>
          <p:spPr bwMode="auto">
            <a:xfrm>
              <a:off x="4464" y="26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292" name="Line 75"/>
            <p:cNvSpPr>
              <a:spLocks noChangeShapeType="1"/>
            </p:cNvSpPr>
            <p:nvPr/>
          </p:nvSpPr>
          <p:spPr bwMode="auto">
            <a:xfrm flipV="1">
              <a:off x="4464" y="283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82" name="Text Box 76"/>
          <p:cNvSpPr txBox="1">
            <a:spLocks noChangeArrowheads="1"/>
          </p:cNvSpPr>
          <p:nvPr/>
        </p:nvSpPr>
        <p:spPr bwMode="auto">
          <a:xfrm>
            <a:off x="7531100" y="469265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a:latin typeface="华文新魏" panose="02010800040101010101" pitchFamily="2" charset="-122"/>
                <a:ea typeface="华文新魏" panose="02010800040101010101" pitchFamily="2" charset="-122"/>
              </a:rPr>
              <a:t>模式位</a:t>
            </a:r>
          </a:p>
        </p:txBody>
      </p:sp>
      <p:sp>
        <p:nvSpPr>
          <p:cNvPr id="83" name="Rectangle 77"/>
          <p:cNvSpPr>
            <a:spLocks noChangeArrowheads="1"/>
          </p:cNvSpPr>
          <p:nvPr/>
        </p:nvSpPr>
        <p:spPr bwMode="auto">
          <a:xfrm>
            <a:off x="8255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N</a:t>
            </a:r>
          </a:p>
        </p:txBody>
      </p:sp>
      <p:sp>
        <p:nvSpPr>
          <p:cNvPr id="84" name="Rectangle 78"/>
          <p:cNvSpPr>
            <a:spLocks noChangeArrowheads="1"/>
          </p:cNvSpPr>
          <p:nvPr/>
        </p:nvSpPr>
        <p:spPr bwMode="auto">
          <a:xfrm>
            <a:off x="12827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Z</a:t>
            </a:r>
          </a:p>
        </p:txBody>
      </p:sp>
      <p:sp>
        <p:nvSpPr>
          <p:cNvPr id="85" name="Rectangle 79"/>
          <p:cNvSpPr>
            <a:spLocks noChangeArrowheads="1"/>
          </p:cNvSpPr>
          <p:nvPr/>
        </p:nvSpPr>
        <p:spPr bwMode="auto">
          <a:xfrm>
            <a:off x="17399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C</a:t>
            </a:r>
          </a:p>
        </p:txBody>
      </p:sp>
      <p:sp>
        <p:nvSpPr>
          <p:cNvPr id="86" name="Rectangle 80"/>
          <p:cNvSpPr>
            <a:spLocks noChangeArrowheads="1"/>
          </p:cNvSpPr>
          <p:nvPr/>
        </p:nvSpPr>
        <p:spPr bwMode="auto">
          <a:xfrm>
            <a:off x="21971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V</a:t>
            </a:r>
          </a:p>
        </p:txBody>
      </p:sp>
      <p:sp>
        <p:nvSpPr>
          <p:cNvPr id="87" name="Rectangle 81"/>
          <p:cNvSpPr>
            <a:spLocks noChangeArrowheads="1"/>
          </p:cNvSpPr>
          <p:nvPr/>
        </p:nvSpPr>
        <p:spPr bwMode="auto">
          <a:xfrm>
            <a:off x="49403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I</a:t>
            </a:r>
          </a:p>
        </p:txBody>
      </p:sp>
      <p:grpSp>
        <p:nvGrpSpPr>
          <p:cNvPr id="88" name="Group 82"/>
          <p:cNvGrpSpPr>
            <a:grpSpLocks/>
          </p:cNvGrpSpPr>
          <p:nvPr/>
        </p:nvGrpSpPr>
        <p:grpSpPr bwMode="auto">
          <a:xfrm>
            <a:off x="6311900" y="3854450"/>
            <a:ext cx="2286000" cy="457200"/>
            <a:chOff x="3888" y="960"/>
            <a:chExt cx="1440" cy="288"/>
          </a:xfrm>
        </p:grpSpPr>
        <p:sp>
          <p:nvSpPr>
            <p:cNvPr id="10283" name="Rectangle 83"/>
            <p:cNvSpPr>
              <a:spLocks noChangeArrowheads="1"/>
            </p:cNvSpPr>
            <p:nvPr/>
          </p:nvSpPr>
          <p:spPr bwMode="auto">
            <a:xfrm>
              <a:off x="5040" y="960"/>
              <a:ext cx="288" cy="288"/>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M0</a:t>
              </a:r>
            </a:p>
          </p:txBody>
        </p:sp>
        <p:sp>
          <p:nvSpPr>
            <p:cNvPr id="10284" name="Rectangle 84"/>
            <p:cNvSpPr>
              <a:spLocks noChangeArrowheads="1"/>
            </p:cNvSpPr>
            <p:nvPr/>
          </p:nvSpPr>
          <p:spPr bwMode="auto">
            <a:xfrm>
              <a:off x="4752" y="960"/>
              <a:ext cx="288" cy="288"/>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M1</a:t>
              </a:r>
            </a:p>
          </p:txBody>
        </p:sp>
        <p:sp>
          <p:nvSpPr>
            <p:cNvPr id="10285" name="Rectangle 85"/>
            <p:cNvSpPr>
              <a:spLocks noChangeArrowheads="1"/>
            </p:cNvSpPr>
            <p:nvPr/>
          </p:nvSpPr>
          <p:spPr bwMode="auto">
            <a:xfrm>
              <a:off x="4464" y="960"/>
              <a:ext cx="288" cy="288"/>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M2</a:t>
              </a:r>
            </a:p>
          </p:txBody>
        </p:sp>
        <p:sp>
          <p:nvSpPr>
            <p:cNvPr id="10286" name="Rectangle 86"/>
            <p:cNvSpPr>
              <a:spLocks noChangeArrowheads="1"/>
            </p:cNvSpPr>
            <p:nvPr/>
          </p:nvSpPr>
          <p:spPr bwMode="auto">
            <a:xfrm>
              <a:off x="4176" y="960"/>
              <a:ext cx="288" cy="288"/>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M3</a:t>
              </a:r>
            </a:p>
          </p:txBody>
        </p:sp>
        <p:sp>
          <p:nvSpPr>
            <p:cNvPr id="10287" name="Rectangle 87"/>
            <p:cNvSpPr>
              <a:spLocks noChangeArrowheads="1"/>
            </p:cNvSpPr>
            <p:nvPr/>
          </p:nvSpPr>
          <p:spPr bwMode="auto">
            <a:xfrm>
              <a:off x="3888" y="960"/>
              <a:ext cx="288" cy="288"/>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M4</a:t>
              </a:r>
            </a:p>
          </p:txBody>
        </p:sp>
      </p:grpSp>
      <p:sp>
        <p:nvSpPr>
          <p:cNvPr id="94" name="Rectangle 88"/>
          <p:cNvSpPr>
            <a:spLocks noChangeArrowheads="1"/>
          </p:cNvSpPr>
          <p:nvPr/>
        </p:nvSpPr>
        <p:spPr bwMode="auto">
          <a:xfrm>
            <a:off x="58547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T</a:t>
            </a:r>
          </a:p>
        </p:txBody>
      </p:sp>
      <p:sp>
        <p:nvSpPr>
          <p:cNvPr id="95" name="Rectangle 89"/>
          <p:cNvSpPr>
            <a:spLocks noChangeArrowheads="1"/>
          </p:cNvSpPr>
          <p:nvPr/>
        </p:nvSpPr>
        <p:spPr bwMode="auto">
          <a:xfrm>
            <a:off x="5397500" y="3854450"/>
            <a:ext cx="457200" cy="457200"/>
          </a:xfrm>
          <a:prstGeom prst="rect">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a:latin typeface="华文新魏" panose="02010800040101010101" pitchFamily="2" charset="-122"/>
                <a:ea typeface="华文新魏" panose="02010800040101010101" pitchFamily="2" charset="-122"/>
              </a:rPr>
              <a:t>F</a:t>
            </a:r>
          </a:p>
        </p:txBody>
      </p:sp>
      <p:grpSp>
        <p:nvGrpSpPr>
          <p:cNvPr id="96" name="Group 51"/>
          <p:cNvGrpSpPr>
            <a:grpSpLocks/>
          </p:cNvGrpSpPr>
          <p:nvPr/>
        </p:nvGrpSpPr>
        <p:grpSpPr bwMode="auto">
          <a:xfrm flipV="1">
            <a:off x="2916238" y="2492375"/>
            <a:ext cx="647700" cy="1296988"/>
            <a:chOff x="528" y="2496"/>
            <a:chExt cx="1008" cy="864"/>
          </a:xfrm>
        </p:grpSpPr>
        <p:sp>
          <p:nvSpPr>
            <p:cNvPr id="10281" name="Line 52"/>
            <p:cNvSpPr>
              <a:spLocks noChangeShapeType="1"/>
            </p:cNvSpPr>
            <p:nvPr/>
          </p:nvSpPr>
          <p:spPr bwMode="auto">
            <a:xfrm>
              <a:off x="528" y="2496"/>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282" name="Line 53"/>
            <p:cNvSpPr>
              <a:spLocks noChangeShapeType="1"/>
            </p:cNvSpPr>
            <p:nvPr/>
          </p:nvSpPr>
          <p:spPr bwMode="auto">
            <a:xfrm>
              <a:off x="528" y="336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99" name="Text Box 63"/>
          <p:cNvSpPr txBox="1">
            <a:spLocks noChangeArrowheads="1"/>
          </p:cNvSpPr>
          <p:nvPr/>
        </p:nvSpPr>
        <p:spPr bwMode="auto">
          <a:xfrm>
            <a:off x="3635375" y="2276475"/>
            <a:ext cx="453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a:latin typeface="华文新魏" panose="02010800040101010101" pitchFamily="2" charset="-122"/>
                <a:ea typeface="华文新魏" panose="02010800040101010101" pitchFamily="2" charset="-122"/>
              </a:rPr>
              <a:t>ARM V5</a:t>
            </a:r>
            <a:r>
              <a:rPr lang="zh-CN" altLang="en-US" sz="2000">
                <a:latin typeface="华文新魏" panose="02010800040101010101" pitchFamily="2" charset="-122"/>
                <a:ea typeface="华文新魏" panose="02010800040101010101" pitchFamily="2" charset="-122"/>
              </a:rPr>
              <a:t>及以上，</a:t>
            </a:r>
            <a:r>
              <a:rPr lang="en-US" altLang="zh-CN" sz="2000">
                <a:latin typeface="华文新魏" panose="02010800040101010101" pitchFamily="2" charset="-122"/>
                <a:ea typeface="华文新魏" panose="02010800040101010101" pitchFamily="2" charset="-122"/>
              </a:rPr>
              <a:t>DSP</a:t>
            </a:r>
            <a:r>
              <a:rPr lang="zh-CN" altLang="en-US" sz="2000">
                <a:latin typeface="华文新魏" panose="02010800040101010101" pitchFamily="2" charset="-122"/>
                <a:ea typeface="华文新魏" panose="02010800040101010101" pitchFamily="2" charset="-122"/>
              </a:rPr>
              <a:t>溢出状态标志位</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574675" y="211138"/>
            <a:ext cx="3870325" cy="762000"/>
          </a:xfrm>
          <a:solidFill>
            <a:srgbClr val="FFCC99"/>
          </a:solidFill>
        </p:spPr>
        <p:txBody>
          <a:bodyPr/>
          <a:lstStyle/>
          <a:p>
            <a:pPr eaLnBrk="1" hangingPunct="1"/>
            <a:r>
              <a:rPr lang="zh-CN" altLang="en-US" smtClean="0"/>
              <a:t>乘法指令</a:t>
            </a:r>
          </a:p>
        </p:txBody>
      </p:sp>
      <p:sp>
        <p:nvSpPr>
          <p:cNvPr id="98307" name="Rectangle 3"/>
          <p:cNvSpPr>
            <a:spLocks noGrp="1" noChangeArrowheads="1"/>
          </p:cNvSpPr>
          <p:nvPr>
            <p:ph idx="1"/>
          </p:nvPr>
        </p:nvSpPr>
        <p:spPr>
          <a:xfrm>
            <a:off x="381000" y="1422400"/>
            <a:ext cx="8305800" cy="1320800"/>
          </a:xfrm>
        </p:spPr>
        <p:txBody>
          <a:bodyPr/>
          <a:lstStyle/>
          <a:p>
            <a:pPr eaLnBrk="1" hangingPunct="1"/>
            <a:r>
              <a:rPr lang="en-US" altLang="zh-CN" sz="2400" smtClean="0"/>
              <a:t>ARM7TDMI(-S)</a:t>
            </a:r>
            <a:r>
              <a:rPr lang="zh-CN" altLang="en-US" sz="2400" smtClean="0"/>
              <a:t>具有</a:t>
            </a:r>
            <a:r>
              <a:rPr lang="en-US" altLang="zh-CN" sz="2400" smtClean="0"/>
              <a:t>32×32</a:t>
            </a:r>
            <a:r>
              <a:rPr lang="zh-CN" altLang="en-US" sz="2400" smtClean="0"/>
              <a:t>乘法指令、</a:t>
            </a:r>
            <a:r>
              <a:rPr lang="en-US" altLang="zh-CN" sz="2400" smtClean="0"/>
              <a:t>32×32</a:t>
            </a:r>
            <a:r>
              <a:rPr lang="zh-CN" altLang="en-US" sz="2400" smtClean="0"/>
              <a:t>乘加指令，</a:t>
            </a:r>
            <a:r>
              <a:rPr lang="en-US" altLang="zh-CN" sz="2400" smtClean="0"/>
              <a:t>32×32</a:t>
            </a:r>
            <a:r>
              <a:rPr lang="zh-CN" altLang="en-US" sz="2400" smtClean="0"/>
              <a:t>结果为</a:t>
            </a:r>
            <a:r>
              <a:rPr lang="en-US" altLang="zh-CN" sz="2400" smtClean="0"/>
              <a:t>64</a:t>
            </a:r>
            <a:r>
              <a:rPr lang="zh-CN" altLang="en-US" sz="2400" smtClean="0"/>
              <a:t>位的乘</a:t>
            </a:r>
            <a:r>
              <a:rPr lang="en-US" altLang="zh-CN" sz="2400" smtClean="0"/>
              <a:t>/</a:t>
            </a:r>
            <a:r>
              <a:rPr lang="zh-CN" altLang="en-US" sz="2400" smtClean="0"/>
              <a:t>乘加指令。</a:t>
            </a:r>
            <a:r>
              <a:rPr lang="en-US" altLang="zh-CN" sz="2400" smtClean="0"/>
              <a:t>ARM</a:t>
            </a:r>
            <a:r>
              <a:rPr lang="zh-CN" altLang="en-US" sz="2400" smtClean="0"/>
              <a:t>乘法指令如下表所列。</a:t>
            </a:r>
          </a:p>
        </p:txBody>
      </p:sp>
      <p:sp>
        <p:nvSpPr>
          <p:cNvPr id="9830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54E7A6DD-2F8B-4C01-8C17-BB1F6F7AE583}"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9830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2521B01-943B-4ED9-8E9B-0B4FB3F0DD1F}" type="slidenum">
              <a:rPr lang="en-US" altLang="zh-CN" sz="1000">
                <a:latin typeface="Arial" panose="020B0604020202020204" pitchFamily="34" charset="0"/>
              </a:rPr>
              <a:pPr eaLnBrk="1" hangingPunct="1">
                <a:spcBef>
                  <a:spcPct val="0"/>
                </a:spcBef>
                <a:buFontTx/>
                <a:buNone/>
              </a:pPr>
              <a:t>90</a:t>
            </a:fld>
            <a:endParaRPr lang="en-US" altLang="zh-CN" sz="1000">
              <a:latin typeface="Arial" panose="020B0604020202020204" pitchFamily="34" charset="0"/>
            </a:endParaRPr>
          </a:p>
        </p:txBody>
      </p:sp>
      <p:graphicFrame>
        <p:nvGraphicFramePr>
          <p:cNvPr id="609326" name="Group 46"/>
          <p:cNvGraphicFramePr>
            <a:graphicFrameLocks noGrp="1"/>
          </p:cNvGraphicFramePr>
          <p:nvPr/>
        </p:nvGraphicFramePr>
        <p:xfrm>
          <a:off x="76200" y="2895600"/>
          <a:ext cx="8991600" cy="3429002"/>
        </p:xfrm>
        <a:graphic>
          <a:graphicData uri="http://schemas.openxmlformats.org/drawingml/2006/table">
            <a:tbl>
              <a:tblPr/>
              <a:tblGrid>
                <a:gridCol w="2590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5191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rPr>
                        <a:t>助记符</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rPr>
                        <a:t>说  明 </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rPr>
                        <a:t>操  作 </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rPr>
                        <a:t>条件码</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444500">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MUL     Rd,Rm,Rs</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32</a:t>
                      </a:r>
                      <a:r>
                        <a:rPr kumimoji="0" lang="zh-CN" altLang="en-US" sz="1300" b="0" i="0" u="none" strike="noStrike" cap="none" normalizeH="0" baseline="0" smtClean="0">
                          <a:ln>
                            <a:noFill/>
                          </a:ln>
                          <a:solidFill>
                            <a:srgbClr val="000000"/>
                          </a:solidFill>
                          <a:effectLst/>
                          <a:latin typeface="Times New Roman" pitchFamily="18" charset="0"/>
                          <a:ea typeface="楷体_GB2312" pitchFamily="49" charset="-122"/>
                        </a:rPr>
                        <a:t>位乘法指令</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Rd</a:t>
                      </a:r>
                      <a:r>
                        <a:rPr kumimoji="0" lang="zh-CN" altLang="en-US" sz="13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Rm×Rs (Rd!=(Rm)</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MUL{Cond}{S}</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85775">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MLA     Rd,Rm,Rs,Rn</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32</a:t>
                      </a:r>
                      <a:r>
                        <a:rPr kumimoji="0" lang="zh-CN" altLang="en-US" sz="1300" b="0" i="0" u="none" strike="noStrike" cap="none" normalizeH="0" baseline="0" smtClean="0">
                          <a:ln>
                            <a:noFill/>
                          </a:ln>
                          <a:solidFill>
                            <a:srgbClr val="000000"/>
                          </a:solidFill>
                          <a:effectLst/>
                          <a:latin typeface="Times New Roman" pitchFamily="18" charset="0"/>
                          <a:ea typeface="楷体_GB2312" pitchFamily="49" charset="-122"/>
                        </a:rPr>
                        <a:t>位乘加指令</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Rd←Rm×Rs</a:t>
                      </a:r>
                      <a:r>
                        <a:rPr kumimoji="0" lang="zh-CN" altLang="en-US" sz="13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Rn  (Rd!=Rm)</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MLA{cond}{S}</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87363">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UMULL  RdLo,RdHi,Rm,Rs</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64</a:t>
                      </a:r>
                      <a:r>
                        <a:rPr kumimoji="0" lang="zh-CN" altLang="en-US" sz="1300" b="0" i="0" u="none" strike="noStrike" cap="none" normalizeH="0" baseline="0" smtClean="0">
                          <a:ln>
                            <a:noFill/>
                          </a:ln>
                          <a:solidFill>
                            <a:srgbClr val="000000"/>
                          </a:solidFill>
                          <a:effectLst/>
                          <a:latin typeface="Times New Roman" pitchFamily="18" charset="0"/>
                          <a:ea typeface="楷体_GB2312" pitchFamily="49" charset="-122"/>
                        </a:rPr>
                        <a:t>位无符号乘法指令</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(RdLo</a:t>
                      </a:r>
                      <a:r>
                        <a:rPr kumimoji="0" lang="zh-CN" altLang="en-US" sz="13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RdHi)←Rm×Rs</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UMULL{cond}{S}</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03238">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UMLAL  RdLo,RdHi,Rm,Rs</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64</a:t>
                      </a:r>
                      <a:r>
                        <a:rPr kumimoji="0" lang="zh-CN" altLang="en-US" sz="1300" b="0" i="0" u="none" strike="noStrike" cap="none" normalizeH="0" baseline="0" smtClean="0">
                          <a:ln>
                            <a:noFill/>
                          </a:ln>
                          <a:solidFill>
                            <a:srgbClr val="000000"/>
                          </a:solidFill>
                          <a:effectLst/>
                          <a:latin typeface="Times New Roman" pitchFamily="18" charset="0"/>
                          <a:ea typeface="楷体_GB2312" pitchFamily="49" charset="-122"/>
                        </a:rPr>
                        <a:t>位无符号乘加指令</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(RdLo,RdHi←Rm×Rs</a:t>
                      </a:r>
                      <a:r>
                        <a:rPr kumimoji="0" lang="zh-CN" altLang="en-US" sz="13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(RdLo,RdHi)</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UMLAL{cond}{S}</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87363">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SMULL  RdLo,RdHi,Rm,Rs</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64</a:t>
                      </a:r>
                      <a:r>
                        <a:rPr kumimoji="0" lang="zh-CN" altLang="en-US" sz="1300" b="0" i="0" u="none" strike="noStrike" cap="none" normalizeH="0" baseline="0" smtClean="0">
                          <a:ln>
                            <a:noFill/>
                          </a:ln>
                          <a:solidFill>
                            <a:srgbClr val="000000"/>
                          </a:solidFill>
                          <a:effectLst/>
                          <a:latin typeface="Times New Roman" pitchFamily="18" charset="0"/>
                          <a:ea typeface="楷体_GB2312" pitchFamily="49" charset="-122"/>
                        </a:rPr>
                        <a:t>位有符号乘法指令</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(RdLo,RdHi)←Rm×Rs</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SMULL{cond}{S}</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01650">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500" b="0" i="0" u="none" strike="noStrike" cap="none" normalizeH="0" baseline="0" smtClean="0">
                          <a:ln>
                            <a:noFill/>
                          </a:ln>
                          <a:solidFill>
                            <a:srgbClr val="000000"/>
                          </a:solidFill>
                          <a:effectLst/>
                          <a:latin typeface="Times New Roman" pitchFamily="18" charset="0"/>
                          <a:ea typeface="楷体_GB2312" pitchFamily="49" charset="-122"/>
                        </a:rPr>
                        <a:t>SMLAL  RdLo,RdHi,Rm,Rs</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64</a:t>
                      </a:r>
                      <a:r>
                        <a:rPr kumimoji="0" lang="zh-CN" altLang="en-US" sz="1300" b="0" i="0" u="none" strike="noStrike" cap="none" normalizeH="0" baseline="0" smtClean="0">
                          <a:ln>
                            <a:noFill/>
                          </a:ln>
                          <a:solidFill>
                            <a:srgbClr val="000000"/>
                          </a:solidFill>
                          <a:effectLst/>
                          <a:latin typeface="Times New Roman" pitchFamily="18" charset="0"/>
                          <a:ea typeface="楷体_GB2312" pitchFamily="49" charset="-122"/>
                        </a:rPr>
                        <a:t>位有符号乘加指令</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(RdLo,RdHi←Rm×Rs</a:t>
                      </a:r>
                      <a:r>
                        <a:rPr kumimoji="0" lang="zh-CN" altLang="en-US" sz="13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(RdLo,RdHi)</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300" b="0" i="0" u="none" strike="noStrike" cap="none" normalizeH="0" baseline="0" smtClean="0">
                          <a:ln>
                            <a:noFill/>
                          </a:ln>
                          <a:solidFill>
                            <a:srgbClr val="000000"/>
                          </a:solidFill>
                          <a:effectLst/>
                          <a:latin typeface="Times New Roman" pitchFamily="18" charset="0"/>
                          <a:ea typeface="楷体_GB2312" pitchFamily="49" charset="-122"/>
                        </a:rPr>
                        <a:t>SMLAL{cond}{S}</a:t>
                      </a:r>
                    </a:p>
                  </a:txBody>
                  <a:tcPr horzOverflow="overflow">
                    <a:lnL w="19050" cap="flat" cmpd="sng" algn="ctr">
                      <a:solidFill>
                        <a:srgbClr val="009900"/>
                      </a:solidFill>
                      <a:prstDash val="solid"/>
                      <a:miter lim="800000"/>
                      <a:headEnd type="none" w="med" len="med"/>
                      <a:tailEnd type="none" w="med" len="med"/>
                    </a:lnL>
                    <a:lnR w="19050" cap="flat" cmpd="sng" algn="ctr">
                      <a:solidFill>
                        <a:srgbClr val="009900"/>
                      </a:solidFill>
                      <a:prstDash val="solid"/>
                      <a:miter lim="800000"/>
                      <a:headEnd type="none" w="med" len="med"/>
                      <a:tailEnd type="none" w="med" len="med"/>
                    </a:lnR>
                    <a:lnT w="19050" cap="flat" cmpd="sng" algn="ctr">
                      <a:solidFill>
                        <a:srgbClr val="009900"/>
                      </a:solidFill>
                      <a:prstDash val="solid"/>
                      <a:miter lim="800000"/>
                      <a:headEnd type="none" w="med" len="med"/>
                      <a:tailEnd type="none" w="med" len="med"/>
                    </a:lnT>
                    <a:lnB w="19050" cap="flat" cmpd="sng" algn="ctr">
                      <a:solidFill>
                        <a:srgbClr val="0099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smtClean="0"/>
              <a:t>指令译码</a:t>
            </a:r>
          </a:p>
        </p:txBody>
      </p:sp>
      <p:pic>
        <p:nvPicPr>
          <p:cNvPr id="10035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27377" y="2637202"/>
            <a:ext cx="7689246" cy="257578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95BE8D-D4C9-45DF-8277-BEFEC85CCD1E}" type="slidenum">
              <a:rPr lang="en-US" altLang="zh-CN">
                <a:solidFill>
                  <a:srgbClr val="898989"/>
                </a:solidFill>
              </a:rPr>
              <a:pPr eaLnBrk="1" hangingPunct="1"/>
              <a:t>91</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smtClean="0"/>
              <a:t>乘法和乘加</a:t>
            </a:r>
          </a:p>
        </p:txBody>
      </p:sp>
      <p:pic>
        <p:nvPicPr>
          <p:cNvPr id="9933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7538" y="2457450"/>
            <a:ext cx="7742237" cy="26574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590A70-5AB9-466B-85B2-92C2C51E684E}" type="slidenum">
              <a:rPr lang="en-US" altLang="zh-CN">
                <a:solidFill>
                  <a:srgbClr val="898989"/>
                </a:solidFill>
              </a:rPr>
              <a:pPr eaLnBrk="1" hangingPunct="1"/>
              <a:t>92</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211138"/>
            <a:ext cx="5657850" cy="762000"/>
          </a:xfrm>
          <a:solidFill>
            <a:srgbClr val="FFCC99"/>
          </a:solidFill>
        </p:spPr>
        <p:txBody>
          <a:bodyPr/>
          <a:lstStyle/>
          <a:p>
            <a:pPr eaLnBrk="1" hangingPunct="1"/>
            <a:r>
              <a:rPr lang="zh-CN" altLang="en-US" smtClean="0"/>
              <a:t>前导零计数指令</a:t>
            </a:r>
          </a:p>
        </p:txBody>
      </p:sp>
      <p:sp>
        <p:nvSpPr>
          <p:cNvPr id="101379" name="Rectangle 3"/>
          <p:cNvSpPr>
            <a:spLocks noGrp="1" noChangeArrowheads="1"/>
          </p:cNvSpPr>
          <p:nvPr>
            <p:ph idx="1"/>
          </p:nvPr>
        </p:nvSpPr>
        <p:spPr>
          <a:xfrm>
            <a:off x="542925" y="1092200"/>
            <a:ext cx="8229600" cy="4559300"/>
          </a:xfrm>
        </p:spPr>
        <p:txBody>
          <a:bodyPr/>
          <a:lstStyle/>
          <a:p>
            <a:pPr eaLnBrk="1" hangingPunct="1"/>
            <a:r>
              <a:rPr lang="zh-CN" altLang="en-US" sz="2400" dirty="0" smtClean="0"/>
              <a:t>在</a:t>
            </a:r>
            <a:r>
              <a:rPr lang="en-US" altLang="zh-CN" sz="2400" dirty="0" smtClean="0"/>
              <a:t>ARM v5</a:t>
            </a:r>
            <a:r>
              <a:rPr lang="zh-CN" altLang="en-US" sz="2400" dirty="0" smtClean="0"/>
              <a:t>及以上版本中含有一条特别的算术指令</a:t>
            </a:r>
            <a:r>
              <a:rPr lang="en-US" altLang="zh-CN" sz="2400" dirty="0" smtClean="0"/>
              <a:t>CLZ</a:t>
            </a:r>
            <a:r>
              <a:rPr lang="zh-CN" altLang="en-US" sz="2400" dirty="0" smtClean="0"/>
              <a:t>，用于计算操作数中前导</a:t>
            </a:r>
            <a:r>
              <a:rPr lang="en-US" altLang="zh-CN" sz="2400" dirty="0" smtClean="0"/>
              <a:t>0</a:t>
            </a:r>
            <a:r>
              <a:rPr lang="zh-CN" altLang="en-US" sz="2400" dirty="0" smtClean="0"/>
              <a:t>的个数。</a:t>
            </a:r>
          </a:p>
          <a:p>
            <a:pPr eaLnBrk="1" hangingPunct="1"/>
            <a:r>
              <a:rPr lang="en-US" altLang="zh-CN" sz="2400" dirty="0" smtClean="0"/>
              <a:t>CLZ</a:t>
            </a:r>
            <a:r>
              <a:rPr lang="zh-CN" altLang="en-US" sz="2400" dirty="0" smtClean="0"/>
              <a:t>语法</a:t>
            </a:r>
          </a:p>
          <a:p>
            <a:pPr eaLnBrk="1" hangingPunct="1">
              <a:buFont typeface="Wingdings" panose="05000000000000000000" pitchFamily="2" charset="2"/>
              <a:buNone/>
            </a:pPr>
            <a:r>
              <a:rPr lang="zh-CN" altLang="en-US" sz="2400" dirty="0" smtClean="0"/>
              <a:t>        </a:t>
            </a:r>
            <a:r>
              <a:rPr lang="en-US" altLang="zh-CN" sz="2400" dirty="0" smtClean="0"/>
              <a:t>CLZ{&lt;</a:t>
            </a:r>
            <a:r>
              <a:rPr lang="en-US" altLang="zh-CN" sz="2400" dirty="0" err="1" smtClean="0"/>
              <a:t>cond</a:t>
            </a:r>
            <a:r>
              <a:rPr lang="en-US" altLang="zh-CN" sz="2400" dirty="0" smtClean="0"/>
              <a:t>&gt;}  Rd</a:t>
            </a:r>
            <a:r>
              <a:rPr lang="zh-CN" altLang="en-US" sz="2400" dirty="0" smtClean="0"/>
              <a:t>，</a:t>
            </a:r>
            <a:r>
              <a:rPr lang="en-US" altLang="zh-CN" sz="2400" dirty="0" smtClean="0"/>
              <a:t>Rm</a:t>
            </a:r>
          </a:p>
          <a:p>
            <a:pPr eaLnBrk="1" hangingPunct="1"/>
            <a:r>
              <a:rPr lang="zh-CN" altLang="en-US" sz="2400" dirty="0" smtClean="0"/>
              <a:t>说明：</a:t>
            </a:r>
            <a:r>
              <a:rPr lang="en-US" altLang="zh-CN" sz="2400" dirty="0" smtClean="0"/>
              <a:t>CLZ</a:t>
            </a:r>
            <a:r>
              <a:rPr lang="zh-CN" altLang="en-US" sz="2400" dirty="0" smtClean="0"/>
              <a:t>（</a:t>
            </a:r>
            <a:r>
              <a:rPr lang="en-US" altLang="zh-CN" sz="2400" dirty="0" smtClean="0"/>
              <a:t>Count Leading Zeros</a:t>
            </a:r>
            <a:r>
              <a:rPr lang="zh-CN" altLang="en-US" sz="2400" dirty="0" smtClean="0"/>
              <a:t>）指令对</a:t>
            </a:r>
            <a:r>
              <a:rPr lang="en-US" altLang="zh-CN" sz="2400" dirty="0" smtClean="0"/>
              <a:t>Rm</a:t>
            </a:r>
            <a:r>
              <a:rPr lang="zh-CN" altLang="en-US" sz="2400" dirty="0" smtClean="0"/>
              <a:t>中值的前导零个数进行计数，结果放到</a:t>
            </a:r>
            <a:r>
              <a:rPr lang="en-US" altLang="zh-CN" sz="2400" dirty="0" smtClean="0"/>
              <a:t>Rd</a:t>
            </a:r>
            <a:r>
              <a:rPr lang="zh-CN" altLang="en-US" sz="2400" dirty="0" smtClean="0"/>
              <a:t>中。若源寄存器全为</a:t>
            </a:r>
            <a:r>
              <a:rPr lang="en-US" altLang="zh-CN" sz="2400" dirty="0" smtClean="0"/>
              <a:t>0</a:t>
            </a:r>
            <a:r>
              <a:rPr lang="zh-CN" altLang="en-US" sz="2400" dirty="0" smtClean="0"/>
              <a:t>，则结果为</a:t>
            </a:r>
            <a:r>
              <a:rPr lang="en-US" altLang="zh-CN" sz="2400" dirty="0" smtClean="0"/>
              <a:t>32</a:t>
            </a:r>
            <a:r>
              <a:rPr lang="zh-CN" altLang="en-US" sz="2400" dirty="0" smtClean="0"/>
              <a:t>。若位</a:t>
            </a:r>
            <a:r>
              <a:rPr lang="en-US" altLang="zh-CN" sz="2400" dirty="0" smtClean="0"/>
              <a:t>[31]</a:t>
            </a:r>
            <a:r>
              <a:rPr lang="zh-CN" altLang="en-US" sz="2400" dirty="0" smtClean="0"/>
              <a:t>为</a:t>
            </a:r>
            <a:r>
              <a:rPr lang="en-US" altLang="zh-CN" sz="2400" dirty="0" smtClean="0"/>
              <a:t>1</a:t>
            </a:r>
            <a:r>
              <a:rPr lang="zh-CN" altLang="en-US" sz="2400" dirty="0" smtClean="0"/>
              <a:t>，则结果为</a:t>
            </a:r>
            <a:r>
              <a:rPr lang="en-US" altLang="zh-CN" sz="2400" dirty="0" smtClean="0"/>
              <a:t>0</a:t>
            </a:r>
            <a:r>
              <a:rPr lang="zh-CN" altLang="en-US" sz="2400" dirty="0" smtClean="0"/>
              <a:t>。</a:t>
            </a:r>
          </a:p>
          <a:p>
            <a:pPr eaLnBrk="1" hangingPunct="1"/>
            <a:r>
              <a:rPr lang="zh-CN" altLang="en-US" sz="2400" dirty="0" smtClean="0"/>
              <a:t>举例</a:t>
            </a:r>
          </a:p>
          <a:p>
            <a:pPr lvl="2" eaLnBrk="1" hangingPunct="1">
              <a:buFont typeface="Wingdings" panose="05000000000000000000" pitchFamily="2" charset="2"/>
              <a:buNone/>
            </a:pPr>
            <a:r>
              <a:rPr lang="pt-BR" altLang="zh-CN" sz="1900" dirty="0" smtClean="0"/>
              <a:t>CLZ	R1, R5</a:t>
            </a:r>
          </a:p>
          <a:p>
            <a:pPr lvl="2" eaLnBrk="1" hangingPunct="1">
              <a:buFont typeface="Wingdings" panose="05000000000000000000" pitchFamily="2" charset="2"/>
              <a:buNone/>
            </a:pPr>
            <a:r>
              <a:rPr lang="pt-BR" altLang="zh-CN" sz="1900" dirty="0" smtClean="0"/>
              <a:t>MOVS	R5, R5, LSL, R1</a:t>
            </a:r>
            <a:endParaRPr lang="en-US" altLang="zh-CN" sz="1900" dirty="0" smtClean="0"/>
          </a:p>
        </p:txBody>
      </p:sp>
      <p:sp>
        <p:nvSpPr>
          <p:cNvPr id="10138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82BF044-50F7-4D1F-B2F5-B561B4EFD9D3}"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0138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43185801-C8ED-4D51-8221-2BFE2E695E8F}" type="slidenum">
              <a:rPr lang="en-US" altLang="zh-CN" sz="1000">
                <a:latin typeface="Arial" panose="020B0604020202020204" pitchFamily="34" charset="0"/>
              </a:rPr>
              <a:pPr eaLnBrk="1" hangingPunct="1">
                <a:spcBef>
                  <a:spcPct val="0"/>
                </a:spcBef>
                <a:buFontTx/>
                <a:buNone/>
              </a:pPr>
              <a:t>93</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65175" y="449263"/>
            <a:ext cx="6600825" cy="803275"/>
          </a:xfrm>
          <a:solidFill>
            <a:srgbClr val="FFCC99"/>
          </a:solidFill>
        </p:spPr>
        <p:txBody>
          <a:bodyPr/>
          <a:lstStyle/>
          <a:p>
            <a:pPr eaLnBrk="1" hangingPunct="1"/>
            <a:r>
              <a:rPr lang="zh-CN" altLang="en-US" smtClean="0"/>
              <a:t>程序状态寄存器指令 </a:t>
            </a:r>
          </a:p>
        </p:txBody>
      </p:sp>
      <p:sp>
        <p:nvSpPr>
          <p:cNvPr id="102403" name="Rectangle 3"/>
          <p:cNvSpPr>
            <a:spLocks noGrp="1" noChangeArrowheads="1"/>
          </p:cNvSpPr>
          <p:nvPr>
            <p:ph idx="1"/>
          </p:nvPr>
        </p:nvSpPr>
        <p:spPr>
          <a:xfrm>
            <a:off x="887413" y="1608138"/>
            <a:ext cx="7461250" cy="2897187"/>
          </a:xfrm>
        </p:spPr>
        <p:txBody>
          <a:bodyPr/>
          <a:lstStyle/>
          <a:p>
            <a:pPr eaLnBrk="1" hangingPunct="1"/>
            <a:r>
              <a:rPr lang="zh-CN" altLang="en-US" smtClean="0"/>
              <a:t>读状态寄存器指令</a:t>
            </a:r>
            <a:r>
              <a:rPr lang="en-US" altLang="zh-CN" smtClean="0"/>
              <a:t>MRS</a:t>
            </a:r>
          </a:p>
          <a:p>
            <a:pPr eaLnBrk="1" hangingPunct="1"/>
            <a:r>
              <a:rPr lang="zh-CN" altLang="en-US" smtClean="0"/>
              <a:t>写状态寄存器指令</a:t>
            </a:r>
            <a:r>
              <a:rPr lang="en-US" altLang="zh-CN" smtClean="0"/>
              <a:t>MSR</a:t>
            </a:r>
          </a:p>
          <a:p>
            <a:pPr eaLnBrk="1" hangingPunct="1"/>
            <a:r>
              <a:rPr lang="zh-CN" altLang="en-US" smtClean="0"/>
              <a:t>指令举例</a:t>
            </a:r>
          </a:p>
          <a:p>
            <a:pPr eaLnBrk="1" hangingPunct="1"/>
            <a:r>
              <a:rPr lang="zh-CN" altLang="en-US" smtClean="0"/>
              <a:t>开中断与关中断</a:t>
            </a:r>
          </a:p>
        </p:txBody>
      </p:sp>
      <p:sp>
        <p:nvSpPr>
          <p:cNvPr id="10240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05CB8B7C-63EC-48E5-AFEC-3853698CA5CB}"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024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3E16003A-DAEF-4C72-80C8-7E9CE49EFD9C}" type="slidenum">
              <a:rPr lang="en-US" altLang="zh-CN" sz="1000">
                <a:latin typeface="Arial" panose="020B0604020202020204" pitchFamily="34" charset="0"/>
              </a:rPr>
              <a:pPr eaLnBrk="1" hangingPunct="1">
                <a:spcBef>
                  <a:spcPct val="0"/>
                </a:spcBef>
                <a:buFontTx/>
                <a:buNone/>
              </a:pPr>
              <a:t>94</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2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28750" y="77788"/>
            <a:ext cx="6296025" cy="66468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a:defRPr/>
            </a:pPr>
            <a:fld id="{7696DECC-D26E-417D-8505-C4EB052C1145}" type="datetime1">
              <a:rPr lang="zh-CN" altLang="en-US" smtClean="0"/>
              <a:pPr>
                <a:defRPr/>
              </a:pPr>
              <a:t>2020/12/2</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5039CB-CFDB-4A8B-B737-7648FCB9E151}" type="slidenum">
              <a:rPr lang="en-US" altLang="zh-CN">
                <a:solidFill>
                  <a:srgbClr val="898989"/>
                </a:solidFill>
              </a:rPr>
              <a:pPr eaLnBrk="1" hangingPunct="1"/>
              <a:t>95</a:t>
            </a:fld>
            <a:endParaRPr lang="en-US" altLang="zh-CN">
              <a:solidFill>
                <a:srgbClr val="898989"/>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38175" y="541338"/>
            <a:ext cx="7134225" cy="762000"/>
          </a:xfrm>
        </p:spPr>
        <p:txBody>
          <a:bodyPr/>
          <a:lstStyle/>
          <a:p>
            <a:pPr eaLnBrk="1" hangingPunct="1"/>
            <a:r>
              <a:rPr lang="zh-CN" altLang="en-US" smtClean="0"/>
              <a:t>读状态寄存器指令</a:t>
            </a:r>
            <a:r>
              <a:rPr lang="en-US" altLang="zh-CN" smtClean="0"/>
              <a:t>MRS</a:t>
            </a:r>
          </a:p>
        </p:txBody>
      </p:sp>
      <p:sp>
        <p:nvSpPr>
          <p:cNvPr id="103427" name="Rectangle 3"/>
          <p:cNvSpPr>
            <a:spLocks noGrp="1" noChangeArrowheads="1"/>
          </p:cNvSpPr>
          <p:nvPr>
            <p:ph idx="1"/>
          </p:nvPr>
        </p:nvSpPr>
        <p:spPr>
          <a:xfrm>
            <a:off x="555625" y="1731963"/>
            <a:ext cx="8153400" cy="4132262"/>
          </a:xfrm>
        </p:spPr>
        <p:txBody>
          <a:bodyPr/>
          <a:lstStyle/>
          <a:p>
            <a:pPr eaLnBrk="1" hangingPunct="1"/>
            <a:r>
              <a:rPr lang="zh-CN" altLang="en-US" sz="2100" smtClean="0"/>
              <a:t>在</a:t>
            </a:r>
            <a:r>
              <a:rPr lang="en-US" altLang="zh-CN" sz="2100" smtClean="0"/>
              <a:t>ARM</a:t>
            </a:r>
            <a:r>
              <a:rPr lang="zh-CN" altLang="en-US" sz="2100" smtClean="0"/>
              <a:t>处理器中，</a:t>
            </a:r>
            <a:r>
              <a:rPr lang="zh-CN" altLang="en-US" sz="2100" smtClean="0">
                <a:solidFill>
                  <a:srgbClr val="FF0000"/>
                </a:solidFill>
              </a:rPr>
              <a:t>只有</a:t>
            </a:r>
            <a:r>
              <a:rPr lang="en-US" altLang="zh-CN" sz="2100" smtClean="0">
                <a:solidFill>
                  <a:srgbClr val="FF0000"/>
                </a:solidFill>
              </a:rPr>
              <a:t>MRS</a:t>
            </a:r>
            <a:r>
              <a:rPr lang="zh-CN" altLang="en-US" sz="2100" smtClean="0">
                <a:solidFill>
                  <a:srgbClr val="FF0000"/>
                </a:solidFill>
              </a:rPr>
              <a:t>指令可以将状态寄存器</a:t>
            </a:r>
            <a:r>
              <a:rPr lang="en-US" altLang="zh-CN" sz="2100" smtClean="0">
                <a:solidFill>
                  <a:srgbClr val="FF0000"/>
                </a:solidFill>
              </a:rPr>
              <a:t>CPSR</a:t>
            </a:r>
            <a:r>
              <a:rPr lang="zh-CN" altLang="en-US" sz="2100" smtClean="0">
                <a:solidFill>
                  <a:srgbClr val="FF0000"/>
                </a:solidFill>
              </a:rPr>
              <a:t>或</a:t>
            </a:r>
            <a:r>
              <a:rPr lang="en-US" altLang="zh-CN" sz="2100" smtClean="0">
                <a:solidFill>
                  <a:srgbClr val="FF0000"/>
                </a:solidFill>
              </a:rPr>
              <a:t>SPSR</a:t>
            </a:r>
            <a:r>
              <a:rPr lang="zh-CN" altLang="en-US" sz="2100" smtClean="0">
                <a:solidFill>
                  <a:srgbClr val="FF0000"/>
                </a:solidFill>
              </a:rPr>
              <a:t>读出到通用寄存器中</a:t>
            </a:r>
            <a:r>
              <a:rPr lang="zh-CN" altLang="en-US" sz="2100" smtClean="0"/>
              <a:t>。</a:t>
            </a:r>
          </a:p>
          <a:p>
            <a:pPr lvl="1" eaLnBrk="1" hangingPunct="1"/>
            <a:r>
              <a:rPr lang="zh-CN" altLang="en-US" sz="2000" smtClean="0"/>
              <a:t>指令格式如下：</a:t>
            </a:r>
          </a:p>
          <a:p>
            <a:pPr lvl="2" eaLnBrk="1" hangingPunct="1"/>
            <a:r>
              <a:rPr lang="en-US" altLang="zh-CN" sz="2100" smtClean="0"/>
              <a:t>MRS{cond}  Rd</a:t>
            </a:r>
            <a:r>
              <a:rPr lang="zh-CN" altLang="en-US" sz="2100" smtClean="0"/>
              <a:t>，</a:t>
            </a:r>
            <a:r>
              <a:rPr lang="en-US" altLang="zh-CN" sz="2100" smtClean="0"/>
              <a:t>psr</a:t>
            </a:r>
          </a:p>
          <a:p>
            <a:pPr lvl="1" eaLnBrk="1" hangingPunct="1"/>
            <a:r>
              <a:rPr lang="zh-CN" altLang="en-US" sz="2000" smtClean="0"/>
              <a:t>其中：</a:t>
            </a:r>
          </a:p>
          <a:p>
            <a:pPr lvl="2" eaLnBrk="1" hangingPunct="1"/>
            <a:r>
              <a:rPr lang="en-US" altLang="zh-CN" sz="2100" smtClean="0"/>
              <a:t>Rd  </a:t>
            </a:r>
            <a:r>
              <a:rPr lang="zh-CN" altLang="en-US" sz="2100" smtClean="0"/>
              <a:t>目标寄存器。</a:t>
            </a:r>
            <a:r>
              <a:rPr lang="en-US" altLang="zh-CN" sz="2100" smtClean="0"/>
              <a:t>Rd</a:t>
            </a:r>
            <a:r>
              <a:rPr lang="zh-CN" altLang="en-US" sz="2100" smtClean="0"/>
              <a:t>不允许为</a:t>
            </a:r>
            <a:r>
              <a:rPr lang="en-US" altLang="zh-CN" sz="2100" smtClean="0"/>
              <a:t>R15</a:t>
            </a:r>
            <a:r>
              <a:rPr lang="zh-CN" altLang="en-US" sz="2100" smtClean="0"/>
              <a:t>。</a:t>
            </a:r>
          </a:p>
          <a:p>
            <a:pPr lvl="2" eaLnBrk="1" hangingPunct="1"/>
            <a:r>
              <a:rPr lang="en-US" altLang="zh-CN" sz="2100" smtClean="0"/>
              <a:t>psr  CPSR</a:t>
            </a:r>
            <a:r>
              <a:rPr lang="zh-CN" altLang="en-US" sz="2100" smtClean="0"/>
              <a:t>或</a:t>
            </a:r>
            <a:r>
              <a:rPr lang="en-US" altLang="zh-CN" sz="2100" smtClean="0"/>
              <a:t>SPSR</a:t>
            </a:r>
            <a:r>
              <a:rPr lang="zh-CN" altLang="en-US" sz="2100" smtClean="0"/>
              <a:t>。</a:t>
            </a:r>
          </a:p>
          <a:p>
            <a:pPr lvl="1" eaLnBrk="1" hangingPunct="1"/>
            <a:r>
              <a:rPr lang="zh-CN" altLang="en-US" sz="2000" smtClean="0"/>
              <a:t>指令举例如下：</a:t>
            </a:r>
          </a:p>
          <a:p>
            <a:pPr lvl="2" eaLnBrk="1" hangingPunct="1"/>
            <a:r>
              <a:rPr lang="en-US" altLang="zh-CN" sz="2100" smtClean="0"/>
              <a:t>MRS  R1</a:t>
            </a:r>
            <a:r>
              <a:rPr lang="zh-CN" altLang="en-US" sz="2100" smtClean="0"/>
              <a:t>，</a:t>
            </a:r>
            <a:r>
              <a:rPr lang="en-US" altLang="zh-CN" sz="2100" smtClean="0"/>
              <a:t>CPSR  </a:t>
            </a:r>
            <a:r>
              <a:rPr lang="zh-CN" altLang="en-US" sz="2100" smtClean="0"/>
              <a:t>；将</a:t>
            </a:r>
            <a:r>
              <a:rPr lang="en-US" altLang="zh-CN" sz="2100" smtClean="0"/>
              <a:t>CPSR</a:t>
            </a:r>
            <a:r>
              <a:rPr lang="zh-CN" altLang="en-US" sz="2100" smtClean="0"/>
              <a:t>状态寄存器读取，保存到</a:t>
            </a:r>
            <a:r>
              <a:rPr lang="en-US" altLang="zh-CN" sz="2100" smtClean="0"/>
              <a:t>R1</a:t>
            </a:r>
            <a:r>
              <a:rPr lang="zh-CN" altLang="en-US" sz="2100" smtClean="0"/>
              <a:t>中。</a:t>
            </a:r>
          </a:p>
          <a:p>
            <a:pPr lvl="2" eaLnBrk="1" hangingPunct="1"/>
            <a:r>
              <a:rPr lang="en-US" altLang="zh-CN" sz="2100" smtClean="0"/>
              <a:t>MRS  R2</a:t>
            </a:r>
            <a:r>
              <a:rPr lang="zh-CN" altLang="en-US" sz="2100" smtClean="0"/>
              <a:t>，</a:t>
            </a:r>
            <a:r>
              <a:rPr lang="en-US" altLang="zh-CN" sz="2100" smtClean="0"/>
              <a:t>SPSR  </a:t>
            </a:r>
            <a:r>
              <a:rPr lang="zh-CN" altLang="en-US" sz="2100" smtClean="0"/>
              <a:t>；将</a:t>
            </a:r>
            <a:r>
              <a:rPr lang="en-US" altLang="zh-CN" sz="2100" smtClean="0"/>
              <a:t>SPSR</a:t>
            </a:r>
            <a:r>
              <a:rPr lang="zh-CN" altLang="en-US" sz="2100" smtClean="0"/>
              <a:t>状态寄存器读取，保存到</a:t>
            </a:r>
            <a:r>
              <a:rPr lang="en-US" altLang="zh-CN" sz="2100" smtClean="0"/>
              <a:t>R2</a:t>
            </a:r>
            <a:r>
              <a:rPr lang="zh-CN" altLang="en-US" sz="2100" smtClean="0"/>
              <a:t>中。</a:t>
            </a:r>
          </a:p>
        </p:txBody>
      </p:sp>
      <p:sp>
        <p:nvSpPr>
          <p:cNvPr id="10342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C1F1ADFC-BC3D-463B-9A76-B9BCD03D1473}"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0342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3BDFB25D-C68C-490A-9118-5793EDBECFE0}" type="slidenum">
              <a:rPr lang="en-US" altLang="zh-CN" sz="1000">
                <a:latin typeface="Arial" panose="020B0604020202020204" pitchFamily="34" charset="0"/>
              </a:rPr>
              <a:pPr eaLnBrk="1" hangingPunct="1">
                <a:spcBef>
                  <a:spcPct val="0"/>
                </a:spcBef>
                <a:buFontTx/>
                <a:buNone/>
              </a:pPr>
              <a:t>96</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03250" y="312738"/>
            <a:ext cx="7105650" cy="762000"/>
          </a:xfrm>
        </p:spPr>
        <p:txBody>
          <a:bodyPr/>
          <a:lstStyle/>
          <a:p>
            <a:pPr eaLnBrk="1" hangingPunct="1"/>
            <a:r>
              <a:rPr lang="zh-CN" altLang="en-US" smtClean="0"/>
              <a:t>写状态寄存器指令</a:t>
            </a:r>
            <a:r>
              <a:rPr lang="en-US" altLang="zh-CN" smtClean="0"/>
              <a:t>MSR</a:t>
            </a:r>
          </a:p>
        </p:txBody>
      </p:sp>
      <p:sp>
        <p:nvSpPr>
          <p:cNvPr id="104451" name="Rectangle 3"/>
          <p:cNvSpPr>
            <a:spLocks noGrp="1" noChangeArrowheads="1"/>
          </p:cNvSpPr>
          <p:nvPr>
            <p:ph idx="1"/>
          </p:nvPr>
        </p:nvSpPr>
        <p:spPr>
          <a:xfrm>
            <a:off x="533400" y="1431925"/>
            <a:ext cx="8153400" cy="4219575"/>
          </a:xfrm>
        </p:spPr>
        <p:txBody>
          <a:bodyPr/>
          <a:lstStyle/>
          <a:p>
            <a:pPr eaLnBrk="1" hangingPunct="1"/>
            <a:r>
              <a:rPr lang="zh-CN" altLang="en-US" sz="2800" smtClean="0"/>
              <a:t>在</a:t>
            </a:r>
            <a:r>
              <a:rPr lang="en-US" altLang="zh-CN" sz="2800" smtClean="0"/>
              <a:t>ARM</a:t>
            </a:r>
            <a:r>
              <a:rPr lang="zh-CN" altLang="en-US" sz="2800" smtClean="0"/>
              <a:t>处理器中，只有</a:t>
            </a:r>
            <a:r>
              <a:rPr lang="en-US" altLang="zh-CN" sz="2800" smtClean="0"/>
              <a:t>MSR</a:t>
            </a:r>
            <a:r>
              <a:rPr lang="zh-CN" altLang="en-US" sz="2800" smtClean="0"/>
              <a:t>指令可以直接设置状态寄存器</a:t>
            </a:r>
            <a:r>
              <a:rPr lang="en-US" altLang="zh-CN" sz="2800" smtClean="0"/>
              <a:t>CPSR</a:t>
            </a:r>
            <a:r>
              <a:rPr lang="zh-CN" altLang="en-US" sz="2800" smtClean="0"/>
              <a:t>或</a:t>
            </a:r>
            <a:r>
              <a:rPr lang="en-US" altLang="zh-CN" sz="2800" smtClean="0"/>
              <a:t>SPSR</a:t>
            </a:r>
            <a:r>
              <a:rPr lang="zh-CN" altLang="en-US" sz="2800" smtClean="0"/>
              <a:t>。</a:t>
            </a:r>
          </a:p>
          <a:p>
            <a:pPr lvl="1" eaLnBrk="1" hangingPunct="1"/>
            <a:r>
              <a:rPr lang="zh-CN" altLang="en-US" sz="2400" smtClean="0"/>
              <a:t>指令格式如下：</a:t>
            </a:r>
          </a:p>
          <a:p>
            <a:pPr lvl="2" eaLnBrk="1" hangingPunct="1"/>
            <a:r>
              <a:rPr lang="en-US" altLang="zh-CN" sz="2100" smtClean="0"/>
              <a:t>MSR{cond}  psr_fields</a:t>
            </a:r>
            <a:r>
              <a:rPr lang="zh-CN" altLang="en-US" sz="2100" smtClean="0"/>
              <a:t>，</a:t>
            </a:r>
            <a:r>
              <a:rPr lang="en-US" altLang="zh-CN" sz="2100" smtClean="0"/>
              <a:t>#immed_8r</a:t>
            </a:r>
          </a:p>
          <a:p>
            <a:pPr lvl="2" eaLnBrk="1" hangingPunct="1"/>
            <a:r>
              <a:rPr lang="en-US" altLang="zh-CN" sz="2100" smtClean="0"/>
              <a:t>MSR{cond}  psr_fields</a:t>
            </a:r>
            <a:r>
              <a:rPr lang="zh-CN" altLang="en-US" sz="2100" smtClean="0"/>
              <a:t>，</a:t>
            </a:r>
            <a:r>
              <a:rPr lang="en-US" altLang="zh-CN" sz="2100" smtClean="0"/>
              <a:t>Rm</a:t>
            </a:r>
          </a:p>
          <a:p>
            <a:pPr lvl="1" eaLnBrk="1" hangingPunct="1"/>
            <a:r>
              <a:rPr lang="zh-CN" altLang="en-US" sz="2400" smtClean="0"/>
              <a:t>其中： </a:t>
            </a:r>
          </a:p>
          <a:p>
            <a:pPr lvl="2" eaLnBrk="1" hangingPunct="1"/>
            <a:r>
              <a:rPr lang="en-US" altLang="zh-CN" sz="2100" smtClean="0"/>
              <a:t>psr    		CPSR</a:t>
            </a:r>
            <a:r>
              <a:rPr lang="zh-CN" altLang="en-US" sz="2100" smtClean="0"/>
              <a:t>或</a:t>
            </a:r>
            <a:r>
              <a:rPr lang="en-US" altLang="zh-CN" sz="2100" smtClean="0"/>
              <a:t>SPSR</a:t>
            </a:r>
            <a:r>
              <a:rPr lang="zh-CN" altLang="en-US" sz="2100" smtClean="0"/>
              <a:t>。</a:t>
            </a:r>
          </a:p>
          <a:p>
            <a:pPr lvl="2" eaLnBrk="1" hangingPunct="1"/>
            <a:r>
              <a:rPr lang="en-US" altLang="zh-CN" sz="2100" smtClean="0"/>
              <a:t>fields		</a:t>
            </a:r>
            <a:r>
              <a:rPr lang="zh-CN" altLang="en-US" sz="2100" smtClean="0"/>
              <a:t>指定传送的区域。</a:t>
            </a:r>
          </a:p>
        </p:txBody>
      </p:sp>
      <p:sp>
        <p:nvSpPr>
          <p:cNvPr id="104452"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50FCDDE8-10F4-406D-96F0-2C6B2FAA30B2}"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0445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C48E9D33-B0A3-404E-9254-373A958ADCD8}" type="slidenum">
              <a:rPr lang="en-US" altLang="zh-CN" sz="1000">
                <a:latin typeface="Arial" panose="020B0604020202020204" pitchFamily="34" charset="0"/>
              </a:rPr>
              <a:pPr eaLnBrk="1" hangingPunct="1">
                <a:spcBef>
                  <a:spcPct val="0"/>
                </a:spcBef>
                <a:buFontTx/>
                <a:buNone/>
              </a:pPr>
              <a:t>97</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17538" y="711200"/>
            <a:ext cx="7702550" cy="1016000"/>
          </a:xfrm>
        </p:spPr>
        <p:txBody>
          <a:bodyPr/>
          <a:lstStyle/>
          <a:p>
            <a:pPr eaLnBrk="1" hangingPunct="1"/>
            <a:r>
              <a:rPr lang="zh-CN" altLang="en-US" smtClean="0"/>
              <a:t>写状态寄存器指令</a:t>
            </a:r>
            <a:r>
              <a:rPr lang="en-US" altLang="zh-CN" smtClean="0"/>
              <a:t>MSR</a:t>
            </a:r>
            <a:r>
              <a:rPr lang="zh-CN" altLang="en-US" smtClean="0"/>
              <a:t>（续）</a:t>
            </a:r>
          </a:p>
        </p:txBody>
      </p:sp>
      <p:sp>
        <p:nvSpPr>
          <p:cNvPr id="105475" name="Rectangle 3"/>
          <p:cNvSpPr>
            <a:spLocks noGrp="1" noChangeArrowheads="1"/>
          </p:cNvSpPr>
          <p:nvPr>
            <p:ph idx="1"/>
          </p:nvPr>
        </p:nvSpPr>
        <p:spPr>
          <a:xfrm>
            <a:off x="457200" y="1927225"/>
            <a:ext cx="7918450" cy="4119563"/>
          </a:xfrm>
        </p:spPr>
        <p:txBody>
          <a:bodyPr/>
          <a:lstStyle/>
          <a:p>
            <a:pPr lvl="2" eaLnBrk="1" hangingPunct="1"/>
            <a:r>
              <a:rPr lang="en-US" altLang="zh-CN" smtClean="0"/>
              <a:t>fields</a:t>
            </a:r>
            <a:r>
              <a:rPr lang="zh-CN" altLang="en-US" smtClean="0"/>
              <a:t>可以是以下的一种或多种；</a:t>
            </a:r>
            <a:r>
              <a:rPr lang="en-US" altLang="zh-CN" smtClean="0"/>
              <a:t>(</a:t>
            </a:r>
            <a:r>
              <a:rPr lang="zh-CN" altLang="en-US" smtClean="0"/>
              <a:t>字母必须为小写</a:t>
            </a:r>
            <a:r>
              <a:rPr lang="en-US" altLang="zh-CN" smtClean="0"/>
              <a:t>)</a:t>
            </a:r>
            <a:r>
              <a:rPr lang="zh-CN" altLang="en-US" smtClean="0"/>
              <a:t>；</a:t>
            </a:r>
            <a:endParaRPr lang="en-US" altLang="zh-CN" smtClean="0"/>
          </a:p>
          <a:p>
            <a:pPr lvl="3" eaLnBrk="1" hangingPunct="1"/>
            <a:r>
              <a:rPr lang="en-US" altLang="zh-CN" sz="2100" smtClean="0">
                <a:solidFill>
                  <a:schemeClr val="hlink"/>
                </a:solidFill>
              </a:rPr>
              <a:t>c </a:t>
            </a:r>
            <a:r>
              <a:rPr lang="en-US" altLang="zh-CN" sz="2100" smtClean="0"/>
              <a:t> </a:t>
            </a:r>
            <a:r>
              <a:rPr lang="zh-CN" altLang="en-US" sz="2100" smtClean="0"/>
              <a:t>控制域屏蔽字节 </a:t>
            </a:r>
            <a:r>
              <a:rPr lang="en-US" altLang="zh-CN" sz="2100" smtClean="0"/>
              <a:t>(psr[7…0])</a:t>
            </a:r>
            <a:r>
              <a:rPr lang="zh-CN" altLang="en-US" sz="2100" smtClean="0"/>
              <a:t>；</a:t>
            </a:r>
            <a:endParaRPr lang="en-US" altLang="zh-CN" sz="2100" smtClean="0"/>
          </a:p>
          <a:p>
            <a:pPr lvl="3" eaLnBrk="1" hangingPunct="1"/>
            <a:r>
              <a:rPr lang="en-US" altLang="zh-CN" sz="2100" smtClean="0">
                <a:solidFill>
                  <a:schemeClr val="hlink"/>
                </a:solidFill>
              </a:rPr>
              <a:t>x</a:t>
            </a:r>
            <a:r>
              <a:rPr lang="en-US" altLang="zh-CN" sz="2100" smtClean="0"/>
              <a:t>  </a:t>
            </a:r>
            <a:r>
              <a:rPr lang="zh-CN" altLang="en-US" sz="2100" smtClean="0"/>
              <a:t>扩展域屏蔽字节 </a:t>
            </a:r>
            <a:r>
              <a:rPr lang="en-US" altLang="zh-CN" sz="2100" smtClean="0"/>
              <a:t>(psr[15…8])</a:t>
            </a:r>
            <a:r>
              <a:rPr lang="zh-CN" altLang="en-US" sz="2100" smtClean="0"/>
              <a:t>； </a:t>
            </a:r>
            <a:endParaRPr lang="en-US" altLang="zh-CN" sz="2100" smtClean="0"/>
          </a:p>
          <a:p>
            <a:pPr lvl="3" eaLnBrk="1" hangingPunct="1"/>
            <a:r>
              <a:rPr lang="en-US" altLang="zh-CN" sz="2100" smtClean="0">
                <a:solidFill>
                  <a:schemeClr val="hlink"/>
                </a:solidFill>
              </a:rPr>
              <a:t>s</a:t>
            </a:r>
            <a:r>
              <a:rPr lang="en-US" altLang="zh-CN" sz="2100" smtClean="0"/>
              <a:t>  </a:t>
            </a:r>
            <a:r>
              <a:rPr lang="zh-CN" altLang="en-US" sz="2100" smtClean="0"/>
              <a:t>状态域屏蔽字节 </a:t>
            </a:r>
            <a:r>
              <a:rPr lang="en-US" altLang="zh-CN" sz="2100" smtClean="0"/>
              <a:t>(psr[23…16])</a:t>
            </a:r>
            <a:r>
              <a:rPr lang="zh-CN" altLang="en-US" sz="2100" smtClean="0"/>
              <a:t>；</a:t>
            </a:r>
            <a:endParaRPr lang="en-US" altLang="zh-CN" sz="2100" smtClean="0"/>
          </a:p>
          <a:p>
            <a:pPr lvl="3" eaLnBrk="1" hangingPunct="1"/>
            <a:r>
              <a:rPr lang="en-US" altLang="zh-CN" sz="2100" smtClean="0">
                <a:solidFill>
                  <a:schemeClr val="hlink"/>
                </a:solidFill>
              </a:rPr>
              <a:t>f</a:t>
            </a:r>
            <a:r>
              <a:rPr lang="en-US" altLang="zh-CN" sz="2100" smtClean="0"/>
              <a:t>  </a:t>
            </a:r>
            <a:r>
              <a:rPr lang="zh-CN" altLang="en-US" sz="2100" smtClean="0"/>
              <a:t>标志域屏蔽字节 </a:t>
            </a:r>
            <a:r>
              <a:rPr lang="en-US" altLang="zh-CN" sz="2100" smtClean="0"/>
              <a:t>(psr[31…24])</a:t>
            </a:r>
            <a:r>
              <a:rPr lang="zh-CN" altLang="en-US" sz="2100" smtClean="0"/>
              <a:t>。</a:t>
            </a:r>
            <a:endParaRPr lang="zh-CN" altLang="en-US" sz="2100" smtClean="0">
              <a:solidFill>
                <a:srgbClr val="000000"/>
              </a:solidFill>
            </a:endParaRPr>
          </a:p>
          <a:p>
            <a:pPr lvl="2" eaLnBrk="1" hangingPunct="1"/>
            <a:r>
              <a:rPr lang="en-US" altLang="zh-CN" smtClean="0"/>
              <a:t>immed_8r	</a:t>
            </a:r>
            <a:r>
              <a:rPr lang="zh-CN" altLang="en-US" smtClean="0"/>
              <a:t>要传送到状态寄存器指定域的立即数，</a:t>
            </a:r>
            <a:r>
              <a:rPr lang="en-US" altLang="zh-CN" smtClean="0"/>
              <a:t>8</a:t>
            </a:r>
            <a:r>
              <a:rPr lang="zh-CN" altLang="en-US" smtClean="0"/>
              <a:t>位。</a:t>
            </a:r>
          </a:p>
          <a:p>
            <a:pPr lvl="2" eaLnBrk="1" hangingPunct="1"/>
            <a:r>
              <a:rPr lang="en-US" altLang="zh-CN" smtClean="0"/>
              <a:t>Rm   		</a:t>
            </a:r>
            <a:r>
              <a:rPr lang="zh-CN" altLang="en-US" smtClean="0"/>
              <a:t>要传送到状态寄存器指定域的数据的源寄存器。</a:t>
            </a:r>
          </a:p>
        </p:txBody>
      </p:sp>
      <p:sp>
        <p:nvSpPr>
          <p:cNvPr id="105476"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B63DC61D-C78F-4A2E-ACD6-BC2C6742F4A6}"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0547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3CEC4DA-2879-4DA2-B82E-46ABC8AD2617}" type="slidenum">
              <a:rPr lang="en-US" altLang="zh-CN" sz="1000">
                <a:latin typeface="Arial" panose="020B0604020202020204" pitchFamily="34" charset="0"/>
              </a:rPr>
              <a:pPr eaLnBrk="1" hangingPunct="1">
                <a:spcBef>
                  <a:spcPct val="0"/>
                </a:spcBef>
                <a:buFontTx/>
                <a:buNone/>
              </a:pPr>
              <a:t>98</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704850" y="603250"/>
            <a:ext cx="7021513" cy="762000"/>
          </a:xfrm>
        </p:spPr>
        <p:txBody>
          <a:bodyPr/>
          <a:lstStyle/>
          <a:p>
            <a:pPr eaLnBrk="1" hangingPunct="1"/>
            <a:r>
              <a:rPr lang="en-US" altLang="zh-CN" smtClean="0"/>
              <a:t>MSR</a:t>
            </a:r>
            <a:r>
              <a:rPr lang="zh-CN" altLang="en-US" smtClean="0"/>
              <a:t>指令举例</a:t>
            </a:r>
          </a:p>
        </p:txBody>
      </p:sp>
      <p:sp>
        <p:nvSpPr>
          <p:cNvPr id="106499" name="Rectangle 3"/>
          <p:cNvSpPr>
            <a:spLocks noGrp="1" noChangeArrowheads="1"/>
          </p:cNvSpPr>
          <p:nvPr>
            <p:ph idx="1"/>
          </p:nvPr>
        </p:nvSpPr>
        <p:spPr>
          <a:xfrm>
            <a:off x="457200" y="2147888"/>
            <a:ext cx="7612063" cy="2746375"/>
          </a:xfrm>
          <a:ln>
            <a:solidFill>
              <a:srgbClr val="FF00FF"/>
            </a:solidFill>
            <a:miter lim="800000"/>
            <a:headEnd/>
            <a:tailEnd/>
          </a:ln>
        </p:spPr>
        <p:txBody>
          <a:bodyPr/>
          <a:lstStyle/>
          <a:p>
            <a:pPr eaLnBrk="1" hangingPunct="1"/>
            <a:r>
              <a:rPr lang="en-US" altLang="zh-CN" smtClean="0"/>
              <a:t>MSR</a:t>
            </a:r>
            <a:r>
              <a:rPr lang="zh-CN" altLang="en-US" smtClean="0"/>
              <a:t>指令举例如下：</a:t>
            </a:r>
          </a:p>
          <a:p>
            <a:pPr eaLnBrk="1" hangingPunct="1">
              <a:buFont typeface="Wingdings" panose="05000000000000000000" pitchFamily="2" charset="2"/>
              <a:buNone/>
            </a:pPr>
            <a:r>
              <a:rPr lang="zh-CN" altLang="en-US" smtClean="0"/>
              <a:t>	</a:t>
            </a:r>
            <a:r>
              <a:rPr lang="en-US" altLang="zh-CN" sz="1900" smtClean="0"/>
              <a:t>MSR  CPSR_c</a:t>
            </a:r>
            <a:r>
              <a:rPr lang="zh-CN" altLang="en-US" sz="1900" smtClean="0"/>
              <a:t>，</a:t>
            </a:r>
            <a:r>
              <a:rPr lang="en-US" altLang="zh-CN" sz="1900" smtClean="0"/>
              <a:t>#0xD3   </a:t>
            </a:r>
          </a:p>
          <a:p>
            <a:pPr eaLnBrk="1" hangingPunct="1">
              <a:buFont typeface="Wingdings" panose="05000000000000000000" pitchFamily="2" charset="2"/>
              <a:buNone/>
            </a:pPr>
            <a:r>
              <a:rPr lang="en-US" altLang="zh-CN" sz="1900" smtClean="0"/>
              <a:t>	</a:t>
            </a:r>
            <a:r>
              <a:rPr lang="zh-CN" altLang="en-US" sz="1900" smtClean="0"/>
              <a:t>；</a:t>
            </a:r>
            <a:r>
              <a:rPr lang="en-US" altLang="zh-CN" sz="1900" smtClean="0"/>
              <a:t>CPSR[7…0]=0xD3</a:t>
            </a:r>
            <a:r>
              <a:rPr lang="zh-CN" altLang="en-US" sz="1900" smtClean="0"/>
              <a:t>，即切换到</a:t>
            </a:r>
            <a:r>
              <a:rPr lang="zh-CN" altLang="en-US" sz="1900" smtClean="0">
                <a:solidFill>
                  <a:schemeClr val="hlink"/>
                </a:solidFill>
              </a:rPr>
              <a:t>管理模式</a:t>
            </a:r>
            <a:r>
              <a:rPr lang="zh-CN" altLang="en-US" sz="1900" smtClean="0"/>
              <a:t>，</a:t>
            </a:r>
            <a:r>
              <a:rPr lang="en-US" altLang="zh-CN" sz="1900" smtClean="0"/>
              <a:t>0b110</a:t>
            </a:r>
            <a:r>
              <a:rPr lang="en-US" altLang="zh-CN" sz="1900" smtClean="0">
                <a:solidFill>
                  <a:schemeClr val="hlink"/>
                </a:solidFill>
              </a:rPr>
              <a:t>10011</a:t>
            </a:r>
          </a:p>
          <a:p>
            <a:pPr eaLnBrk="1" hangingPunct="1">
              <a:buFont typeface="Wingdings" panose="05000000000000000000" pitchFamily="2" charset="2"/>
              <a:buNone/>
            </a:pPr>
            <a:r>
              <a:rPr lang="en-US" altLang="zh-CN" sz="1900" smtClean="0"/>
              <a:t>	MSR  CPSR_cxsf</a:t>
            </a:r>
            <a:r>
              <a:rPr lang="zh-CN" altLang="en-US" sz="1900" smtClean="0"/>
              <a:t>，</a:t>
            </a:r>
            <a:r>
              <a:rPr lang="en-US" altLang="zh-CN" sz="1900" smtClean="0"/>
              <a:t>R3  </a:t>
            </a:r>
          </a:p>
          <a:p>
            <a:pPr eaLnBrk="1" hangingPunct="1">
              <a:buFont typeface="Wingdings" panose="05000000000000000000" pitchFamily="2" charset="2"/>
              <a:buNone/>
            </a:pPr>
            <a:r>
              <a:rPr lang="en-US" altLang="zh-CN" sz="1900" smtClean="0"/>
              <a:t>	</a:t>
            </a:r>
            <a:r>
              <a:rPr lang="zh-CN" altLang="en-US" sz="1900" smtClean="0"/>
              <a:t>；</a:t>
            </a:r>
            <a:r>
              <a:rPr lang="en-US" altLang="zh-CN" sz="1900" smtClean="0"/>
              <a:t>CPSR=R3</a:t>
            </a:r>
            <a:endParaRPr lang="en-US" altLang="zh-CN" smtClean="0"/>
          </a:p>
        </p:txBody>
      </p:sp>
      <p:sp>
        <p:nvSpPr>
          <p:cNvPr id="10650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E9B4CEB9-618B-489C-AB9C-4A992A1E00FB}" type="datetime1">
              <a:rPr lang="zh-CN" altLang="en-US" sz="1000" smtClean="0">
                <a:latin typeface="Arial" panose="020B0604020202020204" pitchFamily="34" charset="0"/>
              </a:rPr>
              <a:pPr eaLnBrk="1" hangingPunct="1">
                <a:spcBef>
                  <a:spcPct val="0"/>
                </a:spcBef>
                <a:buFontTx/>
                <a:buNone/>
              </a:pPr>
              <a:t>2020/12/2</a:t>
            </a:fld>
            <a:endParaRPr lang="en-US" altLang="zh-CN" sz="1000" smtClean="0">
              <a:latin typeface="Arial" panose="020B0604020202020204" pitchFamily="34" charset="0"/>
            </a:endParaRPr>
          </a:p>
        </p:txBody>
      </p:sp>
      <p:sp>
        <p:nvSpPr>
          <p:cNvPr id="10650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7C660AC6-7B57-4B00-96BE-ECE7A787BDCD}" type="slidenum">
              <a:rPr lang="en-US" altLang="zh-CN" sz="1000">
                <a:latin typeface="Arial" panose="020B0604020202020204" pitchFamily="34" charset="0"/>
              </a:rPr>
              <a:pPr eaLnBrk="1" hangingPunct="1">
                <a:spcBef>
                  <a:spcPct val="0"/>
                </a:spcBef>
                <a:buFontTx/>
                <a:buNone/>
              </a:pPr>
              <a:t>99</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yTheme">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yTheme" id="{D9162015-B615-4161-874A-6DC3147BF270}" vid="{CDCCC7DE-132B-424F-8678-5AC36AB8CE29}"/>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myTheme</Template>
  <TotalTime>7578</TotalTime>
  <Words>9852</Words>
  <Application>Microsoft Office PowerPoint</Application>
  <PresentationFormat>全屏显示(4:3)</PresentationFormat>
  <Paragraphs>1419</Paragraphs>
  <Slides>124</Slides>
  <Notes>61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124</vt:i4>
      </vt:variant>
    </vt:vector>
  </HeadingPairs>
  <TitlesOfParts>
    <vt:vector size="137" baseType="lpstr">
      <vt:lpstr>华文新魏</vt:lpstr>
      <vt:lpstr>宋体</vt:lpstr>
      <vt:lpstr>方正粗宋_GBK</vt:lpstr>
      <vt:lpstr>楷体_GB2312</vt:lpstr>
      <vt:lpstr>黑体</vt:lpstr>
      <vt:lpstr>Arial</vt:lpstr>
      <vt:lpstr>Arial Black</vt:lpstr>
      <vt:lpstr>Courier New</vt:lpstr>
      <vt:lpstr>Tahoma</vt:lpstr>
      <vt:lpstr>Times New Roman</vt:lpstr>
      <vt:lpstr>Wingdings</vt:lpstr>
      <vt:lpstr>myTheme</vt:lpstr>
      <vt:lpstr>Visio</vt:lpstr>
      <vt:lpstr>ARM指令系统</vt:lpstr>
      <vt:lpstr>ARM处理器的指令集基本特点</vt:lpstr>
      <vt:lpstr>ARM指令集的编码格式</vt:lpstr>
      <vt:lpstr>ARM数据处理指令编码格式图解 </vt:lpstr>
      <vt:lpstr>ARM指令集的语法</vt:lpstr>
      <vt:lpstr>ARM指令的语法成分分析-1</vt:lpstr>
      <vt:lpstr>ARM指令的语法成分分析-2</vt:lpstr>
      <vt:lpstr>指令条件码</vt:lpstr>
      <vt:lpstr>PowerPoint 演示文稿</vt:lpstr>
      <vt:lpstr>指令条件码</vt:lpstr>
      <vt:lpstr>PowerPoint 演示文稿</vt:lpstr>
      <vt:lpstr>ARM数据处理指令中 第2操作数的编码格式图解 </vt:lpstr>
      <vt:lpstr>两种灵活的第2操作数</vt:lpstr>
      <vt:lpstr>立即数1020内部汇编处理图解</vt:lpstr>
      <vt:lpstr>灵活的第2操作数（续1）</vt:lpstr>
      <vt:lpstr>两个立即数的产生图解</vt:lpstr>
      <vt:lpstr>立即数型的第2操作数有多少？</vt:lpstr>
      <vt:lpstr>数轴上立即数型第2操作数的表示</vt:lpstr>
      <vt:lpstr>ARM数据处理指令中 第2操作数的编码格式图解 </vt:lpstr>
      <vt:lpstr>ARM数据处理指令中 第2操作数的编码格式图解 </vt:lpstr>
      <vt:lpstr>灵活的第2操作数（续2）</vt:lpstr>
      <vt:lpstr>详解第2操作数 # immed_8r</vt:lpstr>
      <vt:lpstr>详解第2操作数的Rm寄存器（1）</vt:lpstr>
      <vt:lpstr>详解第2操作数的Rm寄存器（2）</vt:lpstr>
      <vt:lpstr>寄存器移位方式生成的第2操作数 Rm{, shift}</vt:lpstr>
      <vt:lpstr>算术右移n位 ASR #n</vt:lpstr>
      <vt:lpstr>逻辑右移n位   LSR #n  </vt:lpstr>
      <vt:lpstr>逻辑左移n位  LSL #n</vt:lpstr>
      <vt:lpstr>循环右移n位  ROR  #n</vt:lpstr>
      <vt:lpstr>桶型移位器</vt:lpstr>
      <vt:lpstr>不移位操作示意图</vt:lpstr>
      <vt:lpstr>循环左移3位操作示意图</vt:lpstr>
      <vt:lpstr>ARM处理器寻址方式</vt:lpstr>
      <vt:lpstr>立即寻址</vt:lpstr>
      <vt:lpstr>寄存器寻址</vt:lpstr>
      <vt:lpstr>寄存器偏移寻址</vt:lpstr>
      <vt:lpstr>寄存器间接寻址</vt:lpstr>
      <vt:lpstr>基址寻址</vt:lpstr>
      <vt:lpstr>基址寻址指令举例</vt:lpstr>
      <vt:lpstr>ARM指令LDR和STR的变址模式</vt:lpstr>
      <vt:lpstr>ARM指令LDR和STR的变址模式</vt:lpstr>
      <vt:lpstr>ARM指令LDR和STR的变址模式</vt:lpstr>
      <vt:lpstr>ARM指令LDR和STR的变址模式</vt:lpstr>
      <vt:lpstr>多寄存器寻址</vt:lpstr>
      <vt:lpstr>多寄存器寻址（续1）</vt:lpstr>
      <vt:lpstr>多寄存器寻址（续2）</vt:lpstr>
      <vt:lpstr>堆栈寻址</vt:lpstr>
      <vt:lpstr>堆栈寻址（续1）</vt:lpstr>
      <vt:lpstr>堆栈寻址（续2）</vt:lpstr>
      <vt:lpstr>多寄存器传送指令说明</vt:lpstr>
      <vt:lpstr>多寄存器传送指令映射表</vt:lpstr>
      <vt:lpstr>相对寻址</vt:lpstr>
      <vt:lpstr>相对寻址举例</vt:lpstr>
      <vt:lpstr>ARM处理器寻址方式</vt:lpstr>
      <vt:lpstr>ARM指令集分类详解</vt:lpstr>
      <vt:lpstr>分支指令</vt:lpstr>
      <vt:lpstr>长跳转</vt:lpstr>
      <vt:lpstr>B和BL 指令译码</vt:lpstr>
      <vt:lpstr>B和BL指令</vt:lpstr>
      <vt:lpstr>BL指令举例</vt:lpstr>
      <vt:lpstr>BX指令</vt:lpstr>
      <vt:lpstr>BX指令</vt:lpstr>
      <vt:lpstr>BLX指令</vt:lpstr>
      <vt:lpstr>Load/Store指令</vt:lpstr>
      <vt:lpstr>单寄存器传送指令</vt:lpstr>
      <vt:lpstr>PowerPoint 演示文稿</vt:lpstr>
      <vt:lpstr>LDR 和 STR语法</vt:lpstr>
      <vt:lpstr>Load/Store指令变址模式（回顾）</vt:lpstr>
      <vt:lpstr>例子</vt:lpstr>
      <vt:lpstr>多寄存器传送指令</vt:lpstr>
      <vt:lpstr>LDM和STM译码</vt:lpstr>
      <vt:lpstr>语法</vt:lpstr>
      <vt:lpstr>寻址模式名称</vt:lpstr>
      <vt:lpstr>后递增</vt:lpstr>
      <vt:lpstr>前递增</vt:lpstr>
      <vt:lpstr>例子</vt:lpstr>
      <vt:lpstr>交换指令</vt:lpstr>
      <vt:lpstr>指令译码</vt:lpstr>
      <vt:lpstr>语法</vt:lpstr>
      <vt:lpstr>SWP指令</vt:lpstr>
      <vt:lpstr>SWP指令</vt:lpstr>
      <vt:lpstr>SWP指令操作图解</vt:lpstr>
      <vt:lpstr>SWP指令</vt:lpstr>
      <vt:lpstr>数据处理指令 </vt:lpstr>
      <vt:lpstr>PowerPoint 演示文稿</vt:lpstr>
      <vt:lpstr>ARM数据处理指令集</vt:lpstr>
      <vt:lpstr>ARM数据处理指令集（续）</vt:lpstr>
      <vt:lpstr>语法</vt:lpstr>
      <vt:lpstr>例子</vt:lpstr>
      <vt:lpstr>乘法指令</vt:lpstr>
      <vt:lpstr>指令译码</vt:lpstr>
      <vt:lpstr>乘法和乘加</vt:lpstr>
      <vt:lpstr>前导零计数指令</vt:lpstr>
      <vt:lpstr>程序状态寄存器指令 </vt:lpstr>
      <vt:lpstr>PowerPoint 演示文稿</vt:lpstr>
      <vt:lpstr>读状态寄存器指令MRS</vt:lpstr>
      <vt:lpstr>写状态寄存器指令MSR</vt:lpstr>
      <vt:lpstr>写状态寄存器指令MSR（续）</vt:lpstr>
      <vt:lpstr>MSR指令举例</vt:lpstr>
      <vt:lpstr>使能IRQ中断（开中断）</vt:lpstr>
      <vt:lpstr>禁能IRQ中断（关中断）</vt:lpstr>
      <vt:lpstr>MSR指令说明</vt:lpstr>
      <vt:lpstr>堆栈指令初始化</vt:lpstr>
      <vt:lpstr>软中断指令SWI</vt:lpstr>
      <vt:lpstr>获得SWI指令的立即数</vt:lpstr>
      <vt:lpstr>获得SWI指令的立即数（续）</vt:lpstr>
      <vt:lpstr>ARM协处理器指令</vt:lpstr>
      <vt:lpstr>ARM协处理器指令（续）</vt:lpstr>
      <vt:lpstr>ARM伪指令</vt:lpstr>
      <vt:lpstr>ADR伪指令</vt:lpstr>
      <vt:lpstr>ADR伪指令使用举例</vt:lpstr>
      <vt:lpstr>ADRL伪指令</vt:lpstr>
      <vt:lpstr>ADRL伪指令语法</vt:lpstr>
      <vt:lpstr>ADRL指示符的代码范例</vt:lpstr>
      <vt:lpstr>空操作伪指令NOP</vt:lpstr>
      <vt:lpstr>NOP指令的用法</vt:lpstr>
      <vt:lpstr>大范围地址读取伪指令LDR</vt:lpstr>
      <vt:lpstr>伪指令LDR格式</vt:lpstr>
      <vt:lpstr>伪指令LDR举例</vt:lpstr>
      <vt:lpstr>加载32位立即数程序举例</vt:lpstr>
      <vt:lpstr>ARM指令集和Thumb指令集 的共同点</vt:lpstr>
      <vt:lpstr>ARM指令集和Thumb指令集  的不同点</vt:lpstr>
      <vt:lpstr>ARM指令集与x86指令集 的主要不同点</vt:lpstr>
      <vt:lpstr>第6讲结束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YJX</dc:creator>
  <cp:lastModifiedBy>Windows 用户</cp:lastModifiedBy>
  <cp:revision>1209</cp:revision>
  <dcterms:created xsi:type="dcterms:W3CDTF">2003-07-17T11:59:53Z</dcterms:created>
  <dcterms:modified xsi:type="dcterms:W3CDTF">2020-12-02T12:47:33Z</dcterms:modified>
</cp:coreProperties>
</file>