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933" r:id="rId2"/>
  </p:sldMasterIdLst>
  <p:notesMasterIdLst>
    <p:notesMasterId r:id="rId59"/>
  </p:notesMasterIdLst>
  <p:sldIdLst>
    <p:sldId id="404" r:id="rId3"/>
    <p:sldId id="403" r:id="rId4"/>
    <p:sldId id="336" r:id="rId5"/>
    <p:sldId id="337" r:id="rId6"/>
    <p:sldId id="338" r:id="rId7"/>
    <p:sldId id="339" r:id="rId8"/>
    <p:sldId id="340" r:id="rId9"/>
    <p:sldId id="406" r:id="rId10"/>
    <p:sldId id="342" r:id="rId11"/>
    <p:sldId id="343" r:id="rId12"/>
    <p:sldId id="344" r:id="rId13"/>
    <p:sldId id="345" r:id="rId14"/>
    <p:sldId id="346" r:id="rId15"/>
    <p:sldId id="347" r:id="rId16"/>
    <p:sldId id="348" r:id="rId17"/>
    <p:sldId id="407"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411" r:id="rId34"/>
    <p:sldId id="366" r:id="rId35"/>
    <p:sldId id="367" r:id="rId36"/>
    <p:sldId id="408" r:id="rId37"/>
    <p:sldId id="369" r:id="rId38"/>
    <p:sldId id="370" r:id="rId39"/>
    <p:sldId id="374" r:id="rId40"/>
    <p:sldId id="375" r:id="rId41"/>
    <p:sldId id="376" r:id="rId42"/>
    <p:sldId id="377" r:id="rId43"/>
    <p:sldId id="378" r:id="rId44"/>
    <p:sldId id="410" r:id="rId45"/>
    <p:sldId id="379" r:id="rId46"/>
    <p:sldId id="380" r:id="rId47"/>
    <p:sldId id="381" r:id="rId48"/>
    <p:sldId id="409" r:id="rId49"/>
    <p:sldId id="382" r:id="rId50"/>
    <p:sldId id="383" r:id="rId51"/>
    <p:sldId id="384" r:id="rId52"/>
    <p:sldId id="385" r:id="rId53"/>
    <p:sldId id="386" r:id="rId54"/>
    <p:sldId id="387" r:id="rId55"/>
    <p:sldId id="388" r:id="rId56"/>
    <p:sldId id="389" r:id="rId57"/>
    <p:sldId id="405"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DDD8"/>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17" autoAdjust="0"/>
    <p:restoredTop sz="94660"/>
  </p:normalViewPr>
  <p:slideViewPr>
    <p:cSldViewPr>
      <p:cViewPr varScale="1">
        <p:scale>
          <a:sx n="83" d="100"/>
          <a:sy n="83" d="100"/>
        </p:scale>
        <p:origin x="1171"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63FC5FCA-699B-4C38-A40D-B5267F6682E8}" type="datetimeFigureOut">
              <a:rPr lang="zh-CN" altLang="en-US"/>
              <a:pPr>
                <a:defRPr/>
              </a:pPr>
              <a:t>2020/12/16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C8980635-A4A8-4659-AFC2-E2AFB909846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2352ABF-8328-4CCA-8675-58AA829EE98A}" type="slidenum">
              <a:rPr kumimoji="0" lang="en-US" altLang="zh-CN"/>
              <a:pPr eaLnBrk="1" hangingPunct="1">
                <a:spcBef>
                  <a:spcPct val="0"/>
                </a:spcBef>
              </a:pPr>
              <a:t>4</a:t>
            </a:fld>
            <a:endParaRPr kumimoji="0" lang="en-US" altLang="zh-CN"/>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92F71D4B-1E28-4A6B-A416-3A639550A5C3}" type="slidenum">
              <a:rPr kumimoji="0" lang="en-US" altLang="zh-CN"/>
              <a:pPr eaLnBrk="1" hangingPunct="1">
                <a:spcBef>
                  <a:spcPct val="0"/>
                </a:spcBef>
              </a:pPr>
              <a:t>19</a:t>
            </a:fld>
            <a:endParaRPr kumimoji="0" lang="en-US" altLang="zh-CN"/>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EB2FB45-E0CF-48C4-AF7E-5C93C4AB15E8}" type="slidenum">
              <a:rPr kumimoji="0" lang="en-US" altLang="zh-CN"/>
              <a:pPr eaLnBrk="1" hangingPunct="1">
                <a:spcBef>
                  <a:spcPct val="0"/>
                </a:spcBef>
              </a:pPr>
              <a:t>20</a:t>
            </a:fld>
            <a:endParaRPr kumimoji="0" lang="en-US" altLang="zh-CN"/>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73C5A82-03EF-4334-B1B5-2291F01722C3}" type="slidenum">
              <a:rPr kumimoji="0" lang="en-US" altLang="zh-CN"/>
              <a:pPr eaLnBrk="1" hangingPunct="1">
                <a:spcBef>
                  <a:spcPct val="0"/>
                </a:spcBef>
              </a:pPr>
              <a:t>21</a:t>
            </a:fld>
            <a:endParaRPr kumimoji="0" lang="en-US" altLang="zh-CN"/>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657C0E9E-CE1D-42BE-B03D-947699829789}" type="slidenum">
              <a:rPr kumimoji="0" lang="en-US" altLang="zh-CN"/>
              <a:pPr eaLnBrk="1" hangingPunct="1">
                <a:spcBef>
                  <a:spcPct val="0"/>
                </a:spcBef>
              </a:pPr>
              <a:t>22</a:t>
            </a:fld>
            <a:endParaRPr kumimoji="0" lang="en-US" altLang="zh-CN"/>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39EC54F-79BC-4282-98EF-78FD3ED670B6}" type="slidenum">
              <a:rPr kumimoji="0" lang="en-US" altLang="zh-CN"/>
              <a:pPr eaLnBrk="1" hangingPunct="1">
                <a:spcBef>
                  <a:spcPct val="0"/>
                </a:spcBef>
              </a:pPr>
              <a:t>23</a:t>
            </a:fld>
            <a:endParaRPr kumimoji="0" lang="en-US" altLang="zh-CN"/>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A575763-A9B3-433A-8F55-7BCD0BFF9530}" type="slidenum">
              <a:rPr kumimoji="0" lang="en-US" altLang="zh-CN"/>
              <a:pPr eaLnBrk="1" hangingPunct="1">
                <a:spcBef>
                  <a:spcPct val="0"/>
                </a:spcBef>
              </a:pPr>
              <a:t>24</a:t>
            </a:fld>
            <a:endParaRPr kumimoji="0" lang="en-US" altLang="zh-CN"/>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F76D7627-5A07-4FE9-B780-BCEE18EAE1D6}" type="slidenum">
              <a:rPr kumimoji="0" lang="en-US" altLang="zh-CN"/>
              <a:pPr eaLnBrk="1" hangingPunct="1">
                <a:spcBef>
                  <a:spcPct val="0"/>
                </a:spcBef>
              </a:pPr>
              <a:t>25</a:t>
            </a:fld>
            <a:endParaRPr kumimoji="0" lang="en-US" altLang="zh-CN"/>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D003D36-735E-4456-890A-B400F66CF12F}" type="slidenum">
              <a:rPr kumimoji="0" lang="en-US" altLang="zh-CN"/>
              <a:pPr eaLnBrk="1" hangingPunct="1">
                <a:spcBef>
                  <a:spcPct val="0"/>
                </a:spcBef>
              </a:pPr>
              <a:t>26</a:t>
            </a:fld>
            <a:endParaRPr kumimoji="0" lang="en-US" altLang="zh-CN"/>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8852AD68-D4C2-432E-A4B4-5447E09A3F71}" type="slidenum">
              <a:rPr kumimoji="0" lang="en-US" altLang="zh-CN"/>
              <a:pPr eaLnBrk="1" hangingPunct="1">
                <a:spcBef>
                  <a:spcPct val="0"/>
                </a:spcBef>
              </a:pPr>
              <a:t>27</a:t>
            </a:fld>
            <a:endParaRPr kumimoji="0" lang="en-US" altLang="zh-CN"/>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9564CD6D-E1C8-4FE1-A5B2-8BE4478436CD}" type="slidenum">
              <a:rPr kumimoji="0" lang="en-US" altLang="zh-CN"/>
              <a:pPr eaLnBrk="1" hangingPunct="1">
                <a:spcBef>
                  <a:spcPct val="0"/>
                </a:spcBef>
              </a:pPr>
              <a:t>28</a:t>
            </a:fld>
            <a:endParaRPr kumimoji="0"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06CF68C-7A92-474A-B41C-D8964379BAEA}" type="slidenum">
              <a:rPr kumimoji="0" lang="en-US" altLang="zh-CN"/>
              <a:pPr eaLnBrk="1" hangingPunct="1">
                <a:spcBef>
                  <a:spcPct val="0"/>
                </a:spcBef>
              </a:pPr>
              <a:t>5</a:t>
            </a:fld>
            <a:endParaRPr kumimoji="0" lang="en-US" altLang="zh-CN"/>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0CF9B7BC-9EED-4270-9BF7-AA1FA6157C3B}" type="slidenum">
              <a:rPr kumimoji="0" lang="en-US" altLang="zh-CN"/>
              <a:pPr eaLnBrk="1" hangingPunct="1">
                <a:spcBef>
                  <a:spcPct val="0"/>
                </a:spcBef>
              </a:pPr>
              <a:t>30</a:t>
            </a:fld>
            <a:endParaRPr kumimoji="0" lang="en-US" altLang="zh-CN"/>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F7632570-9AE1-45FE-A672-9CD76D573302}" type="slidenum">
              <a:rPr kumimoji="0" lang="en-US" altLang="zh-CN"/>
              <a:pPr eaLnBrk="1" hangingPunct="1">
                <a:spcBef>
                  <a:spcPct val="0"/>
                </a:spcBef>
              </a:pPr>
              <a:t>31</a:t>
            </a:fld>
            <a:endParaRPr kumimoji="0"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38D150F-4863-4A22-A725-E60FCEC9B7B9}" type="slidenum">
              <a:rPr kumimoji="0" lang="en-US" altLang="zh-CN"/>
              <a:pPr eaLnBrk="1" hangingPunct="1">
                <a:spcBef>
                  <a:spcPct val="0"/>
                </a:spcBef>
              </a:pPr>
              <a:t>33</a:t>
            </a:fld>
            <a:endParaRPr kumimoji="0" lang="en-US" altLang="zh-CN"/>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F83D7E1-A324-444D-902C-48BFEFE8D366}" type="slidenum">
              <a:rPr kumimoji="0" lang="en-US" altLang="zh-CN"/>
              <a:pPr eaLnBrk="1" hangingPunct="1">
                <a:spcBef>
                  <a:spcPct val="0"/>
                </a:spcBef>
              </a:pPr>
              <a:t>34</a:t>
            </a:fld>
            <a:endParaRPr kumimoji="0"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CD1DCAD-A01E-4325-9943-D651BA18E983}" type="slidenum">
              <a:rPr kumimoji="0" lang="en-US" altLang="zh-CN"/>
              <a:pPr eaLnBrk="1" hangingPunct="1">
                <a:spcBef>
                  <a:spcPct val="0"/>
                </a:spcBef>
              </a:pPr>
              <a:t>36</a:t>
            </a:fld>
            <a:endParaRPr kumimoji="0" lang="en-US" altLang="zh-CN"/>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B80459DC-60CC-42AD-8B49-D1F3EE67FC67}" type="slidenum">
              <a:rPr kumimoji="0" lang="en-US" altLang="zh-CN"/>
              <a:pPr eaLnBrk="1" hangingPunct="1">
                <a:spcBef>
                  <a:spcPct val="0"/>
                </a:spcBef>
              </a:pPr>
              <a:t>37</a:t>
            </a:fld>
            <a:endParaRPr kumimoji="0"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BC98248-D4DB-4A75-AE9B-48C47074ED23}" type="slidenum">
              <a:rPr kumimoji="0" lang="en-US" altLang="zh-CN"/>
              <a:pPr eaLnBrk="1" hangingPunct="1">
                <a:spcBef>
                  <a:spcPct val="0"/>
                </a:spcBef>
              </a:pPr>
              <a:t>41</a:t>
            </a:fld>
            <a:endParaRPr kumimoji="0"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92CEC75-379C-4E9C-8A2D-485ED30E29D3}" type="slidenum">
              <a:rPr kumimoji="0" lang="en-US" altLang="zh-CN"/>
              <a:pPr eaLnBrk="1" hangingPunct="1">
                <a:spcBef>
                  <a:spcPct val="0"/>
                </a:spcBef>
              </a:pPr>
              <a:t>42</a:t>
            </a:fld>
            <a:endParaRPr kumimoji="0" lang="en-US" altLang="zh-CN"/>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5550743-BC5D-4575-AFE7-A6321C9F9430}" type="slidenum">
              <a:rPr kumimoji="0" lang="en-US" altLang="zh-CN"/>
              <a:pPr eaLnBrk="1" hangingPunct="1">
                <a:spcBef>
                  <a:spcPct val="0"/>
                </a:spcBef>
              </a:pPr>
              <a:t>44</a:t>
            </a:fld>
            <a:endParaRPr kumimoji="0"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2AD5FEE1-BD22-469C-A9E1-C54DEA73FC4A}" type="slidenum">
              <a:rPr kumimoji="0" lang="en-US" altLang="zh-CN"/>
              <a:pPr eaLnBrk="1" hangingPunct="1">
                <a:spcBef>
                  <a:spcPct val="0"/>
                </a:spcBef>
              </a:pPr>
              <a:t>45</a:t>
            </a:fld>
            <a:endParaRPr kumimoji="0" lang="en-US" altLang="zh-CN"/>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22C98DBD-787F-40A2-AFE5-C56401889542}" type="slidenum">
              <a:rPr kumimoji="0" lang="en-US" altLang="zh-CN"/>
              <a:pPr eaLnBrk="1" hangingPunct="1">
                <a:spcBef>
                  <a:spcPct val="0"/>
                </a:spcBef>
              </a:pPr>
              <a:t>6</a:t>
            </a:fld>
            <a:endParaRPr kumimoji="0" lang="en-US" altLang="zh-CN"/>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TSR</a:t>
            </a:r>
            <a:r>
              <a:rPr lang="zh-CN" altLang="en-US" smtClean="0"/>
              <a:t>，是内存驻留程序</a:t>
            </a:r>
            <a:endParaRPr lang="en-US" altLang="zh-CN" smtClean="0"/>
          </a:p>
          <a:p>
            <a:pPr eaLnBrk="1" hangingPunct="1">
              <a:spcBef>
                <a:spcPct val="0"/>
              </a:spcBef>
            </a:pPr>
            <a:r>
              <a:rPr lang="en-US" altLang="zh-CN" smtClean="0"/>
              <a:t>UEFI</a:t>
            </a:r>
            <a:r>
              <a:rPr lang="zh-CN" altLang="en-US" smtClean="0"/>
              <a:t>，全称“统一的可扩展固件接口”</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AB8A4DE-4133-4C2A-81C3-890EC0A9ECB3}" type="slidenum">
              <a:rPr kumimoji="0" lang="en-US" altLang="zh-CN"/>
              <a:pPr eaLnBrk="1" hangingPunct="1">
                <a:spcBef>
                  <a:spcPct val="0"/>
                </a:spcBef>
              </a:pPr>
              <a:t>46</a:t>
            </a:fld>
            <a:endParaRPr kumimoji="0"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1F0CFA2F-99FB-4464-ABFD-51E2153FAC6D}" type="slidenum">
              <a:rPr kumimoji="0" lang="en-US" altLang="zh-CN"/>
              <a:pPr eaLnBrk="1" hangingPunct="1">
                <a:spcBef>
                  <a:spcPct val="0"/>
                </a:spcBef>
              </a:pPr>
              <a:t>48</a:t>
            </a:fld>
            <a:endParaRPr kumimoji="0" lang="en-US" altLang="zh-CN"/>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9E1F7E08-FF9C-460A-AC9F-6159EDF294DA}" type="slidenum">
              <a:rPr kumimoji="0" lang="en-US" altLang="zh-CN"/>
              <a:pPr eaLnBrk="1" hangingPunct="1">
                <a:spcBef>
                  <a:spcPct val="0"/>
                </a:spcBef>
              </a:pPr>
              <a:t>49</a:t>
            </a:fld>
            <a:endParaRPr kumimoji="0"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885C5825-3FE8-4964-8F76-6C3EF932087F}" type="slidenum">
              <a:rPr kumimoji="0" lang="en-US" altLang="zh-CN"/>
              <a:pPr eaLnBrk="1" hangingPunct="1">
                <a:spcBef>
                  <a:spcPct val="0"/>
                </a:spcBef>
              </a:pPr>
              <a:t>50</a:t>
            </a:fld>
            <a:endParaRPr kumimoji="0" lang="en-US" altLang="zh-CN"/>
          </a:p>
        </p:txBody>
      </p:sp>
      <p:sp>
        <p:nvSpPr>
          <p:cNvPr id="1013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1015E7EB-6D75-4CD4-B27C-A5E48086271A}" type="slidenum">
              <a:rPr lang="en-US" altLang="zh-CN"/>
              <a:pPr algn="r" eaLnBrk="1" hangingPunct="1">
                <a:spcBef>
                  <a:spcPct val="0"/>
                </a:spcBef>
              </a:pPr>
              <a:t>50</a:t>
            </a:fld>
            <a:endParaRPr lang="en-US" altLang="zh-CN"/>
          </a:p>
        </p:txBody>
      </p:sp>
      <p:sp>
        <p:nvSpPr>
          <p:cNvPr id="10138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25EFB9E0-D05B-47FD-A54D-3A6D00FEB61E}" type="slidenum">
              <a:rPr kumimoji="0" lang="en-US" altLang="zh-CN"/>
              <a:pPr eaLnBrk="1" hangingPunct="1">
                <a:spcBef>
                  <a:spcPct val="0"/>
                </a:spcBef>
              </a:pPr>
              <a:t>51</a:t>
            </a:fld>
            <a:endParaRPr kumimoji="0" lang="en-US" altLang="zh-CN"/>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E6C3292D-81CB-4BB3-B570-2E8551B9C993}" type="slidenum">
              <a:rPr kumimoji="0" lang="en-US" altLang="zh-CN"/>
              <a:pPr eaLnBrk="1" hangingPunct="1">
                <a:spcBef>
                  <a:spcPct val="0"/>
                </a:spcBef>
              </a:pPr>
              <a:t>52</a:t>
            </a:fld>
            <a:endParaRPr kumimoji="0" lang="en-US" altLang="zh-CN"/>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C07877C3-A95B-4B27-A3FE-E7B2BEDC0B71}" type="slidenum">
              <a:rPr kumimoji="0" lang="en-US" altLang="zh-CN"/>
              <a:pPr eaLnBrk="1" hangingPunct="1">
                <a:spcBef>
                  <a:spcPct val="0"/>
                </a:spcBef>
              </a:pPr>
              <a:t>53</a:t>
            </a:fld>
            <a:endParaRPr kumimoji="0" lang="en-US" altLang="zh-CN"/>
          </a:p>
        </p:txBody>
      </p:sp>
      <p:sp>
        <p:nvSpPr>
          <p:cNvPr id="1044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F4FC6504-158F-4D33-816F-E31DA6BE627B}" type="slidenum">
              <a:rPr lang="en-US" altLang="zh-CN"/>
              <a:pPr algn="r" eaLnBrk="1" hangingPunct="1">
                <a:spcBef>
                  <a:spcPct val="0"/>
                </a:spcBef>
              </a:pPr>
              <a:t>53</a:t>
            </a:fld>
            <a:endParaRPr lang="en-US" altLang="zh-CN"/>
          </a:p>
        </p:txBody>
      </p:sp>
      <p:sp>
        <p:nvSpPr>
          <p:cNvPr id="10445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69011CAD-144F-4712-AE42-06F1F7E5179F}" type="slidenum">
              <a:rPr kumimoji="0" lang="en-US" altLang="zh-CN"/>
              <a:pPr eaLnBrk="1" hangingPunct="1">
                <a:spcBef>
                  <a:spcPct val="0"/>
                </a:spcBef>
              </a:pPr>
              <a:t>54</a:t>
            </a:fld>
            <a:endParaRPr kumimoji="0" lang="en-US" altLang="zh-CN"/>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5226C4F2-271E-41E5-A0D2-B1CFCDABFA30}" type="slidenum">
              <a:rPr kumimoji="0" lang="en-US" altLang="zh-CN"/>
              <a:pPr eaLnBrk="1" hangingPunct="1">
                <a:spcBef>
                  <a:spcPct val="0"/>
                </a:spcBef>
              </a:pPr>
              <a:t>55</a:t>
            </a:fld>
            <a:endParaRPr kumimoji="0" lang="en-US" altLang="zh-CN"/>
          </a:p>
        </p:txBody>
      </p:sp>
      <p:sp>
        <p:nvSpPr>
          <p:cNvPr id="1064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374FDE4E-B7D5-48FE-AAEF-5677ACCE3D96}" type="slidenum">
              <a:rPr lang="en-US" altLang="zh-CN"/>
              <a:pPr algn="r" eaLnBrk="1" hangingPunct="1">
                <a:spcBef>
                  <a:spcPct val="0"/>
                </a:spcBef>
              </a:pPr>
              <a:t>55</a:t>
            </a:fld>
            <a:endParaRPr lang="en-US" altLang="zh-CN"/>
          </a:p>
        </p:txBody>
      </p:sp>
      <p:sp>
        <p:nvSpPr>
          <p:cNvPr id="10650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546B3BF8-7540-4990-834E-10DCE963CC46}" type="slidenum">
              <a:rPr kumimoji="0" lang="en-US" altLang="zh-CN"/>
              <a:pPr eaLnBrk="1" hangingPunct="1">
                <a:spcBef>
                  <a:spcPct val="0"/>
                </a:spcBef>
              </a:pPr>
              <a:t>7</a:t>
            </a:fld>
            <a:endParaRPr kumimoji="0" lang="en-US" altLang="zh-CN"/>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3DAC9C2B-85C5-4037-87F2-4B370233F7DE}" type="slidenum">
              <a:rPr kumimoji="0" lang="en-US" altLang="zh-CN"/>
              <a:pPr eaLnBrk="1" hangingPunct="1">
                <a:spcBef>
                  <a:spcPct val="0"/>
                </a:spcBef>
              </a:pPr>
              <a:t>9</a:t>
            </a:fld>
            <a:endParaRPr kumimoji="0" lang="en-US" altLang="zh-CN"/>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5C73F4D8-B908-43BA-A2CB-2E3666153C9C}" type="slidenum">
              <a:rPr kumimoji="0" lang="en-US" altLang="zh-CN"/>
              <a:pPr eaLnBrk="1" hangingPunct="1">
                <a:spcBef>
                  <a:spcPct val="0"/>
                </a:spcBef>
              </a:pPr>
              <a:t>10</a:t>
            </a:fld>
            <a:endParaRPr kumimoji="0" lang="en-US" altLang="zh-CN"/>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4E037098-1CE8-41D9-A2FD-615AEC5BB156}" type="slidenum">
              <a:rPr kumimoji="0" lang="en-US" altLang="zh-CN"/>
              <a:pPr eaLnBrk="1" hangingPunct="1">
                <a:spcBef>
                  <a:spcPct val="0"/>
                </a:spcBef>
              </a:pPr>
              <a:t>11</a:t>
            </a:fld>
            <a:endParaRPr kumimoji="0" lang="en-US" altLang="zh-CN"/>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736A01A7-D272-496F-B808-5474A35D61E0}" type="slidenum">
              <a:rPr kumimoji="0" lang="en-US" altLang="zh-CN"/>
              <a:pPr eaLnBrk="1" hangingPunct="1">
                <a:spcBef>
                  <a:spcPct val="0"/>
                </a:spcBef>
              </a:pPr>
              <a:t>12</a:t>
            </a:fld>
            <a:endParaRPr kumimoji="0" lang="en-US" altLang="zh-CN"/>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pPr>
            <a:fld id="{6EBB8991-60AB-4E07-BE4F-D08443203D4E}" type="slidenum">
              <a:rPr kumimoji="0" lang="en-US" altLang="zh-CN"/>
              <a:pPr eaLnBrk="1" hangingPunct="1">
                <a:spcBef>
                  <a:spcPct val="0"/>
                </a:spcBef>
              </a:pPr>
              <a:t>17</a:t>
            </a:fld>
            <a:endParaRPr kumimoji="0" lang="en-US" altLang="zh-CN"/>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B20BDA6-10EE-4C69-8593-39023D54AC68}" type="datetimeFigureOut">
              <a:rPr lang="zh-CN" altLang="en-US"/>
              <a:pPr>
                <a:defRPr/>
              </a:pPr>
              <a:t>2020/12/16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32986CF-69F6-4083-BC70-C3C26E7ADFFC}" type="slidenum">
              <a:rPr lang="zh-CN" altLang="en-US"/>
              <a:pPr/>
              <a:t>‹#›</a:t>
            </a:fld>
            <a:endParaRPr lang="zh-CN" altLang="en-US"/>
          </a:p>
        </p:txBody>
      </p:sp>
    </p:spTree>
    <p:extLst>
      <p:ext uri="{BB962C8B-B14F-4D97-AF65-F5344CB8AC3E}">
        <p14:creationId xmlns:p14="http://schemas.microsoft.com/office/powerpoint/2010/main" val="340134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3013A3-0F58-4925-8B8B-E0ED71BCB62A}" type="datetimeFigureOut">
              <a:rPr lang="zh-CN" altLang="en-US"/>
              <a:pPr>
                <a:defRPr/>
              </a:pPr>
              <a:t>2020/12/16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50CC6ED-4A5D-4653-9B76-663EB33E75F9}" type="slidenum">
              <a:rPr lang="zh-CN" altLang="en-US"/>
              <a:pPr/>
              <a:t>‹#›</a:t>
            </a:fld>
            <a:endParaRPr lang="zh-CN" altLang="en-US"/>
          </a:p>
        </p:txBody>
      </p:sp>
    </p:spTree>
    <p:extLst>
      <p:ext uri="{BB962C8B-B14F-4D97-AF65-F5344CB8AC3E}">
        <p14:creationId xmlns:p14="http://schemas.microsoft.com/office/powerpoint/2010/main" val="251122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94DFF58-80FD-4DA8-AAE2-06C9EE18A9C2}" type="datetimeFigureOut">
              <a:rPr lang="zh-CN" altLang="en-US"/>
              <a:pPr>
                <a:defRPr/>
              </a:pPr>
              <a:t>2020/12/16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D896CAF-D5B8-42EA-B3C4-0550EF8B3AD6}" type="slidenum">
              <a:rPr lang="zh-CN" altLang="en-US"/>
              <a:pPr/>
              <a:t>‹#›</a:t>
            </a:fld>
            <a:endParaRPr lang="zh-CN" altLang="en-US"/>
          </a:p>
        </p:txBody>
      </p:sp>
    </p:spTree>
    <p:extLst>
      <p:ext uri="{BB962C8B-B14F-4D97-AF65-F5344CB8AC3E}">
        <p14:creationId xmlns:p14="http://schemas.microsoft.com/office/powerpoint/2010/main" val="292530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单击以编辑母版副标题样式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fld id="{BE534E15-23F4-4D20-BF61-2D2CB09A7BBE}" type="datetimeFigureOut">
              <a:rPr lang="zh-CN" altLang="en-US" smtClean="0"/>
              <a:pPr>
                <a:defRPr/>
              </a:pPr>
              <a:t>2020/12/16</a:t>
            </a:fld>
            <a:endParaRPr lang="zh-CN" altLang="en-US"/>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fld id="{E2806AD8-1F2F-4700-9D23-5C21B368402A}" type="slidenum">
              <a:rPr lang="zh-CN" altLang="en-US" smtClean="0"/>
              <a:pPr/>
              <a:t>‹#›</a:t>
            </a:fld>
            <a:endParaRPr lang="zh-CN" altLang="en-US"/>
          </a:p>
        </p:txBody>
      </p:sp>
      <p:pic>
        <p:nvPicPr>
          <p:cNvPr id="41"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57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0712EE0-AA96-4C3E-9B1A-568B12764FA8}" type="datetimeFigureOut">
              <a:rPr lang="zh-CN" altLang="en-US" smtClean="0"/>
              <a:pPr>
                <a:defRPr/>
              </a:pPr>
              <a:t>2020/12/16</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31D0B168-D884-4C6D-A9AE-7DFB0061D036}" type="slidenum">
              <a:rPr lang="zh-CN" altLang="en-US" smtClean="0"/>
              <a:pPr/>
              <a:t>‹#›</a:t>
            </a:fld>
            <a:endParaRPr lang="zh-CN" altLang="en-US"/>
          </a:p>
        </p:txBody>
      </p:sp>
    </p:spTree>
    <p:extLst>
      <p:ext uri="{BB962C8B-B14F-4D97-AF65-F5344CB8AC3E}">
        <p14:creationId xmlns:p14="http://schemas.microsoft.com/office/powerpoint/2010/main" val="1592393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07169C3C-B157-487C-B719-E14D469A82E0}" type="datetimeFigureOut">
              <a:rPr lang="zh-CN" altLang="en-US" smtClean="0"/>
              <a:pPr>
                <a:defRPr/>
              </a:pPr>
              <a:t>2020/12/16</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2DE6B032-4689-40D7-A985-7B0C926827AC}" type="slidenum">
              <a:rPr lang="zh-CN" altLang="en-US" smtClean="0"/>
              <a:pPr/>
              <a:t>‹#›</a:t>
            </a:fld>
            <a:endParaRPr lang="zh-CN" altLang="en-US"/>
          </a:p>
        </p:txBody>
      </p:sp>
    </p:spTree>
    <p:extLst>
      <p:ext uri="{BB962C8B-B14F-4D97-AF65-F5344CB8AC3E}">
        <p14:creationId xmlns:p14="http://schemas.microsoft.com/office/powerpoint/2010/main" val="4000702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EC4FF17-E7B2-4059-80CC-DA37769C9AB4}" type="datetimeFigureOut">
              <a:rPr lang="zh-CN" altLang="en-US" smtClean="0"/>
              <a:pPr>
                <a:defRPr/>
              </a:pPr>
              <a:t>2020/12/16</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07B14200-A95D-432D-9012-FFAFE3A19F15}" type="slidenum">
              <a:rPr lang="zh-CN" altLang="en-US" smtClean="0"/>
              <a:pPr/>
              <a:t>‹#›</a:t>
            </a:fld>
            <a:endParaRPr lang="zh-CN" altLang="en-US"/>
          </a:p>
        </p:txBody>
      </p:sp>
    </p:spTree>
    <p:extLst>
      <p:ext uri="{BB962C8B-B14F-4D97-AF65-F5344CB8AC3E}">
        <p14:creationId xmlns:p14="http://schemas.microsoft.com/office/powerpoint/2010/main" val="419343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F5F6185F-EFDF-4D13-9571-47D5641B5BCB}" type="datetimeFigureOut">
              <a:rPr lang="zh-CN" altLang="en-US" smtClean="0"/>
              <a:pPr>
                <a:defRPr/>
              </a:pPr>
              <a:t>2020/12/16</a:t>
            </a:fld>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fld id="{439F3FE3-B8A5-48C4-9D86-4BC60CF82667}" type="slidenum">
              <a:rPr lang="zh-CN" altLang="en-US" smtClean="0"/>
              <a:pPr/>
              <a:t>‹#›</a:t>
            </a:fld>
            <a:endParaRPr lang="zh-CN" altLang="en-US"/>
          </a:p>
        </p:txBody>
      </p:sp>
    </p:spTree>
    <p:extLst>
      <p:ext uri="{BB962C8B-B14F-4D97-AF65-F5344CB8AC3E}">
        <p14:creationId xmlns:p14="http://schemas.microsoft.com/office/powerpoint/2010/main" val="33890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2E6FB037-F9A3-4BFD-8707-34A78DD6F19F}" type="datetimeFigureOut">
              <a:rPr lang="zh-CN" altLang="en-US" smtClean="0"/>
              <a:pPr>
                <a:defRPr/>
              </a:pPr>
              <a:t>2020/12/16</a:t>
            </a:fld>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fld id="{081C30B4-43A6-4C8B-9EE5-70CC11D1EDB4}" type="slidenum">
              <a:rPr lang="zh-CN" altLang="en-US" smtClean="0"/>
              <a:pPr/>
              <a:t>‹#›</a:t>
            </a:fld>
            <a:endParaRPr lang="zh-CN" altLang="en-US"/>
          </a:p>
        </p:txBody>
      </p:sp>
    </p:spTree>
    <p:extLst>
      <p:ext uri="{BB962C8B-B14F-4D97-AF65-F5344CB8AC3E}">
        <p14:creationId xmlns:p14="http://schemas.microsoft.com/office/powerpoint/2010/main" val="3081990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50CE8BCA-F3B4-481B-8FC6-67D031DAB89E}" type="datetimeFigureOut">
              <a:rPr lang="zh-CN" altLang="en-US" smtClean="0"/>
              <a:pPr>
                <a:defRPr/>
              </a:pPr>
              <a:t>2020/12/16</a:t>
            </a:fld>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fld id="{54DDC1E1-74C7-46BB-8D38-C522608B8750}" type="slidenum">
              <a:rPr lang="zh-CN" altLang="en-US" smtClean="0"/>
              <a:pPr/>
              <a:t>‹#›</a:t>
            </a:fld>
            <a:endParaRPr lang="zh-CN" altLang="en-US"/>
          </a:p>
        </p:txBody>
      </p:sp>
    </p:spTree>
    <p:extLst>
      <p:ext uri="{BB962C8B-B14F-4D97-AF65-F5344CB8AC3E}">
        <p14:creationId xmlns:p14="http://schemas.microsoft.com/office/powerpoint/2010/main" val="226353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0BDD31CB-6D77-446C-A201-51C7A1F219F8}" type="datetimeFigureOut">
              <a:rPr lang="zh-CN" altLang="en-US" smtClean="0"/>
              <a:pPr>
                <a:defRPr/>
              </a:pPr>
              <a:t>2020/12/16</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048D1C47-EA54-42D4-9A4C-A11A49317622}" type="slidenum">
              <a:rPr lang="zh-CN" altLang="en-US" smtClean="0"/>
              <a:pPr/>
              <a:t>‹#›</a:t>
            </a:fld>
            <a:endParaRPr lang="zh-CN" altLang="en-US"/>
          </a:p>
        </p:txBody>
      </p:sp>
    </p:spTree>
    <p:extLst>
      <p:ext uri="{BB962C8B-B14F-4D97-AF65-F5344CB8AC3E}">
        <p14:creationId xmlns:p14="http://schemas.microsoft.com/office/powerpoint/2010/main" val="190084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3D76C9-0D92-4770-9933-205AE8DA1665}" type="datetimeFigureOut">
              <a:rPr lang="zh-CN" altLang="en-US"/>
              <a:pPr>
                <a:defRPr/>
              </a:pPr>
              <a:t>2020/12/16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DAF3C53-7AFA-4CB5-8A5C-1D9D1DEA8F85}" type="slidenum">
              <a:rPr lang="zh-CN" altLang="en-US"/>
              <a:pPr/>
              <a:t>‹#›</a:t>
            </a:fld>
            <a:endParaRPr lang="zh-CN" altLang="en-US"/>
          </a:p>
        </p:txBody>
      </p:sp>
    </p:spTree>
    <p:extLst>
      <p:ext uri="{BB962C8B-B14F-4D97-AF65-F5344CB8AC3E}">
        <p14:creationId xmlns:p14="http://schemas.microsoft.com/office/powerpoint/2010/main" val="806869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43B26AFD-A9E9-425C-B252-E8FEEE63F09A}" type="datetimeFigureOut">
              <a:rPr lang="zh-CN" altLang="en-US" smtClean="0"/>
              <a:pPr>
                <a:defRPr/>
              </a:pPr>
              <a:t>2020/12/16</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4749AECC-B8BD-410C-8153-87790A278781}" type="slidenum">
              <a:rPr lang="zh-CN" altLang="en-US" smtClean="0"/>
              <a:pPr/>
              <a:t>‹#›</a:t>
            </a:fld>
            <a:endParaRPr lang="zh-CN" altLang="en-US"/>
          </a:p>
        </p:txBody>
      </p:sp>
    </p:spTree>
    <p:extLst>
      <p:ext uri="{BB962C8B-B14F-4D97-AF65-F5344CB8AC3E}">
        <p14:creationId xmlns:p14="http://schemas.microsoft.com/office/powerpoint/2010/main" val="1544047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FE1ACEC8-6158-438D-B723-FEAE834DC5EA}" type="datetimeFigureOut">
              <a:rPr lang="zh-CN" altLang="en-US" smtClean="0"/>
              <a:pPr>
                <a:defRPr/>
              </a:pPr>
              <a:t>2020/12/16</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F4B565A8-CCCE-4FCE-9993-19C65D36E110}" type="slidenum">
              <a:rPr lang="zh-CN" altLang="en-US" smtClean="0"/>
              <a:pPr/>
              <a:t>‹#›</a:t>
            </a:fld>
            <a:endParaRPr lang="zh-CN" altLang="en-US"/>
          </a:p>
        </p:txBody>
      </p:sp>
    </p:spTree>
    <p:extLst>
      <p:ext uri="{BB962C8B-B14F-4D97-AF65-F5344CB8AC3E}">
        <p14:creationId xmlns:p14="http://schemas.microsoft.com/office/powerpoint/2010/main" val="682237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607D9BDE-5120-42DE-9BF0-CB5377613BAF}" type="datetimeFigureOut">
              <a:rPr lang="zh-CN" altLang="en-US" smtClean="0"/>
              <a:pPr>
                <a:defRPr/>
              </a:pPr>
              <a:t>2020/12/16</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38B93EA0-5749-4254-8D87-258F9EF650B5}" type="slidenum">
              <a:rPr lang="zh-CN" altLang="en-US" smtClean="0"/>
              <a:pPr/>
              <a:t>‹#›</a:t>
            </a:fld>
            <a:endParaRPr lang="zh-CN" altLang="en-US"/>
          </a:p>
        </p:txBody>
      </p:sp>
    </p:spTree>
    <p:extLst>
      <p:ext uri="{BB962C8B-B14F-4D97-AF65-F5344CB8AC3E}">
        <p14:creationId xmlns:p14="http://schemas.microsoft.com/office/powerpoint/2010/main" val="3466890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8D1D5D19-9DAA-458B-8FC9-4D00EBF51347}" type="datetimeFigureOut">
              <a:rPr lang="zh-CN" altLang="en-US" smtClean="0"/>
              <a:pPr>
                <a:defRPr/>
              </a:pPr>
              <a:t>2020/12/16</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F4CFFE64-07F9-4090-93BC-C94DAB06CA32}" type="slidenum">
              <a:rPr lang="zh-CN" altLang="en-US" smtClean="0"/>
              <a:pPr/>
              <a:t>‹#›</a:t>
            </a:fld>
            <a:endParaRPr lang="zh-CN" altLang="en-US"/>
          </a:p>
        </p:txBody>
      </p:sp>
    </p:spTree>
    <p:extLst>
      <p:ext uri="{BB962C8B-B14F-4D97-AF65-F5344CB8AC3E}">
        <p14:creationId xmlns:p14="http://schemas.microsoft.com/office/powerpoint/2010/main" val="629503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smtClean="0"/>
              <a:t>单击图标添加表格</a:t>
            </a:r>
          </a:p>
        </p:txBody>
      </p:sp>
      <p:sp>
        <p:nvSpPr>
          <p:cNvPr id="4" name="Rectangle 36"/>
          <p:cNvSpPr>
            <a:spLocks noGrp="1" noChangeArrowheads="1"/>
          </p:cNvSpPr>
          <p:nvPr>
            <p:ph type="dt" sz="half" idx="10"/>
          </p:nvPr>
        </p:nvSpPr>
        <p:spPr/>
        <p:txBody>
          <a:bodyPr/>
          <a:lstStyle>
            <a:lvl1pPr>
              <a:defRPr/>
            </a:lvl1pPr>
          </a:lstStyle>
          <a:p>
            <a:pPr>
              <a:defRPr/>
            </a:pPr>
            <a:fld id="{8D1D5D19-9DAA-458B-8FC9-4D00EBF51347}" type="datetimeFigureOut">
              <a:rPr lang="zh-CN" altLang="en-US" smtClean="0"/>
              <a:pPr>
                <a:defRPr/>
              </a:pPr>
              <a:t>2020/12/16</a:t>
            </a:fld>
            <a:endParaRPr lang="zh-CN" altLang="en-US"/>
          </a:p>
        </p:txBody>
      </p:sp>
      <p:sp>
        <p:nvSpPr>
          <p:cNvPr id="5" name="Rectangle 37"/>
          <p:cNvSpPr>
            <a:spLocks noGrp="1" noChangeArrowheads="1"/>
          </p:cNvSpPr>
          <p:nvPr>
            <p:ph type="ftr" sz="quarter" idx="11"/>
          </p:nvPr>
        </p:nvSpPr>
        <p:spPr/>
        <p:txBody>
          <a:bodyPr/>
          <a:lstStyle>
            <a:lvl1pPr>
              <a:defRPr/>
            </a:lvl1pPr>
          </a:lstStyle>
          <a:p>
            <a:pPr>
              <a:defRPr/>
            </a:pPr>
            <a:endParaRPr lang="zh-CN" altLang="en-US"/>
          </a:p>
        </p:txBody>
      </p:sp>
      <p:sp>
        <p:nvSpPr>
          <p:cNvPr id="6" name="Rectangle 38"/>
          <p:cNvSpPr>
            <a:spLocks noGrp="1" noChangeArrowheads="1"/>
          </p:cNvSpPr>
          <p:nvPr>
            <p:ph type="sldNum" sz="quarter" idx="12"/>
          </p:nvPr>
        </p:nvSpPr>
        <p:spPr/>
        <p:txBody>
          <a:bodyPr/>
          <a:lstStyle>
            <a:lvl1pPr>
              <a:defRPr/>
            </a:lvl1pPr>
          </a:lstStyle>
          <a:p>
            <a:fld id="{F4CFFE64-07F9-4090-93BC-C94DAB06CA32}" type="slidenum">
              <a:rPr lang="zh-CN" altLang="en-US" smtClean="0"/>
              <a:pPr/>
              <a:t>‹#›</a:t>
            </a:fld>
            <a:endParaRPr lang="zh-CN" altLang="en-US"/>
          </a:p>
        </p:txBody>
      </p:sp>
    </p:spTree>
    <p:extLst>
      <p:ext uri="{BB962C8B-B14F-4D97-AF65-F5344CB8AC3E}">
        <p14:creationId xmlns:p14="http://schemas.microsoft.com/office/powerpoint/2010/main" val="366267982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9971D2-226C-40DE-8E51-7858FCDC2C3B}" type="datetimeFigureOut">
              <a:rPr lang="zh-CN" altLang="en-US"/>
              <a:pPr>
                <a:defRPr/>
              </a:pPr>
              <a:t>2020/12/16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97810D3-9C30-4A8B-9B22-E11D97843F47}" type="slidenum">
              <a:rPr lang="zh-CN" altLang="en-US"/>
              <a:pPr/>
              <a:t>‹#›</a:t>
            </a:fld>
            <a:endParaRPr lang="zh-CN" altLang="en-US"/>
          </a:p>
        </p:txBody>
      </p:sp>
    </p:spTree>
    <p:extLst>
      <p:ext uri="{BB962C8B-B14F-4D97-AF65-F5344CB8AC3E}">
        <p14:creationId xmlns:p14="http://schemas.microsoft.com/office/powerpoint/2010/main" val="278324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C334C8A-BD32-4FBC-9383-942DE01460AF}" type="datetimeFigureOut">
              <a:rPr lang="zh-CN" altLang="en-US"/>
              <a:pPr>
                <a:defRPr/>
              </a:pPr>
              <a:t>2020/12/16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B250D67-E483-46DE-BD33-B390FD875DFB}" type="slidenum">
              <a:rPr lang="zh-CN" altLang="en-US"/>
              <a:pPr/>
              <a:t>‹#›</a:t>
            </a:fld>
            <a:endParaRPr lang="zh-CN" altLang="en-US"/>
          </a:p>
        </p:txBody>
      </p:sp>
    </p:spTree>
    <p:extLst>
      <p:ext uri="{BB962C8B-B14F-4D97-AF65-F5344CB8AC3E}">
        <p14:creationId xmlns:p14="http://schemas.microsoft.com/office/powerpoint/2010/main" val="419843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4C4E102-3313-4E64-AAD8-80D255281D00}" type="datetimeFigureOut">
              <a:rPr lang="zh-CN" altLang="en-US"/>
              <a:pPr>
                <a:defRPr/>
              </a:pPr>
              <a:t>2020/12/16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17B65B6-B8E4-4906-B624-1316480F9D5D}" type="slidenum">
              <a:rPr lang="zh-CN" altLang="en-US"/>
              <a:pPr/>
              <a:t>‹#›</a:t>
            </a:fld>
            <a:endParaRPr lang="zh-CN" altLang="en-US"/>
          </a:p>
        </p:txBody>
      </p:sp>
    </p:spTree>
    <p:extLst>
      <p:ext uri="{BB962C8B-B14F-4D97-AF65-F5344CB8AC3E}">
        <p14:creationId xmlns:p14="http://schemas.microsoft.com/office/powerpoint/2010/main" val="8081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2163BCF-5B94-4B6F-8AFA-357311BE10E4}" type="datetimeFigureOut">
              <a:rPr lang="zh-CN" altLang="en-US"/>
              <a:pPr>
                <a:defRPr/>
              </a:pPr>
              <a:t>2020/12/16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C40C9C0-069E-44A7-8AF6-D2493FBE84FE}" type="slidenum">
              <a:rPr lang="zh-CN" altLang="en-US"/>
              <a:pPr/>
              <a:t>‹#›</a:t>
            </a:fld>
            <a:endParaRPr lang="zh-CN" altLang="en-US"/>
          </a:p>
        </p:txBody>
      </p:sp>
    </p:spTree>
    <p:extLst>
      <p:ext uri="{BB962C8B-B14F-4D97-AF65-F5344CB8AC3E}">
        <p14:creationId xmlns:p14="http://schemas.microsoft.com/office/powerpoint/2010/main" val="628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6612620-D1FA-418A-8197-28A222616FEE}" type="datetimeFigureOut">
              <a:rPr lang="zh-CN" altLang="en-US"/>
              <a:pPr>
                <a:defRPr/>
              </a:pPr>
              <a:t>2020/12/16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EE12D5B-A228-4434-ABF1-3D7AB5904A0E}" type="slidenum">
              <a:rPr lang="zh-CN" altLang="en-US"/>
              <a:pPr/>
              <a:t>‹#›</a:t>
            </a:fld>
            <a:endParaRPr lang="zh-CN" altLang="en-US"/>
          </a:p>
        </p:txBody>
      </p:sp>
    </p:spTree>
    <p:extLst>
      <p:ext uri="{BB962C8B-B14F-4D97-AF65-F5344CB8AC3E}">
        <p14:creationId xmlns:p14="http://schemas.microsoft.com/office/powerpoint/2010/main" val="407159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ECDC758-A50B-47DE-8A80-85A2BB596E0A}" type="datetimeFigureOut">
              <a:rPr lang="zh-CN" altLang="en-US"/>
              <a:pPr>
                <a:defRPr/>
              </a:pPr>
              <a:t>2020/12/16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4AF0417-DB57-4088-A1A3-C2821B0C7704}" type="slidenum">
              <a:rPr lang="zh-CN" altLang="en-US"/>
              <a:pPr/>
              <a:t>‹#›</a:t>
            </a:fld>
            <a:endParaRPr lang="zh-CN" altLang="en-US"/>
          </a:p>
        </p:txBody>
      </p:sp>
    </p:spTree>
    <p:extLst>
      <p:ext uri="{BB962C8B-B14F-4D97-AF65-F5344CB8AC3E}">
        <p14:creationId xmlns:p14="http://schemas.microsoft.com/office/powerpoint/2010/main" val="36428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E63B93-331D-4104-A7B6-739B91B96175}" type="datetimeFigureOut">
              <a:rPr lang="zh-CN" altLang="en-US"/>
              <a:pPr>
                <a:defRPr/>
              </a:pPr>
              <a:t>2020/12/16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2C83DD7-136C-44A7-BDB8-E1CFE77F6BED}" type="slidenum">
              <a:rPr lang="zh-CN" altLang="en-US"/>
              <a:pPr/>
              <a:t>‹#›</a:t>
            </a:fld>
            <a:endParaRPr lang="zh-CN" altLang="en-US"/>
          </a:p>
        </p:txBody>
      </p:sp>
    </p:spTree>
    <p:extLst>
      <p:ext uri="{BB962C8B-B14F-4D97-AF65-F5344CB8AC3E}">
        <p14:creationId xmlns:p14="http://schemas.microsoft.com/office/powerpoint/2010/main" val="327975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userDrawn="1"/>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endParaRPr lang="zh-CN" altLang="en-US" smtClean="0"/>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目录</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25CAD0D-8C9B-4E90-955F-0A9683B02DB4}" type="datetimeFigureOut">
              <a:rPr lang="zh-CN" altLang="en-US"/>
              <a:pPr>
                <a:defRPr/>
              </a:pPr>
              <a:t>2020/12/16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FAA58D2-6420-41DF-A6DF-7F26AA31A0D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anose="05000000000000000000"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anose="05000000000000000000"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925CAD0D-8C9B-4E90-955F-0A9683B02DB4}" type="datetimeFigureOut">
              <a:rPr lang="zh-CN" altLang="en-US" smtClean="0"/>
              <a:pPr>
                <a:defRPr/>
              </a:pPr>
              <a:t>2020/12/16</a:t>
            </a:fld>
            <a:endParaRPr lang="zh-CN" altLang="en-US"/>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zh-CN" altLang="en-US"/>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8FAA58D2-6420-41DF-A6DF-7F26AA31A0D0}" type="slidenum">
              <a:rPr lang="zh-CN" altLang="en-US" smtClean="0"/>
              <a:pPr/>
              <a:t>‹#›</a:t>
            </a:fld>
            <a:endParaRPr lang="zh-CN"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extLst>
      <p:ext uri="{BB962C8B-B14F-4D97-AF65-F5344CB8AC3E}">
        <p14:creationId xmlns:p14="http://schemas.microsoft.com/office/powerpoint/2010/main" val="297946310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128.ibm.com/developerworks/cn/linux/l-btloader/images/image002.gif"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ourceforge.net/projects/U-Boot"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www.mizi.com/"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7"/>
          <p:cNvSpPr>
            <a:spLocks noGrp="1"/>
          </p:cNvSpPr>
          <p:nvPr>
            <p:ph type="ctrTitle"/>
          </p:nvPr>
        </p:nvSpPr>
        <p:spPr/>
        <p:txBody>
          <a:bodyPr/>
          <a:lstStyle/>
          <a:p>
            <a:pPr eaLnBrk="1" hangingPunct="1"/>
            <a:r>
              <a:rPr lang="zh-CN" altLang="en-US" smtClean="0"/>
              <a:t>第 </a:t>
            </a:r>
            <a:r>
              <a:rPr lang="en-US" altLang="zh-CN" smtClean="0"/>
              <a:t>10 </a:t>
            </a:r>
            <a:r>
              <a:rPr lang="zh-CN" altLang="en-US" smtClean="0"/>
              <a:t>讲 </a:t>
            </a:r>
            <a:r>
              <a:rPr lang="en-US" altLang="zh-CN" smtClean="0"/>
              <a:t>bootloader</a:t>
            </a:r>
            <a:endParaRPr lang="zh-CN" altLang="en-US" smtClean="0"/>
          </a:p>
        </p:txBody>
      </p:sp>
      <p:sp>
        <p:nvSpPr>
          <p:cNvPr id="9" name="副标题 8"/>
          <p:cNvSpPr>
            <a:spLocks noGrp="1"/>
          </p:cNvSpPr>
          <p:nvPr>
            <p:ph type="subTitle" idx="1"/>
          </p:nvPr>
        </p:nvSpPr>
        <p:spPr/>
        <p:txBody>
          <a:bodyPr rtlCol="0">
            <a:normAutofit/>
          </a:bodyPr>
          <a:lstStyle/>
          <a:p>
            <a:pPr eaLnBrk="1" fontAlgn="auto" hangingPunct="1">
              <a:spcAft>
                <a:spcPts val="0"/>
              </a:spcAft>
              <a:defRPr/>
            </a:pP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Boot Loader</a:t>
            </a:r>
            <a:r>
              <a:rPr lang="zh-CN" altLang="en-US" smtClean="0"/>
              <a:t>存储</a:t>
            </a:r>
            <a:r>
              <a:rPr lang="en-US" altLang="zh-CN" smtClean="0"/>
              <a:t> </a:t>
            </a:r>
          </a:p>
        </p:txBody>
      </p:sp>
      <p:sp>
        <p:nvSpPr>
          <p:cNvPr id="14339"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zh-CN" altLang="en-US" sz="2800" smtClean="0"/>
              <a:t>嵌入式系统没有</a:t>
            </a:r>
            <a:r>
              <a:rPr lang="en-US" altLang="zh-CN" sz="2800" smtClean="0"/>
              <a:t>BIOS</a:t>
            </a:r>
            <a:r>
              <a:rPr lang="zh-CN" altLang="en-US" sz="2800" smtClean="0"/>
              <a:t>，系统上电或复位后从</a:t>
            </a:r>
            <a:r>
              <a:rPr lang="en-US" altLang="zh-CN" sz="2800" smtClean="0"/>
              <a:t>0x00000000</a:t>
            </a:r>
            <a:r>
              <a:rPr lang="zh-CN" altLang="en-US" sz="2800" smtClean="0"/>
              <a:t>开始执行</a:t>
            </a:r>
            <a:endParaRPr lang="en-US" altLang="zh-CN" sz="2800" smtClean="0"/>
          </a:p>
          <a:p>
            <a:pPr eaLnBrk="1" hangingPunct="1">
              <a:lnSpc>
                <a:spcPct val="90000"/>
              </a:lnSpc>
            </a:pPr>
            <a:r>
              <a:rPr lang="zh-CN" altLang="en-US" sz="2800" smtClean="0"/>
              <a:t>嵌入式系统通常有固态存储设备</a:t>
            </a:r>
            <a:r>
              <a:rPr lang="en-US" altLang="zh-CN" sz="2800" smtClean="0"/>
              <a:t>(</a:t>
            </a:r>
            <a:r>
              <a:rPr lang="zh-CN" altLang="en-US" sz="2800" smtClean="0"/>
              <a:t>比如：</a:t>
            </a:r>
            <a:r>
              <a:rPr lang="en-US" altLang="zh-CN" sz="2800" smtClean="0"/>
              <a:t>ROM</a:t>
            </a:r>
            <a:r>
              <a:rPr lang="zh-CN" altLang="en-US" sz="2800" smtClean="0"/>
              <a:t>、</a:t>
            </a:r>
            <a:r>
              <a:rPr lang="en-US" altLang="zh-CN" sz="2800" smtClean="0"/>
              <a:t>EEPROM </a:t>
            </a:r>
            <a:r>
              <a:rPr lang="zh-CN" altLang="en-US" sz="2800" smtClean="0"/>
              <a:t>或</a:t>
            </a:r>
            <a:r>
              <a:rPr lang="en-US" altLang="zh-CN" sz="2800" smtClean="0"/>
              <a:t> FLASH </a:t>
            </a:r>
            <a:r>
              <a:rPr lang="zh-CN" altLang="en-US" sz="2800" smtClean="0"/>
              <a:t>等</a:t>
            </a:r>
            <a:r>
              <a:rPr lang="en-US" altLang="zh-CN" sz="2800" smtClean="0"/>
              <a:t>)</a:t>
            </a:r>
            <a:r>
              <a:rPr lang="zh-CN" altLang="en-US" sz="2800" smtClean="0"/>
              <a:t>被映射到</a:t>
            </a:r>
            <a:r>
              <a:rPr lang="en-US" altLang="zh-CN" sz="2800" smtClean="0"/>
              <a:t>0</a:t>
            </a:r>
            <a:r>
              <a:rPr lang="zh-CN" altLang="en-US" sz="2800" smtClean="0"/>
              <a:t>地址上</a:t>
            </a:r>
            <a:endParaRPr lang="en-US" altLang="zh-CN" sz="2800" smtClean="0"/>
          </a:p>
          <a:p>
            <a:pPr eaLnBrk="1" hangingPunct="1">
              <a:lnSpc>
                <a:spcPct val="90000"/>
              </a:lnSpc>
            </a:pPr>
            <a:r>
              <a:rPr lang="en-US" altLang="zh-CN" sz="2800" smtClean="0"/>
              <a:t>BootLoader</a:t>
            </a:r>
            <a:r>
              <a:rPr lang="zh-CN" altLang="en-US" sz="2800" smtClean="0"/>
              <a:t>存储在</a:t>
            </a:r>
            <a:r>
              <a:rPr lang="en-US" altLang="zh-CN" sz="2800" smtClean="0"/>
              <a:t>0</a:t>
            </a:r>
            <a:r>
              <a:rPr lang="zh-CN" altLang="en-US" sz="2800" smtClean="0"/>
              <a:t>地址</a:t>
            </a:r>
            <a:endParaRPr lang="en-US" altLang="zh-CN" sz="2800" smtClean="0"/>
          </a:p>
          <a:p>
            <a:pPr eaLnBrk="1" hangingPunct="1">
              <a:lnSpc>
                <a:spcPct val="90000"/>
              </a:lnSpc>
            </a:pPr>
            <a:r>
              <a:rPr lang="zh-CN" altLang="en-US" sz="2800" smtClean="0"/>
              <a:t>系统加电后，</a:t>
            </a:r>
            <a:r>
              <a:rPr lang="en-US" altLang="zh-CN" sz="2800" smtClean="0"/>
              <a:t>CPU </a:t>
            </a:r>
            <a:r>
              <a:rPr lang="zh-CN" altLang="en-US" sz="2800" smtClean="0"/>
              <a:t>将首先执行</a:t>
            </a:r>
            <a:r>
              <a:rPr lang="en-US" altLang="zh-CN" sz="2800" smtClean="0"/>
              <a:t> Boot Loader </a:t>
            </a:r>
            <a:r>
              <a:rPr lang="zh-CN" altLang="en-US" sz="2800" smtClean="0"/>
              <a:t>程序</a:t>
            </a:r>
          </a:p>
        </p:txBody>
      </p:sp>
      <p:graphicFrame>
        <p:nvGraphicFramePr>
          <p:cNvPr id="14340" name="对象 5"/>
          <p:cNvGraphicFramePr>
            <a:graphicFrameLocks noChangeAspect="1"/>
          </p:cNvGraphicFramePr>
          <p:nvPr/>
        </p:nvGraphicFramePr>
        <p:xfrm>
          <a:off x="611188" y="4221163"/>
          <a:ext cx="7729537" cy="1873250"/>
        </p:xfrm>
        <a:graphic>
          <a:graphicData uri="http://schemas.openxmlformats.org/presentationml/2006/ole">
            <mc:AlternateContent xmlns:mc="http://schemas.openxmlformats.org/markup-compatibility/2006">
              <mc:Choice xmlns:v="urn:schemas-microsoft-com:vml" Requires="v">
                <p:oleObj spid="_x0000_s14385" name="Visio" r:id="rId4" imgW="5182679" imgH="1258782" progId="Visio.Drawing.11">
                  <p:embed/>
                </p:oleObj>
              </mc:Choice>
              <mc:Fallback>
                <p:oleObj name="Visio" r:id="rId4" imgW="5182679" imgH="1258782"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221163"/>
                        <a:ext cx="7729537"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Bootloader</a:t>
            </a:r>
            <a:r>
              <a:rPr lang="zh-CN" altLang="en-US" smtClean="0"/>
              <a:t>的输入输出</a:t>
            </a:r>
          </a:p>
        </p:txBody>
      </p:sp>
      <p:sp>
        <p:nvSpPr>
          <p:cNvPr id="1536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dirty="0" smtClean="0"/>
              <a:t>可用来控制</a:t>
            </a:r>
            <a:r>
              <a:rPr lang="en-US" altLang="zh-CN" dirty="0" smtClean="0"/>
              <a:t> Boot Loader </a:t>
            </a:r>
            <a:r>
              <a:rPr lang="zh-CN" altLang="en-US" dirty="0" smtClean="0"/>
              <a:t>的设备或机制</a:t>
            </a:r>
            <a:endParaRPr lang="en-US" altLang="zh-CN" dirty="0" smtClean="0"/>
          </a:p>
          <a:p>
            <a:pPr eaLnBrk="1" hangingPunct="1"/>
            <a:r>
              <a:rPr lang="zh-CN" altLang="en-US" dirty="0" smtClean="0"/>
              <a:t>调试方法</a:t>
            </a:r>
            <a:endParaRPr lang="en-US" altLang="zh-CN" dirty="0" smtClean="0"/>
          </a:p>
          <a:p>
            <a:pPr lvl="1" eaLnBrk="1" hangingPunct="1"/>
            <a:r>
              <a:rPr lang="zh-CN" altLang="en-US" dirty="0" smtClean="0"/>
              <a:t>在</a:t>
            </a:r>
            <a:r>
              <a:rPr lang="en-US" altLang="zh-CN" dirty="0" smtClean="0"/>
              <a:t>Bootloader</a:t>
            </a:r>
            <a:r>
              <a:rPr lang="zh-CN" altLang="en-US" dirty="0" smtClean="0"/>
              <a:t>阶段，显示设备不可用</a:t>
            </a:r>
            <a:endParaRPr lang="en-US" altLang="zh-CN" dirty="0" smtClean="0"/>
          </a:p>
          <a:p>
            <a:pPr lvl="1" eaLnBrk="1" hangingPunct="1"/>
            <a:r>
              <a:rPr lang="zh-CN" altLang="en-US" dirty="0" smtClean="0"/>
              <a:t>因此使用字符方式与用户进行交互</a:t>
            </a:r>
            <a:endParaRPr lang="en-US" altLang="zh-CN" dirty="0" smtClean="0"/>
          </a:p>
          <a:p>
            <a:pPr lvl="1" eaLnBrk="1" hangingPunct="1"/>
            <a:r>
              <a:rPr lang="zh-CN" altLang="en-US" dirty="0" smtClean="0"/>
              <a:t>主机和目标机之间一般通过串口建立连接</a:t>
            </a:r>
            <a:endParaRPr lang="en-US" altLang="zh-CN" dirty="0" smtClean="0"/>
          </a:p>
          <a:p>
            <a:pPr lvl="1" eaLnBrk="1" hangingPunct="1"/>
            <a:r>
              <a:rPr lang="zh-CN" altLang="en-US" dirty="0" smtClean="0"/>
              <a:t>通常需要与</a:t>
            </a:r>
            <a:r>
              <a:rPr lang="en-US" altLang="zh-CN" dirty="0" smtClean="0"/>
              <a:t>Host</a:t>
            </a:r>
            <a:r>
              <a:rPr lang="zh-CN" altLang="en-US" dirty="0" smtClean="0"/>
              <a:t>主机相连，</a:t>
            </a:r>
            <a:r>
              <a:rPr lang="en-US" altLang="zh-CN" dirty="0" smtClean="0"/>
              <a:t>Host</a:t>
            </a:r>
            <a:r>
              <a:rPr lang="zh-CN" altLang="en-US" dirty="0" smtClean="0"/>
              <a:t>作为</a:t>
            </a:r>
            <a:r>
              <a:rPr lang="en-US" altLang="zh-CN" dirty="0" smtClean="0"/>
              <a:t>TTY</a:t>
            </a:r>
            <a:r>
              <a:rPr lang="zh-CN" altLang="en-US" dirty="0" smtClean="0"/>
              <a:t>终端</a:t>
            </a:r>
            <a:endParaRPr lang="en-US" altLang="zh-CN" dirty="0" smtClean="0"/>
          </a:p>
          <a:p>
            <a:pPr lvl="1" eaLnBrk="1" hangingPunct="1"/>
            <a:r>
              <a:rPr lang="zh-CN" altLang="en-US" dirty="0" smtClean="0"/>
              <a:t>输出打印信息到串口，从串口读取用户控制命令</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BootLoader</a:t>
            </a:r>
            <a:r>
              <a:rPr lang="zh-CN" altLang="en-US" smtClean="0"/>
              <a:t>操作模式</a:t>
            </a:r>
            <a:r>
              <a:rPr lang="en-US" altLang="zh-CN" smtClean="0"/>
              <a:t> (1/3) </a:t>
            </a:r>
          </a:p>
        </p:txBody>
      </p:sp>
      <p:sp>
        <p:nvSpPr>
          <p:cNvPr id="16387"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启动加载模式</a:t>
            </a:r>
            <a:r>
              <a:rPr lang="en-US" altLang="zh-CN" smtClean="0"/>
              <a:t>(Boot Loading)</a:t>
            </a:r>
          </a:p>
          <a:p>
            <a:pPr lvl="1" eaLnBrk="1" hangingPunct="1"/>
            <a:r>
              <a:rPr lang="zh-CN" altLang="en-US" smtClean="0"/>
              <a:t>自主（</a:t>
            </a:r>
            <a:r>
              <a:rPr lang="en-US" altLang="zh-CN" smtClean="0"/>
              <a:t>Autonomous</a:t>
            </a:r>
            <a:r>
              <a:rPr lang="zh-CN" altLang="en-US" smtClean="0"/>
              <a:t>）模式，是</a:t>
            </a:r>
            <a:r>
              <a:rPr lang="en-US" altLang="zh-CN" smtClean="0"/>
              <a:t>BootLoader </a:t>
            </a:r>
            <a:r>
              <a:rPr lang="zh-CN" altLang="en-US" smtClean="0"/>
              <a:t>的正常工作模式</a:t>
            </a:r>
            <a:endParaRPr lang="en-US" altLang="zh-CN" smtClean="0"/>
          </a:p>
          <a:p>
            <a:pPr lvl="1" eaLnBrk="1" hangingPunct="1"/>
            <a:r>
              <a:rPr lang="zh-CN" altLang="en-US" smtClean="0"/>
              <a:t>流程</a:t>
            </a:r>
            <a:endParaRPr lang="en-US" altLang="zh-CN" smtClean="0"/>
          </a:p>
          <a:p>
            <a:pPr lvl="2" eaLnBrk="1" hangingPunct="1"/>
            <a:r>
              <a:rPr lang="zh-CN" altLang="en-US" smtClean="0"/>
              <a:t>从目标机某个固态存储设备上将</a:t>
            </a:r>
            <a:r>
              <a:rPr lang="en-US" altLang="zh-CN" smtClean="0"/>
              <a:t>OS</a:t>
            </a:r>
            <a:r>
              <a:rPr lang="zh-CN" altLang="en-US" smtClean="0"/>
              <a:t>加载到</a:t>
            </a:r>
            <a:r>
              <a:rPr lang="en-US" altLang="zh-CN" smtClean="0"/>
              <a:t> RAM </a:t>
            </a:r>
          </a:p>
          <a:p>
            <a:pPr lvl="2" eaLnBrk="1" hangingPunct="1"/>
            <a:r>
              <a:rPr lang="zh-CN" altLang="en-US" smtClean="0"/>
              <a:t>准备好内核运行所需的环境和参数</a:t>
            </a:r>
            <a:endParaRPr lang="en-US" altLang="zh-CN" smtClean="0"/>
          </a:p>
          <a:p>
            <a:pPr lvl="2" eaLnBrk="1" hangingPunct="1"/>
            <a:r>
              <a:rPr lang="zh-CN" altLang="en-US" smtClean="0"/>
              <a:t>在</a:t>
            </a:r>
            <a:r>
              <a:rPr lang="en-US" altLang="zh-CN" smtClean="0"/>
              <a:t>RAM</a:t>
            </a:r>
            <a:r>
              <a:rPr lang="zh-CN" altLang="en-US" smtClean="0"/>
              <a:t>运行操作系统内核</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BootLoader</a:t>
            </a:r>
            <a:r>
              <a:rPr lang="zh-CN" altLang="en-US" smtClean="0"/>
              <a:t>操作模式（</a:t>
            </a:r>
            <a:r>
              <a:rPr lang="en-US" altLang="zh-CN" smtClean="0"/>
              <a:t>2/3</a:t>
            </a:r>
            <a:r>
              <a:rPr lang="zh-CN" altLang="en-US" smtClean="0"/>
              <a:t>）</a:t>
            </a:r>
          </a:p>
        </p:txBody>
      </p:sp>
      <p:sp>
        <p:nvSpPr>
          <p:cNvPr id="1741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dirty="0" smtClean="0"/>
              <a:t>下载模式</a:t>
            </a:r>
            <a:r>
              <a:rPr lang="en-US" altLang="zh-CN" sz="2400" dirty="0" smtClean="0"/>
              <a:t>(Downloading)</a:t>
            </a:r>
          </a:p>
          <a:p>
            <a:pPr lvl="1" eaLnBrk="1" hangingPunct="1"/>
            <a:r>
              <a:rPr lang="zh-CN" altLang="en-US" sz="2000" dirty="0" smtClean="0"/>
              <a:t>用户干预进入下载模式，在控制台打印提示信息，等待用户输入</a:t>
            </a:r>
            <a:endParaRPr lang="en-US" altLang="zh-CN" sz="2000" dirty="0" smtClean="0"/>
          </a:p>
          <a:p>
            <a:pPr lvl="2" eaLnBrk="1" hangingPunct="1"/>
            <a:r>
              <a:rPr lang="zh-CN" altLang="en-US" sz="1800" dirty="0" smtClean="0"/>
              <a:t>如用户不干预，则进入正常启动模式，即调用操作系统内核</a:t>
            </a:r>
            <a:endParaRPr lang="en-US" altLang="zh-CN" sz="1800" dirty="0" smtClean="0"/>
          </a:p>
          <a:p>
            <a:pPr lvl="1" eaLnBrk="1" hangingPunct="1"/>
            <a:r>
              <a:rPr lang="zh-CN" altLang="en-US" sz="2000" dirty="0" smtClean="0"/>
              <a:t>可通过串口连接或网络连接等通信手段从主机（</a:t>
            </a:r>
            <a:r>
              <a:rPr lang="en-US" altLang="zh-CN" sz="2000" dirty="0" smtClean="0"/>
              <a:t>Host</a:t>
            </a:r>
            <a:r>
              <a:rPr lang="zh-CN" altLang="en-US" sz="2000" dirty="0" smtClean="0"/>
              <a:t>）下载文件</a:t>
            </a:r>
            <a:endParaRPr lang="en-US" altLang="zh-CN" sz="2000" dirty="0" smtClean="0"/>
          </a:p>
          <a:p>
            <a:pPr lvl="2" eaLnBrk="1" hangingPunct="1"/>
            <a:r>
              <a:rPr lang="zh-CN" altLang="en-US" sz="1800" dirty="0" smtClean="0"/>
              <a:t>可以下载内核映像、根文件系统映像、</a:t>
            </a:r>
            <a:r>
              <a:rPr lang="en-US" altLang="zh-CN" sz="1800" dirty="0" smtClean="0"/>
              <a:t>Bootloader</a:t>
            </a:r>
            <a:r>
              <a:rPr lang="zh-CN" altLang="en-US" sz="1800" dirty="0" smtClean="0"/>
              <a:t>自身</a:t>
            </a:r>
            <a:endParaRPr lang="en-US" altLang="zh-CN" sz="1800" dirty="0" smtClean="0"/>
          </a:p>
          <a:p>
            <a:pPr lvl="1" eaLnBrk="1" hangingPunct="1"/>
            <a:r>
              <a:rPr lang="zh-CN" altLang="en-US" sz="2000" dirty="0" smtClean="0"/>
              <a:t>通常在第一次安装内核与根文件系统时被使用，系统更新也会使用</a:t>
            </a:r>
            <a:r>
              <a:rPr lang="en-US" altLang="zh-CN" sz="2000" dirty="0" smtClean="0"/>
              <a:t> Boot Loader </a:t>
            </a:r>
            <a:r>
              <a:rPr lang="zh-CN" altLang="en-US" sz="2000" dirty="0" smtClean="0"/>
              <a:t>的这种工作模式</a:t>
            </a:r>
            <a:endParaRPr lang="en-US" altLang="zh-CN" sz="2000" dirty="0" smtClean="0"/>
          </a:p>
          <a:p>
            <a:pPr lvl="1" eaLnBrk="1" hangingPunct="1"/>
            <a:r>
              <a:rPr lang="zh-CN" altLang="en-US" sz="2000" dirty="0" smtClean="0"/>
              <a:t>流程</a:t>
            </a:r>
            <a:endParaRPr lang="en-US" altLang="zh-CN" sz="2000" dirty="0" smtClean="0"/>
          </a:p>
          <a:p>
            <a:pPr lvl="2" eaLnBrk="1" hangingPunct="1"/>
            <a:r>
              <a:rPr lang="zh-CN" altLang="en-US" sz="1800" dirty="0" smtClean="0"/>
              <a:t>从主机下载的文件首先被</a:t>
            </a:r>
            <a:r>
              <a:rPr lang="en-US" altLang="zh-CN" sz="1800" dirty="0" smtClean="0"/>
              <a:t> Boot Loader </a:t>
            </a:r>
            <a:r>
              <a:rPr lang="zh-CN" altLang="en-US" sz="1800" dirty="0" smtClean="0"/>
              <a:t>保存到目标机的</a:t>
            </a:r>
            <a:r>
              <a:rPr lang="en-US" altLang="zh-CN" sz="1800" dirty="0" smtClean="0"/>
              <a:t> RAM </a:t>
            </a:r>
            <a:r>
              <a:rPr lang="zh-CN" altLang="en-US" sz="1800" dirty="0" smtClean="0"/>
              <a:t>中</a:t>
            </a:r>
            <a:endParaRPr lang="en-US" altLang="zh-CN" sz="1800" dirty="0" smtClean="0"/>
          </a:p>
          <a:p>
            <a:pPr lvl="2" eaLnBrk="1" hangingPunct="1"/>
            <a:r>
              <a:rPr lang="zh-CN" altLang="en-US" sz="1800" dirty="0" smtClean="0"/>
              <a:t>被</a:t>
            </a:r>
            <a:r>
              <a:rPr lang="en-US" altLang="zh-CN" sz="1800" dirty="0" smtClean="0"/>
              <a:t> </a:t>
            </a:r>
            <a:r>
              <a:rPr lang="en-US" altLang="zh-CN" sz="1800" dirty="0" err="1" smtClean="0"/>
              <a:t>BootLoader</a:t>
            </a:r>
            <a:r>
              <a:rPr lang="en-US" altLang="zh-CN" sz="1800" dirty="0" smtClean="0"/>
              <a:t> </a:t>
            </a:r>
            <a:r>
              <a:rPr lang="zh-CN" altLang="en-US" sz="1800" dirty="0" smtClean="0"/>
              <a:t>写到目标机上的</a:t>
            </a:r>
            <a:r>
              <a:rPr lang="en-US" altLang="zh-CN" sz="1800" dirty="0" smtClean="0"/>
              <a:t>FLASH </a:t>
            </a:r>
            <a:r>
              <a:rPr lang="zh-CN" altLang="en-US" sz="1800" dirty="0" smtClean="0"/>
              <a:t>类固态存储设备中，或者直接在</a:t>
            </a:r>
            <a:r>
              <a:rPr lang="en-US" altLang="zh-CN" sz="1800" dirty="0" smtClean="0"/>
              <a:t>RAM</a:t>
            </a:r>
            <a:r>
              <a:rPr lang="zh-CN" altLang="en-US" sz="1800" dirty="0" smtClean="0"/>
              <a:t>中运行</a:t>
            </a:r>
            <a:endParaRPr lang="en-US" altLang="zh-CN" sz="1800" dirty="0" smtClean="0"/>
          </a:p>
          <a:p>
            <a:pPr eaLnBrk="1" hangingPunct="1">
              <a:lnSpc>
                <a:spcPct val="90000"/>
              </a:lnSpc>
            </a:pPr>
            <a:endParaRPr lang="zh-CN" altLang="en-US" sz="2000" dirty="0"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BootLoader</a:t>
            </a:r>
            <a:r>
              <a:rPr lang="zh-CN" altLang="en-US" smtClean="0"/>
              <a:t>操作模式（3</a:t>
            </a:r>
            <a:r>
              <a:rPr lang="en-US" altLang="zh-CN" smtClean="0"/>
              <a:t>/3</a:t>
            </a:r>
            <a:r>
              <a:rPr lang="zh-CN" altLang="en-US" smtClean="0"/>
              <a:t>）</a:t>
            </a:r>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通用</a:t>
            </a:r>
            <a:r>
              <a:rPr lang="en-US" altLang="zh-CN" smtClean="0"/>
              <a:t>bootloader</a:t>
            </a:r>
            <a:r>
              <a:rPr lang="zh-CN" altLang="en-US" smtClean="0"/>
              <a:t>一般同时支持两种工作模式</a:t>
            </a:r>
            <a:endParaRPr lang="en-US" altLang="zh-CN" smtClean="0"/>
          </a:p>
          <a:p>
            <a:pPr lvl="1" eaLnBrk="1" hangingPunct="1"/>
            <a:r>
              <a:rPr lang="zh-CN" altLang="en-US" smtClean="0"/>
              <a:t>如</a:t>
            </a:r>
            <a:r>
              <a:rPr lang="en-US" altLang="zh-CN" smtClean="0"/>
              <a:t>Blob </a:t>
            </a:r>
            <a:r>
              <a:rPr lang="zh-CN" altLang="en-US" smtClean="0"/>
              <a:t>或</a:t>
            </a:r>
            <a:r>
              <a:rPr lang="en-US" altLang="zh-CN" smtClean="0"/>
              <a:t> U-Boot</a:t>
            </a:r>
          </a:p>
          <a:p>
            <a:pPr lvl="1" eaLnBrk="1" hangingPunct="1"/>
            <a:r>
              <a:rPr lang="zh-CN" altLang="en-US" smtClean="0"/>
              <a:t>允许用户在这两种工作模式之间进行切换</a:t>
            </a:r>
            <a:endParaRPr lang="en-US" altLang="zh-CN" smtClean="0"/>
          </a:p>
          <a:p>
            <a:pPr eaLnBrk="1" hangingPunct="1"/>
            <a:r>
              <a:rPr lang="en-US" altLang="zh-CN" smtClean="0"/>
              <a:t>Blob </a:t>
            </a:r>
            <a:r>
              <a:rPr lang="zh-CN" altLang="en-US" smtClean="0"/>
              <a:t>在启动时处于正常的启动加载模式，但是它会延时</a:t>
            </a:r>
            <a:r>
              <a:rPr lang="en-US" altLang="zh-CN" smtClean="0"/>
              <a:t> 10 </a:t>
            </a:r>
            <a:r>
              <a:rPr lang="zh-CN" altLang="en-US" smtClean="0"/>
              <a:t>秒等待终端用户按下任意键而将</a:t>
            </a:r>
            <a:r>
              <a:rPr lang="en-US" altLang="zh-CN" smtClean="0"/>
              <a:t> blob </a:t>
            </a:r>
            <a:r>
              <a:rPr lang="zh-CN" altLang="en-US" smtClean="0"/>
              <a:t>切换到下载模式。如</a:t>
            </a:r>
            <a:r>
              <a:rPr lang="en-US" altLang="zh-CN" smtClean="0"/>
              <a:t>10</a:t>
            </a:r>
            <a:r>
              <a:rPr lang="zh-CN" altLang="en-US" smtClean="0"/>
              <a:t>秒内没有用户按键，则</a:t>
            </a:r>
            <a:r>
              <a:rPr lang="en-US" altLang="zh-CN" smtClean="0"/>
              <a:t> blob </a:t>
            </a:r>
            <a:r>
              <a:rPr lang="zh-CN" altLang="en-US" smtClean="0"/>
              <a:t>继续启动</a:t>
            </a:r>
            <a:r>
              <a:rPr lang="en-US" altLang="zh-CN" smtClean="0"/>
              <a:t> Linux </a:t>
            </a:r>
            <a:r>
              <a:rPr lang="zh-CN" altLang="en-US" smtClean="0"/>
              <a:t>内核</a:t>
            </a:r>
            <a:endParaRPr lang="en-US" altLang="zh-CN" smtClean="0"/>
          </a:p>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230188" y="242888"/>
            <a:ext cx="7437437" cy="954087"/>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fontScale="90000"/>
          </a:bodyPr>
          <a:lstStyle/>
          <a:p>
            <a:pPr eaLnBrk="1" fontAlgn="auto" hangingPunct="1">
              <a:spcAft>
                <a:spcPts val="0"/>
              </a:spcAft>
              <a:defRPr/>
            </a:pPr>
            <a:r>
              <a:rPr lang="en-US" altLang="zh-CN" dirty="0" err="1"/>
              <a:t>Bootloader</a:t>
            </a:r>
            <a:r>
              <a:rPr lang="en-US" altLang="zh-CN" dirty="0"/>
              <a:t> </a:t>
            </a:r>
            <a:r>
              <a:rPr lang="zh-CN" altLang="en-US" dirty="0"/>
              <a:t>的文件传输设备及协议</a:t>
            </a:r>
            <a:r>
              <a:rPr lang="en-US" altLang="zh-CN" dirty="0"/>
              <a:t> </a:t>
            </a:r>
          </a:p>
        </p:txBody>
      </p:sp>
      <p:sp>
        <p:nvSpPr>
          <p:cNvPr id="404483" name="Rectangle 3" descr="Rectangle: Click to edit Master text styles&#10;Second level&#10;Third level&#10;Fourth level&#10;Fifth level"/>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fontScale="77500" lnSpcReduction="20000"/>
          </a:bodyPr>
          <a:lstStyle/>
          <a:p>
            <a:pPr eaLnBrk="1" fontAlgn="auto" hangingPunct="1">
              <a:lnSpc>
                <a:spcPct val="110000"/>
              </a:lnSpc>
              <a:spcAft>
                <a:spcPts val="0"/>
              </a:spcAft>
              <a:defRPr/>
            </a:pPr>
            <a:r>
              <a:rPr lang="zh-CN" altLang="en-US" dirty="0"/>
              <a:t>控制信息传输</a:t>
            </a:r>
            <a:endParaRPr lang="en-US" altLang="zh-CN" dirty="0"/>
          </a:p>
          <a:p>
            <a:pPr lvl="1" eaLnBrk="1" fontAlgn="auto" hangingPunct="1">
              <a:lnSpc>
                <a:spcPct val="110000"/>
              </a:lnSpc>
              <a:spcAft>
                <a:spcPts val="0"/>
              </a:spcAft>
              <a:defRPr/>
            </a:pPr>
            <a:r>
              <a:rPr lang="zh-CN" altLang="en-US" dirty="0"/>
              <a:t>目标机</a:t>
            </a:r>
            <a:r>
              <a:rPr lang="en-US" altLang="zh-CN" dirty="0"/>
              <a:t>Boot Loader </a:t>
            </a:r>
            <a:r>
              <a:rPr lang="zh-CN" altLang="en-US" dirty="0"/>
              <a:t>与主机之间：串口</a:t>
            </a:r>
            <a:endParaRPr lang="en-US" altLang="zh-CN" dirty="0"/>
          </a:p>
          <a:p>
            <a:pPr lvl="1" eaLnBrk="1" fontAlgn="auto" hangingPunct="1">
              <a:lnSpc>
                <a:spcPct val="110000"/>
              </a:lnSpc>
              <a:spcAft>
                <a:spcPts val="0"/>
              </a:spcAft>
              <a:defRPr/>
            </a:pPr>
            <a:r>
              <a:rPr lang="zh-CN" altLang="en-US" dirty="0"/>
              <a:t>传输协议：</a:t>
            </a:r>
            <a:r>
              <a:rPr lang="en-US" altLang="zh-CN" dirty="0" err="1"/>
              <a:t>xmodem</a:t>
            </a:r>
            <a:r>
              <a:rPr lang="zh-CN" altLang="en-US" dirty="0"/>
              <a:t>／</a:t>
            </a:r>
            <a:r>
              <a:rPr lang="en-US" altLang="zh-CN" dirty="0" err="1"/>
              <a:t>ymodem</a:t>
            </a:r>
            <a:r>
              <a:rPr lang="zh-CN" altLang="en-US" dirty="0"/>
              <a:t>／</a:t>
            </a:r>
            <a:r>
              <a:rPr lang="en-US" altLang="zh-CN" dirty="0" err="1"/>
              <a:t>zmodem</a:t>
            </a:r>
            <a:r>
              <a:rPr lang="en-US" altLang="zh-CN" dirty="0"/>
              <a:t> </a:t>
            </a:r>
            <a:r>
              <a:rPr lang="zh-CN" altLang="en-US" dirty="0"/>
              <a:t>协议</a:t>
            </a:r>
            <a:endParaRPr lang="en-US" altLang="zh-CN" dirty="0"/>
          </a:p>
          <a:p>
            <a:pPr lvl="1" eaLnBrk="1" fontAlgn="auto" hangingPunct="1">
              <a:lnSpc>
                <a:spcPct val="110000"/>
              </a:lnSpc>
              <a:spcAft>
                <a:spcPts val="0"/>
              </a:spcAft>
              <a:defRPr/>
            </a:pPr>
            <a:r>
              <a:rPr lang="zh-CN" altLang="en-US" dirty="0"/>
              <a:t>简单、通用，易于设置；速度慢</a:t>
            </a:r>
            <a:endParaRPr lang="en-US" altLang="zh-CN" dirty="0"/>
          </a:p>
          <a:p>
            <a:pPr eaLnBrk="1" fontAlgn="auto" hangingPunct="1">
              <a:lnSpc>
                <a:spcPct val="110000"/>
              </a:lnSpc>
              <a:spcAft>
                <a:spcPts val="0"/>
              </a:spcAft>
              <a:defRPr/>
            </a:pPr>
            <a:r>
              <a:rPr lang="zh-CN" altLang="en-US" dirty="0"/>
              <a:t>大型文件，如</a:t>
            </a:r>
            <a:r>
              <a:rPr lang="en-US" altLang="zh-CN" dirty="0"/>
              <a:t>image</a:t>
            </a:r>
          </a:p>
          <a:p>
            <a:pPr lvl="1" eaLnBrk="1" fontAlgn="auto" hangingPunct="1">
              <a:lnSpc>
                <a:spcPct val="110000"/>
              </a:lnSpc>
              <a:spcAft>
                <a:spcPts val="0"/>
              </a:spcAft>
              <a:defRPr/>
            </a:pPr>
            <a:r>
              <a:rPr lang="zh-CN" altLang="en-US" dirty="0"/>
              <a:t>串口传输的速度是有限的</a:t>
            </a:r>
            <a:endParaRPr lang="en-US" altLang="zh-CN" dirty="0"/>
          </a:p>
          <a:p>
            <a:pPr lvl="1" eaLnBrk="1" fontAlgn="auto" hangingPunct="1">
              <a:lnSpc>
                <a:spcPct val="110000"/>
              </a:lnSpc>
              <a:spcAft>
                <a:spcPts val="0"/>
              </a:spcAft>
              <a:defRPr/>
            </a:pPr>
            <a:r>
              <a:rPr lang="zh-CN" altLang="en-US" dirty="0"/>
              <a:t>以太网，</a:t>
            </a:r>
            <a:r>
              <a:rPr lang="en-US" altLang="zh-CN" dirty="0"/>
              <a:t>TFTP</a:t>
            </a:r>
            <a:r>
              <a:rPr lang="zh-CN" altLang="en-US" dirty="0"/>
              <a:t>协议</a:t>
            </a:r>
            <a:endParaRPr lang="en-US" altLang="zh-CN" dirty="0"/>
          </a:p>
          <a:p>
            <a:pPr lvl="2" eaLnBrk="1" fontAlgn="auto" hangingPunct="1">
              <a:lnSpc>
                <a:spcPct val="110000"/>
              </a:lnSpc>
              <a:spcAft>
                <a:spcPts val="0"/>
              </a:spcAft>
              <a:defRPr/>
            </a:pPr>
            <a:r>
              <a:rPr lang="zh-CN" altLang="en-US" dirty="0"/>
              <a:t>主机提供</a:t>
            </a:r>
            <a:r>
              <a:rPr lang="en-US" altLang="zh-CN" dirty="0"/>
              <a:t> TFTP </a:t>
            </a:r>
            <a:r>
              <a:rPr lang="zh-CN" altLang="en-US" dirty="0"/>
              <a:t>服务</a:t>
            </a:r>
            <a:endParaRPr lang="en-US" altLang="zh-CN" dirty="0"/>
          </a:p>
          <a:p>
            <a:pPr lvl="2" eaLnBrk="1" fontAlgn="auto" hangingPunct="1">
              <a:lnSpc>
                <a:spcPct val="110000"/>
              </a:lnSpc>
              <a:spcAft>
                <a:spcPts val="0"/>
              </a:spcAft>
              <a:defRPr/>
            </a:pPr>
            <a:r>
              <a:rPr lang="zh-CN" altLang="en-US" dirty="0"/>
              <a:t>通过以太网连接并借助</a:t>
            </a:r>
            <a:r>
              <a:rPr lang="en-US" altLang="zh-CN" dirty="0"/>
              <a:t> TFTP </a:t>
            </a:r>
            <a:r>
              <a:rPr lang="zh-CN" altLang="en-US" dirty="0"/>
              <a:t>协议来下载文件</a:t>
            </a:r>
            <a:endParaRPr lang="en-US" altLang="zh-CN" dirty="0"/>
          </a:p>
          <a:p>
            <a:pPr lvl="2" eaLnBrk="1" fontAlgn="auto" hangingPunct="1">
              <a:lnSpc>
                <a:spcPct val="110000"/>
              </a:lnSpc>
              <a:spcAft>
                <a:spcPts val="0"/>
              </a:spcAft>
              <a:defRPr/>
            </a:pPr>
            <a:r>
              <a:rPr lang="zh-CN" altLang="en-US" dirty="0"/>
              <a:t>通用，易用，速度快；编程略复杂</a:t>
            </a:r>
            <a:endParaRPr lang="en-US" altLang="zh-CN" dirty="0"/>
          </a:p>
          <a:p>
            <a:pPr lvl="1" eaLnBrk="1" fontAlgn="auto" hangingPunct="1">
              <a:lnSpc>
                <a:spcPct val="110000"/>
              </a:lnSpc>
              <a:spcAft>
                <a:spcPts val="0"/>
              </a:spcAft>
              <a:defRPr/>
            </a:pPr>
            <a:r>
              <a:rPr lang="en-US" altLang="zh-CN" dirty="0"/>
              <a:t>USB</a:t>
            </a:r>
          </a:p>
          <a:p>
            <a:pPr lvl="2" eaLnBrk="1" fontAlgn="auto" hangingPunct="1">
              <a:lnSpc>
                <a:spcPct val="110000"/>
              </a:lnSpc>
              <a:spcAft>
                <a:spcPts val="0"/>
              </a:spcAft>
              <a:defRPr/>
            </a:pPr>
            <a:r>
              <a:rPr lang="zh-CN" altLang="en-US" dirty="0"/>
              <a:t>简单、易用、速度快、适于下载内核时采用</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684213" y="333375"/>
            <a:ext cx="3460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ea typeface="黑体" panose="02010609060101010101" pitchFamily="49" charset="-122"/>
              </a:rPr>
              <a:t>提纲</a:t>
            </a:r>
          </a:p>
        </p:txBody>
      </p:sp>
      <p:sp>
        <p:nvSpPr>
          <p:cNvPr id="5" name="矩形 4"/>
          <p:cNvSpPr/>
          <p:nvPr/>
        </p:nvSpPr>
        <p:spPr>
          <a:xfrm>
            <a:off x="827584" y="1397000"/>
            <a:ext cx="6792416" cy="4480272"/>
          </a:xfrm>
          <a:prstGeom prst="rect">
            <a:avLst/>
          </a:prstGeom>
        </p:spPr>
        <p:txBody>
          <a:bodyPr/>
          <a:lstStyle/>
          <a:p>
            <a:pPr marL="342900" lvl="0" indent="-342900">
              <a:buFont typeface="Wingdings" panose="05000000000000000000" pitchFamily="2" charset="2"/>
              <a:buChar char="l"/>
            </a:pPr>
            <a:r>
              <a:rPr lang="zh-CN" altLang="en-US" sz="2400" b="1" dirty="0" smtClean="0">
                <a:latin typeface="+mn-ea"/>
                <a:ea typeface="+mn-ea"/>
                <a:cs typeface="黑体"/>
              </a:rPr>
              <a:t>嵌入式系统启动流程</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latin typeface="+mn-ea"/>
                <a:ea typeface="+mn-ea"/>
                <a:cs typeface="黑体"/>
              </a:rPr>
              <a:t>BootLoader</a:t>
            </a:r>
            <a:r>
              <a:rPr lang="zh-CN" altLang="en-US" sz="2400" b="1" dirty="0" smtClean="0">
                <a:latin typeface="+mn-ea"/>
                <a:ea typeface="+mn-ea"/>
                <a:cs typeface="黑体"/>
              </a:rPr>
              <a:t>概念</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solidFill>
                  <a:srgbClr val="C00000"/>
                </a:solidFill>
                <a:latin typeface="+mn-ea"/>
                <a:ea typeface="+mn-ea"/>
                <a:cs typeface="黑体"/>
              </a:rPr>
              <a:t>BootLoader</a:t>
            </a:r>
            <a:r>
              <a:rPr lang="zh-CN" altLang="en-US" sz="2400" b="1" dirty="0" smtClean="0">
                <a:solidFill>
                  <a:srgbClr val="C00000"/>
                </a:solidFill>
                <a:latin typeface="+mn-ea"/>
                <a:ea typeface="+mn-ea"/>
                <a:cs typeface="黑体"/>
              </a:rPr>
              <a:t>架构</a:t>
            </a:r>
            <a:endParaRPr lang="zh-CN" altLang="en-US" sz="2400" b="1" dirty="0">
              <a:solidFill>
                <a:srgbClr val="C00000"/>
              </a:solidFill>
              <a:latin typeface="+mn-ea"/>
              <a:ea typeface="+mn-ea"/>
              <a:cs typeface="黑体"/>
            </a:endParaRPr>
          </a:p>
          <a:p>
            <a:pPr marL="342900" lvl="0" indent="-342900">
              <a:buFont typeface="Wingdings" panose="05000000000000000000" pitchFamily="2" charset="2"/>
              <a:buChar char="l"/>
            </a:pPr>
            <a:r>
              <a:rPr lang="zh-CN" altLang="en-US" sz="2400" b="1" dirty="0" smtClean="0">
                <a:latin typeface="+mn-ea"/>
                <a:ea typeface="+mn-ea"/>
                <a:cs typeface="黑体"/>
              </a:rPr>
              <a:t>典型</a:t>
            </a:r>
            <a:r>
              <a:rPr lang="en-US" altLang="zh-CN" sz="2400" b="1" dirty="0" err="1" smtClean="0">
                <a:latin typeface="+mn-ea"/>
                <a:ea typeface="+mn-ea"/>
                <a:cs typeface="黑体"/>
              </a:rPr>
              <a:t>BootLoader</a:t>
            </a:r>
            <a:r>
              <a:rPr lang="zh-CN" altLang="en-US" sz="2400" b="1" dirty="0" smtClean="0">
                <a:latin typeface="+mn-ea"/>
                <a:ea typeface="+mn-ea"/>
                <a:cs typeface="黑体"/>
              </a:rPr>
              <a:t>介绍</a:t>
            </a:r>
            <a:endParaRPr lang="zh-CN" altLang="en-US" sz="2400" b="1" dirty="0">
              <a:latin typeface="+mn-ea"/>
              <a:ea typeface="+mn-ea"/>
              <a:cs typeface="黑体"/>
            </a:endParaRPr>
          </a:p>
        </p:txBody>
      </p:sp>
    </p:spTree>
    <p:extLst>
      <p:ext uri="{BB962C8B-B14F-4D97-AF65-F5344CB8AC3E}">
        <p14:creationId xmlns:p14="http://schemas.microsoft.com/office/powerpoint/2010/main" val="3092233689"/>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Boot Loader </a:t>
            </a:r>
            <a:r>
              <a:rPr lang="zh-CN" altLang="en-US" smtClean="0"/>
              <a:t>的基本架构</a:t>
            </a:r>
            <a:endParaRPr lang="en-US" altLang="zh-CN" smtClean="0"/>
          </a:p>
        </p:txBody>
      </p:sp>
      <p:sp>
        <p:nvSpPr>
          <p:cNvPr id="211971" name="Rectangle 3" descr="Rectangle: Click to edit Master text styles&#10;Second level&#10;Third level&#10;Fourth level&#10;Fifth level"/>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lIns="91430" tIns="45715" rIns="91430" bIns="45715" rtlCol="0">
            <a:normAutofit fontScale="62500" lnSpcReduction="20000"/>
          </a:bodyPr>
          <a:lstStyle/>
          <a:p>
            <a:pPr eaLnBrk="1" fontAlgn="auto" hangingPunct="1">
              <a:lnSpc>
                <a:spcPct val="120000"/>
              </a:lnSpc>
              <a:spcAft>
                <a:spcPts val="0"/>
              </a:spcAft>
              <a:defRPr/>
            </a:pPr>
            <a:r>
              <a:rPr lang="en-US" altLang="zh-CN" dirty="0"/>
              <a:t>Boot Loader </a:t>
            </a:r>
            <a:r>
              <a:rPr lang="zh-CN" altLang="en-US" dirty="0"/>
              <a:t>的启动过程是单阶段（</a:t>
            </a:r>
            <a:r>
              <a:rPr lang="en-US" altLang="zh-CN" dirty="0"/>
              <a:t>Single Stage</a:t>
            </a:r>
            <a:r>
              <a:rPr lang="zh-CN" altLang="en-US" dirty="0"/>
              <a:t>）还是多阶段（</a:t>
            </a:r>
            <a:r>
              <a:rPr lang="en-US" altLang="zh-CN" dirty="0"/>
              <a:t>Multi-</a:t>
            </a:r>
            <a:r>
              <a:rPr lang="en-US" altLang="zh-CN" dirty="0" smtClean="0"/>
              <a:t>Stage</a:t>
            </a:r>
            <a:r>
              <a:rPr lang="zh-CN" altLang="en-US" dirty="0" smtClean="0"/>
              <a:t>）</a:t>
            </a:r>
            <a:r>
              <a:rPr lang="en-US" altLang="zh-CN" dirty="0" smtClean="0"/>
              <a:t>?</a:t>
            </a:r>
          </a:p>
          <a:p>
            <a:pPr eaLnBrk="1" fontAlgn="auto" hangingPunct="1">
              <a:lnSpc>
                <a:spcPct val="120000"/>
              </a:lnSpc>
              <a:spcAft>
                <a:spcPts val="0"/>
              </a:spcAft>
              <a:defRPr/>
            </a:pPr>
            <a:r>
              <a:rPr lang="zh-CN" altLang="en-US" dirty="0"/>
              <a:t>单</a:t>
            </a:r>
            <a:r>
              <a:rPr lang="zh-CN" altLang="en-US" dirty="0" smtClean="0"/>
              <a:t>阶段的</a:t>
            </a:r>
            <a:r>
              <a:rPr lang="en-US" altLang="zh-CN" dirty="0" smtClean="0"/>
              <a:t>boot loader</a:t>
            </a:r>
          </a:p>
          <a:p>
            <a:pPr lvl="1" fontAlgn="auto">
              <a:lnSpc>
                <a:spcPct val="120000"/>
              </a:lnSpc>
              <a:spcAft>
                <a:spcPts val="0"/>
              </a:spcAft>
              <a:defRPr/>
            </a:pPr>
            <a:r>
              <a:rPr lang="zh-CN" altLang="en-US" dirty="0" smtClean="0"/>
              <a:t>只包含有一个</a:t>
            </a:r>
            <a:r>
              <a:rPr lang="en-US" altLang="zh-CN" dirty="0" smtClean="0"/>
              <a:t>image</a:t>
            </a:r>
            <a:r>
              <a:rPr lang="zh-CN" altLang="en-US" dirty="0" smtClean="0"/>
              <a:t>文件</a:t>
            </a:r>
            <a:endParaRPr lang="en-US" altLang="zh-CN" dirty="0" smtClean="0"/>
          </a:p>
          <a:p>
            <a:pPr eaLnBrk="1" fontAlgn="auto" hangingPunct="1">
              <a:lnSpc>
                <a:spcPct val="120000"/>
              </a:lnSpc>
              <a:spcAft>
                <a:spcPts val="0"/>
              </a:spcAft>
              <a:defRPr/>
            </a:pPr>
            <a:r>
              <a:rPr lang="zh-CN" altLang="en-US" dirty="0" smtClean="0"/>
              <a:t>多阶段的</a:t>
            </a:r>
            <a:r>
              <a:rPr lang="en-US" altLang="zh-CN" dirty="0" smtClean="0"/>
              <a:t> </a:t>
            </a:r>
            <a:r>
              <a:rPr lang="en-US" altLang="zh-CN" dirty="0"/>
              <a:t>Boot </a:t>
            </a:r>
            <a:r>
              <a:rPr lang="en-US" altLang="zh-CN" dirty="0" smtClean="0"/>
              <a:t>Loader</a:t>
            </a:r>
          </a:p>
          <a:p>
            <a:pPr lvl="1" fontAlgn="auto">
              <a:lnSpc>
                <a:spcPct val="120000"/>
              </a:lnSpc>
              <a:spcAft>
                <a:spcPts val="0"/>
              </a:spcAft>
              <a:defRPr/>
            </a:pPr>
            <a:r>
              <a:rPr lang="zh-CN" altLang="en-US" dirty="0" smtClean="0"/>
              <a:t>前一阶段的主要功能是用来加载后面一个阶段的</a:t>
            </a:r>
            <a:r>
              <a:rPr lang="en-US" altLang="zh-CN" dirty="0" smtClean="0"/>
              <a:t>boot loader</a:t>
            </a:r>
            <a:endParaRPr lang="en-US" altLang="zh-CN" dirty="0"/>
          </a:p>
          <a:p>
            <a:pPr lvl="1" eaLnBrk="1" fontAlgn="auto" hangingPunct="1">
              <a:lnSpc>
                <a:spcPct val="120000"/>
              </a:lnSpc>
              <a:spcAft>
                <a:spcPts val="0"/>
              </a:spcAft>
              <a:defRPr/>
            </a:pPr>
            <a:r>
              <a:rPr lang="zh-CN" altLang="en-US" dirty="0"/>
              <a:t>提供更为复杂的功能，以及更好的可移植性</a:t>
            </a:r>
            <a:endParaRPr lang="en-US" altLang="zh-CN" dirty="0"/>
          </a:p>
          <a:p>
            <a:pPr eaLnBrk="1" fontAlgn="auto" hangingPunct="1">
              <a:lnSpc>
                <a:spcPct val="120000"/>
              </a:lnSpc>
              <a:spcAft>
                <a:spcPts val="0"/>
              </a:spcAft>
              <a:defRPr/>
            </a:pPr>
            <a:r>
              <a:rPr lang="en-US" altLang="zh-CN" dirty="0"/>
              <a:t>BOOTLOADER</a:t>
            </a:r>
            <a:r>
              <a:rPr lang="zh-CN" altLang="en-US" dirty="0"/>
              <a:t>的生命周期</a:t>
            </a:r>
            <a:endParaRPr lang="en-US" altLang="zh-CN" dirty="0"/>
          </a:p>
          <a:p>
            <a:pPr lvl="1" eaLnBrk="1" fontAlgn="auto" hangingPunct="1">
              <a:lnSpc>
                <a:spcPct val="120000"/>
              </a:lnSpc>
              <a:spcAft>
                <a:spcPts val="0"/>
              </a:spcAft>
              <a:defRPr/>
            </a:pPr>
            <a:r>
              <a:rPr lang="en-US" altLang="zh-CN" dirty="0"/>
              <a:t>1. </a:t>
            </a:r>
            <a:r>
              <a:rPr lang="zh-CN" altLang="en-US" dirty="0"/>
              <a:t>初始化硬件</a:t>
            </a:r>
            <a:r>
              <a:rPr lang="en-US" altLang="zh-CN" dirty="0"/>
              <a:t>,</a:t>
            </a:r>
            <a:r>
              <a:rPr lang="zh-CN" altLang="en-US" dirty="0"/>
              <a:t>如设置</a:t>
            </a:r>
            <a:r>
              <a:rPr lang="en-US" altLang="zh-CN" dirty="0"/>
              <a:t>UART(</a:t>
            </a:r>
            <a:r>
              <a:rPr lang="zh-CN" altLang="en-US" dirty="0"/>
              <a:t>至少设置一个</a:t>
            </a:r>
            <a:r>
              <a:rPr lang="en-US" altLang="zh-CN" dirty="0"/>
              <a:t>),</a:t>
            </a:r>
            <a:r>
              <a:rPr lang="zh-CN" altLang="en-US" dirty="0"/>
              <a:t>检测存储器等</a:t>
            </a:r>
            <a:endParaRPr lang="en-US" altLang="zh-CN" dirty="0"/>
          </a:p>
          <a:p>
            <a:pPr lvl="1" eaLnBrk="1" fontAlgn="auto" hangingPunct="1">
              <a:lnSpc>
                <a:spcPct val="120000"/>
              </a:lnSpc>
              <a:spcAft>
                <a:spcPts val="0"/>
              </a:spcAft>
              <a:defRPr/>
            </a:pPr>
            <a:r>
              <a:rPr lang="en-US" altLang="zh-CN" dirty="0"/>
              <a:t>2. </a:t>
            </a:r>
            <a:r>
              <a:rPr lang="zh-CN" altLang="en-US" dirty="0"/>
              <a:t>设置启动参数</a:t>
            </a:r>
            <a:r>
              <a:rPr lang="en-US" altLang="zh-CN" dirty="0"/>
              <a:t>,</a:t>
            </a:r>
            <a:r>
              <a:rPr lang="zh-CN" altLang="en-US" dirty="0"/>
              <a:t>告诉内核硬件的信息</a:t>
            </a:r>
            <a:r>
              <a:rPr lang="en-US" altLang="zh-CN" dirty="0"/>
              <a:t>,</a:t>
            </a:r>
            <a:r>
              <a:rPr lang="zh-CN" altLang="en-US" dirty="0"/>
              <a:t>如用哪个启动界面</a:t>
            </a:r>
            <a:r>
              <a:rPr lang="en-US" altLang="zh-CN" dirty="0"/>
              <a:t>,</a:t>
            </a:r>
            <a:r>
              <a:rPr lang="zh-CN" altLang="en-US" dirty="0"/>
              <a:t>波特率</a:t>
            </a:r>
            <a:r>
              <a:rPr lang="en-US" altLang="zh-CN" dirty="0"/>
              <a:t>.</a:t>
            </a:r>
          </a:p>
          <a:p>
            <a:pPr lvl="1" eaLnBrk="1" fontAlgn="auto" hangingPunct="1">
              <a:lnSpc>
                <a:spcPct val="120000"/>
              </a:lnSpc>
              <a:spcAft>
                <a:spcPts val="0"/>
              </a:spcAft>
              <a:defRPr/>
            </a:pPr>
            <a:r>
              <a:rPr lang="en-US" altLang="zh-CN" dirty="0"/>
              <a:t>3. </a:t>
            </a:r>
            <a:r>
              <a:rPr lang="zh-CN" altLang="en-US" dirty="0"/>
              <a:t>跳转到操作系统的首地址</a:t>
            </a:r>
            <a:r>
              <a:rPr lang="en-US" altLang="zh-CN" dirty="0"/>
              <a:t>.</a:t>
            </a:r>
          </a:p>
          <a:p>
            <a:pPr lvl="1" eaLnBrk="1" fontAlgn="auto" hangingPunct="1">
              <a:lnSpc>
                <a:spcPct val="120000"/>
              </a:lnSpc>
              <a:spcAft>
                <a:spcPts val="0"/>
              </a:spcAft>
              <a:defRPr/>
            </a:pPr>
            <a:r>
              <a:rPr lang="en-US" altLang="zh-CN" dirty="0"/>
              <a:t>4. </a:t>
            </a:r>
            <a:r>
              <a:rPr lang="zh-CN" altLang="en-US" dirty="0"/>
              <a:t>消亡</a:t>
            </a:r>
            <a:r>
              <a:rPr lang="en-US" altLang="zh-CN" dirty="0"/>
              <a:t> </a:t>
            </a:r>
          </a:p>
          <a:p>
            <a:pPr eaLnBrk="1" fontAlgn="auto" hangingPunct="1">
              <a:lnSpc>
                <a:spcPct val="120000"/>
              </a:lnSpc>
              <a:spcAft>
                <a:spcPts val="0"/>
              </a:spcAft>
              <a:defRPr/>
            </a:pPr>
            <a:r>
              <a:rPr lang="zh-CN" altLang="en-US" dirty="0"/>
              <a:t>从固态存储设备上启动的</a:t>
            </a:r>
            <a:r>
              <a:rPr lang="en-US" altLang="zh-CN" dirty="0"/>
              <a:t> Boot Loader </a:t>
            </a:r>
            <a:r>
              <a:rPr lang="zh-CN" altLang="en-US" dirty="0"/>
              <a:t>大多都是</a:t>
            </a:r>
            <a:r>
              <a:rPr lang="en-US" altLang="zh-CN" dirty="0"/>
              <a:t> 2 </a:t>
            </a:r>
            <a:r>
              <a:rPr lang="zh-CN" altLang="en-US" dirty="0"/>
              <a:t>阶段的启动过程</a:t>
            </a:r>
            <a:endParaRPr lang="en-US" altLang="zh-CN" dirty="0"/>
          </a:p>
          <a:p>
            <a:pPr lvl="1" eaLnBrk="1" fontAlgn="auto" hangingPunct="1">
              <a:lnSpc>
                <a:spcPct val="120000"/>
              </a:lnSpc>
              <a:spcAft>
                <a:spcPts val="0"/>
              </a:spcAft>
              <a:defRPr/>
            </a:pPr>
            <a:r>
              <a:rPr lang="zh-CN" altLang="en-US" dirty="0"/>
              <a:t>启动过程可以分为</a:t>
            </a:r>
            <a:r>
              <a:rPr lang="en-US" altLang="zh-CN" dirty="0"/>
              <a:t> stage 1</a:t>
            </a:r>
            <a:r>
              <a:rPr lang="zh-CN" altLang="en-US" dirty="0"/>
              <a:t>和</a:t>
            </a:r>
            <a:r>
              <a:rPr lang="en-US" altLang="zh-CN" dirty="0"/>
              <a:t> stage 2 </a:t>
            </a:r>
            <a:r>
              <a:rPr lang="zh-CN" altLang="en-US" dirty="0"/>
              <a:t>两部分</a:t>
            </a:r>
            <a:r>
              <a:rPr lang="en-US" altLang="zh-CN" dirty="0"/>
              <a:t> </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smtClean="0"/>
              <a:t>两阶段</a:t>
            </a:r>
            <a:r>
              <a:rPr lang="en-US" altLang="zh-CN" dirty="0" smtClean="0"/>
              <a:t>Bootloader</a:t>
            </a:r>
            <a:r>
              <a:rPr lang="zh-CN" altLang="en-US" dirty="0" smtClean="0"/>
              <a:t>概述</a:t>
            </a:r>
            <a:endParaRPr lang="en-US" altLang="zh-CN" dirty="0" smtClean="0"/>
          </a:p>
        </p:txBody>
      </p:sp>
      <p:sp>
        <p:nvSpPr>
          <p:cNvPr id="2253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zh-CN" smtClean="0"/>
              <a:t>stage 1</a:t>
            </a:r>
          </a:p>
          <a:p>
            <a:pPr lvl="1" eaLnBrk="1" hangingPunct="1"/>
            <a:r>
              <a:rPr lang="zh-CN" altLang="en-US" smtClean="0"/>
              <a:t>汇编</a:t>
            </a:r>
            <a:endParaRPr lang="en-US" altLang="zh-CN" smtClean="0"/>
          </a:p>
          <a:p>
            <a:pPr lvl="1" eaLnBrk="1" hangingPunct="1"/>
            <a:r>
              <a:rPr lang="zh-CN" altLang="en-US" smtClean="0"/>
              <a:t>简单的硬件初始化</a:t>
            </a:r>
            <a:endParaRPr lang="en-US" altLang="zh-CN" smtClean="0"/>
          </a:p>
          <a:p>
            <a:pPr eaLnBrk="1" hangingPunct="1"/>
            <a:r>
              <a:rPr lang="en-US" altLang="zh-CN" smtClean="0"/>
              <a:t>stage 2</a:t>
            </a:r>
          </a:p>
          <a:p>
            <a:pPr lvl="1" eaLnBrk="1" hangingPunct="1"/>
            <a:r>
              <a:rPr lang="en-US" altLang="zh-CN" smtClean="0"/>
              <a:t>C</a:t>
            </a:r>
            <a:r>
              <a:rPr lang="zh-CN" altLang="en-US" smtClean="0"/>
              <a:t>语言</a:t>
            </a:r>
            <a:endParaRPr lang="en-US" altLang="zh-CN" smtClean="0"/>
          </a:p>
          <a:p>
            <a:pPr lvl="1" eaLnBrk="1" hangingPunct="1"/>
            <a:r>
              <a:rPr lang="zh-CN" altLang="en-US" smtClean="0"/>
              <a:t>复制数据</a:t>
            </a:r>
            <a:endParaRPr lang="en-US" altLang="zh-CN" smtClean="0"/>
          </a:p>
          <a:p>
            <a:pPr lvl="1" eaLnBrk="1" hangingPunct="1"/>
            <a:r>
              <a:rPr lang="zh-CN" altLang="en-US" smtClean="0"/>
              <a:t>设置启动参数</a:t>
            </a:r>
            <a:endParaRPr lang="en-US" altLang="zh-CN" smtClean="0"/>
          </a:p>
          <a:p>
            <a:pPr lvl="1" eaLnBrk="1" hangingPunct="1"/>
            <a:r>
              <a:rPr lang="zh-CN" altLang="en-US" smtClean="0"/>
              <a:t>串口通信等功能</a:t>
            </a:r>
            <a:endParaRPr lang="en-US" altLang="zh-CN" smtClean="0"/>
          </a:p>
          <a:p>
            <a:pPr eaLnBrk="1" hangingPunct="1"/>
            <a:endParaRPr lang="zh-CN" altLang="en-US" smtClean="0"/>
          </a:p>
        </p:txBody>
      </p:sp>
      <p:pic>
        <p:nvPicPr>
          <p:cNvPr id="22532" name="Picture 4" descr="image002">
            <a:hlinkClick r:id="rId2"/>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935" r="6897"/>
          <a:stretch>
            <a:fillRect/>
          </a:stretch>
        </p:blipFill>
        <p:spPr bwMode="auto">
          <a:xfrm>
            <a:off x="3711575" y="1143000"/>
            <a:ext cx="54324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Boot</a:t>
            </a:r>
            <a:r>
              <a:rPr lang="en-US" altLang="zh-CN" smtClean="0">
                <a:latin typeface="黑体" panose="02010609060101010101" pitchFamily="49" charset="-122"/>
              </a:rPr>
              <a:t> </a:t>
            </a:r>
            <a:r>
              <a:rPr lang="en-US" altLang="zh-CN" smtClean="0"/>
              <a:t>Loader</a:t>
            </a:r>
            <a:r>
              <a:rPr lang="en-US" altLang="zh-CN" smtClean="0">
                <a:latin typeface="黑体" panose="02010609060101010101" pitchFamily="49" charset="-122"/>
              </a:rPr>
              <a:t> </a:t>
            </a:r>
            <a:r>
              <a:rPr lang="zh-CN" altLang="en-US" smtClean="0"/>
              <a:t>的主要任务</a:t>
            </a:r>
          </a:p>
        </p:txBody>
      </p:sp>
      <p:sp>
        <p:nvSpPr>
          <p:cNvPr id="218115" name="Rectangle 3" descr="Rectangle: Click to edit Master text styles&#10;Second level&#10;Third level&#10;Fourth level&#10;Fifth level"/>
          <p:cNvSpPr>
            <a:spLocks noGrp="1" noChangeArrowheads="1"/>
          </p:cNvSpPr>
          <p:nvPr>
            <p:ph idx="1"/>
          </p:nvPr>
        </p:nvSpPr>
        <p:spPr/>
        <p:txBody>
          <a:bodyPr rtlCol="0">
            <a:normAutofit fontScale="62500" lnSpcReduction="20000"/>
          </a:bodyPr>
          <a:lstStyle/>
          <a:p>
            <a:pPr eaLnBrk="1" fontAlgn="auto" hangingPunct="1">
              <a:lnSpc>
                <a:spcPct val="120000"/>
              </a:lnSpc>
              <a:spcAft>
                <a:spcPts val="0"/>
              </a:spcAft>
              <a:defRPr/>
            </a:pPr>
            <a:r>
              <a:rPr lang="zh-CN" altLang="en-US" sz="2600" dirty="0"/>
              <a:t>假定</a:t>
            </a:r>
            <a:endParaRPr lang="en-US" altLang="zh-CN" sz="2600" dirty="0"/>
          </a:p>
          <a:p>
            <a:pPr lvl="1" eaLnBrk="1" fontAlgn="auto" hangingPunct="1">
              <a:lnSpc>
                <a:spcPct val="120000"/>
              </a:lnSpc>
              <a:spcAft>
                <a:spcPts val="0"/>
              </a:spcAft>
              <a:defRPr/>
            </a:pPr>
            <a:r>
              <a:rPr lang="zh-CN" altLang="en-US" sz="2300" dirty="0"/>
              <a:t>内核映像与根文件系统映像都被加载到</a:t>
            </a:r>
            <a:r>
              <a:rPr lang="en-US" altLang="zh-CN" sz="2300" dirty="0">
                <a:latin typeface="Times New Roman"/>
              </a:rPr>
              <a:t> </a:t>
            </a:r>
            <a:r>
              <a:rPr lang="en-US" altLang="zh-CN" sz="2300" dirty="0"/>
              <a:t>RAM</a:t>
            </a:r>
            <a:r>
              <a:rPr lang="en-US" altLang="zh-CN" sz="2300" dirty="0">
                <a:latin typeface="Times New Roman"/>
              </a:rPr>
              <a:t> </a:t>
            </a:r>
            <a:r>
              <a:rPr lang="zh-CN" altLang="en-US" sz="2300" dirty="0"/>
              <a:t>中运行</a:t>
            </a:r>
            <a:r>
              <a:rPr lang="en-US" altLang="zh-CN" sz="2300" dirty="0"/>
              <a:t> </a:t>
            </a:r>
          </a:p>
          <a:p>
            <a:pPr lvl="1" fontAlgn="auto">
              <a:lnSpc>
                <a:spcPct val="120000"/>
              </a:lnSpc>
              <a:spcAft>
                <a:spcPts val="0"/>
              </a:spcAft>
              <a:defRPr/>
            </a:pPr>
            <a:r>
              <a:rPr lang="zh-CN" altLang="en-US" sz="2300" dirty="0" smtClean="0"/>
              <a:t>另外的选择方案：</a:t>
            </a:r>
            <a:r>
              <a:rPr lang="en-US" altLang="zh-CN" sz="2300" dirty="0" smtClean="0"/>
              <a:t>XIP</a:t>
            </a:r>
            <a:r>
              <a:rPr lang="zh-CN" altLang="en-US" sz="2000" dirty="0"/>
              <a:t>（</a:t>
            </a:r>
            <a:r>
              <a:rPr lang="en-US" altLang="zh-CN" sz="2000" dirty="0"/>
              <a:t>execute in place</a:t>
            </a:r>
            <a:r>
              <a:rPr lang="zh-CN" altLang="en-US" sz="2000" dirty="0" smtClean="0"/>
              <a:t>）</a:t>
            </a:r>
            <a:endParaRPr lang="en-US" altLang="zh-CN" sz="2300" dirty="0"/>
          </a:p>
          <a:p>
            <a:pPr lvl="2" eaLnBrk="1" fontAlgn="auto" hangingPunct="1">
              <a:lnSpc>
                <a:spcPct val="120000"/>
              </a:lnSpc>
              <a:spcAft>
                <a:spcPts val="0"/>
              </a:spcAft>
              <a:defRPr/>
            </a:pPr>
            <a:r>
              <a:rPr lang="zh-CN" altLang="en-US" sz="2000" dirty="0"/>
              <a:t>直接在</a:t>
            </a:r>
            <a:r>
              <a:rPr lang="en-US" altLang="zh-CN" sz="2000" dirty="0">
                <a:latin typeface="Times New Roman"/>
              </a:rPr>
              <a:t> </a:t>
            </a:r>
            <a:r>
              <a:rPr lang="en-US" altLang="zh-CN" sz="2000" dirty="0"/>
              <a:t>ROM</a:t>
            </a:r>
            <a:r>
              <a:rPr lang="en-US" altLang="zh-CN" sz="2000" dirty="0">
                <a:latin typeface="Times New Roman"/>
              </a:rPr>
              <a:t> </a:t>
            </a:r>
            <a:r>
              <a:rPr lang="zh-CN" altLang="en-US" sz="2000" dirty="0"/>
              <a:t>或</a:t>
            </a:r>
            <a:r>
              <a:rPr lang="en-US" altLang="zh-CN" sz="2000" dirty="0">
                <a:latin typeface="Times New Roman"/>
              </a:rPr>
              <a:t> </a:t>
            </a:r>
            <a:r>
              <a:rPr lang="en-US" altLang="zh-CN" sz="2000" dirty="0"/>
              <a:t>Flash</a:t>
            </a:r>
            <a:r>
              <a:rPr lang="en-US" altLang="zh-CN" sz="2000" dirty="0">
                <a:latin typeface="Times New Roman"/>
              </a:rPr>
              <a:t> </a:t>
            </a:r>
            <a:r>
              <a:rPr lang="zh-CN" altLang="en-US" sz="2000" dirty="0"/>
              <a:t>这样的固态存储设备中直接运行</a:t>
            </a:r>
            <a:r>
              <a:rPr lang="en-US" altLang="zh-CN" sz="2000" dirty="0"/>
              <a:t> </a:t>
            </a:r>
          </a:p>
          <a:p>
            <a:pPr eaLnBrk="1" fontAlgn="auto" hangingPunct="1">
              <a:lnSpc>
                <a:spcPct val="120000"/>
              </a:lnSpc>
              <a:spcAft>
                <a:spcPts val="0"/>
              </a:spcAft>
              <a:defRPr/>
            </a:pPr>
            <a:r>
              <a:rPr lang="en-US" altLang="zh-CN" sz="2600" dirty="0"/>
              <a:t>stage1</a:t>
            </a:r>
            <a:r>
              <a:rPr lang="en-US" altLang="zh-CN" sz="2600" dirty="0">
                <a:latin typeface="Times New Roman"/>
              </a:rPr>
              <a:t> </a:t>
            </a:r>
            <a:r>
              <a:rPr lang="zh-CN" altLang="en-US" sz="2600" dirty="0"/>
              <a:t>通常包括以下步骤</a:t>
            </a:r>
            <a:endParaRPr lang="en-US" altLang="zh-CN" sz="2600" dirty="0"/>
          </a:p>
          <a:p>
            <a:pPr lvl="1" eaLnBrk="1" fontAlgn="auto" hangingPunct="1">
              <a:lnSpc>
                <a:spcPct val="120000"/>
              </a:lnSpc>
              <a:spcAft>
                <a:spcPts val="0"/>
              </a:spcAft>
              <a:defRPr/>
            </a:pPr>
            <a:r>
              <a:rPr lang="zh-CN" altLang="en-US" sz="2300" dirty="0"/>
              <a:t>硬件设备初始化</a:t>
            </a:r>
            <a:endParaRPr lang="en-US" altLang="zh-CN" sz="2300" dirty="0"/>
          </a:p>
          <a:p>
            <a:pPr lvl="1" eaLnBrk="1" fontAlgn="auto" hangingPunct="1">
              <a:lnSpc>
                <a:spcPct val="120000"/>
              </a:lnSpc>
              <a:spcAft>
                <a:spcPts val="0"/>
              </a:spcAft>
              <a:defRPr/>
            </a:pPr>
            <a:r>
              <a:rPr lang="zh-CN" altLang="en-US" sz="2300" dirty="0"/>
              <a:t>为加载</a:t>
            </a:r>
            <a:r>
              <a:rPr lang="en-US" altLang="zh-CN" sz="2300" dirty="0">
                <a:latin typeface="Times New Roman"/>
              </a:rPr>
              <a:t> </a:t>
            </a:r>
            <a:r>
              <a:rPr lang="en-US" altLang="zh-CN" sz="2300" dirty="0"/>
              <a:t>Boot</a:t>
            </a:r>
            <a:r>
              <a:rPr lang="en-US" altLang="zh-CN" sz="2300" dirty="0">
                <a:latin typeface="Times New Roman"/>
              </a:rPr>
              <a:t> </a:t>
            </a:r>
            <a:r>
              <a:rPr lang="en-US" altLang="zh-CN" sz="2300" dirty="0"/>
              <a:t>Loader</a:t>
            </a:r>
            <a:r>
              <a:rPr lang="en-US" altLang="zh-CN" sz="2300" dirty="0">
                <a:latin typeface="Times New Roman"/>
              </a:rPr>
              <a:t> </a:t>
            </a:r>
            <a:r>
              <a:rPr lang="zh-CN" altLang="en-US" sz="2300" dirty="0"/>
              <a:t>的</a:t>
            </a:r>
            <a:r>
              <a:rPr lang="en-US" altLang="zh-CN" sz="2300" dirty="0">
                <a:latin typeface="Times New Roman"/>
              </a:rPr>
              <a:t> </a:t>
            </a:r>
            <a:r>
              <a:rPr lang="en-US" altLang="zh-CN" sz="2300" dirty="0"/>
              <a:t>stage2</a:t>
            </a:r>
            <a:r>
              <a:rPr lang="en-US" altLang="zh-CN" sz="2300" dirty="0">
                <a:latin typeface="Times New Roman"/>
              </a:rPr>
              <a:t> </a:t>
            </a:r>
            <a:r>
              <a:rPr lang="zh-CN" altLang="en-US" sz="2300" dirty="0"/>
              <a:t>准备</a:t>
            </a:r>
            <a:r>
              <a:rPr lang="en-US" altLang="zh-CN" sz="2300" dirty="0">
                <a:latin typeface="Times New Roman"/>
              </a:rPr>
              <a:t> </a:t>
            </a:r>
            <a:r>
              <a:rPr lang="en-US" altLang="zh-CN" sz="2300" dirty="0"/>
              <a:t>RAM</a:t>
            </a:r>
            <a:r>
              <a:rPr lang="en-US" altLang="zh-CN" sz="2300" dirty="0">
                <a:latin typeface="Times New Roman"/>
              </a:rPr>
              <a:t> </a:t>
            </a:r>
            <a:r>
              <a:rPr lang="zh-CN" altLang="en-US" sz="2300" dirty="0"/>
              <a:t>空间</a:t>
            </a:r>
            <a:endParaRPr lang="en-US" altLang="zh-CN" sz="2300" dirty="0"/>
          </a:p>
          <a:p>
            <a:pPr lvl="1" eaLnBrk="1" fontAlgn="auto" hangingPunct="1">
              <a:lnSpc>
                <a:spcPct val="120000"/>
              </a:lnSpc>
              <a:spcAft>
                <a:spcPts val="0"/>
              </a:spcAft>
              <a:defRPr/>
            </a:pPr>
            <a:r>
              <a:rPr lang="zh-CN" altLang="en-US" sz="2300" dirty="0"/>
              <a:t>拷贝</a:t>
            </a:r>
            <a:r>
              <a:rPr lang="en-US" altLang="zh-CN" sz="2300" dirty="0">
                <a:latin typeface="Times New Roman"/>
              </a:rPr>
              <a:t> </a:t>
            </a:r>
            <a:r>
              <a:rPr lang="en-US" altLang="zh-CN" sz="2300" dirty="0"/>
              <a:t>Boot</a:t>
            </a:r>
            <a:r>
              <a:rPr lang="en-US" altLang="zh-CN" sz="2300" dirty="0">
                <a:latin typeface="Times New Roman"/>
              </a:rPr>
              <a:t> </a:t>
            </a:r>
            <a:r>
              <a:rPr lang="en-US" altLang="zh-CN" sz="2300" dirty="0"/>
              <a:t>Loader</a:t>
            </a:r>
            <a:r>
              <a:rPr lang="en-US" altLang="zh-CN" sz="2300" dirty="0">
                <a:latin typeface="Times New Roman"/>
              </a:rPr>
              <a:t> </a:t>
            </a:r>
            <a:r>
              <a:rPr lang="zh-CN" altLang="en-US" sz="2300" dirty="0"/>
              <a:t>的</a:t>
            </a:r>
            <a:r>
              <a:rPr lang="en-US" altLang="zh-CN" sz="2300" dirty="0">
                <a:latin typeface="Times New Roman"/>
              </a:rPr>
              <a:t> </a:t>
            </a:r>
            <a:r>
              <a:rPr lang="en-US" altLang="zh-CN" sz="2300" dirty="0"/>
              <a:t>stage2</a:t>
            </a:r>
            <a:r>
              <a:rPr lang="en-US" altLang="zh-CN" sz="2300" dirty="0">
                <a:latin typeface="Times New Roman"/>
              </a:rPr>
              <a:t> </a:t>
            </a:r>
            <a:r>
              <a:rPr lang="zh-CN" altLang="en-US" sz="2300" dirty="0"/>
              <a:t>到</a:t>
            </a:r>
            <a:r>
              <a:rPr lang="en-US" altLang="zh-CN" sz="2300" dirty="0">
                <a:latin typeface="Times New Roman"/>
              </a:rPr>
              <a:t> </a:t>
            </a:r>
            <a:r>
              <a:rPr lang="en-US" altLang="zh-CN" sz="2300" dirty="0"/>
              <a:t>RAM</a:t>
            </a:r>
            <a:r>
              <a:rPr lang="en-US" altLang="zh-CN" sz="2300" dirty="0">
                <a:latin typeface="Times New Roman"/>
              </a:rPr>
              <a:t> </a:t>
            </a:r>
            <a:r>
              <a:rPr lang="zh-CN" altLang="en-US" sz="2300" dirty="0"/>
              <a:t>空间中</a:t>
            </a:r>
            <a:endParaRPr lang="en-US" altLang="zh-CN" sz="2300" dirty="0"/>
          </a:p>
          <a:p>
            <a:pPr lvl="1" eaLnBrk="1" fontAlgn="auto" hangingPunct="1">
              <a:lnSpc>
                <a:spcPct val="120000"/>
              </a:lnSpc>
              <a:spcAft>
                <a:spcPts val="0"/>
              </a:spcAft>
              <a:defRPr/>
            </a:pPr>
            <a:r>
              <a:rPr lang="zh-CN" altLang="en-US" sz="2300" dirty="0"/>
              <a:t>设置好堆栈</a:t>
            </a:r>
            <a:endParaRPr lang="en-US" altLang="zh-CN" sz="2300" dirty="0"/>
          </a:p>
          <a:p>
            <a:pPr lvl="1" eaLnBrk="1" fontAlgn="auto" hangingPunct="1">
              <a:lnSpc>
                <a:spcPct val="120000"/>
              </a:lnSpc>
              <a:spcAft>
                <a:spcPts val="0"/>
              </a:spcAft>
              <a:defRPr/>
            </a:pPr>
            <a:r>
              <a:rPr lang="zh-CN" altLang="en-US" sz="2300" dirty="0"/>
              <a:t>跳转到</a:t>
            </a:r>
            <a:r>
              <a:rPr lang="en-US" altLang="zh-CN" sz="2300" dirty="0">
                <a:latin typeface="Times New Roman"/>
              </a:rPr>
              <a:t> </a:t>
            </a:r>
            <a:r>
              <a:rPr lang="en-US" altLang="zh-CN" sz="2300" dirty="0"/>
              <a:t>stage2</a:t>
            </a:r>
            <a:r>
              <a:rPr lang="en-US" altLang="zh-CN" sz="2300" dirty="0">
                <a:latin typeface="Times New Roman"/>
              </a:rPr>
              <a:t> </a:t>
            </a:r>
            <a:r>
              <a:rPr lang="zh-CN" altLang="en-US" sz="2300" dirty="0"/>
              <a:t>的</a:t>
            </a:r>
            <a:r>
              <a:rPr lang="en-US" altLang="zh-CN" sz="2300" dirty="0">
                <a:latin typeface="Times New Roman"/>
              </a:rPr>
              <a:t> </a:t>
            </a:r>
            <a:r>
              <a:rPr lang="en-US" altLang="zh-CN" sz="2300" dirty="0"/>
              <a:t>C</a:t>
            </a:r>
            <a:r>
              <a:rPr lang="en-US" altLang="zh-CN" sz="2300" dirty="0">
                <a:latin typeface="Times New Roman"/>
              </a:rPr>
              <a:t> </a:t>
            </a:r>
            <a:r>
              <a:rPr lang="zh-CN" altLang="en-US" sz="2300" dirty="0"/>
              <a:t>入口点</a:t>
            </a:r>
            <a:endParaRPr lang="en-US" altLang="zh-CN" sz="2300" dirty="0"/>
          </a:p>
          <a:p>
            <a:pPr eaLnBrk="1" fontAlgn="auto" hangingPunct="1">
              <a:lnSpc>
                <a:spcPct val="120000"/>
              </a:lnSpc>
              <a:spcAft>
                <a:spcPts val="0"/>
              </a:spcAft>
              <a:defRPr/>
            </a:pPr>
            <a:r>
              <a:rPr lang="en-US" altLang="zh-CN" sz="2600" dirty="0"/>
              <a:t>Boot</a:t>
            </a:r>
            <a:r>
              <a:rPr lang="en-US" altLang="zh-CN" sz="2600" dirty="0">
                <a:latin typeface="Times New Roman"/>
              </a:rPr>
              <a:t> </a:t>
            </a:r>
            <a:r>
              <a:rPr lang="en-US" altLang="zh-CN" sz="2600" dirty="0"/>
              <a:t>Loader</a:t>
            </a:r>
            <a:r>
              <a:rPr lang="en-US" altLang="zh-CN" sz="2600" dirty="0">
                <a:latin typeface="Times New Roman"/>
              </a:rPr>
              <a:t> </a:t>
            </a:r>
            <a:r>
              <a:rPr lang="zh-CN" altLang="en-US" sz="2600" dirty="0"/>
              <a:t>的</a:t>
            </a:r>
            <a:r>
              <a:rPr lang="en-US" altLang="zh-CN" sz="2600" dirty="0">
                <a:latin typeface="Times New Roman"/>
              </a:rPr>
              <a:t> </a:t>
            </a:r>
            <a:r>
              <a:rPr lang="en-US" altLang="zh-CN" sz="2600" dirty="0"/>
              <a:t>stage2</a:t>
            </a:r>
            <a:r>
              <a:rPr lang="en-US" altLang="zh-CN" sz="2600" dirty="0">
                <a:latin typeface="Times New Roman"/>
              </a:rPr>
              <a:t> </a:t>
            </a:r>
            <a:r>
              <a:rPr lang="zh-CN" altLang="en-US" sz="2600" dirty="0"/>
              <a:t>通常包括以下步骤</a:t>
            </a:r>
            <a:endParaRPr lang="en-US" altLang="zh-CN" sz="2600" dirty="0"/>
          </a:p>
          <a:p>
            <a:pPr lvl="1" eaLnBrk="1" fontAlgn="auto" hangingPunct="1">
              <a:lnSpc>
                <a:spcPct val="120000"/>
              </a:lnSpc>
              <a:spcAft>
                <a:spcPts val="0"/>
              </a:spcAft>
              <a:defRPr/>
            </a:pPr>
            <a:r>
              <a:rPr lang="zh-CN" altLang="en-US" sz="2300" dirty="0"/>
              <a:t>初始化本阶段要使用到的硬件设备</a:t>
            </a:r>
            <a:endParaRPr lang="en-US" altLang="zh-CN" sz="2300" dirty="0"/>
          </a:p>
          <a:p>
            <a:pPr lvl="1" eaLnBrk="1" fontAlgn="auto" hangingPunct="1">
              <a:lnSpc>
                <a:spcPct val="120000"/>
              </a:lnSpc>
              <a:spcAft>
                <a:spcPts val="0"/>
              </a:spcAft>
              <a:defRPr/>
            </a:pPr>
            <a:r>
              <a:rPr lang="zh-CN" altLang="en-US" sz="2300" dirty="0"/>
              <a:t>检测系统内存映射</a:t>
            </a:r>
            <a:r>
              <a:rPr lang="en-US" altLang="zh-CN" sz="2300" dirty="0"/>
              <a:t>(memory</a:t>
            </a:r>
            <a:r>
              <a:rPr lang="en-US" altLang="zh-CN" sz="2300" dirty="0">
                <a:latin typeface="Times New Roman"/>
              </a:rPr>
              <a:t> </a:t>
            </a:r>
            <a:r>
              <a:rPr lang="en-US" altLang="zh-CN" sz="2300" dirty="0"/>
              <a:t>map)</a:t>
            </a:r>
          </a:p>
          <a:p>
            <a:pPr lvl="1" eaLnBrk="1" fontAlgn="auto" hangingPunct="1">
              <a:lnSpc>
                <a:spcPct val="120000"/>
              </a:lnSpc>
              <a:spcAft>
                <a:spcPts val="0"/>
              </a:spcAft>
              <a:defRPr/>
            </a:pPr>
            <a:r>
              <a:rPr lang="zh-CN" altLang="en-US" sz="2300" dirty="0"/>
              <a:t>将</a:t>
            </a:r>
            <a:r>
              <a:rPr lang="en-US" altLang="zh-CN" sz="2300" dirty="0">
                <a:latin typeface="Times New Roman"/>
              </a:rPr>
              <a:t> </a:t>
            </a:r>
            <a:r>
              <a:rPr lang="en-US" altLang="zh-CN" sz="2300" dirty="0"/>
              <a:t>kernel</a:t>
            </a:r>
            <a:r>
              <a:rPr lang="en-US" altLang="zh-CN" sz="2300" dirty="0">
                <a:latin typeface="Times New Roman"/>
              </a:rPr>
              <a:t> </a:t>
            </a:r>
            <a:r>
              <a:rPr lang="zh-CN" altLang="en-US" sz="2300" dirty="0"/>
              <a:t>映像和根文件系统映像从</a:t>
            </a:r>
            <a:r>
              <a:rPr lang="en-US" altLang="zh-CN" sz="2300" dirty="0">
                <a:latin typeface="Times New Roman"/>
              </a:rPr>
              <a:t> </a:t>
            </a:r>
            <a:r>
              <a:rPr lang="en-US" altLang="zh-CN" sz="2300" dirty="0"/>
              <a:t>flash</a:t>
            </a:r>
            <a:r>
              <a:rPr lang="en-US" altLang="zh-CN" sz="2300" dirty="0">
                <a:latin typeface="Times New Roman"/>
              </a:rPr>
              <a:t> </a:t>
            </a:r>
            <a:r>
              <a:rPr lang="zh-CN" altLang="en-US" sz="2300" dirty="0"/>
              <a:t>上读到</a:t>
            </a:r>
            <a:r>
              <a:rPr lang="en-US" altLang="zh-CN" sz="2300" dirty="0">
                <a:latin typeface="Times New Roman"/>
              </a:rPr>
              <a:t> </a:t>
            </a:r>
            <a:r>
              <a:rPr lang="en-US" altLang="zh-CN" sz="2300" dirty="0"/>
              <a:t>RAM</a:t>
            </a:r>
            <a:r>
              <a:rPr lang="en-US" altLang="zh-CN" sz="2300" dirty="0">
                <a:latin typeface="Times New Roman"/>
              </a:rPr>
              <a:t> </a:t>
            </a:r>
            <a:r>
              <a:rPr lang="zh-CN" altLang="en-US" sz="2300" dirty="0"/>
              <a:t>空间中</a:t>
            </a:r>
            <a:endParaRPr lang="en-US" altLang="zh-CN" sz="2300" dirty="0"/>
          </a:p>
          <a:p>
            <a:pPr lvl="1" eaLnBrk="1" fontAlgn="auto" hangingPunct="1">
              <a:lnSpc>
                <a:spcPct val="120000"/>
              </a:lnSpc>
              <a:spcAft>
                <a:spcPts val="0"/>
              </a:spcAft>
              <a:defRPr/>
            </a:pPr>
            <a:r>
              <a:rPr lang="zh-CN" altLang="en-US" sz="2300" dirty="0"/>
              <a:t>为内核设置启动参数</a:t>
            </a:r>
            <a:endParaRPr lang="en-US" altLang="zh-CN" sz="2300" dirty="0"/>
          </a:p>
          <a:p>
            <a:pPr lvl="1" eaLnBrk="1" fontAlgn="auto" hangingPunct="1">
              <a:lnSpc>
                <a:spcPct val="120000"/>
              </a:lnSpc>
              <a:spcAft>
                <a:spcPts val="0"/>
              </a:spcAft>
              <a:defRPr/>
            </a:pPr>
            <a:r>
              <a:rPr lang="zh-CN" altLang="en-US" sz="2300" dirty="0"/>
              <a:t>调用内核</a:t>
            </a:r>
            <a:r>
              <a:rPr lang="en-US" altLang="zh-CN" sz="1800" dirty="0"/>
              <a:t/>
            </a:r>
            <a:br>
              <a:rPr lang="en-US" altLang="zh-CN" sz="1800" dirty="0"/>
            </a:br>
            <a:endParaRPr lang="en-US" altLang="zh-CN" sz="1800"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684213" y="333375"/>
            <a:ext cx="3460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ea typeface="黑体" panose="02010609060101010101" pitchFamily="49" charset="-122"/>
              </a:rPr>
              <a:t>提纲</a:t>
            </a:r>
          </a:p>
        </p:txBody>
      </p:sp>
      <p:sp>
        <p:nvSpPr>
          <p:cNvPr id="5" name="矩形 4"/>
          <p:cNvSpPr/>
          <p:nvPr/>
        </p:nvSpPr>
        <p:spPr>
          <a:xfrm>
            <a:off x="827584" y="1397000"/>
            <a:ext cx="6792416" cy="4480272"/>
          </a:xfrm>
          <a:prstGeom prst="rect">
            <a:avLst/>
          </a:prstGeom>
        </p:spPr>
        <p:txBody>
          <a:bodyPr/>
          <a:lstStyle/>
          <a:p>
            <a:pPr marL="342900" lvl="0" indent="-342900">
              <a:buFont typeface="Wingdings" panose="05000000000000000000" pitchFamily="2" charset="2"/>
              <a:buChar char="l"/>
            </a:pPr>
            <a:r>
              <a:rPr lang="zh-CN" altLang="en-US" sz="2400" b="1" dirty="0" smtClean="0">
                <a:solidFill>
                  <a:srgbClr val="C00000"/>
                </a:solidFill>
                <a:latin typeface="+mn-ea"/>
                <a:ea typeface="+mn-ea"/>
                <a:cs typeface="黑体"/>
              </a:rPr>
              <a:t>嵌入式系统启动流程</a:t>
            </a:r>
            <a:endParaRPr lang="zh-CN" altLang="en-US" sz="2400" b="1" dirty="0">
              <a:solidFill>
                <a:srgbClr val="C00000"/>
              </a:solidFill>
              <a:latin typeface="+mn-ea"/>
              <a:ea typeface="+mn-ea"/>
              <a:cs typeface="黑体"/>
            </a:endParaRPr>
          </a:p>
          <a:p>
            <a:pPr marL="342900" lvl="0" indent="-342900">
              <a:buFont typeface="Wingdings" panose="05000000000000000000" pitchFamily="2" charset="2"/>
              <a:buChar char="l"/>
            </a:pPr>
            <a:r>
              <a:rPr lang="en-US" altLang="zh-CN" sz="2400" b="1" dirty="0" err="1" smtClean="0">
                <a:latin typeface="+mn-ea"/>
                <a:ea typeface="+mn-ea"/>
                <a:cs typeface="黑体"/>
              </a:rPr>
              <a:t>BootLoader</a:t>
            </a:r>
            <a:r>
              <a:rPr lang="zh-CN" altLang="en-US" sz="2400" b="1" dirty="0" smtClean="0">
                <a:latin typeface="+mn-ea"/>
                <a:ea typeface="+mn-ea"/>
                <a:cs typeface="黑体"/>
              </a:rPr>
              <a:t>概念</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latin typeface="+mn-ea"/>
                <a:ea typeface="+mn-ea"/>
                <a:cs typeface="黑体"/>
              </a:rPr>
              <a:t>BootLoader</a:t>
            </a:r>
            <a:r>
              <a:rPr lang="zh-CN" altLang="en-US" sz="2400" b="1" dirty="0" smtClean="0">
                <a:latin typeface="+mn-ea"/>
                <a:ea typeface="+mn-ea"/>
                <a:cs typeface="黑体"/>
              </a:rPr>
              <a:t>架构</a:t>
            </a:r>
            <a:endParaRPr lang="zh-CN" altLang="en-US" sz="2400" b="1" dirty="0">
              <a:latin typeface="+mn-ea"/>
              <a:ea typeface="+mn-ea"/>
              <a:cs typeface="黑体"/>
            </a:endParaRPr>
          </a:p>
          <a:p>
            <a:pPr marL="342900" lvl="0" indent="-342900">
              <a:buFont typeface="Wingdings" panose="05000000000000000000" pitchFamily="2" charset="2"/>
              <a:buChar char="l"/>
            </a:pPr>
            <a:r>
              <a:rPr lang="zh-CN" altLang="en-US" sz="2400" b="1" dirty="0" smtClean="0">
                <a:latin typeface="+mn-ea"/>
                <a:ea typeface="+mn-ea"/>
                <a:cs typeface="黑体"/>
              </a:rPr>
              <a:t>典型</a:t>
            </a:r>
            <a:r>
              <a:rPr lang="en-US" altLang="zh-CN" sz="2400" b="1" dirty="0" err="1" smtClean="0">
                <a:latin typeface="+mn-ea"/>
                <a:ea typeface="+mn-ea"/>
                <a:cs typeface="黑体"/>
              </a:rPr>
              <a:t>BootLoader</a:t>
            </a:r>
            <a:r>
              <a:rPr lang="zh-CN" altLang="en-US" sz="2400" b="1" dirty="0" smtClean="0">
                <a:latin typeface="+mn-ea"/>
                <a:ea typeface="+mn-ea"/>
                <a:cs typeface="黑体"/>
              </a:rPr>
              <a:t>介绍</a:t>
            </a:r>
            <a:endParaRPr lang="zh-CN" altLang="en-US" sz="2400" b="1" dirty="0">
              <a:latin typeface="+mn-ea"/>
              <a:ea typeface="+mn-ea"/>
              <a:cs typeface="黑体"/>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stage1</a:t>
            </a:r>
            <a:r>
              <a:rPr lang="zh-CN" altLang="en-US" smtClean="0"/>
              <a:t>，基本的硬件初始化</a:t>
            </a:r>
            <a:r>
              <a:rPr lang="en-US" altLang="zh-CN" smtClean="0"/>
              <a:t> </a:t>
            </a:r>
          </a:p>
        </p:txBody>
      </p:sp>
      <p:sp>
        <p:nvSpPr>
          <p:cNvPr id="220163" name="Rectangle 3" descr="Rectangle: Click to edit Master text styles&#10;Second level&#10;Third level&#10;Fourth level&#10;Fifth level"/>
          <p:cNvSpPr>
            <a:spLocks noGrp="1" noChangeArrowheads="1"/>
          </p:cNvSpPr>
          <p:nvPr>
            <p:ph idx="1"/>
          </p:nvPr>
        </p:nvSpPr>
        <p:spPr/>
        <p:txBody>
          <a:bodyPr rtlCol="0">
            <a:normAutofit fontScale="92500" lnSpcReduction="10000"/>
          </a:bodyPr>
          <a:lstStyle/>
          <a:p>
            <a:pPr eaLnBrk="1" fontAlgn="auto" hangingPunct="1">
              <a:spcAft>
                <a:spcPts val="0"/>
              </a:spcAft>
              <a:defRPr/>
            </a:pPr>
            <a:r>
              <a:rPr lang="zh-CN" altLang="en-US" sz="2000" dirty="0"/>
              <a:t>目的</a:t>
            </a:r>
            <a:endParaRPr lang="en-US" altLang="zh-CN" sz="2000" dirty="0"/>
          </a:p>
          <a:p>
            <a:pPr lvl="1" eaLnBrk="1" fontAlgn="auto" hangingPunct="1">
              <a:spcAft>
                <a:spcPts val="0"/>
              </a:spcAft>
              <a:defRPr/>
            </a:pPr>
            <a:r>
              <a:rPr lang="zh-CN" altLang="en-US" sz="1800" dirty="0"/>
              <a:t>为</a:t>
            </a:r>
            <a:r>
              <a:rPr lang="en-US" altLang="zh-CN" sz="1800" dirty="0">
                <a:latin typeface="Times New Roman"/>
              </a:rPr>
              <a:t> </a:t>
            </a:r>
            <a:r>
              <a:rPr lang="en-US" altLang="zh-CN" sz="1800" dirty="0"/>
              <a:t>stage2</a:t>
            </a:r>
            <a:r>
              <a:rPr lang="en-US" altLang="zh-CN" sz="1800" dirty="0">
                <a:latin typeface="Times New Roman"/>
              </a:rPr>
              <a:t> </a:t>
            </a:r>
            <a:r>
              <a:rPr lang="zh-CN" altLang="en-US" sz="1800" dirty="0"/>
              <a:t>的执行以及随后的</a:t>
            </a:r>
            <a:r>
              <a:rPr lang="en-US" altLang="zh-CN" sz="1800" dirty="0">
                <a:latin typeface="Times New Roman"/>
              </a:rPr>
              <a:t> </a:t>
            </a:r>
            <a:r>
              <a:rPr lang="en-US" altLang="zh-CN" sz="1800" dirty="0"/>
              <a:t>kernel</a:t>
            </a:r>
            <a:r>
              <a:rPr lang="en-US" altLang="zh-CN" sz="1800" dirty="0">
                <a:latin typeface="Times New Roman"/>
              </a:rPr>
              <a:t> </a:t>
            </a:r>
            <a:r>
              <a:rPr lang="zh-CN" altLang="en-US" sz="1800" dirty="0"/>
              <a:t>的执行准备好一些基本的硬件环境</a:t>
            </a:r>
            <a:r>
              <a:rPr lang="en-US" altLang="zh-CN" sz="1800" dirty="0"/>
              <a:t> </a:t>
            </a:r>
          </a:p>
          <a:p>
            <a:pPr eaLnBrk="1" fontAlgn="auto" hangingPunct="1">
              <a:spcAft>
                <a:spcPts val="0"/>
              </a:spcAft>
              <a:defRPr/>
            </a:pPr>
            <a:r>
              <a:rPr lang="en-US" altLang="zh-CN" sz="2000" dirty="0"/>
              <a:t>1</a:t>
            </a:r>
            <a:r>
              <a:rPr lang="zh-CN" altLang="en-US" sz="2000" dirty="0"/>
              <a:t>．</a:t>
            </a:r>
            <a:r>
              <a:rPr lang="en-US" altLang="zh-CN" sz="2000" dirty="0">
                <a:latin typeface="Times New Roman"/>
              </a:rPr>
              <a:t> </a:t>
            </a:r>
            <a:r>
              <a:rPr lang="zh-CN" altLang="en-US" sz="2000" dirty="0"/>
              <a:t>屏蔽所有的中断</a:t>
            </a:r>
            <a:endParaRPr lang="en-US" altLang="zh-CN" sz="2000" dirty="0"/>
          </a:p>
          <a:p>
            <a:pPr lvl="1" eaLnBrk="1" fontAlgn="auto" hangingPunct="1">
              <a:spcAft>
                <a:spcPts val="0"/>
              </a:spcAft>
              <a:defRPr/>
            </a:pPr>
            <a:r>
              <a:rPr lang="zh-CN" altLang="en-US" sz="1800" dirty="0"/>
              <a:t>为中断提供服务通常是</a:t>
            </a:r>
            <a:r>
              <a:rPr lang="en-US" altLang="zh-CN" sz="1800" dirty="0">
                <a:latin typeface="Times New Roman"/>
              </a:rPr>
              <a:t> </a:t>
            </a:r>
            <a:r>
              <a:rPr lang="en-US" altLang="zh-CN" sz="1800" dirty="0"/>
              <a:t>OS</a:t>
            </a:r>
            <a:r>
              <a:rPr lang="en-US" altLang="zh-CN" sz="1800" dirty="0">
                <a:latin typeface="Times New Roman"/>
              </a:rPr>
              <a:t> </a:t>
            </a:r>
            <a:r>
              <a:rPr lang="zh-CN" altLang="en-US" sz="1800" dirty="0"/>
              <a:t>设备驱动程序的责任，</a:t>
            </a:r>
            <a:r>
              <a:rPr lang="en-US" altLang="zh-CN" sz="1800" dirty="0"/>
              <a:t>Boot</a:t>
            </a:r>
            <a:r>
              <a:rPr lang="en-US" altLang="zh-CN" sz="1800" dirty="0">
                <a:latin typeface="Times New Roman"/>
              </a:rPr>
              <a:t> </a:t>
            </a:r>
            <a:r>
              <a:rPr lang="en-US" altLang="zh-CN" sz="1800" dirty="0"/>
              <a:t>Loader</a:t>
            </a:r>
            <a:r>
              <a:rPr lang="en-US" altLang="zh-CN" sz="1800" dirty="0">
                <a:latin typeface="Times New Roman"/>
              </a:rPr>
              <a:t> </a:t>
            </a:r>
            <a:r>
              <a:rPr lang="zh-CN" altLang="en-US" sz="1800" dirty="0"/>
              <a:t>的执行全过程中可以不必响应任何中断</a:t>
            </a:r>
            <a:endParaRPr lang="en-US" altLang="zh-CN" sz="1800" dirty="0"/>
          </a:p>
          <a:p>
            <a:pPr lvl="1" eaLnBrk="1" fontAlgn="auto" hangingPunct="1">
              <a:spcAft>
                <a:spcPts val="0"/>
              </a:spcAft>
              <a:defRPr/>
            </a:pPr>
            <a:r>
              <a:rPr lang="zh-CN" altLang="en-US" sz="1800" dirty="0"/>
              <a:t>中断屏蔽可以通过写</a:t>
            </a:r>
            <a:r>
              <a:rPr lang="en-US" altLang="zh-CN" sz="1800" dirty="0">
                <a:latin typeface="Times New Roman"/>
              </a:rPr>
              <a:t> </a:t>
            </a:r>
            <a:r>
              <a:rPr lang="en-US" altLang="zh-CN" sz="1800" dirty="0"/>
              <a:t>CPU</a:t>
            </a:r>
            <a:r>
              <a:rPr lang="en-US" altLang="zh-CN" sz="1800" dirty="0">
                <a:latin typeface="Times New Roman"/>
              </a:rPr>
              <a:t> </a:t>
            </a:r>
            <a:r>
              <a:rPr lang="zh-CN" altLang="en-US" sz="1800" dirty="0"/>
              <a:t>的中断屏蔽寄存器或状态寄存器（如</a:t>
            </a:r>
            <a:r>
              <a:rPr lang="en-US" altLang="zh-CN" sz="1800" dirty="0">
                <a:latin typeface="Times New Roman"/>
              </a:rPr>
              <a:t> </a:t>
            </a:r>
            <a:r>
              <a:rPr lang="en-US" altLang="zh-CN" sz="1800" dirty="0"/>
              <a:t>ARM</a:t>
            </a:r>
            <a:r>
              <a:rPr lang="en-US" altLang="zh-CN" sz="1800" dirty="0">
                <a:latin typeface="Times New Roman"/>
              </a:rPr>
              <a:t> </a:t>
            </a:r>
            <a:r>
              <a:rPr lang="zh-CN" altLang="en-US" sz="1800" dirty="0"/>
              <a:t>的</a:t>
            </a:r>
            <a:r>
              <a:rPr lang="en-US" altLang="zh-CN" sz="1800" dirty="0">
                <a:latin typeface="Times New Roman"/>
              </a:rPr>
              <a:t> </a:t>
            </a:r>
            <a:r>
              <a:rPr lang="en-US" altLang="zh-CN" sz="1800" dirty="0"/>
              <a:t>CPSR</a:t>
            </a:r>
            <a:r>
              <a:rPr lang="en-US" altLang="zh-CN" sz="1800" dirty="0">
                <a:latin typeface="Times New Roman"/>
              </a:rPr>
              <a:t> </a:t>
            </a:r>
            <a:r>
              <a:rPr lang="zh-CN" altLang="en-US" sz="1800" dirty="0"/>
              <a:t>寄存器）来完成</a:t>
            </a:r>
            <a:endParaRPr lang="en-US" altLang="zh-CN" sz="1800" dirty="0"/>
          </a:p>
          <a:p>
            <a:pPr eaLnBrk="1" fontAlgn="auto" hangingPunct="1">
              <a:spcAft>
                <a:spcPts val="0"/>
              </a:spcAft>
              <a:defRPr/>
            </a:pPr>
            <a:r>
              <a:rPr lang="en-US" altLang="zh-CN" sz="2000" dirty="0"/>
              <a:t>2</a:t>
            </a:r>
            <a:r>
              <a:rPr lang="zh-CN" altLang="en-US" sz="2000" dirty="0"/>
              <a:t>．</a:t>
            </a:r>
            <a:r>
              <a:rPr lang="en-US" altLang="zh-CN" sz="2000" dirty="0">
                <a:latin typeface="Times New Roman"/>
              </a:rPr>
              <a:t> </a:t>
            </a:r>
            <a:r>
              <a:rPr lang="zh-CN" altLang="en-US" sz="2000" dirty="0"/>
              <a:t>设置</a:t>
            </a:r>
            <a:r>
              <a:rPr lang="en-US" altLang="zh-CN" sz="2000" dirty="0">
                <a:latin typeface="Times New Roman"/>
              </a:rPr>
              <a:t> </a:t>
            </a:r>
            <a:r>
              <a:rPr lang="en-US" altLang="zh-CN" sz="2000" dirty="0"/>
              <a:t>CPU</a:t>
            </a:r>
            <a:r>
              <a:rPr lang="en-US" altLang="zh-CN" sz="2000" dirty="0">
                <a:latin typeface="Times New Roman"/>
              </a:rPr>
              <a:t> </a:t>
            </a:r>
            <a:r>
              <a:rPr lang="zh-CN" altLang="en-US" sz="2000" dirty="0"/>
              <a:t>的速度和时钟频率。</a:t>
            </a:r>
            <a:endParaRPr lang="en-US" altLang="zh-CN" sz="2000" dirty="0"/>
          </a:p>
          <a:p>
            <a:pPr eaLnBrk="1" fontAlgn="auto" hangingPunct="1">
              <a:spcAft>
                <a:spcPts val="0"/>
              </a:spcAft>
              <a:defRPr/>
            </a:pPr>
            <a:r>
              <a:rPr lang="en-US" altLang="zh-CN" sz="2000" dirty="0"/>
              <a:t>3</a:t>
            </a:r>
            <a:r>
              <a:rPr lang="zh-CN" altLang="en-US" sz="2000" dirty="0"/>
              <a:t>．</a:t>
            </a:r>
            <a:r>
              <a:rPr lang="en-US" altLang="zh-CN" sz="2000" dirty="0">
                <a:latin typeface="Times New Roman"/>
              </a:rPr>
              <a:t> </a:t>
            </a:r>
            <a:r>
              <a:rPr lang="en-US" altLang="zh-CN" sz="2000" dirty="0"/>
              <a:t>RAM</a:t>
            </a:r>
            <a:r>
              <a:rPr lang="en-US" altLang="zh-CN" sz="2000" dirty="0">
                <a:latin typeface="Times New Roman"/>
              </a:rPr>
              <a:t> </a:t>
            </a:r>
            <a:r>
              <a:rPr lang="zh-CN" altLang="en-US" sz="2000" dirty="0"/>
              <a:t>初始化</a:t>
            </a:r>
            <a:endParaRPr lang="en-US" altLang="zh-CN" sz="2000" dirty="0"/>
          </a:p>
          <a:p>
            <a:pPr lvl="1" eaLnBrk="1" fontAlgn="auto" hangingPunct="1">
              <a:spcAft>
                <a:spcPts val="0"/>
              </a:spcAft>
              <a:defRPr/>
            </a:pPr>
            <a:r>
              <a:rPr lang="zh-CN" altLang="en-US" sz="1800" dirty="0"/>
              <a:t>包括正确地设置系统的内存控制器的功能寄存器以及各内存库控制寄存器等。</a:t>
            </a:r>
            <a:endParaRPr lang="en-US" altLang="zh-CN" sz="1800" dirty="0"/>
          </a:p>
          <a:p>
            <a:pPr eaLnBrk="1" fontAlgn="auto" hangingPunct="1">
              <a:spcAft>
                <a:spcPts val="0"/>
              </a:spcAft>
              <a:defRPr/>
            </a:pPr>
            <a:r>
              <a:rPr lang="en-US" altLang="zh-CN" sz="2000" dirty="0"/>
              <a:t>4</a:t>
            </a:r>
            <a:r>
              <a:rPr lang="zh-CN" altLang="en-US" sz="2000" dirty="0"/>
              <a:t>．</a:t>
            </a:r>
            <a:r>
              <a:rPr lang="en-US" altLang="zh-CN" sz="2000" dirty="0">
                <a:latin typeface="Times New Roman"/>
              </a:rPr>
              <a:t> </a:t>
            </a:r>
            <a:r>
              <a:rPr lang="zh-CN" altLang="en-US" sz="2000" dirty="0"/>
              <a:t>初始化</a:t>
            </a:r>
            <a:r>
              <a:rPr lang="en-US" altLang="zh-CN" sz="2000" dirty="0">
                <a:latin typeface="Times New Roman"/>
              </a:rPr>
              <a:t> </a:t>
            </a:r>
            <a:r>
              <a:rPr lang="en-US" altLang="zh-CN" sz="2000" dirty="0"/>
              <a:t>LED</a:t>
            </a:r>
          </a:p>
          <a:p>
            <a:pPr lvl="1" eaLnBrk="1" fontAlgn="auto" hangingPunct="1">
              <a:spcAft>
                <a:spcPts val="0"/>
              </a:spcAft>
              <a:defRPr/>
            </a:pPr>
            <a:r>
              <a:rPr lang="zh-CN" altLang="en-US" sz="1800" dirty="0"/>
              <a:t>通过</a:t>
            </a:r>
            <a:r>
              <a:rPr lang="en-US" altLang="zh-CN" sz="1800" dirty="0">
                <a:latin typeface="Times New Roman"/>
              </a:rPr>
              <a:t> </a:t>
            </a:r>
            <a:r>
              <a:rPr lang="en-US" altLang="zh-CN" sz="1800" dirty="0"/>
              <a:t>GPIO</a:t>
            </a:r>
            <a:r>
              <a:rPr lang="en-US" altLang="zh-CN" sz="1800" dirty="0">
                <a:latin typeface="Times New Roman"/>
              </a:rPr>
              <a:t> </a:t>
            </a:r>
            <a:r>
              <a:rPr lang="zh-CN" altLang="en-US" sz="1800" dirty="0"/>
              <a:t>来驱动</a:t>
            </a:r>
            <a:r>
              <a:rPr lang="en-US" altLang="zh-CN" sz="1800" dirty="0">
                <a:latin typeface="Times New Roman"/>
              </a:rPr>
              <a:t> </a:t>
            </a:r>
            <a:r>
              <a:rPr lang="en-US" altLang="zh-CN" sz="1800" dirty="0"/>
              <a:t>LED</a:t>
            </a:r>
            <a:r>
              <a:rPr lang="zh-CN" altLang="en-US" sz="1800" dirty="0"/>
              <a:t>，其目的是表明系统的状态是</a:t>
            </a:r>
            <a:r>
              <a:rPr lang="en-US" altLang="zh-CN" sz="1800" dirty="0">
                <a:latin typeface="Times New Roman"/>
              </a:rPr>
              <a:t> </a:t>
            </a:r>
            <a:r>
              <a:rPr lang="en-US" altLang="zh-CN" sz="1800" dirty="0"/>
              <a:t>OK</a:t>
            </a:r>
            <a:r>
              <a:rPr lang="en-US" altLang="zh-CN" sz="1800" dirty="0">
                <a:latin typeface="Times New Roman"/>
              </a:rPr>
              <a:t> </a:t>
            </a:r>
            <a:r>
              <a:rPr lang="zh-CN" altLang="en-US" sz="1800" dirty="0"/>
              <a:t>还是</a:t>
            </a:r>
            <a:r>
              <a:rPr lang="en-US" altLang="zh-CN" sz="1800" dirty="0">
                <a:latin typeface="Times New Roman"/>
              </a:rPr>
              <a:t> </a:t>
            </a:r>
            <a:r>
              <a:rPr lang="en-US" altLang="zh-CN" sz="1800" dirty="0"/>
              <a:t>Error</a:t>
            </a:r>
          </a:p>
          <a:p>
            <a:pPr lvl="1" eaLnBrk="1" fontAlgn="auto" hangingPunct="1">
              <a:spcAft>
                <a:spcPts val="0"/>
              </a:spcAft>
              <a:defRPr/>
            </a:pPr>
            <a:r>
              <a:rPr lang="zh-CN" altLang="en-US" sz="1800" dirty="0"/>
              <a:t>如板子上没有</a:t>
            </a:r>
            <a:r>
              <a:rPr lang="en-US" altLang="zh-CN" sz="1800" dirty="0"/>
              <a:t>LED</a:t>
            </a:r>
            <a:r>
              <a:rPr lang="zh-CN" altLang="en-US" sz="1800" dirty="0"/>
              <a:t>，那么也可以通过初始化</a:t>
            </a:r>
            <a:r>
              <a:rPr lang="en-US" altLang="zh-CN" sz="1800" dirty="0">
                <a:latin typeface="Times New Roman"/>
              </a:rPr>
              <a:t> </a:t>
            </a:r>
            <a:r>
              <a:rPr lang="en-US" altLang="zh-CN" sz="1800" dirty="0"/>
              <a:t>UART</a:t>
            </a:r>
            <a:r>
              <a:rPr lang="en-US" altLang="zh-CN" sz="1800" dirty="0">
                <a:latin typeface="Times New Roman"/>
              </a:rPr>
              <a:t> </a:t>
            </a:r>
            <a:r>
              <a:rPr lang="zh-CN" altLang="en-US" sz="1800" dirty="0"/>
              <a:t>向串口打印</a:t>
            </a:r>
            <a:r>
              <a:rPr lang="en-US" altLang="zh-CN" sz="1800" dirty="0">
                <a:latin typeface="Times New Roman"/>
              </a:rPr>
              <a:t> </a:t>
            </a:r>
            <a:r>
              <a:rPr lang="en-US" altLang="zh-CN" sz="1800" dirty="0"/>
              <a:t>Boot</a:t>
            </a:r>
            <a:r>
              <a:rPr lang="en-US" altLang="zh-CN" sz="1800" dirty="0">
                <a:latin typeface="Times New Roman"/>
              </a:rPr>
              <a:t> </a:t>
            </a:r>
            <a:r>
              <a:rPr lang="en-US" altLang="zh-CN" sz="1800" dirty="0"/>
              <a:t>Loader</a:t>
            </a:r>
            <a:r>
              <a:rPr lang="en-US" altLang="zh-CN" sz="1800" dirty="0">
                <a:latin typeface="Times New Roman"/>
              </a:rPr>
              <a:t> </a:t>
            </a:r>
            <a:r>
              <a:rPr lang="zh-CN" altLang="en-US" sz="1800" dirty="0"/>
              <a:t>的</a:t>
            </a:r>
            <a:r>
              <a:rPr lang="en-US" altLang="zh-CN" sz="1800" dirty="0">
                <a:latin typeface="Times New Roman"/>
              </a:rPr>
              <a:t> </a:t>
            </a:r>
            <a:r>
              <a:rPr lang="en-US" altLang="zh-CN" sz="1800" dirty="0"/>
              <a:t>Logo</a:t>
            </a:r>
            <a:r>
              <a:rPr lang="en-US" altLang="zh-CN" sz="1800" dirty="0">
                <a:latin typeface="Times New Roman"/>
              </a:rPr>
              <a:t> </a:t>
            </a:r>
            <a:r>
              <a:rPr lang="zh-CN" altLang="en-US" sz="1800" dirty="0"/>
              <a:t>字符信息</a:t>
            </a:r>
            <a:endParaRPr lang="en-US" altLang="zh-CN" sz="1800" dirty="0"/>
          </a:p>
          <a:p>
            <a:pPr eaLnBrk="1" fontAlgn="auto" hangingPunct="1">
              <a:spcAft>
                <a:spcPts val="0"/>
              </a:spcAft>
              <a:defRPr/>
            </a:pPr>
            <a:r>
              <a:rPr lang="en-US" altLang="zh-CN" sz="2000" dirty="0"/>
              <a:t>5</a:t>
            </a:r>
            <a:r>
              <a:rPr lang="zh-CN" altLang="en-US" sz="2000" dirty="0"/>
              <a:t>．</a:t>
            </a:r>
            <a:r>
              <a:rPr lang="en-US" altLang="zh-CN" sz="2000" dirty="0">
                <a:latin typeface="Times New Roman"/>
              </a:rPr>
              <a:t> </a:t>
            </a:r>
            <a:r>
              <a:rPr lang="zh-CN" altLang="en-US" sz="2000" dirty="0"/>
              <a:t>关闭</a:t>
            </a:r>
            <a:r>
              <a:rPr lang="en-US" altLang="zh-CN" sz="2000" dirty="0">
                <a:latin typeface="Times New Roman"/>
              </a:rPr>
              <a:t> </a:t>
            </a:r>
            <a:r>
              <a:rPr lang="en-US" altLang="zh-CN" sz="2000" dirty="0"/>
              <a:t>CPU</a:t>
            </a:r>
            <a:r>
              <a:rPr lang="en-US" altLang="zh-CN" sz="2000" dirty="0">
                <a:latin typeface="Times New Roman"/>
              </a:rPr>
              <a:t> </a:t>
            </a:r>
            <a:r>
              <a:rPr lang="zh-CN" altLang="en-US" sz="2000" dirty="0"/>
              <a:t>内部指令／数据</a:t>
            </a:r>
            <a:r>
              <a:rPr lang="en-US" altLang="zh-CN" sz="2000" dirty="0">
                <a:latin typeface="Times New Roman"/>
              </a:rPr>
              <a:t> </a:t>
            </a:r>
            <a:r>
              <a:rPr lang="en-US" altLang="zh-CN" sz="2000" dirty="0"/>
              <a:t>cache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为加载</a:t>
            </a:r>
            <a:r>
              <a:rPr lang="en-US" altLang="zh-CN" smtClean="0"/>
              <a:t> stage2 </a:t>
            </a:r>
            <a:r>
              <a:rPr lang="zh-CN" altLang="en-US" smtClean="0"/>
              <a:t>准备</a:t>
            </a:r>
            <a:r>
              <a:rPr lang="en-US" altLang="zh-CN" smtClean="0"/>
              <a:t> RAM </a:t>
            </a:r>
            <a:r>
              <a:rPr lang="zh-CN" altLang="en-US" smtClean="0"/>
              <a:t>空间</a:t>
            </a:r>
            <a:r>
              <a:rPr lang="en-US" altLang="zh-CN" smtClean="0"/>
              <a:t> </a:t>
            </a:r>
          </a:p>
        </p:txBody>
      </p:sp>
      <p:sp>
        <p:nvSpPr>
          <p:cNvPr id="2560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zh-CN" altLang="en-US" sz="2000" smtClean="0"/>
              <a:t>通常把</a:t>
            </a:r>
            <a:r>
              <a:rPr lang="en-US" altLang="zh-CN" sz="2000" smtClean="0"/>
              <a:t> stage2 </a:t>
            </a:r>
            <a:r>
              <a:rPr lang="zh-CN" altLang="en-US" sz="2000" smtClean="0"/>
              <a:t>加载到</a:t>
            </a:r>
            <a:r>
              <a:rPr lang="en-US" altLang="zh-CN" sz="2000" smtClean="0"/>
              <a:t> RAM </a:t>
            </a:r>
            <a:r>
              <a:rPr lang="zh-CN" altLang="en-US" sz="2000" smtClean="0"/>
              <a:t>空间中来执行</a:t>
            </a:r>
            <a:r>
              <a:rPr lang="en-US" altLang="zh-CN" sz="2000" smtClean="0"/>
              <a:t> </a:t>
            </a:r>
          </a:p>
          <a:p>
            <a:pPr eaLnBrk="1" hangingPunct="1">
              <a:lnSpc>
                <a:spcPct val="90000"/>
              </a:lnSpc>
            </a:pPr>
            <a:r>
              <a:rPr lang="en-US" altLang="zh-CN" sz="2000" smtClean="0"/>
              <a:t>stage2 </a:t>
            </a:r>
            <a:r>
              <a:rPr lang="zh-CN" altLang="en-US" sz="2000" smtClean="0"/>
              <a:t>通常是</a:t>
            </a:r>
            <a:r>
              <a:rPr lang="en-US" altLang="zh-CN" sz="2000" smtClean="0"/>
              <a:t> C </a:t>
            </a:r>
            <a:r>
              <a:rPr lang="zh-CN" altLang="en-US" sz="2000" smtClean="0"/>
              <a:t>语言执行代码，考虑堆栈空间</a:t>
            </a:r>
            <a:endParaRPr lang="en-US" altLang="zh-CN" sz="2000" smtClean="0"/>
          </a:p>
          <a:p>
            <a:pPr eaLnBrk="1" hangingPunct="1">
              <a:lnSpc>
                <a:spcPct val="90000"/>
              </a:lnSpc>
            </a:pPr>
            <a:r>
              <a:rPr lang="zh-CN" altLang="en-US" sz="2000" smtClean="0"/>
              <a:t>空间大小最好是</a:t>
            </a:r>
            <a:r>
              <a:rPr lang="en-US" altLang="zh-CN" sz="2000" smtClean="0"/>
              <a:t> memory page </a:t>
            </a:r>
            <a:r>
              <a:rPr lang="zh-CN" altLang="en-US" sz="2000" smtClean="0"/>
              <a:t>大小</a:t>
            </a:r>
            <a:r>
              <a:rPr lang="en-US" altLang="zh-CN" sz="2000" smtClean="0"/>
              <a:t>(</a:t>
            </a:r>
            <a:r>
              <a:rPr lang="zh-CN" altLang="en-US" sz="2000" smtClean="0"/>
              <a:t>通常是</a:t>
            </a:r>
            <a:r>
              <a:rPr lang="en-US" altLang="zh-CN" sz="2000" smtClean="0"/>
              <a:t> 4KB)</a:t>
            </a:r>
            <a:r>
              <a:rPr lang="zh-CN" altLang="en-US" sz="2000" smtClean="0"/>
              <a:t>的倍数</a:t>
            </a:r>
            <a:endParaRPr lang="en-US" altLang="zh-CN" sz="2000" smtClean="0"/>
          </a:p>
          <a:p>
            <a:pPr eaLnBrk="1" hangingPunct="1">
              <a:lnSpc>
                <a:spcPct val="90000"/>
              </a:lnSpc>
            </a:pPr>
            <a:r>
              <a:rPr lang="zh-CN" altLang="en-US" sz="2000" smtClean="0"/>
              <a:t>一般</a:t>
            </a:r>
            <a:r>
              <a:rPr lang="en-US" altLang="zh-CN" sz="2000" smtClean="0"/>
              <a:t>1M  RAM </a:t>
            </a:r>
            <a:r>
              <a:rPr lang="zh-CN" altLang="en-US" sz="2000" smtClean="0"/>
              <a:t>空间已经足够，地址范围可以任意安排</a:t>
            </a:r>
            <a:endParaRPr lang="en-US" altLang="zh-CN" sz="2000" smtClean="0"/>
          </a:p>
          <a:p>
            <a:pPr lvl="1" eaLnBrk="1" hangingPunct="1">
              <a:lnSpc>
                <a:spcPct val="90000"/>
              </a:lnSpc>
            </a:pPr>
            <a:r>
              <a:rPr lang="zh-CN" altLang="en-US" sz="1800" smtClean="0"/>
              <a:t>如</a:t>
            </a:r>
            <a:r>
              <a:rPr lang="en-US" altLang="zh-CN" sz="1800" smtClean="0"/>
              <a:t> blob </a:t>
            </a:r>
            <a:r>
              <a:rPr lang="zh-CN" altLang="en-US" sz="1800" smtClean="0"/>
              <a:t>就将</a:t>
            </a:r>
            <a:r>
              <a:rPr lang="en-US" altLang="zh-CN" sz="1800" smtClean="0"/>
              <a:t> stage2 </a:t>
            </a:r>
            <a:r>
              <a:rPr lang="zh-CN" altLang="en-US" sz="1800" smtClean="0"/>
              <a:t>可执行映像从系统</a:t>
            </a:r>
            <a:r>
              <a:rPr lang="en-US" altLang="zh-CN" sz="1800" smtClean="0"/>
              <a:t> RAM </a:t>
            </a:r>
            <a:r>
              <a:rPr lang="zh-CN" altLang="en-US" sz="1800" smtClean="0"/>
              <a:t>起始地址</a:t>
            </a:r>
            <a:r>
              <a:rPr lang="en-US" altLang="zh-CN" sz="1800" smtClean="0"/>
              <a:t> 0xc0200000 </a:t>
            </a:r>
            <a:r>
              <a:rPr lang="zh-CN" altLang="en-US" sz="1800" smtClean="0"/>
              <a:t>开始的</a:t>
            </a:r>
            <a:r>
              <a:rPr lang="en-US" altLang="zh-CN" sz="1800" smtClean="0"/>
              <a:t> 1M </a:t>
            </a:r>
            <a:r>
              <a:rPr lang="zh-CN" altLang="en-US" sz="1800" smtClean="0"/>
              <a:t>空间内执行</a:t>
            </a:r>
            <a:endParaRPr lang="en-US" altLang="zh-CN" sz="1800" smtClean="0"/>
          </a:p>
          <a:p>
            <a:pPr lvl="1" eaLnBrk="1" hangingPunct="1">
              <a:lnSpc>
                <a:spcPct val="90000"/>
              </a:lnSpc>
            </a:pPr>
            <a:r>
              <a:rPr lang="zh-CN" altLang="en-US" sz="1800" smtClean="0"/>
              <a:t>将</a:t>
            </a:r>
            <a:r>
              <a:rPr lang="en-US" altLang="zh-CN" sz="1800" smtClean="0"/>
              <a:t> stage2 </a:t>
            </a:r>
            <a:r>
              <a:rPr lang="zh-CN" altLang="en-US" sz="1800" smtClean="0"/>
              <a:t>安排到</a:t>
            </a:r>
            <a:r>
              <a:rPr lang="en-US" altLang="zh-CN" sz="1800" smtClean="0"/>
              <a:t> RAM </a:t>
            </a:r>
            <a:r>
              <a:rPr lang="zh-CN" altLang="en-US" sz="1800" smtClean="0"/>
              <a:t>空间的最顶</a:t>
            </a:r>
            <a:r>
              <a:rPr lang="en-US" altLang="zh-CN" sz="1800" smtClean="0"/>
              <a:t> 1MB</a:t>
            </a:r>
            <a:r>
              <a:rPr lang="zh-CN" altLang="en-US" sz="1800" smtClean="0"/>
              <a:t>也是一种值得推荐的方法。</a:t>
            </a:r>
            <a:endParaRPr lang="en-US" altLang="zh-CN" sz="1800" smtClean="0"/>
          </a:p>
          <a:p>
            <a:pPr lvl="1" eaLnBrk="1" hangingPunct="1">
              <a:lnSpc>
                <a:spcPct val="90000"/>
              </a:lnSpc>
            </a:pPr>
            <a:r>
              <a:rPr lang="en-US" altLang="zh-CN" sz="1800" smtClean="0"/>
              <a:t>stage2_end</a:t>
            </a:r>
            <a:r>
              <a:rPr lang="zh-CN" altLang="en-US" sz="1800" smtClean="0"/>
              <a:t>＝</a:t>
            </a:r>
            <a:r>
              <a:rPr lang="en-US" altLang="zh-CN" sz="1800" smtClean="0"/>
              <a:t>stage2_start</a:t>
            </a:r>
            <a:r>
              <a:rPr lang="zh-CN" altLang="en-US" sz="1800" smtClean="0"/>
              <a:t>＋</a:t>
            </a:r>
            <a:r>
              <a:rPr lang="en-US" altLang="zh-CN" sz="1800" smtClean="0"/>
              <a:t>stage2_size</a:t>
            </a:r>
          </a:p>
          <a:p>
            <a:pPr eaLnBrk="1" hangingPunct="1">
              <a:lnSpc>
                <a:spcPct val="90000"/>
              </a:lnSpc>
            </a:pPr>
            <a:r>
              <a:rPr lang="zh-CN" altLang="en-US" sz="2000" smtClean="0"/>
              <a:t>对所安排的地址范围进行测试</a:t>
            </a:r>
            <a:endParaRPr lang="en-US" altLang="zh-CN" sz="2000" smtClean="0"/>
          </a:p>
          <a:p>
            <a:pPr lvl="1" eaLnBrk="1" hangingPunct="1">
              <a:lnSpc>
                <a:spcPct val="90000"/>
              </a:lnSpc>
            </a:pPr>
            <a:r>
              <a:rPr lang="zh-CN" altLang="en-US" sz="1800" smtClean="0"/>
              <a:t>必须确保所安排的地址范围可读写的</a:t>
            </a:r>
            <a:r>
              <a:rPr lang="en-US" altLang="zh-CN" sz="1800" smtClean="0"/>
              <a:t> RAM </a:t>
            </a:r>
            <a:r>
              <a:rPr lang="zh-CN" altLang="en-US" sz="1800" smtClean="0"/>
              <a:t>空间</a:t>
            </a:r>
            <a:endParaRPr lang="en-US" altLang="zh-CN" sz="1800" smtClean="0"/>
          </a:p>
          <a:p>
            <a:pPr lvl="1" eaLnBrk="1" hangingPunct="1">
              <a:lnSpc>
                <a:spcPct val="90000"/>
              </a:lnSpc>
            </a:pPr>
            <a:r>
              <a:rPr lang="zh-CN" altLang="en-US" sz="1800" smtClean="0"/>
              <a:t>测试方法可以采用类似于</a:t>
            </a:r>
            <a:r>
              <a:rPr lang="en-US" altLang="zh-CN" sz="1800" smtClean="0"/>
              <a:t> blob </a:t>
            </a:r>
            <a:r>
              <a:rPr lang="zh-CN" altLang="en-US" sz="1800" smtClean="0"/>
              <a:t>的方法</a:t>
            </a:r>
            <a:endParaRPr lang="en-US" altLang="zh-CN" sz="1800" smtClean="0"/>
          </a:p>
          <a:p>
            <a:pPr lvl="2" eaLnBrk="1" hangingPunct="1">
              <a:lnSpc>
                <a:spcPct val="90000"/>
              </a:lnSpc>
            </a:pPr>
            <a:r>
              <a:rPr lang="zh-CN" altLang="en-US" sz="1600" smtClean="0"/>
              <a:t>以</a:t>
            </a:r>
            <a:r>
              <a:rPr lang="en-US" altLang="zh-CN" sz="1600" smtClean="0"/>
              <a:t> memory page </a:t>
            </a:r>
            <a:r>
              <a:rPr lang="zh-CN" altLang="en-US" sz="1600" smtClean="0"/>
              <a:t>为被测试单位，测试每个</a:t>
            </a:r>
            <a:r>
              <a:rPr lang="en-US" altLang="zh-CN" sz="1600" smtClean="0"/>
              <a:t> page </a:t>
            </a:r>
            <a:r>
              <a:rPr lang="zh-CN" altLang="en-US" sz="1600" smtClean="0"/>
              <a:t>开始的两个字是否是可读写的</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拷贝</a:t>
            </a:r>
            <a:r>
              <a:rPr lang="en-US" altLang="zh-CN" smtClean="0"/>
              <a:t> stage2 </a:t>
            </a:r>
            <a:r>
              <a:rPr lang="zh-CN" altLang="en-US" smtClean="0"/>
              <a:t>到</a:t>
            </a:r>
            <a:r>
              <a:rPr lang="en-US" altLang="zh-CN" smtClean="0"/>
              <a:t> RAM </a:t>
            </a:r>
            <a:r>
              <a:rPr lang="zh-CN" altLang="en-US" smtClean="0"/>
              <a:t>中</a:t>
            </a:r>
            <a:r>
              <a:rPr lang="en-US" altLang="zh-CN" smtClean="0"/>
              <a:t> </a:t>
            </a:r>
          </a:p>
        </p:txBody>
      </p:sp>
      <p:sp>
        <p:nvSpPr>
          <p:cNvPr id="26627"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拷贝时要确定两点</a:t>
            </a:r>
            <a:endParaRPr lang="en-US" altLang="zh-CN" smtClean="0"/>
          </a:p>
          <a:p>
            <a:pPr lvl="1" eaLnBrk="1" hangingPunct="1"/>
            <a:r>
              <a:rPr lang="en-US" altLang="zh-CN" smtClean="0"/>
              <a:t>(1) stage2 </a:t>
            </a:r>
            <a:r>
              <a:rPr lang="zh-CN" altLang="en-US" smtClean="0"/>
              <a:t>的可执行映象在固态存储设备的存放起始地址和终止地址</a:t>
            </a:r>
            <a:endParaRPr lang="en-US" altLang="zh-CN" smtClean="0"/>
          </a:p>
          <a:p>
            <a:pPr lvl="1" eaLnBrk="1" hangingPunct="1"/>
            <a:r>
              <a:rPr lang="en-US" altLang="zh-CN" smtClean="0"/>
              <a:t>(2) RAM </a:t>
            </a:r>
            <a:r>
              <a:rPr lang="zh-CN" altLang="en-US" smtClean="0"/>
              <a:t>空间的起始地址。</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设置堆栈指针</a:t>
            </a:r>
            <a:r>
              <a:rPr lang="en-US" altLang="zh-CN" smtClean="0"/>
              <a:t> sp </a:t>
            </a:r>
          </a:p>
        </p:txBody>
      </p:sp>
      <p:sp>
        <p:nvSpPr>
          <p:cNvPr id="2765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通常把</a:t>
            </a:r>
            <a:r>
              <a:rPr lang="en-US" altLang="zh-CN" smtClean="0"/>
              <a:t> sp </a:t>
            </a:r>
            <a:r>
              <a:rPr lang="zh-CN" altLang="en-US" smtClean="0"/>
              <a:t>的值设置为</a:t>
            </a:r>
            <a:r>
              <a:rPr lang="en-US" altLang="zh-CN" smtClean="0"/>
              <a:t>(stage2_end-4)</a:t>
            </a:r>
          </a:p>
          <a:p>
            <a:pPr lvl="1" eaLnBrk="1" hangingPunct="1"/>
            <a:r>
              <a:rPr lang="en-US" altLang="zh-CN" smtClean="0"/>
              <a:t>1MB </a:t>
            </a:r>
            <a:r>
              <a:rPr lang="zh-CN" altLang="en-US" smtClean="0"/>
              <a:t>的</a:t>
            </a:r>
            <a:r>
              <a:rPr lang="en-US" altLang="zh-CN" smtClean="0"/>
              <a:t> RAM </a:t>
            </a:r>
            <a:r>
              <a:rPr lang="zh-CN" altLang="en-US" smtClean="0"/>
              <a:t>空间的最顶端</a:t>
            </a:r>
            <a:r>
              <a:rPr lang="en-US" altLang="zh-CN" smtClean="0"/>
              <a:t>(</a:t>
            </a:r>
            <a:r>
              <a:rPr lang="zh-CN" altLang="en-US" smtClean="0"/>
              <a:t>堆栈向下生长</a:t>
            </a:r>
            <a:r>
              <a:rPr lang="en-US" altLang="zh-CN" smtClean="0"/>
              <a:t>) </a:t>
            </a:r>
          </a:p>
          <a:p>
            <a:pPr eaLnBrk="1" hangingPunct="1"/>
            <a:r>
              <a:rPr lang="zh-CN" altLang="en-US" smtClean="0"/>
              <a:t>在设置堆栈指针</a:t>
            </a:r>
            <a:r>
              <a:rPr lang="en-US" altLang="zh-CN" smtClean="0"/>
              <a:t> sp </a:t>
            </a:r>
            <a:r>
              <a:rPr lang="zh-CN" altLang="en-US" smtClean="0"/>
              <a:t>之前，也可以关闭</a:t>
            </a:r>
            <a:r>
              <a:rPr lang="en-US" altLang="zh-CN" smtClean="0"/>
              <a:t> led </a:t>
            </a:r>
            <a:r>
              <a:rPr lang="zh-CN" altLang="en-US" smtClean="0"/>
              <a:t>灯，以提示用户我们准备跳转到</a:t>
            </a:r>
            <a:r>
              <a:rPr lang="en-US" altLang="zh-CN" smtClean="0"/>
              <a:t> stage2</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跳转到</a:t>
            </a:r>
            <a:r>
              <a:rPr lang="en-US" altLang="zh-CN" smtClean="0"/>
              <a:t> stage2 </a:t>
            </a:r>
            <a:r>
              <a:rPr lang="zh-CN" altLang="en-US" smtClean="0"/>
              <a:t>的</a:t>
            </a:r>
            <a:r>
              <a:rPr lang="en-US" altLang="zh-CN" smtClean="0"/>
              <a:t> C </a:t>
            </a:r>
            <a:r>
              <a:rPr lang="zh-CN" altLang="en-US" smtClean="0"/>
              <a:t>入口点</a:t>
            </a:r>
            <a:r>
              <a:rPr lang="en-US" altLang="zh-CN" smtClean="0"/>
              <a:t> </a:t>
            </a:r>
          </a:p>
        </p:txBody>
      </p:sp>
      <p:sp>
        <p:nvSpPr>
          <p:cNvPr id="2867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可以跳转到</a:t>
            </a:r>
            <a:r>
              <a:rPr lang="en-US" altLang="zh-CN" smtClean="0"/>
              <a:t> Boot Loader </a:t>
            </a:r>
            <a:r>
              <a:rPr lang="zh-CN" altLang="en-US" smtClean="0"/>
              <a:t>的</a:t>
            </a:r>
            <a:r>
              <a:rPr lang="en-US" altLang="zh-CN" smtClean="0"/>
              <a:t> stage2 </a:t>
            </a:r>
            <a:r>
              <a:rPr lang="zh-CN" altLang="en-US" smtClean="0"/>
              <a:t>去执行</a:t>
            </a:r>
            <a:endParaRPr lang="en-US" altLang="zh-CN" smtClean="0"/>
          </a:p>
          <a:p>
            <a:pPr eaLnBrk="1" hangingPunct="1"/>
            <a:r>
              <a:rPr lang="zh-CN" altLang="en-US" smtClean="0"/>
              <a:t>如在</a:t>
            </a:r>
            <a:r>
              <a:rPr lang="en-US" altLang="zh-CN" smtClean="0"/>
              <a:t> ARM</a:t>
            </a:r>
            <a:r>
              <a:rPr lang="zh-CN" altLang="en-US" smtClean="0"/>
              <a:t>系统中，这可以通过修改</a:t>
            </a:r>
            <a:r>
              <a:rPr lang="en-US" altLang="zh-CN" smtClean="0"/>
              <a:t> PC </a:t>
            </a:r>
            <a:r>
              <a:rPr lang="zh-CN" altLang="en-US" smtClean="0"/>
              <a:t>寄存器为合适的地址来实现</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Stage2</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zh-CN" sz="2000" dirty="0" smtClean="0"/>
              <a:t>stage2</a:t>
            </a:r>
            <a:r>
              <a:rPr lang="en-US" altLang="zh-CN" sz="2000" dirty="0" smtClean="0">
                <a:latin typeface="Times New Roman" panose="02020603050405020304" pitchFamily="18" charset="0"/>
              </a:rPr>
              <a:t> </a:t>
            </a:r>
            <a:r>
              <a:rPr lang="zh-CN" altLang="en-US" sz="2000" dirty="0" smtClean="0"/>
              <a:t>的代码通常用</a:t>
            </a:r>
            <a:r>
              <a:rPr lang="en-US" altLang="zh-CN" sz="2000" dirty="0" smtClean="0">
                <a:latin typeface="Times New Roman" panose="02020603050405020304" pitchFamily="18" charset="0"/>
              </a:rPr>
              <a:t> </a:t>
            </a:r>
            <a:r>
              <a:rPr lang="en-US" altLang="zh-CN" sz="2000" dirty="0" smtClean="0"/>
              <a:t>C</a:t>
            </a:r>
            <a:r>
              <a:rPr lang="en-US" altLang="zh-CN" sz="2000" dirty="0" smtClean="0">
                <a:latin typeface="Times New Roman" panose="02020603050405020304" pitchFamily="18" charset="0"/>
              </a:rPr>
              <a:t> </a:t>
            </a:r>
            <a:r>
              <a:rPr lang="zh-CN" altLang="en-US" sz="2000" dirty="0" smtClean="0"/>
              <a:t>语言来实现</a:t>
            </a:r>
            <a:endParaRPr lang="en-US" altLang="zh-CN" sz="2000" dirty="0" smtClean="0"/>
          </a:p>
          <a:p>
            <a:pPr eaLnBrk="1" hangingPunct="1"/>
            <a:r>
              <a:rPr lang="zh-CN" altLang="en-US" sz="2000" dirty="0" smtClean="0"/>
              <a:t>代码可读性和可移植性</a:t>
            </a:r>
            <a:r>
              <a:rPr lang="en-US" altLang="zh-CN" sz="2000" dirty="0" smtClean="0"/>
              <a:t> </a:t>
            </a:r>
          </a:p>
          <a:p>
            <a:pPr eaLnBrk="1" hangingPunct="1"/>
            <a:r>
              <a:rPr lang="zh-CN" altLang="en-US" sz="2000" dirty="0" smtClean="0"/>
              <a:t>不能使用</a:t>
            </a:r>
            <a:r>
              <a:rPr lang="en-US" altLang="zh-CN" sz="2000" dirty="0" smtClean="0">
                <a:latin typeface="Times New Roman" panose="02020603050405020304" pitchFamily="18" charset="0"/>
              </a:rPr>
              <a:t> </a:t>
            </a:r>
            <a:r>
              <a:rPr lang="en-US" altLang="zh-CN" sz="2000" dirty="0" err="1" smtClean="0"/>
              <a:t>glibc</a:t>
            </a:r>
            <a:r>
              <a:rPr lang="en-US" altLang="zh-CN" sz="2000" dirty="0" smtClean="0">
                <a:latin typeface="Times New Roman" panose="02020603050405020304" pitchFamily="18" charset="0"/>
              </a:rPr>
              <a:t> </a:t>
            </a:r>
            <a:r>
              <a:rPr lang="zh-CN" altLang="en-US" sz="2000" dirty="0" smtClean="0"/>
              <a:t>库中的任何支持函数</a:t>
            </a:r>
            <a:r>
              <a:rPr lang="en-US" altLang="zh-CN" sz="2000" dirty="0" smtClean="0"/>
              <a:t> </a:t>
            </a:r>
          </a:p>
          <a:p>
            <a:pPr lvl="1" eaLnBrk="1" hangingPunct="1"/>
            <a:r>
              <a:rPr lang="en-US" altLang="zh-CN" sz="1800" dirty="0" smtClean="0"/>
              <a:t>Why</a:t>
            </a:r>
            <a:r>
              <a:rPr lang="zh-CN" altLang="en-US" sz="1800" dirty="0" smtClean="0"/>
              <a:t>？</a:t>
            </a:r>
            <a:endParaRPr lang="en-US" altLang="zh-CN" sz="1800" dirty="0" smtClean="0"/>
          </a:p>
          <a:p>
            <a:pPr eaLnBrk="1" hangingPunct="1"/>
            <a:r>
              <a:rPr lang="en-US" altLang="zh-CN" sz="2000" dirty="0" smtClean="0"/>
              <a:t>trampoline(</a:t>
            </a:r>
            <a:r>
              <a:rPr lang="zh-CN" altLang="en-US" sz="2000" dirty="0" smtClean="0"/>
              <a:t>弹簧床</a:t>
            </a:r>
            <a:r>
              <a:rPr lang="en-US" altLang="zh-CN" sz="2000" dirty="0" smtClean="0"/>
              <a:t>)</a:t>
            </a:r>
            <a:r>
              <a:rPr lang="zh-CN" altLang="en-US" sz="2000" dirty="0" smtClean="0"/>
              <a:t>编程方式</a:t>
            </a:r>
            <a:endParaRPr lang="en-US" altLang="zh-CN" sz="2000" dirty="0" smtClean="0"/>
          </a:p>
          <a:p>
            <a:pPr lvl="1" eaLnBrk="1" hangingPunct="1"/>
            <a:r>
              <a:rPr lang="zh-CN" altLang="en-US" sz="1800" dirty="0" smtClean="0"/>
              <a:t>用汇编语言写一段</a:t>
            </a:r>
            <a:r>
              <a:rPr lang="en-US" altLang="zh-CN" sz="1800" dirty="0" smtClean="0"/>
              <a:t>trampoline </a:t>
            </a:r>
            <a:r>
              <a:rPr lang="zh-CN" altLang="en-US" sz="1800" dirty="0" smtClean="0"/>
              <a:t>小程序，并将这段</a:t>
            </a:r>
            <a:r>
              <a:rPr lang="en-US" altLang="zh-CN" sz="1800" dirty="0" smtClean="0"/>
              <a:t> trampoline </a:t>
            </a:r>
            <a:r>
              <a:rPr lang="zh-CN" altLang="en-US" sz="1800" dirty="0" smtClean="0"/>
              <a:t>小程序来作为</a:t>
            </a:r>
            <a:r>
              <a:rPr lang="en-US" altLang="zh-CN" sz="1800" dirty="0" smtClean="0"/>
              <a:t> stage2 </a:t>
            </a:r>
            <a:r>
              <a:rPr lang="zh-CN" altLang="en-US" sz="1800" dirty="0" smtClean="0"/>
              <a:t>可执行映象的执行入口点</a:t>
            </a:r>
            <a:endParaRPr lang="en-US" altLang="zh-CN" sz="1800" dirty="0" smtClean="0"/>
          </a:p>
          <a:p>
            <a:pPr lvl="1" eaLnBrk="1" hangingPunct="1"/>
            <a:r>
              <a:rPr lang="zh-CN" altLang="en-US" sz="1800" dirty="0" smtClean="0"/>
              <a:t>在</a:t>
            </a:r>
            <a:r>
              <a:rPr lang="en-US" altLang="zh-CN" sz="1800" dirty="0" smtClean="0"/>
              <a:t> trampoline </a:t>
            </a:r>
            <a:r>
              <a:rPr lang="zh-CN" altLang="en-US" sz="1800" dirty="0" smtClean="0"/>
              <a:t>汇编小程序中用</a:t>
            </a:r>
            <a:r>
              <a:rPr lang="en-US" altLang="zh-CN" sz="1800" dirty="0" smtClean="0"/>
              <a:t> CPU </a:t>
            </a:r>
            <a:r>
              <a:rPr lang="zh-CN" altLang="en-US" sz="1800" dirty="0" smtClean="0"/>
              <a:t>跳转指令跳入</a:t>
            </a:r>
            <a:r>
              <a:rPr lang="en-US" altLang="zh-CN" sz="1800" dirty="0" smtClean="0"/>
              <a:t> main() </a:t>
            </a:r>
            <a:r>
              <a:rPr lang="zh-CN" altLang="en-US" sz="1800" dirty="0" smtClean="0"/>
              <a:t>函数中去执行</a:t>
            </a:r>
            <a:endParaRPr lang="en-US" altLang="zh-CN" sz="1800" dirty="0" smtClean="0"/>
          </a:p>
          <a:p>
            <a:pPr lvl="1" eaLnBrk="1" hangingPunct="1"/>
            <a:r>
              <a:rPr lang="zh-CN" altLang="en-US" sz="1800" dirty="0" smtClean="0"/>
              <a:t>当</a:t>
            </a:r>
            <a:r>
              <a:rPr lang="en-US" altLang="zh-CN" sz="1800" dirty="0" smtClean="0"/>
              <a:t>main() </a:t>
            </a:r>
            <a:r>
              <a:rPr lang="zh-CN" altLang="en-US" sz="1800" dirty="0" smtClean="0"/>
              <a:t>函数返回时，</a:t>
            </a:r>
            <a:r>
              <a:rPr lang="en-US" altLang="zh-CN" sz="1800" dirty="0" smtClean="0"/>
              <a:t>CPU </a:t>
            </a:r>
            <a:r>
              <a:rPr lang="zh-CN" altLang="en-US" sz="1800" dirty="0" smtClean="0"/>
              <a:t>执行路径显然再次回到我们的</a:t>
            </a:r>
            <a:r>
              <a:rPr lang="en-US" altLang="zh-CN" sz="1800" dirty="0" smtClean="0"/>
              <a:t> trampoline </a:t>
            </a:r>
            <a:r>
              <a:rPr lang="zh-CN" altLang="en-US" sz="1800" dirty="0" smtClean="0"/>
              <a:t>程序。</a:t>
            </a:r>
            <a:endParaRPr lang="en-US" altLang="zh-CN" sz="1800" dirty="0" smtClean="0"/>
          </a:p>
          <a:p>
            <a:pPr lvl="1" eaLnBrk="1" hangingPunct="1"/>
            <a:r>
              <a:rPr lang="zh-CN" altLang="en-US" sz="1800" dirty="0" smtClean="0"/>
              <a:t>用</a:t>
            </a:r>
            <a:r>
              <a:rPr lang="en-US" altLang="zh-CN" sz="1800" dirty="0" smtClean="0"/>
              <a:t> trampoline </a:t>
            </a:r>
            <a:r>
              <a:rPr lang="zh-CN" altLang="en-US" sz="1800" dirty="0" smtClean="0"/>
              <a:t>小程序来作为</a:t>
            </a:r>
            <a:r>
              <a:rPr lang="en-US" altLang="zh-CN" sz="1800" dirty="0" smtClean="0"/>
              <a:t> main() </a:t>
            </a:r>
            <a:r>
              <a:rPr lang="zh-CN" altLang="en-US" sz="1800" dirty="0" smtClean="0"/>
              <a:t>函数的外部包裹</a:t>
            </a:r>
            <a:r>
              <a:rPr lang="en-US" altLang="zh-CN" sz="1800" dirty="0" smtClean="0"/>
              <a:t>(external wrapper)</a:t>
            </a:r>
          </a:p>
          <a:p>
            <a:pPr eaLnBrk="1" hangingPunct="1"/>
            <a:r>
              <a:rPr lang="en-US" altLang="zh-CN" sz="2000" dirty="0" smtClean="0"/>
              <a:t>Why no use main</a:t>
            </a:r>
          </a:p>
          <a:p>
            <a:pPr lvl="1" eaLnBrk="1" hangingPunct="1"/>
            <a:r>
              <a:rPr lang="en-US" altLang="zh-CN" sz="1800" dirty="0" smtClean="0"/>
              <a:t>1)</a:t>
            </a:r>
            <a:r>
              <a:rPr lang="zh-CN" altLang="en-US" sz="1800" dirty="0" smtClean="0"/>
              <a:t>无法传递函数参数；</a:t>
            </a:r>
            <a:r>
              <a:rPr lang="en-US" altLang="zh-CN" sz="1800" dirty="0" smtClean="0"/>
              <a:t>2)</a:t>
            </a:r>
            <a:r>
              <a:rPr lang="zh-CN" altLang="en-US" sz="1800" dirty="0" smtClean="0"/>
              <a:t>无法处理函数返回</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blob </a:t>
            </a:r>
            <a:r>
              <a:rPr lang="zh-CN" altLang="en-US" smtClean="0"/>
              <a:t>的</a:t>
            </a:r>
            <a:r>
              <a:rPr lang="en-US" altLang="zh-CN" smtClean="0"/>
              <a:t>trampoline </a:t>
            </a:r>
            <a:r>
              <a:rPr lang="zh-CN" altLang="en-US" smtClean="0"/>
              <a:t>程序示例</a:t>
            </a:r>
          </a:p>
        </p:txBody>
      </p:sp>
      <p:sp>
        <p:nvSpPr>
          <p:cNvPr id="30723"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en-US" altLang="zh-CN" smtClean="0"/>
              <a:t>.text</a:t>
            </a:r>
          </a:p>
          <a:p>
            <a:pPr eaLnBrk="1" hangingPunct="1">
              <a:buFont typeface="Wingdings" panose="05000000000000000000" pitchFamily="2" charset="2"/>
              <a:buNone/>
            </a:pPr>
            <a:r>
              <a:rPr lang="en-US" altLang="zh-CN" smtClean="0"/>
              <a:t>.globl _trampoline</a:t>
            </a:r>
          </a:p>
          <a:p>
            <a:pPr eaLnBrk="1" hangingPunct="1">
              <a:buFont typeface="Wingdings" panose="05000000000000000000" pitchFamily="2" charset="2"/>
              <a:buNone/>
            </a:pPr>
            <a:r>
              <a:rPr lang="en-US" altLang="zh-CN" smtClean="0"/>
              <a:t>_trampoline:</a:t>
            </a:r>
          </a:p>
          <a:p>
            <a:pPr eaLnBrk="1" hangingPunct="1">
              <a:buFont typeface="Wingdings" panose="05000000000000000000" pitchFamily="2" charset="2"/>
              <a:buNone/>
            </a:pPr>
            <a:r>
              <a:rPr lang="en-US" altLang="zh-CN" smtClean="0"/>
              <a:t>bl main</a:t>
            </a:r>
          </a:p>
          <a:p>
            <a:pPr eaLnBrk="1" hangingPunct="1">
              <a:buFont typeface="Wingdings" panose="05000000000000000000" pitchFamily="2" charset="2"/>
              <a:buNone/>
            </a:pPr>
            <a:r>
              <a:rPr lang="en-US" altLang="zh-CN" smtClean="0"/>
              <a:t>/* if main ever returns we just call it again */</a:t>
            </a:r>
          </a:p>
          <a:p>
            <a:pPr eaLnBrk="1" hangingPunct="1">
              <a:buFont typeface="Wingdings" panose="05000000000000000000" pitchFamily="2" charset="2"/>
              <a:buNone/>
            </a:pPr>
            <a:r>
              <a:rPr lang="en-US" altLang="zh-CN" smtClean="0"/>
              <a:t>b _trampoline</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smtClean="0"/>
              <a:t>Stage2</a:t>
            </a:r>
            <a:r>
              <a:rPr lang="zh-CN" altLang="en-US" sz="3200" smtClean="0"/>
              <a:t>：初始化本阶段要使用的硬件设备</a:t>
            </a:r>
            <a:r>
              <a:rPr lang="en-US" altLang="zh-CN" sz="3200" smtClean="0"/>
              <a:t> </a:t>
            </a:r>
          </a:p>
        </p:txBody>
      </p:sp>
      <p:sp>
        <p:nvSpPr>
          <p:cNvPr id="31747"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zh-CN" sz="2400" dirty="0" smtClean="0"/>
              <a:t>1</a:t>
            </a:r>
            <a:r>
              <a:rPr lang="zh-CN" altLang="en-US" sz="2400" dirty="0" smtClean="0"/>
              <a:t>、初始化至少一个串口，以便终端用户进行</a:t>
            </a:r>
            <a:r>
              <a:rPr lang="en-US" altLang="zh-CN" sz="2400" dirty="0" smtClean="0"/>
              <a:t> I/O </a:t>
            </a:r>
            <a:r>
              <a:rPr lang="zh-CN" altLang="en-US" sz="2400" dirty="0" smtClean="0"/>
              <a:t>输出信息</a:t>
            </a:r>
            <a:endParaRPr lang="en-US" altLang="zh-CN" sz="2400" dirty="0" smtClean="0"/>
          </a:p>
          <a:p>
            <a:pPr lvl="1" eaLnBrk="1" hangingPunct="1">
              <a:lnSpc>
                <a:spcPct val="90000"/>
              </a:lnSpc>
            </a:pPr>
            <a:r>
              <a:rPr lang="zh-CN" altLang="en-US" sz="2000" dirty="0" smtClean="0"/>
              <a:t>在初始化这些设备之前，也可以重新把</a:t>
            </a:r>
            <a:r>
              <a:rPr lang="en-US" altLang="zh-CN" sz="2000" dirty="0" smtClean="0"/>
              <a:t> LED </a:t>
            </a:r>
            <a:r>
              <a:rPr lang="zh-CN" altLang="en-US" sz="2000" dirty="0" smtClean="0"/>
              <a:t>灯点亮，以表明我们已经进入</a:t>
            </a:r>
            <a:r>
              <a:rPr lang="en-US" altLang="zh-CN" sz="2000" dirty="0" smtClean="0"/>
              <a:t>main() </a:t>
            </a:r>
            <a:r>
              <a:rPr lang="zh-CN" altLang="en-US" sz="2000" dirty="0" smtClean="0"/>
              <a:t>函数执行</a:t>
            </a:r>
            <a:endParaRPr lang="en-US" altLang="zh-CN" sz="2000" dirty="0" smtClean="0"/>
          </a:p>
          <a:p>
            <a:pPr lvl="1" eaLnBrk="1" hangingPunct="1">
              <a:lnSpc>
                <a:spcPct val="90000"/>
              </a:lnSpc>
            </a:pPr>
            <a:r>
              <a:rPr lang="zh-CN" altLang="en-US" sz="2000" dirty="0" smtClean="0"/>
              <a:t>设备初始化完成后，可以输出一些打印信息，程序名字字符串、版本号等</a:t>
            </a:r>
            <a:r>
              <a:rPr lang="en-US" altLang="zh-CN" sz="2000" dirty="0" smtClean="0"/>
              <a:t> </a:t>
            </a:r>
          </a:p>
          <a:p>
            <a:pPr eaLnBrk="1" hangingPunct="1">
              <a:lnSpc>
                <a:spcPct val="90000"/>
              </a:lnSpc>
            </a:pPr>
            <a:r>
              <a:rPr lang="en-US" altLang="zh-CN" sz="2400" dirty="0" smtClean="0"/>
              <a:t>2</a:t>
            </a:r>
            <a:r>
              <a:rPr lang="zh-CN" altLang="en-US" sz="2400" dirty="0" smtClean="0"/>
              <a:t>、初始化计时器等</a:t>
            </a:r>
            <a:endParaRPr lang="en-US" altLang="zh-CN" sz="2400" dirty="0" smtClean="0"/>
          </a:p>
          <a:p>
            <a:pPr eaLnBrk="1" hangingPunct="1">
              <a:lnSpc>
                <a:spcPct val="90000"/>
              </a:lnSpc>
            </a:pPr>
            <a:r>
              <a:rPr lang="en-US" altLang="zh-CN" sz="2400" dirty="0" smtClean="0"/>
              <a:t>3</a:t>
            </a:r>
            <a:r>
              <a:rPr lang="zh-CN" altLang="en-US" sz="2400" dirty="0" smtClean="0"/>
              <a:t>、使用</a:t>
            </a:r>
            <a:r>
              <a:rPr lang="en-US" altLang="zh-CN" sz="2400" dirty="0" smtClean="0"/>
              <a:t>Volatile </a:t>
            </a:r>
          </a:p>
          <a:p>
            <a:pPr lvl="1" eaLnBrk="1" hangingPunct="1">
              <a:lnSpc>
                <a:spcPct val="90000"/>
              </a:lnSpc>
            </a:pPr>
            <a:r>
              <a:rPr lang="zh-CN" altLang="en-US" sz="2000" dirty="0" smtClean="0"/>
              <a:t>避免编译器优化</a:t>
            </a:r>
            <a:endParaRPr lang="en-US" altLang="zh-CN" sz="2000" dirty="0" smtClean="0"/>
          </a:p>
          <a:p>
            <a:pPr lvl="2" eaLnBrk="1" hangingPunct="1">
              <a:lnSpc>
                <a:spcPct val="90000"/>
              </a:lnSpc>
            </a:pPr>
            <a:r>
              <a:rPr lang="zh-CN" altLang="en-US" sz="1800" dirty="0" smtClean="0"/>
              <a:t>编译器为了提高程序运行速度，可能对变量进行优化，会将其放在缓存中</a:t>
            </a:r>
            <a:endParaRPr lang="en-US" altLang="zh-CN" sz="1800" dirty="0" smtClean="0"/>
          </a:p>
          <a:p>
            <a:pPr lvl="1" eaLnBrk="1" hangingPunct="1">
              <a:lnSpc>
                <a:spcPct val="90000"/>
              </a:lnSpc>
            </a:pPr>
            <a:r>
              <a:rPr lang="zh-CN" altLang="en-US" sz="2000" dirty="0" smtClean="0"/>
              <a:t>缺陷是变量的内容可能被误改，从而与内存中实际值不一致</a:t>
            </a:r>
            <a:endParaRPr lang="en-US" altLang="zh-CN" sz="2000" dirty="0" smtClean="0"/>
          </a:p>
          <a:p>
            <a:pPr lvl="1" eaLnBrk="1" hangingPunct="1">
              <a:lnSpc>
                <a:spcPct val="90000"/>
              </a:lnSpc>
            </a:pPr>
            <a:r>
              <a:rPr lang="zh-CN" altLang="en-US" sz="2000" dirty="0" smtClean="0"/>
              <a:t>采用</a:t>
            </a:r>
            <a:r>
              <a:rPr lang="en-US" altLang="zh-CN" sz="2000" dirty="0" smtClean="0"/>
              <a:t>volatile </a:t>
            </a:r>
            <a:r>
              <a:rPr lang="zh-CN" altLang="en-US" sz="2000" dirty="0" smtClean="0"/>
              <a:t>关键字可以避免上述问题</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200" smtClean="0"/>
              <a:t>检测系统的内存映射（</a:t>
            </a:r>
            <a:r>
              <a:rPr lang="en-US" altLang="zh-CN" sz="3200" smtClean="0"/>
              <a:t>memory map</a:t>
            </a:r>
            <a:r>
              <a:rPr lang="zh-CN" altLang="en-US" sz="3200" smtClean="0"/>
              <a:t>）</a:t>
            </a:r>
            <a:r>
              <a:rPr lang="en-US" altLang="zh-CN" sz="3200" smtClean="0"/>
              <a:t> </a:t>
            </a:r>
          </a:p>
        </p:txBody>
      </p:sp>
      <p:sp>
        <p:nvSpPr>
          <p:cNvPr id="3277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smtClean="0"/>
              <a:t>在</a:t>
            </a:r>
            <a:r>
              <a:rPr lang="en-US" altLang="zh-CN" sz="2400" smtClean="0"/>
              <a:t> 4GB </a:t>
            </a:r>
            <a:r>
              <a:rPr lang="zh-CN" altLang="en-US" sz="2400" smtClean="0"/>
              <a:t>物理地址空间中哪些地址范围被分配用来寻址系统的</a:t>
            </a:r>
            <a:r>
              <a:rPr lang="en-US" altLang="zh-CN" sz="2400" smtClean="0"/>
              <a:t>RAM </a:t>
            </a:r>
            <a:r>
              <a:rPr lang="zh-CN" altLang="en-US" sz="2400" smtClean="0"/>
              <a:t>单元</a:t>
            </a:r>
            <a:endParaRPr lang="en-US" altLang="zh-CN" sz="2400" smtClean="0"/>
          </a:p>
          <a:p>
            <a:pPr lvl="1" eaLnBrk="1" hangingPunct="1"/>
            <a:r>
              <a:rPr lang="zh-CN" altLang="en-US" sz="2000" smtClean="0"/>
              <a:t>如</a:t>
            </a:r>
            <a:r>
              <a:rPr lang="en-US" altLang="zh-CN" sz="2000" smtClean="0"/>
              <a:t>SA-1100 </a:t>
            </a:r>
            <a:r>
              <a:rPr lang="zh-CN" altLang="en-US" sz="2000" smtClean="0"/>
              <a:t>中，从</a:t>
            </a:r>
            <a:r>
              <a:rPr lang="en-US" altLang="zh-CN" sz="2000" smtClean="0"/>
              <a:t> 0xC0000000 </a:t>
            </a:r>
            <a:r>
              <a:rPr lang="zh-CN" altLang="en-US" sz="2000" smtClean="0"/>
              <a:t>开始的</a:t>
            </a:r>
            <a:r>
              <a:rPr lang="en-US" altLang="zh-CN" sz="2000" smtClean="0"/>
              <a:t> 512M</a:t>
            </a:r>
            <a:r>
              <a:rPr lang="zh-CN" altLang="en-US" sz="2000" smtClean="0"/>
              <a:t>空间被用作系统的</a:t>
            </a:r>
            <a:r>
              <a:rPr lang="en-US" altLang="zh-CN" sz="2000" smtClean="0"/>
              <a:t> RAM </a:t>
            </a:r>
            <a:r>
              <a:rPr lang="zh-CN" altLang="en-US" sz="2000" smtClean="0"/>
              <a:t>空间</a:t>
            </a:r>
            <a:endParaRPr lang="en-US" altLang="zh-CN" sz="2000" smtClean="0"/>
          </a:p>
          <a:p>
            <a:pPr lvl="1" eaLnBrk="1" hangingPunct="1"/>
            <a:r>
              <a:rPr lang="zh-CN" altLang="en-US" sz="2000" smtClean="0"/>
              <a:t>在</a:t>
            </a:r>
            <a:r>
              <a:rPr lang="en-US" altLang="zh-CN" sz="2000" smtClean="0"/>
              <a:t>Samsung S3C44B0X </a:t>
            </a:r>
            <a:r>
              <a:rPr lang="zh-CN" altLang="en-US" sz="2000" smtClean="0"/>
              <a:t>中，从</a:t>
            </a:r>
            <a:r>
              <a:rPr lang="en-US" altLang="zh-CN" sz="2000" smtClean="0"/>
              <a:t>0x0c00,0000 </a:t>
            </a:r>
            <a:r>
              <a:rPr lang="zh-CN" altLang="en-US" sz="2000" smtClean="0"/>
              <a:t>到</a:t>
            </a:r>
            <a:r>
              <a:rPr lang="en-US" altLang="zh-CN" sz="2000" smtClean="0"/>
              <a:t> 0x1000,0000</a:t>
            </a:r>
            <a:br>
              <a:rPr lang="en-US" altLang="zh-CN" sz="2000" smtClean="0"/>
            </a:br>
            <a:r>
              <a:rPr lang="zh-CN" altLang="en-US" sz="2000" smtClean="0"/>
              <a:t>之间的</a:t>
            </a:r>
            <a:r>
              <a:rPr lang="en-US" altLang="zh-CN" sz="2000" smtClean="0"/>
              <a:t> 64M </a:t>
            </a:r>
            <a:r>
              <a:rPr lang="zh-CN" altLang="en-US" sz="2000" smtClean="0"/>
              <a:t>地址空间被用作系统的</a:t>
            </a:r>
            <a:r>
              <a:rPr lang="en-US" altLang="zh-CN" sz="2000" smtClean="0"/>
              <a:t> RAM </a:t>
            </a:r>
            <a:r>
              <a:rPr lang="zh-CN" altLang="en-US" sz="2000" smtClean="0"/>
              <a:t>地址空间</a:t>
            </a:r>
            <a:endParaRPr lang="en-US" altLang="zh-CN" sz="2000" smtClean="0"/>
          </a:p>
          <a:p>
            <a:pPr eaLnBrk="1" hangingPunct="1"/>
            <a:r>
              <a:rPr lang="zh-CN" altLang="en-US" sz="2400" smtClean="0"/>
              <a:t>嵌入式系统往往只把</a:t>
            </a:r>
            <a:r>
              <a:rPr lang="en-US" altLang="zh-CN" sz="2400" smtClean="0"/>
              <a:t> CPU </a:t>
            </a:r>
            <a:r>
              <a:rPr lang="zh-CN" altLang="en-US" sz="2400" smtClean="0"/>
              <a:t>预留的全部</a:t>
            </a:r>
            <a:r>
              <a:rPr lang="en-US" altLang="zh-CN" sz="2400" smtClean="0"/>
              <a:t> RAM </a:t>
            </a:r>
            <a:r>
              <a:rPr lang="zh-CN" altLang="en-US" sz="2400" smtClean="0"/>
              <a:t>地址空间中的一部分映射到</a:t>
            </a:r>
            <a:r>
              <a:rPr lang="en-US" altLang="zh-CN" sz="2400" smtClean="0"/>
              <a:t> RAM </a:t>
            </a:r>
            <a:r>
              <a:rPr lang="zh-CN" altLang="en-US" sz="2400" smtClean="0"/>
              <a:t>单元上，而让剩下的那部分预留</a:t>
            </a:r>
            <a:r>
              <a:rPr lang="en-US" altLang="zh-CN" sz="2400" smtClean="0"/>
              <a:t> RAM </a:t>
            </a:r>
            <a:r>
              <a:rPr lang="zh-CN" altLang="en-US" sz="2400" smtClean="0"/>
              <a:t>地址空间处于未使用状态</a:t>
            </a:r>
            <a:endParaRPr lang="en-US" altLang="zh-CN" sz="2400" smtClean="0"/>
          </a:p>
          <a:p>
            <a:pPr eaLnBrk="1" hangingPunct="1"/>
            <a:r>
              <a:rPr lang="en-US" altLang="zh-CN" sz="2400" smtClean="0"/>
              <a:t>Boot Loader </a:t>
            </a:r>
            <a:r>
              <a:rPr lang="zh-CN" altLang="en-US" sz="2400" smtClean="0"/>
              <a:t>的</a:t>
            </a:r>
            <a:r>
              <a:rPr lang="en-US" altLang="zh-CN" sz="2400" smtClean="0"/>
              <a:t> stage2 </a:t>
            </a:r>
            <a:r>
              <a:rPr lang="zh-CN" altLang="en-US" sz="2400" smtClean="0"/>
              <a:t>必须检测整个系统的内存映射情况</a:t>
            </a:r>
            <a:endParaRPr lang="en-US" altLang="zh-CN" sz="2400" smtClean="0"/>
          </a:p>
          <a:p>
            <a:pPr lvl="1" eaLnBrk="1" hangingPunct="1"/>
            <a:r>
              <a:rPr lang="zh-CN" altLang="en-US" sz="2000" smtClean="0"/>
              <a:t>必须知道</a:t>
            </a:r>
            <a:r>
              <a:rPr lang="en-US" altLang="zh-CN" sz="2000" smtClean="0"/>
              <a:t> CPU </a:t>
            </a:r>
            <a:r>
              <a:rPr lang="zh-CN" altLang="en-US" sz="2000" smtClean="0"/>
              <a:t>预留的全部</a:t>
            </a:r>
            <a:r>
              <a:rPr lang="en-US" altLang="zh-CN" sz="2000" smtClean="0"/>
              <a:t> RAM </a:t>
            </a:r>
            <a:r>
              <a:rPr lang="zh-CN" altLang="en-US" sz="2000" smtClean="0"/>
              <a:t>地址空间中的哪些被真正映射到</a:t>
            </a:r>
            <a:r>
              <a:rPr lang="en-US" altLang="zh-CN" sz="2000" smtClean="0"/>
              <a:t> RAM </a:t>
            </a:r>
            <a:r>
              <a:rPr lang="zh-CN" altLang="en-US" sz="2000" smtClean="0"/>
              <a:t>地址单元，哪些是处于</a:t>
            </a:r>
            <a:r>
              <a:rPr lang="en-US" altLang="zh-CN" sz="2000" smtClean="0"/>
              <a:t> "unused" </a:t>
            </a:r>
            <a:r>
              <a:rPr lang="zh-CN" altLang="en-US" sz="2000" smtClean="0"/>
              <a:t>状态的</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lstStyle/>
          <a:p>
            <a:pPr eaLnBrk="1" hangingPunct="1"/>
            <a:r>
              <a:rPr lang="zh-CN" altLang="en-US" smtClean="0"/>
              <a:t>检测流程</a:t>
            </a:r>
          </a:p>
        </p:txBody>
      </p:sp>
      <p:graphicFrame>
        <p:nvGraphicFramePr>
          <p:cNvPr id="33795" name="Object 4"/>
          <p:cNvGraphicFramePr>
            <a:graphicFrameLocks noGrp="1" noChangeAspect="1"/>
          </p:cNvGraphicFramePr>
          <p:nvPr>
            <p:ph idx="1"/>
            <p:extLst>
              <p:ext uri="{D42A27DB-BD31-4B8C-83A1-F6EECF244321}">
                <p14:modId xmlns:p14="http://schemas.microsoft.com/office/powerpoint/2010/main" val="1856535620"/>
              </p:ext>
            </p:extLst>
          </p:nvPr>
        </p:nvGraphicFramePr>
        <p:xfrm>
          <a:off x="2843808" y="886603"/>
          <a:ext cx="3096344" cy="5494725"/>
        </p:xfrm>
        <a:graphic>
          <a:graphicData uri="http://schemas.openxmlformats.org/presentationml/2006/ole">
            <mc:AlternateContent xmlns:mc="http://schemas.openxmlformats.org/markup-compatibility/2006">
              <mc:Choice xmlns:v="urn:schemas-microsoft-com:vml" Requires="v">
                <p:oleObj spid="_x0000_s33840" name="Visio" r:id="rId3" imgW="4174541" imgH="7414565" progId="Visio.Drawing.11">
                  <p:embed/>
                </p:oleObj>
              </mc:Choice>
              <mc:Fallback>
                <p:oleObj name="Visio" r:id="rId3" imgW="4174541" imgH="7414565"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886603"/>
                        <a:ext cx="3096344" cy="5494725"/>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嵌入式系统启动流程</a:t>
            </a:r>
          </a:p>
        </p:txBody>
      </p:sp>
      <p:sp>
        <p:nvSpPr>
          <p:cNvPr id="717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dirty="0" smtClean="0"/>
              <a:t>硬件加电</a:t>
            </a:r>
            <a:endParaRPr lang="en-US" altLang="zh-CN" sz="2400" dirty="0" smtClean="0"/>
          </a:p>
          <a:p>
            <a:pPr eaLnBrk="1" hangingPunct="1"/>
            <a:r>
              <a:rPr lang="zh-CN" altLang="en-US" sz="2400" dirty="0" smtClean="0"/>
              <a:t>引导加载程序</a:t>
            </a:r>
            <a:endParaRPr lang="en-US" altLang="zh-CN" sz="2400" dirty="0" smtClean="0"/>
          </a:p>
          <a:p>
            <a:pPr lvl="1" eaLnBrk="1" hangingPunct="1"/>
            <a:r>
              <a:rPr lang="en-US" altLang="zh-CN" sz="2000" dirty="0" smtClean="0"/>
              <a:t>Boot</a:t>
            </a:r>
            <a:r>
              <a:rPr lang="zh-CN" altLang="en-US" sz="2000" dirty="0" smtClean="0"/>
              <a:t>代码、</a:t>
            </a:r>
            <a:r>
              <a:rPr lang="en-US" altLang="zh-CN" sz="2000" dirty="0" smtClean="0"/>
              <a:t>Bootloader</a:t>
            </a:r>
            <a:r>
              <a:rPr lang="zh-CN" altLang="en-US" sz="2000" dirty="0" smtClean="0"/>
              <a:t>等</a:t>
            </a:r>
            <a:endParaRPr lang="en-US" altLang="zh-CN" sz="2000" dirty="0" smtClean="0"/>
          </a:p>
          <a:p>
            <a:pPr eaLnBrk="1" hangingPunct="1"/>
            <a:r>
              <a:rPr lang="zh-CN" altLang="en-US" sz="2400" dirty="0" smtClean="0"/>
              <a:t>操作系统内核，如</a:t>
            </a:r>
            <a:r>
              <a:rPr lang="en-US" altLang="zh-CN" sz="2400" dirty="0" smtClean="0"/>
              <a:t>Linux </a:t>
            </a:r>
            <a:r>
              <a:rPr lang="zh-CN" altLang="en-US" sz="2400" dirty="0" smtClean="0"/>
              <a:t>内核</a:t>
            </a:r>
            <a:endParaRPr lang="en-US" altLang="zh-CN" sz="2400" dirty="0" smtClean="0"/>
          </a:p>
          <a:p>
            <a:pPr lvl="1" eaLnBrk="1" hangingPunct="1"/>
            <a:r>
              <a:rPr lang="zh-CN" altLang="en-US" sz="2000" dirty="0" smtClean="0"/>
              <a:t>根据特定的目标嵌入式硬件系统，定制的内核及启动参数</a:t>
            </a:r>
            <a:endParaRPr lang="en-US" altLang="zh-CN" sz="2000" dirty="0" smtClean="0"/>
          </a:p>
          <a:p>
            <a:pPr eaLnBrk="1" hangingPunct="1"/>
            <a:r>
              <a:rPr lang="zh-CN" altLang="en-US" sz="2400" dirty="0" smtClean="0"/>
              <a:t>加载文件系统</a:t>
            </a:r>
            <a:endParaRPr lang="en-US" altLang="zh-CN" sz="2400" dirty="0" smtClean="0"/>
          </a:p>
          <a:p>
            <a:pPr lvl="1" eaLnBrk="1" hangingPunct="1"/>
            <a:r>
              <a:rPr lang="zh-CN" altLang="en-US" sz="2000" dirty="0" smtClean="0"/>
              <a:t>包括根文件系统以及建立于</a:t>
            </a:r>
            <a:r>
              <a:rPr lang="en-US" altLang="zh-CN" sz="2000" dirty="0" smtClean="0"/>
              <a:t>Flash</a:t>
            </a:r>
            <a:r>
              <a:rPr lang="zh-CN" altLang="en-US" sz="2000" dirty="0" smtClean="0"/>
              <a:t>内存设备上的文件系统</a:t>
            </a:r>
            <a:endParaRPr lang="en-US" altLang="zh-CN" sz="2000" dirty="0" smtClean="0"/>
          </a:p>
          <a:p>
            <a:pPr eaLnBrk="1" hangingPunct="1"/>
            <a:r>
              <a:rPr lang="zh-CN" altLang="en-US" sz="2400" dirty="0" smtClean="0"/>
              <a:t>运行用户程序</a:t>
            </a:r>
            <a:endParaRPr lang="en-US" altLang="zh-CN" sz="2400" dirty="0" smtClean="0"/>
          </a:p>
          <a:p>
            <a:pPr lvl="1" eaLnBrk="1" hangingPunct="1"/>
            <a:r>
              <a:rPr lang="zh-CN" altLang="en-US" sz="2000" dirty="0" smtClean="0"/>
              <a:t>用户编写的完成特定功能的程序</a:t>
            </a:r>
            <a:endParaRPr lang="en-US" altLang="zh-CN" sz="2000" dirty="0" smtClean="0"/>
          </a:p>
          <a:p>
            <a:pPr lvl="1" eaLnBrk="1" hangingPunct="1"/>
            <a:r>
              <a:rPr lang="zh-CN" altLang="en-US" sz="2000" dirty="0" smtClean="0"/>
              <a:t>一些用户程序运行在一个嵌入式图形用户界面（</a:t>
            </a:r>
            <a:r>
              <a:rPr lang="en-US" altLang="zh-CN" sz="2000" dirty="0" smtClean="0"/>
              <a:t>GUI</a:t>
            </a:r>
            <a:r>
              <a:rPr lang="zh-CN" altLang="en-US" sz="2000" dirty="0" smtClean="0"/>
              <a:t>）上，常用的嵌入式</a:t>
            </a:r>
            <a:r>
              <a:rPr lang="en-US" altLang="zh-CN" sz="2000" dirty="0" smtClean="0"/>
              <a:t>GUI</a:t>
            </a:r>
            <a:r>
              <a:rPr lang="zh-CN" altLang="en-US" sz="2000" dirty="0" smtClean="0"/>
              <a:t>包括：</a:t>
            </a:r>
            <a:r>
              <a:rPr lang="en-US" altLang="zh-CN" sz="2000" dirty="0" err="1" smtClean="0"/>
              <a:t>MicroWindows</a:t>
            </a:r>
            <a:r>
              <a:rPr lang="en-US" altLang="zh-CN" sz="2000" dirty="0" smtClean="0"/>
              <a:t> </a:t>
            </a:r>
            <a:r>
              <a:rPr lang="zh-CN" altLang="en-US" sz="2000" dirty="0" smtClean="0"/>
              <a:t>和</a:t>
            </a:r>
            <a:r>
              <a:rPr lang="en-US" altLang="zh-CN" sz="2000" dirty="0" err="1" smtClean="0"/>
              <a:t>MiniGuI</a:t>
            </a:r>
            <a:r>
              <a:rPr lang="zh-CN" altLang="en-US" sz="2000" dirty="0" smtClean="0"/>
              <a:t>等</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加载内核映像和根文件系统映像</a:t>
            </a:r>
            <a:r>
              <a:rPr lang="en-US" altLang="zh-CN" smtClean="0"/>
              <a:t> </a:t>
            </a:r>
          </a:p>
        </p:txBody>
      </p:sp>
      <p:sp>
        <p:nvSpPr>
          <p:cNvPr id="3481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规划内存占用的布局</a:t>
            </a:r>
            <a:r>
              <a:rPr lang="en-US" altLang="zh-CN" smtClean="0"/>
              <a:t> </a:t>
            </a:r>
          </a:p>
          <a:p>
            <a:pPr lvl="1" eaLnBrk="1" hangingPunct="1"/>
            <a:r>
              <a:rPr lang="zh-CN" altLang="en-US" smtClean="0"/>
              <a:t>内核映像所占用的内存范围</a:t>
            </a:r>
            <a:endParaRPr lang="en-US" altLang="zh-CN" smtClean="0"/>
          </a:p>
          <a:p>
            <a:pPr lvl="1" eaLnBrk="1" hangingPunct="1"/>
            <a:r>
              <a:rPr lang="zh-CN" altLang="en-US" smtClean="0"/>
              <a:t>根文件系统所占用的内存范围</a:t>
            </a:r>
            <a:endParaRPr lang="en-US" altLang="zh-CN" smtClean="0"/>
          </a:p>
          <a:p>
            <a:pPr eaLnBrk="1" hangingPunct="1"/>
            <a:r>
              <a:rPr lang="zh-CN" altLang="en-US" smtClean="0"/>
              <a:t>从</a:t>
            </a:r>
            <a:r>
              <a:rPr lang="en-US" altLang="zh-CN" smtClean="0"/>
              <a:t> Flash </a:t>
            </a:r>
            <a:r>
              <a:rPr lang="zh-CN" altLang="en-US" smtClean="0"/>
              <a:t>上拷贝内核映像到</a:t>
            </a:r>
            <a:r>
              <a:rPr lang="en-US" altLang="zh-CN" smtClean="0"/>
              <a:t>RAM</a:t>
            </a:r>
            <a:r>
              <a:rPr lang="zh-CN" altLang="en-US" smtClean="0"/>
              <a:t>上</a:t>
            </a:r>
            <a:r>
              <a:rPr lang="en-US" altLang="zh-CN" smtClean="0"/>
              <a:t/>
            </a:r>
            <a:br>
              <a:rPr lang="en-US" altLang="zh-CN" smtClean="0"/>
            </a:br>
            <a:endParaRPr lang="en-US" altLang="zh-CN" smtClean="0"/>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设置内核的启动参数</a:t>
            </a:r>
            <a:r>
              <a:rPr lang="en-US" altLang="zh-CN" smtClean="0"/>
              <a:t> </a:t>
            </a:r>
          </a:p>
        </p:txBody>
      </p:sp>
      <p:sp>
        <p:nvSpPr>
          <p:cNvPr id="240643"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lnSpc>
                <a:spcPct val="120000"/>
              </a:lnSpc>
              <a:spcAft>
                <a:spcPts val="0"/>
              </a:spcAft>
              <a:defRPr/>
            </a:pPr>
            <a:r>
              <a:rPr lang="en-US" altLang="zh-CN" dirty="0"/>
              <a:t>Linux 2.4.x </a:t>
            </a:r>
            <a:r>
              <a:rPr lang="zh-CN" altLang="en-US" dirty="0"/>
              <a:t>以后的内核都期望以标记列表</a:t>
            </a:r>
            <a:r>
              <a:rPr lang="en-US" altLang="zh-CN" dirty="0"/>
              <a:t>(tagged list)</a:t>
            </a:r>
            <a:r>
              <a:rPr lang="zh-CN" altLang="en-US" dirty="0"/>
              <a:t>的形式来传递启动参数</a:t>
            </a:r>
            <a:endParaRPr lang="en-US" altLang="zh-CN" dirty="0"/>
          </a:p>
          <a:p>
            <a:pPr eaLnBrk="1" fontAlgn="auto" hangingPunct="1">
              <a:lnSpc>
                <a:spcPct val="120000"/>
              </a:lnSpc>
              <a:spcAft>
                <a:spcPts val="0"/>
              </a:spcAft>
              <a:defRPr/>
            </a:pPr>
            <a:r>
              <a:rPr lang="zh-CN" altLang="en-US" dirty="0"/>
              <a:t>启动参数标记列表以标记</a:t>
            </a:r>
            <a:r>
              <a:rPr lang="en-US" altLang="zh-CN" dirty="0"/>
              <a:t> ATAG_CORE </a:t>
            </a:r>
            <a:r>
              <a:rPr lang="zh-CN" altLang="en-US" dirty="0"/>
              <a:t>开始，以标记</a:t>
            </a:r>
            <a:r>
              <a:rPr lang="en-US" altLang="zh-CN" dirty="0"/>
              <a:t> ATAG_NONE </a:t>
            </a:r>
            <a:r>
              <a:rPr lang="zh-CN" altLang="en-US" dirty="0"/>
              <a:t>结束</a:t>
            </a:r>
            <a:endParaRPr lang="en-US" altLang="zh-CN" dirty="0"/>
          </a:p>
          <a:p>
            <a:pPr eaLnBrk="1" fontAlgn="auto" hangingPunct="1">
              <a:lnSpc>
                <a:spcPct val="120000"/>
              </a:lnSpc>
              <a:spcAft>
                <a:spcPts val="0"/>
              </a:spcAft>
              <a:defRPr/>
            </a:pPr>
            <a:r>
              <a:rPr lang="zh-CN" altLang="en-US" dirty="0"/>
              <a:t>每个标记由标识被传递参数的</a:t>
            </a:r>
            <a:r>
              <a:rPr lang="en-US" altLang="zh-CN" dirty="0"/>
              <a:t> </a:t>
            </a:r>
            <a:r>
              <a:rPr lang="en-US" altLang="zh-CN" dirty="0" err="1"/>
              <a:t>tag_header</a:t>
            </a:r>
            <a:r>
              <a:rPr lang="en-US" altLang="zh-CN" dirty="0"/>
              <a:t> </a:t>
            </a:r>
            <a:r>
              <a:rPr lang="zh-CN" altLang="en-US" dirty="0"/>
              <a:t>结构以及随后的参数值数据结构来</a:t>
            </a:r>
            <a:r>
              <a:rPr lang="zh-CN" altLang="en-US" dirty="0" smtClean="0"/>
              <a:t>组成</a:t>
            </a:r>
            <a:endParaRPr lang="en-US" altLang="zh-CN" dirty="0"/>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 Loader </a:t>
            </a:r>
            <a:r>
              <a:rPr lang="zh-CN" altLang="en-US" dirty="0"/>
              <a:t>设置的常见启动参数</a:t>
            </a:r>
          </a:p>
        </p:txBody>
      </p:sp>
      <p:sp>
        <p:nvSpPr>
          <p:cNvPr id="5" name="内容占位符 4"/>
          <p:cNvSpPr>
            <a:spLocks noGrp="1"/>
          </p:cNvSpPr>
          <p:nvPr>
            <p:ph idx="1"/>
          </p:nvPr>
        </p:nvSpPr>
        <p:spPr/>
        <p:txBody>
          <a:bodyPr/>
          <a:lstStyle/>
          <a:p>
            <a:r>
              <a:rPr lang="en-US" altLang="zh-CN" sz="2000" dirty="0"/>
              <a:t>ATAG_CORE </a:t>
            </a:r>
            <a:r>
              <a:rPr lang="zh-CN" altLang="en-US" sz="2000" dirty="0"/>
              <a:t>：标签列表开始标志</a:t>
            </a:r>
          </a:p>
          <a:p>
            <a:r>
              <a:rPr lang="en-US" altLang="zh-CN" sz="2000" dirty="0"/>
              <a:t>ATAG_NONE </a:t>
            </a:r>
            <a:r>
              <a:rPr lang="zh-CN" altLang="en-US" sz="2000" dirty="0"/>
              <a:t>：标签列表结束标志</a:t>
            </a:r>
          </a:p>
          <a:p>
            <a:r>
              <a:rPr lang="en-US" altLang="zh-CN" sz="2000" dirty="0"/>
              <a:t>ATAG_MEM </a:t>
            </a:r>
            <a:r>
              <a:rPr lang="zh-CN" altLang="en-US" sz="2000" dirty="0"/>
              <a:t>：内存信息标签（可以有多个标签，以标识多个内存区块）</a:t>
            </a:r>
          </a:p>
          <a:p>
            <a:r>
              <a:rPr lang="en-US" altLang="zh-CN" sz="2000" dirty="0"/>
              <a:t>ATAG_VIDEOTEXT</a:t>
            </a:r>
            <a:r>
              <a:rPr lang="zh-CN" altLang="en-US" sz="2000" dirty="0"/>
              <a:t>：</a:t>
            </a:r>
            <a:r>
              <a:rPr lang="en-US" altLang="zh-CN" sz="2000" dirty="0"/>
              <a:t>VGA</a:t>
            </a:r>
            <a:r>
              <a:rPr lang="zh-CN" altLang="en-US" sz="2000" dirty="0"/>
              <a:t>文本显示参数标签</a:t>
            </a:r>
          </a:p>
          <a:p>
            <a:r>
              <a:rPr lang="en-US" altLang="zh-CN" sz="2000" dirty="0"/>
              <a:t>ATAG_RAMDISK </a:t>
            </a:r>
            <a:r>
              <a:rPr lang="zh-CN" altLang="en-US" sz="2000" dirty="0"/>
              <a:t>：</a:t>
            </a:r>
            <a:r>
              <a:rPr lang="en-US" altLang="zh-CN" sz="2000" dirty="0" err="1"/>
              <a:t>ramdisk</a:t>
            </a:r>
            <a:r>
              <a:rPr lang="zh-CN" altLang="en-US" sz="2000" dirty="0"/>
              <a:t>参数标签（位置、大小等）</a:t>
            </a:r>
          </a:p>
          <a:p>
            <a:r>
              <a:rPr lang="en-US" altLang="zh-CN" sz="2000" dirty="0"/>
              <a:t>ATAG_INITRD </a:t>
            </a:r>
            <a:r>
              <a:rPr lang="zh-CN" altLang="en-US" sz="2000" dirty="0"/>
              <a:t>： 压缩的</a:t>
            </a:r>
            <a:r>
              <a:rPr lang="en-US" altLang="zh-CN" sz="2000" dirty="0" err="1"/>
              <a:t>ramdisk</a:t>
            </a:r>
            <a:r>
              <a:rPr lang="zh-CN" altLang="en-US" sz="2000" dirty="0"/>
              <a:t>参数标签（位置为虚拟地址）</a:t>
            </a:r>
          </a:p>
          <a:p>
            <a:r>
              <a:rPr lang="en-US" altLang="zh-CN" sz="2000" dirty="0"/>
              <a:t>ATAG_INITRD2 </a:t>
            </a:r>
            <a:r>
              <a:rPr lang="zh-CN" altLang="en-US" sz="2000" dirty="0"/>
              <a:t>：压缩的</a:t>
            </a:r>
            <a:r>
              <a:rPr lang="en-US" altLang="zh-CN" sz="2000" dirty="0" err="1"/>
              <a:t>ramdisk</a:t>
            </a:r>
            <a:r>
              <a:rPr lang="zh-CN" altLang="en-US" sz="2000" dirty="0"/>
              <a:t>参数标签（位置为物理地址）</a:t>
            </a:r>
          </a:p>
          <a:p>
            <a:r>
              <a:rPr lang="en-US" altLang="zh-CN" sz="2000" dirty="0"/>
              <a:t>ATAG_SERIAL </a:t>
            </a:r>
            <a:r>
              <a:rPr lang="zh-CN" altLang="en-US" sz="2000" dirty="0"/>
              <a:t>：  板子串号标签</a:t>
            </a:r>
          </a:p>
          <a:p>
            <a:r>
              <a:rPr lang="en-US" altLang="zh-CN" sz="2000" dirty="0"/>
              <a:t>ATAG_REVISION </a:t>
            </a:r>
            <a:r>
              <a:rPr lang="zh-CN" altLang="en-US" sz="2000" dirty="0"/>
              <a:t>：板子版本号标签</a:t>
            </a:r>
          </a:p>
          <a:p>
            <a:r>
              <a:rPr lang="en-US" altLang="zh-CN" sz="2000" dirty="0"/>
              <a:t>ATAG_VIDEOLFB </a:t>
            </a:r>
            <a:r>
              <a:rPr lang="zh-CN" altLang="en-US" sz="2000" dirty="0"/>
              <a:t>：帧缓冲初始化参数标签</a:t>
            </a:r>
          </a:p>
          <a:p>
            <a:r>
              <a:rPr lang="en-US" altLang="zh-CN" sz="2000" dirty="0"/>
              <a:t>ATAG_CMDLINE </a:t>
            </a:r>
            <a:r>
              <a:rPr lang="zh-CN" altLang="en-US" sz="2000" dirty="0"/>
              <a:t>：</a:t>
            </a:r>
            <a:r>
              <a:rPr lang="en-US" altLang="zh-CN" sz="2000" dirty="0"/>
              <a:t>command line</a:t>
            </a:r>
            <a:r>
              <a:rPr lang="zh-CN" altLang="en-US" sz="2000" dirty="0"/>
              <a:t>字符串</a:t>
            </a:r>
            <a:r>
              <a:rPr lang="zh-CN" altLang="en-US" sz="2000" dirty="0" smtClean="0"/>
              <a:t>标签。</a:t>
            </a:r>
            <a:r>
              <a:rPr lang="en-US" altLang="zh-CN" sz="2000" dirty="0" smtClean="0"/>
              <a:t>	</a:t>
            </a:r>
          </a:p>
          <a:p>
            <a:pPr lvl="1"/>
            <a:r>
              <a:rPr lang="zh-CN" altLang="en-US" sz="1600" dirty="0" smtClean="0"/>
              <a:t>平时</a:t>
            </a:r>
            <a:r>
              <a:rPr lang="zh-CN" altLang="en-US" sz="1600" dirty="0"/>
              <a:t>设置的启动参数</a:t>
            </a:r>
            <a:r>
              <a:rPr lang="en-US" altLang="zh-CN" sz="1600" dirty="0" err="1"/>
              <a:t>cmdline</a:t>
            </a:r>
            <a:r>
              <a:rPr lang="zh-CN" altLang="en-US" sz="1600" dirty="0"/>
              <a:t>字符串（</a:t>
            </a:r>
            <a:r>
              <a:rPr lang="en-US" altLang="zh-CN" sz="1600" dirty="0" err="1"/>
              <a:t>uboot</a:t>
            </a:r>
            <a:r>
              <a:rPr lang="zh-CN" altLang="en-US" sz="1600" dirty="0"/>
              <a:t>中为</a:t>
            </a:r>
            <a:r>
              <a:rPr lang="en-US" altLang="zh-CN" sz="1600" dirty="0" err="1">
                <a:solidFill>
                  <a:srgbClr val="FF0000"/>
                </a:solidFill>
              </a:rPr>
              <a:t>bootargs</a:t>
            </a:r>
            <a:r>
              <a:rPr lang="zh-CN" altLang="en-US" sz="1600" dirty="0"/>
              <a:t>环境变量）就放在这个标签中。</a:t>
            </a:r>
          </a:p>
        </p:txBody>
      </p:sp>
    </p:spTree>
    <p:extLst>
      <p:ext uri="{BB962C8B-B14F-4D97-AF65-F5344CB8AC3E}">
        <p14:creationId xmlns:p14="http://schemas.microsoft.com/office/powerpoint/2010/main" val="1305582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调用内核</a:t>
            </a:r>
            <a:r>
              <a:rPr lang="en-US" altLang="zh-CN" smtClean="0"/>
              <a:t> </a:t>
            </a:r>
          </a:p>
        </p:txBody>
      </p:sp>
      <p:sp>
        <p:nvSpPr>
          <p:cNvPr id="242691" name="Rectangle 3" descr="Rectangle: Click to edit Master text styles&#10;Second level&#10;Third level&#10;Fourth level&#10;Fifth level"/>
          <p:cNvSpPr>
            <a:spLocks noGrp="1" noChangeArrowheads="1"/>
          </p:cNvSpPr>
          <p:nvPr>
            <p:ph idx="1"/>
          </p:nvPr>
        </p:nvSpPr>
        <p:spPr/>
        <p:txBody>
          <a:bodyPr rtlCol="0">
            <a:normAutofit fontScale="92500" lnSpcReduction="20000"/>
          </a:bodyPr>
          <a:lstStyle/>
          <a:p>
            <a:pPr eaLnBrk="1" fontAlgn="auto" hangingPunct="1">
              <a:spcAft>
                <a:spcPts val="0"/>
              </a:spcAft>
              <a:defRPr/>
            </a:pPr>
            <a:r>
              <a:rPr lang="zh-CN" altLang="en-US" dirty="0"/>
              <a:t>直接跳转到内核的第一条指令处</a:t>
            </a:r>
            <a:r>
              <a:rPr lang="en-US" altLang="zh-CN" dirty="0"/>
              <a:t> </a:t>
            </a:r>
          </a:p>
          <a:p>
            <a:pPr eaLnBrk="1" fontAlgn="auto" hangingPunct="1">
              <a:spcAft>
                <a:spcPts val="0"/>
              </a:spcAft>
              <a:defRPr/>
            </a:pPr>
            <a:r>
              <a:rPr lang="zh-CN" altLang="en-US" dirty="0"/>
              <a:t>在跳转时，下列条件要满足</a:t>
            </a:r>
            <a:endParaRPr lang="en-US" altLang="zh-CN" dirty="0"/>
          </a:p>
          <a:p>
            <a:pPr lvl="1" eaLnBrk="1" fontAlgn="auto" hangingPunct="1">
              <a:spcAft>
                <a:spcPts val="0"/>
              </a:spcAft>
              <a:defRPr/>
            </a:pPr>
            <a:r>
              <a:rPr lang="en-US" altLang="zh-CN" dirty="0"/>
              <a:t>1</a:t>
            </a:r>
            <a:r>
              <a:rPr lang="zh-CN" altLang="en-US" dirty="0"/>
              <a:t>．</a:t>
            </a:r>
            <a:r>
              <a:rPr lang="en-US" altLang="zh-CN" dirty="0"/>
              <a:t> CPU </a:t>
            </a:r>
            <a:r>
              <a:rPr lang="zh-CN" altLang="en-US" dirty="0"/>
              <a:t>寄存器的设置</a:t>
            </a:r>
            <a:endParaRPr lang="en-US" altLang="zh-CN" dirty="0"/>
          </a:p>
          <a:p>
            <a:pPr lvl="2" eaLnBrk="1" fontAlgn="auto" hangingPunct="1">
              <a:spcAft>
                <a:spcPts val="0"/>
              </a:spcAft>
              <a:defRPr/>
            </a:pPr>
            <a:r>
              <a:rPr lang="en-US" altLang="zh-CN" dirty="0"/>
              <a:t>R0</a:t>
            </a:r>
            <a:r>
              <a:rPr lang="zh-CN" altLang="en-US" dirty="0"/>
              <a:t>＝</a:t>
            </a:r>
            <a:r>
              <a:rPr lang="en-US" altLang="zh-CN" dirty="0"/>
              <a:t>0</a:t>
            </a:r>
            <a:r>
              <a:rPr lang="zh-CN" altLang="en-US" dirty="0"/>
              <a:t>；</a:t>
            </a:r>
            <a:r>
              <a:rPr lang="en-US" altLang="zh-CN" dirty="0"/>
              <a:t>@R1</a:t>
            </a:r>
            <a:r>
              <a:rPr lang="zh-CN" altLang="en-US" dirty="0"/>
              <a:t>＝机器类型</a:t>
            </a:r>
            <a:r>
              <a:rPr lang="en-US" altLang="zh-CN" dirty="0"/>
              <a:t> ID</a:t>
            </a:r>
            <a:r>
              <a:rPr lang="zh-CN" altLang="en-US" dirty="0"/>
              <a:t>；</a:t>
            </a:r>
            <a:r>
              <a:rPr lang="en-US" altLang="zh-CN" dirty="0"/>
              <a:t>@R2</a:t>
            </a:r>
            <a:r>
              <a:rPr lang="zh-CN" altLang="en-US" dirty="0"/>
              <a:t>＝启动参数标记列表在</a:t>
            </a:r>
            <a:r>
              <a:rPr lang="en-US" altLang="zh-CN" dirty="0"/>
              <a:t> RAM </a:t>
            </a:r>
            <a:r>
              <a:rPr lang="zh-CN" altLang="en-US" dirty="0"/>
              <a:t>中起始基地址</a:t>
            </a:r>
            <a:endParaRPr lang="en-US" altLang="zh-CN" dirty="0"/>
          </a:p>
          <a:p>
            <a:pPr lvl="1" eaLnBrk="1" fontAlgn="auto" hangingPunct="1">
              <a:spcAft>
                <a:spcPts val="0"/>
              </a:spcAft>
              <a:defRPr/>
            </a:pPr>
            <a:r>
              <a:rPr lang="en-US" altLang="zh-CN" dirty="0"/>
              <a:t>2</a:t>
            </a:r>
            <a:r>
              <a:rPr lang="zh-CN" altLang="en-US" dirty="0"/>
              <a:t>．</a:t>
            </a:r>
            <a:r>
              <a:rPr lang="en-US" altLang="zh-CN" dirty="0"/>
              <a:t> CPU </a:t>
            </a:r>
            <a:r>
              <a:rPr lang="zh-CN" altLang="en-US" dirty="0"/>
              <a:t>模式</a:t>
            </a:r>
            <a:endParaRPr lang="en-US" altLang="zh-CN" dirty="0"/>
          </a:p>
          <a:p>
            <a:pPr lvl="2" eaLnBrk="1" fontAlgn="auto" hangingPunct="1">
              <a:spcAft>
                <a:spcPts val="0"/>
              </a:spcAft>
              <a:defRPr/>
            </a:pPr>
            <a:r>
              <a:rPr lang="zh-CN" altLang="en-US" dirty="0"/>
              <a:t>必须禁止中断（</a:t>
            </a:r>
            <a:r>
              <a:rPr lang="en-US" altLang="zh-CN" dirty="0"/>
              <a:t>IRQs</a:t>
            </a:r>
            <a:r>
              <a:rPr lang="zh-CN" altLang="en-US" dirty="0"/>
              <a:t>和</a:t>
            </a:r>
            <a:r>
              <a:rPr lang="en-US" altLang="zh-CN" dirty="0"/>
              <a:t>FIQs</a:t>
            </a:r>
            <a:r>
              <a:rPr lang="zh-CN" altLang="en-US" dirty="0"/>
              <a:t>）；</a:t>
            </a:r>
            <a:endParaRPr lang="en-US" altLang="zh-CN" dirty="0"/>
          </a:p>
          <a:p>
            <a:pPr lvl="2" eaLnBrk="1" fontAlgn="auto" hangingPunct="1">
              <a:spcAft>
                <a:spcPts val="0"/>
              </a:spcAft>
              <a:defRPr/>
            </a:pPr>
            <a:r>
              <a:rPr lang="en-US" altLang="zh-CN" dirty="0"/>
              <a:t>CPU </a:t>
            </a:r>
            <a:r>
              <a:rPr lang="zh-CN" altLang="en-US" dirty="0"/>
              <a:t>必须</a:t>
            </a:r>
            <a:r>
              <a:rPr lang="en-US" altLang="zh-CN" dirty="0"/>
              <a:t> SVC </a:t>
            </a:r>
            <a:r>
              <a:rPr lang="zh-CN" altLang="en-US" dirty="0"/>
              <a:t>模式；</a:t>
            </a:r>
            <a:endParaRPr lang="en-US" altLang="zh-CN" dirty="0"/>
          </a:p>
          <a:p>
            <a:pPr lvl="1" eaLnBrk="1" fontAlgn="auto" hangingPunct="1">
              <a:spcAft>
                <a:spcPts val="0"/>
              </a:spcAft>
              <a:defRPr/>
            </a:pPr>
            <a:r>
              <a:rPr lang="en-US" altLang="zh-CN" dirty="0"/>
              <a:t>3</a:t>
            </a:r>
            <a:r>
              <a:rPr lang="zh-CN" altLang="en-US" dirty="0"/>
              <a:t>．</a:t>
            </a:r>
            <a:r>
              <a:rPr lang="en-US" altLang="zh-CN" dirty="0"/>
              <a:t> Cache </a:t>
            </a:r>
            <a:r>
              <a:rPr lang="zh-CN" altLang="en-US" dirty="0"/>
              <a:t>和</a:t>
            </a:r>
            <a:r>
              <a:rPr lang="en-US" altLang="zh-CN" dirty="0"/>
              <a:t> MMU </a:t>
            </a:r>
            <a:r>
              <a:rPr lang="zh-CN" altLang="en-US" dirty="0"/>
              <a:t>的设置</a:t>
            </a:r>
            <a:endParaRPr lang="en-US" altLang="zh-CN" dirty="0"/>
          </a:p>
          <a:p>
            <a:pPr lvl="2" eaLnBrk="1" fontAlgn="auto" hangingPunct="1">
              <a:spcAft>
                <a:spcPts val="0"/>
              </a:spcAft>
              <a:defRPr/>
            </a:pPr>
            <a:r>
              <a:rPr lang="en-US" altLang="zh-CN" dirty="0"/>
              <a:t>MMU </a:t>
            </a:r>
            <a:r>
              <a:rPr lang="zh-CN" altLang="en-US" dirty="0"/>
              <a:t>必须关闭；</a:t>
            </a:r>
            <a:endParaRPr lang="en-US" altLang="zh-CN" dirty="0"/>
          </a:p>
          <a:p>
            <a:pPr lvl="2" eaLnBrk="1" fontAlgn="auto" hangingPunct="1">
              <a:spcAft>
                <a:spcPts val="0"/>
              </a:spcAft>
              <a:defRPr/>
            </a:pPr>
            <a:r>
              <a:rPr lang="zh-CN" altLang="en-US" dirty="0"/>
              <a:t>指令</a:t>
            </a:r>
            <a:r>
              <a:rPr lang="en-US" altLang="zh-CN" dirty="0"/>
              <a:t> Cache </a:t>
            </a:r>
            <a:r>
              <a:rPr lang="zh-CN" altLang="en-US" dirty="0"/>
              <a:t>可以打开也可以关闭；</a:t>
            </a:r>
            <a:endParaRPr lang="en-US" altLang="zh-CN" dirty="0"/>
          </a:p>
          <a:p>
            <a:pPr lvl="2" eaLnBrk="1" fontAlgn="auto" hangingPunct="1">
              <a:spcAft>
                <a:spcPts val="0"/>
              </a:spcAft>
              <a:defRPr/>
            </a:pPr>
            <a:r>
              <a:rPr lang="zh-CN" altLang="en-US" dirty="0"/>
              <a:t>数据</a:t>
            </a:r>
            <a:r>
              <a:rPr lang="en-US" altLang="zh-CN" dirty="0"/>
              <a:t> Cache </a:t>
            </a:r>
            <a:r>
              <a:rPr lang="zh-CN" altLang="en-US" dirty="0"/>
              <a:t>必须关闭</a:t>
            </a:r>
            <a:endParaRPr lang="en-US" altLang="zh-CN" dirty="0"/>
          </a:p>
          <a:p>
            <a:pPr lvl="1" eaLnBrk="1" fontAlgn="auto" hangingPunct="1">
              <a:spcAft>
                <a:spcPts val="0"/>
              </a:spcAft>
              <a:defRPr/>
            </a:pPr>
            <a:endParaRPr lang="zh-CN" altLang="en-US" dirty="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串口终端的调试作用</a:t>
            </a:r>
          </a:p>
        </p:txBody>
      </p:sp>
      <p:sp>
        <p:nvSpPr>
          <p:cNvPr id="3789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smtClean="0"/>
              <a:t>调试手段</a:t>
            </a:r>
            <a:r>
              <a:rPr lang="en-US" altLang="zh-CN" sz="2400" smtClean="0"/>
              <a:t>: </a:t>
            </a:r>
            <a:r>
              <a:rPr lang="zh-CN" altLang="en-US" sz="2400" smtClean="0"/>
              <a:t>打印信息到串口终端</a:t>
            </a:r>
            <a:endParaRPr lang="en-US" altLang="zh-CN" sz="2400" smtClean="0"/>
          </a:p>
          <a:p>
            <a:pPr eaLnBrk="1" hangingPunct="1"/>
            <a:r>
              <a:rPr lang="zh-CN" altLang="en-US" sz="2400" smtClean="0"/>
              <a:t>串口终端显示乱码或根本没有显示</a:t>
            </a:r>
            <a:r>
              <a:rPr lang="en-US" altLang="zh-CN" sz="2400" smtClean="0"/>
              <a:t> </a:t>
            </a:r>
          </a:p>
          <a:p>
            <a:pPr lvl="1" eaLnBrk="1" hangingPunct="1"/>
            <a:r>
              <a:rPr lang="en-US" altLang="zh-CN" sz="2000" smtClean="0"/>
              <a:t>boot loader </a:t>
            </a:r>
            <a:r>
              <a:rPr lang="zh-CN" altLang="en-US" sz="2000" smtClean="0"/>
              <a:t>对串口的初始化设置不正确</a:t>
            </a:r>
            <a:endParaRPr lang="en-US" altLang="zh-CN" sz="2000" smtClean="0"/>
          </a:p>
          <a:p>
            <a:pPr lvl="1" eaLnBrk="1" hangingPunct="1"/>
            <a:r>
              <a:rPr lang="zh-CN" altLang="en-US" sz="2000" smtClean="0"/>
              <a:t>运行在</a:t>
            </a:r>
            <a:r>
              <a:rPr lang="en-US" altLang="zh-CN" sz="2000" smtClean="0"/>
              <a:t> host </a:t>
            </a:r>
            <a:r>
              <a:rPr lang="zh-CN" altLang="en-US" sz="2000" smtClean="0"/>
              <a:t>端的终端仿真程序对串口的设置不正确，这包括：波特率、奇偶校验、数据位和停止位等方面的设置</a:t>
            </a:r>
            <a:r>
              <a:rPr lang="en-US" altLang="zh-CN" sz="2000" smtClean="0"/>
              <a:t> </a:t>
            </a:r>
          </a:p>
          <a:p>
            <a:pPr eaLnBrk="1" hangingPunct="1"/>
            <a:r>
              <a:rPr lang="en-US" altLang="zh-CN" sz="2400" smtClean="0"/>
              <a:t>Bootloader</a:t>
            </a:r>
            <a:r>
              <a:rPr lang="zh-CN" altLang="en-US" sz="2400" smtClean="0"/>
              <a:t>的运行过程中可以正确向串口输出信息，但</a:t>
            </a:r>
            <a:r>
              <a:rPr lang="en-US" altLang="zh-CN" sz="2400" smtClean="0"/>
              <a:t>bootloader </a:t>
            </a:r>
            <a:r>
              <a:rPr lang="zh-CN" altLang="en-US" sz="2400" smtClean="0"/>
              <a:t>启动内核后无法看到内核启动输出信息</a:t>
            </a:r>
            <a:endParaRPr lang="en-US" altLang="zh-CN" sz="2400" smtClean="0"/>
          </a:p>
          <a:p>
            <a:pPr lvl="1" eaLnBrk="1" hangingPunct="1"/>
            <a:r>
              <a:rPr lang="zh-CN" altLang="en-US" sz="2000" smtClean="0"/>
              <a:t>确认是否在编译内核时配置了对串口的支持</a:t>
            </a:r>
            <a:endParaRPr lang="en-US" altLang="zh-CN" sz="2000" smtClean="0"/>
          </a:p>
          <a:p>
            <a:pPr lvl="1" eaLnBrk="1" hangingPunct="1"/>
            <a:r>
              <a:rPr lang="zh-CN" altLang="en-US" sz="2000" smtClean="0"/>
              <a:t>确认</a:t>
            </a:r>
            <a:r>
              <a:rPr lang="en-US" altLang="zh-CN" sz="2000" smtClean="0"/>
              <a:t>bootloader</a:t>
            </a:r>
            <a:r>
              <a:rPr lang="zh-CN" altLang="en-US" sz="2000" smtClean="0"/>
              <a:t>对串口的设置与内核对串口的设置一样</a:t>
            </a:r>
            <a:endParaRPr lang="en-US" altLang="zh-CN" sz="2000" smtClean="0"/>
          </a:p>
          <a:p>
            <a:pPr lvl="1" eaLnBrk="1" hangingPunct="1"/>
            <a:r>
              <a:rPr lang="zh-CN" altLang="en-US" sz="2000" smtClean="0"/>
              <a:t>确认</a:t>
            </a:r>
            <a:r>
              <a:rPr lang="en-US" altLang="zh-CN" sz="2000" smtClean="0"/>
              <a:t>bootloader</a:t>
            </a:r>
            <a:r>
              <a:rPr lang="zh-CN" altLang="en-US" sz="2000" smtClean="0"/>
              <a:t>所用的内核基地址与内核映像在编译时所用的运行基地址一致</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684213" y="333375"/>
            <a:ext cx="3460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ea typeface="黑体" panose="02010609060101010101" pitchFamily="49" charset="-122"/>
              </a:rPr>
              <a:t>提纲</a:t>
            </a:r>
          </a:p>
        </p:txBody>
      </p:sp>
      <p:sp>
        <p:nvSpPr>
          <p:cNvPr id="5" name="矩形 4"/>
          <p:cNvSpPr/>
          <p:nvPr/>
        </p:nvSpPr>
        <p:spPr>
          <a:xfrm>
            <a:off x="827584" y="1397000"/>
            <a:ext cx="6792416" cy="4480272"/>
          </a:xfrm>
          <a:prstGeom prst="rect">
            <a:avLst/>
          </a:prstGeom>
        </p:spPr>
        <p:txBody>
          <a:bodyPr/>
          <a:lstStyle/>
          <a:p>
            <a:pPr marL="342900" lvl="0" indent="-342900">
              <a:buFont typeface="Wingdings" panose="05000000000000000000" pitchFamily="2" charset="2"/>
              <a:buChar char="l"/>
            </a:pPr>
            <a:r>
              <a:rPr lang="zh-CN" altLang="en-US" sz="2400" b="1" dirty="0" smtClean="0">
                <a:latin typeface="+mn-ea"/>
                <a:ea typeface="+mn-ea"/>
                <a:cs typeface="黑体"/>
              </a:rPr>
              <a:t>嵌入式系统启动流程</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latin typeface="+mn-ea"/>
                <a:ea typeface="+mn-ea"/>
                <a:cs typeface="黑体"/>
              </a:rPr>
              <a:t>BootLoader</a:t>
            </a:r>
            <a:r>
              <a:rPr lang="zh-CN" altLang="en-US" sz="2400" b="1" dirty="0" smtClean="0">
                <a:latin typeface="+mn-ea"/>
                <a:ea typeface="+mn-ea"/>
                <a:cs typeface="黑体"/>
              </a:rPr>
              <a:t>概念</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solidFill>
                  <a:srgbClr val="C00000"/>
                </a:solidFill>
                <a:latin typeface="+mn-ea"/>
                <a:ea typeface="+mn-ea"/>
                <a:cs typeface="黑体"/>
              </a:rPr>
              <a:t>BootLoader</a:t>
            </a:r>
            <a:r>
              <a:rPr lang="zh-CN" altLang="en-US" sz="2400" b="1" dirty="0" smtClean="0">
                <a:solidFill>
                  <a:srgbClr val="C00000"/>
                </a:solidFill>
                <a:latin typeface="+mn-ea"/>
                <a:ea typeface="+mn-ea"/>
                <a:cs typeface="黑体"/>
              </a:rPr>
              <a:t>架构</a:t>
            </a:r>
            <a:endParaRPr lang="zh-CN" altLang="en-US" sz="2400" b="1" dirty="0">
              <a:solidFill>
                <a:srgbClr val="C00000"/>
              </a:solidFill>
              <a:latin typeface="+mn-ea"/>
              <a:ea typeface="+mn-ea"/>
              <a:cs typeface="黑体"/>
            </a:endParaRPr>
          </a:p>
          <a:p>
            <a:pPr marL="342900" lvl="0" indent="-342900">
              <a:buFont typeface="Wingdings" panose="05000000000000000000" pitchFamily="2" charset="2"/>
              <a:buChar char="l"/>
            </a:pPr>
            <a:r>
              <a:rPr lang="zh-CN" altLang="en-US" sz="2400" b="1" dirty="0" smtClean="0">
                <a:latin typeface="+mn-ea"/>
                <a:ea typeface="+mn-ea"/>
                <a:cs typeface="黑体"/>
              </a:rPr>
              <a:t>典型</a:t>
            </a:r>
            <a:r>
              <a:rPr lang="en-US" altLang="zh-CN" sz="2400" b="1" dirty="0" err="1" smtClean="0">
                <a:latin typeface="+mn-ea"/>
                <a:ea typeface="+mn-ea"/>
                <a:cs typeface="黑体"/>
              </a:rPr>
              <a:t>BootLoader</a:t>
            </a:r>
            <a:r>
              <a:rPr lang="zh-CN" altLang="en-US" sz="2400" b="1" dirty="0" smtClean="0">
                <a:latin typeface="+mn-ea"/>
                <a:ea typeface="+mn-ea"/>
                <a:cs typeface="黑体"/>
              </a:rPr>
              <a:t>介绍</a:t>
            </a:r>
            <a:endParaRPr lang="zh-CN" altLang="en-US" sz="2400" b="1" dirty="0">
              <a:latin typeface="+mn-ea"/>
              <a:ea typeface="+mn-ea"/>
              <a:cs typeface="黑体"/>
            </a:endParaRPr>
          </a:p>
        </p:txBody>
      </p:sp>
    </p:spTree>
    <p:extLst>
      <p:ext uri="{BB962C8B-B14F-4D97-AF65-F5344CB8AC3E}">
        <p14:creationId xmlns:p14="http://schemas.microsoft.com/office/powerpoint/2010/main" val="115543833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mtClean="0"/>
              <a:t>WinCE</a:t>
            </a:r>
            <a:r>
              <a:rPr lang="zh-CN" altLang="en-US" smtClean="0"/>
              <a:t>专用</a:t>
            </a:r>
            <a:r>
              <a:rPr lang="en-US" altLang="zh-CN" smtClean="0"/>
              <a:t>bootLoader</a:t>
            </a:r>
          </a:p>
        </p:txBody>
      </p:sp>
      <p:sp>
        <p:nvSpPr>
          <p:cNvPr id="246787" name="Rectangle 3" descr="Rectangle: Click to edit Master text styles&#10;Second level&#10;Third level&#10;Fourth level&#10;Fifth level"/>
          <p:cNvSpPr>
            <a:spLocks noGrp="1" noChangeArrowheads="1"/>
          </p:cNvSpPr>
          <p:nvPr>
            <p:ph idx="1"/>
          </p:nvPr>
        </p:nvSpPr>
        <p:spPr/>
        <p:txBody>
          <a:bodyPr rtlCol="0">
            <a:normAutofit fontScale="85000" lnSpcReduction="20000"/>
          </a:bodyPr>
          <a:lstStyle/>
          <a:p>
            <a:pPr eaLnBrk="1" fontAlgn="auto" hangingPunct="1">
              <a:lnSpc>
                <a:spcPct val="120000"/>
              </a:lnSpc>
              <a:spcAft>
                <a:spcPts val="0"/>
              </a:spcAft>
              <a:defRPr/>
            </a:pPr>
            <a:r>
              <a:rPr lang="en-US" altLang="zh-CN" sz="2400" dirty="0"/>
              <a:t>2009</a:t>
            </a:r>
            <a:r>
              <a:rPr lang="zh-CN" altLang="en-US" sz="2400" dirty="0"/>
              <a:t>年</a:t>
            </a:r>
            <a:r>
              <a:rPr lang="en-US" altLang="zh-CN" sz="2400" dirty="0"/>
              <a:t>2</a:t>
            </a:r>
            <a:r>
              <a:rPr lang="zh-CN" altLang="en-US" sz="2400" dirty="0"/>
              <a:t>月</a:t>
            </a:r>
            <a:r>
              <a:rPr lang="en-US" altLang="zh-CN" sz="2400" dirty="0"/>
              <a:t>16</a:t>
            </a:r>
            <a:r>
              <a:rPr lang="zh-CN" altLang="en-US" sz="2400" dirty="0"/>
              <a:t>日</a:t>
            </a:r>
            <a:r>
              <a:rPr lang="en-US" altLang="zh-CN" sz="2400" dirty="0"/>
              <a:t>Windows Mobile 6.5</a:t>
            </a:r>
          </a:p>
          <a:p>
            <a:pPr lvl="1" eaLnBrk="1" fontAlgn="auto" hangingPunct="1">
              <a:lnSpc>
                <a:spcPct val="120000"/>
              </a:lnSpc>
              <a:spcAft>
                <a:spcPts val="0"/>
              </a:spcAft>
              <a:defRPr/>
            </a:pPr>
            <a:r>
              <a:rPr lang="zh-CN" altLang="en-US" sz="2000" dirty="0"/>
              <a:t>内核</a:t>
            </a:r>
            <a:r>
              <a:rPr lang="en-US" altLang="zh-CN" sz="2000" dirty="0"/>
              <a:t>windows CE 5.x</a:t>
            </a:r>
          </a:p>
          <a:p>
            <a:pPr lvl="1" eaLnBrk="1" fontAlgn="auto" hangingPunct="1">
              <a:lnSpc>
                <a:spcPct val="120000"/>
              </a:lnSpc>
              <a:spcAft>
                <a:spcPts val="0"/>
              </a:spcAft>
              <a:defRPr/>
            </a:pPr>
            <a:r>
              <a:rPr lang="zh-CN" altLang="en-US" sz="2000" dirty="0"/>
              <a:t>以后不用</a:t>
            </a:r>
            <a:r>
              <a:rPr lang="en-US" altLang="zh-CN" sz="2000" dirty="0"/>
              <a:t>Windows Mobile </a:t>
            </a:r>
            <a:r>
              <a:rPr lang="zh-CN" altLang="en-US" sz="2000" dirty="0"/>
              <a:t>，用</a:t>
            </a:r>
            <a:r>
              <a:rPr lang="en-US" altLang="zh-CN" sz="2000" dirty="0"/>
              <a:t>Windows phones</a:t>
            </a:r>
          </a:p>
          <a:p>
            <a:pPr eaLnBrk="1" fontAlgn="auto" hangingPunct="1">
              <a:lnSpc>
                <a:spcPct val="120000"/>
              </a:lnSpc>
              <a:spcAft>
                <a:spcPts val="0"/>
              </a:spcAft>
              <a:defRPr/>
            </a:pPr>
            <a:r>
              <a:rPr lang="en-US" altLang="zh-CN" sz="2400" dirty="0"/>
              <a:t>X86</a:t>
            </a:r>
            <a:r>
              <a:rPr lang="zh-CN" altLang="en-US" sz="2400" dirty="0"/>
              <a:t>的</a:t>
            </a:r>
            <a:r>
              <a:rPr lang="en-US" altLang="zh-CN" sz="2400" dirty="0"/>
              <a:t>ROM Boot Loader</a:t>
            </a:r>
          </a:p>
          <a:p>
            <a:pPr lvl="1" eaLnBrk="1" fontAlgn="auto" hangingPunct="1">
              <a:lnSpc>
                <a:spcPct val="120000"/>
              </a:lnSpc>
              <a:spcAft>
                <a:spcPts val="0"/>
              </a:spcAft>
              <a:defRPr/>
            </a:pPr>
            <a:r>
              <a:rPr lang="zh-CN" altLang="en-US" sz="2000" dirty="0"/>
              <a:t>又叫</a:t>
            </a:r>
            <a:r>
              <a:rPr lang="en-US" altLang="zh-CN" sz="2000" dirty="0"/>
              <a:t>Rom Boot</a:t>
            </a:r>
          </a:p>
          <a:p>
            <a:pPr lvl="1" eaLnBrk="1" fontAlgn="auto" hangingPunct="1">
              <a:lnSpc>
                <a:spcPct val="120000"/>
              </a:lnSpc>
              <a:spcAft>
                <a:spcPts val="0"/>
              </a:spcAft>
              <a:defRPr/>
            </a:pPr>
            <a:r>
              <a:rPr lang="zh-CN" altLang="en-US" sz="2000" dirty="0"/>
              <a:t>存放在</a:t>
            </a:r>
            <a:r>
              <a:rPr lang="en-US" altLang="zh-CN" sz="2000" dirty="0"/>
              <a:t>Flash/EEPROM</a:t>
            </a:r>
            <a:r>
              <a:rPr lang="zh-CN" altLang="en-US" sz="2000" dirty="0"/>
              <a:t>中，也就是原来</a:t>
            </a:r>
            <a:r>
              <a:rPr lang="en-US" altLang="zh-CN" sz="2000" dirty="0"/>
              <a:t>BIOS</a:t>
            </a:r>
            <a:r>
              <a:rPr lang="zh-CN" altLang="en-US" sz="2000" dirty="0"/>
              <a:t>的位置</a:t>
            </a:r>
            <a:endParaRPr lang="en-US" altLang="zh-CN" sz="2000" dirty="0"/>
          </a:p>
          <a:p>
            <a:pPr lvl="1" eaLnBrk="1" fontAlgn="auto" hangingPunct="1">
              <a:lnSpc>
                <a:spcPct val="120000"/>
              </a:lnSpc>
              <a:spcAft>
                <a:spcPts val="0"/>
              </a:spcAft>
              <a:defRPr/>
            </a:pPr>
            <a:r>
              <a:rPr lang="zh-CN" altLang="en-US" sz="2000" dirty="0"/>
              <a:t>上电后</a:t>
            </a:r>
            <a:r>
              <a:rPr lang="en-US" altLang="zh-CN" sz="2000" dirty="0"/>
              <a:t>CPU</a:t>
            </a:r>
            <a:r>
              <a:rPr lang="zh-CN" altLang="en-US" sz="2000" dirty="0"/>
              <a:t>到固定地址执行代码，也就是执行了</a:t>
            </a:r>
            <a:r>
              <a:rPr lang="en-US" altLang="zh-CN" sz="2000" dirty="0"/>
              <a:t>Rom Boot</a:t>
            </a:r>
            <a:r>
              <a:rPr lang="zh-CN" altLang="en-US" sz="2000" dirty="0"/>
              <a:t>包含的代码</a:t>
            </a:r>
            <a:endParaRPr lang="en-US" altLang="zh-CN" sz="2000" dirty="0"/>
          </a:p>
          <a:p>
            <a:pPr lvl="1" eaLnBrk="1" fontAlgn="auto" hangingPunct="1">
              <a:lnSpc>
                <a:spcPct val="120000"/>
              </a:lnSpc>
              <a:spcAft>
                <a:spcPts val="0"/>
              </a:spcAft>
              <a:defRPr/>
            </a:pPr>
            <a:r>
              <a:rPr lang="zh-CN" altLang="en-US" sz="2000" dirty="0"/>
              <a:t>对整个硬件系统进行初始化和检测</a:t>
            </a:r>
            <a:endParaRPr lang="en-US" altLang="zh-CN" sz="2000" dirty="0"/>
          </a:p>
          <a:p>
            <a:pPr lvl="1" eaLnBrk="1" fontAlgn="auto" hangingPunct="1">
              <a:lnSpc>
                <a:spcPct val="120000"/>
              </a:lnSpc>
              <a:spcAft>
                <a:spcPts val="0"/>
              </a:spcAft>
              <a:defRPr/>
            </a:pPr>
            <a:r>
              <a:rPr lang="zh-CN" altLang="en-US" sz="2000" dirty="0"/>
              <a:t>支持通过网卡从远程机器上下载</a:t>
            </a:r>
            <a:r>
              <a:rPr lang="en-US" altLang="zh-CN" sz="2000" dirty="0" err="1"/>
              <a:t>nk.bin</a:t>
            </a:r>
            <a:r>
              <a:rPr lang="zh-CN" altLang="en-US" sz="2000" dirty="0"/>
              <a:t>或者从本地</a:t>
            </a:r>
            <a:r>
              <a:rPr lang="en-US" altLang="zh-CN" sz="2000" dirty="0"/>
              <a:t>IDE/ATA </a:t>
            </a:r>
            <a:r>
              <a:rPr lang="zh-CN" altLang="en-US" sz="2000" dirty="0"/>
              <a:t>硬盘的活动分区中寻找</a:t>
            </a:r>
            <a:r>
              <a:rPr lang="en-US" altLang="zh-CN" sz="2000" dirty="0" err="1"/>
              <a:t>nk.bin</a:t>
            </a:r>
            <a:r>
              <a:rPr lang="zh-CN" altLang="en-US" sz="2000" dirty="0"/>
              <a:t>文件加载</a:t>
            </a:r>
            <a:endParaRPr lang="en-US" altLang="zh-CN" sz="2000" dirty="0"/>
          </a:p>
          <a:p>
            <a:pPr fontAlgn="auto">
              <a:lnSpc>
                <a:spcPct val="120000"/>
              </a:lnSpc>
              <a:spcAft>
                <a:spcPts val="0"/>
              </a:spcAft>
              <a:defRPr/>
            </a:pPr>
            <a:r>
              <a:rPr lang="zh-CN" altLang="en-US" sz="2400" dirty="0"/>
              <a:t>优点：引导并且加载速度快，而且它自身完成了所有的</a:t>
            </a:r>
            <a:r>
              <a:rPr lang="zh-CN" altLang="en-US" sz="2400" dirty="0" smtClean="0"/>
              <a:t>操作</a:t>
            </a:r>
            <a:endParaRPr lang="en-US" altLang="zh-CN" sz="2400" dirty="0" smtClean="0"/>
          </a:p>
          <a:p>
            <a:pPr fontAlgn="auto">
              <a:lnSpc>
                <a:spcPct val="120000"/>
              </a:lnSpc>
              <a:spcAft>
                <a:spcPts val="0"/>
              </a:spcAft>
              <a:defRPr/>
            </a:pPr>
            <a:r>
              <a:rPr lang="zh-CN" altLang="en-US" sz="2400" dirty="0" smtClean="0"/>
              <a:t>缺点</a:t>
            </a:r>
            <a:r>
              <a:rPr lang="zh-CN" altLang="en-US" sz="2400" dirty="0"/>
              <a:t>：需要</a:t>
            </a:r>
            <a:r>
              <a:rPr lang="en-US" altLang="zh-CN" sz="2400" dirty="0"/>
              <a:t>CE</a:t>
            </a:r>
            <a:r>
              <a:rPr lang="zh-CN" altLang="en-US" sz="2400" dirty="0"/>
              <a:t>开发者读懂它的源码并修改</a:t>
            </a:r>
            <a:endParaRPr lang="en-US" altLang="zh-CN" sz="2400" dirty="0"/>
          </a:p>
          <a:p>
            <a:pPr fontAlgn="auto">
              <a:lnSpc>
                <a:spcPct val="120000"/>
              </a:lnSpc>
              <a:spcAft>
                <a:spcPts val="0"/>
              </a:spcAft>
              <a:defRPr/>
            </a:pPr>
            <a:r>
              <a:rPr lang="en-US" altLang="zh-CN" sz="2400" dirty="0"/>
              <a:t>CE</a:t>
            </a:r>
            <a:r>
              <a:rPr lang="zh-CN" altLang="en-US" sz="2400" dirty="0"/>
              <a:t>提供了</a:t>
            </a:r>
            <a:r>
              <a:rPr lang="en-US" altLang="zh-CN" sz="2400" dirty="0"/>
              <a:t>Rom Boot</a:t>
            </a:r>
            <a:r>
              <a:rPr lang="zh-CN" altLang="en-US" sz="2400" dirty="0"/>
              <a:t>的所有源码</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z="4000" dirty="0"/>
              <a:t>X86</a:t>
            </a:r>
            <a:r>
              <a:rPr lang="zh-CN" altLang="en-US" sz="4000" dirty="0"/>
              <a:t>的</a:t>
            </a:r>
            <a:r>
              <a:rPr lang="en-US" altLang="zh-CN" sz="4000" dirty="0"/>
              <a:t>BIOS Boot </a:t>
            </a:r>
            <a:r>
              <a:rPr lang="en-US" altLang="zh-CN" sz="4000" dirty="0" smtClean="0"/>
              <a:t>Loader</a:t>
            </a:r>
            <a:endParaRPr kumimoji="1" lang="zh-CN" altLang="en-US" dirty="0" smtClean="0"/>
          </a:p>
        </p:txBody>
      </p:sp>
      <p:sp>
        <p:nvSpPr>
          <p:cNvPr id="248835" name="Rectangle 3" descr="Rectangle: Click to edit Master text styles&#10;Second level&#10;Third level&#10;Fourth level&#10;Fifth level"/>
          <p:cNvSpPr>
            <a:spLocks noGrp="1" noChangeArrowheads="1"/>
          </p:cNvSpPr>
          <p:nvPr>
            <p:ph idx="1"/>
          </p:nvPr>
        </p:nvSpPr>
        <p:spPr/>
        <p:txBody>
          <a:bodyPr rtlCol="0">
            <a:normAutofit fontScale="77500" lnSpcReduction="20000"/>
          </a:bodyPr>
          <a:lstStyle/>
          <a:p>
            <a:pPr fontAlgn="auto">
              <a:lnSpc>
                <a:spcPct val="120000"/>
              </a:lnSpc>
              <a:spcAft>
                <a:spcPts val="0"/>
              </a:spcAft>
              <a:defRPr/>
            </a:pPr>
            <a:r>
              <a:rPr lang="en-US" altLang="zh-CN" sz="2400" dirty="0" smtClean="0"/>
              <a:t>BIOS </a:t>
            </a:r>
            <a:r>
              <a:rPr lang="en-US" altLang="zh-CN" sz="2400" dirty="0"/>
              <a:t>Boot Loader</a:t>
            </a:r>
            <a:r>
              <a:rPr lang="zh-CN" altLang="en-US" sz="2400" dirty="0"/>
              <a:t>只是不需要</a:t>
            </a:r>
            <a:r>
              <a:rPr lang="en-US" altLang="zh-CN" sz="2400" dirty="0"/>
              <a:t>MSDOS</a:t>
            </a:r>
            <a:r>
              <a:rPr lang="zh-CN" altLang="en-US" sz="2400" dirty="0"/>
              <a:t>操作系统，它仍然需要</a:t>
            </a:r>
            <a:r>
              <a:rPr lang="en-US" altLang="zh-CN" sz="2400" dirty="0"/>
              <a:t>BIOS</a:t>
            </a:r>
            <a:r>
              <a:rPr lang="zh-CN" altLang="en-US" sz="2400" dirty="0"/>
              <a:t>和</a:t>
            </a:r>
            <a:r>
              <a:rPr lang="en-US" altLang="zh-CN" sz="2400" dirty="0"/>
              <a:t>FAT</a:t>
            </a:r>
            <a:r>
              <a:rPr lang="zh-CN" altLang="en-US" sz="2400" dirty="0"/>
              <a:t>文件系统</a:t>
            </a:r>
            <a:endParaRPr lang="en-US" altLang="zh-CN" sz="2400" dirty="0"/>
          </a:p>
          <a:p>
            <a:pPr fontAlgn="auto">
              <a:lnSpc>
                <a:spcPct val="120000"/>
              </a:lnSpc>
              <a:spcAft>
                <a:spcPts val="0"/>
              </a:spcAft>
              <a:defRPr/>
            </a:pPr>
            <a:r>
              <a:rPr lang="zh-CN" altLang="en-US" sz="2400" dirty="0"/>
              <a:t>系统上电后</a:t>
            </a:r>
            <a:r>
              <a:rPr lang="en-US" altLang="zh-CN" sz="2400" dirty="0"/>
              <a:t>BIOS</a:t>
            </a:r>
            <a:r>
              <a:rPr lang="zh-CN" altLang="en-US" sz="2400" dirty="0"/>
              <a:t>执行完硬件初始化和配置后，</a:t>
            </a:r>
            <a:r>
              <a:rPr lang="en-US" altLang="zh-CN" sz="2400" dirty="0"/>
              <a:t>BIOS</a:t>
            </a:r>
            <a:r>
              <a:rPr lang="zh-CN" altLang="en-US" sz="2400" dirty="0"/>
              <a:t>检查引导设备的启动顺序，如果引导设备是硬盘、</a:t>
            </a:r>
            <a:r>
              <a:rPr lang="en-US" altLang="zh-CN" sz="2400" dirty="0"/>
              <a:t>CF</a:t>
            </a:r>
            <a:r>
              <a:rPr lang="zh-CN" altLang="en-US" sz="2400" dirty="0"/>
              <a:t>卡、</a:t>
            </a:r>
            <a:r>
              <a:rPr lang="en-US" altLang="zh-CN" sz="2400" dirty="0"/>
              <a:t>DOC</a:t>
            </a:r>
            <a:r>
              <a:rPr lang="zh-CN" altLang="en-US" sz="2400" dirty="0"/>
              <a:t>（</a:t>
            </a:r>
            <a:r>
              <a:rPr lang="en-US" altLang="zh-CN" sz="2400" dirty="0"/>
              <a:t>Disk-On-Chip</a:t>
            </a:r>
            <a:r>
              <a:rPr lang="zh-CN" altLang="en-US" sz="2400" dirty="0"/>
              <a:t>）一类的存储设备，那么就加载这些存储器上的主引导扇区（</a:t>
            </a:r>
            <a:r>
              <a:rPr lang="en-US" altLang="zh-CN" sz="2400" dirty="0"/>
              <a:t>Master Boot Sector</a:t>
            </a:r>
            <a:r>
              <a:rPr lang="zh-CN" altLang="en-US" sz="2400" dirty="0"/>
              <a:t>）中的实模式代码到内存，然后执行这些</a:t>
            </a:r>
            <a:r>
              <a:rPr lang="zh-CN" altLang="en-US" sz="2400" dirty="0" smtClean="0"/>
              <a:t>代码，代码</a:t>
            </a:r>
            <a:r>
              <a:rPr lang="zh-CN" altLang="en-US" sz="2400" dirty="0"/>
              <a:t>被称为主引导记录（</a:t>
            </a:r>
            <a:r>
              <a:rPr lang="en-US" altLang="zh-CN" sz="2400" dirty="0"/>
              <a:t>MBR</a:t>
            </a:r>
            <a:r>
              <a:rPr lang="zh-CN" altLang="en-US" sz="2400" dirty="0"/>
              <a:t>）</a:t>
            </a:r>
            <a:endParaRPr lang="en-US" altLang="zh-CN" sz="2400" dirty="0"/>
          </a:p>
          <a:p>
            <a:pPr fontAlgn="auto">
              <a:lnSpc>
                <a:spcPct val="120000"/>
              </a:lnSpc>
              <a:spcAft>
                <a:spcPts val="0"/>
              </a:spcAft>
              <a:defRPr/>
            </a:pPr>
            <a:r>
              <a:rPr lang="en-US" altLang="zh-CN" sz="2400" dirty="0"/>
              <a:t>MBR</a:t>
            </a:r>
            <a:r>
              <a:rPr lang="zh-CN" altLang="en-US" sz="2400" dirty="0"/>
              <a:t>首先在分区表（同样位于主引导扇区）中寻找活动分区，如果存在活动分区，那么加载位于这个活动分区的第一个扇区上的代码到内存，然后执行这些代码。这里提到的活动分区的第一个扇区被称为引导扇区（</a:t>
            </a:r>
            <a:r>
              <a:rPr lang="en-US" altLang="zh-CN" sz="2400" dirty="0"/>
              <a:t>Boot Sector</a:t>
            </a:r>
            <a:r>
              <a:rPr lang="zh-CN" altLang="en-US" sz="2400" dirty="0"/>
              <a:t>）。</a:t>
            </a:r>
            <a:endParaRPr lang="en-US" altLang="zh-CN" sz="2400" dirty="0"/>
          </a:p>
          <a:p>
            <a:pPr fontAlgn="auto">
              <a:lnSpc>
                <a:spcPct val="120000"/>
              </a:lnSpc>
              <a:spcAft>
                <a:spcPts val="0"/>
              </a:spcAft>
              <a:defRPr/>
            </a:pPr>
            <a:r>
              <a:rPr lang="zh-CN" altLang="en-US" sz="2400" dirty="0"/>
              <a:t>引导扇区上的代码的功能是找到并且加载</a:t>
            </a:r>
            <a:r>
              <a:rPr lang="en-US" altLang="zh-CN" sz="2400" dirty="0"/>
              <a:t>BIOS Boot Loader</a:t>
            </a:r>
            <a:r>
              <a:rPr lang="zh-CN" altLang="en-US" sz="2400" dirty="0"/>
              <a:t>，</a:t>
            </a:r>
            <a:r>
              <a:rPr lang="en-US" altLang="zh-CN" sz="2400" dirty="0"/>
              <a:t>BIOS Boot Loader</a:t>
            </a:r>
            <a:r>
              <a:rPr lang="zh-CN" altLang="en-US" sz="2400" dirty="0"/>
              <a:t>再加载</a:t>
            </a:r>
            <a:r>
              <a:rPr lang="en-US" altLang="zh-CN" sz="2400" dirty="0" err="1"/>
              <a:t>nk.bin</a:t>
            </a:r>
            <a:r>
              <a:rPr lang="zh-CN" altLang="en-US" sz="2400" dirty="0"/>
              <a:t>。</a:t>
            </a:r>
            <a:endParaRPr lang="en-US" altLang="zh-CN" sz="2400" dirty="0"/>
          </a:p>
          <a:p>
            <a:pPr fontAlgn="auto">
              <a:lnSpc>
                <a:spcPct val="120000"/>
              </a:lnSpc>
              <a:spcAft>
                <a:spcPts val="0"/>
              </a:spcAft>
              <a:defRPr/>
            </a:pPr>
            <a:r>
              <a:rPr lang="zh-CN" altLang="en-US" sz="2400" dirty="0"/>
              <a:t>对于</a:t>
            </a:r>
            <a:r>
              <a:rPr lang="en-US" altLang="zh-CN" sz="2400" dirty="0"/>
              <a:t>BIOS Boot Loader</a:t>
            </a:r>
            <a:r>
              <a:rPr lang="zh-CN" altLang="en-US" sz="2400" dirty="0"/>
              <a:t>，</a:t>
            </a:r>
            <a:r>
              <a:rPr lang="en-US" altLang="zh-CN" sz="2400" dirty="0"/>
              <a:t>CE</a:t>
            </a:r>
            <a:r>
              <a:rPr lang="zh-CN" altLang="en-US" sz="2400" dirty="0"/>
              <a:t>提供了</a:t>
            </a:r>
            <a:r>
              <a:rPr lang="en-US" altLang="zh-CN" sz="2400" dirty="0"/>
              <a:t>Setupdisk.144</a:t>
            </a:r>
            <a:r>
              <a:rPr lang="zh-CN" altLang="en-US" sz="2400" dirty="0"/>
              <a:t>和</a:t>
            </a:r>
            <a:r>
              <a:rPr lang="en-US" altLang="zh-CN" sz="2400" dirty="0"/>
              <a:t>Bootdisk.144</a:t>
            </a:r>
            <a:r>
              <a:rPr lang="zh-CN" altLang="en-US" sz="2400" dirty="0"/>
              <a:t>两个文件</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nl-NL" altLang="zh-CN" smtClean="0"/>
              <a:t>Boot Strap</a:t>
            </a:r>
            <a:endParaRPr lang="en-US" altLang="zh-CN" smtClean="0"/>
          </a:p>
        </p:txBody>
      </p:sp>
      <p:sp>
        <p:nvSpPr>
          <p:cNvPr id="45059" name="Rectangle 3" descr="Rectangle: Click to edit Master text styles&#10;Second level&#10;Third level&#10;Fourth level&#10;Fifth level"/>
          <p:cNvSpPr>
            <a:spLocks noGrp="1" noChangeArrowheads="1"/>
          </p:cNvSpPr>
          <p:nvPr>
            <p:ph idx="1"/>
          </p:nvPr>
        </p:nvSpPr>
        <p:spPr/>
        <p:txBody>
          <a:bodyPr/>
          <a:lstStyle/>
          <a:p>
            <a:pPr eaLnBrk="1" hangingPunct="1"/>
            <a:r>
              <a:rPr lang="nl-NL" altLang="zh-CN" sz="2400" dirty="0" smtClean="0"/>
              <a:t>一段固化在</a:t>
            </a:r>
            <a:r>
              <a:rPr lang="nl-NL" altLang="zh-CN" sz="2400" dirty="0" smtClean="0">
                <a:solidFill>
                  <a:srgbClr val="FF0000"/>
                </a:solidFill>
              </a:rPr>
              <a:t>处理器内部ROM</a:t>
            </a:r>
            <a:r>
              <a:rPr lang="nl-NL" altLang="zh-CN" sz="2400" dirty="0" smtClean="0"/>
              <a:t>之中的一段代码</a:t>
            </a:r>
          </a:p>
          <a:p>
            <a:pPr lvl="1" eaLnBrk="1" hangingPunct="1"/>
            <a:r>
              <a:rPr lang="nl-NL" altLang="zh-CN" sz="2000" dirty="0" smtClean="0"/>
              <a:t>用户可以通过片外的管脚配置是否启动Boot Strap</a:t>
            </a:r>
          </a:p>
          <a:p>
            <a:pPr lvl="1" eaLnBrk="1" hangingPunct="1"/>
            <a:r>
              <a:rPr lang="nl-NL" altLang="zh-CN" sz="2000" dirty="0" smtClean="0"/>
              <a:t>如果用户选择启动Boot Strap</a:t>
            </a:r>
          </a:p>
          <a:p>
            <a:pPr lvl="2" eaLnBrk="1" hangingPunct="1"/>
            <a:r>
              <a:rPr lang="nl-NL" altLang="zh-CN" sz="1800" dirty="0" smtClean="0"/>
              <a:t>在系统上电复位时，固化在片上ROM中的代码将获得控制权</a:t>
            </a:r>
          </a:p>
          <a:p>
            <a:pPr lvl="2" eaLnBrk="1" hangingPunct="1"/>
            <a:r>
              <a:rPr lang="nl-NL" altLang="zh-CN" sz="1800" dirty="0" smtClean="0"/>
              <a:t>这段代码将初始化片内的一些硬件设备，比如外部存储器接口控制器，通信接口等等</a:t>
            </a:r>
          </a:p>
          <a:p>
            <a:pPr lvl="2" eaLnBrk="1" hangingPunct="1"/>
            <a:r>
              <a:rPr lang="nl-NL" altLang="zh-CN" sz="1800" dirty="0" smtClean="0"/>
              <a:t>完成这些初始化后，Boot Strap将通过这个通信接口等待调试主机发送来的命令，这些命令包括从调试主机下载一段映象到外部存储器的某个特定地址，或者是将外部存储器的内容通过通信接口上传到调试主机，从外部存储器的某个地址开始运行等等</a:t>
            </a:r>
          </a:p>
          <a:p>
            <a:pPr eaLnBrk="1" hangingPunct="1"/>
            <a:r>
              <a:rPr lang="nl-NL" altLang="zh-CN" sz="2400" dirty="0" smtClean="0"/>
              <a:t>某些厂商推出的嵌入式微处理器中（如飞思卡尔公司推出的龙珠328系列</a:t>
            </a:r>
            <a:r>
              <a:rPr lang="zh-CN" altLang="nl-NL" sz="2400" dirty="0" smtClean="0"/>
              <a:t>、新龙珠</a:t>
            </a:r>
            <a:r>
              <a:rPr lang="nl-NL" altLang="zh-CN" sz="2400" dirty="0" smtClean="0"/>
              <a:t>系列）提供</a:t>
            </a:r>
            <a:r>
              <a:rPr lang="zh-CN" altLang="nl-NL" sz="2400" dirty="0" smtClean="0"/>
              <a:t>了</a:t>
            </a:r>
            <a:r>
              <a:rPr lang="nl-NL" altLang="zh-CN" sz="2400" dirty="0" smtClean="0"/>
              <a:t>Boot Strap功能</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endParaRPr kumimoji="1" lang="zh-CN" altLang="en-US" smtClean="0"/>
          </a:p>
        </p:txBody>
      </p:sp>
      <p:sp>
        <p:nvSpPr>
          <p:cNvPr id="413699" name="Rectangle 3" descr="Rectangle: Click to edit Master text styles&#10;Second level&#10;Third level&#10;Fourth level&#10;Fifth level"/>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en-US" altLang="zh-CN" sz="2400" dirty="0" err="1"/>
              <a:t>BootStrap</a:t>
            </a:r>
            <a:r>
              <a:rPr lang="zh-CN" altLang="en-US" sz="2400" dirty="0"/>
              <a:t>模式</a:t>
            </a:r>
            <a:endParaRPr lang="en-US" altLang="zh-CN" sz="2400" dirty="0"/>
          </a:p>
          <a:p>
            <a:pPr lvl="1" eaLnBrk="1" fontAlgn="auto" hangingPunct="1">
              <a:spcAft>
                <a:spcPts val="0"/>
              </a:spcAft>
              <a:defRPr/>
            </a:pPr>
            <a:r>
              <a:rPr lang="en-US" altLang="zh-CN" sz="2000" dirty="0"/>
              <a:t>Bootloader</a:t>
            </a:r>
            <a:r>
              <a:rPr lang="zh-CN" altLang="en-US" sz="2000" dirty="0"/>
              <a:t>在</a:t>
            </a:r>
            <a:r>
              <a:rPr lang="en-US" altLang="zh-CN" sz="2000" dirty="0"/>
              <a:t>Bootstrap</a:t>
            </a:r>
            <a:r>
              <a:rPr lang="zh-CN" altLang="en-US" sz="2000" dirty="0"/>
              <a:t>模式下被加载到</a:t>
            </a:r>
            <a:r>
              <a:rPr lang="en-US" altLang="zh-CN" sz="2000" dirty="0"/>
              <a:t>Flash</a:t>
            </a:r>
            <a:r>
              <a:rPr lang="zh-CN" altLang="en-US" sz="2000" dirty="0"/>
              <a:t>上</a:t>
            </a:r>
            <a:endParaRPr lang="en-US" altLang="zh-CN" sz="2000" dirty="0"/>
          </a:p>
          <a:p>
            <a:pPr eaLnBrk="1" fontAlgn="auto" hangingPunct="1">
              <a:spcAft>
                <a:spcPts val="0"/>
              </a:spcAft>
              <a:defRPr/>
            </a:pPr>
            <a:r>
              <a:rPr lang="en-US" altLang="zh-CN" sz="2400" dirty="0"/>
              <a:t>Bootstrap</a:t>
            </a:r>
            <a:r>
              <a:rPr lang="zh-CN" altLang="en-US" sz="2400" dirty="0"/>
              <a:t>模式</a:t>
            </a:r>
            <a:endParaRPr lang="en-US" altLang="zh-CN" sz="2400" dirty="0"/>
          </a:p>
          <a:p>
            <a:pPr lvl="1" eaLnBrk="1" fontAlgn="auto" hangingPunct="1">
              <a:spcAft>
                <a:spcPts val="0"/>
              </a:spcAft>
              <a:defRPr/>
            </a:pPr>
            <a:r>
              <a:rPr lang="zh-CN" altLang="en-US" sz="2000" dirty="0"/>
              <a:t>容许开发者通过</a:t>
            </a:r>
            <a:r>
              <a:rPr lang="en-US" altLang="zh-CN" sz="2000" dirty="0"/>
              <a:t>UART</a:t>
            </a:r>
            <a:r>
              <a:rPr lang="zh-CN" altLang="en-US" sz="2000" dirty="0"/>
              <a:t>对系统进行初始化</a:t>
            </a:r>
            <a:endParaRPr lang="en-US" altLang="zh-CN" sz="2000" dirty="0"/>
          </a:p>
          <a:p>
            <a:pPr lvl="1" eaLnBrk="1" fontAlgn="auto" hangingPunct="1">
              <a:spcAft>
                <a:spcPts val="0"/>
              </a:spcAft>
              <a:defRPr/>
            </a:pPr>
            <a:r>
              <a:rPr lang="zh-CN" altLang="en-US" sz="2000" dirty="0"/>
              <a:t>容许开发者通过</a:t>
            </a:r>
            <a:r>
              <a:rPr lang="en-US" altLang="zh-CN" sz="2000" dirty="0"/>
              <a:t>UART</a:t>
            </a:r>
            <a:r>
              <a:rPr lang="zh-CN" altLang="en-US" sz="2000" dirty="0"/>
              <a:t>将程序下载到系统</a:t>
            </a:r>
            <a:r>
              <a:rPr lang="en-US" altLang="zh-CN" sz="2000" dirty="0"/>
              <a:t>RAM</a:t>
            </a:r>
            <a:r>
              <a:rPr lang="zh-CN" altLang="en-US" sz="2000" dirty="0"/>
              <a:t>中</a:t>
            </a:r>
            <a:endParaRPr lang="en-US" altLang="zh-CN" sz="2000" dirty="0"/>
          </a:p>
          <a:p>
            <a:pPr lvl="1" eaLnBrk="1" fontAlgn="auto" hangingPunct="1">
              <a:spcAft>
                <a:spcPts val="0"/>
              </a:spcAft>
              <a:defRPr/>
            </a:pPr>
            <a:r>
              <a:rPr lang="en-US" altLang="zh-CN" sz="2000" dirty="0"/>
              <a:t>Bootstrap </a:t>
            </a:r>
            <a:r>
              <a:rPr lang="zh-CN" altLang="en-US" sz="2000" dirty="0"/>
              <a:t>可以接收命令，并且运行事先储存在系统内存上的程序</a:t>
            </a:r>
            <a:endParaRPr lang="en-US" altLang="zh-CN" sz="2000" dirty="0"/>
          </a:p>
          <a:p>
            <a:pPr lvl="1" eaLnBrk="1" fontAlgn="auto" hangingPunct="1">
              <a:spcAft>
                <a:spcPts val="0"/>
              </a:spcAft>
              <a:defRPr/>
            </a:pPr>
            <a:r>
              <a:rPr lang="en-US" altLang="zh-CN" sz="2000" dirty="0"/>
              <a:t>Bootstrap </a:t>
            </a:r>
            <a:r>
              <a:rPr lang="zh-CN" altLang="en-US" sz="2000" dirty="0"/>
              <a:t>支持对内存和寄存器的读写操作</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lIns="91430" tIns="45715" rIns="91430" bIns="45715" rtlCol="0">
            <a:normAutofit/>
          </a:bodyPr>
          <a:lstStyle/>
          <a:p>
            <a:pPr eaLnBrk="1" fontAlgn="auto" hangingPunct="1">
              <a:spcAft>
                <a:spcPts val="0"/>
              </a:spcAft>
              <a:defRPr/>
            </a:pPr>
            <a:r>
              <a:rPr lang="en-US" altLang="zh-CN"/>
              <a:t>BootLoader</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dirty="0" smtClean="0"/>
              <a:t>嵌入式系统中的</a:t>
            </a:r>
            <a:r>
              <a:rPr lang="en-US" altLang="zh-CN" dirty="0" smtClean="0"/>
              <a:t> OS </a:t>
            </a:r>
            <a:r>
              <a:rPr lang="zh-CN" altLang="en-US" dirty="0" smtClean="0"/>
              <a:t>启动加载程序</a:t>
            </a:r>
            <a:endParaRPr lang="en-US" altLang="zh-CN" dirty="0" smtClean="0"/>
          </a:p>
          <a:p>
            <a:pPr eaLnBrk="1" hangingPunct="1"/>
            <a:r>
              <a:rPr lang="zh-CN" altLang="en-US" dirty="0" smtClean="0"/>
              <a:t>引导加载程序</a:t>
            </a:r>
            <a:endParaRPr lang="en-US" altLang="zh-CN" dirty="0" smtClean="0"/>
          </a:p>
          <a:p>
            <a:pPr lvl="1" eaLnBrk="1" hangingPunct="1"/>
            <a:r>
              <a:rPr lang="zh-CN" altLang="en-US" dirty="0" smtClean="0"/>
              <a:t>包括固化在固件</a:t>
            </a:r>
            <a:r>
              <a:rPr lang="en-US" altLang="zh-CN" dirty="0" smtClean="0"/>
              <a:t>(firmware)</a:t>
            </a:r>
            <a:r>
              <a:rPr lang="zh-CN" altLang="en-US" dirty="0" smtClean="0"/>
              <a:t>中的</a:t>
            </a:r>
            <a:r>
              <a:rPr lang="en-US" altLang="zh-CN" dirty="0" smtClean="0"/>
              <a:t> boot </a:t>
            </a:r>
            <a:r>
              <a:rPr lang="zh-CN" altLang="en-US" dirty="0" smtClean="0"/>
              <a:t>代码</a:t>
            </a:r>
            <a:r>
              <a:rPr lang="en-US" altLang="zh-CN" dirty="0" smtClean="0"/>
              <a:t>(</a:t>
            </a:r>
            <a:r>
              <a:rPr lang="zh-CN" altLang="en-US" dirty="0" smtClean="0"/>
              <a:t>可选</a:t>
            </a:r>
            <a:r>
              <a:rPr lang="en-US" altLang="zh-CN" dirty="0" smtClean="0"/>
              <a:t>)</a:t>
            </a:r>
            <a:r>
              <a:rPr lang="zh-CN" altLang="en-US" dirty="0" smtClean="0"/>
              <a:t>，和</a:t>
            </a:r>
            <a:r>
              <a:rPr lang="en-US" altLang="zh-CN" dirty="0" smtClean="0"/>
              <a:t> Boot Loader</a:t>
            </a:r>
            <a:r>
              <a:rPr lang="zh-CN" altLang="en-US" dirty="0" smtClean="0"/>
              <a:t>两大部分</a:t>
            </a:r>
            <a:r>
              <a:rPr lang="en-US" altLang="zh-CN" dirty="0" smtClean="0"/>
              <a:t>  </a:t>
            </a:r>
          </a:p>
          <a:p>
            <a:pPr lvl="1" eaLnBrk="1" hangingPunct="1"/>
            <a:r>
              <a:rPr lang="zh-CN" altLang="en-US" dirty="0" smtClean="0"/>
              <a:t>是系统加电后运行的第一段软件代码</a:t>
            </a:r>
            <a:r>
              <a:rPr lang="en-US" altLang="zh-CN" dirty="0" smtClean="0"/>
              <a:t> </a:t>
            </a:r>
          </a:p>
          <a:p>
            <a:pPr eaLnBrk="1" hangingPunct="1"/>
            <a:r>
              <a:rPr lang="zh-CN" altLang="en-US" dirty="0" smtClean="0"/>
              <a:t>相对于操作系统内核来说，它是一个硬件抽象层</a:t>
            </a:r>
            <a:r>
              <a:rPr lang="en-US" altLang="zh-CN" dirty="0" smtClean="0"/>
              <a:t> </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endParaRPr kumimoji="1" lang="zh-CN" altLang="en-US" smtClean="0"/>
          </a:p>
        </p:txBody>
      </p:sp>
      <p:sp>
        <p:nvSpPr>
          <p:cNvPr id="414723" name="Rectangle 3" descr="Rectangle: Click to edit Master text styles&#10;Second level&#10;Third level&#10;Fourth level&#10;Fifth level"/>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en-US" altLang="zh-CN" sz="2400"/>
              <a:t>BootStrap </a:t>
            </a:r>
            <a:r>
              <a:rPr lang="zh-CN" altLang="en-US" sz="2400"/>
              <a:t>操作流程</a:t>
            </a:r>
            <a:endParaRPr lang="en-US" altLang="zh-CN" sz="2400"/>
          </a:p>
          <a:p>
            <a:pPr lvl="1" eaLnBrk="1" fontAlgn="auto" hangingPunct="1">
              <a:spcAft>
                <a:spcPts val="0"/>
              </a:spcAft>
              <a:defRPr/>
            </a:pPr>
            <a:r>
              <a:rPr lang="zh-CN" altLang="en-US" sz="2000"/>
              <a:t>将目标板上的</a:t>
            </a:r>
            <a:r>
              <a:rPr lang="en-US" altLang="zh-CN" sz="2000"/>
              <a:t>BootStrap pin </a:t>
            </a:r>
            <a:r>
              <a:rPr lang="zh-CN" altLang="en-US" sz="2000"/>
              <a:t>打开</a:t>
            </a:r>
            <a:endParaRPr lang="en-US" altLang="zh-CN" sz="2000"/>
          </a:p>
          <a:p>
            <a:pPr lvl="1" eaLnBrk="1" fontAlgn="auto" hangingPunct="1">
              <a:spcAft>
                <a:spcPts val="0"/>
              </a:spcAft>
              <a:defRPr/>
            </a:pPr>
            <a:r>
              <a:rPr lang="zh-CN" altLang="en-US" sz="2000"/>
              <a:t>上电后，</a:t>
            </a:r>
            <a:r>
              <a:rPr lang="en-US" altLang="zh-CN" sz="2000"/>
              <a:t>Bootstrap </a:t>
            </a:r>
            <a:r>
              <a:rPr lang="zh-CN" altLang="en-US" sz="2000"/>
              <a:t>模式将</a:t>
            </a:r>
            <a:r>
              <a:rPr lang="en-US" altLang="zh-CN" sz="2000"/>
              <a:t>UART1</a:t>
            </a:r>
            <a:r>
              <a:rPr lang="zh-CN" altLang="en-US" sz="2000"/>
              <a:t>和</a:t>
            </a:r>
            <a:r>
              <a:rPr lang="en-US" altLang="zh-CN" sz="2000"/>
              <a:t>UART2</a:t>
            </a:r>
            <a:r>
              <a:rPr lang="zh-CN" altLang="en-US" sz="2000"/>
              <a:t>设置为自动波特率模式</a:t>
            </a:r>
            <a:endParaRPr lang="en-US" altLang="zh-CN" sz="2000"/>
          </a:p>
          <a:p>
            <a:pPr lvl="1" eaLnBrk="1" fontAlgn="auto" hangingPunct="1">
              <a:spcAft>
                <a:spcPts val="0"/>
              </a:spcAft>
              <a:defRPr/>
            </a:pPr>
            <a:r>
              <a:rPr lang="zh-CN" altLang="en-US" sz="2000"/>
              <a:t>同时将</a:t>
            </a:r>
            <a:r>
              <a:rPr lang="en-US" altLang="zh-CN" sz="2000"/>
              <a:t>UART1</a:t>
            </a:r>
            <a:r>
              <a:rPr lang="zh-CN" altLang="en-US" sz="2000"/>
              <a:t>和</a:t>
            </a:r>
            <a:r>
              <a:rPr lang="en-US" altLang="zh-CN" sz="2000"/>
              <a:t>UART2</a:t>
            </a:r>
            <a:r>
              <a:rPr lang="zh-CN" altLang="en-US" sz="2000"/>
              <a:t>设为</a:t>
            </a:r>
            <a:r>
              <a:rPr lang="en-US" altLang="zh-CN" sz="2000"/>
              <a:t>8bit</a:t>
            </a:r>
            <a:r>
              <a:rPr lang="zh-CN" altLang="en-US" sz="2000"/>
              <a:t>长、无校验位、</a:t>
            </a:r>
            <a:r>
              <a:rPr lang="en-US" altLang="zh-CN" sz="2000"/>
              <a:t>1</a:t>
            </a:r>
            <a:r>
              <a:rPr lang="zh-CN" altLang="en-US" sz="2000"/>
              <a:t>个停止位</a:t>
            </a:r>
            <a:endParaRPr lang="en-US" altLang="zh-CN" sz="2000"/>
          </a:p>
          <a:p>
            <a:pPr lvl="1" eaLnBrk="1" fontAlgn="auto" hangingPunct="1">
              <a:spcAft>
                <a:spcPts val="0"/>
              </a:spcAft>
              <a:defRPr/>
            </a:pPr>
            <a:r>
              <a:rPr lang="zh-CN" altLang="en-US" sz="2000"/>
              <a:t>等待用户输入</a:t>
            </a:r>
            <a:r>
              <a:rPr lang="en-US" altLang="zh-CN" sz="2000"/>
              <a:t>a</a:t>
            </a:r>
            <a:r>
              <a:rPr lang="zh-CN" altLang="en-US" sz="2000"/>
              <a:t>或</a:t>
            </a:r>
            <a:r>
              <a:rPr lang="en-US" altLang="zh-CN" sz="2000"/>
              <a:t>A</a:t>
            </a:r>
            <a:r>
              <a:rPr lang="zh-CN" altLang="en-US" sz="2000"/>
              <a:t>，一旦接收到上述字符，则可以设定波特率并返回冒号</a:t>
            </a:r>
            <a:endParaRPr lang="en-US" altLang="zh-CN" sz="2000"/>
          </a:p>
          <a:p>
            <a:pPr lvl="1" eaLnBrk="1" fontAlgn="auto" hangingPunct="1">
              <a:spcAft>
                <a:spcPts val="0"/>
              </a:spcAft>
              <a:defRPr/>
            </a:pPr>
            <a:r>
              <a:rPr lang="zh-CN" altLang="en-US" sz="2000"/>
              <a:t>通过</a:t>
            </a:r>
            <a:r>
              <a:rPr lang="en-US" altLang="zh-CN" sz="2000"/>
              <a:t>Bootstrap record</a:t>
            </a:r>
            <a:r>
              <a:rPr lang="zh-CN" altLang="en-US" sz="2000"/>
              <a:t>语句将</a:t>
            </a:r>
            <a:r>
              <a:rPr lang="en-US" altLang="zh-CN" sz="2000"/>
              <a:t>CPU</a:t>
            </a:r>
            <a:r>
              <a:rPr lang="zh-CN" altLang="en-US" sz="2000"/>
              <a:t>芯片内部寄存器，初始化为目标寄存器</a:t>
            </a:r>
            <a:r>
              <a:rPr lang="en-US" altLang="zh-CN" sz="2000"/>
              <a:t>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通用</a:t>
            </a:r>
            <a:r>
              <a:rPr lang="en-US" altLang="zh-CN" smtClean="0"/>
              <a:t>Bootloader</a:t>
            </a:r>
            <a:r>
              <a:rPr lang="zh-CN" altLang="en-US" smtClean="0"/>
              <a:t>：</a:t>
            </a:r>
            <a:r>
              <a:rPr lang="en-US" altLang="zh-CN" smtClean="0"/>
              <a:t>U-boot</a:t>
            </a:r>
          </a:p>
        </p:txBody>
      </p:sp>
      <p:sp>
        <p:nvSpPr>
          <p:cNvPr id="48131"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dirty="0" smtClean="0"/>
              <a:t>德国</a:t>
            </a:r>
            <a:r>
              <a:rPr lang="en-US" altLang="zh-CN" sz="2400" dirty="0" smtClean="0"/>
              <a:t>DENX</a:t>
            </a:r>
            <a:r>
              <a:rPr lang="zh-CN" altLang="en-US" sz="2400" dirty="0" smtClean="0"/>
              <a:t>软件工程中心的</a:t>
            </a:r>
            <a:r>
              <a:rPr lang="en-US" altLang="zh-CN" sz="2400" dirty="0" smtClean="0"/>
              <a:t>Wolfgang </a:t>
            </a:r>
            <a:r>
              <a:rPr lang="en-US" altLang="zh-CN" sz="2400" dirty="0" err="1" smtClean="0"/>
              <a:t>Denk</a:t>
            </a:r>
            <a:endParaRPr lang="en-US" altLang="zh-CN" sz="2400" dirty="0" smtClean="0"/>
          </a:p>
          <a:p>
            <a:pPr eaLnBrk="1" hangingPunct="1"/>
            <a:r>
              <a:rPr lang="zh-CN" altLang="en-US" sz="2400" dirty="0" smtClean="0"/>
              <a:t>全称</a:t>
            </a:r>
            <a:r>
              <a:rPr lang="en-US" altLang="zh-CN" sz="2400" dirty="0" smtClean="0"/>
              <a:t>Universal Boot Loader</a:t>
            </a:r>
          </a:p>
          <a:p>
            <a:pPr lvl="1" eaLnBrk="1" hangingPunct="1"/>
            <a:r>
              <a:rPr lang="zh-CN" altLang="en-US" sz="2000" dirty="0" smtClean="0"/>
              <a:t>遵循</a:t>
            </a:r>
            <a:r>
              <a:rPr lang="en-US" altLang="zh-CN" sz="2000" dirty="0" smtClean="0"/>
              <a:t>GPL</a:t>
            </a:r>
            <a:r>
              <a:rPr lang="zh-CN" altLang="en-US" sz="2000" dirty="0" smtClean="0"/>
              <a:t>条款的开放源码项目</a:t>
            </a:r>
            <a:endParaRPr lang="en-US" altLang="zh-CN" sz="2000" dirty="0" smtClean="0"/>
          </a:p>
          <a:p>
            <a:pPr lvl="1" eaLnBrk="1" hangingPunct="1"/>
            <a:r>
              <a:rPr lang="en-US" altLang="zh-CN" sz="2000" dirty="0" smtClean="0">
                <a:hlinkClick r:id="rId3"/>
              </a:rPr>
              <a:t>http://sourceforge.net/projects/U-Boot</a:t>
            </a:r>
            <a:r>
              <a:rPr lang="en-US" altLang="zh-CN" sz="2000" dirty="0" smtClean="0"/>
              <a:t> </a:t>
            </a:r>
          </a:p>
          <a:p>
            <a:pPr lvl="1" eaLnBrk="1" hangingPunct="1"/>
            <a:r>
              <a:rPr lang="zh-CN" altLang="en-US" sz="2000" dirty="0" smtClean="0"/>
              <a:t>从</a:t>
            </a:r>
            <a:r>
              <a:rPr lang="en-US" altLang="zh-CN" sz="2000" dirty="0" smtClean="0"/>
              <a:t>FADSROM</a:t>
            </a:r>
            <a:r>
              <a:rPr lang="zh-CN" altLang="en-US" sz="2000" dirty="0" smtClean="0"/>
              <a:t>、</a:t>
            </a:r>
            <a:r>
              <a:rPr lang="en-US" altLang="zh-CN" sz="2000" dirty="0" smtClean="0"/>
              <a:t>8xxROM </a:t>
            </a:r>
            <a:r>
              <a:rPr lang="zh-CN" altLang="en-US" sz="2000" dirty="0" smtClean="0"/>
              <a:t>、</a:t>
            </a:r>
            <a:r>
              <a:rPr lang="en-US" altLang="zh-CN" sz="2000" dirty="0" smtClean="0"/>
              <a:t>PPCBOOT</a:t>
            </a:r>
            <a:r>
              <a:rPr lang="zh-CN" altLang="en-US" sz="2000" dirty="0" smtClean="0"/>
              <a:t>逐步发展演化而来</a:t>
            </a:r>
            <a:endParaRPr lang="en-US" altLang="zh-CN" sz="2000" dirty="0" smtClean="0"/>
          </a:p>
          <a:p>
            <a:pPr lvl="1" eaLnBrk="1" hangingPunct="1"/>
            <a:r>
              <a:rPr lang="zh-CN" altLang="en-US" sz="2000" dirty="0" smtClean="0"/>
              <a:t>其源码目录、编译形式与</a:t>
            </a:r>
            <a:r>
              <a:rPr lang="en-US" altLang="zh-CN" sz="2000" dirty="0" smtClean="0"/>
              <a:t>Linux</a:t>
            </a:r>
            <a:r>
              <a:rPr lang="zh-CN" altLang="en-US" sz="2000" dirty="0" smtClean="0"/>
              <a:t>内核很相似</a:t>
            </a:r>
            <a:endParaRPr lang="en-US" altLang="zh-CN" sz="2000" dirty="0" smtClean="0"/>
          </a:p>
          <a:p>
            <a:pPr lvl="1" eaLnBrk="1" hangingPunct="1"/>
            <a:r>
              <a:rPr lang="zh-CN" altLang="en-US" sz="2000" dirty="0" smtClean="0"/>
              <a:t>源码就是相应</a:t>
            </a:r>
            <a:r>
              <a:rPr lang="en-US" altLang="zh-CN" sz="2000" dirty="0" smtClean="0"/>
              <a:t>Linux</a:t>
            </a:r>
            <a:r>
              <a:rPr lang="zh-CN" altLang="en-US" sz="2000" dirty="0" smtClean="0"/>
              <a:t>内核源程序的简化，尤其是设备驱动程序</a:t>
            </a:r>
            <a:endParaRPr lang="en-US" altLang="zh-CN" sz="2000" dirty="0" smtClean="0"/>
          </a:p>
          <a:p>
            <a:pPr eaLnBrk="1" hangingPunct="1"/>
            <a:r>
              <a:rPr lang="zh-CN" altLang="en-US" sz="2400" dirty="0" smtClean="0"/>
              <a:t>支持</a:t>
            </a:r>
            <a:endParaRPr lang="en-US" altLang="zh-CN" sz="2400" dirty="0" smtClean="0"/>
          </a:p>
          <a:p>
            <a:pPr lvl="1" eaLnBrk="1" hangingPunct="1"/>
            <a:r>
              <a:rPr lang="zh-CN" altLang="en-US" sz="2000" dirty="0" smtClean="0"/>
              <a:t>嵌入式</a:t>
            </a:r>
            <a:r>
              <a:rPr lang="en-US" altLang="zh-CN" sz="2000" dirty="0" smtClean="0"/>
              <a:t>Linux/</a:t>
            </a:r>
            <a:r>
              <a:rPr lang="en-US" altLang="zh-CN" sz="2000" dirty="0" err="1" smtClean="0"/>
              <a:t>NetBSD</a:t>
            </a:r>
            <a:r>
              <a:rPr lang="en-US" altLang="zh-CN" sz="2000" dirty="0" smtClean="0"/>
              <a:t>/</a:t>
            </a:r>
            <a:r>
              <a:rPr lang="en-US" altLang="zh-CN" sz="2000" dirty="0" err="1" smtClean="0"/>
              <a:t>VxWorks</a:t>
            </a:r>
            <a:r>
              <a:rPr lang="en-US" altLang="zh-CN" sz="2000" dirty="0" smtClean="0"/>
              <a:t>/QNX/RTEMS/ARTOS/</a:t>
            </a:r>
            <a:r>
              <a:rPr lang="en-US" altLang="zh-CN" sz="2000" dirty="0" err="1" smtClean="0"/>
              <a:t>LynxOS</a:t>
            </a:r>
            <a:endParaRPr lang="en-US" altLang="zh-CN" sz="2000" dirty="0" smtClean="0"/>
          </a:p>
          <a:p>
            <a:pPr lvl="1" eaLnBrk="1" hangingPunct="1"/>
            <a:r>
              <a:rPr lang="en-US" altLang="zh-CN" sz="2000" dirty="0" smtClean="0"/>
              <a:t>PowerPC</a:t>
            </a:r>
            <a:r>
              <a:rPr lang="zh-CN" altLang="en-US" sz="2000" dirty="0" smtClean="0"/>
              <a:t>、</a:t>
            </a:r>
            <a:r>
              <a:rPr lang="en-US" altLang="zh-CN" sz="2000" dirty="0" smtClean="0"/>
              <a:t>MIPS</a:t>
            </a:r>
            <a:r>
              <a:rPr lang="zh-CN" altLang="en-US" sz="2000" dirty="0" smtClean="0"/>
              <a:t>、</a:t>
            </a:r>
            <a:r>
              <a:rPr lang="en-US" altLang="zh-CN" sz="2000" dirty="0" smtClean="0"/>
              <a:t>x86</a:t>
            </a:r>
            <a:r>
              <a:rPr lang="zh-CN" altLang="en-US" sz="2000" dirty="0" smtClean="0"/>
              <a:t>、</a:t>
            </a:r>
            <a:r>
              <a:rPr lang="en-US" altLang="zh-CN" sz="2000" dirty="0" smtClean="0"/>
              <a:t>ARM </a:t>
            </a:r>
            <a:r>
              <a:rPr lang="zh-CN" altLang="en-US" sz="2000" dirty="0" smtClean="0"/>
              <a:t>、</a:t>
            </a:r>
            <a:r>
              <a:rPr lang="en-US" altLang="zh-CN" sz="2000" dirty="0" err="1" smtClean="0"/>
              <a:t>Nios</a:t>
            </a:r>
            <a:r>
              <a:rPr lang="zh-CN" altLang="en-US" sz="2000" dirty="0" smtClean="0"/>
              <a:t>、</a:t>
            </a:r>
            <a:r>
              <a:rPr lang="en-US" altLang="zh-CN" sz="2000" dirty="0" err="1" smtClean="0"/>
              <a:t>XScale</a:t>
            </a:r>
            <a:r>
              <a:rPr lang="zh-CN" altLang="en-US" sz="2000" dirty="0" smtClean="0"/>
              <a:t>等处理器</a:t>
            </a:r>
            <a:r>
              <a:rPr lang="en-US" altLang="zh-CN" sz="2000" dirty="0" smtClean="0"/>
              <a:t> </a:t>
            </a:r>
          </a:p>
          <a:p>
            <a:pPr eaLnBrk="1" hangingPunct="1"/>
            <a:r>
              <a:rPr lang="zh-CN" altLang="en-US" sz="2400" dirty="0" smtClean="0"/>
              <a:t>对</a:t>
            </a:r>
            <a:r>
              <a:rPr lang="en-US" altLang="zh-CN" sz="2400" dirty="0" smtClean="0"/>
              <a:t>PowerPC</a:t>
            </a:r>
            <a:r>
              <a:rPr lang="zh-CN" altLang="en-US" sz="2400" dirty="0" smtClean="0"/>
              <a:t>系列处理器</a:t>
            </a:r>
            <a:r>
              <a:rPr lang="en-US" altLang="zh-CN" sz="2400" dirty="0" smtClean="0"/>
              <a:t>/</a:t>
            </a:r>
            <a:r>
              <a:rPr lang="zh-CN" altLang="en-US" sz="2400" dirty="0" smtClean="0"/>
              <a:t>对</a:t>
            </a:r>
            <a:r>
              <a:rPr lang="en-US" altLang="zh-CN" sz="2400" dirty="0" smtClean="0"/>
              <a:t>Linux</a:t>
            </a:r>
            <a:r>
              <a:rPr lang="zh-CN" altLang="en-US" sz="2400" dirty="0" smtClean="0"/>
              <a:t>的支持最完善</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功能</a:t>
            </a:r>
          </a:p>
        </p:txBody>
      </p:sp>
      <p:graphicFrame>
        <p:nvGraphicFramePr>
          <p:cNvPr id="254979" name="Group 3"/>
          <p:cNvGraphicFramePr>
            <a:graphicFrameLocks noGrp="1"/>
          </p:cNvGraphicFramePr>
          <p:nvPr>
            <p:ph idx="1"/>
          </p:nvPr>
        </p:nvGraphicFramePr>
        <p:xfrm>
          <a:off x="683568" y="1341439"/>
          <a:ext cx="7848872" cy="4981267"/>
        </p:xfrm>
        <a:graphic>
          <a:graphicData uri="http://schemas.openxmlformats.org/drawingml/2006/table">
            <a:tbl>
              <a:tblPr>
                <a:tableStyleId>{3C2FFA5D-87B4-456A-9821-1D502468CF0F}</a:tableStyleId>
              </a:tblPr>
              <a:tblGrid>
                <a:gridCol w="1108290">
                  <a:extLst>
                    <a:ext uri="{9D8B030D-6E8A-4147-A177-3AD203B41FA5}">
                      <a16:colId xmlns:a16="http://schemas.microsoft.com/office/drawing/2014/main" val="20000"/>
                    </a:ext>
                  </a:extLst>
                </a:gridCol>
                <a:gridCol w="6740582">
                  <a:extLst>
                    <a:ext uri="{9D8B030D-6E8A-4147-A177-3AD203B41FA5}">
                      <a16:colId xmlns:a16="http://schemas.microsoft.com/office/drawing/2014/main" val="20001"/>
                    </a:ext>
                  </a:extLst>
                </a:gridCol>
              </a:tblGrid>
              <a:tr h="61107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系统引导</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支持</a:t>
                      </a:r>
                      <a:r>
                        <a:rPr kumimoji="1" lang="en-US" altLang="zh-CN" sz="1800" u="none" strike="noStrike" cap="none" normalizeH="0" baseline="0">
                          <a:ln>
                            <a:noFill/>
                          </a:ln>
                          <a:effectLst/>
                        </a:rPr>
                        <a:t>NFS</a:t>
                      </a:r>
                      <a:r>
                        <a:rPr kumimoji="1" lang="zh-CN" altLang="en-US" sz="1800" u="none" strike="noStrike" cap="none" normalizeH="0" baseline="0">
                          <a:ln>
                            <a:noFill/>
                          </a:ln>
                          <a:effectLst/>
                        </a:rPr>
                        <a:t>挂载、</a:t>
                      </a:r>
                      <a:r>
                        <a:rPr kumimoji="1" lang="en-US" altLang="zh-CN" sz="1800" u="none" strike="noStrike" cap="none" normalizeH="0" baseline="0">
                          <a:ln>
                            <a:noFill/>
                          </a:ln>
                          <a:effectLst/>
                        </a:rPr>
                        <a:t>RAMDISK </a:t>
                      </a:r>
                      <a:r>
                        <a:rPr kumimoji="1" lang="zh-CN" altLang="en-US" sz="1800" u="none" strike="noStrike" cap="none" normalizeH="0" baseline="0">
                          <a:ln>
                            <a:noFill/>
                          </a:ln>
                          <a:effectLst/>
                        </a:rPr>
                        <a:t>系统引导</a:t>
                      </a:r>
                      <a:r>
                        <a:rPr kumimoji="1" lang="en-US" altLang="zh-CN" sz="1800" u="none" strike="noStrike" cap="none" normalizeH="0" baseline="0">
                          <a:ln>
                            <a:noFill/>
                          </a:ln>
                          <a:effectLst/>
                        </a:rPr>
                        <a:t> (</a:t>
                      </a:r>
                      <a:r>
                        <a:rPr kumimoji="1" lang="zh-CN" altLang="en-US" sz="1800" u="none" strike="noStrike" cap="none" normalizeH="0" baseline="0">
                          <a:ln>
                            <a:noFill/>
                          </a:ln>
                          <a:effectLst/>
                        </a:rPr>
                        <a:t>压缩或非压缩</a:t>
                      </a:r>
                      <a:r>
                        <a:rPr kumimoji="1" lang="en-US" altLang="zh-CN" sz="1800" u="none" strike="noStrike" cap="none" normalizeH="0" baseline="0">
                          <a:ln>
                            <a:noFill/>
                          </a:ln>
                          <a:effectLst/>
                        </a:rPr>
                        <a:t>)</a:t>
                      </a:r>
                      <a:r>
                        <a:rPr kumimoji="1" lang="zh-CN" altLang="en-US" sz="1800" u="none" strike="noStrike" cap="none" normalizeH="0" baseline="0">
                          <a:ln>
                            <a:noFill/>
                          </a:ln>
                          <a:effectLst/>
                        </a:rPr>
                        <a:t>形式的根文件系统</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0"/>
                  </a:ext>
                </a:extLst>
              </a:tr>
              <a:tr h="502199">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支持</a:t>
                      </a:r>
                      <a:r>
                        <a:rPr kumimoji="1" lang="en-US" altLang="zh-CN" sz="1800" u="none" strike="noStrike" cap="none" normalizeH="0" baseline="0">
                          <a:ln>
                            <a:noFill/>
                          </a:ln>
                          <a:effectLst/>
                        </a:rPr>
                        <a:t>NFS</a:t>
                      </a:r>
                      <a:r>
                        <a:rPr kumimoji="1" lang="zh-CN" altLang="en-US" sz="1800" u="none" strike="noStrike" cap="none" normalizeH="0" baseline="0">
                          <a:ln>
                            <a:noFill/>
                          </a:ln>
                          <a:effectLst/>
                        </a:rPr>
                        <a:t>挂载，从</a:t>
                      </a:r>
                      <a:r>
                        <a:rPr kumimoji="1" lang="en-US" altLang="zh-CN" sz="1800" u="none" strike="noStrike" cap="none" normalizeH="0" baseline="0">
                          <a:ln>
                            <a:noFill/>
                          </a:ln>
                          <a:effectLst/>
                        </a:rPr>
                        <a:t>Flash</a:t>
                      </a:r>
                      <a:r>
                        <a:rPr kumimoji="1" lang="zh-CN" altLang="en-US" sz="1800" u="none" strike="noStrike" cap="none" normalizeH="0" baseline="0">
                          <a:ln>
                            <a:noFill/>
                          </a:ln>
                          <a:effectLst/>
                        </a:rPr>
                        <a:t>中引导压缩或非压缩系统内核</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1"/>
                  </a:ext>
                </a:extLst>
              </a:tr>
              <a:tr h="872968">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基本辅助</a:t>
                      </a:r>
                      <a:r>
                        <a:rPr kumimoji="1" lang="en-US" altLang="zh-CN" sz="1800" u="none" strike="noStrike" cap="none" normalizeH="0" baseline="0">
                          <a:ln>
                            <a:noFill/>
                          </a:ln>
                          <a:effectLst/>
                        </a:rPr>
                        <a:t> </a:t>
                      </a:r>
                      <a:endParaRPr kumimoji="1" lang="en-US" altLang="zh-CN"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强大的操作系统接口功能，可灵活设置、传递多个关键参数给操作系统，</a:t>
                      </a:r>
                      <a:r>
                        <a:rPr kumimoji="1" lang="en-US" altLang="zh-CN" sz="1800" u="none" strike="noStrike" cap="none" normalizeH="0" baseline="0">
                          <a:ln>
                            <a:noFill/>
                          </a:ln>
                          <a:effectLst/>
                        </a:rPr>
                        <a:t> </a:t>
                      </a:r>
                      <a:r>
                        <a:rPr kumimoji="1" lang="zh-CN" altLang="en-US" sz="1800" u="none" strike="noStrike" cap="none" normalizeH="0" baseline="0">
                          <a:ln>
                            <a:noFill/>
                          </a:ln>
                          <a:effectLst/>
                        </a:rPr>
                        <a:t>适合系统在不同开发阶段的调试要求与产品发布，尤其对</a:t>
                      </a:r>
                      <a:r>
                        <a:rPr kumimoji="1" lang="en-US" altLang="zh-CN" sz="1800" u="none" strike="noStrike" cap="none" normalizeH="0" baseline="0">
                          <a:ln>
                            <a:noFill/>
                          </a:ln>
                          <a:effectLst/>
                        </a:rPr>
                        <a:t>Linux</a:t>
                      </a:r>
                      <a:r>
                        <a:rPr kumimoji="1" lang="zh-CN" altLang="en-US" sz="1800" u="none" strike="noStrike" cap="none" normalizeH="0" baseline="0">
                          <a:ln>
                            <a:noFill/>
                          </a:ln>
                          <a:effectLst/>
                        </a:rPr>
                        <a:t>支持最为功能强劲</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2"/>
                  </a:ext>
                </a:extLst>
              </a:tr>
              <a:tr h="6110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支持目标板环境参数的多种存储方式，如</a:t>
                      </a:r>
                      <a:r>
                        <a:rPr kumimoji="1" lang="en-US" altLang="zh-CN" sz="1800" u="none" strike="noStrike" cap="none" normalizeH="0" baseline="0">
                          <a:ln>
                            <a:noFill/>
                          </a:ln>
                          <a:effectLst/>
                        </a:rPr>
                        <a:t>Flash</a:t>
                      </a:r>
                      <a:r>
                        <a:rPr kumimoji="1" lang="zh-CN" altLang="en-US" sz="1800" u="none" strike="noStrike" cap="none" normalizeH="0" baseline="0">
                          <a:ln>
                            <a:noFill/>
                          </a:ln>
                          <a:effectLst/>
                        </a:rPr>
                        <a:t>、</a:t>
                      </a:r>
                      <a:r>
                        <a:rPr kumimoji="1" lang="en-US" altLang="zh-CN" sz="1800" u="none" strike="noStrike" cap="none" normalizeH="0" baseline="0">
                          <a:ln>
                            <a:noFill/>
                          </a:ln>
                          <a:effectLst/>
                        </a:rPr>
                        <a:t>NVRAM</a:t>
                      </a:r>
                      <a:r>
                        <a:rPr kumimoji="1" lang="zh-CN" altLang="en-US" sz="1800" u="none" strike="noStrike" cap="none" normalizeH="0" baseline="0">
                          <a:ln>
                            <a:noFill/>
                          </a:ln>
                          <a:effectLst/>
                        </a:rPr>
                        <a:t>、</a:t>
                      </a:r>
                      <a:r>
                        <a:rPr kumimoji="1" lang="en-US" altLang="zh-CN" sz="1800" u="none" strike="noStrike" cap="none" normalizeH="0" baseline="0">
                          <a:ln>
                            <a:noFill/>
                          </a:ln>
                          <a:effectLst/>
                        </a:rPr>
                        <a:t>EEPROM</a:t>
                      </a:r>
                      <a:endParaRPr kumimoji="1" lang="en-US" altLang="zh-CN"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3"/>
                  </a:ext>
                </a:extLst>
              </a:tr>
              <a:tr h="502199">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CRC32</a:t>
                      </a:r>
                      <a:r>
                        <a:rPr kumimoji="1" lang="zh-CN" altLang="en-US" sz="1800" u="none" strike="noStrike" cap="none" normalizeH="0" baseline="0">
                          <a:ln>
                            <a:noFill/>
                          </a:ln>
                          <a:effectLst/>
                        </a:rPr>
                        <a:t>校验，可校验</a:t>
                      </a:r>
                      <a:r>
                        <a:rPr kumimoji="1" lang="en-US" altLang="zh-CN" sz="1800" u="none" strike="noStrike" cap="none" normalizeH="0" baseline="0">
                          <a:ln>
                            <a:noFill/>
                          </a:ln>
                          <a:effectLst/>
                        </a:rPr>
                        <a:t>Flash</a:t>
                      </a:r>
                      <a:r>
                        <a:rPr kumimoji="1" lang="zh-CN" altLang="en-US" sz="1800" u="none" strike="noStrike" cap="none" normalizeH="0" baseline="0">
                          <a:ln>
                            <a:noFill/>
                          </a:ln>
                          <a:effectLst/>
                        </a:rPr>
                        <a:t>中内核、</a:t>
                      </a:r>
                      <a:r>
                        <a:rPr kumimoji="1" lang="en-US" altLang="zh-CN" sz="1800" u="none" strike="noStrike" cap="none" normalizeH="0" baseline="0">
                          <a:ln>
                            <a:noFill/>
                          </a:ln>
                          <a:effectLst/>
                        </a:rPr>
                        <a:t>RAMDISK</a:t>
                      </a:r>
                      <a:r>
                        <a:rPr kumimoji="1" lang="zh-CN" altLang="en-US" sz="1800" u="none" strike="noStrike" cap="none" normalizeH="0" baseline="0">
                          <a:ln>
                            <a:noFill/>
                          </a:ln>
                          <a:effectLst/>
                        </a:rPr>
                        <a:t>镜像文件是否完好</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4"/>
                  </a:ext>
                </a:extLst>
              </a:tr>
              <a:tr h="6110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设备驱动</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串口、</a:t>
                      </a:r>
                      <a:r>
                        <a:rPr kumimoji="1" lang="en-US" altLang="zh-CN" sz="1800" u="none" strike="noStrike" cap="none" normalizeH="0" baseline="0">
                          <a:ln>
                            <a:noFill/>
                          </a:ln>
                          <a:effectLst/>
                        </a:rPr>
                        <a:t>SDRAM</a:t>
                      </a:r>
                      <a:r>
                        <a:rPr kumimoji="1" lang="zh-CN" altLang="en-US" sz="1800" u="none" strike="noStrike" cap="none" normalizeH="0" baseline="0">
                          <a:ln>
                            <a:noFill/>
                          </a:ln>
                          <a:effectLst/>
                        </a:rPr>
                        <a:t>、</a:t>
                      </a:r>
                      <a:r>
                        <a:rPr kumimoji="1" lang="en-US" altLang="zh-CN" sz="1800" u="none" strike="noStrike" cap="none" normalizeH="0" baseline="0">
                          <a:ln>
                            <a:noFill/>
                          </a:ln>
                          <a:effectLst/>
                        </a:rPr>
                        <a:t>Flash</a:t>
                      </a:r>
                      <a:r>
                        <a:rPr kumimoji="1" lang="zh-CN" altLang="en-US" sz="1800" u="none" strike="noStrike" cap="none" normalizeH="0" baseline="0">
                          <a:ln>
                            <a:noFill/>
                          </a:ln>
                          <a:effectLst/>
                        </a:rPr>
                        <a:t>、以太网、</a:t>
                      </a:r>
                      <a:r>
                        <a:rPr kumimoji="1" lang="en-US" altLang="zh-CN" sz="1800" u="none" strike="noStrike" cap="none" normalizeH="0" baseline="0">
                          <a:ln>
                            <a:noFill/>
                          </a:ln>
                          <a:effectLst/>
                        </a:rPr>
                        <a:t>LCD</a:t>
                      </a:r>
                      <a:r>
                        <a:rPr kumimoji="1" lang="zh-CN" altLang="en-US" sz="1800" u="none" strike="noStrike" cap="none" normalizeH="0" baseline="0">
                          <a:ln>
                            <a:noFill/>
                          </a:ln>
                          <a:effectLst/>
                        </a:rPr>
                        <a:t>、</a:t>
                      </a:r>
                      <a:r>
                        <a:rPr kumimoji="1" lang="en-US" altLang="zh-CN" sz="1800" u="none" strike="noStrike" cap="none" normalizeH="0" baseline="0">
                          <a:ln>
                            <a:noFill/>
                          </a:ln>
                          <a:effectLst/>
                        </a:rPr>
                        <a:t>NVRAM</a:t>
                      </a:r>
                      <a:r>
                        <a:rPr kumimoji="1" lang="zh-CN" altLang="en-US" sz="1800" u="none" strike="noStrike" cap="none" normalizeH="0" baseline="0">
                          <a:ln>
                            <a:noFill/>
                          </a:ln>
                          <a:effectLst/>
                        </a:rPr>
                        <a:t>、</a:t>
                      </a:r>
                      <a:r>
                        <a:rPr kumimoji="1" lang="en-US" altLang="zh-CN" sz="1800" u="none" strike="noStrike" cap="none" normalizeH="0" baseline="0">
                          <a:ln>
                            <a:noFill/>
                          </a:ln>
                          <a:effectLst/>
                        </a:rPr>
                        <a:t>EEPROM</a:t>
                      </a:r>
                      <a:r>
                        <a:rPr kumimoji="1" lang="zh-CN" altLang="en-US" sz="1800" u="none" strike="noStrike" cap="none" normalizeH="0" baseline="0">
                          <a:ln>
                            <a:noFill/>
                          </a:ln>
                          <a:effectLst/>
                        </a:rPr>
                        <a:t>、键盘、</a:t>
                      </a:r>
                      <a:r>
                        <a:rPr kumimoji="1" lang="en-US" altLang="zh-CN" sz="1800" u="none" strike="noStrike" cap="none" normalizeH="0" baseline="0">
                          <a:ln>
                            <a:noFill/>
                          </a:ln>
                          <a:effectLst/>
                        </a:rPr>
                        <a:t>USB</a:t>
                      </a:r>
                      <a:r>
                        <a:rPr kumimoji="1" lang="zh-CN" altLang="en-US" sz="1800" u="none" strike="noStrike" cap="none" normalizeH="0" baseline="0">
                          <a:ln>
                            <a:noFill/>
                          </a:ln>
                          <a:effectLst/>
                        </a:rPr>
                        <a:t>、</a:t>
                      </a:r>
                      <a:r>
                        <a:rPr kumimoji="1" lang="en-US" altLang="zh-CN" sz="1800" u="none" strike="noStrike" cap="none" normalizeH="0" baseline="0">
                          <a:ln>
                            <a:noFill/>
                          </a:ln>
                          <a:effectLst/>
                        </a:rPr>
                        <a:t>PCMCIA</a:t>
                      </a:r>
                      <a:r>
                        <a:rPr kumimoji="1" lang="zh-CN" altLang="en-US" sz="1800" u="none" strike="noStrike" cap="none" normalizeH="0" baseline="0">
                          <a:ln>
                            <a:noFill/>
                          </a:ln>
                          <a:effectLst/>
                        </a:rPr>
                        <a:t>、</a:t>
                      </a:r>
                      <a:r>
                        <a:rPr kumimoji="1" lang="en-US" altLang="zh-CN" sz="1800" u="none" strike="noStrike" cap="none" normalizeH="0" baseline="0">
                          <a:ln>
                            <a:noFill/>
                          </a:ln>
                          <a:effectLst/>
                        </a:rPr>
                        <a:t>PCI</a:t>
                      </a:r>
                      <a:r>
                        <a:rPr kumimoji="1" lang="zh-CN" altLang="en-US" sz="1800" u="none" strike="noStrike" cap="none" normalizeH="0" baseline="0">
                          <a:ln>
                            <a:noFill/>
                          </a:ln>
                          <a:effectLst/>
                        </a:rPr>
                        <a:t>、</a:t>
                      </a:r>
                      <a:r>
                        <a:rPr kumimoji="1" lang="en-US" altLang="zh-CN" sz="1800" u="none" strike="noStrike" cap="none" normalizeH="0" baseline="0">
                          <a:ln>
                            <a:noFill/>
                          </a:ln>
                          <a:effectLst/>
                        </a:rPr>
                        <a:t>RTC</a:t>
                      </a:r>
                      <a:r>
                        <a:rPr kumimoji="1" lang="zh-CN" altLang="en-US" sz="1800" u="none" strike="noStrike" cap="none" normalizeH="0" baseline="0">
                          <a:ln>
                            <a:noFill/>
                          </a:ln>
                          <a:effectLst/>
                        </a:rPr>
                        <a:t>等驱动支持</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5"/>
                  </a:ext>
                </a:extLst>
              </a:tr>
              <a:tr h="6110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上电自检功能</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a:ln>
                            <a:noFill/>
                          </a:ln>
                          <a:effectLst/>
                        </a:rPr>
                        <a:t>SDRAM</a:t>
                      </a:r>
                      <a:r>
                        <a:rPr kumimoji="1" lang="zh-CN" altLang="en-US" sz="1800" u="none" strike="noStrike" cap="none" normalizeH="0" baseline="0">
                          <a:ln>
                            <a:noFill/>
                          </a:ln>
                          <a:effectLst/>
                        </a:rPr>
                        <a:t>、</a:t>
                      </a:r>
                      <a:r>
                        <a:rPr kumimoji="1" lang="en-US" altLang="zh-CN" sz="1800" u="none" strike="noStrike" cap="none" normalizeH="0" baseline="0">
                          <a:ln>
                            <a:noFill/>
                          </a:ln>
                          <a:effectLst/>
                        </a:rPr>
                        <a:t>Flash</a:t>
                      </a:r>
                      <a:r>
                        <a:rPr kumimoji="1" lang="zh-CN" altLang="en-US" sz="1800" u="none" strike="noStrike" cap="none" normalizeH="0" baseline="0">
                          <a:ln>
                            <a:noFill/>
                          </a:ln>
                          <a:effectLst/>
                        </a:rPr>
                        <a:t>大小自动检测；</a:t>
                      </a:r>
                      <a:r>
                        <a:rPr kumimoji="1" lang="en-US" altLang="zh-CN" sz="1800" u="none" strike="noStrike" cap="none" normalizeH="0" baseline="0">
                          <a:ln>
                            <a:noFill/>
                          </a:ln>
                          <a:effectLst/>
                        </a:rPr>
                        <a:t>SDRAM </a:t>
                      </a:r>
                      <a:r>
                        <a:rPr kumimoji="1" lang="zh-CN" altLang="en-US" sz="1800" u="none" strike="noStrike" cap="none" normalizeH="0" baseline="0">
                          <a:ln>
                            <a:noFill/>
                          </a:ln>
                          <a:effectLst/>
                        </a:rPr>
                        <a:t>故障检测；</a:t>
                      </a:r>
                      <a:r>
                        <a:rPr kumimoji="1" lang="en-US" altLang="zh-CN" sz="1800" u="none" strike="noStrike" cap="none" normalizeH="0" baseline="0">
                          <a:ln>
                            <a:noFill/>
                          </a:ln>
                          <a:effectLst/>
                        </a:rPr>
                        <a:t>CPU</a:t>
                      </a:r>
                      <a:r>
                        <a:rPr kumimoji="1" lang="zh-CN" altLang="en-US" sz="1800" u="none" strike="noStrike" cap="none" normalizeH="0" baseline="0">
                          <a:ln>
                            <a:noFill/>
                          </a:ln>
                          <a:effectLst/>
                        </a:rPr>
                        <a:t>型号</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6"/>
                  </a:ext>
                </a:extLst>
              </a:tr>
              <a:tr h="50219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a:ln>
                            <a:noFill/>
                          </a:ln>
                          <a:effectLst/>
                        </a:rPr>
                        <a:t>特殊功能</a:t>
                      </a:r>
                      <a:endParaRPr kumimoji="1" lang="zh-CN" altLang="en-US" sz="3600" b="1" i="0" u="none" strike="noStrike" cap="none" normalizeH="0" baseline="0">
                        <a:ln>
                          <a:noFill/>
                        </a:ln>
                        <a:solidFill>
                          <a:srgbClr val="800080"/>
                        </a:solidFill>
                        <a:effectLst/>
                        <a:latin typeface="Arial" charset="0"/>
                        <a:ea typeface="宋体" charset="0"/>
                        <a:cs typeface="宋体" charset="0"/>
                      </a:endParaRPr>
                    </a:p>
                  </a:txBody>
                  <a:tcPr marL="91430" marR="91430" marT="45715" marB="4571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a:ln>
                            <a:noFill/>
                          </a:ln>
                          <a:effectLst/>
                        </a:rPr>
                        <a:t>XIP</a:t>
                      </a:r>
                      <a:r>
                        <a:rPr kumimoji="1" lang="zh-CN" altLang="en-US" sz="1800" u="none" strike="noStrike" cap="none" normalizeH="0" baseline="0" dirty="0">
                          <a:ln>
                            <a:noFill/>
                          </a:ln>
                          <a:effectLst/>
                        </a:rPr>
                        <a:t>内核引导</a:t>
                      </a:r>
                      <a:endParaRPr kumimoji="1" lang="zh-CN" altLang="en-US" sz="3600" b="1" i="0" u="none" strike="noStrike" cap="none" normalizeH="0" baseline="0" dirty="0">
                        <a:ln>
                          <a:noFill/>
                        </a:ln>
                        <a:solidFill>
                          <a:srgbClr val="800080"/>
                        </a:solidFill>
                        <a:effectLst/>
                        <a:latin typeface="Arial" charset="0"/>
                        <a:ea typeface="宋体" charset="0"/>
                        <a:cs typeface="宋体" charset="0"/>
                      </a:endParaRPr>
                    </a:p>
                  </a:txBody>
                  <a:tcPr marL="91430" marR="91430" marT="45715" marB="45715" anchor="ctr" horzOverflow="overflow"/>
                </a:tc>
                <a:extLst>
                  <a:ext uri="{0D108BD9-81ED-4DB2-BD59-A6C34878D82A}">
                    <a16:rowId xmlns:a16="http://schemas.microsoft.com/office/drawing/2014/main" val="10007"/>
                  </a:ext>
                </a:extLst>
              </a:tr>
            </a:tbl>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源码架构</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83402664"/>
              </p:ext>
            </p:extLst>
          </p:nvPr>
        </p:nvGraphicFramePr>
        <p:xfrm>
          <a:off x="971600" y="1772812"/>
          <a:ext cx="7200800" cy="4723593"/>
        </p:xfrm>
        <a:graphic>
          <a:graphicData uri="http://schemas.openxmlformats.org/drawingml/2006/table">
            <a:tbl>
              <a:tblPr>
                <a:tableStyleId>{5C22544A-7EE6-4342-B048-85BDC9FD1C3A}</a:tableStyleId>
              </a:tblPr>
              <a:tblGrid>
                <a:gridCol w="902450">
                  <a:extLst>
                    <a:ext uri="{9D8B030D-6E8A-4147-A177-3AD203B41FA5}">
                      <a16:colId xmlns:a16="http://schemas.microsoft.com/office/drawing/2014/main" val="2265116576"/>
                    </a:ext>
                  </a:extLst>
                </a:gridCol>
                <a:gridCol w="902450">
                  <a:extLst>
                    <a:ext uri="{9D8B030D-6E8A-4147-A177-3AD203B41FA5}">
                      <a16:colId xmlns:a16="http://schemas.microsoft.com/office/drawing/2014/main" val="1412153254"/>
                    </a:ext>
                  </a:extLst>
                </a:gridCol>
                <a:gridCol w="5395900">
                  <a:extLst>
                    <a:ext uri="{9D8B030D-6E8A-4147-A177-3AD203B41FA5}">
                      <a16:colId xmlns:a16="http://schemas.microsoft.com/office/drawing/2014/main" val="268247334"/>
                    </a:ext>
                  </a:extLst>
                </a:gridCol>
              </a:tblGrid>
              <a:tr h="319265">
                <a:tc>
                  <a:txBody>
                    <a:bodyPr/>
                    <a:lstStyle/>
                    <a:p>
                      <a:pPr algn="l" fontAlgn="ctr"/>
                      <a:r>
                        <a:rPr lang="zh-CN" altLang="en-US" sz="1400" u="none" strike="noStrike">
                          <a:effectLst/>
                        </a:rPr>
                        <a:t>目    录</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特    性</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解 释 说 明</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2289268822"/>
                  </a:ext>
                </a:extLst>
              </a:tr>
              <a:tr h="471956">
                <a:tc>
                  <a:txBody>
                    <a:bodyPr/>
                    <a:lstStyle/>
                    <a:p>
                      <a:pPr algn="l" fontAlgn="ctr"/>
                      <a:r>
                        <a:rPr lang="en-US" sz="1400" u="none" strike="noStrike">
                          <a:effectLst/>
                        </a:rPr>
                        <a:t>board</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平台依赖</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存放电路板相关的目录文件，例如：</a:t>
                      </a:r>
                      <a:r>
                        <a:rPr lang="en-US" sz="1400" u="none" strike="noStrike">
                          <a:effectLst/>
                        </a:rPr>
                        <a:t>RPXlite(mpc8xx)、smdk2410(arm920t)、sc520_cdp(x86) </a:t>
                      </a:r>
                      <a:r>
                        <a:rPr lang="zh-CN" altLang="en-US" sz="1400" u="none" strike="noStrike">
                          <a:effectLst/>
                        </a:rPr>
                        <a:t>等目录</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1458936839"/>
                  </a:ext>
                </a:extLst>
              </a:tr>
              <a:tr h="471956">
                <a:tc>
                  <a:txBody>
                    <a:bodyPr/>
                    <a:lstStyle/>
                    <a:p>
                      <a:pPr algn="l" fontAlgn="ctr"/>
                      <a:r>
                        <a:rPr lang="en-US" sz="1400" u="none" strike="noStrike">
                          <a:effectLst/>
                        </a:rPr>
                        <a:t>cpu</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平台依赖</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a:t>
                      </a:r>
                      <a:r>
                        <a:rPr lang="en-US" sz="1400" u="none" strike="noStrike">
                          <a:effectLst/>
                        </a:rPr>
                        <a:t>CPU</a:t>
                      </a:r>
                      <a:r>
                        <a:rPr lang="zh-CN" altLang="en-US" sz="1400" u="none" strike="noStrike">
                          <a:effectLst/>
                        </a:rPr>
                        <a:t>相关的目录文件，例如：</a:t>
                      </a:r>
                      <a:r>
                        <a:rPr lang="en-US" sz="1400" u="none" strike="noStrike">
                          <a:effectLst/>
                        </a:rPr>
                        <a:t>mpc8xx、ppc4xx、arm720t、arm920t、 xscale、i386</a:t>
                      </a:r>
                      <a:r>
                        <a:rPr lang="zh-CN" altLang="en-US" sz="1400" u="none" strike="noStrike">
                          <a:effectLst/>
                        </a:rPr>
                        <a:t>等目录</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34537503"/>
                  </a:ext>
                </a:extLst>
              </a:tr>
              <a:tr h="471956">
                <a:tc>
                  <a:txBody>
                    <a:bodyPr/>
                    <a:lstStyle/>
                    <a:p>
                      <a:pPr algn="l" fontAlgn="ctr"/>
                      <a:r>
                        <a:rPr lang="en-US" sz="1400" u="none" strike="noStrike">
                          <a:effectLst/>
                        </a:rPr>
                        <a:t>lib_ppc</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平台依赖</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存放对</a:t>
                      </a:r>
                      <a:r>
                        <a:rPr lang="en-US" altLang="zh-CN" sz="1400" u="none" strike="noStrike">
                          <a:effectLst/>
                        </a:rPr>
                        <a:t>PowerPC</a:t>
                      </a:r>
                      <a:r>
                        <a:rPr lang="zh-CN" altLang="en-US" sz="1400" u="none" strike="noStrike">
                          <a:effectLst/>
                        </a:rPr>
                        <a:t>体系结构通用的文件，主要用于实现</a:t>
                      </a:r>
                      <a:r>
                        <a:rPr lang="en-US" altLang="zh-CN" sz="1400" u="none" strike="noStrike">
                          <a:effectLst/>
                        </a:rPr>
                        <a:t>PowerPC</a:t>
                      </a:r>
                      <a:r>
                        <a:rPr lang="zh-CN" altLang="en-US" sz="1400" u="none" strike="noStrike">
                          <a:effectLst/>
                        </a:rPr>
                        <a:t>平台通用的函数</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72576536"/>
                  </a:ext>
                </a:extLst>
              </a:tr>
              <a:tr h="319265">
                <a:tc>
                  <a:txBody>
                    <a:bodyPr/>
                    <a:lstStyle/>
                    <a:p>
                      <a:pPr algn="l" fontAlgn="ctr"/>
                      <a:r>
                        <a:rPr lang="zh-CN" altLang="en-US" sz="1400" u="none" strike="noStrike">
                          <a:effectLst/>
                        </a:rPr>
                        <a:t>目    录</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特    性</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解 释 说 明</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47082522"/>
                  </a:ext>
                </a:extLst>
              </a:tr>
              <a:tr h="319265">
                <a:tc>
                  <a:txBody>
                    <a:bodyPr/>
                    <a:lstStyle/>
                    <a:p>
                      <a:pPr algn="l" fontAlgn="ctr"/>
                      <a:r>
                        <a:rPr lang="en-US" sz="1400" u="none" strike="noStrike">
                          <a:effectLst/>
                        </a:rPr>
                        <a:t>lib_arm</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平台依赖</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存放对</a:t>
                      </a:r>
                      <a:r>
                        <a:rPr lang="en-US" altLang="zh-CN" sz="1400" u="none" strike="noStrike">
                          <a:effectLst/>
                        </a:rPr>
                        <a:t>ARM</a:t>
                      </a:r>
                      <a:r>
                        <a:rPr lang="zh-CN" altLang="en-US" sz="1400" u="none" strike="noStrike">
                          <a:effectLst/>
                        </a:rPr>
                        <a:t>体系结构通用的文件，主要用于实现</a:t>
                      </a:r>
                      <a:r>
                        <a:rPr lang="en-US" altLang="zh-CN" sz="1400" u="none" strike="noStrike">
                          <a:effectLst/>
                        </a:rPr>
                        <a:t>ARM</a:t>
                      </a:r>
                      <a:r>
                        <a:rPr lang="zh-CN" altLang="en-US" sz="1400" u="none" strike="noStrike">
                          <a:effectLst/>
                        </a:rPr>
                        <a:t>平台通用的函数</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848811380"/>
                  </a:ext>
                </a:extLst>
              </a:tr>
              <a:tr h="319265">
                <a:tc>
                  <a:txBody>
                    <a:bodyPr/>
                    <a:lstStyle/>
                    <a:p>
                      <a:pPr algn="l" fontAlgn="ctr"/>
                      <a:r>
                        <a:rPr lang="en-US" sz="1400" u="none" strike="noStrike">
                          <a:effectLst/>
                        </a:rPr>
                        <a:t>lib_i386</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平台依赖</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存放对</a:t>
                      </a:r>
                      <a:r>
                        <a:rPr lang="en-US" altLang="zh-CN" sz="1400" u="none" strike="noStrike">
                          <a:effectLst/>
                        </a:rPr>
                        <a:t>X86</a:t>
                      </a:r>
                      <a:r>
                        <a:rPr lang="zh-CN" altLang="en-US" sz="1400" u="none" strike="noStrike">
                          <a:effectLst/>
                        </a:rPr>
                        <a:t>体系结构通用的文件，主要用于实现</a:t>
                      </a:r>
                      <a:r>
                        <a:rPr lang="en-US" altLang="zh-CN" sz="1400" u="none" strike="noStrike">
                          <a:effectLst/>
                        </a:rPr>
                        <a:t>X86</a:t>
                      </a:r>
                      <a:r>
                        <a:rPr lang="zh-CN" altLang="en-US" sz="1400" u="none" strike="noStrike">
                          <a:effectLst/>
                        </a:rPr>
                        <a:t>平台通用的函数</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2131631187"/>
                  </a:ext>
                </a:extLst>
              </a:tr>
              <a:tr h="319265">
                <a:tc>
                  <a:txBody>
                    <a:bodyPr/>
                    <a:lstStyle/>
                    <a:p>
                      <a:pPr algn="l" fontAlgn="ctr"/>
                      <a:r>
                        <a:rPr lang="en-US" sz="1400" u="none" strike="noStrike">
                          <a:effectLst/>
                        </a:rPr>
                        <a:t>include</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dirty="0">
                          <a:effectLst/>
                        </a:rPr>
                        <a:t>头文件和开发板配置文件，所有开发板的配置文件都在</a:t>
                      </a:r>
                      <a:r>
                        <a:rPr lang="en-US" altLang="zh-CN" sz="1400" u="none" strike="noStrike" dirty="0" err="1">
                          <a:effectLst/>
                        </a:rPr>
                        <a:t>configs</a:t>
                      </a:r>
                      <a:r>
                        <a:rPr lang="zh-CN" altLang="en-US" sz="1400" u="none" strike="noStrike" dirty="0">
                          <a:effectLst/>
                        </a:rPr>
                        <a:t>目录下</a:t>
                      </a:r>
                      <a:endParaRPr lang="zh-CN" altLang="en-US" sz="1400" b="0" i="0" u="none" strike="noStrike" dirty="0">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4062083406"/>
                  </a:ext>
                </a:extLst>
              </a:tr>
              <a:tr h="319265">
                <a:tc>
                  <a:txBody>
                    <a:bodyPr/>
                    <a:lstStyle/>
                    <a:p>
                      <a:pPr algn="l" fontAlgn="ctr"/>
                      <a:r>
                        <a:rPr lang="en-US" sz="1400" u="none" strike="noStrike">
                          <a:effectLst/>
                        </a:rPr>
                        <a:t>common</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通用的多功能函数实现</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1553251947"/>
                  </a:ext>
                </a:extLst>
              </a:tr>
              <a:tr h="319265">
                <a:tc>
                  <a:txBody>
                    <a:bodyPr/>
                    <a:lstStyle/>
                    <a:p>
                      <a:pPr algn="l" fontAlgn="ctr"/>
                      <a:r>
                        <a:rPr lang="en-US" sz="1400" u="none" strike="noStrike">
                          <a:effectLst/>
                        </a:rPr>
                        <a:t>lib_generic</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通用库函数的实现</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636902045"/>
                  </a:ext>
                </a:extLst>
              </a:tr>
              <a:tr h="319265">
                <a:tc>
                  <a:txBody>
                    <a:bodyPr/>
                    <a:lstStyle/>
                    <a:p>
                      <a:pPr algn="l" fontAlgn="ctr"/>
                      <a:r>
                        <a:rPr lang="en-US" sz="1400" u="none" strike="noStrike">
                          <a:effectLst/>
                        </a:rPr>
                        <a:t>Net</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存放网络的程序</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414446532"/>
                  </a:ext>
                </a:extLst>
              </a:tr>
              <a:tr h="319265">
                <a:tc>
                  <a:txBody>
                    <a:bodyPr/>
                    <a:lstStyle/>
                    <a:p>
                      <a:pPr algn="l" fontAlgn="ctr"/>
                      <a:r>
                        <a:rPr lang="en-US" sz="1400" u="none" strike="noStrike">
                          <a:effectLst/>
                        </a:rPr>
                        <a:t>Fs</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存放文件系统的程序</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356298344"/>
                  </a:ext>
                </a:extLst>
              </a:tr>
              <a:tr h="319265">
                <a:tc>
                  <a:txBody>
                    <a:bodyPr/>
                    <a:lstStyle/>
                    <a:p>
                      <a:pPr algn="l" fontAlgn="ctr"/>
                      <a:r>
                        <a:rPr lang="en-US" sz="1400" u="none" strike="noStrike">
                          <a:effectLst/>
                        </a:rPr>
                        <a:t>Post</a:t>
                      </a:r>
                      <a:endParaRPr 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a:effectLst/>
                        </a:rPr>
                        <a:t>通用</a:t>
                      </a:r>
                      <a:endParaRPr lang="zh-CN" altLang="en-US" sz="1400" b="0" i="0" u="none" strike="noStrike">
                        <a:solidFill>
                          <a:srgbClr val="000000"/>
                        </a:solidFill>
                        <a:effectLst/>
                        <a:latin typeface="Verdana" panose="020B0604030504040204" pitchFamily="34" charset="0"/>
                        <a:ea typeface="等线" panose="02010600030101010101" pitchFamily="2" charset="-122"/>
                      </a:endParaRPr>
                    </a:p>
                  </a:txBody>
                  <a:tcPr marL="7620" marR="7620" marT="7620" marB="0" anchor="ctr"/>
                </a:tc>
                <a:tc>
                  <a:txBody>
                    <a:bodyPr/>
                    <a:lstStyle/>
                    <a:p>
                      <a:pPr algn="l" fontAlgn="ctr"/>
                      <a:r>
                        <a:rPr lang="zh-CN" altLang="en-US" sz="1400" u="none" strike="noStrike" dirty="0">
                          <a:effectLst/>
                        </a:rPr>
                        <a:t>存放上电自检程序</a:t>
                      </a:r>
                      <a:endParaRPr lang="zh-CN" altLang="en-US" sz="1400" b="0" i="0" u="none" strike="noStrike" dirty="0">
                        <a:solidFill>
                          <a:srgbClr val="000000"/>
                        </a:solidFill>
                        <a:effectLst/>
                        <a:latin typeface="Verdana" panose="020B0604030504040204" pitchFamily="34" charset="0"/>
                        <a:ea typeface="等线" panose="02010600030101010101" pitchFamily="2" charset="-122"/>
                      </a:endParaRPr>
                    </a:p>
                  </a:txBody>
                  <a:tcPr marL="7620" marR="7620" marT="7620" marB="0" anchor="ctr"/>
                </a:tc>
                <a:extLst>
                  <a:ext uri="{0D108BD9-81ED-4DB2-BD59-A6C34878D82A}">
                    <a16:rowId xmlns:a16="http://schemas.microsoft.com/office/drawing/2014/main" val="2162941426"/>
                  </a:ext>
                </a:extLst>
              </a:tr>
            </a:tbl>
          </a:graphicData>
        </a:graphic>
      </p:graphicFrame>
    </p:spTree>
    <p:extLst>
      <p:ext uri="{BB962C8B-B14F-4D97-AF65-F5344CB8AC3E}">
        <p14:creationId xmlns:p14="http://schemas.microsoft.com/office/powerpoint/2010/main" val="1348377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移植方法</a:t>
            </a:r>
          </a:p>
        </p:txBody>
      </p:sp>
      <p:sp>
        <p:nvSpPr>
          <p:cNvPr id="257027" name="Rectangle 3" descr="Rectangle: Click to edit Master text styles&#10;Second level&#10;Third level&#10;Fourth level&#10;Fifth level"/>
          <p:cNvSpPr>
            <a:spLocks noGrp="1" noChangeArrowheads="1"/>
          </p:cNvSpPr>
          <p:nvPr>
            <p:ph idx="1"/>
          </p:nvPr>
        </p:nvSpPr>
        <p:spPr/>
        <p:txBody>
          <a:bodyPr rtlCol="0">
            <a:normAutofit/>
          </a:bodyPr>
          <a:lstStyle/>
          <a:p>
            <a:pPr fontAlgn="auto">
              <a:spcAft>
                <a:spcPts val="0"/>
              </a:spcAft>
              <a:defRPr/>
            </a:pPr>
            <a:r>
              <a:rPr lang="en-US" altLang="zh-CN" sz="2000" dirty="0"/>
              <a:t>《OK6410-A</a:t>
            </a:r>
            <a:r>
              <a:rPr lang="zh-CN" altLang="en-US" sz="2000" dirty="0"/>
              <a:t>开发板</a:t>
            </a:r>
            <a:r>
              <a:rPr lang="en-US" altLang="zh-CN" sz="2000" dirty="0"/>
              <a:t>LINUX3.0.1-2014-09</a:t>
            </a:r>
            <a:r>
              <a:rPr lang="zh-CN" altLang="en-US" sz="2000" dirty="0"/>
              <a:t>用户手册</a:t>
            </a:r>
            <a:r>
              <a:rPr lang="en-US" altLang="zh-CN" sz="2000" dirty="0" smtClean="0"/>
              <a:t>》</a:t>
            </a:r>
          </a:p>
          <a:p>
            <a:pPr fontAlgn="auto">
              <a:spcAft>
                <a:spcPts val="0"/>
              </a:spcAft>
              <a:defRPr/>
            </a:pPr>
            <a:r>
              <a:rPr lang="en-US" altLang="zh-CN" sz="2000" dirty="0"/>
              <a:t>https://www.cnblogs.com/anandexuechengzhangzhilu/p/10719869.html</a:t>
            </a:r>
            <a:endParaRPr lang="en-US" altLang="zh-CN" sz="2000"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通用</a:t>
            </a:r>
            <a:r>
              <a:rPr lang="en-US" altLang="zh-CN" smtClean="0"/>
              <a:t>Bootloader</a:t>
            </a:r>
            <a:r>
              <a:rPr lang="zh-CN" altLang="en-US" smtClean="0"/>
              <a:t>：</a:t>
            </a:r>
            <a:r>
              <a:rPr lang="en-US" altLang="zh-CN" smtClean="0"/>
              <a:t> Redboot </a:t>
            </a:r>
          </a:p>
        </p:txBody>
      </p:sp>
      <p:sp>
        <p:nvSpPr>
          <p:cNvPr id="51203"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zh-CN" sz="2000" smtClean="0"/>
              <a:t>Redhat</a:t>
            </a:r>
            <a:r>
              <a:rPr lang="zh-CN" altLang="en-US" sz="2000" smtClean="0"/>
              <a:t>公司随</a:t>
            </a:r>
            <a:r>
              <a:rPr lang="en-US" altLang="zh-CN" sz="2000" smtClean="0"/>
              <a:t>eCos</a:t>
            </a:r>
            <a:r>
              <a:rPr lang="zh-CN" altLang="en-US" sz="2000" smtClean="0"/>
              <a:t>发布的一个</a:t>
            </a:r>
            <a:r>
              <a:rPr lang="en-US" altLang="zh-CN" sz="2000" smtClean="0"/>
              <a:t>BOOT</a:t>
            </a:r>
            <a:r>
              <a:rPr lang="zh-CN" altLang="en-US" sz="2000" smtClean="0"/>
              <a:t>方案</a:t>
            </a:r>
            <a:endParaRPr lang="en-US" altLang="zh-CN" sz="2000" smtClean="0"/>
          </a:p>
          <a:p>
            <a:pPr eaLnBrk="1" hangingPunct="1"/>
            <a:r>
              <a:rPr lang="zh-CN" altLang="en-US" sz="2000" smtClean="0"/>
              <a:t>开源项目</a:t>
            </a:r>
            <a:r>
              <a:rPr lang="en-US" altLang="zh-CN" sz="2000" smtClean="0"/>
              <a:t> </a:t>
            </a:r>
          </a:p>
          <a:p>
            <a:pPr eaLnBrk="1" hangingPunct="1"/>
            <a:r>
              <a:rPr lang="zh-CN" altLang="en-US" sz="2000" smtClean="0"/>
              <a:t>支持</a:t>
            </a:r>
            <a:endParaRPr lang="en-US" altLang="zh-CN" sz="2000" smtClean="0"/>
          </a:p>
          <a:p>
            <a:pPr lvl="1" eaLnBrk="1" hangingPunct="1"/>
            <a:r>
              <a:rPr lang="en-US" altLang="zh-CN" sz="1800" smtClean="0"/>
              <a:t>ARM</a:t>
            </a:r>
            <a:r>
              <a:rPr lang="zh-CN" altLang="en-US" sz="1800" smtClean="0"/>
              <a:t>，</a:t>
            </a:r>
            <a:r>
              <a:rPr lang="en-US" altLang="zh-CN" sz="1800" smtClean="0"/>
              <a:t>MIPS</a:t>
            </a:r>
            <a:r>
              <a:rPr lang="zh-CN" altLang="en-US" sz="1800" smtClean="0"/>
              <a:t>，</a:t>
            </a:r>
            <a:r>
              <a:rPr lang="en-US" altLang="zh-CN" sz="1800" smtClean="0"/>
              <a:t>MN10300</a:t>
            </a:r>
            <a:r>
              <a:rPr lang="zh-CN" altLang="en-US" sz="1800" smtClean="0"/>
              <a:t>，</a:t>
            </a:r>
            <a:r>
              <a:rPr lang="en-US" altLang="zh-CN" sz="1800" smtClean="0"/>
              <a:t>PowerPC</a:t>
            </a:r>
            <a:r>
              <a:rPr lang="zh-CN" altLang="en-US" sz="1800" smtClean="0"/>
              <a:t>，</a:t>
            </a:r>
            <a:r>
              <a:rPr lang="en-US" altLang="zh-CN" sz="1800" smtClean="0"/>
              <a:t> Renesas SHx</a:t>
            </a:r>
            <a:r>
              <a:rPr lang="zh-CN" altLang="en-US" sz="1800" smtClean="0"/>
              <a:t>，</a:t>
            </a:r>
            <a:r>
              <a:rPr lang="en-US" altLang="zh-CN" sz="1800" smtClean="0"/>
              <a:t>v850</a:t>
            </a:r>
            <a:r>
              <a:rPr lang="zh-CN" altLang="en-US" sz="1800" smtClean="0"/>
              <a:t>，</a:t>
            </a:r>
            <a:r>
              <a:rPr lang="en-US" altLang="zh-CN" sz="1800" smtClean="0"/>
              <a:t>x86 </a:t>
            </a:r>
          </a:p>
          <a:p>
            <a:pPr eaLnBrk="1" hangingPunct="1"/>
            <a:r>
              <a:rPr lang="zh-CN" altLang="en-US" sz="2000" smtClean="0"/>
              <a:t>使用</a:t>
            </a:r>
            <a:r>
              <a:rPr lang="en-US" altLang="zh-CN" sz="2000" smtClean="0"/>
              <a:t>X-modem</a:t>
            </a:r>
            <a:r>
              <a:rPr lang="zh-CN" altLang="en-US" sz="2000" smtClean="0"/>
              <a:t>或</a:t>
            </a:r>
            <a:r>
              <a:rPr lang="en-US" altLang="zh-CN" sz="2000" smtClean="0"/>
              <a:t>Y-modem</a:t>
            </a:r>
            <a:r>
              <a:rPr lang="zh-CN" altLang="en-US" sz="2000" smtClean="0"/>
              <a:t>协议经由串口下载，也可以经由以太网口通过</a:t>
            </a:r>
            <a:r>
              <a:rPr lang="en-US" altLang="zh-CN" sz="2000" smtClean="0"/>
              <a:t>BOOTP/DHCP</a:t>
            </a:r>
            <a:r>
              <a:rPr lang="zh-CN" altLang="en-US" sz="2000" smtClean="0"/>
              <a:t>服务获得</a:t>
            </a:r>
            <a:r>
              <a:rPr lang="en-US" altLang="zh-CN" sz="2000" smtClean="0"/>
              <a:t>IP</a:t>
            </a:r>
            <a:r>
              <a:rPr lang="zh-CN" altLang="en-US" sz="2000" smtClean="0"/>
              <a:t>参数，使用</a:t>
            </a:r>
            <a:r>
              <a:rPr lang="en-US" altLang="zh-CN" sz="2000" smtClean="0"/>
              <a:t>TFTP</a:t>
            </a:r>
            <a:r>
              <a:rPr lang="zh-CN" altLang="en-US" sz="2000" smtClean="0"/>
              <a:t>方式下载程序映像文件，常用于调试支持和系统初始化（</a:t>
            </a:r>
            <a:r>
              <a:rPr lang="en-US" altLang="zh-CN" sz="2000" smtClean="0"/>
              <a:t>Flash</a:t>
            </a:r>
            <a:r>
              <a:rPr lang="zh-CN" altLang="en-US" sz="2000" smtClean="0"/>
              <a:t>下载更新和网络启动）</a:t>
            </a:r>
            <a:endParaRPr lang="en-US" altLang="zh-CN" sz="2000" smtClean="0"/>
          </a:p>
          <a:p>
            <a:pPr eaLnBrk="1" hangingPunct="1"/>
            <a:r>
              <a:rPr lang="en-US" altLang="zh-CN" sz="2000" smtClean="0"/>
              <a:t>Redboot</a:t>
            </a:r>
            <a:r>
              <a:rPr lang="zh-CN" altLang="en-US" sz="2000" smtClean="0"/>
              <a:t>可以通过串口和以太网口与</a:t>
            </a:r>
            <a:r>
              <a:rPr lang="en-US" altLang="zh-CN" sz="2000" smtClean="0"/>
              <a:t>GDB</a:t>
            </a:r>
            <a:r>
              <a:rPr lang="zh-CN" altLang="en-US" sz="2000" smtClean="0"/>
              <a:t>进行通信，调试应用程序，甚至能中断被</a:t>
            </a:r>
            <a:r>
              <a:rPr lang="en-US" altLang="zh-CN" sz="2000" smtClean="0"/>
              <a:t>GDB</a:t>
            </a:r>
            <a:r>
              <a:rPr lang="zh-CN" altLang="en-US" sz="2000" smtClean="0"/>
              <a:t>运行的应用程序</a:t>
            </a:r>
            <a:endParaRPr lang="en-US" altLang="zh-CN" sz="2000" smtClean="0"/>
          </a:p>
          <a:p>
            <a:pPr eaLnBrk="1" hangingPunct="1"/>
            <a:r>
              <a:rPr lang="en-US" altLang="zh-CN" sz="2000" smtClean="0"/>
              <a:t>Redboot</a:t>
            </a:r>
            <a:r>
              <a:rPr lang="zh-CN" altLang="en-US" sz="2000" smtClean="0"/>
              <a:t>为管理</a:t>
            </a:r>
            <a:r>
              <a:rPr lang="en-US" altLang="zh-CN" sz="2000" smtClean="0"/>
              <a:t>FLASH</a:t>
            </a:r>
            <a:r>
              <a:rPr lang="zh-CN" altLang="en-US" sz="2000" smtClean="0"/>
              <a:t>映像，映像下载，</a:t>
            </a:r>
            <a:r>
              <a:rPr lang="en-US" altLang="zh-CN" sz="2000" smtClean="0"/>
              <a:t>Redboot</a:t>
            </a:r>
            <a:r>
              <a:rPr lang="zh-CN" altLang="en-US" sz="2000" smtClean="0"/>
              <a:t>配置以及其他如串口、以太网口提供了一个交互式命令行接口，自动启动后，</a:t>
            </a:r>
            <a:r>
              <a:rPr lang="en-US" altLang="zh-CN" sz="2000" smtClean="0"/>
              <a:t>REDBOOT</a:t>
            </a:r>
            <a:r>
              <a:rPr lang="zh-CN" altLang="en-US" sz="2000" smtClean="0"/>
              <a:t>用来从</a:t>
            </a:r>
            <a:r>
              <a:rPr lang="en-US" altLang="zh-CN" sz="2000" smtClean="0"/>
              <a:t>TFTP</a:t>
            </a:r>
            <a:r>
              <a:rPr lang="zh-CN" altLang="en-US" sz="2000" smtClean="0"/>
              <a:t>服务器或者从</a:t>
            </a:r>
            <a:r>
              <a:rPr lang="en-US" altLang="zh-CN" sz="2000" smtClean="0"/>
              <a:t>Flash</a:t>
            </a:r>
            <a:r>
              <a:rPr lang="zh-CN" altLang="en-US" sz="2000" smtClean="0"/>
              <a:t>下载映像文件加载系统的引导脚本文件保存在</a:t>
            </a:r>
            <a:r>
              <a:rPr lang="en-US" altLang="zh-CN" sz="2000" smtClean="0"/>
              <a:t>Flash</a:t>
            </a:r>
            <a:r>
              <a:rPr lang="zh-CN" altLang="en-US" sz="2000" smtClean="0"/>
              <a:t>上</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通用</a:t>
            </a:r>
            <a:r>
              <a:rPr lang="en-US" altLang="zh-CN" smtClean="0"/>
              <a:t>Bootloader</a:t>
            </a:r>
            <a:r>
              <a:rPr lang="zh-CN" altLang="en-US" smtClean="0"/>
              <a:t>：</a:t>
            </a:r>
            <a:r>
              <a:rPr lang="en-US" altLang="zh-CN" smtClean="0"/>
              <a:t> vivi</a:t>
            </a:r>
          </a:p>
        </p:txBody>
      </p:sp>
      <p:sp>
        <p:nvSpPr>
          <p:cNvPr id="52227" name="Rectangle 3" descr="Rectangle: Click to edit Master text styles&#10;Second level&#10;Third level&#10;Fourth level&#10;Fifth level"/>
          <p:cNvSpPr>
            <a:spLocks noGrp="1" noChangeArrowheads="1"/>
          </p:cNvSpPr>
          <p:nvPr>
            <p:ph idx="1"/>
          </p:nvPr>
        </p:nvSpPr>
        <p:spPr>
          <a:xfrm>
            <a:off x="457200" y="1341438"/>
            <a:ext cx="4043363" cy="4824412"/>
          </a:xfrm>
        </p:spPr>
        <p:txBody>
          <a:bodyPr/>
          <a:lstStyle/>
          <a:p>
            <a:pPr eaLnBrk="1" hangingPunct="1"/>
            <a:r>
              <a:rPr lang="en-US" altLang="zh-CN" smtClean="0"/>
              <a:t>vivi</a:t>
            </a:r>
            <a:r>
              <a:rPr lang="zh-CN" altLang="en-US" smtClean="0"/>
              <a:t>是由韩国</a:t>
            </a:r>
            <a:r>
              <a:rPr lang="en-US" altLang="zh-CN" smtClean="0"/>
              <a:t>Mizi</a:t>
            </a:r>
            <a:r>
              <a:rPr lang="zh-CN" altLang="en-US" smtClean="0"/>
              <a:t>公司开发的一种</a:t>
            </a:r>
            <a:r>
              <a:rPr lang="en-US" altLang="zh-CN" smtClean="0"/>
              <a:t>Bootloader</a:t>
            </a:r>
          </a:p>
          <a:p>
            <a:pPr eaLnBrk="1" hangingPunct="1"/>
            <a:r>
              <a:rPr lang="zh-CN" altLang="en-US" smtClean="0"/>
              <a:t>适合于</a:t>
            </a:r>
            <a:r>
              <a:rPr lang="en-US" altLang="zh-CN" smtClean="0"/>
              <a:t>ARM9</a:t>
            </a:r>
            <a:r>
              <a:rPr lang="zh-CN" altLang="en-US" smtClean="0"/>
              <a:t>处理器</a:t>
            </a:r>
            <a:r>
              <a:rPr lang="en-US" altLang="zh-CN" smtClean="0"/>
              <a:t> </a:t>
            </a:r>
          </a:p>
          <a:p>
            <a:pPr eaLnBrk="1" hangingPunct="1"/>
            <a:r>
              <a:rPr lang="zh-CN" altLang="en-US" smtClean="0"/>
              <a:t>源代码可以在</a:t>
            </a:r>
            <a:r>
              <a:rPr lang="en-US" altLang="zh-CN" smtClean="0">
                <a:hlinkClick r:id="rId3"/>
              </a:rPr>
              <a:t>http://www.mizi.com</a:t>
            </a:r>
            <a:r>
              <a:rPr lang="zh-CN" altLang="en-US" smtClean="0"/>
              <a:t>网站下载</a:t>
            </a:r>
            <a:r>
              <a:rPr lang="en-US" altLang="zh-CN" smtClean="0"/>
              <a:t> </a:t>
            </a:r>
          </a:p>
        </p:txBody>
      </p:sp>
      <p:pic>
        <p:nvPicPr>
          <p:cNvPr id="52228" name="Picture 4" descr="2006121310327757"/>
          <p:cNvPicPr>
            <a:picLocks noChangeAspect="1" noChangeArrowheads="1"/>
          </p:cNvPicPr>
          <p:nvPr/>
        </p:nvPicPr>
        <p:blipFill>
          <a:blip r:embed="rId4">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4643438" y="1628775"/>
            <a:ext cx="397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397000"/>
            <a:ext cx="6792416" cy="4480272"/>
          </a:xfrm>
          <a:prstGeom prst="rect">
            <a:avLst/>
          </a:prstGeom>
        </p:spPr>
        <p:txBody>
          <a:bodyPr/>
          <a:lstStyle/>
          <a:p>
            <a:pPr lvl="0" algn="ctr"/>
            <a:endParaRPr lang="zh-CN" altLang="en-US" sz="3200" b="1" dirty="0">
              <a:latin typeface="+mn-ea"/>
              <a:ea typeface="+mn-ea"/>
              <a:cs typeface="黑体"/>
            </a:endParaRPr>
          </a:p>
        </p:txBody>
      </p:sp>
      <p:sp>
        <p:nvSpPr>
          <p:cNvPr id="2" name="标题 1"/>
          <p:cNvSpPr>
            <a:spLocks noGrp="1"/>
          </p:cNvSpPr>
          <p:nvPr>
            <p:ph type="ctrTitle"/>
          </p:nvPr>
        </p:nvSpPr>
        <p:spPr/>
        <p:txBody>
          <a:bodyPr/>
          <a:lstStyle/>
          <a:p>
            <a:pPr lvl="0"/>
            <a:r>
              <a:rPr lang="en-US" altLang="zh-CN" sz="4400" dirty="0">
                <a:latin typeface="+mn-ea"/>
                <a:cs typeface="黑体"/>
              </a:rPr>
              <a:t/>
            </a:r>
            <a:br>
              <a:rPr lang="en-US" altLang="zh-CN" sz="4400" dirty="0">
                <a:latin typeface="+mn-ea"/>
                <a:cs typeface="黑体"/>
              </a:rPr>
            </a:br>
            <a:r>
              <a:rPr lang="en-US" altLang="zh-CN" sz="4400" dirty="0">
                <a:latin typeface="+mn-ea"/>
                <a:cs typeface="黑体"/>
              </a:rPr>
              <a:t/>
            </a:r>
            <a:br>
              <a:rPr lang="en-US" altLang="zh-CN" sz="4400" dirty="0">
                <a:latin typeface="+mn-ea"/>
                <a:cs typeface="黑体"/>
              </a:rPr>
            </a:br>
            <a:r>
              <a:rPr lang="en-US" altLang="zh-CN" sz="4400" dirty="0">
                <a:latin typeface="+mn-ea"/>
                <a:cs typeface="黑体"/>
              </a:rPr>
              <a:t/>
            </a:r>
            <a:br>
              <a:rPr lang="en-US" altLang="zh-CN" sz="4400" dirty="0">
                <a:latin typeface="+mn-ea"/>
                <a:cs typeface="黑体"/>
              </a:rPr>
            </a:br>
            <a:r>
              <a:rPr lang="zh-CN" altLang="en-US" sz="4400" dirty="0">
                <a:latin typeface="+mn-ea"/>
                <a:cs typeface="黑体"/>
              </a:rPr>
              <a:t>嵌入式</a:t>
            </a:r>
            <a:r>
              <a:rPr lang="en-US" altLang="zh-CN" sz="4400" dirty="0">
                <a:latin typeface="+mn-ea"/>
                <a:cs typeface="黑体"/>
              </a:rPr>
              <a:t>Linux</a:t>
            </a:r>
            <a:r>
              <a:rPr lang="zh-CN" altLang="en-US" sz="4400" dirty="0">
                <a:latin typeface="+mn-ea"/>
                <a:cs typeface="黑体"/>
              </a:rPr>
              <a:t>系统启动</a:t>
            </a:r>
            <a:r>
              <a:rPr lang="zh-CN" altLang="en-US" sz="4400" dirty="0" smtClean="0">
                <a:latin typeface="+mn-ea"/>
                <a:cs typeface="黑体"/>
              </a:rPr>
              <a:t>流程</a:t>
            </a:r>
            <a:endParaRPr lang="zh-CN" altLang="en-US" sz="4400" dirty="0"/>
          </a:p>
        </p:txBody>
      </p:sp>
    </p:spTree>
    <p:extLst>
      <p:ext uri="{BB962C8B-B14F-4D97-AF65-F5344CB8AC3E}">
        <p14:creationId xmlns:p14="http://schemas.microsoft.com/office/powerpoint/2010/main" val="3904638484"/>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zh-CN" altLang="en-US" dirty="0" smtClean="0"/>
              <a:t>嵌入式</a:t>
            </a:r>
            <a:r>
              <a:rPr lang="en-US" altLang="zh-CN" dirty="0" err="1"/>
              <a:t>linux</a:t>
            </a:r>
            <a:endParaRPr lang="en-US" altLang="zh-CN" dirty="0"/>
          </a:p>
        </p:txBody>
      </p:sp>
      <p:sp>
        <p:nvSpPr>
          <p:cNvPr id="309251" name="Rectangle 3" descr="Rectangle: Click to edit Master text styles&#10;Second level&#10;Third level&#10;Fourth level&#10;Fifth level"/>
          <p:cNvSpPr>
            <a:spLocks noGrp="1" noChangeArrowheads="1"/>
          </p:cNvSpPr>
          <p:nvPr>
            <p:ph idx="1"/>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fontScale="85000" lnSpcReduction="20000"/>
          </a:bodyPr>
          <a:lstStyle/>
          <a:p>
            <a:pPr eaLnBrk="1" fontAlgn="auto" hangingPunct="1">
              <a:lnSpc>
                <a:spcPct val="120000"/>
              </a:lnSpc>
              <a:spcAft>
                <a:spcPts val="0"/>
              </a:spcAft>
              <a:defRPr/>
            </a:pPr>
            <a:r>
              <a:rPr lang="zh-CN" altLang="en-US" sz="2400" dirty="0"/>
              <a:t>嵌入式</a:t>
            </a:r>
            <a:r>
              <a:rPr lang="en-US" altLang="zh-CN" sz="2400" dirty="0" err="1"/>
              <a:t>linux</a:t>
            </a:r>
            <a:r>
              <a:rPr lang="zh-CN" altLang="en-US" sz="2400" dirty="0"/>
              <a:t>的启动主要分为两个阶段：</a:t>
            </a:r>
            <a:r>
              <a:rPr lang="en-US" altLang="zh-CN" sz="2400" dirty="0"/>
              <a:t> </a:t>
            </a:r>
          </a:p>
          <a:p>
            <a:pPr lvl="1" eaLnBrk="1" fontAlgn="auto" hangingPunct="1">
              <a:lnSpc>
                <a:spcPct val="120000"/>
              </a:lnSpc>
              <a:spcAft>
                <a:spcPts val="0"/>
              </a:spcAft>
              <a:defRPr/>
            </a:pPr>
            <a:r>
              <a:rPr lang="en-US" altLang="zh-CN" sz="2000" dirty="0"/>
              <a:t>① </a:t>
            </a:r>
            <a:r>
              <a:rPr lang="zh-CN" altLang="en-US" sz="2000" dirty="0"/>
              <a:t>第一部分</a:t>
            </a:r>
            <a:r>
              <a:rPr lang="en-US" altLang="zh-CN" sz="2000" dirty="0" err="1"/>
              <a:t>bootloader</a:t>
            </a:r>
            <a:r>
              <a:rPr lang="zh-CN" altLang="en-US" sz="2000" dirty="0"/>
              <a:t>启动阶段</a:t>
            </a:r>
            <a:r>
              <a:rPr lang="en-US" altLang="zh-CN" sz="2000" dirty="0"/>
              <a:t> </a:t>
            </a:r>
          </a:p>
          <a:p>
            <a:pPr lvl="1" eaLnBrk="1" fontAlgn="auto" hangingPunct="1">
              <a:lnSpc>
                <a:spcPct val="120000"/>
              </a:lnSpc>
              <a:spcAft>
                <a:spcPts val="0"/>
              </a:spcAft>
              <a:defRPr/>
            </a:pPr>
            <a:r>
              <a:rPr lang="en-US" altLang="zh-CN" sz="2000" dirty="0"/>
              <a:t>② </a:t>
            </a:r>
            <a:r>
              <a:rPr lang="zh-CN" altLang="en-US" sz="2000" dirty="0"/>
              <a:t>第二部分</a:t>
            </a:r>
            <a:r>
              <a:rPr lang="en-US" altLang="zh-CN" sz="2000" dirty="0" err="1"/>
              <a:t>linux</a:t>
            </a:r>
            <a:r>
              <a:rPr lang="en-US" altLang="zh-CN" sz="2000" dirty="0"/>
              <a:t> </a:t>
            </a:r>
            <a:r>
              <a:rPr lang="zh-CN" altLang="en-US" sz="2000" dirty="0"/>
              <a:t>内核初始化和启动阶段</a:t>
            </a:r>
            <a:r>
              <a:rPr lang="en-US" altLang="zh-CN" sz="2000" dirty="0"/>
              <a:t> </a:t>
            </a:r>
          </a:p>
          <a:p>
            <a:pPr eaLnBrk="1" fontAlgn="auto" hangingPunct="1">
              <a:lnSpc>
                <a:spcPct val="120000"/>
              </a:lnSpc>
              <a:spcAft>
                <a:spcPts val="0"/>
              </a:spcAft>
              <a:defRPr/>
            </a:pPr>
            <a:r>
              <a:rPr lang="en-US" altLang="zh-CN" sz="2400" dirty="0"/>
              <a:t>Linux</a:t>
            </a:r>
            <a:r>
              <a:rPr lang="zh-CN" altLang="en-US" sz="2400" dirty="0"/>
              <a:t>的启动</a:t>
            </a:r>
            <a:endParaRPr lang="en-US" altLang="zh-CN" sz="2400" dirty="0"/>
          </a:p>
          <a:p>
            <a:pPr lvl="1" eaLnBrk="1" fontAlgn="auto" hangingPunct="1">
              <a:lnSpc>
                <a:spcPct val="120000"/>
              </a:lnSpc>
              <a:spcAft>
                <a:spcPts val="0"/>
              </a:spcAft>
              <a:defRPr/>
            </a:pPr>
            <a:r>
              <a:rPr lang="zh-CN" altLang="en-US" sz="2000" dirty="0"/>
              <a:t>位于</a:t>
            </a:r>
            <a:r>
              <a:rPr lang="en-US" altLang="zh-CN" sz="2000" dirty="0"/>
              <a:t>boot sector </a:t>
            </a:r>
            <a:r>
              <a:rPr lang="zh-CN" altLang="en-US" sz="2000" dirty="0"/>
              <a:t>的</a:t>
            </a:r>
            <a:r>
              <a:rPr lang="en-US" altLang="zh-CN" sz="2000" dirty="0" err="1"/>
              <a:t>bootsect</a:t>
            </a:r>
            <a:r>
              <a:rPr lang="zh-CN" altLang="en-US" sz="2000" dirty="0"/>
              <a:t>程序</a:t>
            </a:r>
            <a:endParaRPr lang="en-US" altLang="zh-CN" sz="2000" dirty="0"/>
          </a:p>
          <a:p>
            <a:pPr lvl="2" eaLnBrk="1" fontAlgn="auto" hangingPunct="1">
              <a:lnSpc>
                <a:spcPct val="120000"/>
              </a:lnSpc>
              <a:spcAft>
                <a:spcPts val="0"/>
              </a:spcAft>
              <a:defRPr/>
            </a:pPr>
            <a:r>
              <a:rPr lang="zh-CN" altLang="en-US" sz="1800" dirty="0"/>
              <a:t>把</a:t>
            </a:r>
            <a:r>
              <a:rPr lang="en-US" altLang="zh-CN" sz="1800" dirty="0"/>
              <a:t>setup</a:t>
            </a:r>
            <a:r>
              <a:rPr lang="zh-CN" altLang="en-US" sz="1800" dirty="0"/>
              <a:t>及</a:t>
            </a:r>
            <a:r>
              <a:rPr lang="en-US" altLang="zh-CN" sz="1800" dirty="0"/>
              <a:t>Linux</a:t>
            </a:r>
            <a:r>
              <a:rPr lang="zh-CN" altLang="en-US" sz="1800" dirty="0"/>
              <a:t>的</a:t>
            </a:r>
            <a:r>
              <a:rPr lang="en-US" altLang="zh-CN" sz="1800" dirty="0"/>
              <a:t>kernel</a:t>
            </a:r>
            <a:r>
              <a:rPr lang="zh-CN" altLang="en-US" sz="1800" dirty="0"/>
              <a:t>载入内存</a:t>
            </a:r>
            <a:r>
              <a:rPr lang="zh-CN" altLang="en-US" sz="1800" dirty="0" smtClean="0"/>
              <a:t>中，再</a:t>
            </a:r>
            <a:r>
              <a:rPr lang="zh-CN" altLang="en-US" sz="1800" dirty="0"/>
              <a:t>将控制权交给</a:t>
            </a:r>
            <a:r>
              <a:rPr lang="en-US" altLang="zh-CN" sz="1800" dirty="0"/>
              <a:t>setup</a:t>
            </a:r>
          </a:p>
          <a:p>
            <a:pPr lvl="1" fontAlgn="auto">
              <a:lnSpc>
                <a:spcPct val="120000"/>
              </a:lnSpc>
              <a:spcAft>
                <a:spcPts val="0"/>
              </a:spcAft>
              <a:defRPr/>
            </a:pPr>
            <a:r>
              <a:rPr lang="zh-CN" altLang="en-US" sz="2000" dirty="0"/>
              <a:t>嵌入式</a:t>
            </a:r>
            <a:r>
              <a:rPr lang="en-US" altLang="zh-CN" sz="2000" dirty="0"/>
              <a:t>Linux</a:t>
            </a:r>
            <a:r>
              <a:rPr lang="zh-CN" altLang="en-US" sz="2000" dirty="0"/>
              <a:t>的启动</a:t>
            </a:r>
            <a:endParaRPr lang="en-US" altLang="zh-CN" sz="2000" dirty="0"/>
          </a:p>
          <a:p>
            <a:pPr lvl="3" fontAlgn="auto">
              <a:lnSpc>
                <a:spcPct val="120000"/>
              </a:lnSpc>
              <a:spcAft>
                <a:spcPts val="0"/>
              </a:spcAft>
              <a:defRPr/>
            </a:pPr>
            <a:r>
              <a:rPr lang="zh-CN" altLang="en-US" sz="1500" dirty="0"/>
              <a:t>在内核运行之前需要系统</a:t>
            </a:r>
            <a:r>
              <a:rPr lang="zh-CN" altLang="en-US" sz="1500" dirty="0" smtClean="0"/>
              <a:t>引导程序</a:t>
            </a:r>
            <a:r>
              <a:rPr lang="en-US" altLang="zh-CN" sz="1500" dirty="0" smtClean="0"/>
              <a:t>(Bootloader)</a:t>
            </a:r>
            <a:r>
              <a:rPr lang="zh-CN" altLang="en-US" sz="1500" dirty="0" smtClean="0"/>
              <a:t>完成</a:t>
            </a:r>
            <a:r>
              <a:rPr lang="zh-CN" altLang="en-US" sz="1500" dirty="0"/>
              <a:t>加载内核和一些辅助性的工作，然后跳转到内核代码的起始地址并执行。</a:t>
            </a:r>
            <a:endParaRPr lang="en-US" altLang="zh-CN" sz="1500" dirty="0"/>
          </a:p>
          <a:p>
            <a:pPr lvl="3" fontAlgn="auto">
              <a:lnSpc>
                <a:spcPct val="120000"/>
              </a:lnSpc>
              <a:spcAft>
                <a:spcPts val="0"/>
              </a:spcAft>
              <a:defRPr/>
            </a:pPr>
            <a:r>
              <a:rPr lang="zh-CN" altLang="en-US" sz="1500" dirty="0"/>
              <a:t>整个</a:t>
            </a:r>
            <a:r>
              <a:rPr lang="en-US" altLang="zh-CN" sz="1500" dirty="0"/>
              <a:t>arm </a:t>
            </a:r>
            <a:r>
              <a:rPr lang="en-US" altLang="zh-CN" sz="1500" dirty="0" err="1"/>
              <a:t>linux</a:t>
            </a:r>
            <a:r>
              <a:rPr lang="zh-CN" altLang="en-US" sz="1500" dirty="0"/>
              <a:t>内核的启动可分为三个阶段</a:t>
            </a:r>
            <a:endParaRPr lang="en-US" altLang="zh-CN" sz="1500" dirty="0"/>
          </a:p>
          <a:p>
            <a:pPr lvl="4" fontAlgn="auto">
              <a:lnSpc>
                <a:spcPct val="120000"/>
              </a:lnSpc>
              <a:spcAft>
                <a:spcPts val="0"/>
              </a:spcAft>
              <a:buClr>
                <a:schemeClr val="hlink"/>
              </a:buClr>
              <a:defRPr/>
            </a:pPr>
            <a:r>
              <a:rPr lang="zh-CN" altLang="en-US" dirty="0"/>
              <a:t>第一阶段主要是进行</a:t>
            </a:r>
            <a:r>
              <a:rPr lang="en-US" altLang="zh-CN" dirty="0" err="1"/>
              <a:t>cpu</a:t>
            </a:r>
            <a:r>
              <a:rPr lang="zh-CN" altLang="en-US" dirty="0"/>
              <a:t>和体系结构的检查、</a:t>
            </a:r>
            <a:r>
              <a:rPr lang="en-US" altLang="zh-CN" dirty="0" err="1"/>
              <a:t>cpu</a:t>
            </a:r>
            <a:r>
              <a:rPr lang="zh-CN" altLang="en-US" dirty="0"/>
              <a:t>本身的初始化以及页表的建立等</a:t>
            </a:r>
            <a:endParaRPr lang="en-US" altLang="zh-CN" dirty="0"/>
          </a:p>
          <a:p>
            <a:pPr lvl="4" fontAlgn="auto">
              <a:lnSpc>
                <a:spcPct val="120000"/>
              </a:lnSpc>
              <a:spcAft>
                <a:spcPts val="0"/>
              </a:spcAft>
              <a:buClr>
                <a:schemeClr val="hlink"/>
              </a:buClr>
              <a:defRPr/>
            </a:pPr>
            <a:r>
              <a:rPr lang="zh-CN" altLang="en-US" dirty="0"/>
              <a:t>第二阶段主要是对系统中的一些基础设施进行初始化</a:t>
            </a:r>
            <a:endParaRPr lang="en-US" altLang="zh-CN" dirty="0"/>
          </a:p>
          <a:p>
            <a:pPr lvl="4" fontAlgn="auto">
              <a:lnSpc>
                <a:spcPct val="120000"/>
              </a:lnSpc>
              <a:spcAft>
                <a:spcPts val="0"/>
              </a:spcAft>
              <a:buClr>
                <a:schemeClr val="hlink"/>
              </a:buClr>
              <a:defRPr/>
            </a:pPr>
            <a:r>
              <a:rPr lang="zh-CN" altLang="en-US" dirty="0"/>
              <a:t>最后则是更高层次的初始化</a:t>
            </a:r>
            <a:r>
              <a:rPr lang="en-US" altLang="zh-CN" dirty="0"/>
              <a:t> </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en-US" altLang="zh-CN"/>
              <a:t>Linux</a:t>
            </a:r>
            <a:r>
              <a:rPr lang="zh-CN" altLang="en-US"/>
              <a:t>启动流程</a:t>
            </a:r>
          </a:p>
        </p:txBody>
      </p:sp>
      <p:sp>
        <p:nvSpPr>
          <p:cNvPr id="5529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加电或复位</a:t>
            </a:r>
            <a:endParaRPr lang="en-US" altLang="zh-CN" smtClean="0"/>
          </a:p>
          <a:p>
            <a:pPr eaLnBrk="1" hangingPunct="1"/>
            <a:r>
              <a:rPr lang="en-US" altLang="zh-CN" smtClean="0"/>
              <a:t>BIOS</a:t>
            </a:r>
            <a:r>
              <a:rPr lang="zh-CN" altLang="en-US" smtClean="0"/>
              <a:t>的启动</a:t>
            </a:r>
            <a:endParaRPr lang="en-US" altLang="zh-CN" smtClean="0"/>
          </a:p>
          <a:p>
            <a:pPr eaLnBrk="1" hangingPunct="1"/>
            <a:r>
              <a:rPr lang="en-US" altLang="zh-CN" smtClean="0"/>
              <a:t>Boot Loader</a:t>
            </a:r>
          </a:p>
          <a:p>
            <a:pPr eaLnBrk="1" hangingPunct="1"/>
            <a:r>
              <a:rPr lang="zh-CN" altLang="en-US" smtClean="0"/>
              <a:t>操作系统初始化</a:t>
            </a:r>
            <a:endParaRPr lang="en-US" altLang="zh-CN" smtClean="0"/>
          </a:p>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PC </a:t>
            </a:r>
            <a:r>
              <a:rPr lang="zh-CN" altLang="en-US" smtClean="0"/>
              <a:t>机中的引导加载程序</a:t>
            </a:r>
          </a:p>
        </p:txBody>
      </p:sp>
      <p:sp>
        <p:nvSpPr>
          <p:cNvPr id="201731" name="Rectangle 3" descr="Rectangle: Click to edit Master text styles&#10;Second level&#10;Third level&#10;Fourth level&#10;Fifth level"/>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altLang="zh-CN" sz="2000" dirty="0"/>
              <a:t>BIOS</a:t>
            </a:r>
            <a:r>
              <a:rPr lang="zh-CN" altLang="en-US" sz="2000" dirty="0"/>
              <a:t>基本输入输出系统</a:t>
            </a:r>
            <a:r>
              <a:rPr lang="en-US" altLang="zh-CN" sz="2000" dirty="0"/>
              <a:t> </a:t>
            </a:r>
          </a:p>
          <a:p>
            <a:pPr eaLnBrk="1" fontAlgn="auto" hangingPunct="1">
              <a:spcAft>
                <a:spcPts val="0"/>
              </a:spcAft>
              <a:defRPr/>
            </a:pPr>
            <a:r>
              <a:rPr lang="en-US" altLang="zh-CN" sz="2000" dirty="0"/>
              <a:t>IBM</a:t>
            </a:r>
            <a:r>
              <a:rPr lang="zh-CN" altLang="en-US" sz="2000" dirty="0"/>
              <a:t>兼容计算机中启动时调用的固件代码</a:t>
            </a:r>
            <a:r>
              <a:rPr lang="en-US" altLang="zh-CN" sz="2000" dirty="0"/>
              <a:t> </a:t>
            </a:r>
          </a:p>
          <a:p>
            <a:pPr eaLnBrk="1" fontAlgn="auto" hangingPunct="1">
              <a:spcAft>
                <a:spcPts val="0"/>
              </a:spcAft>
              <a:defRPr/>
            </a:pPr>
            <a:r>
              <a:rPr lang="zh-CN" altLang="en-US" sz="2000" dirty="0"/>
              <a:t>基本功能</a:t>
            </a:r>
            <a:endParaRPr lang="en-US" altLang="zh-CN" sz="2000" dirty="0"/>
          </a:p>
          <a:p>
            <a:pPr lvl="1" eaLnBrk="1" fontAlgn="auto" hangingPunct="1">
              <a:spcAft>
                <a:spcPts val="0"/>
              </a:spcAft>
              <a:defRPr/>
            </a:pPr>
            <a:r>
              <a:rPr lang="zh-CN" altLang="en-US" sz="1800" dirty="0"/>
              <a:t>为存储在其它介质中的软件程序做准备工作</a:t>
            </a:r>
            <a:endParaRPr lang="en-US" altLang="zh-CN" sz="1800" dirty="0"/>
          </a:p>
          <a:p>
            <a:pPr lvl="1" eaLnBrk="1" fontAlgn="auto" hangingPunct="1">
              <a:spcAft>
                <a:spcPts val="0"/>
              </a:spcAft>
              <a:defRPr/>
            </a:pPr>
            <a:r>
              <a:rPr lang="zh-CN" altLang="en-US" sz="1800" dirty="0"/>
              <a:t>使它们能够正常地装载，执行并接管计算机的控制权</a:t>
            </a:r>
            <a:endParaRPr lang="en-US" altLang="zh-CN" sz="1800" dirty="0"/>
          </a:p>
          <a:p>
            <a:pPr lvl="1" eaLnBrk="1" fontAlgn="auto" hangingPunct="1">
              <a:spcAft>
                <a:spcPts val="0"/>
              </a:spcAft>
              <a:defRPr/>
            </a:pPr>
            <a:r>
              <a:rPr lang="zh-CN" altLang="en-US" sz="1800" dirty="0"/>
              <a:t>这个过程被称为启动</a:t>
            </a:r>
            <a:endParaRPr lang="en-US" altLang="zh-CN" sz="1800" dirty="0"/>
          </a:p>
          <a:p>
            <a:pPr eaLnBrk="1" fontAlgn="auto" hangingPunct="1">
              <a:spcAft>
                <a:spcPts val="0"/>
              </a:spcAft>
              <a:defRPr/>
            </a:pPr>
            <a:r>
              <a:rPr lang="zh-CN" altLang="en-US" sz="2000" dirty="0"/>
              <a:t>两部分组成</a:t>
            </a:r>
            <a:endParaRPr lang="en-US" altLang="zh-CN" sz="2000" dirty="0"/>
          </a:p>
          <a:p>
            <a:pPr lvl="1" eaLnBrk="1" fontAlgn="auto" hangingPunct="1">
              <a:spcAft>
                <a:spcPts val="0"/>
              </a:spcAft>
              <a:defRPr/>
            </a:pPr>
            <a:r>
              <a:rPr lang="en-US" altLang="zh-CN" sz="1800" dirty="0"/>
              <a:t>BIOS(</a:t>
            </a:r>
            <a:r>
              <a:rPr lang="zh-CN" altLang="en-US" sz="1800" dirty="0"/>
              <a:t>其本质就是一段固件程序</a:t>
            </a:r>
            <a:r>
              <a:rPr lang="en-US" altLang="zh-CN" sz="1800" dirty="0" smtClean="0"/>
              <a:t>) </a:t>
            </a:r>
            <a:r>
              <a:rPr lang="zh-CN" altLang="en-US" sz="1800" dirty="0" smtClean="0"/>
              <a:t>位于</a:t>
            </a:r>
            <a:r>
              <a:rPr lang="zh-CN" altLang="en-US" sz="1800" dirty="0"/>
              <a:t>硬盘</a:t>
            </a:r>
            <a:r>
              <a:rPr lang="en-US" altLang="zh-CN" sz="1800" dirty="0"/>
              <a:t> MBR </a:t>
            </a:r>
            <a:r>
              <a:rPr lang="zh-CN" altLang="en-US" sz="1800" dirty="0"/>
              <a:t>中的</a:t>
            </a:r>
            <a:r>
              <a:rPr lang="en-US" altLang="zh-CN" sz="1800" dirty="0"/>
              <a:t> OS Boot Loader</a:t>
            </a:r>
            <a:r>
              <a:rPr lang="zh-CN" altLang="en-US" sz="1800" dirty="0"/>
              <a:t>（如</a:t>
            </a:r>
            <a:r>
              <a:rPr lang="en-US" altLang="zh-CN" sz="1800" dirty="0"/>
              <a:t>LILO </a:t>
            </a:r>
            <a:r>
              <a:rPr lang="zh-CN" altLang="en-US" sz="1800" dirty="0"/>
              <a:t>和</a:t>
            </a:r>
            <a:r>
              <a:rPr lang="en-US" altLang="zh-CN" sz="1800" dirty="0"/>
              <a:t> GRUB </a:t>
            </a:r>
            <a:r>
              <a:rPr lang="zh-CN" altLang="en-US" sz="1800" dirty="0"/>
              <a:t>等）</a:t>
            </a:r>
            <a:endParaRPr lang="en-US" altLang="zh-CN" sz="1800" dirty="0"/>
          </a:p>
          <a:p>
            <a:pPr eaLnBrk="1" fontAlgn="auto" hangingPunct="1">
              <a:spcAft>
                <a:spcPts val="0"/>
              </a:spcAft>
              <a:defRPr/>
            </a:pPr>
            <a:r>
              <a:rPr lang="en-US" altLang="zh-CN" sz="2000" dirty="0"/>
              <a:t>BIOS </a:t>
            </a:r>
            <a:r>
              <a:rPr lang="zh-CN" altLang="en-US" sz="2000" dirty="0"/>
              <a:t>：硬件</a:t>
            </a:r>
            <a:r>
              <a:rPr lang="zh-CN" altLang="en-US" sz="2000" dirty="0" smtClean="0"/>
              <a:t>管理</a:t>
            </a:r>
            <a:endParaRPr lang="en-US" altLang="zh-CN" sz="2000" dirty="0"/>
          </a:p>
          <a:p>
            <a:pPr lvl="1" eaLnBrk="1" fontAlgn="auto" hangingPunct="1">
              <a:spcAft>
                <a:spcPts val="0"/>
              </a:spcAft>
              <a:defRPr/>
            </a:pPr>
            <a:r>
              <a:rPr lang="zh-CN" altLang="en-US" sz="1800" dirty="0"/>
              <a:t>系统</a:t>
            </a:r>
            <a:r>
              <a:rPr lang="en-US" altLang="zh-CN" sz="1800" dirty="0"/>
              <a:t>BIOS</a:t>
            </a:r>
          </a:p>
          <a:p>
            <a:pPr lvl="2" eaLnBrk="1" fontAlgn="auto" hangingPunct="1">
              <a:spcAft>
                <a:spcPts val="0"/>
              </a:spcAft>
              <a:defRPr/>
            </a:pPr>
            <a:r>
              <a:rPr lang="zh-CN" altLang="en-US" sz="1600" dirty="0"/>
              <a:t>用来管理设备的基本子程序</a:t>
            </a:r>
            <a:endParaRPr lang="en-US" altLang="zh-CN" sz="1600" dirty="0"/>
          </a:p>
          <a:p>
            <a:pPr lvl="2" eaLnBrk="1" fontAlgn="auto" hangingPunct="1">
              <a:spcAft>
                <a:spcPts val="0"/>
              </a:spcAft>
              <a:defRPr/>
            </a:pPr>
            <a:r>
              <a:rPr lang="zh-CN" altLang="en-US" sz="1600" dirty="0"/>
              <a:t>一般都装在主板的</a:t>
            </a:r>
            <a:r>
              <a:rPr lang="en-US" altLang="zh-CN" sz="1600" dirty="0"/>
              <a:t>ROM</a:t>
            </a:r>
            <a:r>
              <a:rPr lang="zh-CN" altLang="en-US" sz="1600" dirty="0"/>
              <a:t>中</a:t>
            </a:r>
            <a:endParaRPr lang="en-US" altLang="zh-CN" sz="1600" dirty="0"/>
          </a:p>
          <a:p>
            <a:pPr lvl="1" eaLnBrk="1" fontAlgn="auto" hangingPunct="1">
              <a:spcAft>
                <a:spcPts val="0"/>
              </a:spcAft>
              <a:defRPr/>
            </a:pPr>
            <a:r>
              <a:rPr lang="zh-CN" altLang="en-US" sz="1800" dirty="0"/>
              <a:t>适配器上的</a:t>
            </a:r>
            <a:r>
              <a:rPr lang="en-US" altLang="zh-CN" sz="1800" dirty="0"/>
              <a:t>BIOS</a:t>
            </a:r>
          </a:p>
          <a:p>
            <a:pPr lvl="2" eaLnBrk="1" fontAlgn="auto" hangingPunct="1">
              <a:spcAft>
                <a:spcPts val="0"/>
              </a:spcAft>
              <a:defRPr/>
            </a:pPr>
            <a:r>
              <a:rPr lang="zh-CN" altLang="en-US" sz="1600" dirty="0"/>
              <a:t>硬盘、网卡、显卡等的</a:t>
            </a:r>
            <a:r>
              <a:rPr lang="en-US" altLang="zh-CN" sz="1600" dirty="0"/>
              <a:t>BIOS</a:t>
            </a:r>
            <a:r>
              <a:rPr lang="zh-CN" altLang="en-US" sz="1600" dirty="0"/>
              <a:t>都在自己的控制卡上</a:t>
            </a:r>
            <a:endParaRPr lang="en-US" altLang="zh-CN" sz="1600" dirty="0"/>
          </a:p>
          <a:p>
            <a:pPr eaLnBrk="1" fontAlgn="auto" hangingPunct="1">
              <a:spcAft>
                <a:spcPts val="0"/>
              </a:spcAft>
              <a:defRPr/>
            </a:pPr>
            <a:r>
              <a:rPr lang="en-US" altLang="zh-CN" sz="2000" dirty="0"/>
              <a:t>OS Boot Loader</a:t>
            </a:r>
            <a:r>
              <a:rPr lang="zh-CN" altLang="en-US" sz="2000" dirty="0"/>
              <a:t>：操作系统</a:t>
            </a:r>
            <a:r>
              <a:rPr lang="zh-CN" altLang="en-US" sz="2000" dirty="0" smtClean="0"/>
              <a:t>管理</a:t>
            </a:r>
            <a:endParaRPr lang="zh-CN" altLang="en-US" sz="2000"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Boot Loader</a:t>
            </a:r>
            <a:r>
              <a:rPr lang="zh-CN" altLang="en-US" smtClean="0"/>
              <a:t>－</a:t>
            </a:r>
            <a:r>
              <a:rPr lang="en-US" altLang="zh-CN" smtClean="0"/>
              <a:t>LILO</a:t>
            </a:r>
          </a:p>
        </p:txBody>
      </p:sp>
      <p:sp>
        <p:nvSpPr>
          <p:cNvPr id="70659" name="Rectangle 3" descr="Rectangle: Click to edit Master text styles&#10;Second level&#10;Third level&#10;Fourth level&#10;Fifth level"/>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defRPr/>
            </a:pPr>
            <a:r>
              <a:rPr lang="en-US" altLang="zh-CN" dirty="0"/>
              <a:t>LILO</a:t>
            </a:r>
            <a:r>
              <a:rPr lang="zh-CN" altLang="en-US" dirty="0"/>
              <a:t>实际上是一个在</a:t>
            </a:r>
            <a:r>
              <a:rPr lang="en-US" altLang="zh-CN" dirty="0"/>
              <a:t>Linux</a:t>
            </a:r>
            <a:r>
              <a:rPr lang="zh-CN" altLang="en-US" dirty="0"/>
              <a:t>环境下编写的</a:t>
            </a:r>
            <a:r>
              <a:rPr lang="en-US" altLang="zh-CN" dirty="0"/>
              <a:t>Boot Loader</a:t>
            </a:r>
            <a:r>
              <a:rPr lang="zh-CN" altLang="en-US" dirty="0"/>
              <a:t>程序，主要功能是引导</a:t>
            </a:r>
            <a:r>
              <a:rPr lang="en-US" altLang="zh-CN" dirty="0"/>
              <a:t>Linux</a:t>
            </a:r>
            <a:r>
              <a:rPr lang="zh-CN" altLang="en-US" dirty="0"/>
              <a:t>操作系统的启动。</a:t>
            </a:r>
            <a:endParaRPr lang="en-US" altLang="zh-CN" dirty="0"/>
          </a:p>
          <a:p>
            <a:pPr eaLnBrk="1" fontAlgn="auto" hangingPunct="1">
              <a:lnSpc>
                <a:spcPct val="90000"/>
              </a:lnSpc>
              <a:spcAft>
                <a:spcPts val="0"/>
              </a:spcAft>
              <a:defRPr/>
            </a:pPr>
            <a:r>
              <a:rPr lang="en-US" altLang="zh-CN" dirty="0"/>
              <a:t>LILO</a:t>
            </a:r>
            <a:r>
              <a:rPr lang="zh-CN" altLang="en-US" dirty="0"/>
              <a:t>的功能实际上是有几个程序共同实现的</a:t>
            </a:r>
            <a:endParaRPr lang="en-US" altLang="zh-CN" dirty="0"/>
          </a:p>
          <a:p>
            <a:pPr lvl="1" eaLnBrk="1" fontAlgn="auto" hangingPunct="1">
              <a:lnSpc>
                <a:spcPct val="90000"/>
              </a:lnSpc>
              <a:spcAft>
                <a:spcPts val="0"/>
              </a:spcAft>
              <a:defRPr/>
            </a:pPr>
            <a:r>
              <a:rPr lang="en-US" altLang="zh-CN" dirty="0"/>
              <a:t>Map </a:t>
            </a:r>
            <a:r>
              <a:rPr lang="en-US" altLang="zh-CN" dirty="0" smtClean="0"/>
              <a:t>Installer</a:t>
            </a:r>
            <a:r>
              <a:rPr lang="zh-CN" altLang="en-US" dirty="0" smtClean="0"/>
              <a:t>：</a:t>
            </a:r>
            <a:r>
              <a:rPr lang="en-US" altLang="zh-CN" dirty="0" smtClean="0"/>
              <a:t> </a:t>
            </a:r>
            <a:r>
              <a:rPr lang="zh-CN" altLang="en-US" dirty="0"/>
              <a:t>这是</a:t>
            </a:r>
            <a:r>
              <a:rPr lang="en-US" altLang="zh-CN" dirty="0"/>
              <a:t>LILO</a:t>
            </a:r>
            <a:r>
              <a:rPr lang="zh-CN" altLang="en-US" dirty="0"/>
              <a:t>用于管理启动文件的程序。它将</a:t>
            </a:r>
            <a:r>
              <a:rPr lang="en-US" altLang="zh-CN" dirty="0"/>
              <a:t>boot loader</a:t>
            </a:r>
            <a:r>
              <a:rPr lang="zh-CN" altLang="en-US" dirty="0"/>
              <a:t>写入引导分区，创建纪录文件以映射内核的启动</a:t>
            </a:r>
            <a:endParaRPr lang="en-US" altLang="zh-CN" dirty="0"/>
          </a:p>
          <a:p>
            <a:pPr lvl="1" eaLnBrk="1" fontAlgn="auto" hangingPunct="1">
              <a:lnSpc>
                <a:spcPct val="90000"/>
              </a:lnSpc>
              <a:spcAft>
                <a:spcPts val="0"/>
              </a:spcAft>
              <a:defRPr/>
            </a:pPr>
            <a:r>
              <a:rPr lang="en-US" altLang="zh-CN" dirty="0"/>
              <a:t>The boot </a:t>
            </a:r>
            <a:r>
              <a:rPr lang="en-US" altLang="zh-CN" dirty="0" smtClean="0"/>
              <a:t>loader</a:t>
            </a:r>
            <a:r>
              <a:rPr lang="zh-CN" altLang="en-US" dirty="0" smtClean="0"/>
              <a:t>：</a:t>
            </a:r>
            <a:r>
              <a:rPr lang="en-US" altLang="zh-CN" dirty="0" smtClean="0"/>
              <a:t> </a:t>
            </a:r>
            <a:r>
              <a:rPr lang="zh-CN" altLang="en-US" dirty="0"/>
              <a:t>它负责把</a:t>
            </a:r>
            <a:r>
              <a:rPr lang="en-US" altLang="zh-CN" dirty="0"/>
              <a:t>Linux</a:t>
            </a:r>
            <a:r>
              <a:rPr lang="zh-CN" altLang="en-US" dirty="0"/>
              <a:t>内核或其他</a:t>
            </a:r>
            <a:r>
              <a:rPr lang="zh-CN" altLang="en-US" dirty="0" smtClean="0"/>
              <a:t>操作系统的</a:t>
            </a:r>
            <a:r>
              <a:rPr lang="zh-CN" altLang="en-US" dirty="0"/>
              <a:t>引导分区读入内存。还提供命令行接口，让用户选择从哪个操作系统启动和加入启动参数</a:t>
            </a:r>
            <a:endParaRPr lang="en-US" altLang="zh-CN" dirty="0"/>
          </a:p>
          <a:p>
            <a:pPr lvl="1" eaLnBrk="1" fontAlgn="auto" hangingPunct="1">
              <a:lnSpc>
                <a:spcPct val="90000"/>
              </a:lnSpc>
              <a:spcAft>
                <a:spcPts val="0"/>
              </a:spcAft>
              <a:defRPr/>
            </a:pPr>
            <a:r>
              <a:rPr lang="zh-CN" altLang="en-US" dirty="0"/>
              <a:t>其他文件：主要包括用于存放</a:t>
            </a:r>
            <a:r>
              <a:rPr lang="en-US" altLang="zh-CN" dirty="0"/>
              <a:t>Map Installer</a:t>
            </a:r>
            <a:r>
              <a:rPr lang="zh-CN" altLang="en-US" dirty="0"/>
              <a:t>记录的</a:t>
            </a:r>
            <a:r>
              <a:rPr lang="en-US" altLang="zh-CN" dirty="0"/>
              <a:t>map</a:t>
            </a:r>
            <a:r>
              <a:rPr lang="zh-CN" altLang="en-US" dirty="0"/>
              <a:t>文件和存放</a:t>
            </a:r>
            <a:r>
              <a:rPr lang="en-US" altLang="zh-CN" dirty="0"/>
              <a:t>LILO</a:t>
            </a:r>
            <a:r>
              <a:rPr lang="zh-CN" altLang="en-US" dirty="0"/>
              <a:t>配置信息的配置文件。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dissolve">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dissolve">
                                      <p:cBhvr>
                                        <p:cTn id="12" dur="500"/>
                                        <p:tgtEl>
                                          <p:spTgt spid="706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Effect transition="in" filter="dissolve">
                                      <p:cBhvr>
                                        <p:cTn id="15" dur="500"/>
                                        <p:tgtEl>
                                          <p:spTgt spid="706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dissolve">
                                      <p:cBhvr>
                                        <p:cTn id="18" dur="500"/>
                                        <p:tgtEl>
                                          <p:spTgt spid="7065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dissolve">
                                      <p:cBhvr>
                                        <p:cTn id="21"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zh-CN" smtClean="0"/>
              <a:t>Boot Loader</a:t>
            </a:r>
            <a:r>
              <a:rPr lang="zh-CN" altLang="en-US" smtClean="0"/>
              <a:t>－</a:t>
            </a:r>
            <a:r>
              <a:rPr lang="en-US" altLang="zh-CN" smtClean="0"/>
              <a:t>GNU GRUB</a:t>
            </a:r>
          </a:p>
        </p:txBody>
      </p:sp>
      <p:sp>
        <p:nvSpPr>
          <p:cNvPr id="57347" name="Content Placeholder 2" descr="Rectangle: Click to edit Master text styles&#10;Second level&#10;Third level&#10;Fourth level&#10;Fifth level"/>
          <p:cNvSpPr>
            <a:spLocks noGrp="1"/>
          </p:cNvSpPr>
          <p:nvPr>
            <p:ph idx="1"/>
          </p:nvPr>
        </p:nvSpPr>
        <p:spPr/>
        <p:txBody>
          <a:bodyPr/>
          <a:lstStyle/>
          <a:p>
            <a:pPr eaLnBrk="1" hangingPunct="1"/>
            <a:r>
              <a:rPr lang="en-US" altLang="zh-CN" smtClean="0"/>
              <a:t>GNU GRUB</a:t>
            </a:r>
            <a:r>
              <a:rPr lang="zh-CN" altLang="en-US" smtClean="0"/>
              <a:t>是</a:t>
            </a:r>
            <a:r>
              <a:rPr lang="en-US" altLang="zh-CN" smtClean="0"/>
              <a:t>GNU</a:t>
            </a:r>
            <a:r>
              <a:rPr lang="zh-CN" altLang="en-US" smtClean="0"/>
              <a:t>项目的</a:t>
            </a:r>
            <a:r>
              <a:rPr lang="en-US" altLang="zh-CN" smtClean="0"/>
              <a:t>boot loader</a:t>
            </a:r>
            <a:r>
              <a:rPr lang="zh-CN" altLang="en-US" smtClean="0"/>
              <a:t>，它允许用户在开机时从多个操作系统中选择一个内核镜像启动，并可以向其传递参数</a:t>
            </a:r>
            <a:endParaRPr lang="en-US" altLang="zh-CN" smtClean="0"/>
          </a:p>
          <a:p>
            <a:pPr eaLnBrk="1" hangingPunct="1"/>
            <a:r>
              <a:rPr lang="en-US" altLang="zh-CN" smtClean="0"/>
              <a:t>GRUB </a:t>
            </a:r>
            <a:r>
              <a:rPr lang="zh-CN" altLang="en-US" smtClean="0"/>
              <a:t>有以下特点</a:t>
            </a:r>
            <a:endParaRPr lang="en-US" altLang="zh-CN" smtClean="0"/>
          </a:p>
          <a:p>
            <a:pPr lvl="1" eaLnBrk="1" hangingPunct="1"/>
            <a:r>
              <a:rPr lang="zh-CN" altLang="en-US" smtClean="0"/>
              <a:t>动态可配置性</a:t>
            </a:r>
            <a:endParaRPr lang="en-US" altLang="zh-CN" smtClean="0"/>
          </a:p>
          <a:p>
            <a:pPr lvl="1" eaLnBrk="1" hangingPunct="1"/>
            <a:r>
              <a:rPr lang="zh-CN" altLang="en-US" smtClean="0"/>
              <a:t>高度可移植性</a:t>
            </a:r>
            <a:endParaRPr lang="en-US" altLang="zh-CN" smtClean="0"/>
          </a:p>
          <a:p>
            <a:pPr lvl="1" eaLnBrk="1" hangingPunct="1"/>
            <a:r>
              <a:rPr lang="zh-CN" altLang="en-US" smtClean="0"/>
              <a:t>丰富的用户接口</a:t>
            </a:r>
            <a:endParaRPr lang="en-US" altLang="zh-CN" smtClean="0"/>
          </a:p>
          <a:p>
            <a:pPr lvl="1" eaLnBrk="1" hangingPunct="1"/>
            <a:r>
              <a:rPr lang="zh-CN" altLang="en-US" smtClean="0"/>
              <a:t>可以通过网络下载系统镜像</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zh-CN" smtClean="0"/>
              <a:t>Boot Loader</a:t>
            </a:r>
            <a:r>
              <a:rPr lang="zh-CN" altLang="en-US" smtClean="0"/>
              <a:t>－</a:t>
            </a:r>
            <a:r>
              <a:rPr lang="en-US" altLang="zh-CN" smtClean="0"/>
              <a:t>GNU GRUB</a:t>
            </a:r>
            <a:r>
              <a:rPr lang="zh-CN" altLang="en-US" smtClean="0"/>
              <a:t>（</a:t>
            </a:r>
            <a:r>
              <a:rPr lang="en-US" altLang="zh-CN" smtClean="0"/>
              <a:t>2</a:t>
            </a:r>
            <a:r>
              <a:rPr lang="zh-CN" altLang="en-US" smtClean="0"/>
              <a:t>）</a:t>
            </a:r>
          </a:p>
        </p:txBody>
      </p:sp>
      <p:sp>
        <p:nvSpPr>
          <p:cNvPr id="58371" name="Content Placeholder 2" descr="Rectangle: Click to edit Master text styles&#10;Second level&#10;Third level&#10;Fourth level&#10;Fifth level"/>
          <p:cNvSpPr>
            <a:spLocks noGrp="1"/>
          </p:cNvSpPr>
          <p:nvPr>
            <p:ph idx="1"/>
          </p:nvPr>
        </p:nvSpPr>
        <p:spPr/>
        <p:txBody>
          <a:bodyPr/>
          <a:lstStyle/>
          <a:p>
            <a:pPr eaLnBrk="1" hangingPunct="1">
              <a:lnSpc>
                <a:spcPct val="90000"/>
              </a:lnSpc>
            </a:pPr>
            <a:r>
              <a:rPr lang="en-US" altLang="zh-CN" dirty="0" smtClean="0"/>
              <a:t>GRUB</a:t>
            </a:r>
            <a:r>
              <a:rPr lang="zh-CN" altLang="en-US" dirty="0" smtClean="0"/>
              <a:t>启动过程</a:t>
            </a:r>
            <a:endParaRPr lang="en-US" altLang="zh-CN" dirty="0" smtClean="0"/>
          </a:p>
          <a:p>
            <a:pPr lvl="1" eaLnBrk="1" hangingPunct="1">
              <a:lnSpc>
                <a:spcPct val="90000"/>
              </a:lnSpc>
            </a:pPr>
            <a:r>
              <a:rPr lang="zh-CN" altLang="en-US" dirty="0" smtClean="0"/>
              <a:t>开机时，</a:t>
            </a:r>
            <a:r>
              <a:rPr lang="en-US" altLang="zh-CN" dirty="0" smtClean="0"/>
              <a:t>BIOS</a:t>
            </a:r>
            <a:r>
              <a:rPr lang="zh-CN" altLang="en-US" dirty="0" smtClean="0"/>
              <a:t>查找可启动设备，并将控制权交给</a:t>
            </a:r>
            <a:r>
              <a:rPr lang="en-US" altLang="zh-CN" dirty="0" smtClean="0"/>
              <a:t>MBR</a:t>
            </a:r>
            <a:r>
              <a:rPr lang="zh-CN" altLang="en-US" dirty="0" smtClean="0"/>
              <a:t>（硬盘最开始的</a:t>
            </a:r>
            <a:r>
              <a:rPr lang="en-US" altLang="zh-CN" dirty="0" smtClean="0"/>
              <a:t>512</a:t>
            </a:r>
            <a:r>
              <a:rPr lang="zh-CN" altLang="en-US" dirty="0" smtClean="0"/>
              <a:t>个字节）</a:t>
            </a:r>
            <a:endParaRPr lang="en-US" altLang="zh-CN" dirty="0" smtClean="0"/>
          </a:p>
          <a:p>
            <a:pPr lvl="1" eaLnBrk="1" hangingPunct="1">
              <a:lnSpc>
                <a:spcPct val="90000"/>
              </a:lnSpc>
            </a:pPr>
            <a:r>
              <a:rPr lang="en-US" altLang="zh-CN" dirty="0" smtClean="0"/>
              <a:t>MBR</a:t>
            </a:r>
            <a:r>
              <a:rPr lang="zh-CN" altLang="en-US" dirty="0" smtClean="0"/>
              <a:t>中包含</a:t>
            </a:r>
            <a:r>
              <a:rPr lang="en-US" altLang="zh-CN" dirty="0" smtClean="0"/>
              <a:t>GRUB</a:t>
            </a:r>
            <a:r>
              <a:rPr lang="zh-CN" altLang="en-US" dirty="0" smtClean="0"/>
              <a:t>的</a:t>
            </a:r>
            <a:r>
              <a:rPr lang="en-US" altLang="zh-CN" dirty="0" smtClean="0"/>
              <a:t>stage 1</a:t>
            </a:r>
            <a:r>
              <a:rPr lang="zh-CN" altLang="en-US" dirty="0" smtClean="0"/>
              <a:t>，</a:t>
            </a:r>
            <a:r>
              <a:rPr lang="en-US" altLang="zh-CN" dirty="0" smtClean="0"/>
              <a:t>stage1</a:t>
            </a:r>
            <a:r>
              <a:rPr lang="zh-CN" altLang="en-US" dirty="0" smtClean="0"/>
              <a:t>在完成简单的工作后调用</a:t>
            </a:r>
            <a:r>
              <a:rPr lang="en-US" altLang="zh-CN" dirty="0" smtClean="0"/>
              <a:t>stage 1.5</a:t>
            </a:r>
            <a:r>
              <a:rPr lang="zh-CN" altLang="en-US" dirty="0" smtClean="0"/>
              <a:t>（紧随</a:t>
            </a:r>
            <a:r>
              <a:rPr lang="en-US" altLang="zh-CN" dirty="0" smtClean="0"/>
              <a:t>MBR</a:t>
            </a:r>
            <a:r>
              <a:rPr lang="zh-CN" altLang="en-US" dirty="0" smtClean="0"/>
              <a:t>的</a:t>
            </a:r>
            <a:r>
              <a:rPr lang="en-US" altLang="zh-CN" dirty="0" smtClean="0"/>
              <a:t>30</a:t>
            </a:r>
            <a:r>
              <a:rPr lang="zh-CN" altLang="en-US" dirty="0" smtClean="0"/>
              <a:t>个字节）或直接调用</a:t>
            </a:r>
            <a:r>
              <a:rPr lang="en-US" altLang="zh-CN" dirty="0" smtClean="0"/>
              <a:t>stage 2</a:t>
            </a:r>
            <a:r>
              <a:rPr lang="zh-CN" altLang="en-US" dirty="0" smtClean="0"/>
              <a:t>。</a:t>
            </a:r>
            <a:r>
              <a:rPr lang="en-US" altLang="zh-CN" dirty="0" smtClean="0"/>
              <a:t>Stage 1.5</a:t>
            </a:r>
            <a:r>
              <a:rPr lang="zh-CN" altLang="en-US" dirty="0" smtClean="0"/>
              <a:t>也会调用</a:t>
            </a:r>
            <a:r>
              <a:rPr lang="en-US" altLang="zh-CN" dirty="0" smtClean="0"/>
              <a:t>stage 2</a:t>
            </a:r>
          </a:p>
          <a:p>
            <a:pPr lvl="1" eaLnBrk="1" hangingPunct="1">
              <a:lnSpc>
                <a:spcPct val="90000"/>
              </a:lnSpc>
            </a:pPr>
            <a:r>
              <a:rPr lang="zh-CN" altLang="en-US" dirty="0" smtClean="0"/>
              <a:t>在</a:t>
            </a:r>
            <a:r>
              <a:rPr lang="en-US" altLang="zh-CN" dirty="0" smtClean="0"/>
              <a:t>stage 2</a:t>
            </a:r>
            <a:r>
              <a:rPr lang="zh-CN" altLang="en-US" dirty="0" smtClean="0"/>
              <a:t>中，</a:t>
            </a:r>
            <a:r>
              <a:rPr lang="en-US" altLang="zh-CN" dirty="0" smtClean="0"/>
              <a:t>GRUB</a:t>
            </a:r>
            <a:r>
              <a:rPr lang="zh-CN" altLang="en-US" dirty="0" smtClean="0"/>
              <a:t>主要提供给用户一个选择需要启动的操作系统的接口</a:t>
            </a:r>
            <a:endParaRPr lang="en-US" altLang="zh-CN" dirty="0" smtClean="0"/>
          </a:p>
          <a:p>
            <a:pPr lvl="1" eaLnBrk="1" hangingPunct="1">
              <a:lnSpc>
                <a:spcPct val="90000"/>
              </a:lnSpc>
            </a:pPr>
            <a:r>
              <a:rPr lang="zh-CN" altLang="en-US" dirty="0" smtClean="0"/>
              <a:t>此后，</a:t>
            </a:r>
            <a:r>
              <a:rPr lang="en-US" altLang="zh-CN" dirty="0" smtClean="0"/>
              <a:t>GRUB</a:t>
            </a:r>
            <a:r>
              <a:rPr lang="zh-CN" altLang="en-US" dirty="0" smtClean="0"/>
              <a:t>将相应内核装载到内存中，并将控制权移交给内核，完成引导工作</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zh-CN" altLang="en-US"/>
              <a:t>进入</a:t>
            </a:r>
            <a:r>
              <a:rPr lang="en-US" altLang="zh-CN"/>
              <a:t>Linux</a:t>
            </a:r>
            <a:r>
              <a:rPr lang="zh-CN" altLang="en-US"/>
              <a:t>操作系统</a:t>
            </a:r>
          </a:p>
        </p:txBody>
      </p:sp>
      <p:sp>
        <p:nvSpPr>
          <p:cNvPr id="5939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zh-CN" smtClean="0"/>
              <a:t>Boot Loader </a:t>
            </a:r>
            <a:r>
              <a:rPr lang="zh-CN" altLang="en-US" smtClean="0"/>
              <a:t>把操作系统的代码调入内存</a:t>
            </a:r>
            <a:endParaRPr lang="en-US" altLang="zh-CN" smtClean="0"/>
          </a:p>
          <a:p>
            <a:pPr eaLnBrk="1" hangingPunct="1"/>
            <a:r>
              <a:rPr lang="zh-CN" altLang="en-US" smtClean="0"/>
              <a:t>当它执行完后，把控制权交给操作系统</a:t>
            </a:r>
            <a:endParaRPr lang="en-US" altLang="zh-CN" smtClean="0"/>
          </a:p>
          <a:p>
            <a:pPr eaLnBrk="1" hangingPunct="1"/>
            <a:r>
              <a:rPr lang="zh-CN" altLang="en-US" smtClean="0"/>
              <a:t>由操作系统的启动程序来完成剩下的工作</a:t>
            </a:r>
            <a:endParaRPr lang="en-US" altLang="zh-CN" smtClean="0"/>
          </a:p>
          <a:p>
            <a:pPr eaLnBrk="1" hangingPunct="1"/>
            <a:r>
              <a:rPr lang="en-US" altLang="zh-CN" smtClean="0"/>
              <a:t>Linux</a:t>
            </a:r>
            <a:r>
              <a:rPr lang="zh-CN" altLang="en-US" smtClean="0"/>
              <a:t>的过程</a:t>
            </a:r>
            <a:endParaRPr lang="en-US" altLang="zh-CN" smtClean="0"/>
          </a:p>
          <a:p>
            <a:pPr lvl="1" eaLnBrk="1" hangingPunct="1"/>
            <a:r>
              <a:rPr lang="zh-CN" altLang="en-US" smtClean="0"/>
              <a:t>把控制权交给</a:t>
            </a:r>
            <a:r>
              <a:rPr lang="en-US" altLang="zh-CN" smtClean="0"/>
              <a:t>Setup.S</a:t>
            </a:r>
            <a:r>
              <a:rPr lang="zh-CN" altLang="en-US" smtClean="0"/>
              <a:t>这段程序</a:t>
            </a:r>
            <a:endParaRPr lang="en-US" altLang="zh-CN" smtClean="0"/>
          </a:p>
          <a:p>
            <a:pPr lvl="1" eaLnBrk="1" hangingPunct="1"/>
            <a:r>
              <a:rPr lang="zh-CN" altLang="en-US" smtClean="0"/>
              <a:t>进入保护模式，同时把控制权交给</a:t>
            </a:r>
            <a:r>
              <a:rPr lang="en-US" altLang="zh-CN" smtClean="0"/>
              <a:t>Head.S</a:t>
            </a:r>
          </a:p>
          <a:p>
            <a:pPr lvl="1" eaLnBrk="1" hangingPunct="1"/>
            <a:r>
              <a:rPr lang="en-US" altLang="zh-CN" smtClean="0"/>
              <a:t>Head.S</a:t>
            </a:r>
            <a:r>
              <a:rPr lang="zh-CN" altLang="en-US" smtClean="0"/>
              <a:t>调用</a:t>
            </a:r>
            <a:r>
              <a:rPr lang="en-US" altLang="zh-CN" smtClean="0"/>
              <a:t>/init/main.C</a:t>
            </a:r>
            <a:r>
              <a:rPr lang="zh-CN" altLang="en-US" smtClean="0"/>
              <a:t>中的</a:t>
            </a:r>
            <a:r>
              <a:rPr lang="en-US" altLang="zh-CN" smtClean="0"/>
              <a:t>start_kernel</a:t>
            </a:r>
            <a:r>
              <a:rPr lang="zh-CN" altLang="en-US" smtClean="0"/>
              <a:t>函数</a:t>
            </a:r>
            <a:r>
              <a:rPr lang="en-US" altLang="zh-CN" smtClean="0"/>
              <a:t>,</a:t>
            </a:r>
            <a:r>
              <a:rPr lang="zh-CN" altLang="en-US" smtClean="0"/>
              <a:t>启动程序从</a:t>
            </a:r>
            <a:r>
              <a:rPr lang="en-US" altLang="zh-CN" smtClean="0"/>
              <a:t>start_kernel()</a:t>
            </a:r>
            <a:r>
              <a:rPr lang="zh-CN" altLang="en-US" smtClean="0"/>
              <a:t>函数继续执行</a:t>
            </a:r>
            <a:endParaRPr lang="en-US" altLang="zh-CN" smtClean="0"/>
          </a:p>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zh-CN" altLang="en-US"/>
              <a:t>启动延时</a:t>
            </a:r>
          </a:p>
        </p:txBody>
      </p:sp>
      <p:sp>
        <p:nvSpPr>
          <p:cNvPr id="339971" name="Rectangle 3" descr="Rectangle: Click to edit Master text styles&#10;Second level&#10;Third level&#10;Fourth level&#10;Fifth level"/>
          <p:cNvSpPr>
            <a:spLocks noGrp="1" noChangeArrowheads="1"/>
          </p:cNvSpPr>
          <p:nvPr>
            <p:ph idx="1"/>
          </p:nvPr>
        </p:nvSpPr>
        <p:spPr>
          <a:xfrm>
            <a:off x="457200" y="1341438"/>
            <a:ext cx="8229600" cy="2232025"/>
          </a:xfrm>
        </p:spPr>
        <p:txBody>
          <a:bodyPr rtlCol="0">
            <a:normAutofit fontScale="62500" lnSpcReduction="20000"/>
          </a:bodyPr>
          <a:lstStyle/>
          <a:p>
            <a:pPr eaLnBrk="1" fontAlgn="auto" hangingPunct="1">
              <a:lnSpc>
                <a:spcPct val="120000"/>
              </a:lnSpc>
              <a:spcAft>
                <a:spcPts val="0"/>
              </a:spcAft>
              <a:defRPr/>
            </a:pPr>
            <a:r>
              <a:rPr lang="zh-CN" altLang="en-US" sz="2400" dirty="0"/>
              <a:t>启动速度对嵌入式系统很重要</a:t>
            </a:r>
            <a:endParaRPr lang="en-US" altLang="zh-CN" sz="2400" dirty="0"/>
          </a:p>
          <a:p>
            <a:pPr eaLnBrk="1" fontAlgn="auto" hangingPunct="1">
              <a:lnSpc>
                <a:spcPct val="120000"/>
              </a:lnSpc>
              <a:spcAft>
                <a:spcPts val="0"/>
              </a:spcAft>
              <a:defRPr/>
            </a:pPr>
            <a:r>
              <a:rPr lang="zh-CN" altLang="en-US" sz="2400" dirty="0"/>
              <a:t>嵌入式</a:t>
            </a:r>
            <a:r>
              <a:rPr lang="en-US" altLang="zh-CN" sz="2400" dirty="0"/>
              <a:t>Linux</a:t>
            </a:r>
            <a:r>
              <a:rPr lang="zh-CN" altLang="en-US" sz="2400" dirty="0"/>
              <a:t>启动延时分析</a:t>
            </a:r>
            <a:endParaRPr lang="en-US" altLang="zh-CN" sz="2400" dirty="0"/>
          </a:p>
          <a:p>
            <a:pPr lvl="1" eaLnBrk="1" fontAlgn="auto" hangingPunct="1">
              <a:lnSpc>
                <a:spcPct val="120000"/>
              </a:lnSpc>
              <a:spcAft>
                <a:spcPts val="0"/>
              </a:spcAft>
              <a:defRPr/>
            </a:pPr>
            <a:r>
              <a:rPr lang="en-US" altLang="zh-CN" sz="2000" dirty="0"/>
              <a:t>Firmware</a:t>
            </a:r>
            <a:r>
              <a:rPr lang="zh-CN" altLang="en-US" sz="2000" dirty="0"/>
              <a:t>和</a:t>
            </a:r>
            <a:r>
              <a:rPr lang="en-US" altLang="zh-CN" sz="2000" dirty="0" err="1"/>
              <a:t>BootLoader</a:t>
            </a:r>
            <a:r>
              <a:rPr lang="zh-CN" altLang="en-US" sz="2000" dirty="0"/>
              <a:t>阶段</a:t>
            </a:r>
            <a:endParaRPr lang="en-US" altLang="zh-CN" sz="2000" dirty="0"/>
          </a:p>
          <a:p>
            <a:pPr lvl="1" eaLnBrk="1" fontAlgn="auto" hangingPunct="1">
              <a:lnSpc>
                <a:spcPct val="120000"/>
              </a:lnSpc>
              <a:spcAft>
                <a:spcPts val="0"/>
              </a:spcAft>
              <a:defRPr/>
            </a:pPr>
            <a:r>
              <a:rPr lang="zh-CN" altLang="en-US" sz="2000" dirty="0"/>
              <a:t>内核阶段</a:t>
            </a:r>
            <a:endParaRPr lang="en-US" altLang="zh-CN" sz="2000" dirty="0"/>
          </a:p>
          <a:p>
            <a:pPr lvl="1" eaLnBrk="1" fontAlgn="auto" hangingPunct="1">
              <a:lnSpc>
                <a:spcPct val="120000"/>
              </a:lnSpc>
              <a:spcAft>
                <a:spcPts val="0"/>
              </a:spcAft>
              <a:defRPr/>
            </a:pPr>
            <a:r>
              <a:rPr lang="zh-CN" altLang="en-US" sz="2000" dirty="0"/>
              <a:t>用户空间阶段</a:t>
            </a:r>
            <a:endParaRPr lang="en-US" altLang="zh-CN" sz="2000" dirty="0"/>
          </a:p>
          <a:p>
            <a:pPr lvl="1" eaLnBrk="1" fontAlgn="auto" hangingPunct="1">
              <a:lnSpc>
                <a:spcPct val="120000"/>
              </a:lnSpc>
              <a:spcAft>
                <a:spcPts val="0"/>
              </a:spcAft>
              <a:defRPr/>
            </a:pPr>
            <a:r>
              <a:rPr lang="zh-CN" altLang="en-US" sz="2000" dirty="0"/>
              <a:t>预读取和预链接</a:t>
            </a:r>
            <a:endParaRPr lang="en-US" altLang="zh-CN" sz="2000" dirty="0"/>
          </a:p>
          <a:p>
            <a:pPr eaLnBrk="1" fontAlgn="auto" hangingPunct="1">
              <a:lnSpc>
                <a:spcPct val="120000"/>
              </a:lnSpc>
              <a:spcAft>
                <a:spcPts val="0"/>
              </a:spcAft>
              <a:defRPr/>
            </a:pPr>
            <a:r>
              <a:rPr lang="zh-CN" altLang="en-US" sz="2400" dirty="0"/>
              <a:t>对</a:t>
            </a:r>
            <a:r>
              <a:rPr lang="en-US" altLang="zh-CN" sz="2400" dirty="0"/>
              <a:t>Linux</a:t>
            </a:r>
            <a:r>
              <a:rPr lang="zh-CN" altLang="en-US" sz="2400" dirty="0"/>
              <a:t>启动过程的跟踪和分析</a:t>
            </a:r>
            <a:endParaRPr lang="en-US" altLang="zh-CN" sz="2400" dirty="0"/>
          </a:p>
          <a:p>
            <a:pPr eaLnBrk="1" fontAlgn="auto" hangingPunct="1">
              <a:lnSpc>
                <a:spcPct val="120000"/>
              </a:lnSpc>
              <a:spcAft>
                <a:spcPts val="0"/>
              </a:spcAft>
              <a:defRPr/>
            </a:pPr>
            <a:r>
              <a:rPr lang="zh-CN" altLang="en-US" sz="2400" dirty="0"/>
              <a:t>极限优化可能引起稳定性问题</a:t>
            </a:r>
          </a:p>
        </p:txBody>
      </p:sp>
      <p:pic>
        <p:nvPicPr>
          <p:cNvPr id="339972" name="Picture 4"/>
          <p:cNvPicPr>
            <a:picLocks noChangeAspect="1" noChangeArrowheads="1"/>
          </p:cNvPicPr>
          <p:nvPr/>
        </p:nvPicPr>
        <p:blipFill>
          <a:blip r:embed="rId3"/>
          <a:srcRect/>
          <a:stretch>
            <a:fillRect/>
          </a:stretch>
        </p:blipFill>
        <p:spPr bwMode="auto">
          <a:xfrm>
            <a:off x="1331913" y="3716338"/>
            <a:ext cx="62738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rtlCol="0">
            <a:normAutofit/>
          </a:bodyPr>
          <a:lstStyle/>
          <a:p>
            <a:pPr eaLnBrk="1" fontAlgn="auto" hangingPunct="1">
              <a:spcAft>
                <a:spcPts val="0"/>
              </a:spcAft>
              <a:defRPr/>
            </a:pPr>
            <a:r>
              <a:rPr lang="zh-CN" altLang="en-US"/>
              <a:t>嵌入式</a:t>
            </a:r>
            <a:r>
              <a:rPr lang="en-US" altLang="zh-CN"/>
              <a:t>Linux</a:t>
            </a:r>
            <a:r>
              <a:rPr lang="zh-CN" altLang="en-US"/>
              <a:t>的启动优化</a:t>
            </a:r>
          </a:p>
        </p:txBody>
      </p:sp>
      <p:sp>
        <p:nvSpPr>
          <p:cNvPr id="342019"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sz="2400" dirty="0"/>
              <a:t>缩短响应时间</a:t>
            </a:r>
            <a:r>
              <a:rPr lang="en-US" altLang="zh-CN" sz="2400" dirty="0"/>
              <a:t>(Responding Time)</a:t>
            </a:r>
            <a:r>
              <a:rPr lang="zh-CN" altLang="en-US" sz="2400" dirty="0"/>
              <a:t>的方法：</a:t>
            </a:r>
            <a:endParaRPr lang="en-US" altLang="zh-CN" sz="2400" dirty="0"/>
          </a:p>
          <a:p>
            <a:pPr eaLnBrk="1" fontAlgn="auto" hangingPunct="1">
              <a:spcAft>
                <a:spcPts val="0"/>
              </a:spcAft>
              <a:defRPr/>
            </a:pPr>
            <a:r>
              <a:rPr lang="en-US" altLang="zh-CN" sz="2400" dirty="0"/>
              <a:t>1</a:t>
            </a:r>
            <a:r>
              <a:rPr lang="zh-CN" altLang="en-US" sz="2400" dirty="0"/>
              <a:t>）固化各种不可扩展硬件的设置，尽量标准化可扩展设备的接口，节约设备检测时间。</a:t>
            </a:r>
            <a:endParaRPr lang="en-US" altLang="zh-CN" sz="2400" dirty="0"/>
          </a:p>
          <a:p>
            <a:pPr eaLnBrk="1" fontAlgn="auto" hangingPunct="1">
              <a:spcAft>
                <a:spcPts val="0"/>
              </a:spcAft>
              <a:defRPr/>
            </a:pPr>
            <a:r>
              <a:rPr lang="en-US" altLang="zh-CN" sz="2400" dirty="0"/>
              <a:t>2</a:t>
            </a:r>
            <a:r>
              <a:rPr lang="zh-CN" altLang="en-US" sz="2400" dirty="0"/>
              <a:t>）</a:t>
            </a:r>
            <a:r>
              <a:rPr lang="en-US" altLang="zh-CN" sz="2400" dirty="0"/>
              <a:t>Lazy Loading</a:t>
            </a:r>
            <a:r>
              <a:rPr lang="zh-CN" altLang="en-US" sz="2400" dirty="0"/>
              <a:t>延迟加载</a:t>
            </a:r>
            <a:endParaRPr lang="en-US" altLang="zh-CN" sz="2400" dirty="0"/>
          </a:p>
          <a:p>
            <a:pPr lvl="1" eaLnBrk="1" fontAlgn="auto" hangingPunct="1">
              <a:spcAft>
                <a:spcPts val="0"/>
              </a:spcAft>
              <a:defRPr/>
            </a:pPr>
            <a:r>
              <a:rPr lang="zh-CN" altLang="en-US" sz="2000" dirty="0"/>
              <a:t>不加载当前非必需的模块</a:t>
            </a:r>
            <a:endParaRPr lang="en-US" altLang="zh-CN" sz="2000" dirty="0"/>
          </a:p>
          <a:p>
            <a:pPr lvl="1" eaLnBrk="1" fontAlgn="auto" hangingPunct="1">
              <a:spcAft>
                <a:spcPts val="0"/>
              </a:spcAft>
              <a:defRPr/>
            </a:pPr>
            <a:r>
              <a:rPr lang="zh-CN" altLang="en-US" sz="2000" dirty="0"/>
              <a:t>模块可以在启动后待机时间内加载，或者在具体用到之后再加载</a:t>
            </a:r>
            <a:endParaRPr lang="en-US" altLang="zh-CN" sz="2000" dirty="0"/>
          </a:p>
          <a:p>
            <a:pPr eaLnBrk="1" fontAlgn="auto" hangingPunct="1">
              <a:spcAft>
                <a:spcPts val="0"/>
              </a:spcAft>
              <a:defRPr/>
            </a:pPr>
            <a:r>
              <a:rPr lang="en-US" altLang="zh-CN" sz="2400" dirty="0"/>
              <a:t>3</a:t>
            </a:r>
            <a:r>
              <a:rPr lang="zh-CN" altLang="en-US" sz="2400" dirty="0"/>
              <a:t>）任务并行化</a:t>
            </a:r>
            <a:endParaRPr lang="en-US" altLang="zh-CN" sz="2400" dirty="0"/>
          </a:p>
          <a:p>
            <a:pPr lvl="1" eaLnBrk="1" fontAlgn="auto" hangingPunct="1">
              <a:spcAft>
                <a:spcPts val="0"/>
              </a:spcAft>
              <a:defRPr/>
            </a:pPr>
            <a:r>
              <a:rPr lang="zh-CN" altLang="en-US" sz="2000" dirty="0"/>
              <a:t>启动任务的并行化</a:t>
            </a:r>
            <a:endParaRPr lang="en-US" altLang="zh-CN" sz="2000" dirty="0"/>
          </a:p>
          <a:p>
            <a:pPr lvl="1" eaLnBrk="1" fontAlgn="auto" hangingPunct="1">
              <a:spcAft>
                <a:spcPts val="0"/>
              </a:spcAft>
              <a:defRPr/>
            </a:pPr>
            <a:r>
              <a:rPr lang="zh-CN" altLang="en-US" sz="2000" dirty="0"/>
              <a:t>明确任务依赖关系</a:t>
            </a:r>
            <a:endParaRPr lang="en-US" altLang="zh-CN" sz="2000" dirty="0"/>
          </a:p>
          <a:p>
            <a:pPr lvl="1" eaLnBrk="1" fontAlgn="auto" hangingPunct="1">
              <a:spcAft>
                <a:spcPts val="0"/>
              </a:spcAft>
              <a:defRPr/>
            </a:pPr>
            <a:r>
              <a:rPr lang="zh-CN" altLang="en-US" sz="2000" dirty="0"/>
              <a:t>任务并行启动（</a:t>
            </a:r>
            <a:r>
              <a:rPr lang="en-US" altLang="zh-CN" sz="2000" dirty="0"/>
              <a:t>make </a:t>
            </a:r>
            <a:r>
              <a:rPr lang="zh-CN" altLang="en-US" sz="2000" dirty="0"/>
              <a:t>－</a:t>
            </a:r>
            <a:r>
              <a:rPr lang="en-US" altLang="zh-CN" sz="2000" dirty="0"/>
              <a:t>j </a:t>
            </a:r>
            <a:r>
              <a:rPr lang="zh-CN" altLang="en-US" sz="2000" dirty="0"/>
              <a:t>工具的使用）</a:t>
            </a:r>
            <a:endParaRPr lang="en-US" altLang="zh-CN" sz="2000" dirty="0"/>
          </a:p>
          <a:p>
            <a:pPr eaLnBrk="1" fontAlgn="auto" hangingPunct="1">
              <a:spcAft>
                <a:spcPts val="0"/>
              </a:spcAft>
              <a:defRPr/>
            </a:pPr>
            <a:r>
              <a:rPr lang="en-US" altLang="zh-CN" sz="2400" dirty="0"/>
              <a:t>4</a:t>
            </a:r>
            <a:r>
              <a:rPr lang="zh-CN" altLang="en-US" sz="2400" dirty="0"/>
              <a:t>）系统任务裁减</a:t>
            </a:r>
            <a:endParaRPr lang="en-US" altLang="zh-CN" sz="2400" dirty="0"/>
          </a:p>
          <a:p>
            <a:pPr lvl="1" eaLnBrk="1" fontAlgn="auto" hangingPunct="1">
              <a:spcAft>
                <a:spcPts val="0"/>
              </a:spcAft>
              <a:defRPr/>
            </a:pPr>
            <a:r>
              <a:rPr lang="zh-CN" altLang="en-US" sz="2000" dirty="0"/>
              <a:t>裁减不适合本系统的部分任务</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dirty="0" smtClean="0"/>
              <a:t>实验四</a:t>
            </a:r>
            <a:endParaRPr lang="zh-CN" altLang="en-US" dirty="0" smtClean="0"/>
          </a:p>
        </p:txBody>
      </p:sp>
      <p:sp>
        <p:nvSpPr>
          <p:cNvPr id="65539" name="内容占位符 2"/>
          <p:cNvSpPr>
            <a:spLocks noGrp="1"/>
          </p:cNvSpPr>
          <p:nvPr>
            <p:ph idx="1"/>
          </p:nvPr>
        </p:nvSpPr>
        <p:spPr/>
        <p:txBody>
          <a:bodyPr/>
          <a:lstStyle/>
          <a:p>
            <a:pPr lvl="1"/>
            <a:r>
              <a:rPr lang="zh-CN" altLang="en-US" dirty="0" smtClean="0"/>
              <a:t>一，编译</a:t>
            </a:r>
            <a:r>
              <a:rPr lang="en-US" altLang="zh-CN" dirty="0" err="1" smtClean="0"/>
              <a:t>uboot</a:t>
            </a:r>
            <a:r>
              <a:rPr lang="zh-CN" altLang="en-US" dirty="0" smtClean="0"/>
              <a:t>，在</a:t>
            </a:r>
            <a:r>
              <a:rPr lang="zh-CN" altLang="en-US" dirty="0" smtClean="0">
                <a:solidFill>
                  <a:srgbClr val="FF0000"/>
                </a:solidFill>
              </a:rPr>
              <a:t>开发板</a:t>
            </a:r>
            <a:r>
              <a:rPr lang="zh-CN" altLang="en-US" dirty="0" smtClean="0"/>
              <a:t>上面启动</a:t>
            </a:r>
            <a:r>
              <a:rPr lang="zh-CN" altLang="en-US" dirty="0" smtClean="0"/>
              <a:t>操作系统</a:t>
            </a:r>
            <a:endParaRPr lang="en-US" altLang="zh-CN" dirty="0" smtClean="0"/>
          </a:p>
          <a:p>
            <a:pPr lvl="1"/>
            <a:r>
              <a:rPr lang="zh-CN" altLang="en-US" dirty="0" smtClean="0"/>
              <a:t>二，分析</a:t>
            </a:r>
            <a:r>
              <a:rPr lang="en-US" altLang="zh-CN" dirty="0" err="1" smtClean="0"/>
              <a:t>uboot</a:t>
            </a:r>
            <a:r>
              <a:rPr lang="zh-CN" altLang="en-US" dirty="0" smtClean="0"/>
              <a:t>的</a:t>
            </a:r>
            <a:r>
              <a:rPr lang="en-US" altLang="zh-CN" dirty="0" err="1" smtClean="0"/>
              <a:t>start.s</a:t>
            </a:r>
            <a:r>
              <a:rPr lang="zh-CN" altLang="en-US" dirty="0" smtClean="0"/>
              <a:t>文件，说明</a:t>
            </a:r>
            <a:r>
              <a:rPr lang="en-US" altLang="zh-CN" dirty="0" err="1" smtClean="0"/>
              <a:t>start.s</a:t>
            </a:r>
            <a:r>
              <a:rPr lang="zh-CN" altLang="en-US" dirty="0" smtClean="0"/>
              <a:t>进行了哪些初始化工作，为什么要进行这些初始化工作？</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PC </a:t>
            </a:r>
            <a:r>
              <a:rPr lang="zh-CN" altLang="en-US" smtClean="0"/>
              <a:t>机中的引导加载程序</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dirty="0" smtClean="0"/>
              <a:t>流程</a:t>
            </a:r>
            <a:endParaRPr lang="en-US" altLang="zh-CN" sz="2400" dirty="0" smtClean="0"/>
          </a:p>
          <a:p>
            <a:pPr lvl="1" eaLnBrk="1" hangingPunct="1"/>
            <a:r>
              <a:rPr lang="zh-CN" altLang="en-US" sz="2000" dirty="0" smtClean="0"/>
              <a:t>系统加电启动时，系统</a:t>
            </a:r>
            <a:r>
              <a:rPr lang="en-US" altLang="zh-CN" sz="2000" dirty="0" smtClean="0"/>
              <a:t>BIOS</a:t>
            </a:r>
            <a:r>
              <a:rPr lang="zh-CN" altLang="en-US" sz="2000" dirty="0" smtClean="0"/>
              <a:t>负责检测并启动加载控制卡上的</a:t>
            </a:r>
            <a:r>
              <a:rPr lang="en-US" altLang="zh-CN" sz="2000" dirty="0" smtClean="0"/>
              <a:t>BIOS</a:t>
            </a:r>
          </a:p>
          <a:p>
            <a:pPr lvl="1" eaLnBrk="1" hangingPunct="1"/>
            <a:r>
              <a:rPr lang="en-US" altLang="zh-CN" sz="2000" dirty="0" smtClean="0"/>
              <a:t>BIOS </a:t>
            </a:r>
            <a:r>
              <a:rPr lang="zh-CN" altLang="en-US" sz="2000" dirty="0" smtClean="0"/>
              <a:t>在完成硬件检测和资源分配后，将硬盘</a:t>
            </a:r>
            <a:r>
              <a:rPr lang="en-US" altLang="zh-CN" sz="2000" dirty="0" smtClean="0"/>
              <a:t> MBR </a:t>
            </a:r>
            <a:r>
              <a:rPr lang="zh-CN" altLang="en-US" sz="2000" dirty="0" smtClean="0"/>
              <a:t>中的</a:t>
            </a:r>
            <a:r>
              <a:rPr lang="en-US" altLang="zh-CN" sz="2000" dirty="0" smtClean="0"/>
              <a:t> Boot Loader </a:t>
            </a:r>
            <a:r>
              <a:rPr lang="zh-CN" altLang="en-US" sz="2000" dirty="0" smtClean="0"/>
              <a:t>读到系统的</a:t>
            </a:r>
            <a:r>
              <a:rPr lang="en-US" altLang="zh-CN" sz="2000" dirty="0" smtClean="0"/>
              <a:t> RAM </a:t>
            </a:r>
            <a:r>
              <a:rPr lang="zh-CN" altLang="en-US" sz="2000" dirty="0" smtClean="0"/>
              <a:t>中，然后将控制权交给</a:t>
            </a:r>
            <a:r>
              <a:rPr lang="en-US" altLang="zh-CN" sz="2000" dirty="0" smtClean="0"/>
              <a:t> OS Boot Loader</a:t>
            </a:r>
          </a:p>
          <a:p>
            <a:pPr lvl="1" eaLnBrk="1" hangingPunct="1"/>
            <a:r>
              <a:rPr lang="en-US" altLang="zh-CN" sz="2000" dirty="0" smtClean="0"/>
              <a:t>Boot Loader </a:t>
            </a:r>
            <a:r>
              <a:rPr lang="zh-CN" altLang="en-US" sz="2000" dirty="0" smtClean="0"/>
              <a:t>的主要运行任务就是将内核映象从硬盘上读到</a:t>
            </a:r>
            <a:r>
              <a:rPr lang="en-US" altLang="zh-CN" sz="2000" dirty="0" smtClean="0"/>
              <a:t> RAM </a:t>
            </a:r>
            <a:r>
              <a:rPr lang="zh-CN" altLang="en-US" sz="2000" dirty="0" smtClean="0"/>
              <a:t>中，然后跳转到内核的入口点去运行，即开始启动操作系统。</a:t>
            </a:r>
            <a:endParaRPr lang="en-US" altLang="zh-CN" sz="2000" dirty="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嵌入式系统中引导加载程序</a:t>
            </a:r>
          </a:p>
        </p:txBody>
      </p:sp>
      <p:sp>
        <p:nvSpPr>
          <p:cNvPr id="203779"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zh-CN" altLang="en-US" dirty="0"/>
              <a:t>没</a:t>
            </a:r>
            <a:r>
              <a:rPr lang="en-US" altLang="zh-CN" dirty="0"/>
              <a:t> BIOS </a:t>
            </a:r>
            <a:r>
              <a:rPr lang="zh-CN" altLang="en-US" dirty="0"/>
              <a:t>那样的固件程序</a:t>
            </a:r>
            <a:endParaRPr lang="en-US" altLang="zh-CN" dirty="0"/>
          </a:p>
          <a:p>
            <a:pPr lvl="1" eaLnBrk="1" fontAlgn="auto" hangingPunct="1">
              <a:spcAft>
                <a:spcPts val="0"/>
              </a:spcAft>
              <a:defRPr/>
            </a:pPr>
            <a:r>
              <a:rPr lang="zh-CN" altLang="en-US" dirty="0"/>
              <a:t>有的嵌入式</a:t>
            </a:r>
            <a:r>
              <a:rPr lang="en-US" altLang="zh-CN" dirty="0"/>
              <a:t> CPU </a:t>
            </a:r>
            <a:r>
              <a:rPr lang="zh-CN" altLang="en-US" dirty="0"/>
              <a:t>也会内嵌一段短小的启动程序</a:t>
            </a:r>
            <a:endParaRPr lang="en-US" altLang="zh-CN" dirty="0"/>
          </a:p>
          <a:p>
            <a:pPr eaLnBrk="1" fontAlgn="auto" hangingPunct="1">
              <a:spcAft>
                <a:spcPts val="0"/>
              </a:spcAft>
              <a:defRPr/>
            </a:pPr>
            <a:r>
              <a:rPr lang="zh-CN" altLang="en-US" dirty="0"/>
              <a:t>系统的加载启动任务就完全由</a:t>
            </a:r>
            <a:r>
              <a:rPr lang="en-US" altLang="zh-CN" dirty="0"/>
              <a:t> Boot Loader </a:t>
            </a:r>
            <a:r>
              <a:rPr lang="zh-CN" altLang="en-US" dirty="0"/>
              <a:t>来完成</a:t>
            </a:r>
            <a:endParaRPr lang="en-US" altLang="zh-CN" dirty="0"/>
          </a:p>
          <a:p>
            <a:pPr lvl="1" eaLnBrk="1" fontAlgn="auto" hangingPunct="1">
              <a:spcAft>
                <a:spcPts val="0"/>
              </a:spcAft>
              <a:defRPr/>
            </a:pPr>
            <a:r>
              <a:rPr lang="zh-CN" altLang="en-US" dirty="0"/>
              <a:t>如</a:t>
            </a:r>
            <a:r>
              <a:rPr lang="en-US" altLang="zh-CN" dirty="0"/>
              <a:t>ARM7TDMI</a:t>
            </a:r>
            <a:r>
              <a:rPr lang="zh-CN" altLang="en-US" dirty="0"/>
              <a:t>中，系统在上电或复位时从地址</a:t>
            </a:r>
            <a:r>
              <a:rPr lang="en-US" altLang="zh-CN" dirty="0"/>
              <a:t> 0x00000000 </a:t>
            </a:r>
            <a:r>
              <a:rPr lang="zh-CN" altLang="en-US" dirty="0"/>
              <a:t>处开始执行</a:t>
            </a:r>
            <a:endParaRPr lang="en-US" altLang="zh-CN" dirty="0"/>
          </a:p>
          <a:p>
            <a:pPr lvl="1" eaLnBrk="1" fontAlgn="auto" hangingPunct="1">
              <a:spcAft>
                <a:spcPts val="0"/>
              </a:spcAft>
              <a:defRPr/>
            </a:pPr>
            <a:r>
              <a:rPr lang="zh-CN" altLang="en-US" dirty="0"/>
              <a:t>这个地址是</a:t>
            </a:r>
            <a:r>
              <a:rPr lang="en-US" altLang="zh-CN" dirty="0"/>
              <a:t>Boot Loader </a:t>
            </a:r>
            <a:r>
              <a:rPr lang="zh-CN" altLang="en-US" dirty="0" smtClean="0"/>
              <a:t>程序</a:t>
            </a:r>
            <a:endParaRPr lang="en-US" altLang="zh-CN"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684213" y="333375"/>
            <a:ext cx="3460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00B0F0"/>
                </a:solidFill>
                <a:ea typeface="黑体" panose="02010609060101010101" pitchFamily="49" charset="-122"/>
              </a:rPr>
              <a:t>提纲</a:t>
            </a:r>
          </a:p>
        </p:txBody>
      </p:sp>
      <p:sp>
        <p:nvSpPr>
          <p:cNvPr id="5" name="矩形 4"/>
          <p:cNvSpPr/>
          <p:nvPr/>
        </p:nvSpPr>
        <p:spPr>
          <a:xfrm>
            <a:off x="827584" y="1397000"/>
            <a:ext cx="6792416" cy="4480272"/>
          </a:xfrm>
          <a:prstGeom prst="rect">
            <a:avLst/>
          </a:prstGeom>
        </p:spPr>
        <p:txBody>
          <a:bodyPr/>
          <a:lstStyle/>
          <a:p>
            <a:pPr marL="342900" lvl="0" indent="-342900">
              <a:buFont typeface="Wingdings" panose="05000000000000000000" pitchFamily="2" charset="2"/>
              <a:buChar char="l"/>
            </a:pPr>
            <a:r>
              <a:rPr lang="zh-CN" altLang="en-US" sz="2400" b="1" dirty="0" smtClean="0">
                <a:latin typeface="+mn-ea"/>
                <a:ea typeface="+mn-ea"/>
                <a:cs typeface="黑体"/>
              </a:rPr>
              <a:t>嵌入式系统启动流程</a:t>
            </a:r>
            <a:endParaRPr lang="zh-CN" altLang="en-US" sz="2400" b="1" dirty="0">
              <a:latin typeface="+mn-ea"/>
              <a:ea typeface="+mn-ea"/>
              <a:cs typeface="黑体"/>
            </a:endParaRPr>
          </a:p>
          <a:p>
            <a:pPr marL="342900" lvl="0" indent="-342900">
              <a:buFont typeface="Wingdings" panose="05000000000000000000" pitchFamily="2" charset="2"/>
              <a:buChar char="l"/>
            </a:pPr>
            <a:r>
              <a:rPr lang="en-US" altLang="zh-CN" sz="2400" b="1" dirty="0" err="1" smtClean="0">
                <a:solidFill>
                  <a:srgbClr val="C00000"/>
                </a:solidFill>
                <a:latin typeface="+mn-ea"/>
                <a:ea typeface="+mn-ea"/>
                <a:cs typeface="黑体"/>
              </a:rPr>
              <a:t>BootLoader</a:t>
            </a:r>
            <a:r>
              <a:rPr lang="zh-CN" altLang="en-US" sz="2400" b="1" dirty="0" smtClean="0">
                <a:solidFill>
                  <a:srgbClr val="C00000"/>
                </a:solidFill>
                <a:latin typeface="+mn-ea"/>
                <a:ea typeface="+mn-ea"/>
                <a:cs typeface="黑体"/>
              </a:rPr>
              <a:t>概念</a:t>
            </a:r>
            <a:endParaRPr lang="zh-CN" altLang="en-US" sz="2400" b="1" dirty="0">
              <a:solidFill>
                <a:srgbClr val="C00000"/>
              </a:solidFill>
              <a:latin typeface="+mn-ea"/>
              <a:ea typeface="+mn-ea"/>
              <a:cs typeface="黑体"/>
            </a:endParaRPr>
          </a:p>
          <a:p>
            <a:pPr marL="342900" lvl="0" indent="-342900">
              <a:buFont typeface="Wingdings" panose="05000000000000000000" pitchFamily="2" charset="2"/>
              <a:buChar char="l"/>
            </a:pPr>
            <a:r>
              <a:rPr lang="en-US" altLang="zh-CN" sz="2400" b="1" dirty="0" err="1" smtClean="0">
                <a:latin typeface="+mn-ea"/>
                <a:ea typeface="+mn-ea"/>
                <a:cs typeface="黑体"/>
              </a:rPr>
              <a:t>BootLoader</a:t>
            </a:r>
            <a:r>
              <a:rPr lang="zh-CN" altLang="en-US" sz="2400" b="1" dirty="0" smtClean="0">
                <a:latin typeface="+mn-ea"/>
                <a:ea typeface="+mn-ea"/>
                <a:cs typeface="黑体"/>
              </a:rPr>
              <a:t>架构</a:t>
            </a:r>
            <a:endParaRPr lang="zh-CN" altLang="en-US" sz="2400" b="1" dirty="0">
              <a:latin typeface="+mn-ea"/>
              <a:ea typeface="+mn-ea"/>
              <a:cs typeface="黑体"/>
            </a:endParaRPr>
          </a:p>
          <a:p>
            <a:pPr marL="342900" lvl="0" indent="-342900">
              <a:buFont typeface="Wingdings" panose="05000000000000000000" pitchFamily="2" charset="2"/>
              <a:buChar char="l"/>
            </a:pPr>
            <a:r>
              <a:rPr lang="zh-CN" altLang="en-US" sz="2400" b="1" dirty="0" smtClean="0">
                <a:latin typeface="+mn-ea"/>
                <a:ea typeface="+mn-ea"/>
                <a:cs typeface="黑体"/>
              </a:rPr>
              <a:t>典型</a:t>
            </a:r>
            <a:r>
              <a:rPr lang="en-US" altLang="zh-CN" sz="2400" b="1" dirty="0" err="1" smtClean="0">
                <a:latin typeface="+mn-ea"/>
                <a:ea typeface="+mn-ea"/>
                <a:cs typeface="黑体"/>
              </a:rPr>
              <a:t>BootLoader</a:t>
            </a:r>
            <a:r>
              <a:rPr lang="zh-CN" altLang="en-US" sz="2400" b="1" dirty="0" smtClean="0">
                <a:latin typeface="+mn-ea"/>
                <a:ea typeface="+mn-ea"/>
                <a:cs typeface="黑体"/>
              </a:rPr>
              <a:t>介绍</a:t>
            </a:r>
            <a:endParaRPr lang="zh-CN" altLang="en-US" sz="2400" b="1" dirty="0">
              <a:latin typeface="+mn-ea"/>
              <a:ea typeface="+mn-ea"/>
              <a:cs typeface="黑体"/>
            </a:endParaRPr>
          </a:p>
        </p:txBody>
      </p:sp>
    </p:spTree>
    <p:extLst>
      <p:ext uri="{BB962C8B-B14F-4D97-AF65-F5344CB8AC3E}">
        <p14:creationId xmlns:p14="http://schemas.microsoft.com/office/powerpoint/2010/main" val="420751297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Boot Loader</a:t>
            </a:r>
            <a:r>
              <a:rPr lang="zh-CN" altLang="en-US" smtClean="0"/>
              <a:t>概念</a:t>
            </a:r>
            <a:r>
              <a:rPr lang="en-US" altLang="zh-CN" smtClean="0"/>
              <a:t> </a:t>
            </a:r>
          </a:p>
        </p:txBody>
      </p:sp>
      <p:sp>
        <p:nvSpPr>
          <p:cNvPr id="205827"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sz="2400" dirty="0"/>
              <a:t>在操作系统内核运行之前运行的一段小程序</a:t>
            </a:r>
            <a:endParaRPr lang="en-US" altLang="zh-CN" sz="2400" dirty="0"/>
          </a:p>
          <a:p>
            <a:pPr eaLnBrk="1" fontAlgn="auto" hangingPunct="1">
              <a:spcAft>
                <a:spcPts val="0"/>
              </a:spcAft>
              <a:defRPr/>
            </a:pPr>
            <a:r>
              <a:rPr lang="zh-CN" altLang="en-US" sz="2400" dirty="0"/>
              <a:t>功能</a:t>
            </a:r>
            <a:endParaRPr lang="en-US" altLang="zh-CN" sz="2400" dirty="0"/>
          </a:p>
          <a:p>
            <a:pPr lvl="1" eaLnBrk="1" fontAlgn="auto" hangingPunct="1">
              <a:spcAft>
                <a:spcPts val="0"/>
              </a:spcAft>
              <a:defRPr/>
            </a:pPr>
            <a:r>
              <a:rPr lang="zh-CN" altLang="en-US" sz="2000" dirty="0"/>
              <a:t>初始化硬件设备</a:t>
            </a:r>
            <a:endParaRPr lang="en-US" altLang="zh-CN" sz="2000" dirty="0"/>
          </a:p>
          <a:p>
            <a:pPr lvl="1" eaLnBrk="1" fontAlgn="auto" hangingPunct="1">
              <a:spcAft>
                <a:spcPts val="0"/>
              </a:spcAft>
              <a:defRPr/>
            </a:pPr>
            <a:r>
              <a:rPr lang="zh-CN" altLang="en-US" sz="2000" dirty="0"/>
              <a:t>建立内存空间的映射图</a:t>
            </a:r>
            <a:endParaRPr lang="en-US" altLang="zh-CN" sz="2000" dirty="0"/>
          </a:p>
          <a:p>
            <a:pPr lvl="1" eaLnBrk="1" fontAlgn="auto" hangingPunct="1">
              <a:spcAft>
                <a:spcPts val="0"/>
              </a:spcAft>
              <a:defRPr/>
            </a:pPr>
            <a:r>
              <a:rPr lang="zh-CN" altLang="en-US" sz="2000" dirty="0"/>
              <a:t>调整系统的软硬件环境，以便操作系统内核启动</a:t>
            </a:r>
            <a:endParaRPr lang="en-US" altLang="zh-CN" sz="2000" dirty="0"/>
          </a:p>
          <a:p>
            <a:pPr eaLnBrk="1" fontAlgn="auto" hangingPunct="1">
              <a:spcAft>
                <a:spcPts val="0"/>
              </a:spcAft>
              <a:defRPr/>
            </a:pPr>
            <a:r>
              <a:rPr lang="zh-CN" altLang="en-US" sz="2400" dirty="0"/>
              <a:t>一般不通用</a:t>
            </a:r>
            <a:endParaRPr lang="en-US" altLang="zh-CN" sz="2400" dirty="0"/>
          </a:p>
          <a:p>
            <a:pPr lvl="1" eaLnBrk="1" fontAlgn="auto" hangingPunct="1">
              <a:spcAft>
                <a:spcPts val="0"/>
              </a:spcAft>
              <a:defRPr/>
            </a:pPr>
            <a:r>
              <a:rPr lang="zh-CN" altLang="en-US" sz="2000" dirty="0"/>
              <a:t>依赖于处理器架构</a:t>
            </a:r>
            <a:endParaRPr lang="en-US" altLang="zh-CN" sz="2000" dirty="0"/>
          </a:p>
          <a:p>
            <a:pPr lvl="2" eaLnBrk="1" fontAlgn="auto" hangingPunct="1">
              <a:spcAft>
                <a:spcPts val="0"/>
              </a:spcAft>
              <a:defRPr/>
            </a:pPr>
            <a:r>
              <a:rPr lang="en-US" altLang="zh-CN" sz="1800" dirty="0"/>
              <a:t>CPU</a:t>
            </a:r>
            <a:r>
              <a:rPr lang="zh-CN" altLang="en-US" sz="1800" dirty="0"/>
              <a:t>体系结构：</a:t>
            </a:r>
            <a:r>
              <a:rPr lang="en-US" altLang="zh-CN" sz="1800" dirty="0"/>
              <a:t>ARM</a:t>
            </a:r>
            <a:r>
              <a:rPr lang="zh-CN" altLang="en-US" sz="1800" dirty="0"/>
              <a:t>、</a:t>
            </a:r>
            <a:r>
              <a:rPr lang="en-US" altLang="zh-CN" sz="1800" dirty="0"/>
              <a:t>MIPS</a:t>
            </a:r>
            <a:r>
              <a:rPr lang="zh-CN" altLang="en-US" sz="1800" dirty="0"/>
              <a:t>、</a:t>
            </a:r>
            <a:r>
              <a:rPr lang="en-US" altLang="zh-CN" sz="1800" dirty="0"/>
              <a:t>DSP</a:t>
            </a:r>
            <a:r>
              <a:rPr lang="zh-CN" altLang="en-US" sz="1800" dirty="0"/>
              <a:t>、</a:t>
            </a:r>
            <a:r>
              <a:rPr lang="en-US" altLang="zh-CN" sz="1800" dirty="0"/>
              <a:t>x86 </a:t>
            </a:r>
            <a:r>
              <a:rPr lang="en-US" altLang="zh-CN" sz="1800" dirty="0" err="1"/>
              <a:t>etc</a:t>
            </a:r>
            <a:endParaRPr lang="en-US" altLang="zh-CN" sz="1800" dirty="0"/>
          </a:p>
          <a:p>
            <a:pPr lvl="1" eaLnBrk="1" fontAlgn="auto" hangingPunct="1">
              <a:spcAft>
                <a:spcPts val="0"/>
              </a:spcAft>
              <a:defRPr/>
            </a:pPr>
            <a:r>
              <a:rPr lang="zh-CN" altLang="en-US" sz="2000" dirty="0"/>
              <a:t>依赖于具体的板级配置</a:t>
            </a:r>
            <a:r>
              <a:rPr lang="en-US" altLang="zh-CN" sz="2000" dirty="0"/>
              <a:t> </a:t>
            </a:r>
          </a:p>
          <a:p>
            <a:pPr lvl="2" eaLnBrk="1" fontAlgn="auto" hangingPunct="1">
              <a:spcAft>
                <a:spcPts val="0"/>
              </a:spcAft>
              <a:defRPr/>
            </a:pPr>
            <a:r>
              <a:rPr lang="zh-CN" altLang="en-US" sz="1800" dirty="0"/>
              <a:t>板级设备的配置：不同厂家的芯片、不同的内存空间</a:t>
            </a:r>
            <a:endParaRPr lang="en-US" altLang="zh-CN" sz="1800" dirty="0"/>
          </a:p>
          <a:p>
            <a:pPr lvl="1" eaLnBrk="1" fontAlgn="auto" hangingPunct="1">
              <a:spcAft>
                <a:spcPts val="0"/>
              </a:spcAft>
              <a:defRPr/>
            </a:pPr>
            <a:r>
              <a:rPr lang="zh-CN" altLang="en-US" sz="2000" dirty="0"/>
              <a:t>不同的</a:t>
            </a:r>
            <a:r>
              <a:rPr lang="en-US" altLang="zh-CN" sz="2000" dirty="0"/>
              <a:t> CPU</a:t>
            </a:r>
            <a:r>
              <a:rPr lang="zh-CN" altLang="en-US" sz="2000" dirty="0"/>
              <a:t>有不同的</a:t>
            </a:r>
            <a:r>
              <a:rPr lang="en-US" altLang="zh-CN" sz="2000" dirty="0"/>
              <a:t>Boot Loader </a:t>
            </a:r>
          </a:p>
          <a:p>
            <a:pPr lvl="1" eaLnBrk="1" fontAlgn="auto" hangingPunct="1">
              <a:spcAft>
                <a:spcPts val="0"/>
              </a:spcAft>
              <a:defRPr/>
            </a:pPr>
            <a:r>
              <a:rPr lang="zh-CN" altLang="en-US" sz="2000" dirty="0"/>
              <a:t>一些通用</a:t>
            </a:r>
            <a:r>
              <a:rPr lang="en-US" altLang="zh-CN" sz="2000" dirty="0" err="1"/>
              <a:t>BootLoader</a:t>
            </a:r>
            <a:r>
              <a:rPr lang="en-US" altLang="zh-CN" sz="2000" dirty="0"/>
              <a:t> </a:t>
            </a:r>
            <a:r>
              <a:rPr lang="zh-CN" altLang="en-US" sz="2000" dirty="0"/>
              <a:t>支持多</a:t>
            </a:r>
            <a:r>
              <a:rPr lang="en-US" altLang="zh-CN" sz="2000" dirty="0"/>
              <a:t>CPU</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2098</TotalTime>
  <Words>4528</Words>
  <Application>Microsoft Office PowerPoint</Application>
  <PresentationFormat>全屏显示(4:3)</PresentationFormat>
  <Paragraphs>516</Paragraphs>
  <Slides>56</Slides>
  <Notes>38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69" baseType="lpstr">
      <vt:lpstr>华文细黑</vt:lpstr>
      <vt:lpstr>宋体</vt:lpstr>
      <vt:lpstr>楷体_GB2312</vt:lpstr>
      <vt:lpstr>等线</vt:lpstr>
      <vt:lpstr>黑体</vt:lpstr>
      <vt:lpstr>Arial</vt:lpstr>
      <vt:lpstr>Calibri</vt:lpstr>
      <vt:lpstr>Times New Roman</vt:lpstr>
      <vt:lpstr>Verdana</vt:lpstr>
      <vt:lpstr>Wingdings</vt:lpstr>
      <vt:lpstr>自定义设计方案</vt:lpstr>
      <vt:lpstr>myTheme</vt:lpstr>
      <vt:lpstr>Visio</vt:lpstr>
      <vt:lpstr>第 10 讲 bootloader</vt:lpstr>
      <vt:lpstr>PowerPoint 演示文稿</vt:lpstr>
      <vt:lpstr>嵌入式系统启动流程</vt:lpstr>
      <vt:lpstr>BootLoader</vt:lpstr>
      <vt:lpstr>PC 机中的引导加载程序</vt:lpstr>
      <vt:lpstr>PC 机中的引导加载程序</vt:lpstr>
      <vt:lpstr>嵌入式系统中引导加载程序</vt:lpstr>
      <vt:lpstr>PowerPoint 演示文稿</vt:lpstr>
      <vt:lpstr>Boot Loader概念 </vt:lpstr>
      <vt:lpstr>Boot Loader存储 </vt:lpstr>
      <vt:lpstr>Bootloader的输入输出</vt:lpstr>
      <vt:lpstr>BootLoader操作模式 (1/3) </vt:lpstr>
      <vt:lpstr>BootLoader操作模式（2/3）</vt:lpstr>
      <vt:lpstr>BootLoader操作模式（3/3）</vt:lpstr>
      <vt:lpstr>Bootloader 的文件传输设备及协议 </vt:lpstr>
      <vt:lpstr>PowerPoint 演示文稿</vt:lpstr>
      <vt:lpstr>Boot Loader 的基本架构</vt:lpstr>
      <vt:lpstr>两阶段Bootloader概述</vt:lpstr>
      <vt:lpstr>Boot Loader 的主要任务</vt:lpstr>
      <vt:lpstr>stage1，基本的硬件初始化 </vt:lpstr>
      <vt:lpstr>为加载 stage2 准备 RAM 空间 </vt:lpstr>
      <vt:lpstr>拷贝 stage2 到 RAM 中 </vt:lpstr>
      <vt:lpstr>设置堆栈指针 sp </vt:lpstr>
      <vt:lpstr>跳转到 stage2 的 C 入口点 </vt:lpstr>
      <vt:lpstr>Stage2</vt:lpstr>
      <vt:lpstr>blob 的trampoline 程序示例</vt:lpstr>
      <vt:lpstr>Stage2：初始化本阶段要使用的硬件设备 </vt:lpstr>
      <vt:lpstr>检测系统的内存映射（memory map） </vt:lpstr>
      <vt:lpstr>检测流程</vt:lpstr>
      <vt:lpstr>加载内核映像和根文件系统映像 </vt:lpstr>
      <vt:lpstr>设置内核的启动参数 </vt:lpstr>
      <vt:lpstr>Boot Loader 设置的常见启动参数</vt:lpstr>
      <vt:lpstr>调用内核 </vt:lpstr>
      <vt:lpstr>串口终端的调试作用</vt:lpstr>
      <vt:lpstr>PowerPoint 演示文稿</vt:lpstr>
      <vt:lpstr>WinCE专用bootLoader</vt:lpstr>
      <vt:lpstr>X86的BIOS Boot Loader</vt:lpstr>
      <vt:lpstr>Boot Strap</vt:lpstr>
      <vt:lpstr>PowerPoint 演示文稿</vt:lpstr>
      <vt:lpstr>PowerPoint 演示文稿</vt:lpstr>
      <vt:lpstr>通用Bootloader：U-boot</vt:lpstr>
      <vt:lpstr>功能</vt:lpstr>
      <vt:lpstr>源码架构</vt:lpstr>
      <vt:lpstr>移植方法</vt:lpstr>
      <vt:lpstr>通用Bootloader： Redboot </vt:lpstr>
      <vt:lpstr>通用Bootloader： vivi</vt:lpstr>
      <vt:lpstr>   嵌入式Linux系统启动流程</vt:lpstr>
      <vt:lpstr>嵌入式linux</vt:lpstr>
      <vt:lpstr>Linux启动流程</vt:lpstr>
      <vt:lpstr>Boot Loader－LILO</vt:lpstr>
      <vt:lpstr>Boot Loader－GNU GRUB</vt:lpstr>
      <vt:lpstr>Boot Loader－GNU GRUB（2）</vt:lpstr>
      <vt:lpstr>进入Linux操作系统</vt:lpstr>
      <vt:lpstr>启动延时</vt:lpstr>
      <vt:lpstr>嵌入式Linux的启动优化</vt:lpstr>
      <vt:lpstr>实验四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Windows 用户</cp:lastModifiedBy>
  <cp:revision>236</cp:revision>
  <dcterms:created xsi:type="dcterms:W3CDTF">2011-08-03T07:44:17Z</dcterms:created>
  <dcterms:modified xsi:type="dcterms:W3CDTF">2020-12-17T03:28:13Z</dcterms:modified>
</cp:coreProperties>
</file>