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E0F2-D62E-4DDE-829E-9C7B74735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78CD31-4393-449C-AFBA-1BFE1B00A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D107B-1E76-4BC6-960D-4AF06446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C129D-4EF7-4CAF-B7B8-674FD1E4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A1B35-5965-4572-8B17-E7B3F8A6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5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45793-47E3-49A9-8E90-E83D1274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E7EF5-66F7-4713-8EBC-5465CD26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5D91C-C2F3-4ADA-BDD4-276490F2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B82BD-09D6-4E2B-9EA3-A8B88D05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0F630-8761-4E3F-A856-0A0CCF6F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48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97E48-9295-4996-92C1-01DA7A442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EA12C-7D9C-48F8-9911-8423FD766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3CB52-448A-4A70-9F3A-9566C97A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90735-C974-43A1-BA2D-ACA0A049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A810C-A10F-4B3B-AFF5-B1E2D6E3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D33E-521F-4255-A98E-F2F96534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2751F-F20F-4A2F-A8BE-30C639F5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B3799-3B23-4A22-9177-FAED8F11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E46D4-7059-49F6-94DF-E8BA2C25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9A6E60-BC40-4E32-B544-97A9A998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76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C3CFD-18BB-43B5-9318-FFAA9115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146A9A-FE4F-4C1D-A39A-F01CBAB1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B8191-2B8E-4CAD-989E-F4DF4D4D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4519E-9402-4B3E-8823-CFA4EAC2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BECEA-AFFA-41B3-9A08-358225BF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3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ECDFC-6B1F-4A94-B412-CBC254F5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74946-6579-44FC-B914-3910E7D7B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704E7-F1C9-4F3B-9A90-85ACBB239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A6BE7-4FFD-495D-999D-27A51636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CFE128-A44E-4AFD-A694-AD874F35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68408-4727-49D5-AF16-C34E868C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D3E02-9EAD-431E-90F6-1860BA3B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2AEE8-1D1D-4C03-A99D-79030D87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E31413-CB24-417D-9AC8-F19881A2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3CFA6B-54B2-4094-B42E-F27EC0601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E41BE1-FE25-473C-81DC-38D5CD3E6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DD3542-837D-4535-968A-29256B7A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EF1F86-6DBA-4694-A984-E738F1A7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74DD0D-09D5-4C5E-9694-D629A37A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48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9E464-F9A6-4D0A-B624-DE2EEA58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780454-9B07-4361-A25C-87F94FC0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28E557-FF9F-42AB-B05F-CA174AF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18D75-1D13-4F07-B6FE-5DDF798B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8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C9314-648B-4D60-A6BE-583339A6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13BDC6-4AB5-4A66-9218-D03A02EC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FBD5B-5926-4A74-A8B5-45B79D4C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5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775B5-6911-4C80-B0C1-0AD19D10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A43DA-D5C6-4696-846D-224DDD8C6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A725A5-ECAB-4D74-AD85-BFFE406FD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27F333-A496-430F-85DB-363614CE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B648A7-5EC8-4E52-ABC7-02C2C898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E369A-F975-419B-B48E-24B185DF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96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8DA0D-A18B-42CF-AFD4-38B9C14D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5D7653-CAA5-4859-8D52-029E7CACA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ADD08D-9C02-40CA-B42B-05D96B7D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796D2-4701-4A0A-A3F9-959EDCC4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04CBA-3897-47CC-853E-FFC95DC6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B7B1C6-42C0-49BD-AA8A-62A4691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1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F689EC-94EF-448B-B7CA-6857DC6E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216CD2-480A-4D94-921D-C6732DB1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860A6-E05E-4D47-8E2B-80AAFD60D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657D7-3147-4B74-B826-A62F86D321AB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9418A-66C8-43DD-8730-C5FC5B38A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AFAE2-8783-4434-90AD-C75F742F2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E62A-E523-41A1-B307-9A41C600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8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F3D5D-5E5D-41ED-8FBF-65D8601A9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AA07C4-760B-4DF9-96AF-F1E0CCEDB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n-</a:t>
            </a:r>
            <a:r>
              <a:rPr lang="zh-CN" altLang="en-US" dirty="0"/>
              <a:t>皇后与遗传算法</a:t>
            </a:r>
          </a:p>
        </p:txBody>
      </p:sp>
    </p:spTree>
    <p:extLst>
      <p:ext uri="{BB962C8B-B14F-4D97-AF65-F5344CB8AC3E}">
        <p14:creationId xmlns:p14="http://schemas.microsoft.com/office/powerpoint/2010/main" val="293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399F5-B2FB-42BB-8CF0-47914248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First-found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9A6C7FB-A283-4041-A110-75BE7014C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82243" y="644361"/>
            <a:ext cx="1850722" cy="6110173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30868B-B6B3-41DC-A9D7-1E3BEAD1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46" y="1595145"/>
            <a:ext cx="5156717" cy="48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E24EB-A17D-4C58-8BB0-F6775F00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Best-found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731177-B9E7-4E70-A962-421FDD1B7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955" y="1523441"/>
            <a:ext cx="4561667" cy="4989294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11218B8C-5B20-429C-8F4E-80D79173F6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29740" y="582633"/>
            <a:ext cx="2336267" cy="591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AD70E-880F-4B69-B298-CCDA743A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DA506-093E-450D-9195-3FEA91A0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整型</a:t>
            </a:r>
            <a:r>
              <a:rPr lang="zh-CN" altLang="en-US" dirty="0"/>
              <a:t>做</a:t>
            </a:r>
            <a:r>
              <a:rPr lang="zh-CN" altLang="en-US" b="1" dirty="0"/>
              <a:t>除法</a:t>
            </a:r>
            <a:r>
              <a:rPr lang="zh-CN" altLang="en-US" dirty="0"/>
              <a:t>自动</a:t>
            </a:r>
            <a:r>
              <a:rPr lang="zh-CN" altLang="en-US" b="1" dirty="0"/>
              <a:t>向下取整</a:t>
            </a:r>
            <a:r>
              <a:rPr lang="zh-CN" altLang="en-US" dirty="0"/>
              <a:t>，引起的棋盘得分计算错误：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此时比如</a:t>
            </a:r>
            <a:r>
              <a:rPr lang="en-US" altLang="zh-CN" dirty="0"/>
              <a:t>solution[3]=3, solution[5]=6</a:t>
            </a:r>
            <a:r>
              <a:rPr lang="zh-CN" altLang="en-US" dirty="0"/>
              <a:t>也会贡献一份冲突。</a:t>
            </a:r>
            <a:endParaRPr lang="en-US" altLang="zh-CN" dirty="0"/>
          </a:p>
          <a:p>
            <a:r>
              <a:rPr lang="zh-CN" altLang="en-US" dirty="0"/>
              <a:t>解决方案</a:t>
            </a:r>
            <a:r>
              <a:rPr lang="en-US" altLang="zh-CN" dirty="0"/>
              <a:t>: </a:t>
            </a:r>
            <a:r>
              <a:rPr lang="zh-CN" altLang="en-US" dirty="0"/>
              <a:t>类型转换。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2F89A7-DE10-47FC-91E1-03C2E7FE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301" y="2369435"/>
            <a:ext cx="9699888" cy="17512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8E225D-514C-4086-B75F-2F8B228B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5444009"/>
            <a:ext cx="10525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81919-2F01-44E4-B30F-4218FFEB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遗传算法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028C4-83E9-46CA-A0C0-7E7BC63E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利用遗传算法，求解给定连续函数的最小值。</a:t>
            </a:r>
            <a:endParaRPr lang="en-US" altLang="zh-CN" sz="2400" dirty="0"/>
          </a:p>
          <a:p>
            <a:r>
              <a:rPr lang="zh-CN" altLang="en-US" sz="2400" dirty="0"/>
              <a:t>个体编码：</a:t>
            </a:r>
            <a:r>
              <a:rPr lang="zh-CN" altLang="en-US" sz="2400" b="1" dirty="0"/>
              <a:t>二进制浮点</a:t>
            </a:r>
            <a:r>
              <a:rPr lang="zh-CN" altLang="en-US" sz="2400" dirty="0"/>
              <a:t>字符串。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其中前</a:t>
            </a:r>
            <a:r>
              <a:rPr lang="en-US" altLang="zh-CN" sz="2400" dirty="0"/>
              <a:t>4</a:t>
            </a:r>
            <a:r>
              <a:rPr lang="zh-CN" altLang="en-US" sz="2400" dirty="0"/>
              <a:t>位表示整数，第一位表示符号</a:t>
            </a:r>
            <a:r>
              <a:rPr lang="en-US" altLang="zh-CN" sz="2400" dirty="0"/>
              <a:t>(</a:t>
            </a:r>
            <a:r>
              <a:rPr lang="zh-CN" altLang="en-US" sz="2400" dirty="0"/>
              <a:t>可选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PSIZE: </a:t>
            </a:r>
            <a:r>
              <a:rPr lang="zh-CN" altLang="en-US" sz="2400" dirty="0"/>
              <a:t>种群的大小，保持不变。</a:t>
            </a:r>
            <a:r>
              <a:rPr lang="en-US" altLang="zh-CN" sz="2400" dirty="0"/>
              <a:t>Num(</a:t>
            </a:r>
            <a:r>
              <a:rPr lang="zh-CN" altLang="en-US" sz="2400" dirty="0"/>
              <a:t>子代</a:t>
            </a:r>
            <a:r>
              <a:rPr lang="en-US" altLang="zh-CN" sz="2400" dirty="0"/>
              <a:t>+</a:t>
            </a:r>
            <a:r>
              <a:rPr lang="zh-CN" altLang="en-US" sz="2400" dirty="0"/>
              <a:t>父代</a:t>
            </a:r>
            <a:r>
              <a:rPr lang="en-US" altLang="zh-CN" sz="2400" dirty="0"/>
              <a:t>)=2*PSIZE</a:t>
            </a:r>
          </a:p>
          <a:p>
            <a:r>
              <a:rPr lang="zh-CN" altLang="en-US" sz="2400" dirty="0"/>
              <a:t>适应度函数：给定的连续函数。</a:t>
            </a:r>
            <a:endParaRPr lang="en-US" altLang="zh-CN" sz="2400" dirty="0"/>
          </a:p>
          <a:p>
            <a:r>
              <a:rPr lang="zh-CN" altLang="en-US" sz="2400" dirty="0"/>
              <a:t>停止条件：进化至预设的最大代数。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1549F388-0621-448B-B32D-03958C152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713717" y="589620"/>
            <a:ext cx="2640083" cy="5937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40127D-49D8-48FE-B0D5-C66A4ADA3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030" y="4473880"/>
            <a:ext cx="6510880" cy="20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33A1E-9313-4C9D-BA9B-BDE80A29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交叉算子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238EA55-099F-4BCA-91EA-97B5887EA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787" y="1359090"/>
            <a:ext cx="2638502" cy="5092730"/>
          </a:xfr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96FD7544-55A7-4AD6-AE09-95EF6CA87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647289" y="365125"/>
            <a:ext cx="2706511" cy="60866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56E57B-CED1-4AFB-AF69-FC11D4284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15" y="1533709"/>
            <a:ext cx="6060091" cy="52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EA004-26FA-44E4-93F6-C941DC91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变异算子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B92DE00-6102-4000-A58B-F0922AD32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8" y="4673117"/>
            <a:ext cx="5772150" cy="86677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28BB90-621A-4D72-A342-81DCA03A5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1" y="2032989"/>
            <a:ext cx="8413515" cy="1831975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5D727C4-80A1-4FB5-BFE6-3C679E308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784645" y="755494"/>
            <a:ext cx="2692651" cy="60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FC67F-799D-46C1-AE14-196A1A93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选择算子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868A49-08F8-4E37-860C-C2A25F862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703" y="1422673"/>
            <a:ext cx="6107091" cy="5257881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93CD1DBA-6A68-47A3-A434-935E800B9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53903" y="550586"/>
            <a:ext cx="2823849" cy="635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70390-F708-43E4-9776-F0C61465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0B105C-4CC8-418B-9B91-0978CBEC5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：选择</a:t>
            </a:r>
            <a:r>
              <a:rPr lang="zh-CN" altLang="en-US" b="1" dirty="0"/>
              <a:t>最好的</a:t>
            </a:r>
            <a:r>
              <a:rPr lang="en-US" altLang="zh-CN" b="1" dirty="0"/>
              <a:t>PSIZE</a:t>
            </a:r>
            <a:r>
              <a:rPr lang="zh-CN" altLang="en-US" dirty="0"/>
              <a:t>个为下一代（截断选择）</a:t>
            </a:r>
            <a:endParaRPr lang="en-US" altLang="zh-CN" dirty="0"/>
          </a:p>
          <a:p>
            <a:r>
              <a:rPr lang="zh-CN" altLang="en-US" dirty="0"/>
              <a:t>思路：随机置换后排序。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：给每个个体一个选择概率，</a:t>
            </a:r>
            <a:r>
              <a:rPr lang="en-US" altLang="zh-CN" b="1" dirty="0"/>
              <a:t>y</a:t>
            </a:r>
            <a:r>
              <a:rPr lang="zh-CN" altLang="en-US" b="1" dirty="0"/>
              <a:t>值小（好）的被选择的概率就高</a:t>
            </a:r>
            <a:r>
              <a:rPr lang="zh-CN" altLang="en-US" dirty="0"/>
              <a:t>，然后依据此概率分布随机采样</a:t>
            </a:r>
            <a:r>
              <a:rPr lang="en-US" altLang="zh-CN" dirty="0"/>
              <a:t>PSIZE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思路：定义</a:t>
            </a:r>
            <a:r>
              <a:rPr lang="zh-CN" altLang="en-US" b="1" dirty="0"/>
              <a:t>之和为</a:t>
            </a:r>
            <a:r>
              <a:rPr lang="en-US" altLang="zh-CN" b="1" dirty="0"/>
              <a:t>1</a:t>
            </a:r>
            <a:r>
              <a:rPr lang="zh-CN" altLang="en-US" dirty="0"/>
              <a:t>的一组概率</a:t>
            </a:r>
            <a:r>
              <a:rPr lang="en-US" altLang="zh-CN" dirty="0" err="1"/>
              <a:t>i</a:t>
            </a:r>
            <a:r>
              <a:rPr lang="en-US" altLang="zh-CN" dirty="0"/>
              <a:t>/(1+2+…+2</a:t>
            </a:r>
            <a:r>
              <a:rPr lang="zh-CN" altLang="en-US" dirty="0"/>
              <a:t>*</a:t>
            </a:r>
            <a:r>
              <a:rPr lang="en-US" altLang="zh-CN" dirty="0"/>
              <a:t>PSIZE) </a:t>
            </a:r>
            <a:r>
              <a:rPr lang="zh-CN" altLang="en-US" dirty="0"/>
              <a:t>（</a:t>
            </a:r>
            <a:r>
              <a:rPr lang="en-US" altLang="zh-CN" dirty="0"/>
              <a:t>0&lt; </a:t>
            </a:r>
            <a:r>
              <a:rPr lang="en-US" altLang="zh-CN" dirty="0" err="1"/>
              <a:t>i</a:t>
            </a:r>
            <a:r>
              <a:rPr lang="en-US" altLang="zh-CN" dirty="0"/>
              <a:t> &lt;=PSIZE</a:t>
            </a:r>
            <a:r>
              <a:rPr lang="zh-CN" altLang="en-US" dirty="0"/>
              <a:t>），种群排序后按顺序</a:t>
            </a:r>
            <a:r>
              <a:rPr lang="zh-CN" altLang="en-US" b="1" dirty="0"/>
              <a:t>分配概率</a:t>
            </a:r>
            <a:r>
              <a:rPr lang="zh-CN" altLang="en-US" dirty="0"/>
              <a:t>，</a:t>
            </a:r>
            <a:r>
              <a:rPr lang="zh-CN" altLang="en-US" b="1" dirty="0"/>
              <a:t>越好的个体概率越大</a:t>
            </a:r>
            <a:r>
              <a:rPr lang="zh-CN" altLang="en-US" dirty="0"/>
              <a:t>，比如最坏的个体选择概率是</a:t>
            </a:r>
            <a:r>
              <a:rPr lang="en-US" altLang="zh-CN" dirty="0"/>
              <a:t>1/(1+2+…+2</a:t>
            </a:r>
            <a:r>
              <a:rPr lang="zh-CN" altLang="en-US" dirty="0"/>
              <a:t>*</a:t>
            </a:r>
            <a:r>
              <a:rPr lang="en-US" altLang="zh-CN" dirty="0"/>
              <a:t>PSIZE)</a:t>
            </a:r>
            <a:r>
              <a:rPr lang="zh-CN" altLang="en-US" dirty="0"/>
              <a:t>，最好的个体选择概率是</a:t>
            </a:r>
            <a:r>
              <a:rPr lang="en-US" altLang="zh-CN" dirty="0"/>
              <a:t>2*PSIZE/(1+2+…+2</a:t>
            </a:r>
            <a:r>
              <a:rPr lang="zh-CN" altLang="en-US" dirty="0"/>
              <a:t>*</a:t>
            </a:r>
            <a:r>
              <a:rPr lang="en-US" altLang="zh-CN" dirty="0"/>
              <a:t>PSIZE)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545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BCF53-4E69-4F9A-9591-79DA7D0A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987CE-B4F7-4885-A131-DB72B0BB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采用方法</a:t>
            </a:r>
            <a:r>
              <a:rPr lang="en-US" altLang="zh-CN" dirty="0"/>
              <a:t>1</a:t>
            </a:r>
            <a:r>
              <a:rPr lang="zh-CN" altLang="en-US" dirty="0"/>
              <a:t>，选最好的</a:t>
            </a:r>
            <a:r>
              <a:rPr lang="en-US" altLang="zh-CN" dirty="0"/>
              <a:t>PSIZE</a:t>
            </a:r>
            <a:r>
              <a:rPr lang="zh-CN" altLang="en-US" dirty="0"/>
              <a:t>个时</a:t>
            </a:r>
            <a:r>
              <a:rPr lang="zh-CN" altLang="en-US" b="1" dirty="0"/>
              <a:t>有放回</a:t>
            </a:r>
            <a:r>
              <a:rPr lang="zh-CN" altLang="en-US" dirty="0"/>
              <a:t>。最好的个体会</a:t>
            </a:r>
            <a:r>
              <a:rPr lang="zh-CN" altLang="en-US" b="1" dirty="0"/>
              <a:t>重复选择</a:t>
            </a:r>
            <a:r>
              <a:rPr lang="zh-CN" altLang="en-US" dirty="0"/>
              <a:t>，可能导致新种群中全是相同的个体，进化全靠变异。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运行选择算子时，只考虑子代。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应综合考虑父代以及子代，有时父代比子代更优。</a:t>
            </a:r>
          </a:p>
        </p:txBody>
      </p:sp>
    </p:spTree>
    <p:extLst>
      <p:ext uri="{BB962C8B-B14F-4D97-AF65-F5344CB8AC3E}">
        <p14:creationId xmlns:p14="http://schemas.microsoft.com/office/powerpoint/2010/main" val="250783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9F3CB-6E94-48D9-93A2-AE04C353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皇后问题（爬山法）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7B3D79D-72CC-44AE-927F-3CDF9FE2F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给出</a:t>
            </a:r>
            <a:r>
              <a:rPr lang="zh-CN" altLang="en-US" b="1" dirty="0"/>
              <a:t>一种</a:t>
            </a:r>
            <a:r>
              <a:rPr lang="zh-CN" altLang="en-US" dirty="0"/>
              <a:t>在 </a:t>
            </a:r>
            <a:r>
              <a:rPr lang="en-US" altLang="zh-CN" dirty="0"/>
              <a:t>n x n </a:t>
            </a:r>
            <a:r>
              <a:rPr lang="zh-CN" altLang="en-US" dirty="0"/>
              <a:t>的棋盘上放置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n</a:t>
            </a:r>
            <a:r>
              <a:rPr lang="zh-CN" altLang="en-US" dirty="0"/>
              <a:t>个</a:t>
            </a:r>
            <a:r>
              <a:rPr lang="zh-CN" altLang="en-US" b="1" dirty="0"/>
              <a:t>互相不攻击</a:t>
            </a:r>
            <a:r>
              <a:rPr lang="zh-CN" altLang="en-US" dirty="0"/>
              <a:t>的皇后的放置方法。</a:t>
            </a:r>
            <a:endParaRPr lang="en-US" altLang="zh-CN" dirty="0"/>
          </a:p>
          <a:p>
            <a:r>
              <a:rPr lang="zh-CN" altLang="en-US" dirty="0"/>
              <a:t>一维数组</a:t>
            </a:r>
            <a:r>
              <a:rPr lang="en-US" altLang="zh-CN" dirty="0"/>
              <a:t>solution</a:t>
            </a:r>
            <a:r>
              <a:rPr lang="zh-CN" altLang="en-US" dirty="0"/>
              <a:t>存每列皇后所在的行，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例如：</a:t>
            </a:r>
            <a:r>
              <a:rPr lang="en-US" altLang="zh-CN" dirty="0"/>
              <a:t>solution[0]=1</a:t>
            </a:r>
            <a:r>
              <a:rPr lang="zh-CN" altLang="en-US" dirty="0"/>
              <a:t>说明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列的第二行</a:t>
            </a:r>
            <a:r>
              <a:rPr lang="zh-CN" altLang="en-US" dirty="0"/>
              <a:t>放置皇后。</a:t>
            </a:r>
            <a:endParaRPr lang="en-US" altLang="zh-CN" dirty="0"/>
          </a:p>
          <a:p>
            <a:r>
              <a:rPr lang="en-US" altLang="zh-CN" dirty="0"/>
              <a:t>solution</a:t>
            </a:r>
            <a:r>
              <a:rPr lang="zh-CN" altLang="en-US" dirty="0"/>
              <a:t>中元素各不相同，保证</a:t>
            </a:r>
            <a:r>
              <a:rPr lang="zh-CN" altLang="en-US" b="1" dirty="0"/>
              <a:t>只会出现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对角线冲突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邻居算子：当前棋盘交换某两列上的皇后。</a:t>
            </a:r>
            <a:endParaRPr lang="en-US" altLang="zh-CN" dirty="0"/>
          </a:p>
          <a:p>
            <a:r>
              <a:rPr lang="zh-CN" altLang="en-US" dirty="0"/>
              <a:t>邻居数目：</a:t>
            </a:r>
            <a:r>
              <a:rPr lang="en-US" altLang="zh-CN" dirty="0"/>
              <a:t>n*(n-1)/2</a:t>
            </a:r>
            <a:endParaRPr lang="zh-CN" altLang="en-US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0F48D07F-D944-4C83-B14C-4B3A55C4049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57491" y="150683"/>
            <a:ext cx="26384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E3142-EE7E-404D-85FA-990AEDFD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计算棋盘的分数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1079D-61BB-4339-80B8-39FB0130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棋盘分数 </a:t>
            </a:r>
            <a:r>
              <a:rPr lang="en-US" altLang="zh-CN" dirty="0"/>
              <a:t>y </a:t>
            </a:r>
            <a:r>
              <a:rPr lang="zh-CN" altLang="en-US" dirty="0"/>
              <a:t>定义：冲突皇后的对数。</a:t>
            </a:r>
            <a:endParaRPr lang="en-US" altLang="zh-CN" dirty="0"/>
          </a:p>
          <a:p>
            <a:r>
              <a:rPr lang="en-US" altLang="zh-CN" dirty="0"/>
              <a:t>y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说明已经找到了最优解</a:t>
            </a:r>
            <a:endParaRPr lang="en-US" altLang="zh-CN" dirty="0"/>
          </a:p>
          <a:p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：遍历</a:t>
            </a:r>
            <a:r>
              <a:rPr lang="zh-CN" altLang="en-US" b="1" dirty="0"/>
              <a:t>所有皇后对</a:t>
            </a:r>
            <a:r>
              <a:rPr lang="zh-CN" altLang="en-US" dirty="0"/>
              <a:t>，统计冲突数。</a:t>
            </a:r>
            <a:endParaRPr lang="en-US" altLang="zh-CN" dirty="0"/>
          </a:p>
          <a:p>
            <a:r>
              <a:rPr lang="zh-CN" altLang="en-US" dirty="0"/>
              <a:t>复杂度：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17F392-4173-4338-8151-6B13989E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6" y="4080907"/>
            <a:ext cx="8214894" cy="234946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2DF81C04-3291-4F5A-BDB7-CBD106674D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71596" y="244871"/>
            <a:ext cx="26384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EC509-594D-4E53-820C-51A32AD2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计算棋盘的分数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90AA2-8939-4BBA-A871-0F569F40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：利用</a:t>
            </a:r>
            <a:r>
              <a:rPr lang="zh-CN" altLang="en-US" b="1" dirty="0"/>
              <a:t>当前</a:t>
            </a:r>
            <a:r>
              <a:rPr lang="zh-CN" altLang="en-US" dirty="0"/>
              <a:t>棋盘的</a:t>
            </a:r>
            <a:r>
              <a:rPr lang="en-US" altLang="zh-CN" dirty="0"/>
              <a:t>value</a:t>
            </a:r>
            <a:r>
              <a:rPr lang="zh-CN" altLang="en-US" dirty="0"/>
              <a:t>，调整邻居的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邻居只改变</a:t>
            </a:r>
            <a:r>
              <a:rPr lang="en-US" altLang="zh-CN" dirty="0"/>
              <a:t>2</a:t>
            </a:r>
            <a:r>
              <a:rPr lang="zh-CN" altLang="en-US" dirty="0"/>
              <a:t>列皇后位置，因此只需考虑交换前后，这</a:t>
            </a:r>
            <a:r>
              <a:rPr lang="en-US" altLang="zh-CN" b="1" dirty="0"/>
              <a:t>2</a:t>
            </a:r>
            <a:r>
              <a:rPr lang="zh-CN" altLang="en-US" b="1" dirty="0"/>
              <a:t>列</a:t>
            </a:r>
            <a:r>
              <a:rPr lang="zh-CN" altLang="en-US" dirty="0"/>
              <a:t>和其它</a:t>
            </a:r>
            <a:r>
              <a:rPr lang="zh-CN" altLang="en-US" b="1" dirty="0"/>
              <a:t>（</a:t>
            </a:r>
            <a:r>
              <a:rPr lang="en-US" altLang="zh-CN" b="1" dirty="0"/>
              <a:t>n-2</a:t>
            </a:r>
            <a:r>
              <a:rPr lang="zh-CN" altLang="en-US" b="1" dirty="0"/>
              <a:t>）列</a:t>
            </a:r>
            <a:r>
              <a:rPr lang="zh-CN" altLang="en-US" dirty="0"/>
              <a:t>皇后间的冲突数变化，从而计算邻居棋盘冲突数。</a:t>
            </a:r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O(n)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DBDE43-62FB-4E4C-B25F-4E0BB9EB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85" y="3680267"/>
            <a:ext cx="10051344" cy="30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DEF68-A740-41F4-A307-744A3594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计算棋盘的分数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3F2757-B263-4ACD-9A69-7BF8CB8D1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方案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：维护一个</a:t>
                </a:r>
                <a:r>
                  <a:rPr lang="zh-CN" altLang="en-US" b="1" dirty="0"/>
                  <a:t>对角线</a:t>
                </a:r>
                <a:r>
                  <a:rPr lang="zh-CN" altLang="en-US" dirty="0"/>
                  <a:t>数组，记录每条对角线上的皇后数。</a:t>
                </a:r>
                <a:endParaRPr lang="en-US" altLang="zh-CN" dirty="0"/>
              </a:p>
              <a:p>
                <a:r>
                  <a:rPr lang="zh-CN" altLang="en-US" dirty="0"/>
                  <a:t>某条对角线上有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个皇后，该对角线引起的冲突数为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棋盘冲突数 </a:t>
                </a:r>
                <a:r>
                  <a:rPr lang="en-US" altLang="zh-CN" dirty="0"/>
                  <a:t>= Sum(</a:t>
                </a:r>
                <a:r>
                  <a:rPr lang="zh-CN" altLang="en-US" dirty="0"/>
                  <a:t>每条对角线导致的冲突数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b="1" dirty="0"/>
                  <a:t>2</a:t>
                </a:r>
                <a:r>
                  <a:rPr lang="zh-CN" altLang="en-US" b="1" dirty="0"/>
                  <a:t>列皇后</a:t>
                </a:r>
                <a:r>
                  <a:rPr lang="zh-CN" altLang="en-US" dirty="0"/>
                  <a:t>的交换只与</a:t>
                </a:r>
                <a:r>
                  <a:rPr lang="en-US" altLang="zh-CN" b="1" dirty="0"/>
                  <a:t>8</a:t>
                </a:r>
                <a:r>
                  <a:rPr lang="zh-CN" altLang="en-US" b="1" dirty="0"/>
                  <a:t>条对角线</a:t>
                </a:r>
                <a:r>
                  <a:rPr lang="zh-CN" altLang="en-US" dirty="0"/>
                  <a:t>有关，棋盘冲突数的改变只需考虑至多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条对角线。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ym typeface="Wingdings" panose="05000000000000000000" pitchFamily="2" charset="2"/>
                  </a:rPr>
                  <a:t>O(1)</a:t>
                </a:r>
                <a:r>
                  <a:rPr lang="zh-CN" altLang="en-US" dirty="0">
                    <a:sym typeface="Wingdings" panose="05000000000000000000" pitchFamily="2" charset="2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3F2757-B263-4ACD-9A69-7BF8CB8D1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56B19F1-476B-481E-9F50-622347ADD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704" y="4001294"/>
            <a:ext cx="20764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3B2BE-78D7-40F5-9089-DEC13921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邻居算子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5A8FEA-3294-4144-BEF6-AA8740510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编号 </a:t>
                </a:r>
                <a:r>
                  <a:rPr lang="en-US" altLang="zh-CN" dirty="0"/>
                  <a:t>k -&gt;</a:t>
                </a:r>
                <a:r>
                  <a:rPr lang="zh-CN" altLang="en-US" b="1" dirty="0"/>
                  <a:t>下三角矩阵</a:t>
                </a:r>
                <a:r>
                  <a:rPr lang="zh-CN" altLang="en-US" dirty="0"/>
                  <a:t>下标 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j (</a:t>
                </a:r>
                <a:r>
                  <a:rPr lang="zh-CN" altLang="en-US" dirty="0"/>
                  <a:t>不含对角线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=1+2+…+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(0≤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5A8FEA-3294-4144-BEF6-AA8740510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C3FC2C0-00DA-4372-828A-2BFCB9D96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09" y="3242444"/>
            <a:ext cx="3305175" cy="251460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203B2D20-C917-4ADE-B72D-21D5845B37A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01491" y="291963"/>
            <a:ext cx="26384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34837-CC22-4C59-9CED-28CCDA65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邻居算子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8A1BBB-407B-4AB6-A0C9-27E1AB39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方案</a:t>
            </a:r>
            <a:r>
              <a:rPr lang="en-US" altLang="zh-CN" b="1" dirty="0"/>
              <a:t>1</a:t>
            </a:r>
            <a:r>
              <a:rPr lang="zh-CN" altLang="en-US" dirty="0"/>
              <a:t>：遍历所有可能的</a:t>
            </a:r>
            <a:r>
              <a:rPr lang="en-US" altLang="zh-CN" dirty="0" err="1"/>
              <a:t>i</a:t>
            </a:r>
            <a:r>
              <a:rPr lang="en-US" altLang="zh-CN" dirty="0"/>
              <a:t>, j</a:t>
            </a:r>
            <a:r>
              <a:rPr lang="zh-CN" altLang="en-US" dirty="0"/>
              <a:t>，直到找到一组</a:t>
            </a:r>
            <a:r>
              <a:rPr lang="en-US" altLang="zh-CN" dirty="0" err="1"/>
              <a:t>i</a:t>
            </a:r>
            <a:r>
              <a:rPr lang="en-US" altLang="zh-CN" dirty="0"/>
              <a:t>, j</a:t>
            </a:r>
            <a:r>
              <a:rPr lang="zh-CN" altLang="en-US" dirty="0"/>
              <a:t>，计算结果为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方案</a:t>
            </a:r>
            <a:r>
              <a:rPr lang="en-US" altLang="zh-CN" b="1" dirty="0"/>
              <a:t>2</a:t>
            </a:r>
            <a:r>
              <a:rPr lang="zh-CN" altLang="en-US" dirty="0"/>
              <a:t>：每个</a:t>
            </a:r>
            <a:r>
              <a:rPr lang="en-US" altLang="zh-CN" dirty="0" err="1"/>
              <a:t>i</a:t>
            </a:r>
            <a:r>
              <a:rPr lang="zh-CN" altLang="en-US" dirty="0"/>
              <a:t>对应</a:t>
            </a:r>
            <a:r>
              <a:rPr lang="en-US" altLang="zh-CN" dirty="0"/>
              <a:t>k</a:t>
            </a:r>
            <a:r>
              <a:rPr lang="zh-CN" altLang="en-US" dirty="0"/>
              <a:t>的一段</a:t>
            </a:r>
            <a:r>
              <a:rPr lang="zh-CN" altLang="en-US" b="1" dirty="0"/>
              <a:t>区间</a:t>
            </a:r>
            <a:r>
              <a:rPr lang="zh-CN" altLang="en-US" dirty="0"/>
              <a:t>，遍历所有</a:t>
            </a:r>
            <a:r>
              <a:rPr lang="en-US" altLang="zh-CN" dirty="0" err="1"/>
              <a:t>i</a:t>
            </a:r>
            <a:r>
              <a:rPr lang="zh-CN" altLang="en-US" dirty="0"/>
              <a:t>，直到</a:t>
            </a:r>
            <a:r>
              <a:rPr lang="en-US" altLang="zh-CN" dirty="0"/>
              <a:t>k</a:t>
            </a:r>
            <a:r>
              <a:rPr lang="zh-CN" altLang="en-US" dirty="0"/>
              <a:t>落在该区间内。</a:t>
            </a:r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8138FC-708C-4616-A8F2-650D25A8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58" y="2818966"/>
            <a:ext cx="5627997" cy="2225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630F46-D35A-4A96-B8A7-812953C4F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45" y="2323667"/>
            <a:ext cx="33051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7B964-45D4-4730-B549-25EDEF66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邻居算子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7378D-D0A8-4777-B8D5-019DB978C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方案</a:t>
                </a:r>
                <a:r>
                  <a:rPr lang="en-US" altLang="zh-CN" b="1" dirty="0"/>
                  <a:t>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直接逆推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以及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求解二次不等式得：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1+8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因为</m:t>
                    </m:r>
                  </m:oMath>
                </a14:m>
                <a:r>
                  <a:rPr lang="en-US" altLang="zh-CN" dirty="0" err="1"/>
                  <a:t>i</a:t>
                </a:r>
                <a:r>
                  <a:rPr lang="zh-CN" altLang="en-US" dirty="0"/>
                  <a:t>是整数：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1+8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: O(1)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7378D-D0A8-4777-B8D5-019DB978C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4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B30A6-8A1C-4BA5-8F04-29DB77D6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选择算子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08CCC-5512-4DD9-9C8C-5105EFFC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根据得分，</a:t>
            </a:r>
            <a:r>
              <a:rPr lang="zh-CN" altLang="en-US" b="1" dirty="0"/>
              <a:t>选出</a:t>
            </a:r>
            <a:r>
              <a:rPr lang="zh-CN" altLang="en-US" dirty="0"/>
              <a:t>要跳转到的</a:t>
            </a:r>
            <a:r>
              <a:rPr lang="zh-CN" altLang="en-US" b="1" dirty="0"/>
              <a:t>邻居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best-found: </a:t>
            </a:r>
            <a:r>
              <a:rPr lang="zh-CN" altLang="en-US" dirty="0"/>
              <a:t>跳转到</a:t>
            </a:r>
            <a:r>
              <a:rPr lang="zh-CN" altLang="en-US" b="1" dirty="0"/>
              <a:t>最好</a:t>
            </a:r>
            <a:r>
              <a:rPr lang="zh-CN" altLang="en-US" dirty="0"/>
              <a:t>（分数最低）的邻居。</a:t>
            </a:r>
            <a:endParaRPr lang="en-US" altLang="zh-CN" dirty="0"/>
          </a:p>
          <a:p>
            <a:r>
              <a:rPr lang="en-US" altLang="zh-CN" dirty="0"/>
              <a:t>first-found: </a:t>
            </a:r>
            <a:r>
              <a:rPr lang="zh-CN" altLang="en-US" dirty="0"/>
              <a:t>跳转到</a:t>
            </a:r>
            <a:r>
              <a:rPr lang="zh-CN" altLang="en-US" b="1" dirty="0"/>
              <a:t>第一个</a:t>
            </a:r>
            <a:r>
              <a:rPr lang="zh-CN" altLang="en-US" dirty="0"/>
              <a:t>访问的</a:t>
            </a:r>
            <a:r>
              <a:rPr lang="zh-CN" altLang="en-US" b="1" dirty="0"/>
              <a:t>更好</a:t>
            </a:r>
            <a:r>
              <a:rPr lang="zh-CN" altLang="en-US" dirty="0"/>
              <a:t>邻居；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配合</a:t>
            </a:r>
            <a:r>
              <a:rPr lang="zh-CN" altLang="en-US" b="1" dirty="0"/>
              <a:t>随机置换</a:t>
            </a:r>
            <a:r>
              <a:rPr lang="zh-CN" altLang="en-US" dirty="0"/>
              <a:t>，相当于从更好的邻居中</a:t>
            </a:r>
            <a:r>
              <a:rPr lang="zh-CN" altLang="en-US" b="1" dirty="0"/>
              <a:t>随机选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一个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2E1DB8F7-6C4E-406C-A100-7CDFE7CCCD9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75372" y="291964"/>
            <a:ext cx="26384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716</Words>
  <Application>Microsoft Office PowerPoint</Application>
  <PresentationFormat>宽屏</PresentationFormat>
  <Paragraphs>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Wingdings</vt:lpstr>
      <vt:lpstr>Office 主题​​</vt:lpstr>
      <vt:lpstr>实验二</vt:lpstr>
      <vt:lpstr>N皇后问题（爬山法）</vt:lpstr>
      <vt:lpstr>计算棋盘的分数</vt:lpstr>
      <vt:lpstr>计算棋盘的分数</vt:lpstr>
      <vt:lpstr>计算棋盘的分数</vt:lpstr>
      <vt:lpstr>邻居算子</vt:lpstr>
      <vt:lpstr>邻居算子</vt:lpstr>
      <vt:lpstr>邻居算子</vt:lpstr>
      <vt:lpstr>选择算子</vt:lpstr>
      <vt:lpstr>First-found</vt:lpstr>
      <vt:lpstr>Best-found</vt:lpstr>
      <vt:lpstr>常见问题</vt:lpstr>
      <vt:lpstr>遗传算法</vt:lpstr>
      <vt:lpstr>交叉算子</vt:lpstr>
      <vt:lpstr>变异算子</vt:lpstr>
      <vt:lpstr>选择算子</vt:lpstr>
      <vt:lpstr>选择算子</vt:lpstr>
      <vt:lpstr>常见问题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</dc:title>
  <dc:creator>汪 再东</dc:creator>
  <cp:lastModifiedBy>lenovo</cp:lastModifiedBy>
  <cp:revision>37</cp:revision>
  <dcterms:created xsi:type="dcterms:W3CDTF">2020-10-26T14:45:52Z</dcterms:created>
  <dcterms:modified xsi:type="dcterms:W3CDTF">2020-10-27T11:20:14Z</dcterms:modified>
</cp:coreProperties>
</file>