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1" r:id="rId19"/>
    <p:sldId id="278" r:id="rId20"/>
    <p:sldId id="280" r:id="rId21"/>
    <p:sldId id="279" r:id="rId22"/>
    <p:sldId id="283" r:id="rId23"/>
    <p:sldId id="257" r:id="rId24"/>
    <p:sldId id="258" r:id="rId25"/>
    <p:sldId id="259" r:id="rId26"/>
    <p:sldId id="260" r:id="rId27"/>
    <p:sldId id="26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580" autoAdjust="0"/>
    <p:restoredTop sz="92884" autoAdjust="0"/>
  </p:normalViewPr>
  <p:slideViewPr>
    <p:cSldViewPr snapToGrid="0">
      <p:cViewPr>
        <p:scale>
          <a:sx n="75" d="100"/>
          <a:sy n="75" d="100"/>
        </p:scale>
        <p:origin x="4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748A8-DC95-4741-9594-585A3C031ED0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1426A-62E3-4337-8442-574F585B5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1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为什么要讲：</a:t>
            </a:r>
            <a:endParaRPr lang="en-US" altLang="zh-CN" dirty="0" smtClean="0"/>
          </a:p>
          <a:p>
            <a:r>
              <a:rPr lang="zh-CN" altLang="en-US" dirty="0" smtClean="0"/>
              <a:t>有些人做作业的非常认真，敲到电脑上编译通过了，几十页纸。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26A-62E3-4337-8442-574F585B53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6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为什么要讲：</a:t>
            </a:r>
            <a:endParaRPr lang="en-US" altLang="zh-CN" dirty="0" smtClean="0"/>
          </a:p>
          <a:p>
            <a:r>
              <a:rPr lang="zh-CN" altLang="en-US" dirty="0" smtClean="0"/>
              <a:t>有些人做作业的非常认真，敲到电脑上编译通过了，几十页纸。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1426A-62E3-4337-8442-574F585B53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3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8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5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69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0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3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470A-9536-43BB-9F70-8C1156CF1324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BD70-072D-4520-A164-B7EC78DD4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2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reg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第一次习题课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王嵩超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5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T2.39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 smtClean="0"/>
                  <a:t>已知稀疏多项式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r>
                  <a:rPr lang="zh-CN" altLang="zh-CN" dirty="0"/>
                  <a:t>试采用存储量同多项式项数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成正比的顺序存储结构，编写求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的算法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/>
                  <a:t>s</a:t>
                </a:r>
                <a:r>
                  <a:rPr lang="en-US" altLang="zh-CN" dirty="0" err="1" smtClean="0"/>
                  <a:t>td</a:t>
                </a:r>
                <a:r>
                  <a:rPr lang="en-US" altLang="zh-CN" dirty="0" smtClean="0"/>
                  <a:t>::pow()</a:t>
                </a:r>
                <a:r>
                  <a:rPr lang="zh-CN" altLang="en-US" dirty="0" smtClean="0"/>
                  <a:t>的时间复杂度：在</a:t>
                </a:r>
                <a:r>
                  <a:rPr lang="en-US" altLang="zh-CN" dirty="0" smtClean="0"/>
                  <a:t>x86</a:t>
                </a:r>
                <a:r>
                  <a:rPr lang="zh-CN" altLang="en-US" dirty="0" smtClean="0"/>
                  <a:t>架构下，通常为</a:t>
                </a:r>
                <a:r>
                  <a:rPr lang="en-US" altLang="zh-CN" dirty="0" smtClean="0"/>
                  <a:t>O(1)</a:t>
                </a:r>
                <a:r>
                  <a:rPr lang="zh-CN" altLang="en-US" dirty="0" smtClean="0"/>
                  <a:t>。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dirty="0" smtClean="0"/>
                  <a:t>总时</a:t>
                </a:r>
                <a:r>
                  <a:rPr lang="zh-CN" altLang="en-US" dirty="0"/>
                  <a:t>间复杂</a:t>
                </a:r>
                <a:r>
                  <a:rPr lang="zh-CN" altLang="en-US" dirty="0" smtClean="0"/>
                  <a:t>度为</a:t>
                </a:r>
                <a:r>
                  <a:rPr lang="en-US" altLang="zh-CN" dirty="0" smtClean="0"/>
                  <a:t>O(m)</a:t>
                </a:r>
              </a:p>
              <a:p>
                <a:r>
                  <a:rPr lang="zh-CN" altLang="en-US" dirty="0"/>
                  <a:t>手</a:t>
                </a:r>
                <a:r>
                  <a:rPr lang="zh-CN" altLang="en-US" dirty="0" smtClean="0"/>
                  <a:t>写乘方算法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每项时间复杂度：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总时间复杂度：</a:t>
                </a:r>
                <a:r>
                  <a:rPr lang="en-US" altLang="zh-CN" dirty="0" smtClean="0"/>
                  <a:t>O(e1+e2+…+</a:t>
                </a:r>
                <a:r>
                  <a:rPr lang="en-US" altLang="zh-CN" dirty="0" err="1" smtClean="0"/>
                  <a:t>em</a:t>
                </a:r>
                <a:r>
                  <a:rPr lang="en-US" altLang="zh-CN" dirty="0" smtClean="0"/>
                  <a:t>)/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4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T2.39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207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 smtClean="0"/>
                  <a:t>手写乘方算法，利用秦九韶算法，共用上次的幂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总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时间复杂度：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207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199" y="2482653"/>
            <a:ext cx="10186556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curr_x_m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1.f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2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目前已求得的</a:t>
            </a:r>
            <a:r>
              <a:rPr lang="en-US" altLang="zh-CN" sz="28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x^m</a:t>
            </a:r>
            <a:endParaRPr lang="en-US" altLang="zh-CN" sz="2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curr_m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 = </a:t>
            </a:r>
            <a:r>
              <a:rPr lang="en-US" altLang="zh-CN" sz="2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0.f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28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最终的多项式值</a:t>
            </a:r>
            <a:endParaRPr lang="zh-CN" altLang="en-US" sz="28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8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sqpoly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8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(;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curr_m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sqpoly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curr_m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curr_x_m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*= x0;</a:t>
            </a:r>
          </a:p>
          <a:p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+= 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sqpoly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28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28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curr_x_m</a:t>
            </a:r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2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T3.6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69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zh-CN" b="1" dirty="0" smtClean="0"/>
                  <a:t>试证明：若借助栈由输入序列</a:t>
                </a:r>
                <a:r>
                  <a:rPr lang="en-US" altLang="zh-CN" b="1" dirty="0"/>
                  <a:t>12…n</a:t>
                </a:r>
                <a:r>
                  <a:rPr lang="zh-CN" altLang="zh-CN" b="1" dirty="0"/>
                  <a:t>得到的输出序列</a:t>
                </a:r>
                <a:r>
                  <a:rPr lang="zh-CN" altLang="zh-CN" b="1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en-US" altLang="zh-CN" dirty="0" smtClean="0"/>
                  <a:t>1,2,…,n</a:t>
                </a:r>
                <a:r>
                  <a:rPr lang="zh-CN" altLang="en-US" dirty="0" smtClean="0"/>
                  <a:t>的一个排列），</a:t>
                </a:r>
                <a:r>
                  <a:rPr lang="zh-CN" altLang="zh-CN" b="1" dirty="0"/>
                  <a:t>则在输出序列中不可能出现这样的情形：存在着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&lt;j&lt;k</a:t>
                </a:r>
                <a:r>
                  <a:rPr lang="zh-CN" altLang="zh-CN" dirty="0" smtClean="0"/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许多人想的太简单了：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入栈 </a:t>
                </a:r>
                <a:r>
                  <a:rPr lang="en-US" altLang="zh-CN" dirty="0" smtClean="0"/>
                  <a:t>1234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出</a:t>
                </a:r>
                <a:r>
                  <a:rPr lang="zh-CN" altLang="en-US" dirty="0" smtClean="0"/>
                  <a:t>栈 </a:t>
                </a:r>
                <a:r>
                  <a:rPr lang="en-US" altLang="zh-CN" dirty="0" smtClean="0"/>
                  <a:t>4321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=1234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可以确定的信息有啥：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&lt;j&lt;k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出栈顺序：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入栈顺序：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6902"/>
              </a:xfrm>
              <a:blipFill>
                <a:blip r:embed="rId2"/>
                <a:stretch>
                  <a:fillRect l="-1217" t="-2868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6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T3.6 </a:t>
            </a:r>
            <a:r>
              <a:rPr lang="zh-CN" altLang="en-US" dirty="0" smtClean="0"/>
              <a:t>一些同学的正确解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36198" r="3951" b="44952"/>
          <a:stretch/>
        </p:blipFill>
        <p:spPr>
          <a:xfrm>
            <a:off x="382337" y="1690688"/>
            <a:ext cx="11427326" cy="1756064"/>
          </a:xfrm>
        </p:spPr>
      </p:pic>
    </p:spTree>
    <p:extLst>
      <p:ext uri="{BB962C8B-B14F-4D97-AF65-F5344CB8AC3E}">
        <p14:creationId xmlns:p14="http://schemas.microsoft.com/office/powerpoint/2010/main" val="4765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2" t="16206" r="6198" b="4797"/>
          <a:stretch/>
        </p:blipFill>
        <p:spPr>
          <a:xfrm>
            <a:off x="2576945" y="31843"/>
            <a:ext cx="5569528" cy="677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T3.21 </a:t>
            </a:r>
            <a:r>
              <a:rPr lang="zh-CN" altLang="en-US" dirty="0"/>
              <a:t>中</a:t>
            </a:r>
            <a:r>
              <a:rPr lang="zh-CN" altLang="en-US" dirty="0" smtClean="0"/>
              <a:t>缀表达式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后缀表达式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中缀表达式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解</a:t>
                </a:r>
                <a:r>
                  <a:rPr lang="zh-CN" altLang="en-US" dirty="0" smtClean="0"/>
                  <a:t>析、计算 较麻烦。需利用栈来暂存操作符。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解</a:t>
                </a:r>
                <a:r>
                  <a:rPr lang="zh-CN" altLang="en-US" dirty="0" smtClean="0"/>
                  <a:t>析？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 smtClean="0"/>
                  <a:t>后缀表达式（逆波兰式）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∗+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解</a:t>
                </a:r>
                <a:r>
                  <a:rPr lang="zh-CN" altLang="en-US" dirty="0" smtClean="0"/>
                  <a:t>析、计算 较易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9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T3.21 </a:t>
            </a:r>
            <a:r>
              <a:rPr lang="zh-CN" altLang="en-US" dirty="0" smtClean="0"/>
              <a:t>中缀表达式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后缀表达式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7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基本的代码结构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641600" y="1825625"/>
            <a:ext cx="87122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= </a:t>
            </a:r>
            <a:r>
              <a:rPr lang="en-US" altLang="zh-CN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 {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为字母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 {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为左括号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入栈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 {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为右括号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反复出栈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打印，直到把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也吐出来了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判断优先级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zh-CN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c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的优先级比栈顶符号的高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入栈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(...)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c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的优先级比栈顶符号的低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反复出栈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打印，直到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a. 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遇到</a:t>
            </a:r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( b.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或者栈顶符合优先级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&gt;=c</a:t>
            </a:r>
            <a:endParaRPr lang="en-US" altLang="zh-CN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Week3 T3.21 </a:t>
            </a:r>
            <a:r>
              <a:rPr lang="zh-CN" altLang="en-US" dirty="0" smtClean="0"/>
              <a:t>优秀作业选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0" t="-152" r="10554" b="-1366"/>
          <a:stretch/>
        </p:blipFill>
        <p:spPr>
          <a:xfrm rot="16200000">
            <a:off x="2689432" y="-1021949"/>
            <a:ext cx="5964180" cy="9688157"/>
          </a:xfrm>
        </p:spPr>
      </p:pic>
    </p:spTree>
    <p:extLst>
      <p:ext uri="{BB962C8B-B14F-4D97-AF65-F5344CB8AC3E}">
        <p14:creationId xmlns:p14="http://schemas.microsoft.com/office/powerpoint/2010/main" val="13312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T3.21 </a:t>
            </a:r>
            <a:r>
              <a:rPr lang="zh-CN" altLang="en-US" dirty="0" smtClean="0"/>
              <a:t>额外的思考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括</a:t>
            </a:r>
            <a:r>
              <a:rPr lang="zh-CN" altLang="en-US" dirty="0"/>
              <a:t>号本</a:t>
            </a:r>
            <a:r>
              <a:rPr lang="zh-CN" altLang="en-US" dirty="0" smtClean="0"/>
              <a:t>身可不可以也作</a:t>
            </a:r>
            <a:r>
              <a:rPr lang="zh-CN" altLang="en-US" dirty="0"/>
              <a:t>为操作</a:t>
            </a:r>
            <a:r>
              <a:rPr lang="zh-CN" altLang="en-US" dirty="0" smtClean="0"/>
              <a:t>数？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栈顶操作符 与 新读入操作符 优先级相等？怎么处理，影响着什么？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Ans</a:t>
            </a:r>
            <a:r>
              <a:rPr lang="zh-CN" altLang="en-US" dirty="0" smtClean="0"/>
              <a:t>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末尾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46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第三次上机的补充说明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数据结构推荐：</a:t>
            </a:r>
            <a:r>
              <a:rPr lang="en-US" altLang="zh-CN" dirty="0" smtClean="0">
                <a:latin typeface="Consolas" panose="020B0609020204030204" pitchFamily="49" charset="0"/>
              </a:rPr>
              <a:t>char digit[N]</a:t>
            </a:r>
            <a:r>
              <a:rPr lang="zh-CN" altLang="en-US" dirty="0" smtClean="0"/>
              <a:t>，每个元素表示一个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从浮点数读入即可，不必用</a:t>
            </a:r>
            <a:r>
              <a:rPr lang="en-US" altLang="zh-CN" dirty="0" smtClean="0"/>
              <a:t>string</a:t>
            </a:r>
          </a:p>
          <a:p>
            <a:pPr lvl="1"/>
            <a:r>
              <a:rPr lang="zh-CN" altLang="en-US" dirty="0" smtClean="0"/>
              <a:t>方便打印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不用刻意追求紧凑的数据结构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7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作业相关的材料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https://docs.qq.com/doc/DRVhmcG5XSWZYdE1O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第三次上机的补充说明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10</a:t>
            </a:r>
            <a:r>
              <a:rPr lang="zh-CN" altLang="en-US" b="1" dirty="0" smtClean="0"/>
              <a:t>进制转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进制</a:t>
            </a:r>
            <a:endParaRPr lang="en-US" altLang="zh-CN" b="1" dirty="0" smtClean="0"/>
          </a:p>
          <a:p>
            <a:r>
              <a:rPr lang="zh-CN" altLang="en-US" dirty="0"/>
              <a:t>原则</a:t>
            </a:r>
            <a:r>
              <a:rPr lang="zh-CN" altLang="en-US" dirty="0" smtClean="0"/>
              <a:t>上需要支持大于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，和小于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第三次上机的补充说明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多项式计算</a:t>
            </a:r>
            <a:endParaRPr lang="en-US" altLang="zh-CN" dirty="0" smtClean="0"/>
          </a:p>
          <a:p>
            <a:r>
              <a:rPr lang="zh-CN" altLang="en-US" dirty="0" smtClean="0"/>
              <a:t>在程序内（用数组）定义好多项式的系数和幂数</a:t>
            </a:r>
            <a:endParaRPr lang="en-US" altLang="zh-CN" dirty="0" smtClean="0"/>
          </a:p>
          <a:p>
            <a:r>
              <a:rPr lang="zh-CN" altLang="en-US" dirty="0" smtClean="0"/>
              <a:t>系数均为浮点数，没有分式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解析多项式字符串为额外要求</a:t>
            </a:r>
            <a:endParaRPr lang="en-US" altLang="zh-CN" dirty="0"/>
          </a:p>
          <a:p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Term_pattern</a:t>
            </a:r>
            <a:r>
              <a:rPr lang="en-US" altLang="zh-CN" dirty="0" smtClean="0"/>
              <a:t> = “(\d+\.\d+)?x(\^\d+)?”</a:t>
            </a:r>
          </a:p>
          <a:p>
            <a:pPr marL="0" indent="0">
              <a:buNone/>
            </a:pPr>
            <a:r>
              <a:rPr lang="en-US" altLang="zh-CN" dirty="0" err="1" smtClean="0"/>
              <a:t>Expression_pattern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term_pattern</a:t>
            </a:r>
            <a:r>
              <a:rPr lang="en-US" altLang="zh-CN" dirty="0" smtClean="0"/>
              <a:t>\+|\-)*\+|\-</a:t>
            </a:r>
            <a:r>
              <a:rPr lang="en-US" altLang="zh-CN" dirty="0" smtClean="0"/>
              <a:t> (\d+\.\d+)?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https://docs.python.org/3/howto/regex.html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54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第三次上机的补充说明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关</a:t>
            </a:r>
            <a:r>
              <a:rPr lang="zh-CN" altLang="en-US" b="1" dirty="0" smtClean="0"/>
              <a:t>于额外功能的加分</a:t>
            </a:r>
            <a:endParaRPr lang="en-US" altLang="zh-CN" b="1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希</a:t>
            </a:r>
            <a:r>
              <a:rPr lang="zh-CN" altLang="en-US" dirty="0" smtClean="0"/>
              <a:t>望，也不会据此造成大的区分度</a:t>
            </a:r>
            <a:endParaRPr lang="en-US" altLang="zh-CN" dirty="0" smtClean="0"/>
          </a:p>
          <a:p>
            <a:r>
              <a:rPr lang="zh-CN" altLang="en-US" dirty="0"/>
              <a:t>更希</a:t>
            </a:r>
            <a:r>
              <a:rPr lang="zh-CN" altLang="en-US" dirty="0" smtClean="0"/>
              <a:t>望是出于个人的练习目的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6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zh-CN" altLang="en-US" b="1" dirty="0" smtClean="0"/>
              <a:t>纸质作业的现象</a:t>
            </a:r>
            <a:endParaRPr lang="en-US" altLang="zh-C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大多数人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手写代码，并尽力而为地避免错误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r>
              <a:rPr lang="zh-CN" altLang="en-US" b="1" dirty="0"/>
              <a:t>有</a:t>
            </a:r>
            <a:r>
              <a:rPr lang="zh-CN" altLang="en-US" b="1" dirty="0" smtClean="0"/>
              <a:t>些同学非常认真</a:t>
            </a:r>
            <a:r>
              <a:rPr lang="en-US" altLang="zh-CN" b="1" dirty="0" smtClean="0"/>
              <a:t>…</a:t>
            </a:r>
          </a:p>
          <a:p>
            <a:pPr lvl="1"/>
            <a:r>
              <a:rPr lang="zh-CN" altLang="en-US" b="1" dirty="0" smtClean="0"/>
              <a:t>在电脑上编译通过了，再抄到纸上</a:t>
            </a:r>
            <a:r>
              <a:rPr lang="zh-CN" altLang="en-US" b="1" dirty="0"/>
              <a:t>，</a:t>
            </a:r>
            <a:r>
              <a:rPr lang="zh-CN" altLang="en-US" b="1" dirty="0" smtClean="0"/>
              <a:t>几</a:t>
            </a:r>
            <a:r>
              <a:rPr lang="zh-CN" altLang="en-US" b="1" dirty="0"/>
              <a:t>十页</a:t>
            </a:r>
            <a:r>
              <a:rPr lang="zh-CN" altLang="en-US" b="1" dirty="0" smtClean="0"/>
              <a:t>纸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在我的组比例：</a:t>
            </a:r>
            <a:r>
              <a:rPr lang="en-US" altLang="zh-CN" b="1" dirty="0" smtClean="0"/>
              <a:t>4/30)</a:t>
            </a:r>
          </a:p>
          <a:p>
            <a:pPr marL="457200" lvl="1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807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现象背后的动机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为什么要做作业，不同的想法：</a:t>
            </a:r>
            <a:endParaRPr lang="en-US" altLang="zh-CN" b="1" dirty="0" smtClean="0"/>
          </a:p>
          <a:p>
            <a:r>
              <a:rPr lang="zh-CN" altLang="en-US" dirty="0" smtClean="0"/>
              <a:t>平时成绩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向更高的作业得分去努力。但不一定锻炼了实际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想锻炼编程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为了实际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能力的提升，但不一定是为了更高的分数。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5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对于第一类同学</a:t>
            </a:r>
            <a:endParaRPr lang="en-US" altLang="zh-C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助教改作业的政策</a:t>
            </a:r>
            <a:endParaRPr lang="en-US" altLang="zh-CN" dirty="0" smtClean="0"/>
          </a:p>
          <a:p>
            <a:r>
              <a:rPr lang="zh-CN" altLang="en-US" dirty="0" smtClean="0"/>
              <a:t>看懂你的代码的基本逻辑</a:t>
            </a:r>
            <a:endParaRPr lang="en-US" altLang="zh-CN" dirty="0" smtClean="0"/>
          </a:p>
          <a:p>
            <a:r>
              <a:rPr lang="zh-CN" altLang="en-US" dirty="0" smtClean="0"/>
              <a:t>尽</a:t>
            </a:r>
            <a:r>
              <a:rPr lang="zh-CN" altLang="en-US" dirty="0"/>
              <a:t>力而</a:t>
            </a:r>
            <a:r>
              <a:rPr lang="zh-CN" altLang="en-US" dirty="0" smtClean="0"/>
              <a:t>为的查错，找典型的考虑漏的地方来扣分</a:t>
            </a:r>
            <a:endParaRPr lang="en-US" altLang="zh-CN" dirty="0" smtClean="0"/>
          </a:p>
          <a:p>
            <a:r>
              <a:rPr lang="zh-CN" altLang="en-US" dirty="0" smtClean="0"/>
              <a:t>助教不是编译器</a:t>
            </a:r>
            <a:r>
              <a:rPr lang="zh-CN" altLang="en-US" dirty="0" smtClean="0"/>
              <a:t>，不可能查出所有错误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改</a:t>
            </a:r>
            <a:r>
              <a:rPr lang="zh-CN" altLang="en-US" b="1" dirty="0" smtClean="0"/>
              <a:t>卷</a:t>
            </a:r>
            <a:r>
              <a:rPr lang="zh-CN" altLang="en-US" dirty="0" smtClean="0"/>
              <a:t>时也会是这样的政策，可能会严格一些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9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对于第一类同学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zh-CN" altLang="en-US" dirty="0" smtClean="0"/>
              <a:t>为了让助教改的轻松，也为了你得到好的分数：</a:t>
            </a:r>
            <a:endParaRPr lang="en-US" altLang="zh-CN" dirty="0" smtClean="0"/>
          </a:p>
          <a:p>
            <a:pPr lvl="1"/>
            <a:r>
              <a:rPr lang="zh-CN" altLang="en-US" dirty="0"/>
              <a:t>尽</a:t>
            </a:r>
            <a:r>
              <a:rPr lang="zh-CN" altLang="en-US" dirty="0" smtClean="0"/>
              <a:t>量多写注释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把每个</a:t>
            </a:r>
            <a:r>
              <a:rPr lang="en-US" altLang="zh-CN" dirty="0" smtClean="0"/>
              <a:t>if, else</a:t>
            </a:r>
            <a:r>
              <a:rPr lang="zh-CN" altLang="en-US" dirty="0" smtClean="0"/>
              <a:t>代码块是干啥的注释清楚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zh-CN" altLang="en-US" dirty="0" smtClean="0"/>
              <a:t>果你觉得你的思路不一般，最好说明一下</a:t>
            </a:r>
            <a:endParaRPr lang="en-US" altLang="zh-CN" dirty="0" smtClean="0"/>
          </a:p>
          <a:p>
            <a:pPr lvl="2"/>
            <a:r>
              <a:rPr lang="zh-CN" altLang="en-US" dirty="0"/>
              <a:t>很容</a:t>
            </a:r>
            <a:r>
              <a:rPr lang="zh-CN" altLang="en-US" dirty="0" smtClean="0"/>
              <a:t>易看出来的，就不用写了</a:t>
            </a:r>
            <a:endParaRPr lang="en-US" altLang="zh-CN" dirty="0" smtClean="0"/>
          </a:p>
          <a:p>
            <a:pPr lvl="1"/>
            <a:r>
              <a:rPr lang="zh-CN" altLang="en-US" b="1" dirty="0"/>
              <a:t>注</a:t>
            </a:r>
            <a:r>
              <a:rPr lang="zh-CN" altLang="en-US" b="1" dirty="0" smtClean="0"/>
              <a:t>意缩进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可</a:t>
            </a:r>
            <a:r>
              <a:rPr lang="zh-CN" altLang="en-US" b="1" dirty="0"/>
              <a:t>读</a:t>
            </a:r>
            <a:r>
              <a:rPr lang="zh-CN" altLang="en-US" b="1" dirty="0" smtClean="0"/>
              <a:t>性</a:t>
            </a:r>
            <a:r>
              <a:rPr lang="zh-CN" altLang="en-US" dirty="0" smtClean="0"/>
              <a:t>不好的代码，助教有权</a:t>
            </a:r>
            <a:r>
              <a:rPr lang="zh-CN" altLang="en-US" b="1" dirty="0" smtClean="0"/>
              <a:t>拒绝阅读细节</a:t>
            </a:r>
            <a:r>
              <a:rPr lang="zh-CN" altLang="en-US" dirty="0" smtClean="0"/>
              <a:t>并</a:t>
            </a:r>
            <a:r>
              <a:rPr lang="zh-CN" altLang="en-US" b="1" dirty="0" smtClean="0"/>
              <a:t>扣分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尽量使用常规的思路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不用特别为了优化性能、时间复杂度。这门课没有这方面的强要求</a:t>
            </a:r>
            <a:endParaRPr lang="en-US" altLang="zh-CN" dirty="0" smtClean="0"/>
          </a:p>
          <a:p>
            <a:pPr lvl="1"/>
            <a:r>
              <a:rPr lang="zh-CN" altLang="en-US" dirty="0"/>
              <a:t>熟</a:t>
            </a:r>
            <a:r>
              <a:rPr lang="zh-CN" altLang="en-US" dirty="0" smtClean="0"/>
              <a:t>悉、并注意助教经常会检查的边界条件：</a:t>
            </a:r>
            <a:endParaRPr lang="en-US" altLang="zh-CN" dirty="0" smtClean="0"/>
          </a:p>
          <a:p>
            <a:pPr lvl="2"/>
            <a:r>
              <a:rPr lang="zh-CN" altLang="en-US" dirty="0"/>
              <a:t>数</a:t>
            </a:r>
            <a:r>
              <a:rPr lang="zh-CN" altLang="en-US" dirty="0" smtClean="0"/>
              <a:t>组越界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循环时检查指针非零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68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对于第二类同学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750"/>
            <a:ext cx="10515600" cy="54752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如果你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基础不扎实</a:t>
            </a:r>
            <a:endParaRPr lang="en-US" altLang="zh-CN" dirty="0" smtClean="0"/>
          </a:p>
          <a:p>
            <a:pPr lvl="1"/>
            <a:r>
              <a:rPr lang="zh-CN" altLang="en-US" dirty="0"/>
              <a:t>目</a:t>
            </a:r>
            <a:r>
              <a:rPr lang="zh-CN" altLang="en-US" dirty="0" smtClean="0"/>
              <a:t>的是熟悉调通一个程序</a:t>
            </a:r>
            <a:endParaRPr lang="en-US" altLang="zh-CN" dirty="0" smtClean="0"/>
          </a:p>
          <a:p>
            <a:pPr lvl="1"/>
            <a:r>
              <a:rPr lang="zh-CN" altLang="en-US" dirty="0"/>
              <a:t>作</a:t>
            </a:r>
            <a:r>
              <a:rPr lang="zh-CN" altLang="en-US" dirty="0" smtClean="0"/>
              <a:t>业确实可作为很好的编程练习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果你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基础扎实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想更高的要求自己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遇到有意思的作业题可以去实现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更多地去关注程序的</a:t>
            </a:r>
            <a:r>
              <a:rPr lang="zh-CN" altLang="en-US" b="1" dirty="0" smtClean="0"/>
              <a:t>正确性</a:t>
            </a:r>
            <a:r>
              <a:rPr lang="zh-CN" altLang="en-US" dirty="0" smtClean="0"/>
              <a:t>，与</a:t>
            </a:r>
            <a:r>
              <a:rPr lang="zh-CN" altLang="en-US" b="1" dirty="0" smtClean="0"/>
              <a:t>编程速度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仅仅跑通，远远不够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建</a:t>
            </a:r>
            <a:r>
              <a:rPr lang="zh-CN" altLang="en-US" dirty="0" smtClean="0"/>
              <a:t>议全部实现。因为缺乏完全的检查机制。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个人建议，作业可按第一类同学的要求去完成，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多花时间去做</a:t>
            </a:r>
            <a:r>
              <a:rPr lang="en-US" altLang="zh-CN" dirty="0" err="1" smtClean="0"/>
              <a:t>leetcode</a:t>
            </a:r>
            <a:r>
              <a:rPr lang="en-US" altLang="zh-CN" dirty="0" smtClean="0"/>
              <a:t>/USTC OJ</a:t>
            </a:r>
            <a:r>
              <a:rPr lang="zh-CN" altLang="en-US" dirty="0" smtClean="0"/>
              <a:t>，拥有完全的边界条件检查机制。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2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Week3 T3.21 </a:t>
            </a:r>
            <a:r>
              <a:rPr lang="zh-CN" altLang="en-US" dirty="0" smtClean="0"/>
              <a:t>额外的思考 </a:t>
            </a:r>
            <a:r>
              <a:rPr lang="en-US" altLang="zh-CN" dirty="0" smtClean="0"/>
              <a:t>Answer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影响在实际运算时，操作符的结合性。如果在相等时，选择入栈，则是右结合。如果选择弹出，则是左结合。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 </a:t>
            </a:r>
            <a:r>
              <a:rPr lang="zh-CN" altLang="en-US" dirty="0"/>
              <a:t>随机置换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1 ∼ n </a:t>
            </a:r>
            <a:r>
              <a:rPr lang="zh-CN" altLang="en-US" dirty="0" smtClean="0"/>
              <a:t>的自然数保存在数组 </a:t>
            </a:r>
            <a:r>
              <a:rPr lang="en-US" altLang="zh-CN" dirty="0" smtClean="0"/>
              <a:t>a[0] ∼ a[n−1] </a:t>
            </a:r>
            <a:r>
              <a:rPr lang="zh-CN" altLang="en-US" dirty="0" smtClean="0"/>
              <a:t>中，写一个算法，要求生 成其随机置换，且每个置换出现的概率相等</a:t>
            </a:r>
            <a:endParaRPr lang="en-US" altLang="zh-CN" dirty="0" smtClean="0"/>
          </a:p>
          <a:p>
            <a:r>
              <a:rPr lang="zh-CN" altLang="en-US" dirty="0" smtClean="0"/>
              <a:t>老师给的解：预存储所有排列，运行时随机抽取</a:t>
            </a:r>
            <a:endParaRPr lang="en-US" altLang="zh-CN" dirty="0"/>
          </a:p>
          <a:p>
            <a:r>
              <a:rPr lang="zh-CN" altLang="en-US" dirty="0" smtClean="0"/>
              <a:t>洗牌算法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种洗牌算法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2284574" y="3501801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nn-NO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 {</a:t>
            </a:r>
          </a:p>
          <a:p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 = </a:t>
            </a:r>
            <a:r>
              <a:rPr lang="nn-NO" altLang="zh-C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% (i + </a:t>
            </a:r>
            <a:r>
              <a:rPr lang="nn-NO" altLang="zh-C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C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</a:t>
            </a:r>
            <a:r>
              <a:rPr lang="nn-NO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[t]);</a:t>
            </a:r>
          </a:p>
          <a:p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4574" y="5380672"/>
            <a:ext cx="6096000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从倒数第二个，往左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 - </a:t>
            </a:r>
            <a:r>
              <a:rPr lang="en-US" altLang="zh-C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--) {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 = </a:t>
            </a:r>
            <a:r>
              <a:rPr lang="en-US" altLang="zh-C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% (</a:t>
            </a:r>
            <a:r>
              <a:rPr lang="en-US" altLang="zh-CN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[t], 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 </a:t>
            </a:r>
            <a:r>
              <a:rPr lang="zh-CN" altLang="en-US" dirty="0" smtClean="0"/>
              <a:t>随机置换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</a:t>
            </a:r>
            <a:r>
              <a:rPr lang="zh-CN" altLang="en-US" dirty="0" smtClean="0"/>
              <a:t>误的洗牌算法：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概率不相等。</a:t>
            </a:r>
            <a:endParaRPr lang="en-US" altLang="zh-CN" dirty="0" smtClean="0"/>
          </a:p>
          <a:p>
            <a:r>
              <a:rPr lang="zh-CN" altLang="en-US" dirty="0"/>
              <a:t>具体分</a:t>
            </a:r>
            <a:r>
              <a:rPr lang="zh-CN" altLang="en-US" dirty="0" smtClean="0"/>
              <a:t>析见腾讯文档。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549236" y="246515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nn-NO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N; i++) {</a:t>
            </a:r>
          </a:p>
          <a:p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 = </a:t>
            </a:r>
            <a:r>
              <a:rPr lang="nn-NO" altLang="zh-C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% N;</a:t>
            </a:r>
          </a:p>
          <a:p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nn-NO" altLang="zh-CN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nn-NO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[i], &amp;</a:t>
            </a:r>
            <a:r>
              <a:rPr lang="nn-NO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[t]);</a:t>
            </a:r>
          </a:p>
          <a:p>
            <a:r>
              <a:rPr lang="nn-NO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9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Week2 T2.12</a:t>
            </a:r>
            <a:endParaRPr lang="zh-CN" altLang="en-US" dirty="0"/>
          </a:p>
        </p:txBody>
      </p:sp>
      <p:pic>
        <p:nvPicPr>
          <p:cNvPr id="108" name="Content Placeholder 10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0416"/>
            <a:ext cx="10515600" cy="2913412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007919" y="486294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最简洁的办法？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36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Week2 T2.12 </a:t>
            </a:r>
            <a:r>
              <a:rPr lang="zh-CN" altLang="en-US" dirty="0" smtClean="0"/>
              <a:t>最间接易懂的代码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1" y="1942191"/>
            <a:ext cx="10602190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&gt; 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大于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 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小于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既然上面的代码没有</a:t>
            </a:r>
            <a:r>
              <a:rPr lang="en-US" altLang="zh-CN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，那么接下来比较</a:t>
            </a:r>
            <a:r>
              <a:rPr lang="en-US" altLang="zh-CN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两个串的长度即可，谁长谁就大。</a:t>
            </a:r>
            <a:endParaRPr lang="zh-CN" altLang="en-US" sz="2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(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大于 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小于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Week2 T2.12 </a:t>
            </a:r>
            <a:r>
              <a:rPr lang="zh-CN" altLang="en-US" dirty="0" smtClean="0"/>
              <a:t>较麻烦的代码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91473"/>
            <a:ext cx="1060219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2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&gt; 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 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接下来需要考虑</a:t>
            </a:r>
            <a:r>
              <a:rPr lang="en-US" altLang="zh-CN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是否到达末尾</a:t>
            </a:r>
            <a:endParaRPr lang="en-US" altLang="zh-CN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若没有到达，需要再比较</a:t>
            </a:r>
            <a:r>
              <a:rPr lang="en-US" altLang="zh-CN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],b[</a:t>
            </a:r>
            <a:r>
              <a:rPr lang="en-US" altLang="zh-CN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若到达了，则比较</a:t>
            </a:r>
            <a:r>
              <a:rPr lang="en-US" altLang="zh-CN" sz="2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lang="zh-CN" altLang="en-US" sz="2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长度</a:t>
            </a:r>
            <a:endParaRPr lang="en-US" altLang="zh-CN" sz="2400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min_length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[min_length-</a:t>
            </a:r>
            <a:r>
              <a:rPr lang="en-US" altLang="zh-CN" sz="2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altLang="zh-CN" sz="2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[min_length-</a:t>
            </a:r>
            <a:r>
              <a:rPr lang="en-US" altLang="zh-CN" sz="2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?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大于 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... ?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等于 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小于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(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大于 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小于</a:t>
            </a:r>
            <a:r>
              <a:rPr lang="en-US" altLang="zh-CN" sz="2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418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Week2 T2.19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6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已知线性表中的元素以值递增有序排列，并以单链表作存储结构。试写一高效的算法，删除表中所有值大于</a:t>
            </a:r>
            <a:r>
              <a:rPr lang="en-US" altLang="zh-CN" sz="2400" dirty="0"/>
              <a:t>mink</a:t>
            </a:r>
            <a:r>
              <a:rPr lang="zh-CN" altLang="zh-CN" sz="2400" dirty="0"/>
              <a:t>且小于</a:t>
            </a:r>
            <a:r>
              <a:rPr lang="en-US" altLang="zh-CN" sz="2400" dirty="0" err="1"/>
              <a:t>maxk</a:t>
            </a:r>
            <a:r>
              <a:rPr lang="zh-CN" altLang="zh-CN" sz="2400" dirty="0"/>
              <a:t>的元素（若表中存在这样的元素），同时释放被删结点空间，并分析你的算法的时间复杂度（注意，</a:t>
            </a:r>
            <a:r>
              <a:rPr lang="en-US" altLang="zh-CN" sz="2400" dirty="0"/>
              <a:t>mink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maxk</a:t>
            </a:r>
            <a:r>
              <a:rPr lang="zh-CN" altLang="zh-CN" sz="2400" dirty="0"/>
              <a:t>是给定的两个参变量，它们的值可以和表中的元素相同，也可以不同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边界条件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zh-CN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048000" y="4702617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错误</a:t>
            </a:r>
            <a:endParaRPr lang="en-US" altLang="zh-CN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 mink &amp;&amp; 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 </a:t>
            </a:r>
            <a:r>
              <a:rPr lang="en-US" altLang="zh-CN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maxk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CN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执行删除操作</a:t>
            </a:r>
            <a:endParaRPr lang="en-US" altLang="zh-CN" b="0" dirty="0" smtClean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 = 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7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Week2 T2.26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有序递增的链表</a:t>
            </a:r>
            <a:r>
              <a:rPr lang="en-US" altLang="zh-CN" b="1" dirty="0" smtClean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B</a:t>
            </a:r>
            <a:r>
              <a:rPr lang="zh-CN" altLang="zh-CN" b="1" dirty="0"/>
              <a:t>分别表示两个集</a:t>
            </a:r>
            <a:r>
              <a:rPr lang="zh-CN" altLang="zh-CN" b="1" dirty="0" smtClean="0"/>
              <a:t>合</a:t>
            </a:r>
            <a:r>
              <a:rPr lang="zh-CN" altLang="en-US" b="1" dirty="0" smtClean="0"/>
              <a:t>。</a:t>
            </a:r>
            <a:r>
              <a:rPr lang="zh-CN" altLang="zh-CN" b="1" dirty="0"/>
              <a:t>现要求另辟空间构成一个线性表</a:t>
            </a:r>
            <a:r>
              <a:rPr lang="en-US" altLang="zh-CN" b="1" dirty="0"/>
              <a:t>C</a:t>
            </a:r>
            <a:r>
              <a:rPr lang="zh-CN" altLang="zh-CN" b="1" dirty="0"/>
              <a:t>，其元素为</a:t>
            </a:r>
            <a:r>
              <a:rPr lang="en-US" altLang="zh-CN" b="1" dirty="0"/>
              <a:t>A</a:t>
            </a:r>
            <a:r>
              <a:rPr lang="zh-CN" altLang="zh-CN" b="1" dirty="0"/>
              <a:t>和</a:t>
            </a:r>
            <a:r>
              <a:rPr lang="en-US" altLang="zh-CN" b="1" dirty="0"/>
              <a:t>B</a:t>
            </a:r>
            <a:r>
              <a:rPr lang="zh-CN" altLang="zh-CN" b="1" dirty="0"/>
              <a:t>中元素的交集，且表</a:t>
            </a:r>
            <a:r>
              <a:rPr lang="en-US" altLang="zh-CN" b="1" dirty="0"/>
              <a:t>C</a:t>
            </a:r>
            <a:r>
              <a:rPr lang="zh-CN" altLang="zh-CN" b="1" dirty="0"/>
              <a:t>中的元素有依值递增有序排列。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有很多人写成了求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两表的并集，差集，就是没写交集</a:t>
            </a:r>
            <a:endParaRPr lang="en-US" altLang="zh-CN" dirty="0"/>
          </a:p>
          <a:p>
            <a:r>
              <a:rPr lang="zh-CN" altLang="en-US" dirty="0" smtClean="0"/>
              <a:t>有人额外删除了</a:t>
            </a:r>
            <a:r>
              <a:rPr lang="en-US" altLang="zh-CN" dirty="0" smtClean="0"/>
              <a:t>B</a:t>
            </a:r>
            <a:r>
              <a:rPr lang="zh-CN" altLang="en-US" dirty="0" smtClean="0"/>
              <a:t>表的元素。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82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1564</Words>
  <Application>Microsoft Office PowerPoint</Application>
  <PresentationFormat>Widescreen</PresentationFormat>
  <Paragraphs>211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等线</vt:lpstr>
      <vt:lpstr>等线 Light</vt:lpstr>
      <vt:lpstr>Arial</vt:lpstr>
      <vt:lpstr>Cambria Math</vt:lpstr>
      <vt:lpstr>Consolas</vt:lpstr>
      <vt:lpstr>Office Theme</vt:lpstr>
      <vt:lpstr>Microsoft 公式 3.0</vt:lpstr>
      <vt:lpstr>第一次习题课</vt:lpstr>
      <vt:lpstr>作业相关的材料</vt:lpstr>
      <vt:lpstr>Week 1 随机置换</vt:lpstr>
      <vt:lpstr>Week 1 随机置换</vt:lpstr>
      <vt:lpstr>Week2 T2.12</vt:lpstr>
      <vt:lpstr>Week2 T2.12 最间接易懂的代码</vt:lpstr>
      <vt:lpstr>Week2 T2.12 较麻烦的代码</vt:lpstr>
      <vt:lpstr>Week2 T2.19</vt:lpstr>
      <vt:lpstr>Week2 T2.26</vt:lpstr>
      <vt:lpstr>Week3 T2.39</vt:lpstr>
      <vt:lpstr>Week3 T2.39</vt:lpstr>
      <vt:lpstr>Week3 T3.6</vt:lpstr>
      <vt:lpstr>Week3 T3.6 一些同学的正确解 </vt:lpstr>
      <vt:lpstr>PowerPoint Presentation</vt:lpstr>
      <vt:lpstr>Week3 T3.21 中缀表达式-&gt;后缀表达式</vt:lpstr>
      <vt:lpstr>Week3 T3.21 中缀表达式-&gt;后缀表达式</vt:lpstr>
      <vt:lpstr>Week3 T3.21 优秀作业选</vt:lpstr>
      <vt:lpstr>Week3 T3.21 额外的思考</vt:lpstr>
      <vt:lpstr>第三次上机的补充说明</vt:lpstr>
      <vt:lpstr>第三次上机的补充说明</vt:lpstr>
      <vt:lpstr>第三次上机的补充说明</vt:lpstr>
      <vt:lpstr>第三次上机的补充说明</vt:lpstr>
      <vt:lpstr>关于纸质作业的现象</vt:lpstr>
      <vt:lpstr>现象背后的动机</vt:lpstr>
      <vt:lpstr>对于第一类同学</vt:lpstr>
      <vt:lpstr>对于第一类同学</vt:lpstr>
      <vt:lpstr>对于第二类同学</vt:lpstr>
      <vt:lpstr>Week3 T3.21 额外的思考 Answer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Songchao Wang</dc:creator>
  <cp:lastModifiedBy>Songchao Wang</cp:lastModifiedBy>
  <cp:revision>35</cp:revision>
  <dcterms:created xsi:type="dcterms:W3CDTF">2020-10-20T03:00:09Z</dcterms:created>
  <dcterms:modified xsi:type="dcterms:W3CDTF">2020-10-21T05:30:20Z</dcterms:modified>
</cp:coreProperties>
</file>