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4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7671-E2E3-4B00-81C3-F6FF29630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FBA0-48FB-4A50-9FA0-687419254A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操作系统作业一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请分别从系统和用户的角度，阐述操作系统的主要功能</a:t>
            </a:r>
            <a:r>
              <a:rPr lang="en-US" altLang="zh-CN" b="1" dirty="0">
                <a:solidFill>
                  <a:srgbClr val="FF0000"/>
                </a:solidFill>
              </a:rPr>
              <a:t>ch1 37-38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5167312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zh-CN" altLang="en-US" sz="2400" b="1" dirty="0"/>
              <a:t>答：</a:t>
            </a:r>
            <a:r>
              <a:rPr lang="en-GB" altLang="zh-CN" sz="2400" dirty="0"/>
              <a:t>1.</a:t>
            </a:r>
            <a:r>
              <a:rPr lang="zh-CN" altLang="en-US" sz="2400" dirty="0"/>
              <a:t>系统角度：操作系统是</a:t>
            </a:r>
            <a:r>
              <a:rPr lang="zh-CN" altLang="en-US" sz="2400" b="1" dirty="0">
                <a:solidFill>
                  <a:srgbClr val="FF0000"/>
                </a:solidFill>
              </a:rPr>
              <a:t>控制程序，资源分配器 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zh-CN" altLang="en-US" sz="2400" dirty="0"/>
              <a:t>管理用户程序的执行以防止计算机资源的错误使用或使用不当。</a:t>
            </a:r>
            <a:endParaRPr lang="en-US" altLang="zh-CN" sz="2400" dirty="0"/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管理计算机系统中的资源，能够有效而公平地处理冲突的资源请求。</a:t>
            </a:r>
            <a:endParaRPr lang="en-US" altLang="zh-CN" sz="2400" dirty="0"/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 dirty="0"/>
              <a:t>          </a:t>
            </a:r>
            <a:endParaRPr lang="en-US" altLang="zh-CN" sz="2400" dirty="0"/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 dirty="0"/>
              <a:t>       2.</a:t>
            </a:r>
            <a:r>
              <a:rPr lang="zh-CN" altLang="en-US" sz="2400" dirty="0"/>
              <a:t>用户角度：取决于视角</a:t>
            </a:r>
            <a:r>
              <a:rPr lang="zh-CN" altLang="en-US" sz="2400" b="1" dirty="0">
                <a:solidFill>
                  <a:srgbClr val="FF0000"/>
                </a:solidFill>
              </a:rPr>
              <a:t>  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1196975" indent="-342900">
              <a:lnSpc>
                <a:spcPts val="2500"/>
              </a:lnSpc>
            </a:pPr>
            <a:r>
              <a:rPr lang="en-US" altLang="zh-CN" sz="2400" dirty="0"/>
              <a:t>PC</a:t>
            </a:r>
            <a:r>
              <a:rPr lang="zh-CN" altLang="en-US" sz="2400" dirty="0"/>
              <a:t>用户想要的是</a:t>
            </a:r>
            <a:r>
              <a:rPr lang="zh-CN" altLang="en-US" sz="2400" b="1" dirty="0">
                <a:solidFill>
                  <a:srgbClr val="FF0000"/>
                </a:solidFill>
              </a:rPr>
              <a:t>易用性，高性能</a:t>
            </a:r>
            <a:r>
              <a:rPr lang="zh-CN" altLang="en-US" sz="2400" dirty="0"/>
              <a:t>，但是不在乎资源使用率</a:t>
            </a:r>
            <a:endParaRPr lang="en-US" altLang="zh-CN" sz="2400" dirty="0"/>
          </a:p>
          <a:p>
            <a:pPr marL="1196975" indent="-342900">
              <a:lnSpc>
                <a:spcPts val="2500"/>
              </a:lnSpc>
            </a:pPr>
            <a:r>
              <a:rPr lang="zh-CN" altLang="en-US" sz="2400" dirty="0"/>
              <a:t>大型机或小型计算机之类的共享计算机必须让所有用户满意：</a:t>
            </a:r>
            <a:r>
              <a:rPr lang="zh-CN" altLang="en-US" sz="2400" b="1" dirty="0">
                <a:solidFill>
                  <a:srgbClr val="FF0000"/>
                </a:solidFill>
              </a:rPr>
              <a:t>最大化资源率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1196975" indent="-342900">
              <a:lnSpc>
                <a:spcPts val="2500"/>
              </a:lnSpc>
            </a:pPr>
            <a:r>
              <a:rPr lang="zh-CN" altLang="en-US" sz="2400" dirty="0"/>
              <a:t>专用系统（例如工作站）的用户拥有专用资源，但经常使用服务器中的共享资源：这类操作系统的设计目的是个人使用性能和资源利用率的</a:t>
            </a:r>
            <a:r>
              <a:rPr lang="zh-CN" altLang="en-US" sz="2400" b="1" dirty="0">
                <a:solidFill>
                  <a:srgbClr val="FF0000"/>
                </a:solidFill>
              </a:rPr>
              <a:t>折中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1196975" indent="-342900">
              <a:lnSpc>
                <a:spcPts val="2500"/>
              </a:lnSpc>
            </a:pPr>
            <a:r>
              <a:rPr lang="zh-CN" altLang="en-US" sz="2400" dirty="0"/>
              <a:t>移动计算机资源贫乏，针对</a:t>
            </a:r>
            <a:r>
              <a:rPr lang="zh-CN" altLang="en-US" sz="2400" b="1" dirty="0">
                <a:solidFill>
                  <a:srgbClr val="FF0000"/>
                </a:solidFill>
              </a:rPr>
              <a:t>可用性和电池寿命</a:t>
            </a:r>
            <a:r>
              <a:rPr lang="zh-CN" altLang="en-US" sz="2400" dirty="0"/>
              <a:t>进行了优化</a:t>
            </a:r>
            <a:endParaRPr lang="en-US" altLang="zh-CN" sz="2400" dirty="0"/>
          </a:p>
          <a:p>
            <a:pPr marL="1196975" indent="-342900">
              <a:lnSpc>
                <a:spcPts val="2500"/>
              </a:lnSpc>
            </a:pPr>
            <a:r>
              <a:rPr lang="zh-CN" altLang="en-US" sz="2400" dirty="0"/>
              <a:t>某些计算机没有或几乎没有用户界面，例如设备和汽车中的嵌入式计算机。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解释什么是系统调用？阐述系统调用与</a:t>
            </a:r>
            <a:r>
              <a:rPr lang="en-US" altLang="zh-CN" dirty="0"/>
              <a:t>API</a:t>
            </a:r>
            <a:r>
              <a:rPr lang="zh-CN" altLang="en-US" dirty="0"/>
              <a:t>的逻辑关系。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ch2 p29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33106"/>
            <a:ext cx="11153503" cy="50248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zh-CN" altLang="en-US" sz="2400" dirty="0"/>
              <a:t>系统调用是操作系统为了向用户提供服务而设计的一系列程序接口</a:t>
            </a:r>
            <a:r>
              <a:rPr lang="en-US" altLang="zh-CN" sz="2400" dirty="0"/>
              <a:t>,</a:t>
            </a:r>
            <a:r>
              <a:rPr lang="zh-CN" altLang="en-US" sz="2400" dirty="0"/>
              <a:t>进入内核。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</a:rPr>
              <a:t>系统调用和</a:t>
            </a:r>
            <a:r>
              <a:rPr lang="en-US" altLang="zh-CN" sz="2400" dirty="0">
                <a:solidFill>
                  <a:srgbClr val="FF0000"/>
                </a:solidFill>
              </a:rPr>
              <a:t>API</a:t>
            </a:r>
            <a:r>
              <a:rPr lang="zh-CN" altLang="en-US" sz="2400" dirty="0">
                <a:solidFill>
                  <a:srgbClr val="FF0000"/>
                </a:solidFill>
              </a:rPr>
              <a:t>的逻辑关系 </a:t>
            </a:r>
            <a:r>
              <a:rPr lang="en-US" altLang="zh-CN" sz="2400" dirty="0"/>
              <a:t>:   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API</a:t>
            </a:r>
            <a:r>
              <a:rPr lang="zh-CN" altLang="en-US" sz="2400" dirty="0"/>
              <a:t>是应用程序接口。用户应用程序调用</a:t>
            </a:r>
            <a:r>
              <a:rPr lang="en-US" altLang="zh-CN" sz="2400" dirty="0"/>
              <a:t>API</a:t>
            </a:r>
            <a:r>
              <a:rPr lang="zh-CN" altLang="en-US" sz="2400" dirty="0"/>
              <a:t>，</a:t>
            </a:r>
            <a:r>
              <a:rPr lang="en-US" altLang="zh-CN" sz="2400" dirty="0"/>
              <a:t>API</a:t>
            </a:r>
            <a:r>
              <a:rPr lang="zh-CN" altLang="en-US" sz="2400" dirty="0"/>
              <a:t>通过系统调用接口调用系统调用。调用系统调用后进入内核。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阐述 </a:t>
            </a:r>
            <a:r>
              <a:rPr lang="en-US" altLang="zh-CN" dirty="0"/>
              <a:t>Dual Mode </a:t>
            </a:r>
            <a:r>
              <a:rPr lang="zh-CN" altLang="en-US" dirty="0"/>
              <a:t>的工作机制，以及采用 </a:t>
            </a:r>
            <a:r>
              <a:rPr lang="en-US" altLang="zh-CN" dirty="0"/>
              <a:t>Dual Mode </a:t>
            </a:r>
            <a:r>
              <a:rPr lang="zh-CN" altLang="en-US" dirty="0"/>
              <a:t>的原因 </a:t>
            </a:r>
            <a:r>
              <a:rPr lang="en-US" altLang="zh-CN" b="1" dirty="0">
                <a:solidFill>
                  <a:srgbClr val="FF0000"/>
                </a:solidFill>
              </a:rPr>
              <a:t>ch1 p47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2488661"/>
            <a:ext cx="10515600" cy="40042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zh-CN" altLang="en-US" sz="2400" dirty="0"/>
              <a:t>工作机制：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分为</a:t>
            </a:r>
            <a:r>
              <a:rPr lang="zh-CN" altLang="en-US" sz="2400" b="1" dirty="0"/>
              <a:t>用户模式</a:t>
            </a:r>
            <a:r>
              <a:rPr lang="zh-CN" altLang="en-US" sz="2400" dirty="0"/>
              <a:t>和</a:t>
            </a:r>
            <a:r>
              <a:rPr lang="zh-CN" altLang="en-US" sz="2400" b="1" dirty="0"/>
              <a:t>内核模式</a:t>
            </a:r>
            <a:r>
              <a:rPr lang="zh-CN" altLang="en-US" sz="2400" dirty="0"/>
              <a:t>，硬件中提供</a:t>
            </a:r>
            <a:r>
              <a:rPr lang="zh-CN" altLang="en-US" sz="2400" b="1" dirty="0">
                <a:solidFill>
                  <a:srgbClr val="FF0000"/>
                </a:solidFill>
              </a:rPr>
              <a:t>模式位</a:t>
            </a:r>
            <a:r>
              <a:rPr lang="en-GB" altLang="zh-CN" sz="2400" b="1" dirty="0">
                <a:solidFill>
                  <a:srgbClr val="FF0000"/>
                </a:solidFill>
              </a:rPr>
              <a:t>(</a:t>
            </a:r>
            <a:r>
              <a:rPr lang="en-GB" altLang="zh-CN" sz="2400" b="1" dirty="0" err="1">
                <a:solidFill>
                  <a:srgbClr val="FF0000"/>
                </a:solidFill>
              </a:rPr>
              <a:t>Modebit</a:t>
            </a:r>
            <a:r>
              <a:rPr lang="en-GB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使得能够分辨系统是在运行那种模式；一些指令被认为是特权的，只能在内核模式下执行；系统调用执行时会设置为内核模式，返回时重置为用户模式。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采用</a:t>
            </a:r>
            <a:r>
              <a:rPr lang="en-US" altLang="zh-CN" sz="2400" dirty="0"/>
              <a:t>Dual Mode</a:t>
            </a:r>
            <a:r>
              <a:rPr lang="zh-CN" altLang="en-US" sz="2400" dirty="0"/>
              <a:t>的原因：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操作系统保护，用户模式下不能直接修改内核内容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3536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概述操作系统需要提供的服务有哪些？</a:t>
            </a:r>
            <a:r>
              <a:rPr lang="en-US" altLang="zh-CN" b="1" dirty="0">
                <a:solidFill>
                  <a:srgbClr val="FF0000"/>
                </a:solidFill>
              </a:rPr>
              <a:t> ch2 p5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396733" y="2265224"/>
            <a:ext cx="3323314" cy="44490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endParaRPr lang="en-US" altLang="zh-CN" dirty="0"/>
          </a:p>
          <a:p>
            <a:pPr marL="287655" indent="-28765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用户界面</a:t>
            </a:r>
            <a:endParaRPr lang="en-US" altLang="zh-CN" sz="2400" dirty="0"/>
          </a:p>
          <a:p>
            <a:pPr marL="287655" indent="-28765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程序执行</a:t>
            </a:r>
            <a:endParaRPr lang="en-US" altLang="zh-CN" sz="2400" dirty="0"/>
          </a:p>
          <a:p>
            <a:pPr marL="287655" indent="-287655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I/O </a:t>
            </a:r>
            <a:r>
              <a:rPr lang="zh-CN" altLang="en-US" sz="2400" dirty="0"/>
              <a:t>操作</a:t>
            </a:r>
            <a:endParaRPr lang="en-US" altLang="zh-CN" sz="2400" dirty="0"/>
          </a:p>
          <a:p>
            <a:pPr marL="287655" indent="-28765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文件系统操作</a:t>
            </a:r>
            <a:endParaRPr lang="en-US" altLang="zh-CN" sz="2400" dirty="0"/>
          </a:p>
          <a:p>
            <a:pPr marL="287655" indent="-28765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通信</a:t>
            </a:r>
            <a:endParaRPr lang="zh-CN" altLang="en-US" sz="2400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5278580" y="3014313"/>
            <a:ext cx="3860073" cy="3149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6. </a:t>
            </a:r>
            <a:r>
              <a:rPr lang="zh-CN" altLang="en-US" sz="2400" dirty="0"/>
              <a:t>错误检测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7. </a:t>
            </a:r>
            <a:r>
              <a:rPr lang="zh-CN" altLang="en-US" sz="2400" dirty="0"/>
              <a:t>资源分配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8. </a:t>
            </a:r>
            <a:r>
              <a:rPr lang="zh-CN" altLang="en-US" sz="2400" dirty="0"/>
              <a:t>记账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9. </a:t>
            </a:r>
            <a:r>
              <a:rPr lang="zh-CN" altLang="en-US" sz="2400" dirty="0"/>
              <a:t>保护与安全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" y="227965"/>
            <a:ext cx="10515600" cy="15420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分别阐述</a:t>
            </a:r>
            <a:r>
              <a:rPr lang="en-US" altLang="zh-CN" dirty="0"/>
              <a:t>Monolithic</a:t>
            </a:r>
            <a:r>
              <a:rPr lang="zh-CN" altLang="en-US" dirty="0"/>
              <a:t>结构，层次化结构，模块化结构和微内核结构的特点和优劣。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ch2 p46-p55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4463" y="2194560"/>
            <a:ext cx="10515600" cy="537630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 dirty="0"/>
              <a:t>答 </a:t>
            </a:r>
            <a:r>
              <a:rPr lang="en-US" altLang="zh-CN" sz="1600" dirty="0"/>
              <a:t>:	</a:t>
            </a:r>
            <a:r>
              <a:rPr lang="en-US" altLang="zh-CN" sz="1600" b="1" dirty="0"/>
              <a:t>Monolithic </a:t>
            </a:r>
            <a:r>
              <a:rPr lang="zh-CN" altLang="en-US" sz="1600" b="1" dirty="0"/>
              <a:t>结构</a:t>
            </a:r>
            <a:r>
              <a:rPr lang="zh-CN" altLang="en-US" sz="1600" dirty="0"/>
              <a:t>：将所有的功能集合在一层  </a:t>
            </a:r>
            <a:r>
              <a:rPr lang="en-US" altLang="zh-CN" sz="1600" dirty="0"/>
              <a:t>				</a:t>
            </a:r>
            <a:endParaRPr lang="en-GB" altLang="zh-CN" sz="16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 dirty="0"/>
              <a:t>             </a:t>
            </a:r>
            <a:r>
              <a:rPr lang="zh-CN" altLang="en-US" sz="1400" dirty="0"/>
              <a:t>优点</a:t>
            </a:r>
            <a:r>
              <a:rPr lang="en-US" altLang="zh-CN" sz="1400" dirty="0"/>
              <a:t>: </a:t>
            </a:r>
            <a:r>
              <a:rPr lang="zh-CN" altLang="en-US" sz="1400" dirty="0"/>
              <a:t>高性能                 缺点</a:t>
            </a:r>
            <a:r>
              <a:rPr lang="en-US" altLang="zh-CN" sz="1400" dirty="0"/>
              <a:t>: </a:t>
            </a:r>
            <a:r>
              <a:rPr lang="zh-CN" altLang="en-US" sz="1400" dirty="0"/>
              <a:t>没有结构</a:t>
            </a:r>
            <a:r>
              <a:rPr lang="en-US" altLang="zh-CN" sz="1400" dirty="0"/>
              <a:t>, </a:t>
            </a:r>
            <a:r>
              <a:rPr lang="zh-CN" altLang="en-US" sz="1400" dirty="0"/>
              <a:t>难以修改和维护</a:t>
            </a:r>
            <a:endParaRPr lang="en-US" altLang="zh-CN" sz="14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zh-CN" altLang="en-US" sz="1600" b="1" dirty="0"/>
              <a:t>层次化结构</a:t>
            </a:r>
            <a:r>
              <a:rPr lang="zh-CN" altLang="en-US" sz="1600" dirty="0"/>
              <a:t>：分层结构，每层访问下一层的接口，为上一层提供接口       </a:t>
            </a:r>
            <a:r>
              <a:rPr lang="en-US" altLang="zh-CN" sz="1600" dirty="0"/>
              <a:t>	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zh-CN" altLang="en-US" sz="1400" dirty="0"/>
              <a:t>优点</a:t>
            </a:r>
            <a:r>
              <a:rPr lang="en-US" altLang="zh-CN" sz="1400" dirty="0"/>
              <a:t>: </a:t>
            </a:r>
            <a:r>
              <a:rPr lang="zh-CN" altLang="en-US" sz="1400" dirty="0"/>
              <a:t>简化设计实现</a:t>
            </a:r>
            <a:r>
              <a:rPr lang="en-US" altLang="zh-CN" sz="1400" dirty="0"/>
              <a:t>, </a:t>
            </a:r>
            <a:r>
              <a:rPr lang="zh-CN" altLang="en-US" sz="1400" dirty="0"/>
              <a:t>隐藏底层实现</a:t>
            </a:r>
            <a:r>
              <a:rPr lang="en-US" altLang="zh-CN" sz="1400" dirty="0"/>
              <a:t>, </a:t>
            </a:r>
            <a:r>
              <a:rPr lang="zh-CN" altLang="en-US" sz="1400" dirty="0"/>
              <a:t>方便调试维护</a:t>
            </a:r>
            <a:endParaRPr lang="en-US" altLang="zh-CN" sz="1400" dirty="0"/>
          </a:p>
          <a:p>
            <a:pPr marL="1371600" lvl="3" indent="0">
              <a:lnSpc>
                <a:spcPct val="120000"/>
              </a:lnSpc>
              <a:buNone/>
            </a:pPr>
            <a:r>
              <a:rPr lang="zh-CN" altLang="en-US" sz="1400" dirty="0"/>
              <a:t>缺点</a:t>
            </a:r>
            <a:r>
              <a:rPr lang="en-US" altLang="zh-CN" sz="1400" dirty="0"/>
              <a:t>: </a:t>
            </a:r>
            <a:r>
              <a:rPr lang="zh-CN" altLang="en-US" sz="1400" dirty="0"/>
              <a:t>难以定义不同的层次</a:t>
            </a:r>
            <a:r>
              <a:rPr lang="en-US" altLang="zh-CN" sz="1400" dirty="0"/>
              <a:t>, </a:t>
            </a:r>
            <a:r>
              <a:rPr lang="zh-CN" altLang="en-US" sz="1400" dirty="0"/>
              <a:t>性能较差</a:t>
            </a:r>
            <a:endParaRPr lang="en-US" altLang="zh-CN" sz="14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zh-CN" altLang="en-US" sz="1600" b="1" dirty="0"/>
              <a:t>模块化结构</a:t>
            </a:r>
            <a:r>
              <a:rPr lang="zh-CN" altLang="en-US" sz="1600" dirty="0"/>
              <a:t> ：内核有一组核心部件，在启动或运行时对附加服务的动态链接    </a:t>
            </a:r>
            <a:r>
              <a:rPr lang="en-US" altLang="zh-CN" sz="1600" dirty="0"/>
              <a:t>	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zh-CN" altLang="en-US" sz="1400" dirty="0"/>
              <a:t>优点</a:t>
            </a:r>
            <a:r>
              <a:rPr lang="en-US" altLang="zh-CN" sz="1400" dirty="0"/>
              <a:t>:</a:t>
            </a:r>
            <a:r>
              <a:rPr lang="zh-CN" altLang="en-US" sz="1400" dirty="0"/>
              <a:t>类似于分层结构，但更加灵活，也类似于微内核结构</a:t>
            </a:r>
            <a:r>
              <a:rPr lang="en-US" altLang="zh-CN" sz="1400" dirty="0"/>
              <a:t>, </a:t>
            </a:r>
            <a:r>
              <a:rPr lang="zh-CN" altLang="en-US" sz="1400" dirty="0"/>
              <a:t>但效率更高</a:t>
            </a:r>
            <a:r>
              <a:rPr lang="en-US" altLang="zh-CN" sz="1400" dirty="0"/>
              <a:t> </a:t>
            </a:r>
            <a:endParaRPr lang="en-US" altLang="zh-CN" sz="1400" dirty="0"/>
          </a:p>
          <a:p>
            <a:pPr marL="1371600" lvl="3" indent="0">
              <a:lnSpc>
                <a:spcPct val="120000"/>
              </a:lnSpc>
              <a:buNone/>
            </a:pPr>
            <a:r>
              <a:rPr lang="zh-CN" altLang="en-US" sz="1400" dirty="0"/>
              <a:t>缺点</a:t>
            </a:r>
            <a:r>
              <a:rPr lang="en-US" altLang="zh-CN" sz="1400" dirty="0"/>
              <a:t>:</a:t>
            </a:r>
            <a:r>
              <a:rPr lang="zh-CN" altLang="en-US" sz="1400" dirty="0">
                <a:solidFill>
                  <a:srgbClr val="FF0000"/>
                </a:solidFill>
              </a:rPr>
              <a:t>需要保证设计使操咋系统各模块间耦合度低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 且无法找到一个可靠的模块开发顺序</a:t>
            </a:r>
            <a:r>
              <a:rPr lang="en-US" altLang="zh-CN" sz="1400" dirty="0">
                <a:solidFill>
                  <a:srgbClr val="FF0000"/>
                </a:solidFill>
              </a:rPr>
              <a:t>. </a:t>
            </a:r>
            <a:r>
              <a:rPr lang="zh-CN" altLang="en-US" sz="1400" dirty="0">
                <a:solidFill>
                  <a:srgbClr val="FF0000"/>
                </a:solidFill>
              </a:rPr>
              <a:t>增加新的内容时可能产生系统碎片化和安全问题</a:t>
            </a:r>
            <a:r>
              <a:rPr lang="en-US" altLang="zh-CN" sz="1400" dirty="0">
                <a:solidFill>
                  <a:srgbClr val="FF0000"/>
                </a:solidFill>
              </a:rPr>
              <a:t>.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zh-CN" altLang="en-US" sz="1600" b="1" dirty="0"/>
              <a:t>微内核结构 </a:t>
            </a:r>
            <a:r>
              <a:rPr lang="zh-CN" altLang="en-US" sz="1600" dirty="0"/>
              <a:t>：将所有非基本部分从内核中移走，通常包括最小化的进程和内存管理以及通信功能</a:t>
            </a:r>
            <a:r>
              <a:rPr lang="zh-CN" altLang="en-US" sz="1600" b="1" dirty="0">
                <a:solidFill>
                  <a:srgbClr val="FF0000"/>
                </a:solidFill>
              </a:rPr>
              <a:t>    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zh-CN" altLang="en-US" sz="1400" dirty="0"/>
              <a:t>优点</a:t>
            </a:r>
            <a:r>
              <a:rPr lang="en-US" altLang="zh-CN" sz="1400" dirty="0"/>
              <a:t>: </a:t>
            </a:r>
            <a:r>
              <a:rPr lang="zh-CN" altLang="en-US" sz="1400" dirty="0"/>
              <a:t>容易拓展</a:t>
            </a:r>
            <a:r>
              <a:rPr lang="en-US" altLang="zh-CN" sz="1400" dirty="0"/>
              <a:t>, </a:t>
            </a:r>
            <a:r>
              <a:rPr lang="zh-CN" altLang="en-US" sz="1400" dirty="0"/>
              <a:t>增加服务无需改动内核</a:t>
            </a:r>
            <a:endParaRPr lang="en-US" altLang="zh-CN" sz="1400" dirty="0"/>
          </a:p>
          <a:p>
            <a:pPr marL="1371600" lvl="3" indent="0">
              <a:lnSpc>
                <a:spcPct val="120000"/>
              </a:lnSpc>
              <a:buNone/>
            </a:pPr>
            <a:r>
              <a:rPr lang="zh-CN" altLang="en-US" sz="1400" dirty="0"/>
              <a:t>缺点</a:t>
            </a:r>
            <a:r>
              <a:rPr lang="en-US" altLang="zh-CN" sz="1400" dirty="0"/>
              <a:t>: </a:t>
            </a:r>
            <a:r>
              <a:rPr lang="zh-CN" altLang="en-US" sz="1400" dirty="0"/>
              <a:t>用户空间和性能开销导致的性能开销较大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举例说明什么是机制与策略分离的设计原则。</a:t>
            </a:r>
            <a:r>
              <a:rPr lang="en-US" altLang="zh-CN" b="1" dirty="0">
                <a:solidFill>
                  <a:srgbClr val="FF0000"/>
                </a:solidFill>
              </a:rPr>
              <a:t> 10</a:t>
            </a:r>
            <a:r>
              <a:rPr lang="zh-CN" altLang="en-US" b="1" dirty="0">
                <a:solidFill>
                  <a:srgbClr val="FF0000"/>
                </a:solidFill>
              </a:rPr>
              <a:t>’ </a:t>
            </a:r>
            <a:r>
              <a:rPr lang="en-US" altLang="zh-CN" b="1" dirty="0">
                <a:solidFill>
                  <a:srgbClr val="FF0000"/>
                </a:solidFill>
              </a:rPr>
              <a:t>ch2 p61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199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GB" altLang="zh-CN" sz="2400" b="1" dirty="0"/>
              <a:t>	</a:t>
            </a:r>
            <a:r>
              <a:rPr lang="en-GB" altLang="zh-CN" sz="2400" dirty="0"/>
              <a:t>	</a:t>
            </a:r>
            <a:r>
              <a:rPr lang="zh-CN" altLang="en-US" sz="2400" dirty="0">
                <a:solidFill>
                  <a:srgbClr val="FF0000"/>
                </a:solidFill>
              </a:rPr>
              <a:t>例子有道理即可                 </a:t>
            </a:r>
            <a:endParaRPr lang="en-GB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例如： 用于保护</a:t>
            </a:r>
            <a:r>
              <a:rPr lang="en-US" altLang="zh-CN" sz="2400" dirty="0"/>
              <a:t>CPU</a:t>
            </a:r>
            <a:r>
              <a:rPr lang="zh-CN" altLang="en-US" sz="2400" dirty="0"/>
              <a:t>的定时器机制，同样的机制下，能够根据用户的需求调整实现策略，若用户需要的实时响应高，则让计时器时长短一些，若实时响应低，则可以长一些从而减少开销。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概述</a:t>
            </a:r>
            <a:r>
              <a:rPr lang="en-US" altLang="zh-CN" dirty="0"/>
              <a:t>multi-programming</a:t>
            </a:r>
            <a:r>
              <a:rPr lang="zh-CN" altLang="en-US" dirty="0"/>
              <a:t>和</a:t>
            </a:r>
            <a:r>
              <a:rPr lang="en-US" altLang="zh-CN" dirty="0"/>
              <a:t>multi-tasking</a:t>
            </a:r>
            <a:r>
              <a:rPr lang="zh-CN" altLang="en-US" dirty="0"/>
              <a:t>的概念及其设计目的。</a:t>
            </a:r>
            <a:r>
              <a:rPr lang="en-US" altLang="zh-CN" b="1" dirty="0">
                <a:solidFill>
                  <a:srgbClr val="FF0000"/>
                </a:solidFill>
              </a:rPr>
              <a:t> ch1 p42 p44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940605"/>
            <a:ext cx="10515600" cy="393768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zh-CN" altLang="en-US" sz="2000" dirty="0"/>
              <a:t>答：</a:t>
            </a:r>
            <a:r>
              <a:rPr lang="en-GB" altLang="zh-CN" sz="2000" dirty="0"/>
              <a:t>	</a:t>
            </a:r>
            <a:endParaRPr lang="en-GB" altLang="zh-CN" sz="2000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GB" altLang="zh-CN" sz="2000" b="1" dirty="0"/>
              <a:t>Multi-programming</a:t>
            </a:r>
            <a:r>
              <a:rPr lang="zh-CN" altLang="en-US" sz="2000" b="1" dirty="0"/>
              <a:t>：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概念：在 </a:t>
            </a:r>
            <a:r>
              <a:rPr lang="en-GB" altLang="zh-CN" sz="2000" dirty="0"/>
              <a:t>memory </a:t>
            </a:r>
            <a:r>
              <a:rPr lang="zh-CN" altLang="en-US" sz="2000" dirty="0"/>
              <a:t>中存储大量的任务，通过合理的安排，使得 </a:t>
            </a:r>
            <a:r>
              <a:rPr lang="en-GB" altLang="zh-CN" sz="2000" dirty="0"/>
              <a:t>CPU </a:t>
            </a:r>
            <a:r>
              <a:rPr lang="zh-CN" altLang="en-US" sz="2000" dirty="0"/>
              <a:t>一直在运行某一个任务。</a:t>
            </a:r>
            <a:r>
              <a:rPr lang="en-US" altLang="zh-CN" sz="2000" dirty="0"/>
              <a:t>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914400" lvl="3" indent="0">
              <a:lnSpc>
                <a:spcPct val="120000"/>
              </a:lnSpc>
              <a:buNone/>
            </a:pPr>
            <a:r>
              <a:rPr lang="zh-CN" altLang="en-US" sz="2000" dirty="0"/>
              <a:t>设计目的：提高 </a:t>
            </a:r>
            <a:r>
              <a:rPr lang="en-GB" altLang="zh-CN" sz="2000" dirty="0"/>
              <a:t>CPU </a:t>
            </a:r>
            <a:r>
              <a:rPr lang="zh-CN" altLang="en-US" sz="2000" dirty="0"/>
              <a:t>利用率  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914400" lvl="3" indent="-914400">
              <a:lnSpc>
                <a:spcPct val="120000"/>
              </a:lnSpc>
              <a:buNone/>
            </a:pPr>
            <a:r>
              <a:rPr lang="en-GB" altLang="zh-CN" sz="2000" b="1" dirty="0"/>
              <a:t>Multi-tasking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0" lvl="3" indent="0">
              <a:lnSpc>
                <a:spcPct val="12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概念：是 </a:t>
            </a:r>
            <a:r>
              <a:rPr lang="en-GB" altLang="zh-CN" sz="2000" dirty="0"/>
              <a:t>multi-programming </a:t>
            </a:r>
            <a:r>
              <a:rPr lang="zh-CN" altLang="en-US" sz="2000" dirty="0"/>
              <a:t>在逻辑上的拓展。</a:t>
            </a:r>
            <a:r>
              <a:rPr lang="en-GB" altLang="zh-CN" sz="2000" dirty="0"/>
              <a:t>CPU </a:t>
            </a:r>
            <a:r>
              <a:rPr lang="zh-CN" altLang="en-US" sz="2000" dirty="0"/>
              <a:t>每隔很短的时间切换任务，使得用户可以在运行时和每个任务交互</a:t>
            </a:r>
            <a:r>
              <a:rPr lang="en-US" altLang="zh-CN" sz="2000" dirty="0"/>
              <a:t>	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lvl="3" indent="0">
              <a:lnSpc>
                <a:spcPct val="12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设计目的：让用户可以和每个运行中的任务进行交互。 </a:t>
            </a:r>
            <a:r>
              <a:rPr lang="en-US" altLang="zh-CN" sz="2000" dirty="0"/>
              <a:t>	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WPS 演示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Arial Unicode MS</vt:lpstr>
      <vt:lpstr>Office 主题​​</vt:lpstr>
      <vt:lpstr>操作系统作业一</vt:lpstr>
      <vt:lpstr>1. 请分别从系统和用户的角度，阐述操作系统的主要功能ch1 37-38</vt:lpstr>
      <vt:lpstr>2. 解释什么是系统调用？阐述系统调用与API的逻辑关系。 ch2 p29</vt:lpstr>
      <vt:lpstr>3. 阐述 Dual Mode 的工作机制，以及采用 Dual Mode 的原因 ch1 p47</vt:lpstr>
      <vt:lpstr>4. 概述操作系统需要提供的服务有哪些？ ch2 p5</vt:lpstr>
      <vt:lpstr>5. 分别阐述Monolithic结构，层次化结构，模块化结构和微内核结构的特点和优劣。  ch2 p46-p55</vt:lpstr>
      <vt:lpstr>6. 举例说明什么是机制与策略分离的设计原则。 10’ ch2 p61</vt:lpstr>
      <vt:lpstr>7. 概述multi-programming和multi-tasking的概念及其设计目的。 ch1 p42 p44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Betty</dc:creator>
  <cp:lastModifiedBy>USTC</cp:lastModifiedBy>
  <cp:revision>276</cp:revision>
  <dcterms:created xsi:type="dcterms:W3CDTF">2018-11-20T01:35:00Z</dcterms:created>
  <dcterms:modified xsi:type="dcterms:W3CDTF">2021-06-24T00:58:09Z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E7B01E20BDC846A287B99E0F38818FBA</vt:lpwstr>
  </property>
  <property fmtid="{D5CDD505-2E9C-101B-9397-08002B2CF9AE}" pid="3" name="KSOProductBuildVer">
    <vt:lpwstr>2052-11.1.0.10577</vt:lpwstr>
  </property>
</Properties>
</file>