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操作系统作业二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解释</a:t>
            </a:r>
            <a:r>
              <a:rPr lang="en-US" altLang="zh-CN" dirty="0"/>
              <a:t>exec()</a:t>
            </a:r>
            <a:r>
              <a:rPr lang="zh-CN" altLang="en-US" dirty="0"/>
              <a:t>系统调用和函数调用的区别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exec</a:t>
            </a:r>
            <a:r>
              <a:rPr lang="zh-CN" altLang="en-US" sz="2400" b="1" dirty="0"/>
              <a:t>系统调用需要进行用户态和内核态之间的切换，普通函数调用不需要；</a:t>
            </a:r>
            <a:r>
              <a:rPr lang="en-US" altLang="zh-CN" sz="2400" b="1" dirty="0">
                <a:solidFill>
                  <a:srgbClr val="FF0000"/>
                </a:solidFill>
              </a:rPr>
              <a:t>(point 1)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exec</a:t>
            </a:r>
            <a:r>
              <a:rPr lang="zh-CN" altLang="en-US" sz="2400" b="1" dirty="0"/>
              <a:t>系统调用会将进程的用户空间内存清空，将新的程序代码装在到</a:t>
            </a:r>
            <a:r>
              <a:rPr lang="en-US" altLang="zh-CN" sz="2400" b="1" dirty="0"/>
              <a:t>text section</a:t>
            </a:r>
            <a:r>
              <a:rPr lang="zh-CN" altLang="en-US" sz="2400" b="1" dirty="0"/>
              <a:t>，初始化</a:t>
            </a:r>
            <a:r>
              <a:rPr lang="en-US" altLang="zh-CN" sz="2400" b="1" dirty="0"/>
              <a:t>data section</a:t>
            </a:r>
            <a:r>
              <a:rPr lang="zh-CN" altLang="en-US" sz="2400" b="1" dirty="0"/>
              <a:t>，并将程序计数器重置，普通函数调用不需要；</a:t>
            </a:r>
            <a:r>
              <a:rPr lang="en-US" altLang="zh-CN" sz="2400" b="1" dirty="0">
                <a:solidFill>
                  <a:srgbClr val="FF0000"/>
                </a:solidFill>
              </a:rPr>
              <a:t>(point 2)</a:t>
            </a:r>
            <a:endParaRPr lang="en-GB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exec</a:t>
            </a:r>
            <a:r>
              <a:rPr lang="zh-CN" altLang="en-US" sz="2400" b="1" dirty="0"/>
              <a:t>系统调用成功执行后不会返回到原来的代码，普通函数调用返回后继续向下执行原来的代码；</a:t>
            </a:r>
            <a:r>
              <a:rPr lang="en-US" altLang="zh-CN" sz="2400" b="1" dirty="0">
                <a:solidFill>
                  <a:srgbClr val="FF0000"/>
                </a:solidFill>
              </a:rPr>
              <a:t>(point 3)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fork() </a:t>
            </a:r>
            <a:r>
              <a:rPr lang="zh-CN" altLang="en-US" dirty="0"/>
              <a:t>产生的进程数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68925" cy="4351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答：迭代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次，每次迭代进程通过</a:t>
            </a:r>
            <a:r>
              <a:rPr lang="en-US" altLang="zh-CN" sz="2400" b="1" dirty="0"/>
              <a:t>fork()</a:t>
            </a:r>
            <a:r>
              <a:rPr lang="zh-CN" altLang="en-US" sz="2400" b="1" dirty="0"/>
              <a:t>增加一倍，</a:t>
            </a:r>
            <a:r>
              <a:rPr lang="en-US" altLang="zh-CN" sz="2400" b="1" dirty="0"/>
              <a:t>2^4=16</a:t>
            </a:r>
            <a:r>
              <a:rPr lang="zh-CN" altLang="en-US" sz="2400" b="1" dirty="0"/>
              <a:t>个进程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9340" y="2026920"/>
            <a:ext cx="4234180" cy="3806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是否会调用</a:t>
            </a:r>
            <a:r>
              <a:rPr lang="en-US" altLang="zh-CN" dirty="0" err="1"/>
              <a:t>printf</a:t>
            </a:r>
            <a:r>
              <a:rPr lang="en-US" altLang="zh-CN" dirty="0"/>
              <a:t>(“Line J”)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42075" cy="435165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US" altLang="zh-CN" sz="2400" b="1" dirty="0"/>
              <a:t>exec()</a:t>
            </a:r>
            <a:r>
              <a:rPr lang="zh-CN" altLang="en-US" sz="2400" b="1" dirty="0"/>
              <a:t>函数会使用其参数指定路径的程序替换进程的地址空间，导致进程开始执行新的程序而从不返回；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若根据路径找到程序，</a:t>
            </a:r>
            <a:r>
              <a:rPr lang="en-US" altLang="zh-CN" sz="2400" b="1" dirty="0"/>
              <a:t>exec()</a:t>
            </a:r>
            <a:r>
              <a:rPr lang="zh-CN" altLang="en-US" sz="2400" b="1" dirty="0"/>
              <a:t>成功执行后将永远不会执行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(“Line J”)</a:t>
            </a:r>
            <a:r>
              <a:rPr lang="zh-CN" altLang="en-US" sz="2400" b="1" dirty="0"/>
              <a:t>；</a:t>
            </a:r>
            <a:r>
              <a:rPr lang="en-US" altLang="zh-CN" sz="2400" b="1" dirty="0">
                <a:solidFill>
                  <a:srgbClr val="FF0000"/>
                </a:solidFill>
              </a:rPr>
              <a:t>(point 1)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否则</a:t>
            </a:r>
            <a:r>
              <a:rPr lang="en-US" altLang="zh-CN" sz="2400" b="1" dirty="0"/>
              <a:t>exec()</a:t>
            </a:r>
            <a:r>
              <a:rPr lang="zh-CN" altLang="en-US" sz="2400" b="1" dirty="0"/>
              <a:t>执行失败，函数返回，将执行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(“Line J”).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(point 2)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9355" y="1691005"/>
            <a:ext cx="446722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程序输出的结果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Assume that the actual pids of the parent and child are 2600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and 2603, respectively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2400" dirty="0"/>
              <a:t>A: 0 			</a:t>
            </a:r>
            <a:endParaRPr lang="pt-BR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2400" dirty="0"/>
              <a:t>B: 2603 		</a:t>
            </a:r>
            <a:endParaRPr lang="pt-BR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2400" dirty="0"/>
              <a:t>C: 2603		</a:t>
            </a:r>
            <a:endParaRPr lang="pt-BR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2400" dirty="0"/>
              <a:t>D: 2600		</a:t>
            </a:r>
            <a:endParaRPr lang="pt-BR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045" y="889635"/>
            <a:ext cx="4509135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输出结果和解释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90880" y="1724660"/>
            <a:ext cx="5915025" cy="4069715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答 </a:t>
            </a:r>
            <a:r>
              <a:rPr lang="en-US" altLang="zh-CN" dirty="0"/>
              <a:t>:	</a:t>
            </a:r>
            <a:endParaRPr lang="en-US" altLang="zh-CN" sz="2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s-ES" altLang="zh-CN" dirty="0"/>
              <a:t>X: 0,-1,-4,-9,-16 			</a:t>
            </a:r>
            <a:endParaRPr lang="es-E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s-ES" altLang="zh-CN" dirty="0"/>
              <a:t>Y:0,1,2,3,4 			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(point 1)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解释：因为子进程是父进程的一个副本，所以对子进程的所有数据修改都发生在子进程自己的副本上，对父进程不会造成影响。</a:t>
            </a:r>
            <a:endParaRPr lang="zh-CN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(point 2)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0" y="567055"/>
            <a:ext cx="4924425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解释</a:t>
            </a:r>
            <a:r>
              <a:rPr lang="en-US" altLang="zh-CN" dirty="0" err="1"/>
              <a:t>printf</a:t>
            </a:r>
            <a:r>
              <a:rPr lang="zh-CN" altLang="en-US" dirty="0"/>
              <a:t>语句是否会执行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71285" cy="435165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  <a:r>
              <a:rPr lang="en-US" altLang="zh-CN" dirty="0"/>
              <a:t>exec()</a:t>
            </a:r>
            <a:r>
              <a:rPr lang="zh-CN" altLang="zh-CN" dirty="0"/>
              <a:t>函数会使用其参数指定的程序替换进程的地址空间，导致进程开始执行新的程序而从不返回</a:t>
            </a:r>
            <a:r>
              <a:rPr lang="zh-CN" altLang="en-US" dirty="0"/>
              <a:t>，</a:t>
            </a:r>
            <a:r>
              <a:rPr lang="zh-CN" altLang="zh-CN" dirty="0"/>
              <a:t>所以</a:t>
            </a:r>
            <a:r>
              <a:rPr lang="en-US" altLang="zh-CN" dirty="0"/>
              <a:t>exec()</a:t>
            </a:r>
            <a:r>
              <a:rPr lang="zh-CN" altLang="zh-CN" dirty="0"/>
              <a:t>成功执行后将永远不会执行</a:t>
            </a:r>
            <a:r>
              <a:rPr lang="en-US" altLang="zh-CN" dirty="0" err="1"/>
              <a:t>printf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 	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(point 1)</a:t>
            </a:r>
            <a:r>
              <a:rPr lang="en-US" altLang="zh-CN" b="1" dirty="0">
                <a:solidFill>
                  <a:srgbClr val="FF0000"/>
                </a:solidFill>
              </a:rPr>
              <a:t>		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否则</a:t>
            </a:r>
            <a:r>
              <a:rPr lang="en-US" altLang="zh-CN" dirty="0"/>
              <a:t>exec()</a:t>
            </a:r>
            <a:r>
              <a:rPr lang="zh-CN" altLang="zh-CN" dirty="0"/>
              <a:t>执行失败，函数返回，将执行</a:t>
            </a:r>
            <a:r>
              <a:rPr lang="en-US" altLang="zh-CN" dirty="0" err="1"/>
              <a:t>printf</a:t>
            </a:r>
            <a:r>
              <a:rPr lang="zh-CN" altLang="en-US" sz="2400" dirty="0"/>
              <a:t>。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(point 2)</a:t>
            </a:r>
            <a:r>
              <a:rPr lang="en-US" altLang="zh-CN" b="1" dirty="0">
                <a:solidFill>
                  <a:srgbClr val="FF0000"/>
                </a:solidFill>
              </a:rPr>
              <a:t> 	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4290" y="2021840"/>
            <a:ext cx="4152900" cy="2567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解释终止状态的必要性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  <a:r>
              <a:rPr lang="zh-CN" altLang="en-US" sz="2400" b="1" dirty="0"/>
              <a:t>终止状态的存在是实现一种子进程向父进程反馈信息的一种机制。子进程执行完代码退出后，父进程应该读取子进程的退出状态，即看看子进程的运行结果（保存在子进程的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中）。</a:t>
            </a:r>
            <a:r>
              <a:rPr lang="en-US" altLang="zh-CN" sz="2400" b="1" dirty="0">
                <a:solidFill>
                  <a:srgbClr val="FF0000"/>
                </a:solidFill>
              </a:rPr>
              <a:t> 			(point 1)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进程的终止状态可以显示进程如何结束，它不仅可以通过发送带有终止状态信息的信号来唤醒父进程，还可以通知父进程子进程终止信息。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如果子进程异常终止，则反馈信息会使父进程对其作出应对。</a:t>
            </a:r>
            <a:r>
              <a:rPr lang="en-US" altLang="zh-CN" b="1" dirty="0">
                <a:solidFill>
                  <a:srgbClr val="FF0000"/>
                </a:solidFill>
              </a:rPr>
              <a:t> 		(point 2)</a:t>
            </a:r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解释僵尸进程和何时消除僵尸进程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  <a:r>
              <a:rPr lang="zh-CN" altLang="en-US" sz="2400" b="1" dirty="0"/>
              <a:t>僵尸进程是指一个进程在调用</a:t>
            </a:r>
            <a:r>
              <a:rPr lang="en-US" altLang="zh-CN" sz="2400" b="1" dirty="0"/>
              <a:t>exit</a:t>
            </a:r>
            <a:r>
              <a:rPr lang="zh-CN" altLang="en-US" sz="2400" b="1" dirty="0"/>
              <a:t>命令结束自己的生命的时候，清理所有的用户空间内存和大部分已分配的内核空间内存，仅仅在进程列表中保留一个位置（僵尸进程</a:t>
            </a:r>
            <a:r>
              <a:rPr lang="en-US" altLang="zh-CN" sz="2400" b="1" dirty="0"/>
              <a:t>(Zombie)</a:t>
            </a:r>
            <a:r>
              <a:rPr lang="zh-CN" altLang="en-US" sz="2400" b="1" dirty="0"/>
              <a:t>的数据结构），记载该进程的退出状态等信息供其他进程收集。</a:t>
            </a:r>
            <a:r>
              <a:rPr lang="en-US" altLang="zh-CN" sz="2400" b="1" dirty="0">
                <a:solidFill>
                  <a:srgbClr val="FF0000"/>
                </a:solidFill>
              </a:rPr>
              <a:t>(point 1) (</a:t>
            </a:r>
            <a:r>
              <a:rPr lang="zh-CN" altLang="en-US" sz="2400" b="1" dirty="0">
                <a:solidFill>
                  <a:srgbClr val="FF0000"/>
                </a:solidFill>
              </a:rPr>
              <a:t>什么是僵尸进程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僵尸进程会以终止状态保持在进程表中，并且会一直在等待父进程读取退出状态代码。所以，只要子进程退出，父进程还在运行，但父进程没有读取子进程状态，子进程进入</a:t>
            </a:r>
            <a:r>
              <a:rPr lang="en-US" altLang="zh-CN" sz="2400" b="1" dirty="0"/>
              <a:t>Z</a:t>
            </a:r>
            <a:r>
              <a:rPr lang="zh-CN" altLang="en-US" sz="2400" b="1" dirty="0"/>
              <a:t>状态。如果它的父进程安装</a:t>
            </a:r>
            <a:r>
              <a:rPr lang="en-US" altLang="zh-CN" sz="2400" b="1" dirty="0"/>
              <a:t>SIGCHLD</a:t>
            </a:r>
            <a:r>
              <a:rPr lang="zh-CN" altLang="en-US" sz="2400" b="1" dirty="0"/>
              <a:t>信号处理函数调用</a:t>
            </a:r>
            <a:r>
              <a:rPr lang="en-US" altLang="zh-CN" sz="2400" b="1" dirty="0"/>
              <a:t>wait</a:t>
            </a:r>
            <a:r>
              <a:rPr lang="zh-CN" altLang="en-US" sz="2400" b="1" dirty="0"/>
              <a:t>或</a:t>
            </a:r>
            <a:r>
              <a:rPr lang="en-US" altLang="zh-CN" sz="2400" b="1" dirty="0" err="1"/>
              <a:t>waitpid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等待子进程结束或显式忽略该信号，那么它就会结束僵尸状态（从内核中回收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数据结构）。有时，如果父进程提前终止，子进程将被重新插入</a:t>
            </a:r>
            <a:r>
              <a:rPr lang="en-US" altLang="zh-CN" sz="2400" b="1" dirty="0" err="1"/>
              <a:t>init</a:t>
            </a:r>
            <a:r>
              <a:rPr lang="zh-CN" altLang="en-US" sz="2400" b="1" dirty="0"/>
              <a:t>，而</a:t>
            </a:r>
            <a:r>
              <a:rPr lang="en-US" altLang="zh-CN" sz="2400" b="1" dirty="0" err="1"/>
              <a:t>init</a:t>
            </a:r>
            <a:r>
              <a:rPr lang="zh-CN" altLang="en-US" sz="2400" b="1" dirty="0"/>
              <a:t>将周期性地调用</a:t>
            </a:r>
            <a:r>
              <a:rPr lang="en-US" altLang="zh-CN" sz="2400" b="1" dirty="0"/>
              <a:t>wait()</a:t>
            </a:r>
            <a:r>
              <a:rPr lang="zh-CN" altLang="en-US" sz="2400" b="1" dirty="0"/>
              <a:t>以从僵死进程获取信号消除僵尸进程。</a:t>
            </a:r>
            <a:r>
              <a:rPr lang="en-US" altLang="zh-CN" b="1" dirty="0">
                <a:solidFill>
                  <a:srgbClr val="FF0000"/>
                </a:solidFill>
              </a:rPr>
              <a:t>(point 2) (</a:t>
            </a:r>
            <a:r>
              <a:rPr lang="zh-CN" altLang="en-US" b="1" dirty="0">
                <a:solidFill>
                  <a:srgbClr val="FF0000"/>
                </a:solidFill>
              </a:rPr>
              <a:t>答到</a:t>
            </a:r>
            <a:r>
              <a:rPr lang="en-US" altLang="zh-CN" b="1" dirty="0">
                <a:solidFill>
                  <a:srgbClr val="FF0000"/>
                </a:solidFill>
              </a:rPr>
              <a:t>wait()</a:t>
            </a:r>
            <a:r>
              <a:rPr lang="zh-CN" altLang="en-US" b="1" dirty="0">
                <a:solidFill>
                  <a:srgbClr val="FF0000"/>
                </a:solidFill>
              </a:rPr>
              <a:t>即可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进程分别有哪些数据存在用户空间和内核空间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3543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用户空间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/>
              <a:t>Text section</a:t>
            </a:r>
            <a:r>
              <a:rPr lang="zh-CN" altLang="en-US" sz="1800" dirty="0"/>
              <a:t>（存放程序指令 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/>
              <a:t>Data section</a:t>
            </a:r>
            <a:r>
              <a:rPr lang="zh-CN" altLang="en-US" sz="1800" dirty="0"/>
              <a:t>（</a:t>
            </a:r>
            <a:r>
              <a:rPr lang="en-US" altLang="zh-CN" sz="1800" dirty="0"/>
              <a:t> </a:t>
            </a:r>
            <a:r>
              <a:rPr lang="zh-CN" altLang="en-US" sz="1800" dirty="0"/>
              <a:t>存放全局变量 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/>
              <a:t>Stack </a:t>
            </a:r>
            <a:r>
              <a:rPr lang="zh-CN" altLang="en-US" sz="1800" dirty="0"/>
              <a:t>（存储临时数据，包括函数参数、返回地址、局部变量） 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/>
              <a:t>Heap</a:t>
            </a:r>
            <a:r>
              <a:rPr lang="zh-CN" altLang="en-US" sz="1800" dirty="0"/>
              <a:t>（用于动态内存分配）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356860" y="1825625"/>
            <a:ext cx="51354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内核空间</a:t>
            </a:r>
            <a:r>
              <a:rPr lang="zh-CN" altLang="en-US" sz="2400" b="1" dirty="0"/>
              <a:t>，进程信息存在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中，包括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/>
              <a:t>进程状态</a:t>
            </a:r>
            <a:r>
              <a:rPr lang="zh-CN" altLang="en-US" sz="2400" dirty="0"/>
              <a:t>（</a:t>
            </a:r>
            <a:r>
              <a:rPr lang="en-US" altLang="zh-CN" sz="2400" dirty="0"/>
              <a:t>new, running, </a:t>
            </a:r>
            <a:r>
              <a:rPr lang="en-US" altLang="zh-CN" sz="2400" dirty="0" err="1"/>
              <a:t>wating</a:t>
            </a:r>
            <a:r>
              <a:rPr lang="en-US" altLang="zh-CN" sz="2400" dirty="0"/>
              <a:t>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/>
              <a:t>程序计数器</a:t>
            </a:r>
            <a:r>
              <a:rPr lang="zh-CN" altLang="en-US" sz="2400" dirty="0"/>
              <a:t>（指向下一步要执行的指令位置）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CPU</a:t>
            </a:r>
            <a:r>
              <a:rPr lang="zh-CN" altLang="en-US" sz="2400" b="1" dirty="0"/>
              <a:t>寄存器值</a:t>
            </a:r>
            <a:r>
              <a:rPr lang="zh-CN" altLang="en-US" sz="2400" dirty="0"/>
              <a:t>（所有进程为中心的寄存器，例如</a:t>
            </a:r>
            <a:r>
              <a:rPr lang="en-US" altLang="zh-CN" sz="2400" dirty="0"/>
              <a:t>index register, stack register</a:t>
            </a:r>
            <a:r>
              <a:rPr lang="zh-CN" altLang="en-US" sz="2400" dirty="0"/>
              <a:t>等）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CPU</a:t>
            </a:r>
            <a:r>
              <a:rPr lang="zh-CN" altLang="en-US" sz="2400" b="1" dirty="0"/>
              <a:t>调度信息</a:t>
            </a:r>
            <a:r>
              <a:rPr lang="zh-CN" altLang="en-US" sz="2400" dirty="0"/>
              <a:t>（优先级</a:t>
            </a:r>
            <a:r>
              <a:rPr lang="en-US" altLang="zh-CN" sz="2400" dirty="0"/>
              <a:t>, </a:t>
            </a:r>
            <a:r>
              <a:rPr lang="zh-CN" altLang="en-US" sz="2400" dirty="0"/>
              <a:t>调度队列指针等）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/>
              <a:t>内存管理信息</a:t>
            </a:r>
            <a:r>
              <a:rPr lang="zh-CN" altLang="en-US" sz="2400" dirty="0"/>
              <a:t>（分配到进程的内存）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IO</a:t>
            </a:r>
            <a:r>
              <a:rPr lang="zh-CN" altLang="en-US" sz="2400" b="1" dirty="0"/>
              <a:t>状态信息</a:t>
            </a:r>
            <a:r>
              <a:rPr lang="zh-CN" altLang="en-US" sz="2400" dirty="0"/>
              <a:t>（分配到的</a:t>
            </a:r>
            <a:r>
              <a:rPr lang="en-US" altLang="zh-CN" sz="2400" dirty="0"/>
              <a:t>IO</a:t>
            </a:r>
            <a:r>
              <a:rPr lang="zh-CN" altLang="en-US" sz="2400" dirty="0"/>
              <a:t>设备</a:t>
            </a:r>
            <a:r>
              <a:rPr lang="en-US" altLang="zh-CN" sz="2400" dirty="0"/>
              <a:t>, </a:t>
            </a:r>
            <a:r>
              <a:rPr lang="zh-CN" altLang="en-US" sz="2400" dirty="0"/>
              <a:t>打开的文件列表）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调度相关的其它信息</a:t>
            </a:r>
            <a:r>
              <a:rPr lang="zh-CN" altLang="en-US" sz="2400" dirty="0"/>
              <a:t>（</a:t>
            </a:r>
            <a:r>
              <a:rPr lang="en-US" altLang="zh-CN" sz="2400" dirty="0"/>
              <a:t>CPU</a:t>
            </a:r>
            <a:r>
              <a:rPr lang="zh-CN" altLang="en-US" sz="2400" dirty="0"/>
              <a:t>占用情况</a:t>
            </a:r>
            <a:r>
              <a:rPr lang="en-US" altLang="zh-CN" sz="2400" dirty="0"/>
              <a:t>, </a:t>
            </a:r>
            <a:r>
              <a:rPr lang="zh-CN" altLang="en-US" sz="2400" dirty="0"/>
              <a:t>进程已执行的时间总和等）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微软雅黑</vt:lpstr>
      <vt:lpstr>等线</vt:lpstr>
      <vt:lpstr>Calibri</vt:lpstr>
      <vt:lpstr>Arial Unicode MS</vt:lpstr>
      <vt:lpstr>Office 主题​​</vt:lpstr>
      <vt:lpstr>操作系统作业二</vt:lpstr>
      <vt:lpstr>1. fork() 产生的进程数(10分)</vt:lpstr>
      <vt:lpstr>2. 是否会调用printf(“Line J”)。(10分)</vt:lpstr>
      <vt:lpstr>3. 程序输出的结果(10分)</vt:lpstr>
      <vt:lpstr>4. 输出结果和解释(10分)</vt:lpstr>
      <vt:lpstr>5. 解释printf语句是否会执行(10分)</vt:lpstr>
      <vt:lpstr>6. 解释终止状态的必要性(10分)</vt:lpstr>
      <vt:lpstr>7. 解释僵尸进程和何时消除僵尸进程(15分)</vt:lpstr>
      <vt:lpstr>8. 进程分别有哪些数据存在用户空间和内核空间(10分)</vt:lpstr>
      <vt:lpstr>9. 解释exec()系统调用和函数调用的区别(15分)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Betty</dc:creator>
  <cp:lastModifiedBy>USTC</cp:lastModifiedBy>
  <cp:revision>273</cp:revision>
  <dcterms:created xsi:type="dcterms:W3CDTF">2018-11-20T01:35:00Z</dcterms:created>
  <dcterms:modified xsi:type="dcterms:W3CDTF">2021-06-24T00:58:11Z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2F38644F0EDA4462BF09B646BF77268F</vt:lpwstr>
  </property>
  <property fmtid="{D5CDD505-2E9C-101B-9397-08002B2CF9AE}" pid="3" name="KSOProductBuildVer">
    <vt:lpwstr>2052-11.1.0.10577</vt:lpwstr>
  </property>
</Properties>
</file>