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9" r:id="rId5"/>
    <p:sldId id="260" r:id="rId6"/>
    <p:sldId id="261" r:id="rId7"/>
    <p:sldId id="275" r:id="rId8"/>
    <p:sldId id="262" r:id="rId9"/>
    <p:sldId id="265" r:id="rId10"/>
    <p:sldId id="269" r:id="rId11"/>
    <p:sldId id="270" r:id="rId12"/>
    <p:sldId id="271" r:id="rId13"/>
    <p:sldId id="272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Qianli" userId="2df16cf2fc3e7044" providerId="LiveId" clId="{23C7AF16-FA90-4889-AAD6-9BD1F7500C03}"/>
    <pc:docChg chg="addSld delSld modSld sldOrd">
      <pc:chgData name="Wang Qianli" userId="2df16cf2fc3e7044" providerId="LiveId" clId="{23C7AF16-FA90-4889-AAD6-9BD1F7500C03}" dt="2020-03-11T13:06:20.177" v="304" actId="14100"/>
      <pc:docMkLst>
        <pc:docMk/>
      </pc:docMkLst>
      <pc:sldChg chg="modSp mod">
        <pc:chgData name="Wang Qianli" userId="2df16cf2fc3e7044" providerId="LiveId" clId="{23C7AF16-FA90-4889-AAD6-9BD1F7500C03}" dt="2020-03-11T13:01:50.210" v="2"/>
        <pc:sldMkLst>
          <pc:docMk/>
          <pc:sldMk cId="2121970535" sldId="257"/>
        </pc:sldMkLst>
        <pc:spChg chg="mod">
          <ac:chgData name="Wang Qianli" userId="2df16cf2fc3e7044" providerId="LiveId" clId="{23C7AF16-FA90-4889-AAD6-9BD1F7500C03}" dt="2020-03-11T13:01:50.210" v="2"/>
          <ac:spMkLst>
            <pc:docMk/>
            <pc:sldMk cId="2121970535" sldId="257"/>
            <ac:spMk id="3" creationId="{00000000-0000-0000-0000-000000000000}"/>
          </ac:spMkLst>
        </pc:spChg>
      </pc:sldChg>
      <pc:sldChg chg="modSp mod">
        <pc:chgData name="Wang Qianli" userId="2df16cf2fc3e7044" providerId="LiveId" clId="{23C7AF16-FA90-4889-AAD6-9BD1F7500C03}" dt="2020-03-11T13:05:54.565" v="261" actId="113"/>
        <pc:sldMkLst>
          <pc:docMk/>
          <pc:sldMk cId="1876778851" sldId="259"/>
        </pc:sldMkLst>
        <pc:spChg chg="mod">
          <ac:chgData name="Wang Qianli" userId="2df16cf2fc3e7044" providerId="LiveId" clId="{23C7AF16-FA90-4889-AAD6-9BD1F7500C03}" dt="2020-03-11T13:05:54.565" v="261" actId="113"/>
          <ac:spMkLst>
            <pc:docMk/>
            <pc:sldMk cId="1876778851" sldId="259"/>
            <ac:spMk id="7" creationId="{00000000-0000-0000-0000-000000000000}"/>
          </ac:spMkLst>
        </pc:spChg>
      </pc:sldChg>
      <pc:sldChg chg="modSp mod">
        <pc:chgData name="Wang Qianli" userId="2df16cf2fc3e7044" providerId="LiveId" clId="{23C7AF16-FA90-4889-AAD6-9BD1F7500C03}" dt="2020-03-11T13:02:30.496" v="9" actId="113"/>
        <pc:sldMkLst>
          <pc:docMk/>
          <pc:sldMk cId="2212256997" sldId="260"/>
        </pc:sldMkLst>
        <pc:spChg chg="mod">
          <ac:chgData name="Wang Qianli" userId="2df16cf2fc3e7044" providerId="LiveId" clId="{23C7AF16-FA90-4889-AAD6-9BD1F7500C03}" dt="2020-03-11T13:02:30.496" v="9" actId="113"/>
          <ac:spMkLst>
            <pc:docMk/>
            <pc:sldMk cId="2212256997" sldId="260"/>
            <ac:spMk id="7" creationId="{00000000-0000-0000-0000-000000000000}"/>
          </ac:spMkLst>
        </pc:spChg>
      </pc:sldChg>
      <pc:sldChg chg="modSp mod">
        <pc:chgData name="Wang Qianli" userId="2df16cf2fc3e7044" providerId="LiveId" clId="{23C7AF16-FA90-4889-AAD6-9BD1F7500C03}" dt="2020-03-11T13:06:20.177" v="304" actId="14100"/>
        <pc:sldMkLst>
          <pc:docMk/>
          <pc:sldMk cId="1235593254" sldId="261"/>
        </pc:sldMkLst>
        <pc:spChg chg="mod">
          <ac:chgData name="Wang Qianli" userId="2df16cf2fc3e7044" providerId="LiveId" clId="{23C7AF16-FA90-4889-AAD6-9BD1F7500C03}" dt="2020-03-11T13:06:20.177" v="304" actId="14100"/>
          <ac:spMkLst>
            <pc:docMk/>
            <pc:sldMk cId="1235593254" sldId="261"/>
            <ac:spMk id="3" creationId="{E369EC47-F05E-46FD-86F2-F6DC9D44F00C}"/>
          </ac:spMkLst>
        </pc:spChg>
      </pc:sldChg>
      <pc:sldChg chg="modSp add del mod">
        <pc:chgData name="Wang Qianli" userId="2df16cf2fc3e7044" providerId="LiveId" clId="{23C7AF16-FA90-4889-AAD6-9BD1F7500C03}" dt="2020-03-11T13:05:21.282" v="257" actId="47"/>
        <pc:sldMkLst>
          <pc:docMk/>
          <pc:sldMk cId="222347802" sldId="263"/>
        </pc:sldMkLst>
        <pc:spChg chg="mod">
          <ac:chgData name="Wang Qianli" userId="2df16cf2fc3e7044" providerId="LiveId" clId="{23C7AF16-FA90-4889-AAD6-9BD1F7500C03}" dt="2020-03-11T13:03:39.685" v="28" actId="20577"/>
          <ac:spMkLst>
            <pc:docMk/>
            <pc:sldMk cId="222347802" sldId="263"/>
            <ac:spMk id="2" creationId="{706C6CEC-668B-45FA-AAE6-C8B86B476322}"/>
          </ac:spMkLst>
        </pc:spChg>
      </pc:sldChg>
      <pc:sldChg chg="modSp add mod ord">
        <pc:chgData name="Wang Qianli" userId="2df16cf2fc3e7044" providerId="LiveId" clId="{23C7AF16-FA90-4889-AAD6-9BD1F7500C03}" dt="2020-03-11T13:05:16.307" v="256"/>
        <pc:sldMkLst>
          <pc:docMk/>
          <pc:sldMk cId="4108974806" sldId="264"/>
        </pc:sldMkLst>
        <pc:spChg chg="mod">
          <ac:chgData name="Wang Qianli" userId="2df16cf2fc3e7044" providerId="LiveId" clId="{23C7AF16-FA90-4889-AAD6-9BD1F7500C03}" dt="2020-03-11T13:03:50.960" v="51"/>
          <ac:spMkLst>
            <pc:docMk/>
            <pc:sldMk cId="4108974806" sldId="264"/>
            <ac:spMk id="2" creationId="{00000000-0000-0000-0000-000000000000}"/>
          </ac:spMkLst>
        </pc:spChg>
        <pc:spChg chg="mod">
          <ac:chgData name="Wang Qianli" userId="2df16cf2fc3e7044" providerId="LiveId" clId="{23C7AF16-FA90-4889-AAD6-9BD1F7500C03}" dt="2020-03-11T13:05:16.307" v="256"/>
          <ac:spMkLst>
            <pc:docMk/>
            <pc:sldMk cId="4108974806" sldId="264"/>
            <ac:spMk id="3" creationId="{00000000-0000-0000-0000-000000000000}"/>
          </ac:spMkLst>
        </pc:spChg>
      </pc:sldChg>
    </pc:docChg>
  </pc:docChgLst>
  <pc:docChgLst>
    <pc:chgData name="刘 朕" userId="c0cad602da23477f" providerId="LiveId" clId="{434A2BAD-5ADF-45C4-B091-7DBBDB6E9B07}"/>
    <pc:docChg chg="modSld">
      <pc:chgData name="刘 朕" userId="c0cad602da23477f" providerId="LiveId" clId="{434A2BAD-5ADF-45C4-B091-7DBBDB6E9B07}" dt="2021-06-02T08:56:19.644" v="219" actId="20577"/>
      <pc:docMkLst>
        <pc:docMk/>
      </pc:docMkLst>
      <pc:sldChg chg="modSp mod">
        <pc:chgData name="刘 朕" userId="c0cad602da23477f" providerId="LiveId" clId="{434A2BAD-5ADF-45C4-B091-7DBBDB6E9B07}" dt="2021-06-02T08:51:15.198" v="13"/>
        <pc:sldMkLst>
          <pc:docMk/>
          <pc:sldMk cId="2121970535" sldId="257"/>
        </pc:sldMkLst>
        <pc:spChg chg="mod">
          <ac:chgData name="刘 朕" userId="c0cad602da23477f" providerId="LiveId" clId="{434A2BAD-5ADF-45C4-B091-7DBBDB6E9B07}" dt="2021-06-02T08:51:15.198" v="13"/>
          <ac:spMkLst>
            <pc:docMk/>
            <pc:sldMk cId="2121970535" sldId="257"/>
            <ac:spMk id="3" creationId="{00000000-0000-0000-0000-000000000000}"/>
          </ac:spMkLst>
        </pc:spChg>
      </pc:sldChg>
      <pc:sldChg chg="modSp mod">
        <pc:chgData name="刘 朕" userId="c0cad602da23477f" providerId="LiveId" clId="{434A2BAD-5ADF-45C4-B091-7DBBDB6E9B07}" dt="2021-06-02T08:56:19.644" v="219" actId="20577"/>
        <pc:sldMkLst>
          <pc:docMk/>
          <pc:sldMk cId="1876778851" sldId="259"/>
        </pc:sldMkLst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4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5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6" creationId="{00000000-0000-0000-0000-000000000000}"/>
          </ac:spMkLst>
        </pc:spChg>
        <pc:spChg chg="mod">
          <ac:chgData name="刘 朕" userId="c0cad602da23477f" providerId="LiveId" clId="{434A2BAD-5ADF-45C4-B091-7DBBDB6E9B07}" dt="2021-06-02T08:56:19.644" v="219" actId="20577"/>
          <ac:spMkLst>
            <pc:docMk/>
            <pc:sldMk cId="1876778851" sldId="259"/>
            <ac:spMk id="7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8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9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0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1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5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6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7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8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19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20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21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22" creationId="{00000000-0000-0000-0000-000000000000}"/>
          </ac:spMkLst>
        </pc:spChg>
        <pc:spChg chg="mod">
          <ac:chgData name="刘 朕" userId="c0cad602da23477f" providerId="LiveId" clId="{434A2BAD-5ADF-45C4-B091-7DBBDB6E9B07}" dt="2021-06-02T08:51:43.799" v="37" actId="1076"/>
          <ac:spMkLst>
            <pc:docMk/>
            <pc:sldMk cId="1876778851" sldId="259"/>
            <ac:spMk id="23" creationId="{00000000-0000-0000-0000-000000000000}"/>
          </ac:spMkLst>
        </pc:sp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13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14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25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28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31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34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37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41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44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47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50" creationId="{00000000-0000-0000-0000-000000000000}"/>
          </ac:cxnSpMkLst>
        </pc:cxnChg>
        <pc:cxnChg chg="mod">
          <ac:chgData name="刘 朕" userId="c0cad602da23477f" providerId="LiveId" clId="{434A2BAD-5ADF-45C4-B091-7DBBDB6E9B07}" dt="2021-06-02T08:51:43.799" v="37" actId="1076"/>
          <ac:cxnSpMkLst>
            <pc:docMk/>
            <pc:sldMk cId="1876778851" sldId="259"/>
            <ac:cxnSpMk id="53" creationId="{00000000-0000-0000-0000-000000000000}"/>
          </ac:cxnSpMkLst>
        </pc:cxnChg>
      </pc:sldChg>
      <pc:sldChg chg="modSp mod">
        <pc:chgData name="刘 朕" userId="c0cad602da23477f" providerId="LiveId" clId="{434A2BAD-5ADF-45C4-B091-7DBBDB6E9B07}" dt="2021-06-02T08:50:52.929" v="7" actId="20577"/>
        <pc:sldMkLst>
          <pc:docMk/>
          <pc:sldMk cId="3036201623" sldId="271"/>
        </pc:sldMkLst>
        <pc:spChg chg="mod">
          <ac:chgData name="刘 朕" userId="c0cad602da23477f" providerId="LiveId" clId="{434A2BAD-5ADF-45C4-B091-7DBBDB6E9B07}" dt="2021-06-02T08:50:52.929" v="7" actId="20577"/>
          <ac:spMkLst>
            <pc:docMk/>
            <pc:sldMk cId="3036201623" sldId="271"/>
            <ac:spMk id="7" creationId="{00000000-0000-0000-0000-000000000000}"/>
          </ac:spMkLst>
        </pc:spChg>
      </pc:sldChg>
      <pc:sldChg chg="modSp mod">
        <pc:chgData name="刘 朕" userId="c0cad602da23477f" providerId="LiveId" clId="{434A2BAD-5ADF-45C4-B091-7DBBDB6E9B07}" dt="2021-06-02T08:10:59.165" v="5" actId="20577"/>
        <pc:sldMkLst>
          <pc:docMk/>
          <pc:sldMk cId="2254238956" sldId="272"/>
        </pc:sldMkLst>
        <pc:spChg chg="mod">
          <ac:chgData name="刘 朕" userId="c0cad602da23477f" providerId="LiveId" clId="{434A2BAD-5ADF-45C4-B091-7DBBDB6E9B07}" dt="2021-06-02T08:10:59.165" v="5" actId="20577"/>
          <ac:spMkLst>
            <pc:docMk/>
            <pc:sldMk cId="2254238956" sldId="272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97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31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25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6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0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18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28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2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63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522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716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77671-E2E3-4B00-81C3-F6FF29630CAE}" type="datetimeFigureOut">
              <a:rPr lang="zh-CN" altLang="en-US" smtClean="0"/>
              <a:t>2021/6/24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FFBA0-48FB-4A50-9FA0-687419254A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6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操作系统作业三</a:t>
            </a:r>
          </a:p>
        </p:txBody>
      </p:sp>
    </p:spTree>
    <p:extLst>
      <p:ext uri="{BB962C8B-B14F-4D97-AF65-F5344CB8AC3E}">
        <p14:creationId xmlns:p14="http://schemas.microsoft.com/office/powerpoint/2010/main" val="244209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 </a:t>
            </a:r>
            <a:r>
              <a:rPr lang="zh-CN" altLang="en-US" dirty="0"/>
              <a:t>信号量是什么？解释其功能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信号量</a:t>
            </a:r>
            <a:r>
              <a:rPr lang="zh-CN" altLang="en-US" sz="2400" dirty="0"/>
              <a:t>是一种数据类型，可以把它当作整数变量</a:t>
            </a:r>
            <a:r>
              <a:rPr lang="en-US" altLang="zh-CN" sz="2400" dirty="0"/>
              <a:t>(</a:t>
            </a:r>
            <a:r>
              <a:rPr lang="zh-CN" altLang="en-US" sz="2400" dirty="0"/>
              <a:t>但真正实现它的时候它肯定不是整型变量</a:t>
            </a:r>
            <a:r>
              <a:rPr lang="en-US" altLang="zh-CN" sz="2400" dirty="0"/>
              <a:t>)</a:t>
            </a:r>
            <a:r>
              <a:rPr lang="zh-CN" altLang="zh-CN" dirty="0"/>
              <a:t> </a:t>
            </a:r>
            <a:r>
              <a:rPr lang="zh-CN" altLang="zh-CN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分</a:t>
            </a:r>
            <a:r>
              <a:rPr lang="zh-CN" altLang="en-US" dirty="0">
                <a:solidFill>
                  <a:srgbClr val="FF0000"/>
                </a:solidFill>
              </a:rPr>
              <a:t>，言之有理即可</a:t>
            </a:r>
            <a:r>
              <a:rPr lang="zh-CN" altLang="zh-CN" dirty="0">
                <a:solidFill>
                  <a:srgbClr val="FF0000"/>
                </a:solidFill>
              </a:rPr>
              <a:t>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 </a:t>
            </a:r>
            <a:r>
              <a:rPr lang="zh-CN" altLang="en-US" sz="2400" b="1" dirty="0"/>
              <a:t>功能：</a:t>
            </a:r>
            <a:r>
              <a:rPr lang="zh-CN" altLang="en-US" sz="2400" dirty="0"/>
              <a:t>互斥（</a:t>
            </a:r>
            <a:r>
              <a:rPr lang="en-US" altLang="zh-CN" sz="2400" dirty="0" err="1"/>
              <a:t>mutex</a:t>
            </a:r>
            <a:r>
              <a:rPr lang="zh-CN" altLang="en-US" sz="2400" dirty="0"/>
              <a:t>），计数，同步</a:t>
            </a:r>
            <a:r>
              <a:rPr lang="zh-CN" altLang="zh-CN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zh-CN" sz="2400" dirty="0">
                <a:solidFill>
                  <a:srgbClr val="FF0000"/>
                </a:solidFill>
              </a:rPr>
              <a:t>分）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36693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8. </a:t>
            </a:r>
            <a:r>
              <a:rPr lang="zh-CN" altLang="en-US" dirty="0"/>
              <a:t>用信号量解决哲学家就餐问题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答：（解释代码）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S[N]</a:t>
            </a:r>
            <a:r>
              <a:rPr lang="zh-CN" altLang="en-US" sz="2400" b="1" dirty="0"/>
              <a:t>：初始值都为 </a:t>
            </a:r>
            <a:r>
              <a:rPr lang="en-US" altLang="zh-CN" sz="2400" b="1" dirty="0"/>
              <a:t>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S[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</a:t>
            </a:r>
            <a:r>
              <a:rPr lang="zh-CN" altLang="en-US" sz="2400" b="1" dirty="0"/>
              <a:t>是用于标记哲学家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是否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/>
              <a:t>能开</a:t>
            </a:r>
            <a:r>
              <a:rPr lang="zh-CN" altLang="en-US" sz="2400" b="1" dirty="0"/>
              <a:t>吃的信号量。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S[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= 0 </a:t>
            </a:r>
            <a:r>
              <a:rPr lang="zh-CN" altLang="en-US" sz="2400" b="1" dirty="0"/>
              <a:t>表示不能开吃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S[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] = 1 </a:t>
            </a:r>
            <a:r>
              <a:rPr lang="zh-CN" altLang="en-US" sz="2400" b="1" dirty="0"/>
              <a:t>表示可以开吃</a:t>
            </a:r>
            <a:r>
              <a:rPr lang="en-GB" altLang="zh-CN" sz="2400" b="1" dirty="0"/>
              <a:t>	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1313" y="1690688"/>
            <a:ext cx="6632488" cy="420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2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 </a:t>
            </a:r>
            <a:r>
              <a:rPr lang="zh-CN" altLang="en-US" dirty="0"/>
              <a:t>不同调度算法的甘特图，轮转时间和等待时间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r>
              <a:rPr lang="en-US" altLang="zh-CN" sz="2400" b="1" dirty="0"/>
              <a:t>a. </a:t>
            </a:r>
            <a:r>
              <a:rPr lang="zh-CN" altLang="en-US" sz="2400" b="1" dirty="0"/>
              <a:t>甘特图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b. </a:t>
            </a:r>
            <a:r>
              <a:rPr lang="zh-CN" altLang="en-US" sz="2400" b="1" dirty="0"/>
              <a:t>轮转时间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c. </a:t>
            </a:r>
            <a:r>
              <a:rPr lang="zh-CN" altLang="en-US" sz="2400" b="1" dirty="0"/>
              <a:t>等待时间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GB" altLang="zh-CN" sz="2400" b="1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GB" altLang="zh-CN" sz="2400" b="1" dirty="0"/>
              <a:t>	</a:t>
            </a:r>
            <a:r>
              <a:rPr lang="en-US" altLang="zh-CN" sz="2400" b="1" dirty="0"/>
              <a:t>d. </a:t>
            </a:r>
            <a:r>
              <a:rPr lang="zh-CN" altLang="en-US" sz="2400" b="1" dirty="0"/>
              <a:t>最小平均等待时间的算法：</a:t>
            </a:r>
            <a:r>
              <a:rPr lang="en-US" altLang="zh-CN" sz="2400" b="1" dirty="0"/>
              <a:t>SJF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FCFS</a:t>
            </a:r>
            <a:r>
              <a:rPr lang="en-US" altLang="zh-CN" sz="2400" b="1" dirty="0">
                <a:sym typeface="Wingdings" panose="05000000000000000000" pitchFamily="2" charset="2"/>
              </a:rPr>
              <a:t>: </a:t>
            </a:r>
            <a:r>
              <a:rPr lang="en-US" altLang="zh-CN" sz="2400" b="1" dirty="0"/>
              <a:t>9.6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RR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5.4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SJF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3.2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Priority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8.2</a:t>
            </a:r>
            <a:r>
              <a:rPr lang="zh-CN" altLang="en-US" sz="2400" b="1" dirty="0"/>
              <a:t>）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574" y="1690688"/>
            <a:ext cx="3657426" cy="151067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375" y="3154360"/>
            <a:ext cx="5017250" cy="12435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230" y="4397890"/>
            <a:ext cx="4825539" cy="11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01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 </a:t>
            </a:r>
            <a:r>
              <a:rPr lang="zh-CN" altLang="en-US" dirty="0"/>
              <a:t>会造成饥饿的调度算法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US" altLang="zh-CN" sz="2400" b="1" dirty="0"/>
              <a:t>Shortest job first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Priority</a:t>
            </a:r>
            <a:r>
              <a:rPr lang="zh-CN" altLang="en-US" sz="2400" b="1" dirty="0"/>
              <a:t>可能会造成饥饿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err="1"/>
              <a:t>b,d</a:t>
            </a:r>
            <a:endParaRPr lang="en-US" altLang="zh-CN" sz="2400" b="1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950" y="1690688"/>
            <a:ext cx="4505066" cy="171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238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11. </a:t>
            </a:r>
            <a:r>
              <a:rPr lang="zh-CN" altLang="en-US" dirty="0"/>
              <a:t>举例说明</a:t>
            </a:r>
            <a:r>
              <a:rPr lang="en-US" altLang="zh-CN" dirty="0"/>
              <a:t>RMS</a:t>
            </a:r>
            <a:r>
              <a:rPr lang="zh-CN" altLang="en-US" dirty="0"/>
              <a:t>不如</a:t>
            </a:r>
            <a:r>
              <a:rPr lang="en-US" altLang="zh-CN" dirty="0"/>
              <a:t>EDF</a:t>
            </a:r>
            <a:r>
              <a:rPr lang="zh-CN" altLang="en-US" dirty="0"/>
              <a:t>的情况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RMS</a:t>
            </a:r>
            <a:r>
              <a:rPr lang="zh-CN" altLang="en-US" sz="2400" b="1" dirty="0"/>
              <a:t>：速率单调调度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（</a:t>
            </a:r>
            <a:r>
              <a:rPr lang="en-US" altLang="zh-CN" sz="2000" dirty="0"/>
              <a:t>P2</a:t>
            </a:r>
            <a:r>
              <a:rPr lang="zh-CN" altLang="en-US" sz="2000" dirty="0"/>
              <a:t>难以较早完成</a:t>
            </a:r>
            <a:r>
              <a:rPr lang="en-US" altLang="zh-CN" sz="2000" dirty="0"/>
              <a:t>,</a:t>
            </a:r>
            <a:r>
              <a:rPr lang="zh-CN" altLang="en-US" sz="2000" dirty="0"/>
              <a:t>甚至无法被调度）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EDF</a:t>
            </a:r>
            <a:r>
              <a:rPr lang="zh-CN" altLang="en-US" sz="2400" b="1" dirty="0"/>
              <a:t>：最早</a:t>
            </a:r>
            <a:r>
              <a:rPr lang="en-US" altLang="zh-CN" sz="2400" b="1" dirty="0" err="1"/>
              <a:t>ddl</a:t>
            </a:r>
            <a:r>
              <a:rPr lang="zh-CN" altLang="en-US" sz="2400" b="1" dirty="0"/>
              <a:t>优先</a:t>
            </a:r>
            <a:endParaRPr lang="en-US" altLang="zh-CN" sz="2400" b="1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054" y="2370081"/>
            <a:ext cx="6599266" cy="18823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215" y="4588626"/>
            <a:ext cx="6863051" cy="188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13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多线程的优点？哪些程序状态在多线程进程中是共享的？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939971" cy="37509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多线程的优点：</a:t>
            </a:r>
            <a:r>
              <a:rPr lang="zh-CN" altLang="en-US" sz="2400" dirty="0"/>
              <a:t>响应度高，资源共享，    经济，扩展性好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分）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Ch4:15-17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171" y="1690688"/>
            <a:ext cx="5154174" cy="25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70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B37DF8A-F4CF-4017-AE6C-E3505D62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E2E9B14-3EDF-4DED-B847-91FF564FC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25625"/>
            <a:ext cx="5257800" cy="4104658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C9A2B8A-BA8B-44D1-A808-CA61658DF4D0}"/>
              </a:ext>
            </a:extLst>
          </p:cNvPr>
          <p:cNvSpPr txBox="1"/>
          <p:nvPr/>
        </p:nvSpPr>
        <p:spPr>
          <a:xfrm>
            <a:off x="286305" y="1925329"/>
            <a:ext cx="5439792" cy="88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共享的程序状态：</a:t>
            </a:r>
            <a:r>
              <a:rPr lang="en-US" altLang="zh-CN" sz="1800" dirty="0"/>
              <a:t>b. c </a:t>
            </a:r>
            <a:r>
              <a:rPr lang="zh-CN" altLang="en-US" sz="1800" dirty="0">
                <a:solidFill>
                  <a:srgbClr val="FF0000"/>
                </a:solidFill>
              </a:rPr>
              <a:t>（</a:t>
            </a:r>
            <a:r>
              <a:rPr lang="en-US" altLang="zh-CN" sz="1800" dirty="0">
                <a:solidFill>
                  <a:srgbClr val="FF0000"/>
                </a:solidFill>
              </a:rPr>
              <a:t>5</a:t>
            </a:r>
            <a:r>
              <a:rPr lang="zh-CN" altLang="en-US" sz="1800" dirty="0">
                <a:solidFill>
                  <a:srgbClr val="FF0000"/>
                </a:solidFill>
              </a:rPr>
              <a:t>分）</a:t>
            </a:r>
            <a:endParaRPr lang="en-US" altLang="zh-C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/>
              <a:t>Heap memory </a:t>
            </a:r>
            <a:r>
              <a:rPr lang="zh-CN" altLang="en-US" sz="1800" dirty="0"/>
              <a:t>和</a:t>
            </a:r>
            <a:r>
              <a:rPr lang="en-US" altLang="zh-CN" sz="1800" dirty="0"/>
              <a:t>. Global memory</a:t>
            </a:r>
            <a:r>
              <a:rPr lang="zh-CN" altLang="en-US" sz="1800" dirty="0"/>
              <a:t>是所有线程共享的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4583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553" cy="1325563"/>
          </a:xfrm>
        </p:spPr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有多少独立的进程和线程被创建。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665117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个独立进程和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个独立线程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1" dirty="0"/>
              <a:t>若明确解释：因为一个进程最小包含一个线程，所以创建了</a:t>
            </a:r>
            <a:r>
              <a:rPr lang="en-US" altLang="zh-CN" sz="1800" b="1" dirty="0"/>
              <a:t>8</a:t>
            </a:r>
            <a:r>
              <a:rPr lang="zh-CN" altLang="en-US" sz="1800" b="1" dirty="0"/>
              <a:t>个线程也可算对。</a:t>
            </a:r>
            <a:endParaRPr lang="en-US" altLang="zh-CN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0" y="2058194"/>
            <a:ext cx="4514850" cy="388620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4027318" y="3185358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196045" y="3750623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817027" y="375062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422172" y="4503228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5199413" y="4503227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86147" y="3523050"/>
            <a:ext cx="1770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Line2</a:t>
            </a:r>
            <a:r>
              <a:rPr lang="zh-CN" altLang="en-US" dirty="0"/>
              <a:t>：</a:t>
            </a:r>
            <a:r>
              <a:rPr lang="en-US" altLang="zh-CN" dirty="0"/>
              <a:t>fork1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253905" y="4449778"/>
            <a:ext cx="16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Line4</a:t>
            </a:r>
            <a:r>
              <a:rPr lang="zh-CN" altLang="en-US" dirty="0"/>
              <a:t>：</a:t>
            </a:r>
            <a:r>
              <a:rPr lang="en-US" altLang="zh-CN" dirty="0"/>
              <a:t>fork2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9" idx="5"/>
          </p:cNvCxnSpPr>
          <p:nvPr/>
        </p:nvCxnSpPr>
        <p:spPr>
          <a:xfrm>
            <a:off x="4684700" y="4772851"/>
            <a:ext cx="132327" cy="15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5468546" y="4772851"/>
            <a:ext cx="132327" cy="150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任意多边形 14"/>
          <p:cNvSpPr/>
          <p:nvPr/>
        </p:nvSpPr>
        <p:spPr>
          <a:xfrm>
            <a:off x="4841954" y="4661168"/>
            <a:ext cx="166265" cy="565265"/>
          </a:xfrm>
          <a:custGeom>
            <a:avLst/>
            <a:gdLst>
              <a:gd name="connsiteX0" fmla="*/ 0 w 166265"/>
              <a:gd name="connsiteY0" fmla="*/ 0 h 565265"/>
              <a:gd name="connsiteX1" fmla="*/ 141317 w 166265"/>
              <a:gd name="connsiteY1" fmla="*/ 133003 h 565265"/>
              <a:gd name="connsiteX2" fmla="*/ 24939 w 166265"/>
              <a:gd name="connsiteY2" fmla="*/ 199505 h 565265"/>
              <a:gd name="connsiteX3" fmla="*/ 166255 w 166265"/>
              <a:gd name="connsiteY3" fmla="*/ 357447 h 565265"/>
              <a:gd name="connsiteX4" fmla="*/ 33251 w 166265"/>
              <a:gd name="connsiteY4" fmla="*/ 407323 h 565265"/>
              <a:gd name="connsiteX5" fmla="*/ 157942 w 166265"/>
              <a:gd name="connsiteY5" fmla="*/ 565265 h 5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265" h="565265">
                <a:moveTo>
                  <a:pt x="0" y="0"/>
                </a:moveTo>
                <a:cubicBezTo>
                  <a:pt x="68580" y="49876"/>
                  <a:pt x="137161" y="99752"/>
                  <a:pt x="141317" y="133003"/>
                </a:cubicBezTo>
                <a:cubicBezTo>
                  <a:pt x="145474" y="166254"/>
                  <a:pt x="20783" y="162098"/>
                  <a:pt x="24939" y="199505"/>
                </a:cubicBezTo>
                <a:cubicBezTo>
                  <a:pt x="29095" y="236912"/>
                  <a:pt x="164870" y="322811"/>
                  <a:pt x="166255" y="357447"/>
                </a:cubicBezTo>
                <a:cubicBezTo>
                  <a:pt x="167640" y="392083"/>
                  <a:pt x="34637" y="372687"/>
                  <a:pt x="33251" y="407323"/>
                </a:cubicBezTo>
                <a:cubicBezTo>
                  <a:pt x="31866" y="441959"/>
                  <a:pt x="94904" y="503612"/>
                  <a:pt x="157942" y="565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5622387" y="4661168"/>
            <a:ext cx="166265" cy="565265"/>
          </a:xfrm>
          <a:custGeom>
            <a:avLst/>
            <a:gdLst>
              <a:gd name="connsiteX0" fmla="*/ 0 w 166265"/>
              <a:gd name="connsiteY0" fmla="*/ 0 h 565265"/>
              <a:gd name="connsiteX1" fmla="*/ 141317 w 166265"/>
              <a:gd name="connsiteY1" fmla="*/ 133003 h 565265"/>
              <a:gd name="connsiteX2" fmla="*/ 24939 w 166265"/>
              <a:gd name="connsiteY2" fmla="*/ 199505 h 565265"/>
              <a:gd name="connsiteX3" fmla="*/ 166255 w 166265"/>
              <a:gd name="connsiteY3" fmla="*/ 357447 h 565265"/>
              <a:gd name="connsiteX4" fmla="*/ 33251 w 166265"/>
              <a:gd name="connsiteY4" fmla="*/ 407323 h 565265"/>
              <a:gd name="connsiteX5" fmla="*/ 157942 w 166265"/>
              <a:gd name="connsiteY5" fmla="*/ 565265 h 565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265" h="565265">
                <a:moveTo>
                  <a:pt x="0" y="0"/>
                </a:moveTo>
                <a:cubicBezTo>
                  <a:pt x="68580" y="49876"/>
                  <a:pt x="137161" y="99752"/>
                  <a:pt x="141317" y="133003"/>
                </a:cubicBezTo>
                <a:cubicBezTo>
                  <a:pt x="145474" y="166254"/>
                  <a:pt x="20783" y="162098"/>
                  <a:pt x="24939" y="199505"/>
                </a:cubicBezTo>
                <a:cubicBezTo>
                  <a:pt x="29095" y="236912"/>
                  <a:pt x="164870" y="322811"/>
                  <a:pt x="166255" y="357447"/>
                </a:cubicBezTo>
                <a:cubicBezTo>
                  <a:pt x="167640" y="392083"/>
                  <a:pt x="34637" y="372687"/>
                  <a:pt x="33251" y="407323"/>
                </a:cubicBezTo>
                <a:cubicBezTo>
                  <a:pt x="31866" y="441959"/>
                  <a:pt x="94904" y="503612"/>
                  <a:pt x="157942" y="56526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4194387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4645725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017273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5468611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286147" y="5303517"/>
            <a:ext cx="168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Line7</a:t>
            </a:r>
            <a:r>
              <a:rPr lang="zh-CN" altLang="en-US" dirty="0"/>
              <a:t>：</a:t>
            </a:r>
            <a:r>
              <a:rPr lang="en-US" altLang="zh-CN" dirty="0"/>
              <a:t>fork3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2945497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396835" y="5330242"/>
            <a:ext cx="307571" cy="3158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连接符 24"/>
          <p:cNvCxnSpPr>
            <a:stCxn id="4" idx="4"/>
            <a:endCxn id="6" idx="0"/>
          </p:cNvCxnSpPr>
          <p:nvPr/>
        </p:nvCxnSpPr>
        <p:spPr>
          <a:xfrm flipH="1">
            <a:off x="3349831" y="3501241"/>
            <a:ext cx="831273" cy="2493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8" idx="0"/>
            <a:endCxn id="4" idx="4"/>
          </p:cNvCxnSpPr>
          <p:nvPr/>
        </p:nvCxnSpPr>
        <p:spPr>
          <a:xfrm flipH="1" flipV="1">
            <a:off x="4181104" y="3501241"/>
            <a:ext cx="789709" cy="249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0" idx="0"/>
            <a:endCxn id="8" idx="4"/>
          </p:cNvCxnSpPr>
          <p:nvPr/>
        </p:nvCxnSpPr>
        <p:spPr>
          <a:xfrm flipH="1" flipV="1">
            <a:off x="4970813" y="4066505"/>
            <a:ext cx="382386" cy="43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0" idx="0"/>
            <a:endCxn id="10" idx="4"/>
          </p:cNvCxnSpPr>
          <p:nvPr/>
        </p:nvCxnSpPr>
        <p:spPr>
          <a:xfrm flipH="1" flipV="1">
            <a:off x="5353199" y="4819110"/>
            <a:ext cx="269198" cy="51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9" idx="0"/>
            <a:endCxn id="8" idx="4"/>
          </p:cNvCxnSpPr>
          <p:nvPr/>
        </p:nvCxnSpPr>
        <p:spPr>
          <a:xfrm flipV="1">
            <a:off x="4575958" y="4066505"/>
            <a:ext cx="394855" cy="436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>
            <a:stCxn id="9" idx="4"/>
            <a:endCxn id="17" idx="0"/>
          </p:cNvCxnSpPr>
          <p:nvPr/>
        </p:nvCxnSpPr>
        <p:spPr>
          <a:xfrm flipH="1">
            <a:off x="4348173" y="4819111"/>
            <a:ext cx="227785" cy="51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9" idx="4"/>
            <a:endCxn id="18" idx="0"/>
          </p:cNvCxnSpPr>
          <p:nvPr/>
        </p:nvCxnSpPr>
        <p:spPr>
          <a:xfrm>
            <a:off x="4575958" y="4819111"/>
            <a:ext cx="223553" cy="5111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10" idx="4"/>
            <a:endCxn id="19" idx="0"/>
          </p:cNvCxnSpPr>
          <p:nvPr/>
        </p:nvCxnSpPr>
        <p:spPr>
          <a:xfrm flipH="1">
            <a:off x="5171059" y="4819110"/>
            <a:ext cx="182140" cy="511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6" idx="4"/>
            <a:endCxn id="23" idx="0"/>
          </p:cNvCxnSpPr>
          <p:nvPr/>
        </p:nvCxnSpPr>
        <p:spPr>
          <a:xfrm>
            <a:off x="3349831" y="4066506"/>
            <a:ext cx="200790" cy="126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6" idx="4"/>
            <a:endCxn id="22" idx="0"/>
          </p:cNvCxnSpPr>
          <p:nvPr/>
        </p:nvCxnSpPr>
        <p:spPr>
          <a:xfrm flipH="1">
            <a:off x="3099283" y="4066506"/>
            <a:ext cx="250548" cy="1263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778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LINE C</a:t>
            </a:r>
            <a:r>
              <a:rPr lang="zh-CN" altLang="en-US" dirty="0"/>
              <a:t>和</a:t>
            </a:r>
            <a:r>
              <a:rPr lang="en-US" altLang="zh-CN" dirty="0"/>
              <a:t>LINE P</a:t>
            </a:r>
            <a:r>
              <a:rPr lang="zh-CN" altLang="en-US" dirty="0"/>
              <a:t>的输出是什么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LINE C </a:t>
            </a:r>
            <a:r>
              <a:rPr lang="zh-CN" altLang="en-US" sz="2000" dirty="0"/>
              <a:t>输出</a:t>
            </a:r>
            <a:r>
              <a:rPr lang="en-US" altLang="zh-CN" sz="2000" dirty="0"/>
              <a:t>5     (</a:t>
            </a:r>
            <a:r>
              <a:rPr lang="zh-CN" altLang="en-US" sz="2000" dirty="0"/>
              <a:t>线程共享全局变量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/>
              <a:t>LINE P </a:t>
            </a:r>
            <a:r>
              <a:rPr lang="zh-CN" altLang="en-US" sz="2000" dirty="0"/>
              <a:t>输出</a:t>
            </a:r>
            <a:r>
              <a:rPr lang="en-US" altLang="zh-CN" sz="2000" dirty="0"/>
              <a:t>0</a:t>
            </a:r>
            <a:r>
              <a:rPr lang="pt-BR" altLang="zh-CN" sz="2000" dirty="0"/>
              <a:t>	 </a:t>
            </a:r>
            <a:r>
              <a:rPr lang="zh-CN" altLang="en-US" sz="2000" dirty="0"/>
              <a:t>（进程空间相互独立）</a:t>
            </a:r>
            <a:endParaRPr lang="pt-BR" altLang="zh-CN" sz="2000" dirty="0"/>
          </a:p>
          <a:p>
            <a:pPr marL="0" indent="0">
              <a:lnSpc>
                <a:spcPct val="150000"/>
              </a:lnSpc>
              <a:buNone/>
            </a:pPr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934" y="1418621"/>
            <a:ext cx="4334321" cy="51578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B104FEB-1948-4407-A298-D3887A8E04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4826"/>
            <a:ext cx="4031932" cy="30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56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>
                <a:solidFill>
                  <a:srgbClr val="FF0000"/>
                </a:solidFill>
              </a:rPr>
              <a:t>普通管道和命名管道的区别（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690966" y="1724886"/>
            <a:ext cx="10515600" cy="4783980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20000"/>
              </a:lnSpc>
              <a:buNone/>
            </a:pPr>
            <a:r>
              <a:rPr lang="zh-CN" altLang="en-US" dirty="0"/>
              <a:t>答 </a:t>
            </a:r>
            <a:r>
              <a:rPr lang="en-US" altLang="zh-CN" dirty="0"/>
              <a:t>:	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dirty="0"/>
              <a:t>普通管道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需要进程间存在关系（如父子关系），</a:t>
            </a:r>
            <a:endParaRPr lang="en-US" altLang="zh-CN" sz="18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通信是单向的</a:t>
            </a:r>
            <a:endParaRPr lang="en-US" altLang="zh-CN" sz="1800" dirty="0"/>
          </a:p>
          <a:p>
            <a:pPr lvl="2">
              <a:lnSpc>
                <a:spcPct val="120000"/>
              </a:lnSpc>
            </a:pPr>
            <a:r>
              <a:rPr lang="zh-CN" altLang="en-US" sz="1800" dirty="0"/>
              <a:t>通信完成后就关闭</a:t>
            </a:r>
            <a:endParaRPr lang="en-US" altLang="zh-CN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400" dirty="0"/>
              <a:t>命名管道</a:t>
            </a:r>
            <a:r>
              <a:rPr lang="zh-CN" altLang="en-US" dirty="0">
                <a:solidFill>
                  <a:srgbClr val="FF0000"/>
                </a:solidFill>
              </a:rPr>
              <a:t>（任意三点答到给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  <a:endParaRPr lang="en-US" altLang="zh-CN" sz="2400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对进程间的关系不做要求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多个进程可以利用命名管道进行通信（可以有多个写者）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通信是双向的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zh-CN" altLang="en-US" dirty="0"/>
              <a:t>明确删除后才会关闭管道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35593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B70C0-FB2F-44EC-8E70-E9640EC0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ch5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CA1EBF7-C901-42B4-9596-C0960FCC1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243281" cy="392887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D43105-27F1-4335-AAD5-FCAE21908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80" y="1690688"/>
            <a:ext cx="5232137" cy="392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00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</a:t>
            </a:r>
            <a:r>
              <a:rPr lang="zh-CN" altLang="en-US" sz="4000" dirty="0"/>
              <a:t>列出为解决临界区问题而设立进入区和退出区时的要求；分析严格轮换法是否满足上述所有要求</a:t>
            </a:r>
            <a:r>
              <a:rPr lang="zh-CN" altLang="en-US" sz="4000" dirty="0">
                <a:solidFill>
                  <a:srgbClr val="FF0000"/>
                </a:solidFill>
              </a:rPr>
              <a:t>（</a:t>
            </a:r>
            <a:r>
              <a:rPr lang="en-US" altLang="zh-CN" sz="4000" dirty="0">
                <a:solidFill>
                  <a:srgbClr val="FF0000"/>
                </a:solidFill>
              </a:rPr>
              <a:t>10</a:t>
            </a:r>
            <a:r>
              <a:rPr lang="zh-CN" altLang="en-US" sz="4000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解决临界区问题的要求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分） </a:t>
            </a:r>
            <a:r>
              <a:rPr lang="zh-CN" altLang="en-US" sz="2400" b="1" dirty="0"/>
              <a:t>：</a:t>
            </a:r>
            <a:r>
              <a:rPr lang="zh-CN" altLang="en-US" sz="2400" dirty="0"/>
              <a:t>互斥，前进，有限等待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分析严格轮换法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分）</a:t>
            </a:r>
            <a:r>
              <a:rPr lang="zh-CN" altLang="en-US" sz="2400" b="1" dirty="0"/>
              <a:t>：</a:t>
            </a:r>
            <a:r>
              <a:rPr lang="zh-CN" altLang="en-US" sz="2400" dirty="0"/>
              <a:t>不满足</a:t>
            </a:r>
            <a:r>
              <a:rPr lang="zh-CN" altLang="en-US" sz="2400" b="1" dirty="0"/>
              <a:t>前进</a:t>
            </a:r>
            <a:r>
              <a:rPr lang="zh-CN" altLang="en-US" sz="2400" dirty="0"/>
              <a:t>条件，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当进程</a:t>
            </a:r>
            <a:r>
              <a:rPr lang="en-US" altLang="zh-CN" sz="2400" dirty="0"/>
              <a:t>0</a:t>
            </a:r>
            <a:r>
              <a:rPr lang="zh-CN" altLang="en-US" sz="2400" dirty="0"/>
              <a:t>想要进入临界区两次时，会因为被进程</a:t>
            </a:r>
            <a:r>
              <a:rPr lang="en-US" altLang="zh-CN" sz="2400" dirty="0"/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阻塞而无法实现，违反了前进条件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/>
              <a:t>（临界区外的进程不能阻塞其他进程的执行）</a:t>
            </a:r>
            <a:endParaRPr lang="zh-CN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86" y="3707477"/>
            <a:ext cx="4298151" cy="267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59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 </a:t>
            </a:r>
            <a:r>
              <a:rPr lang="zh-CN" altLang="en-US" dirty="0"/>
              <a:t>死锁是什么？列出出现死锁的</a:t>
            </a:r>
            <a:r>
              <a:rPr lang="en-US" altLang="zh-CN" dirty="0"/>
              <a:t>4</a:t>
            </a:r>
            <a:r>
              <a:rPr lang="zh-CN" altLang="en-US" dirty="0"/>
              <a:t>个条件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10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</a:p>
        </p:txBody>
      </p:sp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答：</a:t>
            </a:r>
            <a:r>
              <a:rPr lang="en-GB" altLang="zh-CN" sz="2400" b="1" dirty="0"/>
              <a:t>	</a:t>
            </a:r>
            <a:endParaRPr lang="en-US" altLang="zh-CN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死锁：</a:t>
            </a:r>
            <a:r>
              <a:rPr lang="zh-CN" altLang="en-US" sz="2400" dirty="0"/>
              <a:t>死锁是指由于多个进程互相持有对方所需要的资源</a:t>
            </a:r>
            <a:r>
              <a:rPr lang="en-US" altLang="zh-CN" sz="2400" dirty="0"/>
              <a:t>,</a:t>
            </a:r>
            <a:r>
              <a:rPr lang="zh-CN" altLang="en-US" sz="2400" dirty="0"/>
              <a:t>导致这些进程处于等待状态</a:t>
            </a:r>
            <a:r>
              <a:rPr lang="en-US" altLang="zh-CN" sz="2400" dirty="0"/>
              <a:t>,</a:t>
            </a:r>
            <a:r>
              <a:rPr lang="zh-CN" altLang="en-US" sz="2400" dirty="0"/>
              <a:t>无法前往执行。</a:t>
            </a:r>
            <a:r>
              <a:rPr lang="zh-CN" altLang="en-US" sz="2400" dirty="0">
                <a:solidFill>
                  <a:srgbClr val="FF0000"/>
                </a:solidFill>
              </a:rPr>
              <a:t> （</a:t>
            </a:r>
            <a:r>
              <a:rPr lang="en-US" altLang="zh-CN" sz="2400" dirty="0">
                <a:solidFill>
                  <a:srgbClr val="FF0000"/>
                </a:solidFill>
              </a:rPr>
              <a:t>5</a:t>
            </a:r>
            <a:r>
              <a:rPr lang="zh-CN" altLang="en-US" sz="2400" dirty="0">
                <a:solidFill>
                  <a:srgbClr val="FF0000"/>
                </a:solidFill>
              </a:rPr>
              <a:t>分，言之有理即可）</a:t>
            </a:r>
            <a:endParaRPr lang="en-US" altLang="zh-CN" sz="24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b="1" dirty="0"/>
              <a:t>必要条件：</a:t>
            </a:r>
            <a:r>
              <a:rPr lang="zh-CN" altLang="en-US" sz="2400" dirty="0"/>
              <a:t>互斥，占用并等待，非抢占，循环等待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en-US" dirty="0">
                <a:solidFill>
                  <a:srgbClr val="FF0000"/>
                </a:solidFill>
              </a:rPr>
              <a:t>分）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29597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10700</TotalTime>
  <Words>682</Words>
  <Application>Microsoft Office PowerPoint</Application>
  <PresentationFormat>宽屏</PresentationFormat>
  <Paragraphs>70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操作系统作业三</vt:lpstr>
      <vt:lpstr>1. 多线程的优点？哪些程序状态在多线程进程中是共享的？（10分）</vt:lpstr>
      <vt:lpstr>PowerPoint 演示文稿</vt:lpstr>
      <vt:lpstr>2. 有多少独立的进程和线程被创建。（5分）</vt:lpstr>
      <vt:lpstr>3. LINE C和LINE P的输出是什么（5分）</vt:lpstr>
      <vt:lpstr>4. 普通管道和命名管道的区别（10分）</vt:lpstr>
      <vt:lpstr>ch5</vt:lpstr>
      <vt:lpstr>5.列出为解决临界区问题而设立进入区和退出区时的要求；分析严格轮换法是否满足上述所有要求（10分）</vt:lpstr>
      <vt:lpstr>6. 死锁是什么？列出出现死锁的4个条件（10分）</vt:lpstr>
      <vt:lpstr>7. 信号量是什么？解释其功能（10分）</vt:lpstr>
      <vt:lpstr>8. 用信号量解决哲学家就餐问题（10分）</vt:lpstr>
      <vt:lpstr>9. 不同调度算法的甘特图，轮转时间和等待时间（10分）</vt:lpstr>
      <vt:lpstr>10. 会造成饥饿的调度算法（10分）</vt:lpstr>
      <vt:lpstr>11. 举例说明RMS不如EDF的情况（10分）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Betty</dc:creator>
  <cp:lastModifiedBy>t x</cp:lastModifiedBy>
  <cp:revision>307</cp:revision>
  <dcterms:created xsi:type="dcterms:W3CDTF">2018-11-20T01:35:30Z</dcterms:created>
  <dcterms:modified xsi:type="dcterms:W3CDTF">2021-06-24T01:15:27Z</dcterms:modified>
</cp:coreProperties>
</file>