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1" r:id="rId3"/>
    <p:sldId id="258" r:id="rId4"/>
    <p:sldId id="272" r:id="rId5"/>
    <p:sldId id="259" r:id="rId6"/>
    <p:sldId id="260" r:id="rId7"/>
    <p:sldId id="273" r:id="rId8"/>
    <p:sldId id="264" r:id="rId9"/>
    <p:sldId id="265" r:id="rId10"/>
    <p:sldId id="266" r:id="rId11"/>
    <p:sldId id="267" r:id="rId12"/>
    <p:sldId id="268" r:id="rId13"/>
    <p:sldId id="269"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58"/>
  </p:normalViewPr>
  <p:slideViewPr>
    <p:cSldViewPr snapToGrid="0">
      <p:cViewPr varScale="1">
        <p:scale>
          <a:sx n="97" d="100"/>
          <a:sy n="97"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2912BA8-98B9-4AF9-A592-035F59F886D6}" type="datetimeFigureOut">
              <a:rPr lang="zh-CN" altLang="en-US" smtClean="0"/>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EA39F9-1AE7-49EF-83A9-211EB271D583}" type="slidenum">
              <a:rPr lang="zh-CN" altLang="en-US" smtClean="0"/>
              <a:t>‹#›</a:t>
            </a:fld>
            <a:endParaRPr lang="zh-CN" altLang="en-US"/>
          </a:p>
        </p:txBody>
      </p:sp>
    </p:spTree>
    <p:extLst>
      <p:ext uri="{BB962C8B-B14F-4D97-AF65-F5344CB8AC3E}">
        <p14:creationId xmlns:p14="http://schemas.microsoft.com/office/powerpoint/2010/main" val="58308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912BA8-98B9-4AF9-A592-035F59F886D6}" type="datetimeFigureOut">
              <a:rPr lang="zh-CN" altLang="en-US" smtClean="0"/>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EA39F9-1AE7-49EF-83A9-211EB271D583}" type="slidenum">
              <a:rPr lang="zh-CN" altLang="en-US" smtClean="0"/>
              <a:t>‹#›</a:t>
            </a:fld>
            <a:endParaRPr lang="zh-CN" altLang="en-US"/>
          </a:p>
        </p:txBody>
      </p:sp>
    </p:spTree>
    <p:extLst>
      <p:ext uri="{BB962C8B-B14F-4D97-AF65-F5344CB8AC3E}">
        <p14:creationId xmlns:p14="http://schemas.microsoft.com/office/powerpoint/2010/main" val="242288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912BA8-98B9-4AF9-A592-035F59F886D6}" type="datetimeFigureOut">
              <a:rPr lang="zh-CN" altLang="en-US" smtClean="0"/>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EA39F9-1AE7-49EF-83A9-211EB271D583}" type="slidenum">
              <a:rPr lang="zh-CN" altLang="en-US" smtClean="0"/>
              <a:t>‹#›</a:t>
            </a:fld>
            <a:endParaRPr lang="zh-CN" altLang="en-US"/>
          </a:p>
        </p:txBody>
      </p:sp>
    </p:spTree>
    <p:extLst>
      <p:ext uri="{BB962C8B-B14F-4D97-AF65-F5344CB8AC3E}">
        <p14:creationId xmlns:p14="http://schemas.microsoft.com/office/powerpoint/2010/main" val="406665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912BA8-98B9-4AF9-A592-035F59F886D6}" type="datetimeFigureOut">
              <a:rPr lang="zh-CN" altLang="en-US" smtClean="0"/>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EA39F9-1AE7-49EF-83A9-211EB271D583}" type="slidenum">
              <a:rPr lang="zh-CN" altLang="en-US" smtClean="0"/>
              <a:t>‹#›</a:t>
            </a:fld>
            <a:endParaRPr lang="zh-CN" altLang="en-US"/>
          </a:p>
        </p:txBody>
      </p:sp>
    </p:spTree>
    <p:extLst>
      <p:ext uri="{BB962C8B-B14F-4D97-AF65-F5344CB8AC3E}">
        <p14:creationId xmlns:p14="http://schemas.microsoft.com/office/powerpoint/2010/main" val="533247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2912BA8-98B9-4AF9-A592-035F59F886D6}" type="datetimeFigureOut">
              <a:rPr lang="zh-CN" altLang="en-US" smtClean="0"/>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EA39F9-1AE7-49EF-83A9-211EB271D583}" type="slidenum">
              <a:rPr lang="zh-CN" altLang="en-US" smtClean="0"/>
              <a:t>‹#›</a:t>
            </a:fld>
            <a:endParaRPr lang="zh-CN" altLang="en-US"/>
          </a:p>
        </p:txBody>
      </p:sp>
    </p:spTree>
    <p:extLst>
      <p:ext uri="{BB962C8B-B14F-4D97-AF65-F5344CB8AC3E}">
        <p14:creationId xmlns:p14="http://schemas.microsoft.com/office/powerpoint/2010/main" val="37865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2912BA8-98B9-4AF9-A592-035F59F886D6}" type="datetimeFigureOut">
              <a:rPr lang="zh-CN" altLang="en-US" smtClean="0"/>
              <a:t>2020/11/4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EA39F9-1AE7-49EF-83A9-211EB271D583}" type="slidenum">
              <a:rPr lang="zh-CN" altLang="en-US" smtClean="0"/>
              <a:t>‹#›</a:t>
            </a:fld>
            <a:endParaRPr lang="zh-CN" altLang="en-US"/>
          </a:p>
        </p:txBody>
      </p:sp>
    </p:spTree>
    <p:extLst>
      <p:ext uri="{BB962C8B-B14F-4D97-AF65-F5344CB8AC3E}">
        <p14:creationId xmlns:p14="http://schemas.microsoft.com/office/powerpoint/2010/main" val="139119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2912BA8-98B9-4AF9-A592-035F59F886D6}" type="datetimeFigureOut">
              <a:rPr lang="zh-CN" altLang="en-US" smtClean="0"/>
              <a:t>2020/11/4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EA39F9-1AE7-49EF-83A9-211EB271D583}" type="slidenum">
              <a:rPr lang="zh-CN" altLang="en-US" smtClean="0"/>
              <a:t>‹#›</a:t>
            </a:fld>
            <a:endParaRPr lang="zh-CN" altLang="en-US"/>
          </a:p>
        </p:txBody>
      </p:sp>
    </p:spTree>
    <p:extLst>
      <p:ext uri="{BB962C8B-B14F-4D97-AF65-F5344CB8AC3E}">
        <p14:creationId xmlns:p14="http://schemas.microsoft.com/office/powerpoint/2010/main" val="325511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912BA8-98B9-4AF9-A592-035F59F886D6}" type="datetimeFigureOut">
              <a:rPr lang="zh-CN" altLang="en-US" smtClean="0"/>
              <a:t>2020/11/4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EA39F9-1AE7-49EF-83A9-211EB271D583}" type="slidenum">
              <a:rPr lang="zh-CN" altLang="en-US" smtClean="0"/>
              <a:t>‹#›</a:t>
            </a:fld>
            <a:endParaRPr lang="zh-CN" altLang="en-US"/>
          </a:p>
        </p:txBody>
      </p:sp>
    </p:spTree>
    <p:extLst>
      <p:ext uri="{BB962C8B-B14F-4D97-AF65-F5344CB8AC3E}">
        <p14:creationId xmlns:p14="http://schemas.microsoft.com/office/powerpoint/2010/main" val="370864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912BA8-98B9-4AF9-A592-035F59F886D6}" type="datetimeFigureOut">
              <a:rPr lang="zh-CN" altLang="en-US" smtClean="0"/>
              <a:t>2020/11/4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EA39F9-1AE7-49EF-83A9-211EB271D583}" type="slidenum">
              <a:rPr lang="zh-CN" altLang="en-US" smtClean="0"/>
              <a:t>‹#›</a:t>
            </a:fld>
            <a:endParaRPr lang="zh-CN" altLang="en-US"/>
          </a:p>
        </p:txBody>
      </p:sp>
    </p:spTree>
    <p:extLst>
      <p:ext uri="{BB962C8B-B14F-4D97-AF65-F5344CB8AC3E}">
        <p14:creationId xmlns:p14="http://schemas.microsoft.com/office/powerpoint/2010/main" val="91759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912BA8-98B9-4AF9-A592-035F59F886D6}" type="datetimeFigureOut">
              <a:rPr lang="zh-CN" altLang="en-US" smtClean="0"/>
              <a:t>2020/11/4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EA39F9-1AE7-49EF-83A9-211EB271D583}" type="slidenum">
              <a:rPr lang="zh-CN" altLang="en-US" smtClean="0"/>
              <a:t>‹#›</a:t>
            </a:fld>
            <a:endParaRPr lang="zh-CN" altLang="en-US"/>
          </a:p>
        </p:txBody>
      </p:sp>
    </p:spTree>
    <p:extLst>
      <p:ext uri="{BB962C8B-B14F-4D97-AF65-F5344CB8AC3E}">
        <p14:creationId xmlns:p14="http://schemas.microsoft.com/office/powerpoint/2010/main" val="335825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912BA8-98B9-4AF9-A592-035F59F886D6}" type="datetimeFigureOut">
              <a:rPr lang="zh-CN" altLang="en-US" smtClean="0"/>
              <a:t>2020/11/4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EA39F9-1AE7-49EF-83A9-211EB271D583}" type="slidenum">
              <a:rPr lang="zh-CN" altLang="en-US" smtClean="0"/>
              <a:t>‹#›</a:t>
            </a:fld>
            <a:endParaRPr lang="zh-CN" altLang="en-US"/>
          </a:p>
        </p:txBody>
      </p:sp>
    </p:spTree>
    <p:extLst>
      <p:ext uri="{BB962C8B-B14F-4D97-AF65-F5344CB8AC3E}">
        <p14:creationId xmlns:p14="http://schemas.microsoft.com/office/powerpoint/2010/main" val="58231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12BA8-98B9-4AF9-A592-035F59F886D6}" type="datetimeFigureOut">
              <a:rPr lang="zh-CN" altLang="en-US" smtClean="0"/>
              <a:t>2020/11/4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A39F9-1AE7-49EF-83A9-211EB271D583}" type="slidenum">
              <a:rPr lang="zh-CN" altLang="en-US" smtClean="0"/>
              <a:t>‹#›</a:t>
            </a:fld>
            <a:endParaRPr lang="zh-CN" altLang="en-US"/>
          </a:p>
        </p:txBody>
      </p:sp>
    </p:spTree>
    <p:extLst>
      <p:ext uri="{BB962C8B-B14F-4D97-AF65-F5344CB8AC3E}">
        <p14:creationId xmlns:p14="http://schemas.microsoft.com/office/powerpoint/2010/main" val="2433861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mit.edu/students.html" TargetMode="External"/><Relationship Id="rId2" Type="http://schemas.openxmlformats.org/officeDocument/2006/relationships/hyperlink" Target="http://www.mit.edu/research.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p:txBody>
          <a:bodyPr/>
          <a:lstStyle/>
          <a:p>
            <a:pPr eaLnBrk="1" hangingPunct="1"/>
            <a:r>
              <a:rPr lang="zh-CN" altLang="en-US" dirty="0"/>
              <a:t>第一次作业讲解</a:t>
            </a:r>
          </a:p>
        </p:txBody>
      </p:sp>
      <p:sp>
        <p:nvSpPr>
          <p:cNvPr id="2051" name="副标题 2"/>
          <p:cNvSpPr>
            <a:spLocks noGrp="1"/>
          </p:cNvSpPr>
          <p:nvPr>
            <p:ph type="subTitle" idx="1"/>
          </p:nvPr>
        </p:nvSpPr>
        <p:spPr/>
        <p:txBody>
          <a:bodyPr/>
          <a:lstStyle/>
          <a:p>
            <a:pPr eaLnBrk="1" hangingPunct="1"/>
            <a:r>
              <a:rPr lang="zh-CN" altLang="en-US" dirty="0"/>
              <a:t>第一章</a:t>
            </a:r>
            <a:r>
              <a:rPr lang="en-US" altLang="zh-CN" dirty="0"/>
              <a:t>&amp;</a:t>
            </a:r>
            <a:r>
              <a:rPr lang="zh-CN" altLang="en-US" dirty="0"/>
              <a:t>第二章</a:t>
            </a:r>
          </a:p>
        </p:txBody>
      </p:sp>
    </p:spTree>
    <p:extLst>
      <p:ext uri="{BB962C8B-B14F-4D97-AF65-F5344CB8AC3E}">
        <p14:creationId xmlns:p14="http://schemas.microsoft.com/office/powerpoint/2010/main" val="2877219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514350" indent="-514350">
              <a:buFont typeface="+mj-lt"/>
              <a:buAutoNum type="alphaLcParenR"/>
            </a:pPr>
            <a:r>
              <a:rPr lang="en-US" altLang="zh-CN" sz="2000" dirty="0"/>
              <a:t>HTML</a:t>
            </a:r>
            <a:r>
              <a:rPr lang="zh-CN" altLang="en-US" sz="2000" dirty="0"/>
              <a:t>文本和图像是分开传输的。所以总共会有</a:t>
            </a:r>
            <a:r>
              <a:rPr lang="en-US" altLang="zh-CN" sz="2000" dirty="0"/>
              <a:t>4</a:t>
            </a:r>
            <a:r>
              <a:rPr lang="zh-CN" altLang="en-US" sz="2000" dirty="0"/>
              <a:t>个传输对象，</a:t>
            </a:r>
            <a:r>
              <a:rPr lang="en-US" altLang="zh-CN" sz="2000" dirty="0"/>
              <a:t>HTTP</a:t>
            </a:r>
            <a:r>
              <a:rPr lang="zh-CN" altLang="en-US" sz="2000" dirty="0"/>
              <a:t>协议会为每个对象发送一个请求报文及接收一个响应报文。</a:t>
            </a:r>
            <a:endParaRPr lang="en-US" altLang="zh-CN" sz="2000" dirty="0"/>
          </a:p>
          <a:p>
            <a:pPr marL="514350" indent="-514350">
              <a:buFont typeface="+mj-lt"/>
              <a:buAutoNum type="alphaLcParenR"/>
            </a:pPr>
            <a:r>
              <a:rPr lang="zh-CN" altLang="en-US" sz="2000" dirty="0"/>
              <a:t>见书</a:t>
            </a:r>
            <a:r>
              <a:rPr lang="en-US" altLang="zh-CN" sz="2000" dirty="0"/>
              <a:t>P69</a:t>
            </a:r>
            <a:r>
              <a:rPr lang="zh-CN" altLang="en-US" sz="2000" dirty="0"/>
              <a:t>：“位于同一个服务器的多个</a:t>
            </a:r>
            <a:r>
              <a:rPr lang="en-US" altLang="zh-CN" sz="2000" dirty="0"/>
              <a:t>web</a:t>
            </a:r>
            <a:r>
              <a:rPr lang="zh-CN" altLang="en-US" sz="2000" dirty="0"/>
              <a:t>页面在从该服务器发送给同一客户时，可以在单个持续</a:t>
            </a:r>
            <a:r>
              <a:rPr lang="en-US" altLang="zh-CN" sz="2000" dirty="0"/>
              <a:t>TCP</a:t>
            </a:r>
            <a:r>
              <a:rPr lang="zh-CN" altLang="en-US" sz="2000" dirty="0"/>
              <a:t>连接上进行” 当主机域名相同时，即</a:t>
            </a:r>
            <a:r>
              <a:rPr lang="en-US" altLang="zh-CN" sz="2000" dirty="0"/>
              <a:t>IP</a:t>
            </a:r>
            <a:r>
              <a:rPr lang="zh-CN" altLang="en-US" sz="2000" dirty="0"/>
              <a:t>地址相同</a:t>
            </a:r>
            <a:endParaRPr lang="en-US" altLang="zh-CN" sz="2000" dirty="0"/>
          </a:p>
          <a:p>
            <a:pPr marL="514350" indent="-514350">
              <a:buFont typeface="+mj-lt"/>
              <a:buAutoNum type="alphaLcParenR"/>
            </a:pPr>
            <a:r>
              <a:rPr lang="zh-CN" altLang="en-US" sz="2000" dirty="0"/>
              <a:t>采用非持续连接时，必须为每一个请求的对象建立和维护一个全新的连接</a:t>
            </a:r>
            <a:endParaRPr lang="en-US" altLang="zh-CN" sz="2000" dirty="0"/>
          </a:p>
          <a:p>
            <a:pPr marL="514350" indent="-514350">
              <a:buFont typeface="+mj-lt"/>
              <a:buAutoNum type="alphaLcParenR"/>
            </a:pPr>
            <a:r>
              <a:rPr lang="en-US" altLang="zh-CN" sz="2000" dirty="0"/>
              <a:t>Date</a:t>
            </a:r>
            <a:r>
              <a:rPr lang="zh-CN" altLang="en-US" sz="2000" dirty="0"/>
              <a:t>是指服务器产生并发送该响应报文的时间</a:t>
            </a:r>
            <a:r>
              <a:rPr lang="en-US" altLang="zh-CN" sz="2000" dirty="0"/>
              <a:t>Last-Modified</a:t>
            </a:r>
            <a:r>
              <a:rPr lang="zh-CN" altLang="en-US" sz="2000" dirty="0"/>
              <a:t>指该响应中对象最后一次修改时间。</a:t>
            </a:r>
            <a:endParaRPr lang="en-US" altLang="zh-CN" sz="2000" dirty="0"/>
          </a:p>
          <a:p>
            <a:pPr marL="514350" indent="-514350">
              <a:buFont typeface="+mj-lt"/>
              <a:buAutoNum type="alphaLcParenR"/>
            </a:pPr>
            <a:r>
              <a:rPr lang="zh-CN" altLang="en-US" sz="2000" dirty="0"/>
              <a:t>如果</a:t>
            </a:r>
            <a:r>
              <a:rPr lang="en-US" altLang="zh-CN" sz="2000" dirty="0"/>
              <a:t>web</a:t>
            </a:r>
            <a:r>
              <a:rPr lang="zh-CN" altLang="en-US" sz="2000" dirty="0"/>
              <a:t>缓存器中的对象没有失效，</a:t>
            </a:r>
            <a:r>
              <a:rPr lang="en-US" altLang="zh-CN" sz="2000" dirty="0"/>
              <a:t>Web</a:t>
            </a:r>
            <a:r>
              <a:rPr lang="zh-CN" altLang="en-US" sz="2000" dirty="0"/>
              <a:t>服务器会向</a:t>
            </a:r>
            <a:r>
              <a:rPr lang="en-US" altLang="zh-CN" sz="2000" dirty="0"/>
              <a:t>web</a:t>
            </a:r>
            <a:r>
              <a:rPr lang="zh-CN" altLang="en-US" sz="2000" dirty="0"/>
              <a:t>缓存器发送一个包含空报文体的响应报文</a:t>
            </a:r>
            <a:endParaRPr lang="en-US" altLang="zh-CN" sz="2000" dirty="0"/>
          </a:p>
          <a:p>
            <a:pPr marL="514350" indent="-514350">
              <a:buFont typeface="+mj-lt"/>
              <a:buAutoNum type="alphaLcParenR"/>
            </a:pPr>
            <a:endParaRPr lang="en-US" altLang="zh-CN" sz="2000" dirty="0"/>
          </a:p>
          <a:p>
            <a:pPr marL="514350" indent="-514350">
              <a:buFont typeface="+mj-lt"/>
              <a:buAutoNum type="alphaLcParenR"/>
            </a:pPr>
            <a:endParaRPr lang="en-US" altLang="zh-CN" sz="2000" dirty="0"/>
          </a:p>
        </p:txBody>
      </p:sp>
      <p:sp>
        <p:nvSpPr>
          <p:cNvPr id="5" name="标题 1"/>
          <p:cNvSpPr>
            <a:spLocks noGrp="1"/>
          </p:cNvSpPr>
          <p:nvPr>
            <p:ph type="title"/>
          </p:nvPr>
        </p:nvSpPr>
        <p:spPr>
          <a:xfrm>
            <a:off x="838200" y="365125"/>
            <a:ext cx="1127449" cy="1325563"/>
          </a:xfrm>
        </p:spPr>
        <p:txBody>
          <a:bodyPr/>
          <a:lstStyle/>
          <a:p>
            <a:r>
              <a:rPr lang="en-US" altLang="zh-CN" dirty="0"/>
              <a:t>P1</a:t>
            </a:r>
            <a:endParaRPr lang="zh-CN" altLang="en-US" dirty="0"/>
          </a:p>
        </p:txBody>
      </p:sp>
    </p:spTree>
    <p:extLst>
      <p:ext uri="{BB962C8B-B14F-4D97-AF65-F5344CB8AC3E}">
        <p14:creationId xmlns:p14="http://schemas.microsoft.com/office/powerpoint/2010/main" val="293700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dirty="0"/>
              <a:t>HTTP</a:t>
            </a:r>
            <a:r>
              <a:rPr lang="zh-CN" altLang="en-US" sz="2000" dirty="0"/>
              <a:t>协议要点：</a:t>
            </a:r>
            <a:endParaRPr lang="en-US" altLang="zh-CN" sz="2000" dirty="0"/>
          </a:p>
          <a:p>
            <a:r>
              <a:rPr lang="zh-CN" altLang="en-US" sz="2000" dirty="0"/>
              <a:t>使用</a:t>
            </a:r>
            <a:r>
              <a:rPr lang="en-US" altLang="zh-CN" sz="2000" dirty="0"/>
              <a:t>TCP</a:t>
            </a:r>
            <a:r>
              <a:rPr lang="zh-CN" altLang="en-US" sz="2000" dirty="0"/>
              <a:t>作为支撑的运输层协议</a:t>
            </a:r>
            <a:endParaRPr lang="en-US" altLang="zh-CN" sz="2000" dirty="0"/>
          </a:p>
          <a:p>
            <a:r>
              <a:rPr lang="zh-CN" altLang="en-US" sz="2000" dirty="0"/>
              <a:t>无状态协议、</a:t>
            </a:r>
            <a:r>
              <a:rPr lang="en-US" altLang="zh-CN" sz="2000" dirty="0"/>
              <a:t>cookie</a:t>
            </a:r>
          </a:p>
          <a:p>
            <a:r>
              <a:rPr lang="zh-CN" altLang="en-US" sz="2000" dirty="0"/>
              <a:t>持续性连接（</a:t>
            </a:r>
            <a:r>
              <a:rPr lang="en-US" altLang="zh-CN" sz="2000" dirty="0"/>
              <a:t>1.1</a:t>
            </a:r>
            <a:r>
              <a:rPr lang="zh-CN" altLang="en-US" sz="2000" dirty="0"/>
              <a:t>）、非持续性连接（</a:t>
            </a:r>
            <a:r>
              <a:rPr lang="en-US" altLang="zh-CN" sz="2000" dirty="0"/>
              <a:t>1.0</a:t>
            </a:r>
            <a:r>
              <a:rPr lang="zh-CN" altLang="en-US" sz="2000" dirty="0"/>
              <a:t>）</a:t>
            </a:r>
            <a:endParaRPr lang="en-US" altLang="zh-CN" sz="2000" dirty="0"/>
          </a:p>
          <a:p>
            <a:r>
              <a:rPr lang="zh-CN" altLang="en-US" sz="2000" dirty="0"/>
              <a:t>请求报文</a:t>
            </a:r>
            <a:r>
              <a:rPr lang="en-US" altLang="zh-CN" sz="2000" dirty="0"/>
              <a:t>/</a:t>
            </a:r>
            <a:r>
              <a:rPr lang="zh-CN" altLang="en-US" sz="2000" dirty="0"/>
              <a:t>响应报文格式</a:t>
            </a:r>
            <a:endParaRPr lang="en-US" altLang="zh-CN" sz="2000" dirty="0"/>
          </a:p>
          <a:p>
            <a:r>
              <a:rPr lang="en-US" altLang="zh-CN" sz="2000" dirty="0"/>
              <a:t>Web</a:t>
            </a:r>
            <a:r>
              <a:rPr lang="zh-CN" altLang="en-US" sz="2000" dirty="0"/>
              <a:t>缓存、负载均衡</a:t>
            </a:r>
            <a:endParaRPr lang="en-US" altLang="zh-CN" sz="2000" dirty="0"/>
          </a:p>
          <a:p>
            <a:r>
              <a:rPr lang="zh-CN" altLang="en-US" sz="2000" dirty="0"/>
              <a:t>条件</a:t>
            </a:r>
            <a:r>
              <a:rPr lang="en-US" altLang="zh-CN" sz="2000" dirty="0"/>
              <a:t>GET</a:t>
            </a:r>
            <a:endParaRPr lang="zh-CN" altLang="en-US" sz="2000" dirty="0"/>
          </a:p>
        </p:txBody>
      </p:sp>
      <p:sp>
        <p:nvSpPr>
          <p:cNvPr id="4" name="标题 1"/>
          <p:cNvSpPr>
            <a:spLocks noGrp="1"/>
          </p:cNvSpPr>
          <p:nvPr>
            <p:ph type="title"/>
          </p:nvPr>
        </p:nvSpPr>
        <p:spPr>
          <a:xfrm>
            <a:off x="838200" y="365125"/>
            <a:ext cx="1861457" cy="1325563"/>
          </a:xfrm>
        </p:spPr>
        <p:txBody>
          <a:bodyPr/>
          <a:lstStyle/>
          <a:p>
            <a:r>
              <a:rPr lang="zh-CN" altLang="en-US" dirty="0"/>
              <a:t>补充</a:t>
            </a:r>
          </a:p>
        </p:txBody>
      </p:sp>
    </p:spTree>
    <p:extLst>
      <p:ext uri="{BB962C8B-B14F-4D97-AF65-F5344CB8AC3E}">
        <p14:creationId xmlns:p14="http://schemas.microsoft.com/office/powerpoint/2010/main" val="246956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27922" cy="1325563"/>
          </a:xfrm>
        </p:spPr>
        <p:txBody>
          <a:bodyPr/>
          <a:lstStyle/>
          <a:p>
            <a:r>
              <a:rPr lang="en-US" altLang="zh-CN" dirty="0"/>
              <a:t>P3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a:t>考虑一个</a:t>
                </a:r>
                <a:r>
                  <a:rPr lang="en-US" altLang="zh-CN" sz="2000" dirty="0"/>
                  <a:t>HTTP</a:t>
                </a:r>
                <a:r>
                  <a:rPr lang="zh-CN" altLang="en-US" sz="2000" dirty="0"/>
                  <a:t>客户要获取一个给定的</a:t>
                </a:r>
                <a:r>
                  <a:rPr lang="en-US" altLang="zh-CN" sz="2000" dirty="0"/>
                  <a:t>URL web</a:t>
                </a:r>
                <a:r>
                  <a:rPr lang="zh-CN" altLang="en-US" sz="2000" dirty="0"/>
                  <a:t>页面。该</a:t>
                </a:r>
                <a:r>
                  <a:rPr lang="en-US" altLang="zh-CN" sz="2000" dirty="0"/>
                  <a:t>HTTP</a:t>
                </a:r>
                <a:r>
                  <a:rPr lang="zh-CN" altLang="en-US" sz="2000" dirty="0"/>
                  <a:t>服务器的</a:t>
                </a:r>
                <a:r>
                  <a:rPr lang="en-US" altLang="zh-CN" sz="2000" dirty="0"/>
                  <a:t>IP</a:t>
                </a:r>
                <a:r>
                  <a:rPr lang="zh-CN" altLang="en-US" sz="2000" dirty="0"/>
                  <a:t>地址开始时并不知道。在这种情况下，除了</a:t>
                </a:r>
                <a:r>
                  <a:rPr lang="en-US" altLang="zh-CN" sz="2000" dirty="0"/>
                  <a:t>HTTP</a:t>
                </a:r>
                <a:r>
                  <a:rPr lang="zh-CN" altLang="en-US" sz="2000" dirty="0"/>
                  <a:t>外，还需要什么运输层和应用层协议？</a:t>
                </a:r>
                <a:endParaRPr lang="en-US" altLang="zh-CN" sz="2000" dirty="0"/>
              </a:p>
              <a:p>
                <a:endParaRPr lang="en-US" altLang="zh-CN" sz="2000" dirty="0"/>
              </a:p>
              <a:p>
                <a:endParaRPr lang="en-US" altLang="zh-CN" sz="2000" dirty="0"/>
              </a:p>
              <a:p>
                <a:r>
                  <a:rPr lang="en-US" altLang="zh-CN" sz="2000" dirty="0"/>
                  <a:t>URL</a:t>
                </a:r>
                <a:r>
                  <a:rPr lang="zh-CN" altLang="en-US" sz="2000" dirty="0"/>
                  <a:t>（统一资源定位符）</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IP</a:t>
                </a:r>
                <a:r>
                  <a:rPr lang="zh-CN" altLang="en-US" sz="2000" dirty="0"/>
                  <a:t>地址，需要使用</a:t>
                </a:r>
                <a:r>
                  <a:rPr lang="en-US" altLang="zh-CN" sz="2000" dirty="0"/>
                  <a:t>DNS</a:t>
                </a:r>
                <a:r>
                  <a:rPr lang="zh-CN" altLang="en-US" sz="2000" dirty="0"/>
                  <a:t>协议，而</a:t>
                </a:r>
                <a:r>
                  <a:rPr lang="en-US" altLang="zh-CN" sz="2000" dirty="0"/>
                  <a:t>DNS</a:t>
                </a:r>
                <a:r>
                  <a:rPr lang="zh-CN" altLang="en-US" sz="2000" dirty="0"/>
                  <a:t>采用</a:t>
                </a:r>
                <a:r>
                  <a:rPr lang="en-US" altLang="zh-CN" sz="2000" dirty="0"/>
                  <a:t>UDP</a:t>
                </a:r>
                <a:r>
                  <a:rPr lang="zh-CN" altLang="en-US" sz="2000" dirty="0"/>
                  <a:t>作为运输层协议</a:t>
                </a:r>
                <a:endParaRPr lang="en-US" altLang="zh-CN" sz="2000" dirty="0"/>
              </a:p>
              <a:p>
                <a:r>
                  <a:rPr lang="en-US" altLang="zh-CN" sz="2000" dirty="0"/>
                  <a:t>URL</a:t>
                </a:r>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web</a:t>
                </a:r>
                <a:r>
                  <a:rPr lang="zh-CN" altLang="en-US" sz="2000" dirty="0"/>
                  <a:t>页面，需要</a:t>
                </a:r>
                <a:r>
                  <a:rPr lang="en-US" altLang="zh-CN" sz="2000" dirty="0"/>
                  <a:t>HTTP</a:t>
                </a:r>
                <a:r>
                  <a:rPr lang="zh-CN" altLang="en-US" sz="2000" dirty="0"/>
                  <a:t>协议，而</a:t>
                </a:r>
                <a:r>
                  <a:rPr lang="en-US" altLang="zh-CN" sz="2000" dirty="0"/>
                  <a:t>HTTP</a:t>
                </a:r>
                <a:r>
                  <a:rPr lang="zh-CN" altLang="en-US" sz="2000" dirty="0"/>
                  <a:t>采用</a:t>
                </a:r>
                <a:r>
                  <a:rPr lang="en-US" altLang="zh-CN" sz="2000" dirty="0"/>
                  <a:t>TCP</a:t>
                </a:r>
                <a:r>
                  <a:rPr lang="zh-CN" altLang="en-US" sz="2000" dirty="0"/>
                  <a:t>作为运输层协议</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821" r="-25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263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884853" cy="1325563"/>
          </a:xfrm>
        </p:spPr>
        <p:txBody>
          <a:bodyPr/>
          <a:lstStyle/>
          <a:p>
            <a:r>
              <a:rPr lang="en-US" altLang="zh-CN" dirty="0"/>
              <a:t>P7</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000" dirty="0"/>
                  <a:t>URL</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IP</a:t>
                </a:r>
                <a:r>
                  <a:rPr lang="zh-CN" altLang="en-US" sz="2000" dirty="0"/>
                  <a:t>，所需时间为</a:t>
                </a:r>
                <a14:m>
                  <m:oMath xmlns:m="http://schemas.openxmlformats.org/officeDocument/2006/math">
                    <m:nary>
                      <m:naryPr>
                        <m:chr m:val="∑"/>
                        <m:ctrlPr>
                          <a:rPr lang="zh-CN" altLang="en-US"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𝑅𝑇𝑇</m:t>
                            </m:r>
                          </m:e>
                          <m:sub>
                            <m:r>
                              <a:rPr lang="en-US" altLang="zh-CN" sz="2000" i="1">
                                <a:latin typeface="Cambria Math" panose="02040503050406030204" pitchFamily="18" charset="0"/>
                              </a:rPr>
                              <m:t>𝑖</m:t>
                            </m:r>
                          </m:sub>
                        </m:sSub>
                      </m:e>
                    </m:nary>
                  </m:oMath>
                </a14:m>
                <a:r>
                  <a:rPr lang="en-US" altLang="zh-CN" sz="2000" dirty="0"/>
                  <a:t>;</a:t>
                </a:r>
              </a:p>
              <a:p>
                <a:r>
                  <a:rPr lang="zh-CN" altLang="en-US" sz="2000" dirty="0"/>
                  <a:t>建立</a:t>
                </a:r>
                <a:r>
                  <a:rPr lang="en-US" altLang="zh-CN" sz="2000" dirty="0"/>
                  <a:t>TCP</a:t>
                </a:r>
                <a:r>
                  <a:rPr lang="zh-CN" altLang="en-US" sz="2000" dirty="0"/>
                  <a:t>连接：</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𝑅𝑇𝑇</m:t>
                        </m:r>
                      </m:e>
                      <m:sub>
                        <m:r>
                          <a:rPr lang="en-US" altLang="zh-CN" sz="2000" i="1">
                            <a:latin typeface="Cambria Math" panose="02040503050406030204" pitchFamily="18" charset="0"/>
                          </a:rPr>
                          <m:t>0</m:t>
                        </m:r>
                      </m:sub>
                    </m:sSub>
                  </m:oMath>
                </a14:m>
                <a:endParaRPr lang="en-US" altLang="zh-CN" sz="2000" dirty="0"/>
              </a:p>
              <a:p>
                <a:r>
                  <a:rPr lang="zh-CN" altLang="en-US" sz="2000" dirty="0"/>
                  <a:t>获取</a:t>
                </a:r>
                <a:r>
                  <a:rPr lang="en-US" altLang="zh-CN" sz="2000" dirty="0"/>
                  <a:t>web</a:t>
                </a:r>
                <a:r>
                  <a:rPr lang="zh-CN" altLang="en-US" sz="2000" dirty="0"/>
                  <a:t>页面：</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𝑅𝑇𝑇</m:t>
                        </m:r>
                      </m:e>
                      <m:sub>
                        <m:r>
                          <a:rPr lang="en-US" altLang="zh-CN" sz="2000" i="1">
                            <a:latin typeface="Cambria Math" panose="02040503050406030204" pitchFamily="18" charset="0"/>
                          </a:rPr>
                          <m:t>0</m:t>
                        </m:r>
                      </m:sub>
                    </m:sSub>
                  </m:oMath>
                </a14:m>
                <a:endParaRPr lang="en-US" altLang="zh-CN" sz="2000" dirty="0"/>
              </a:p>
              <a:p>
                <a:r>
                  <a:rPr lang="zh-CN" altLang="en-US" sz="2000" dirty="0"/>
                  <a:t>所以</a:t>
                </a:r>
                <a14:m>
                  <m:oMath xmlns:m="http://schemas.openxmlformats.org/officeDocument/2006/math">
                    <m:r>
                      <a:rPr lang="en-US" altLang="zh-CN" sz="2000" i="1">
                        <a:latin typeface="Cambria Math" panose="02040503050406030204" pitchFamily="18" charset="0"/>
                      </a:rPr>
                      <m:t>𝑡</m:t>
                    </m:r>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𝑅𝑇𝑇</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nary>
                      <m:naryPr>
                        <m:chr m:val="∑"/>
                        <m:ctrlPr>
                          <a:rPr lang="zh-CN" altLang="en-US"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𝑅𝑇𝑇</m:t>
                            </m:r>
                          </m:e>
                          <m:sub>
                            <m:r>
                              <a:rPr lang="en-US" altLang="zh-CN" sz="2000" i="1">
                                <a:latin typeface="Cambria Math" panose="02040503050406030204" pitchFamily="18" charset="0"/>
                              </a:rPr>
                              <m:t>𝑖</m:t>
                            </m:r>
                          </m:sub>
                        </m:sSub>
                      </m:e>
                    </m:nary>
                  </m:oMath>
                </a14:m>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2" t="-119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8385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en-US" altLang="zh-CN" dirty="0"/>
              <a:t>HTTP</a:t>
            </a:r>
          </a:p>
          <a:p>
            <a:r>
              <a:rPr lang="en-US" altLang="zh-CN" dirty="0"/>
              <a:t>FTP – </a:t>
            </a:r>
            <a:r>
              <a:rPr lang="zh-CN" altLang="en-US" dirty="0"/>
              <a:t>带外运输，建立两条</a:t>
            </a:r>
            <a:r>
              <a:rPr lang="en-US" altLang="zh-CN" dirty="0" err="1"/>
              <a:t>tcp</a:t>
            </a:r>
            <a:r>
              <a:rPr lang="zh-CN" altLang="en-US" dirty="0"/>
              <a:t>，分别传输控制信号和数据</a:t>
            </a:r>
            <a:endParaRPr lang="en-US" altLang="zh-CN" dirty="0"/>
          </a:p>
          <a:p>
            <a:r>
              <a:rPr lang="en-US" altLang="zh-CN" dirty="0"/>
              <a:t>SMTP – POP3/IMAP</a:t>
            </a:r>
          </a:p>
          <a:p>
            <a:r>
              <a:rPr lang="en-US" altLang="zh-CN" dirty="0"/>
              <a:t>DNS</a:t>
            </a:r>
          </a:p>
          <a:p>
            <a:endParaRPr lang="en-US" altLang="zh-CN" dirty="0"/>
          </a:p>
          <a:p>
            <a:r>
              <a:rPr lang="zh-CN" altLang="en-US" dirty="0"/>
              <a:t>需要熟悉上述应用层协议的一些基本工作机理以及不同协议相互之间的区别</a:t>
            </a:r>
            <a:endParaRPr lang="en-US" altLang="zh-CN" dirty="0"/>
          </a:p>
          <a:p>
            <a:r>
              <a:rPr lang="zh-CN" altLang="en-US" dirty="0"/>
              <a:t>主要：</a:t>
            </a:r>
            <a:r>
              <a:rPr lang="en-US" altLang="zh-CN" dirty="0"/>
              <a:t>HTTP</a:t>
            </a:r>
            <a:r>
              <a:rPr lang="zh-CN" altLang="en-US" dirty="0"/>
              <a:t>、</a:t>
            </a:r>
            <a:r>
              <a:rPr lang="en-US" altLang="zh-CN" dirty="0"/>
              <a:t>DNS</a:t>
            </a:r>
            <a:endParaRPr lang="zh-CN" altLang="en-US" dirty="0"/>
          </a:p>
        </p:txBody>
      </p:sp>
    </p:spTree>
    <p:extLst>
      <p:ext uri="{BB962C8B-B14F-4D97-AF65-F5344CB8AC3E}">
        <p14:creationId xmlns:p14="http://schemas.microsoft.com/office/powerpoint/2010/main" val="38958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第一章 </a:t>
            </a:r>
            <a:br>
              <a:rPr lang="en-US" altLang="zh-CN" dirty="0"/>
            </a:br>
            <a:r>
              <a:rPr lang="zh-CN" altLang="en-US" dirty="0"/>
              <a:t>计算机网络和因特网</a:t>
            </a:r>
          </a:p>
        </p:txBody>
      </p:sp>
      <p:sp>
        <p:nvSpPr>
          <p:cNvPr id="4" name="副标题 3"/>
          <p:cNvSpPr>
            <a:spLocks noGrp="1"/>
          </p:cNvSpPr>
          <p:nvPr>
            <p:ph type="subTitle" idx="1"/>
          </p:nvPr>
        </p:nvSpPr>
        <p:spPr/>
        <p:txBody>
          <a:bodyPr/>
          <a:lstStyle/>
          <a:p>
            <a:r>
              <a:rPr lang="en-US" altLang="zh-CN" dirty="0"/>
              <a:t>P6</a:t>
            </a:r>
            <a:r>
              <a:rPr lang="zh-CN" altLang="en-US" dirty="0"/>
              <a:t>、</a:t>
            </a:r>
            <a:r>
              <a:rPr lang="en-US" altLang="zh-CN" dirty="0"/>
              <a:t>P10</a:t>
            </a:r>
            <a:r>
              <a:rPr lang="zh-CN" altLang="en-US" dirty="0"/>
              <a:t>、</a:t>
            </a:r>
            <a:r>
              <a:rPr lang="en-US" altLang="zh-CN" dirty="0"/>
              <a:t>P22</a:t>
            </a:r>
            <a:endParaRPr lang="zh-CN" altLang="en-US" dirty="0"/>
          </a:p>
        </p:txBody>
      </p:sp>
    </p:spTree>
    <p:extLst>
      <p:ext uri="{BB962C8B-B14F-4D97-AF65-F5344CB8AC3E}">
        <p14:creationId xmlns:p14="http://schemas.microsoft.com/office/powerpoint/2010/main" val="281363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83029"/>
            <a:ext cx="10515600" cy="4879975"/>
          </a:xfrm>
        </p:spPr>
        <p:txBody>
          <a:bodyPr>
            <a:normAutofit/>
          </a:bodyPr>
          <a:lstStyle/>
          <a:p>
            <a:r>
              <a:rPr lang="zh-CN" altLang="en-US" dirty="0"/>
              <a:t>基本全对，少数同学在最后的数值计算时，</a:t>
            </a:r>
            <a:r>
              <a:rPr lang="en-US" altLang="zh-CN" dirty="0"/>
              <a:t>R Kbps </a:t>
            </a:r>
            <a:r>
              <a:rPr lang="zh-CN" altLang="en-US" dirty="0"/>
              <a:t>算了</a:t>
            </a:r>
            <a:r>
              <a:rPr lang="en-US" altLang="zh-CN" dirty="0"/>
              <a:t>R</a:t>
            </a:r>
            <a:r>
              <a:rPr lang="zh-CN" altLang="en-US" dirty="0"/>
              <a:t>*</a:t>
            </a:r>
            <a:r>
              <a:rPr lang="en-US" altLang="zh-CN" dirty="0"/>
              <a:t>1024</a:t>
            </a:r>
            <a:r>
              <a:rPr lang="zh-CN" altLang="en-US" dirty="0"/>
              <a:t>，但因为课程已经约定进制按</a:t>
            </a:r>
            <a:r>
              <a:rPr lang="en-US" altLang="zh-CN" dirty="0"/>
              <a:t>1000</a:t>
            </a:r>
            <a:r>
              <a:rPr lang="zh-CN" altLang="en-US" dirty="0"/>
              <a:t>算，所以这里应为</a:t>
            </a:r>
            <a:r>
              <a:rPr lang="en-US" altLang="zh-CN" dirty="0"/>
              <a:t>R*10^3</a:t>
            </a:r>
            <a:r>
              <a:rPr lang="zh-CN" altLang="en-US" dirty="0"/>
              <a:t>。一般网络层及以下</a:t>
            </a:r>
            <a:r>
              <a:rPr lang="en-US" altLang="zh-CN" dirty="0"/>
              <a:t>1k = 1000</a:t>
            </a:r>
            <a:r>
              <a:rPr lang="zh-CN" altLang="en-US" dirty="0"/>
              <a:t>，运输层及以上</a:t>
            </a:r>
            <a:r>
              <a:rPr lang="en-US" altLang="zh-CN" dirty="0"/>
              <a:t>1k = 1024</a:t>
            </a:r>
          </a:p>
          <a:p>
            <a:endParaRPr lang="en-US" altLang="zh-CN" dirty="0"/>
          </a:p>
          <a:p>
            <a:r>
              <a:rPr lang="zh-CN" altLang="en-US" dirty="0"/>
              <a:t>结果的小数点后保留有效位数一般保留小数点后两位，或者保存至整数，但不要超过题目中的最大精确度</a:t>
            </a:r>
            <a:endParaRPr lang="en-US" altLang="zh-CN" dirty="0"/>
          </a:p>
          <a:p>
            <a:endParaRPr lang="en-US" altLang="zh-CN" dirty="0"/>
          </a:p>
          <a:p>
            <a:r>
              <a:rPr lang="zh-CN" altLang="en-US" dirty="0"/>
              <a:t>小题</a:t>
            </a:r>
            <a:r>
              <a:rPr lang="en-US" altLang="zh-CN" dirty="0"/>
              <a:t>f </a:t>
            </a:r>
            <a:r>
              <a:rPr lang="zh-CN" altLang="en-US" dirty="0"/>
              <a:t>翻译打印时错误，参照英文原书应为</a:t>
            </a:r>
            <a:r>
              <a:rPr lang="en-US" altLang="zh-CN" dirty="0" err="1"/>
              <a:t>dprop</a:t>
            </a:r>
            <a:endParaRPr lang="en-US" altLang="zh-CN" dirty="0"/>
          </a:p>
          <a:p>
            <a:endParaRPr lang="zh-CN" altLang="en-US" dirty="0"/>
          </a:p>
        </p:txBody>
      </p:sp>
      <p:sp>
        <p:nvSpPr>
          <p:cNvPr id="5" name="标题 1"/>
          <p:cNvSpPr txBox="1">
            <a:spLocks/>
          </p:cNvSpPr>
          <p:nvPr/>
        </p:nvSpPr>
        <p:spPr>
          <a:xfrm>
            <a:off x="838200" y="365125"/>
            <a:ext cx="138248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P6</a:t>
            </a:r>
            <a:endParaRPr lang="zh-CN" altLang="en-US" dirty="0"/>
          </a:p>
        </p:txBody>
      </p:sp>
      <p:pic>
        <p:nvPicPr>
          <p:cNvPr id="2" name="图片 1"/>
          <p:cNvPicPr>
            <a:picLocks noChangeAspect="1"/>
          </p:cNvPicPr>
          <p:nvPr/>
        </p:nvPicPr>
        <p:blipFill>
          <a:blip r:embed="rId2"/>
          <a:stretch>
            <a:fillRect/>
          </a:stretch>
        </p:blipFill>
        <p:spPr>
          <a:xfrm>
            <a:off x="794656" y="5348827"/>
            <a:ext cx="10839067" cy="896464"/>
          </a:xfrm>
          <a:prstGeom prst="rect">
            <a:avLst/>
          </a:prstGeom>
        </p:spPr>
      </p:pic>
    </p:spTree>
    <p:extLst>
      <p:ext uri="{BB962C8B-B14F-4D97-AF65-F5344CB8AC3E}">
        <p14:creationId xmlns:p14="http://schemas.microsoft.com/office/powerpoint/2010/main" val="328181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01690"/>
            <a:ext cx="10515600" cy="4351338"/>
          </a:xfrm>
        </p:spPr>
        <p:txBody>
          <a:bodyPr/>
          <a:lstStyle/>
          <a:p>
            <a:r>
              <a:rPr lang="zh-CN" altLang="en-US" dirty="0"/>
              <a:t>端到端时延 </a:t>
            </a:r>
            <a:r>
              <a:rPr lang="en-US" altLang="zh-CN" dirty="0"/>
              <a:t>= </a:t>
            </a:r>
            <a:r>
              <a:rPr lang="zh-CN" altLang="en-US" dirty="0"/>
              <a:t>处理时延 </a:t>
            </a:r>
            <a:r>
              <a:rPr lang="en-US" altLang="zh-CN" dirty="0"/>
              <a:t>+ </a:t>
            </a:r>
            <a:r>
              <a:rPr lang="zh-CN" altLang="en-US" dirty="0"/>
              <a:t>排队时延 </a:t>
            </a:r>
            <a:r>
              <a:rPr lang="en-US" altLang="zh-CN" dirty="0"/>
              <a:t>+ </a:t>
            </a:r>
            <a:r>
              <a:rPr lang="zh-CN" altLang="en-US" dirty="0"/>
              <a:t>传输时延 </a:t>
            </a:r>
            <a:r>
              <a:rPr lang="en-US" altLang="zh-CN" dirty="0"/>
              <a:t>+ </a:t>
            </a:r>
            <a:r>
              <a:rPr lang="zh-CN" altLang="en-US" dirty="0"/>
              <a:t>传播时延</a:t>
            </a:r>
            <a:endParaRPr lang="en-US" altLang="zh-CN" dirty="0"/>
          </a:p>
          <a:p>
            <a:endParaRPr lang="en-US" altLang="zh-CN" dirty="0"/>
          </a:p>
          <a:p>
            <a:r>
              <a:rPr lang="zh-CN" altLang="en-US" dirty="0"/>
              <a:t>处理时延：分组交换机处理数据所需要的时间</a:t>
            </a:r>
            <a:endParaRPr lang="en-US" altLang="zh-CN" dirty="0"/>
          </a:p>
          <a:p>
            <a:pPr marL="0" indent="0">
              <a:buNone/>
            </a:pPr>
            <a:r>
              <a:rPr lang="en-US" altLang="zh-CN" dirty="0"/>
              <a:t>		</a:t>
            </a:r>
            <a:r>
              <a:rPr lang="zh-CN" altLang="en-US" dirty="0"/>
              <a:t>（确定下一跳去向、检查比特差错）</a:t>
            </a:r>
            <a:endParaRPr lang="en-US" altLang="zh-CN" dirty="0"/>
          </a:p>
          <a:p>
            <a:r>
              <a:rPr lang="zh-CN" altLang="en-US" dirty="0"/>
              <a:t>排队时延：当包新到达交换机时，因交换机缓存中还有未处理的</a:t>
            </a:r>
            <a:r>
              <a:rPr lang="en-US" altLang="zh-CN" dirty="0"/>
              <a:t>		  </a:t>
            </a:r>
            <a:r>
              <a:rPr lang="zh-CN" altLang="en-US" dirty="0"/>
              <a:t>包而必须排队等待产生的时延</a:t>
            </a:r>
            <a:endParaRPr lang="en-US" altLang="zh-CN" dirty="0"/>
          </a:p>
          <a:p>
            <a:r>
              <a:rPr lang="zh-CN" altLang="en-US" dirty="0"/>
              <a:t>传输时延：数据包从第一个</a:t>
            </a:r>
            <a:r>
              <a:rPr lang="en-US" altLang="zh-CN" dirty="0"/>
              <a:t>bit</a:t>
            </a:r>
            <a:r>
              <a:rPr lang="zh-CN" altLang="en-US" dirty="0"/>
              <a:t>将要发送开始到最后一个</a:t>
            </a:r>
            <a:r>
              <a:rPr lang="en-US" altLang="zh-CN" dirty="0"/>
              <a:t>bit</a:t>
            </a:r>
            <a:r>
              <a:rPr lang="zh-CN" altLang="en-US" dirty="0"/>
              <a:t>发送结</a:t>
            </a:r>
            <a:r>
              <a:rPr lang="en-US" altLang="zh-CN" dirty="0"/>
              <a:t>		   </a:t>
            </a:r>
            <a:r>
              <a:rPr lang="zh-CN" altLang="en-US" dirty="0"/>
              <a:t>束所需要的时间，带宽，波长 （</a:t>
            </a:r>
            <a:r>
              <a:rPr lang="en-US" altLang="zh-CN" dirty="0" err="1"/>
              <a:t>e.g</a:t>
            </a:r>
            <a:r>
              <a:rPr lang="zh-CN" altLang="en-US" dirty="0"/>
              <a:t>调制解调）</a:t>
            </a:r>
            <a:endParaRPr lang="en-US" altLang="zh-CN" dirty="0"/>
          </a:p>
          <a:p>
            <a:r>
              <a:rPr lang="zh-CN" altLang="en-US" dirty="0"/>
              <a:t>传播时延：数据在链路上传播所需要的时间，跟光速一个量级</a:t>
            </a:r>
            <a:endParaRPr lang="en-US" altLang="zh-CN" dirty="0"/>
          </a:p>
          <a:p>
            <a:endParaRPr lang="en-US" altLang="zh-CN" dirty="0"/>
          </a:p>
          <a:p>
            <a:endParaRPr lang="zh-CN" altLang="en-US" dirty="0"/>
          </a:p>
        </p:txBody>
      </p:sp>
      <p:sp>
        <p:nvSpPr>
          <p:cNvPr id="5" name="标题 1"/>
          <p:cNvSpPr txBox="1">
            <a:spLocks/>
          </p:cNvSpPr>
          <p:nvPr/>
        </p:nvSpPr>
        <p:spPr>
          <a:xfrm>
            <a:off x="838200" y="365125"/>
            <a:ext cx="138248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P6</a:t>
            </a:r>
            <a:endParaRPr lang="zh-CN" altLang="en-US" dirty="0"/>
          </a:p>
        </p:txBody>
      </p:sp>
    </p:spTree>
    <p:extLst>
      <p:ext uri="{BB962C8B-B14F-4D97-AF65-F5344CB8AC3E}">
        <p14:creationId xmlns:p14="http://schemas.microsoft.com/office/powerpoint/2010/main" val="276962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95470"/>
            <a:ext cx="10515600" cy="4351338"/>
          </a:xfrm>
        </p:spPr>
        <p:txBody>
          <a:bodyPr/>
          <a:lstStyle/>
          <a:p>
            <a:r>
              <a:rPr lang="zh-CN" altLang="en-US" dirty="0"/>
              <a:t>端到端时延 </a:t>
            </a:r>
            <a:r>
              <a:rPr lang="en-US" altLang="zh-CN" dirty="0"/>
              <a:t>= </a:t>
            </a:r>
            <a:r>
              <a:rPr lang="zh-CN" altLang="en-US" dirty="0"/>
              <a:t>主机</a:t>
            </a:r>
            <a:r>
              <a:rPr lang="en-US" altLang="zh-CN" dirty="0"/>
              <a:t>A</a:t>
            </a:r>
            <a:r>
              <a:rPr lang="zh-CN" altLang="en-US" dirty="0"/>
              <a:t>的传输时延</a:t>
            </a:r>
            <a:r>
              <a:rPr lang="en-US" altLang="zh-CN" dirty="0"/>
              <a:t>L/R1 + </a:t>
            </a:r>
            <a:r>
              <a:rPr lang="zh-CN" altLang="en-US" dirty="0"/>
              <a:t>第一段链路传播时延</a:t>
            </a:r>
            <a:r>
              <a:rPr lang="en-US" altLang="zh-CN" dirty="0"/>
              <a:t>d1/s1 + </a:t>
            </a:r>
            <a:r>
              <a:rPr lang="zh-CN" altLang="en-US" dirty="0"/>
              <a:t>第一个交换机处理时延 </a:t>
            </a:r>
            <a:r>
              <a:rPr lang="en-US" altLang="zh-CN" dirty="0" err="1"/>
              <a:t>dproc</a:t>
            </a:r>
            <a:r>
              <a:rPr lang="en-US" altLang="zh-CN" i="1" dirty="0"/>
              <a:t> </a:t>
            </a:r>
            <a:r>
              <a:rPr lang="en-US" altLang="zh-CN" dirty="0"/>
              <a:t>+ </a:t>
            </a:r>
            <a:r>
              <a:rPr lang="zh-CN" altLang="en-US" dirty="0"/>
              <a:t>第一个交换机传输时延</a:t>
            </a:r>
            <a:r>
              <a:rPr lang="en-US" altLang="zh-CN" dirty="0"/>
              <a:t>L/R2 + </a:t>
            </a:r>
            <a:r>
              <a:rPr lang="zh-CN" altLang="en-US" dirty="0"/>
              <a:t>第二段链路传播时延</a:t>
            </a:r>
            <a:r>
              <a:rPr lang="en-US" altLang="zh-CN" dirty="0"/>
              <a:t>d2/s2 + </a:t>
            </a:r>
            <a:r>
              <a:rPr lang="zh-CN" altLang="en-US" dirty="0"/>
              <a:t>第二个交换机处理时延 </a:t>
            </a:r>
            <a:r>
              <a:rPr lang="en-US" altLang="zh-CN" dirty="0" err="1"/>
              <a:t>dproc</a:t>
            </a:r>
            <a:r>
              <a:rPr lang="en-US" altLang="zh-CN" i="1" dirty="0"/>
              <a:t> </a:t>
            </a:r>
            <a:r>
              <a:rPr lang="en-US" altLang="zh-CN" dirty="0"/>
              <a:t>+ </a:t>
            </a:r>
            <a:r>
              <a:rPr lang="zh-CN" altLang="en-US" dirty="0"/>
              <a:t>第二个交换机传输时延</a:t>
            </a:r>
            <a:r>
              <a:rPr lang="en-US" altLang="zh-CN" dirty="0"/>
              <a:t>L/R3 + </a:t>
            </a:r>
            <a:r>
              <a:rPr lang="zh-CN" altLang="en-US" dirty="0"/>
              <a:t>第三段链路传播时延</a:t>
            </a:r>
            <a:r>
              <a:rPr lang="en-US" altLang="zh-CN" dirty="0"/>
              <a:t>d3/s3</a:t>
            </a:r>
          </a:p>
          <a:p>
            <a:r>
              <a:rPr lang="en-US" altLang="zh-CN" dirty="0"/>
              <a:t>d = L/R1 + L/R2 + L/R3 +d1/s1 +d2/s2 + d3/s3 + 2dproc</a:t>
            </a:r>
          </a:p>
          <a:p>
            <a:r>
              <a:rPr lang="zh-CN" altLang="en-US" dirty="0"/>
              <a:t>代入得 </a:t>
            </a:r>
            <a:r>
              <a:rPr lang="en-US" altLang="zh-CN" dirty="0" err="1"/>
              <a:t>dproc</a:t>
            </a:r>
            <a:r>
              <a:rPr lang="en-US" altLang="zh-CN" dirty="0"/>
              <a:t>=3ms, L=1500*8bit, R1=R2=R3=2*10^3bit/</a:t>
            </a:r>
            <a:r>
              <a:rPr lang="en-US" altLang="zh-CN" dirty="0" err="1"/>
              <a:t>ms</a:t>
            </a:r>
            <a:r>
              <a:rPr lang="en-US" altLang="zh-CN" dirty="0"/>
              <a:t>, s1=s2=s3=2.5*10^2km/</a:t>
            </a:r>
            <a:r>
              <a:rPr lang="en-US" altLang="zh-CN" dirty="0" err="1"/>
              <a:t>ms</a:t>
            </a:r>
            <a:r>
              <a:rPr lang="en-US" altLang="zh-CN" dirty="0"/>
              <a:t>, d1=5000km, d2=4000km, d3=1000km</a:t>
            </a:r>
            <a:r>
              <a:rPr lang="zh-CN" altLang="en-US" dirty="0"/>
              <a:t>得</a:t>
            </a:r>
            <a:endParaRPr lang="en-US" altLang="zh-CN" dirty="0"/>
          </a:p>
          <a:p>
            <a:r>
              <a:rPr lang="en-US" altLang="zh-CN" dirty="0"/>
              <a:t>d= 6+6+6+20+16+4+3*2=64ms</a:t>
            </a:r>
          </a:p>
          <a:p>
            <a:r>
              <a:rPr lang="zh-CN" altLang="en-US" dirty="0"/>
              <a:t>本题表达式基本都对了，但数值计算有较多同学算错</a:t>
            </a:r>
          </a:p>
        </p:txBody>
      </p:sp>
      <p:sp>
        <p:nvSpPr>
          <p:cNvPr id="7" name="标题 1"/>
          <p:cNvSpPr>
            <a:spLocks noGrp="1"/>
          </p:cNvSpPr>
          <p:nvPr>
            <p:ph type="title"/>
          </p:nvPr>
        </p:nvSpPr>
        <p:spPr>
          <a:xfrm>
            <a:off x="838200" y="365125"/>
            <a:ext cx="1382486" cy="1325563"/>
          </a:xfrm>
        </p:spPr>
        <p:txBody>
          <a:bodyPr/>
          <a:lstStyle/>
          <a:p>
            <a:r>
              <a:rPr lang="en-US" altLang="zh-CN" dirty="0"/>
              <a:t>P10</a:t>
            </a:r>
            <a:endParaRPr lang="zh-CN" altLang="en-US" dirty="0"/>
          </a:p>
        </p:txBody>
      </p:sp>
    </p:spTree>
    <p:extLst>
      <p:ext uri="{BB962C8B-B14F-4D97-AF65-F5344CB8AC3E}">
        <p14:creationId xmlns:p14="http://schemas.microsoft.com/office/powerpoint/2010/main" val="128545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每条链路不丢包的概率为</a:t>
            </a:r>
            <a:r>
              <a:rPr lang="en-US" altLang="zh-CN" dirty="0"/>
              <a:t>1-p </a:t>
            </a:r>
            <a:r>
              <a:rPr lang="zh-CN" altLang="en-US" dirty="0"/>
              <a:t>，</a:t>
            </a:r>
            <a:r>
              <a:rPr lang="en-US" altLang="zh-CN" dirty="0"/>
              <a:t>N</a:t>
            </a:r>
            <a:r>
              <a:rPr lang="zh-CN" altLang="en-US" dirty="0"/>
              <a:t>条链路都不丢包的概率 </a:t>
            </a:r>
            <a:endParaRPr lang="en-US" altLang="zh-CN" dirty="0"/>
          </a:p>
          <a:p>
            <a:pPr marL="0" indent="0">
              <a:buNone/>
            </a:pPr>
            <a:r>
              <a:rPr lang="en-US" altLang="zh-CN" dirty="0"/>
              <a:t>    </a:t>
            </a:r>
            <a:r>
              <a:rPr lang="en-US" altLang="zh-CN" dirty="0" err="1"/>
              <a:t>ps</a:t>
            </a:r>
            <a:r>
              <a:rPr lang="en-US" altLang="zh-CN" dirty="0"/>
              <a:t> = (1-p)^N</a:t>
            </a:r>
            <a:r>
              <a:rPr lang="zh-CN" altLang="en-US" dirty="0"/>
              <a:t>，即传输成功的概率</a:t>
            </a:r>
            <a:endParaRPr lang="en-US" altLang="zh-CN" dirty="0"/>
          </a:p>
          <a:p>
            <a:pPr marL="0" indent="0">
              <a:buNone/>
            </a:pPr>
            <a:endParaRPr lang="en-US" altLang="zh-CN" dirty="0"/>
          </a:p>
          <a:p>
            <a:r>
              <a:rPr lang="zh-CN" altLang="en-US" dirty="0"/>
              <a:t>平均传输次数为</a:t>
            </a:r>
            <a:r>
              <a:rPr lang="en-US" altLang="zh-CN" dirty="0"/>
              <a:t>1/</a:t>
            </a:r>
            <a:r>
              <a:rPr lang="en-US" altLang="zh-CN" dirty="0" err="1"/>
              <a:t>ps</a:t>
            </a:r>
            <a:r>
              <a:rPr lang="en-US" altLang="zh-CN" dirty="0"/>
              <a:t>, </a:t>
            </a:r>
            <a:r>
              <a:rPr lang="zh-CN" altLang="en-US" dirty="0"/>
              <a:t>但题目问的是平均重传次数，所以最终答案为</a:t>
            </a:r>
            <a:r>
              <a:rPr lang="en-US" altLang="zh-CN" dirty="0"/>
              <a:t>1/</a:t>
            </a:r>
            <a:r>
              <a:rPr lang="en-US" altLang="zh-CN" dirty="0" err="1"/>
              <a:t>ps</a:t>
            </a:r>
            <a:r>
              <a:rPr lang="en-US" altLang="zh-CN" dirty="0"/>
              <a:t> - 1</a:t>
            </a:r>
          </a:p>
          <a:p>
            <a:endParaRPr lang="en-US" altLang="zh-CN" dirty="0"/>
          </a:p>
          <a:p>
            <a:r>
              <a:rPr lang="zh-CN" altLang="en-US" dirty="0"/>
              <a:t>本题大部分都对了，少数同学可能理解错了题意</a:t>
            </a:r>
          </a:p>
        </p:txBody>
      </p:sp>
      <p:sp>
        <p:nvSpPr>
          <p:cNvPr id="5" name="标题 1"/>
          <p:cNvSpPr>
            <a:spLocks noGrp="1"/>
          </p:cNvSpPr>
          <p:nvPr>
            <p:ph type="title"/>
          </p:nvPr>
        </p:nvSpPr>
        <p:spPr>
          <a:xfrm>
            <a:off x="838200" y="365125"/>
            <a:ext cx="1382486" cy="1325563"/>
          </a:xfrm>
        </p:spPr>
        <p:txBody>
          <a:bodyPr/>
          <a:lstStyle/>
          <a:p>
            <a:r>
              <a:rPr lang="en-US" altLang="zh-CN" dirty="0"/>
              <a:t>P22</a:t>
            </a:r>
            <a:endParaRPr lang="zh-CN" altLang="en-US" dirty="0"/>
          </a:p>
        </p:txBody>
      </p:sp>
    </p:spTree>
    <p:extLst>
      <p:ext uri="{BB962C8B-B14F-4D97-AF65-F5344CB8AC3E}">
        <p14:creationId xmlns:p14="http://schemas.microsoft.com/office/powerpoint/2010/main" val="68816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端到端时延理解和计算</a:t>
            </a:r>
            <a:endParaRPr lang="en-US" altLang="zh-CN" dirty="0"/>
          </a:p>
          <a:p>
            <a:r>
              <a:rPr lang="zh-CN" altLang="en-US" dirty="0"/>
              <a:t>五层协议模型</a:t>
            </a:r>
            <a:endParaRPr lang="en-US" altLang="zh-CN" dirty="0"/>
          </a:p>
          <a:p>
            <a:r>
              <a:rPr lang="zh-CN" altLang="en-US" dirty="0"/>
              <a:t>分组交换和电路交换</a:t>
            </a:r>
            <a:endParaRPr lang="en-US" altLang="zh-CN" dirty="0"/>
          </a:p>
          <a:p>
            <a:endParaRPr lang="en-US" altLang="zh-CN" dirty="0"/>
          </a:p>
        </p:txBody>
      </p:sp>
    </p:spTree>
    <p:extLst>
      <p:ext uri="{BB962C8B-B14F-4D97-AF65-F5344CB8AC3E}">
        <p14:creationId xmlns:p14="http://schemas.microsoft.com/office/powerpoint/2010/main" val="839394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第二章</a:t>
            </a:r>
            <a:br>
              <a:rPr lang="en-US" altLang="zh-CN" dirty="0"/>
            </a:br>
            <a:r>
              <a:rPr lang="zh-CN" altLang="en-US" dirty="0"/>
              <a:t>应用层</a:t>
            </a:r>
          </a:p>
        </p:txBody>
      </p:sp>
      <p:sp>
        <p:nvSpPr>
          <p:cNvPr id="4" name="副标题 3"/>
          <p:cNvSpPr>
            <a:spLocks noGrp="1"/>
          </p:cNvSpPr>
          <p:nvPr>
            <p:ph type="subTitle" idx="1"/>
          </p:nvPr>
        </p:nvSpPr>
        <p:spPr/>
        <p:txBody>
          <a:bodyPr/>
          <a:lstStyle/>
          <a:p>
            <a:r>
              <a:rPr lang="en-US" altLang="zh-CN" dirty="0"/>
              <a:t>P1</a:t>
            </a:r>
            <a:r>
              <a:rPr lang="zh-CN" altLang="en-US" dirty="0"/>
              <a:t>、</a:t>
            </a:r>
            <a:r>
              <a:rPr lang="en-US" altLang="zh-CN" dirty="0"/>
              <a:t>P3</a:t>
            </a:r>
            <a:r>
              <a:rPr lang="zh-CN" altLang="en-US" dirty="0"/>
              <a:t>、</a:t>
            </a:r>
            <a:r>
              <a:rPr lang="en-US" altLang="zh-CN" dirty="0"/>
              <a:t>P7</a:t>
            </a:r>
            <a:endParaRPr lang="zh-CN" altLang="en-US" dirty="0"/>
          </a:p>
        </p:txBody>
      </p:sp>
    </p:spTree>
    <p:extLst>
      <p:ext uri="{BB962C8B-B14F-4D97-AF65-F5344CB8AC3E}">
        <p14:creationId xmlns:p14="http://schemas.microsoft.com/office/powerpoint/2010/main" val="3278922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27449" cy="1325563"/>
          </a:xfrm>
        </p:spPr>
        <p:txBody>
          <a:bodyPr/>
          <a:lstStyle/>
          <a:p>
            <a:r>
              <a:rPr lang="en-US" altLang="zh-CN" dirty="0"/>
              <a:t>P1</a:t>
            </a:r>
            <a:endParaRPr lang="zh-CN" altLang="en-US" dirty="0"/>
          </a:p>
        </p:txBody>
      </p:sp>
      <p:sp>
        <p:nvSpPr>
          <p:cNvPr id="3" name="内容占位符 2"/>
          <p:cNvSpPr>
            <a:spLocks noGrp="1"/>
          </p:cNvSpPr>
          <p:nvPr>
            <p:ph idx="1"/>
          </p:nvPr>
        </p:nvSpPr>
        <p:spPr/>
        <p:txBody>
          <a:bodyPr>
            <a:normAutofit/>
          </a:bodyPr>
          <a:lstStyle/>
          <a:p>
            <a:pPr marL="514350" indent="-514350">
              <a:buFont typeface="+mj-lt"/>
              <a:buAutoNum type="alphaLcParenR"/>
            </a:pPr>
            <a:r>
              <a:rPr lang="zh-CN" altLang="en-US" sz="2000" dirty="0"/>
              <a:t>假设用户请求由某些文本和</a:t>
            </a:r>
            <a:r>
              <a:rPr lang="en-US" altLang="zh-CN" sz="2000" dirty="0"/>
              <a:t>3</a:t>
            </a:r>
            <a:r>
              <a:rPr lang="zh-CN" altLang="en-US" sz="2000" dirty="0"/>
              <a:t>副图像组成的</a:t>
            </a:r>
            <a:r>
              <a:rPr lang="en-US" altLang="zh-CN" sz="2000" dirty="0"/>
              <a:t>web</a:t>
            </a:r>
            <a:r>
              <a:rPr lang="zh-CN" altLang="en-US" sz="2000" dirty="0"/>
              <a:t>页面，对于这些页面，客户将发送一个请求报文并接收</a:t>
            </a:r>
            <a:r>
              <a:rPr lang="en-US" altLang="zh-CN" sz="2000" dirty="0"/>
              <a:t>4</a:t>
            </a:r>
            <a:r>
              <a:rPr lang="zh-CN" altLang="en-US" sz="2000" dirty="0"/>
              <a:t>个响应报文。</a:t>
            </a:r>
            <a:endParaRPr lang="en-US" altLang="zh-CN" sz="2000" dirty="0"/>
          </a:p>
          <a:p>
            <a:pPr marL="514350" indent="-514350">
              <a:buFont typeface="+mj-lt"/>
              <a:buAutoNum type="alphaLcParenR"/>
            </a:pPr>
            <a:r>
              <a:rPr lang="zh-CN" altLang="en-US" sz="2000" dirty="0"/>
              <a:t>两个不同的</a:t>
            </a:r>
            <a:r>
              <a:rPr lang="en-US" altLang="zh-CN" sz="2000" dirty="0"/>
              <a:t>web</a:t>
            </a:r>
            <a:r>
              <a:rPr lang="zh-CN" altLang="en-US" sz="2000" dirty="0"/>
              <a:t>页面（例如，</a:t>
            </a:r>
            <a:r>
              <a:rPr lang="en-US" altLang="zh-CN" sz="2000" dirty="0">
                <a:hlinkClick r:id="rId2"/>
              </a:rPr>
              <a:t>www.mit.edu/research.html</a:t>
            </a:r>
            <a:r>
              <a:rPr lang="zh-CN" altLang="en-US" sz="2000" dirty="0"/>
              <a:t>及</a:t>
            </a:r>
            <a:r>
              <a:rPr lang="en-US" altLang="zh-CN" sz="2000" dirty="0">
                <a:hlinkClick r:id="rId3"/>
              </a:rPr>
              <a:t>www.mit.edu/students.html</a:t>
            </a:r>
            <a:r>
              <a:rPr lang="zh-CN" altLang="en-US" sz="2000" dirty="0"/>
              <a:t>）可以通过同一个持续连接发送</a:t>
            </a:r>
            <a:endParaRPr lang="en-US" altLang="zh-CN" sz="2000" dirty="0"/>
          </a:p>
          <a:p>
            <a:pPr marL="514350" indent="-514350">
              <a:buFont typeface="+mj-lt"/>
              <a:buAutoNum type="alphaLcParenR"/>
            </a:pPr>
            <a:r>
              <a:rPr lang="zh-CN" altLang="en-US" sz="2000" dirty="0"/>
              <a:t>在浏览器和初始服务器之间使用非持续性连接的话，一个</a:t>
            </a:r>
            <a:r>
              <a:rPr lang="en-US" altLang="zh-CN" sz="2000" dirty="0"/>
              <a:t>TCP</a:t>
            </a:r>
            <a:r>
              <a:rPr lang="zh-CN" altLang="en-US" sz="2000" dirty="0"/>
              <a:t>报文段可能携带两个不同的</a:t>
            </a:r>
            <a:r>
              <a:rPr lang="en-US" altLang="zh-CN" sz="2000" dirty="0"/>
              <a:t>HTTP</a:t>
            </a:r>
            <a:r>
              <a:rPr lang="zh-CN" altLang="en-US" sz="2000" dirty="0"/>
              <a:t>服务请求报文的。</a:t>
            </a:r>
            <a:endParaRPr lang="en-US" altLang="zh-CN" sz="2000" dirty="0"/>
          </a:p>
          <a:p>
            <a:pPr marL="514350" indent="-514350">
              <a:buFont typeface="+mj-lt"/>
              <a:buAutoNum type="alphaLcParenR"/>
            </a:pPr>
            <a:r>
              <a:rPr lang="zh-CN" altLang="en-US" sz="2000" dirty="0"/>
              <a:t>在</a:t>
            </a:r>
            <a:r>
              <a:rPr lang="en-US" altLang="zh-CN" sz="2000" dirty="0"/>
              <a:t>HTTP</a:t>
            </a:r>
            <a:r>
              <a:rPr lang="zh-CN" altLang="en-US" sz="2000" dirty="0"/>
              <a:t>响应报文中的</a:t>
            </a:r>
            <a:r>
              <a:rPr lang="en-US" altLang="zh-CN" sz="2000" dirty="0"/>
              <a:t>Date</a:t>
            </a:r>
            <a:r>
              <a:rPr lang="zh-CN" altLang="en-US" sz="2000" dirty="0"/>
              <a:t>：首部指出了该响应中对象最后一次修改时间</a:t>
            </a:r>
            <a:endParaRPr lang="en-US" altLang="zh-CN" sz="2000" dirty="0"/>
          </a:p>
          <a:p>
            <a:pPr marL="514350" indent="-514350">
              <a:buFont typeface="+mj-lt"/>
              <a:buAutoNum type="alphaLcParenR"/>
            </a:pPr>
            <a:r>
              <a:rPr lang="en-US" altLang="zh-CN" sz="2000" dirty="0"/>
              <a:t>HTTP</a:t>
            </a:r>
            <a:r>
              <a:rPr lang="zh-CN" altLang="en-US" sz="2000" dirty="0"/>
              <a:t>响应决不会具有空的报文体。</a:t>
            </a:r>
            <a:endParaRPr lang="en-US" altLang="zh-CN" sz="2000" dirty="0"/>
          </a:p>
          <a:p>
            <a:pPr marL="514350" indent="-514350">
              <a:buFont typeface="+mj-lt"/>
              <a:buAutoNum type="alphaLcParenR"/>
            </a:pPr>
            <a:endParaRPr lang="en-US" altLang="zh-CN" sz="2000" dirty="0"/>
          </a:p>
          <a:p>
            <a:pPr marL="0" indent="0">
              <a:buNone/>
            </a:pPr>
            <a:r>
              <a:rPr lang="zh-CN" altLang="en-US" sz="2000" dirty="0"/>
              <a:t>答案：</a:t>
            </a:r>
            <a:r>
              <a:rPr lang="en-US" altLang="zh-CN" sz="2000" dirty="0"/>
              <a:t>F, T, F, F, F</a:t>
            </a:r>
          </a:p>
        </p:txBody>
      </p:sp>
    </p:spTree>
    <p:extLst>
      <p:ext uri="{BB962C8B-B14F-4D97-AF65-F5344CB8AC3E}">
        <p14:creationId xmlns:p14="http://schemas.microsoft.com/office/powerpoint/2010/main" val="1193726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1011</Words>
  <Application>Microsoft Macintosh PowerPoint</Application>
  <PresentationFormat>宽屏</PresentationFormat>
  <Paragraphs>78</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Arial</vt:lpstr>
      <vt:lpstr>Calibri</vt:lpstr>
      <vt:lpstr>Calibri Light</vt:lpstr>
      <vt:lpstr>Cambria Math</vt:lpstr>
      <vt:lpstr>Office 主题</vt:lpstr>
      <vt:lpstr>第一次作业讲解</vt:lpstr>
      <vt:lpstr>第一章  计算机网络和因特网</vt:lpstr>
      <vt:lpstr>PowerPoint 演示文稿</vt:lpstr>
      <vt:lpstr>PowerPoint 演示文稿</vt:lpstr>
      <vt:lpstr>P10</vt:lpstr>
      <vt:lpstr>P22</vt:lpstr>
      <vt:lpstr>总结</vt:lpstr>
      <vt:lpstr>第二章 应用层</vt:lpstr>
      <vt:lpstr>P1</vt:lpstr>
      <vt:lpstr>P1</vt:lpstr>
      <vt:lpstr>补充</vt:lpstr>
      <vt:lpstr>P3</vt:lpstr>
      <vt:lpstr>P7</vt:lpstr>
      <vt:lpstr>总结</vt:lpstr>
    </vt:vector>
  </TitlesOfParts>
  <Company>P R 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计算机网络习题课 第一章</dc:title>
  <dc:creator>Windows User</dc:creator>
  <cp:lastModifiedBy>wang c. (cw6n20)</cp:lastModifiedBy>
  <cp:revision>31</cp:revision>
  <dcterms:created xsi:type="dcterms:W3CDTF">2019-10-14T07:15:52Z</dcterms:created>
  <dcterms:modified xsi:type="dcterms:W3CDTF">2020-11-04T01:00:52Z</dcterms:modified>
</cp:coreProperties>
</file>