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8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7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947-EC60-4325-A2A5-E81BF70FEB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1580-AFA5-4C9F-896C-C9569F67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2020.12.23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7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dirty="0" smtClean="0"/>
                  <a:t>首部长度</a:t>
                </a:r>
                <a:r>
                  <a:rPr lang="en-US" altLang="zh-CN" sz="1800" dirty="0" smtClean="0"/>
                  <a:t>=20bytes</a:t>
                </a:r>
              </a:p>
              <a:p>
                <a:r>
                  <a:rPr lang="zh-CN" altLang="en-US" sz="1800" dirty="0" smtClean="0"/>
                  <a:t>则有效信息长度为</a:t>
                </a:r>
                <a:r>
                  <a:rPr lang="en-US" altLang="zh-CN" sz="1800" dirty="0" smtClean="0"/>
                  <a:t>2400-20=2380bytes</a:t>
                </a:r>
              </a:p>
              <a:p>
                <a:r>
                  <a:rPr lang="zh-CN" altLang="en-US" sz="1800" dirty="0" smtClean="0"/>
                  <a:t>每个</a:t>
                </a:r>
                <a:r>
                  <a:rPr lang="en-US" altLang="zh-CN" sz="1800" dirty="0" smtClean="0"/>
                  <a:t>MTU</a:t>
                </a:r>
                <a:r>
                  <a:rPr lang="zh-CN" altLang="en-US" sz="1800" dirty="0" smtClean="0"/>
                  <a:t>中的有效信息长度为</a:t>
                </a:r>
                <a:r>
                  <a:rPr lang="en-US" altLang="zh-CN" sz="1800" dirty="0" smtClean="0"/>
                  <a:t>700-20=680bytes</a:t>
                </a:r>
              </a:p>
              <a:p>
                <a:r>
                  <a:rPr lang="zh-CN" altLang="en-US" sz="1800" dirty="0" smtClean="0"/>
                  <a:t>所以片数为：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2380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680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 smtClean="0"/>
                  <a:t>4</a:t>
                </a:r>
              </a:p>
              <a:p>
                <a:endParaRPr lang="en-US" altLang="zh-CN" dirty="0" smtClean="0"/>
              </a:p>
              <a:p>
                <a:r>
                  <a:rPr lang="zh-CN" altLang="en-US" sz="1800" dirty="0" smtClean="0"/>
                  <a:t>标识：因为由同一数据报分出来的片具有相同的标识，所以每片标识为</a:t>
                </a:r>
                <a:r>
                  <a:rPr lang="en-US" altLang="zh-CN" sz="1800" dirty="0" smtClean="0"/>
                  <a:t>422</a:t>
                </a:r>
                <a:r>
                  <a:rPr lang="zh-CN" altLang="en-US" sz="1800" dirty="0" smtClean="0"/>
                  <a:t>；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长度：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700bytes</a:t>
                </a:r>
                <a:r>
                  <a:rPr lang="zh-CN" altLang="en-US" sz="1800" dirty="0" smtClean="0"/>
                  <a:t>，（</a:t>
                </a:r>
                <a:r>
                  <a:rPr lang="en-US" altLang="zh-CN" sz="1800" dirty="0" smtClean="0"/>
                  <a:t>2400-20-680x3</a:t>
                </a:r>
                <a:r>
                  <a:rPr lang="zh-CN" altLang="en-US" sz="1800" dirty="0" smtClean="0"/>
                  <a:t>）</a:t>
                </a:r>
                <a:r>
                  <a:rPr lang="en-US" altLang="zh-CN" sz="1800" dirty="0" smtClean="0"/>
                  <a:t>+ 20=360bytes</a:t>
                </a:r>
              </a:p>
              <a:p>
                <a:r>
                  <a:rPr lang="zh-CN" altLang="en-US" sz="1800" dirty="0" smtClean="0"/>
                  <a:t>偏移：</a:t>
                </a:r>
                <a:r>
                  <a:rPr lang="en-US" altLang="zh-CN" sz="1800" dirty="0" smtClean="0"/>
                  <a:t>0/8=0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680/8=85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680x2/8=170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680x3/8=255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4" t="-1821" r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9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a)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}=min{2,7}=2;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}=</a:t>
                </a:r>
                <a:r>
                  <a:rPr lang="en-US" altLang="zh-CN" sz="2000" dirty="0" smtClean="0"/>
                  <a:t>min{5,4}=4;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 dirty="0"/>
                  <a:t>}=</a:t>
                </a:r>
                <a:r>
                  <a:rPr lang="en-US" altLang="zh-CN" sz="2000" dirty="0" smtClean="0"/>
                  <a:t>min{7,11}=7;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b)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500" dirty="0"/>
                  <a:t>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1500" dirty="0" smtClean="0"/>
                  <a:t>=7</a:t>
                </a:r>
                <a:r>
                  <a:rPr lang="zh-CN" altLang="en-US" sz="1500" dirty="0" smtClean="0"/>
                  <a:t>，且路径为</a:t>
                </a:r>
                <a:r>
                  <a:rPr lang="en-US" altLang="zh-CN" sz="1500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15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500" dirty="0" smtClean="0"/>
                  <a:t>7</a:t>
                </a:r>
                <a:r>
                  <a:rPr lang="zh-CN" altLang="en-US" sz="1500" dirty="0" smtClean="0"/>
                  <a:t>时，最短路径将会发生变化，即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&lt;1;</m:t>
                    </m:r>
                  </m:oMath>
                </a14:m>
                <a:endParaRPr lang="en-US" altLang="zh-CN" sz="1500" b="0" dirty="0" smtClean="0"/>
              </a:p>
              <a:p>
                <a:pPr marL="0" indent="0">
                  <a:buNone/>
                </a:pPr>
                <a:r>
                  <a:rPr lang="zh-CN" altLang="en-US" sz="15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1500" dirty="0" smtClean="0"/>
                  <a:t>=11</a:t>
                </a:r>
                <a:r>
                  <a:rPr lang="zh-CN" altLang="en-US" sz="1500" dirty="0" smtClean="0"/>
                  <a:t>时，路径将会变为</a:t>
                </a:r>
                <a:r>
                  <a:rPr lang="en-US" altLang="zh-CN" sz="1500" dirty="0"/>
                  <a:t>x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500" dirty="0" smtClean="0">
                    <a:ea typeface="Cambria Math" panose="02040503050406030204" pitchFamily="18" charset="0"/>
                  </a:rPr>
                  <a:t>,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即</a:t>
                </a:r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500" b="0" i="0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ea typeface="Cambria Math" panose="02040503050406030204" pitchFamily="18" charset="0"/>
                  </a:rPr>
                  <a:t>综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上：当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50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，</a:t>
                </a:r>
                <a:r>
                  <a:rPr lang="en-US" altLang="zh-CN" sz="1500" dirty="0" smtClean="0">
                    <a:ea typeface="Cambria Math" panose="02040503050406030204" pitchFamily="18" charset="0"/>
                  </a:rPr>
                  <a:t>x</a:t>
                </a:r>
                <a:r>
                  <a:rPr lang="zh-CN" altLang="en-US" sz="1500" dirty="0" smtClean="0">
                    <a:ea typeface="Cambria Math" panose="02040503050406030204" pitchFamily="18" charset="0"/>
                  </a:rPr>
                  <a:t>将会通告其邻居</a:t>
                </a:r>
                <a:endParaRPr lang="en-US" altLang="zh-CN" sz="1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 smtClean="0">
                    <a:ea typeface="Cambria Math" panose="02040503050406030204" pitchFamily="18" charset="0"/>
                  </a:rPr>
                  <a:t>c):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500" dirty="0"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sz="1500" b="0" i="0" dirty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500" dirty="0" smtClean="0">
                    <a:ea typeface="Cambria Math" panose="02040503050406030204" pitchFamily="18" charset="0"/>
                  </a:rPr>
                  <a:t> 或</a:t>
                </a:r>
                <a14:m>
                  <m:oMath xmlns:m="http://schemas.openxmlformats.org/officeDocument/2006/math"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1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22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125680" y="2951018"/>
            <a:ext cx="288475" cy="33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99952" y="3642651"/>
            <a:ext cx="320634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05047" y="4039156"/>
            <a:ext cx="320634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30333" y="3616549"/>
            <a:ext cx="320634" cy="32657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6" idx="6"/>
            <a:endCxn id="5" idx="3"/>
          </p:cNvCxnSpPr>
          <p:nvPr/>
        </p:nvCxnSpPr>
        <p:spPr>
          <a:xfrm flipV="1">
            <a:off x="2420586" y="3235454"/>
            <a:ext cx="747340" cy="57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1"/>
          </p:cNvCxnSpPr>
          <p:nvPr/>
        </p:nvCxnSpPr>
        <p:spPr>
          <a:xfrm>
            <a:off x="2420586" y="3805937"/>
            <a:ext cx="431417" cy="28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7" idx="7"/>
          </p:cNvCxnSpPr>
          <p:nvPr/>
        </p:nvCxnSpPr>
        <p:spPr>
          <a:xfrm flipH="1">
            <a:off x="3078725" y="3284256"/>
            <a:ext cx="191193" cy="80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6"/>
            <a:endCxn id="8" idx="1"/>
          </p:cNvCxnSpPr>
          <p:nvPr/>
        </p:nvCxnSpPr>
        <p:spPr>
          <a:xfrm>
            <a:off x="3414155" y="3117637"/>
            <a:ext cx="863134" cy="54673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7"/>
            <a:endCxn id="8" idx="2"/>
          </p:cNvCxnSpPr>
          <p:nvPr/>
        </p:nvCxnSpPr>
        <p:spPr>
          <a:xfrm flipV="1">
            <a:off x="3078725" y="3779835"/>
            <a:ext cx="1151608" cy="30714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01782" y="3329203"/>
            <a:ext cx="3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884711" y="3614679"/>
            <a:ext cx="3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378526" y="3883201"/>
            <a:ext cx="3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87834" y="3051764"/>
            <a:ext cx="3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568033" y="3895303"/>
            <a:ext cx="34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7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200" dirty="0" smtClean="0"/>
                  <a:t>Z: inform 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 smtClean="0"/>
                  <a:t>Z: inform 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因为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通过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选择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en-US" altLang="zh-CN" sz="2200" dirty="0" smtClean="0"/>
                  <a:t>y: </a:t>
                </a:r>
                <a:r>
                  <a:rPr lang="en-US" altLang="zh-CN" sz="2200" dirty="0"/>
                  <a:t>inform </a:t>
                </a:r>
                <a:r>
                  <a:rPr lang="en-US" altLang="zh-CN" sz="2200" dirty="0" smtClean="0"/>
                  <a:t>z: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200" dirty="0"/>
              </a:p>
              <a:p>
                <a:r>
                  <a:rPr lang="en-US" altLang="zh-CN" sz="2200" dirty="0" smtClean="0"/>
                  <a:t>y: </a:t>
                </a:r>
                <a:r>
                  <a:rPr lang="en-US" altLang="zh-CN" sz="2200" dirty="0"/>
                  <a:t>inform 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200" b="0" dirty="0" smtClean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w: </a:t>
                </a:r>
                <a:r>
                  <a:rPr lang="en-US" altLang="zh-CN" sz="2200" dirty="0"/>
                  <a:t>inform 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（因为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通过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路由选择到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200" dirty="0"/>
              </a:p>
              <a:p>
                <a:r>
                  <a:rPr lang="en-US" altLang="zh-CN" sz="2200" dirty="0" smtClean="0"/>
                  <a:t>w: </a:t>
                </a:r>
                <a:r>
                  <a:rPr lang="en-US" altLang="zh-CN" sz="2200" dirty="0"/>
                  <a:t>inform </a:t>
                </a:r>
                <a:r>
                  <a:rPr lang="en-US" altLang="zh-CN" sz="2200" dirty="0" smtClean="0"/>
                  <a:t>z: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427023" y="474932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8244" y="1027907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27023" y="1324628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43674" y="1027906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>
            <a:stCxn id="5" idx="6"/>
            <a:endCxn id="4" idx="2"/>
          </p:cNvCxnSpPr>
          <p:nvPr/>
        </p:nvCxnSpPr>
        <p:spPr>
          <a:xfrm flipV="1">
            <a:off x="4785756" y="691697"/>
            <a:ext cx="641267" cy="5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6" idx="2"/>
          </p:cNvCxnSpPr>
          <p:nvPr/>
        </p:nvCxnSpPr>
        <p:spPr>
          <a:xfrm>
            <a:off x="4785756" y="1244672"/>
            <a:ext cx="641267" cy="29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4"/>
            <a:endCxn id="6" idx="0"/>
          </p:cNvCxnSpPr>
          <p:nvPr/>
        </p:nvCxnSpPr>
        <p:spPr>
          <a:xfrm>
            <a:off x="5640779" y="908461"/>
            <a:ext cx="0" cy="41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6"/>
            <a:endCxn id="7" idx="1"/>
          </p:cNvCxnSpPr>
          <p:nvPr/>
        </p:nvCxnSpPr>
        <p:spPr>
          <a:xfrm>
            <a:off x="5854535" y="691697"/>
            <a:ext cx="751747" cy="39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6" idx="6"/>
          </p:cNvCxnSpPr>
          <p:nvPr/>
        </p:nvCxnSpPr>
        <p:spPr>
          <a:xfrm flipH="1">
            <a:off x="5854535" y="1397946"/>
            <a:ext cx="751747" cy="14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19091" y="660641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5757" y="1285612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578172" y="957028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272508" y="578616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74110" y="1414258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7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z="1400" dirty="0" smtClean="0"/>
                  <a:t>1th</a:t>
                </a:r>
                <a:r>
                  <a:rPr lang="zh-CN" altLang="en-US" sz="1400" dirty="0" smtClean="0"/>
                  <a:t>：</a:t>
                </a:r>
                <a:r>
                  <a:rPr lang="en-US" altLang="zh-CN" sz="14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=9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/>
                  <a:t> 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 smtClean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2th</a:t>
                </a:r>
                <a:r>
                  <a:rPr lang="zh-CN" altLang="en-US" sz="1400" dirty="0" smtClean="0"/>
                  <a:t>：</a:t>
                </a:r>
                <a:r>
                  <a:rPr lang="en-US" altLang="zh-CN" sz="140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=10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3th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 smtClean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dirty="0" smtClean="0"/>
                  <a:t>11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4th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=14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……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=4+5n&lt;60 </a:t>
                </a:r>
                <a:r>
                  <a:rPr lang="zh-CN" altLang="en-US" sz="14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=6+5n&lt;50                         n=8</a:t>
                </a:r>
                <a:r>
                  <a:rPr lang="zh-CN" altLang="en-US" sz="1400" dirty="0" smtClean="0"/>
                  <a:t>，即前</a:t>
                </a:r>
                <a:r>
                  <a:rPr lang="en-US" altLang="zh-CN" sz="1400" dirty="0" smtClean="0"/>
                  <a:t>8x3=24</a:t>
                </a:r>
                <a:r>
                  <a:rPr lang="zh-CN" altLang="en-US" sz="1400" dirty="0" smtClean="0"/>
                  <a:t>次迭代，</a:t>
                </a:r>
                <a:r>
                  <a:rPr lang="en-US" altLang="zh-CN" sz="1400" dirty="0" smtClean="0"/>
                  <a:t>y</a:t>
                </a:r>
                <a:r>
                  <a:rPr lang="zh-CN" altLang="en-US" sz="1400" dirty="0" smtClean="0"/>
                  <a:t>到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或</a:t>
                </a:r>
                <a:r>
                  <a:rPr lang="en-US" altLang="zh-CN" sz="1400" dirty="0" smtClean="0"/>
                  <a:t>z</a:t>
                </a:r>
                <a:r>
                  <a:rPr lang="zh-CN" altLang="en-US" sz="1400" dirty="0" smtClean="0"/>
                  <a:t>到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的路由路径没有改变；</a:t>
                </a:r>
                <a:endParaRPr lang="en-US" altLang="zh-CN" sz="1400" dirty="0" smtClean="0"/>
              </a:p>
              <a:p>
                <a:r>
                  <a:rPr lang="en-US" altLang="zh-CN" sz="1400" dirty="0" smtClean="0"/>
                  <a:t>25th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=4+5x9=49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26th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=5+5x9=50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27th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=min{6+5x9,50}=50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z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28th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=53</a:t>
                </a:r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 smtClean="0"/>
                  <a:t>29th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sz="1400" dirty="0" smtClean="0"/>
                  <a:t>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/>
                  <a:t>w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=51</a:t>
                </a:r>
                <a:endParaRPr lang="en-US" altLang="zh-CN" sz="1400" dirty="0"/>
              </a:p>
              <a:p>
                <a:r>
                  <a:rPr lang="en-US" altLang="zh-CN" sz="1400" dirty="0" smtClean="0"/>
                  <a:t>30th</a:t>
                </a:r>
                <a:r>
                  <a:rPr lang="zh-CN" altLang="en-US" sz="1400" dirty="0"/>
                  <a:t>：</a:t>
                </a:r>
                <a:r>
                  <a:rPr lang="en-US" altLang="zh-CN" sz="1400" dirty="0"/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sz="1400" dirty="0"/>
                  <a:t>；</a:t>
                </a:r>
                <a:r>
                  <a:rPr lang="en-US" altLang="zh-CN" sz="1400" dirty="0"/>
                  <a:t> 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400" dirty="0"/>
                  <a:t>z</a:t>
                </a:r>
                <a:r>
                  <a:rPr lang="zh-CN" altLang="en-US" sz="1400" dirty="0"/>
                  <a:t>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31th</a:t>
                </a:r>
                <a:r>
                  <a:rPr lang="zh-CN" altLang="en-US" sz="1400" dirty="0" smtClean="0"/>
                  <a:t>：稳定</a:t>
                </a:r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C):  c(</a:t>
                </a:r>
                <a:r>
                  <a:rPr lang="en-US" altLang="zh-CN" sz="1400" dirty="0" err="1" smtClean="0"/>
                  <a:t>y,z</a:t>
                </a:r>
                <a:r>
                  <a:rPr lang="en-US" altLang="zh-CN" sz="1400" dirty="0" smtClean="0"/>
                  <a:t>)=</a:t>
                </a:r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400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427023" y="474932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8244" y="1027907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27023" y="1324628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43674" y="1027906"/>
            <a:ext cx="427512" cy="43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stCxn id="5" idx="6"/>
            <a:endCxn id="4" idx="2"/>
          </p:cNvCxnSpPr>
          <p:nvPr/>
        </p:nvCxnSpPr>
        <p:spPr>
          <a:xfrm flipV="1">
            <a:off x="4785756" y="691697"/>
            <a:ext cx="641267" cy="5529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6"/>
            <a:endCxn id="6" idx="2"/>
          </p:cNvCxnSpPr>
          <p:nvPr/>
        </p:nvCxnSpPr>
        <p:spPr>
          <a:xfrm>
            <a:off x="4785756" y="1244672"/>
            <a:ext cx="641267" cy="29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4"/>
            <a:endCxn id="6" idx="0"/>
          </p:cNvCxnSpPr>
          <p:nvPr/>
        </p:nvCxnSpPr>
        <p:spPr>
          <a:xfrm>
            <a:off x="5640779" y="908461"/>
            <a:ext cx="0" cy="41616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6"/>
            <a:endCxn id="7" idx="1"/>
          </p:cNvCxnSpPr>
          <p:nvPr/>
        </p:nvCxnSpPr>
        <p:spPr>
          <a:xfrm>
            <a:off x="5854535" y="691697"/>
            <a:ext cx="751747" cy="39969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3"/>
            <a:endCxn id="6" idx="6"/>
          </p:cNvCxnSpPr>
          <p:nvPr/>
        </p:nvCxnSpPr>
        <p:spPr>
          <a:xfrm flipH="1">
            <a:off x="5854535" y="1397946"/>
            <a:ext cx="751747" cy="14344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9091" y="660641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85757" y="1285612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78172" y="957028"/>
            <a:ext cx="4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72508" y="578616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74110" y="1414258"/>
            <a:ext cx="3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12733611">
            <a:off x="4710151" y="640591"/>
            <a:ext cx="267195" cy="160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23082" y="3621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3354779" y="3224150"/>
            <a:ext cx="510639" cy="100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 rot="10800000">
            <a:off x="3289465" y="3662847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4288142">
            <a:off x="4014389" y="3085856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0455779">
            <a:off x="4991338" y="3787721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799537">
            <a:off x="6012194" y="2705408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2310402">
            <a:off x="6519910" y="3568506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7671801">
            <a:off x="3604517" y="1621493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乘号 34"/>
          <p:cNvSpPr/>
          <p:nvPr/>
        </p:nvSpPr>
        <p:spPr>
          <a:xfrm>
            <a:off x="5235395" y="129429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/>
          <p:cNvSpPr/>
          <p:nvPr/>
        </p:nvSpPr>
        <p:spPr>
          <a:xfrm>
            <a:off x="5140393" y="2075644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/>
          <p:cNvSpPr/>
          <p:nvPr/>
        </p:nvSpPr>
        <p:spPr>
          <a:xfrm>
            <a:off x="3190097" y="293070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1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0800000">
            <a:off x="3289465" y="3662847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4288142">
            <a:off x="4014389" y="3085856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455779">
            <a:off x="4991338" y="3787721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20750483">
            <a:off x="4505521" y="2088238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310402">
            <a:off x="6519910" y="3568506"/>
            <a:ext cx="570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7671801">
            <a:off x="3604517" y="1621493"/>
            <a:ext cx="570016" cy="4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5235395" y="1294290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6050477" y="2508983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/>
          <p:cNvSpPr/>
          <p:nvPr/>
        </p:nvSpPr>
        <p:spPr>
          <a:xfrm>
            <a:off x="3138331" y="2969513"/>
            <a:ext cx="142504" cy="2822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P49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0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  <a:endCxn id="31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  <a:endCxn id="33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0" idx="6"/>
            <a:endCxn id="33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5"/>
            <a:endCxn id="32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3" idx="4"/>
            <a:endCxn id="34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2" idx="6"/>
            <a:endCxn id="34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6"/>
            <a:endCxn id="35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2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P49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40431" y="855023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59677" y="2395640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39340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251366" y="366284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06935" y="1843438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15989" y="318055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85413" y="4451267"/>
            <a:ext cx="356260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3763764" y="1143906"/>
            <a:ext cx="628840" cy="1301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2843427" y="2684523"/>
            <a:ext cx="668423" cy="1027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696691" y="1024247"/>
            <a:ext cx="1362417" cy="8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8" idx="2"/>
          </p:cNvCxnSpPr>
          <p:nvPr/>
        </p:nvCxnSpPr>
        <p:spPr>
          <a:xfrm flipV="1">
            <a:off x="3815937" y="2012662"/>
            <a:ext cx="2190998" cy="5522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7" idx="0"/>
          </p:cNvCxnSpPr>
          <p:nvPr/>
        </p:nvCxnSpPr>
        <p:spPr>
          <a:xfrm>
            <a:off x="3763764" y="2684523"/>
            <a:ext cx="665732" cy="978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95600" y="3862271"/>
            <a:ext cx="1355766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9" idx="7"/>
          </p:cNvCxnSpPr>
          <p:nvPr/>
        </p:nvCxnSpPr>
        <p:spPr>
          <a:xfrm flipH="1">
            <a:off x="6020076" y="2181885"/>
            <a:ext cx="164989" cy="1048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9" idx="3"/>
          </p:cNvCxnSpPr>
          <p:nvPr/>
        </p:nvCxnSpPr>
        <p:spPr>
          <a:xfrm flipV="1">
            <a:off x="4607626" y="3469440"/>
            <a:ext cx="1160536" cy="36263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6"/>
            <a:endCxn id="10" idx="1"/>
          </p:cNvCxnSpPr>
          <p:nvPr/>
        </p:nvCxnSpPr>
        <p:spPr>
          <a:xfrm>
            <a:off x="6072249" y="3349781"/>
            <a:ext cx="1465337" cy="1151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zh-CN" altLang="en-US" sz="2400" dirty="0" smtClean="0">
                <a:latin typeface="+mn-ea"/>
              </a:rPr>
              <a:t>数据报体系结构更好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对于虚电路网络：虚电路网络在网络层提供连接服务，当数据报需要从源节点路由到目的节点时，需要通过信令报文建立虚电路；当希望终止虚电路时，需要通过信令报文进行拆除。所以当路由器频繁地出现故障时，虚电路网络会频繁地进行虚电路的建立和拆除。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对于数据报网络：数据报网络在网络层提供无连接服务，当出现路由器故障时，不需要信令报文就可以重新建立路由。通过距离向量算法可以更新故障路由器的局部路由信息。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4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b)</a:t>
            </a:r>
            <a:r>
              <a:rPr lang="zh-CN" altLang="en-US" dirty="0" smtClean="0"/>
              <a:t>：虚电路体系结构更好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为了</a:t>
            </a:r>
            <a:r>
              <a:rPr lang="zh-CN" altLang="en-US" dirty="0">
                <a:latin typeface="+mn-ea"/>
              </a:rPr>
              <a:t>让</a:t>
            </a:r>
            <a:r>
              <a:rPr lang="zh-CN" altLang="en-US" dirty="0" smtClean="0">
                <a:latin typeface="+mn-ea"/>
              </a:rPr>
              <a:t>路由器</a:t>
            </a:r>
            <a:r>
              <a:rPr lang="zh-CN" altLang="en-US" dirty="0">
                <a:latin typeface="+mn-ea"/>
              </a:rPr>
              <a:t>在</a:t>
            </a:r>
            <a:r>
              <a:rPr lang="zh-CN" altLang="en-US" dirty="0" smtClean="0">
                <a:latin typeface="+mn-ea"/>
              </a:rPr>
              <a:t>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目的地节点之间的路径上保持可用的固定容量，它需要知道通过该链接的所有会话的流量特征。也就是说，路由器必须有每个会话的状态。这在面向连接的网络中是可能的，但在无连接的网络中则不可能。因此，一个面向连接的</a:t>
            </a:r>
            <a:r>
              <a:rPr lang="en-US" altLang="zh-CN" dirty="0">
                <a:latin typeface="+mn-ea"/>
              </a:rPr>
              <a:t>VC</a:t>
            </a:r>
            <a:r>
              <a:rPr lang="zh-CN" altLang="en-US" dirty="0">
                <a:latin typeface="+mn-ea"/>
              </a:rPr>
              <a:t>网络将是更好的选择。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30352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c)</a:t>
            </a:r>
            <a:r>
              <a:rPr lang="zh-CN" altLang="en-US" dirty="0" smtClean="0"/>
              <a:t>：数据报体系结构控制流量开销会更多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数据报网络中，在路由的过程中，会添加各种包头信息来帮助路由；而虚电路网络中，一旦虚电路被建立，则不会改变，数据报沿着单条路径从源路由到目的节点，所以说</a:t>
            </a:r>
            <a:r>
              <a:rPr lang="zh-CN" altLang="en-US" dirty="0"/>
              <a:t>数据报体系结构控制流量开销会</a:t>
            </a:r>
            <a:r>
              <a:rPr lang="zh-CN" altLang="en-US" dirty="0" smtClean="0"/>
              <a:t>更多。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8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951272" cy="4972998"/>
          </a:xfrm>
        </p:spPr>
        <p:txBody>
          <a:bodyPr/>
          <a:lstStyle/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11100000  00</a:t>
            </a:r>
            <a:r>
              <a:rPr lang="en-US" altLang="zh-CN" sz="1800" dirty="0" smtClean="0"/>
              <a:t>000000  00000000  00000000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11100000  00</a:t>
            </a:r>
            <a:r>
              <a:rPr lang="en-US" altLang="zh-CN" sz="1800" dirty="0" smtClean="0"/>
              <a:t>111111  11111111  11111111</a:t>
            </a:r>
          </a:p>
          <a:p>
            <a:endParaRPr lang="en-US" altLang="zh-CN" sz="1800" dirty="0"/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11100000  01000000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smtClean="0"/>
              <a:t>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11100000  01000000</a:t>
            </a:r>
            <a:r>
              <a:rPr lang="en-US" altLang="zh-CN" sz="1800" dirty="0" smtClean="0"/>
              <a:t>  11111111  11111111</a:t>
            </a:r>
          </a:p>
          <a:p>
            <a:endParaRPr lang="en-US" altLang="zh-CN" sz="1800" dirty="0"/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sz="1800" dirty="0" smtClean="0"/>
              <a:t>0  01000001  00000000  00000000</a:t>
            </a:r>
          </a:p>
          <a:p>
            <a:r>
              <a:rPr lang="en-US" altLang="zh-CN" sz="1800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sz="1800" dirty="0" smtClean="0"/>
              <a:t>1  01111111  11111111  11111111</a:t>
            </a:r>
          </a:p>
          <a:p>
            <a:endParaRPr lang="en-US" altLang="zh-CN" dirty="0" smtClean="0"/>
          </a:p>
          <a:p>
            <a:r>
              <a:rPr lang="en-US" altLang="zh-CN" sz="1800" u="sng" dirty="0" smtClean="0">
                <a:solidFill>
                  <a:srgbClr val="00B050"/>
                </a:solidFill>
              </a:rPr>
              <a:t>11100001  1</a:t>
            </a:r>
            <a:r>
              <a:rPr lang="en-US" altLang="zh-CN" sz="1800" dirty="0" smtClean="0"/>
              <a:t>0000000  00000000  00000000</a:t>
            </a:r>
          </a:p>
          <a:p>
            <a:r>
              <a:rPr lang="en-US" altLang="zh-CN" sz="1800" u="sng" dirty="0" smtClean="0">
                <a:solidFill>
                  <a:srgbClr val="00B050"/>
                </a:solidFill>
              </a:rPr>
              <a:t>11100001  1</a:t>
            </a:r>
            <a:r>
              <a:rPr lang="en-US" altLang="zh-CN" sz="1800" dirty="0" smtClean="0"/>
              <a:t>1111111  11111111  11111111</a:t>
            </a:r>
          </a:p>
          <a:p>
            <a:r>
              <a:rPr lang="en-US" altLang="zh-CN" sz="1800" dirty="0" smtClean="0"/>
              <a:t>else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28650" y="5296395"/>
            <a:ext cx="4448051" cy="75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84519" y="2196935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4546" y="2012269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284519" y="3299361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84519" y="4401787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4545" y="3191885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34544" y="4217121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284519" y="5600205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9387" y="5454134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302332" y="6199414"/>
            <a:ext cx="522515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49387" y="6049281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flipH="1" flipV="1">
            <a:off x="2422568" y="591534"/>
            <a:ext cx="2654133" cy="5008671"/>
          </a:xfrm>
          <a:prstGeom prst="curvedConnector5">
            <a:avLst>
              <a:gd name="adj1" fmla="val -122483"/>
              <a:gd name="adj2" fmla="val 82896"/>
              <a:gd name="adj3" fmla="val 108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22568" y="341001"/>
            <a:ext cx="58960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根据最长前缀匹配原则，在本题中，能够和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1110000</a:t>
            </a:r>
            <a:r>
              <a:rPr lang="zh-CN" altLang="en-US" sz="1400" dirty="0" smtClean="0"/>
              <a:t>相匹配的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地址为</a:t>
            </a:r>
            <a:r>
              <a:rPr lang="en-US" altLang="zh-CN" sz="1400" u="sng" dirty="0">
                <a:solidFill>
                  <a:srgbClr val="FF0000"/>
                </a:solidFill>
              </a:rPr>
              <a:t>1110000</a:t>
            </a:r>
            <a:r>
              <a:rPr lang="en-US" altLang="zh-CN" sz="1400" dirty="0"/>
              <a:t>0  01000001  00000000  00000000</a:t>
            </a:r>
          </a:p>
          <a:p>
            <a:r>
              <a:rPr lang="zh-CN" altLang="en-US" sz="1400" dirty="0" smtClean="0"/>
              <a:t>到</a:t>
            </a:r>
            <a:r>
              <a:rPr lang="en-US" altLang="zh-CN" sz="1400" u="sng" dirty="0">
                <a:solidFill>
                  <a:srgbClr val="FF0000"/>
                </a:solidFill>
              </a:rPr>
              <a:t>1110000</a:t>
            </a:r>
            <a:r>
              <a:rPr lang="en-US" altLang="zh-CN" sz="1400" dirty="0"/>
              <a:t>1  </a:t>
            </a:r>
            <a:r>
              <a:rPr lang="en-US" altLang="zh-CN" sz="1400" dirty="0" smtClean="0"/>
              <a:t>11111111  </a:t>
            </a:r>
            <a:r>
              <a:rPr lang="en-US" altLang="zh-CN" sz="1400" dirty="0"/>
              <a:t>11111111  </a:t>
            </a:r>
            <a:r>
              <a:rPr lang="en-US" altLang="zh-CN" sz="1400" dirty="0" smtClean="0"/>
              <a:t>11111111</a:t>
            </a:r>
            <a:r>
              <a:rPr lang="zh-CN" altLang="en-US" sz="1400" dirty="0" smtClean="0"/>
              <a:t>，所以需要去掉红框中的这一部分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地址（因为根据题目这一部分需要到接口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422568" y="362797"/>
            <a:ext cx="5896098" cy="893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6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1100</a:t>
            </a:r>
            <a:r>
              <a:rPr lang="en-US" altLang="zh-CN" dirty="0" smtClean="0"/>
              <a:t>1000  10010001  01010001  01010101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1110000</a:t>
            </a:r>
            <a:r>
              <a:rPr lang="en-US" altLang="zh-CN" dirty="0" smtClean="0"/>
              <a:t>1  01000000  11000011  00111100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11100001  1</a:t>
            </a:r>
            <a:r>
              <a:rPr lang="en-US" altLang="zh-CN" dirty="0" smtClean="0"/>
              <a:t>0000000  00010001  01110111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6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111</a:t>
            </a:r>
            <a:r>
              <a:rPr lang="en-US" altLang="zh-CN" dirty="0" smtClean="0"/>
              <a:t>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111</a:t>
            </a:r>
            <a:r>
              <a:rPr lang="en-US" altLang="zh-CN" dirty="0" smtClean="0"/>
              <a:t>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000000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111111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/>
              <a:t>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/>
              <a:t>11111</a:t>
            </a:r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0000000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1111111</a:t>
            </a:r>
          </a:p>
        </p:txBody>
      </p:sp>
      <p:sp>
        <p:nvSpPr>
          <p:cNvPr id="4" name="右箭头 3"/>
          <p:cNvSpPr/>
          <p:nvPr/>
        </p:nvSpPr>
        <p:spPr>
          <a:xfrm>
            <a:off x="2458191" y="2084121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19153" y="1899455"/>
                <a:ext cx="1211283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3" y="1899455"/>
                <a:ext cx="1211283" cy="372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458191" y="3245924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19153" y="3059719"/>
                <a:ext cx="1211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3" y="3059719"/>
                <a:ext cx="12112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458191" y="4369132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319152" y="4184466"/>
                <a:ext cx="391984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2" y="4184466"/>
                <a:ext cx="3919848" cy="372410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2458191" y="5596249"/>
            <a:ext cx="356260" cy="77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19151" y="5392790"/>
                <a:ext cx="438199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−32=128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128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51" y="5392790"/>
                <a:ext cx="4381997" cy="372410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8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1800" dirty="0" smtClean="0"/>
              <a:t>本题为开放题，答案不唯一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60</a:t>
            </a:r>
            <a:r>
              <a:rPr lang="zh-CN" altLang="en-US" sz="1800" dirty="0" smtClean="0"/>
              <a:t>个接口，则可以分配给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90</a:t>
            </a:r>
            <a:r>
              <a:rPr lang="zh-CN" altLang="en-US" sz="1800" dirty="0" smtClean="0"/>
              <a:t>个接口，则可以分配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要求支持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个接口，则可以分配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个或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个地址；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子网地址为</a:t>
            </a:r>
            <a:r>
              <a:rPr lang="en-US" altLang="zh-CN" sz="1800" dirty="0" smtClean="0"/>
              <a:t>223.1.17/24</a:t>
            </a:r>
            <a:r>
              <a:rPr lang="zh-CN" altLang="en-US" sz="1800" dirty="0" smtClean="0"/>
              <a:t>，所以总共有</a:t>
            </a:r>
            <a:r>
              <a:rPr lang="en-US" altLang="zh-CN" sz="1800" dirty="0" smtClean="0"/>
              <a:t>256</a:t>
            </a:r>
            <a:r>
              <a:rPr lang="zh-CN" altLang="en-US" sz="1800" dirty="0" smtClean="0"/>
              <a:t>个地址可供分配，以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开头有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个地址，以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开头有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个地址，</a:t>
            </a:r>
            <a:endParaRPr lang="en-US" altLang="zh-CN" sz="1800" dirty="0" smtClean="0"/>
          </a:p>
          <a:p>
            <a:r>
              <a:rPr lang="zh-CN" altLang="en-US" sz="1800" dirty="0" smtClean="0"/>
              <a:t>所以可以将以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开头的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个地址分配给子网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和子网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，将以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开头的</a:t>
            </a:r>
            <a:r>
              <a:rPr lang="en-US" altLang="zh-CN" sz="1800" dirty="0" smtClean="0"/>
              <a:t>128</a:t>
            </a:r>
            <a:r>
              <a:rPr lang="zh-CN" altLang="en-US" sz="1800" dirty="0" smtClean="0"/>
              <a:t>个地址分配给子网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，则：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00</a:t>
            </a:r>
            <a:r>
              <a:rPr lang="en-US" altLang="zh-CN" sz="1800" dirty="0" smtClean="0"/>
              <a:t>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00</a:t>
            </a:r>
            <a:r>
              <a:rPr lang="en-US" altLang="zh-CN" sz="1800" dirty="0" smtClean="0"/>
              <a:t>111111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223.1.17.0/26</a:t>
            </a:r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0100</a:t>
            </a:r>
            <a:r>
              <a:rPr lang="en-US" altLang="zh-CN" sz="1800" dirty="0" smtClean="0"/>
              <a:t>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0100</a:t>
            </a:r>
            <a:r>
              <a:rPr lang="en-US" altLang="zh-CN" sz="1800" dirty="0" smtClean="0"/>
              <a:t>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223.1.17.64/28</a:t>
            </a:r>
          </a:p>
          <a:p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/>
              <a:t>0000000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/>
              <a:t>1111111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223.1.17.128/25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或者将</a:t>
            </a:r>
            <a:r>
              <a:rPr lang="zh-CN" altLang="en-US" sz="1800" dirty="0"/>
              <a:t>以</a:t>
            </a:r>
            <a:r>
              <a:rPr lang="en-US" altLang="zh-CN" sz="1800" dirty="0"/>
              <a:t>0</a:t>
            </a:r>
            <a:r>
              <a:rPr lang="zh-CN" altLang="en-US" sz="1800" dirty="0"/>
              <a:t>开头的</a:t>
            </a:r>
            <a:r>
              <a:rPr lang="en-US" altLang="zh-CN" sz="1800" dirty="0"/>
              <a:t>128</a:t>
            </a:r>
            <a:r>
              <a:rPr lang="zh-CN" altLang="en-US" sz="1800" dirty="0"/>
              <a:t>个地址分配给</a:t>
            </a:r>
            <a:r>
              <a:rPr lang="zh-CN" altLang="en-US" sz="1800" dirty="0" smtClean="0"/>
              <a:t>子网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将以</a:t>
            </a:r>
            <a:r>
              <a:rPr lang="en-US" altLang="zh-CN" sz="1800" dirty="0"/>
              <a:t>1</a:t>
            </a:r>
            <a:r>
              <a:rPr lang="zh-CN" altLang="en-US" sz="1800" dirty="0"/>
              <a:t>开头的</a:t>
            </a:r>
            <a:r>
              <a:rPr lang="en-US" altLang="zh-CN" sz="1800" dirty="0"/>
              <a:t>128</a:t>
            </a:r>
            <a:r>
              <a:rPr lang="zh-CN" altLang="en-US" sz="1800" dirty="0"/>
              <a:t>个地址分配给</a:t>
            </a:r>
            <a:r>
              <a:rPr lang="zh-CN" altLang="en-US" sz="1800" dirty="0" smtClean="0"/>
              <a:t>子网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和</a:t>
            </a:r>
            <a:r>
              <a:rPr lang="zh-CN" altLang="en-US" sz="1800" dirty="0" smtClean="0"/>
              <a:t>子网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，则：</a:t>
            </a:r>
            <a:endParaRPr lang="en-US" altLang="zh-CN" sz="1800" dirty="0" smtClean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en-US" altLang="zh-CN" sz="1800" dirty="0"/>
              <a:t>0000000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altLang="zh-CN" sz="1800" dirty="0" smtClean="0"/>
              <a:t>1111111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223.1.17.0/25</a:t>
            </a:r>
            <a:endParaRPr lang="en-US" altLang="zh-CN" sz="1800" dirty="0"/>
          </a:p>
          <a:p>
            <a:r>
              <a:rPr lang="zh-CN" altLang="en-US" sz="1800" dirty="0" smtClean="0"/>
              <a:t>子网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10</a:t>
            </a:r>
            <a:r>
              <a:rPr lang="en-US" altLang="zh-CN" sz="1800" dirty="0"/>
              <a:t>000000 ~ 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en-US" altLang="zh-CN" sz="1800" dirty="0" smtClean="0"/>
              <a:t>111111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223.1.17.128/26</a:t>
            </a:r>
            <a:endParaRPr lang="en-US" altLang="zh-CN" sz="1800" dirty="0" smtClean="0"/>
          </a:p>
          <a:p>
            <a:r>
              <a:rPr lang="zh-CN" altLang="en-US" sz="1800" dirty="0"/>
              <a:t>子网</a:t>
            </a:r>
            <a:r>
              <a:rPr lang="en-US" altLang="zh-CN" sz="1800" dirty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1100</a:t>
            </a:r>
            <a:r>
              <a:rPr lang="en-US" altLang="zh-CN" sz="1800" dirty="0" smtClean="0"/>
              <a:t>0000 </a:t>
            </a:r>
            <a:r>
              <a:rPr lang="en-US" altLang="zh-CN" sz="1800" dirty="0"/>
              <a:t>~ </a:t>
            </a:r>
            <a:r>
              <a:rPr lang="en-US" altLang="zh-CN" sz="1800" dirty="0" smtClean="0">
                <a:solidFill>
                  <a:srgbClr val="FF0000"/>
                </a:solidFill>
              </a:rPr>
              <a:t>1100</a:t>
            </a:r>
            <a:r>
              <a:rPr lang="en-US" altLang="zh-CN" sz="1800" dirty="0" smtClean="0"/>
              <a:t>1111</a:t>
            </a:r>
            <a:r>
              <a:rPr lang="zh-CN" altLang="en-US" sz="1800" dirty="0"/>
              <a:t>；</a:t>
            </a:r>
            <a:r>
              <a:rPr lang="en-US" altLang="zh-CN" sz="1800" dirty="0" smtClean="0"/>
              <a:t>223.1.17.192/28</a:t>
            </a:r>
          </a:p>
          <a:p>
            <a:pPr marL="0" indent="0">
              <a:buNone/>
            </a:pPr>
            <a:r>
              <a:rPr lang="en-US" altLang="zh-CN" sz="1800" dirty="0" smtClean="0"/>
              <a:t>……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011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sz="2000" dirty="0" smtClean="0"/>
                  <a:t>128.119.40.128/26</a:t>
                </a:r>
              </a:p>
              <a:p>
                <a:r>
                  <a:rPr lang="en-US" altLang="zh-CN" sz="2000" dirty="0" smtClean="0"/>
                  <a:t>128+64-1=191</a:t>
                </a:r>
              </a:p>
              <a:p>
                <a:r>
                  <a:rPr lang="zh-CN" altLang="en-US" sz="2000" dirty="0" smtClean="0"/>
                  <a:t>所以地址范围为：</a:t>
                </a:r>
                <a:r>
                  <a:rPr lang="en-US" altLang="zh-CN" sz="2000" dirty="0" smtClean="0"/>
                  <a:t>128.119.40.128  ~ 128.119.40.191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128.119.40.64/26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64/4=16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  </a:t>
                </a:r>
                <a:r>
                  <a:rPr lang="en-US" altLang="zh-CN" sz="2000" dirty="0" smtClean="0"/>
                  <a:t>24+4=28</a:t>
                </a:r>
                <a:r>
                  <a:rPr lang="zh-CN" altLang="en-US" sz="2000" dirty="0" smtClean="0"/>
                  <a:t>（</a:t>
                </a:r>
                <a:r>
                  <a:rPr lang="zh-CN" altLang="en-US" sz="1600" dirty="0" smtClean="0"/>
                  <a:t>即掩码为</a:t>
                </a:r>
                <a:r>
                  <a:rPr lang="en-US" altLang="zh-CN" sz="2000" dirty="0" smtClean="0"/>
                  <a:t>/28</a:t>
                </a:r>
                <a:r>
                  <a:rPr lang="zh-CN" altLang="en-US" sz="2000" dirty="0" smtClean="0"/>
                  <a:t>）</a:t>
                </a:r>
                <a:endParaRPr lang="zh-CN" altLang="en-US" sz="2000" dirty="0"/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64+16=80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80+16=96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96+16=112</a:t>
                </a:r>
                <a:r>
                  <a:rPr lang="zh-CN" altLang="en-US" sz="2000" dirty="0" smtClean="0"/>
                  <a:t>（子网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的起始地址）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128.119.40.64/28</a:t>
                </a:r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128.119.40.80/28</a:t>
                </a:r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128.119.40.96/28</a:t>
                </a:r>
                <a:endParaRPr lang="en-US" altLang="zh-CN" sz="2000" dirty="0"/>
              </a:p>
              <a:p>
                <a:r>
                  <a:rPr lang="zh-CN" altLang="en-US" sz="2000" dirty="0" smtClean="0"/>
                  <a:t>子网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128.119.40.112/28</a:t>
                </a:r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511629" y="1882236"/>
            <a:ext cx="231569" cy="124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6486" y="1784049"/>
                <a:ext cx="157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32−26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1784049"/>
                <a:ext cx="157348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511630" y="2972789"/>
            <a:ext cx="231569" cy="124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06486" y="2850468"/>
                <a:ext cx="157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32−26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2850468"/>
                <a:ext cx="15734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1662</Words>
  <Application>Microsoft Office PowerPoint</Application>
  <PresentationFormat>全屏显示(4:3)</PresentationFormat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第三次作业讲解</vt:lpstr>
      <vt:lpstr>P1</vt:lpstr>
      <vt:lpstr>P1</vt:lpstr>
      <vt:lpstr>P1</vt:lpstr>
      <vt:lpstr>P10</vt:lpstr>
      <vt:lpstr>P10</vt:lpstr>
      <vt:lpstr>P12</vt:lpstr>
      <vt:lpstr>P13</vt:lpstr>
      <vt:lpstr>P16</vt:lpstr>
      <vt:lpstr>P19</vt:lpstr>
      <vt:lpstr>P30</vt:lpstr>
      <vt:lpstr>P34</vt:lpstr>
      <vt:lpstr>P34</vt:lpstr>
      <vt:lpstr>P47</vt:lpstr>
      <vt:lpstr>P47</vt:lpstr>
      <vt:lpstr>P49</vt:lpstr>
      <vt:lpstr>P49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第三次作业讲解</dc:title>
  <dc:creator>微软用户</dc:creator>
  <cp:lastModifiedBy>ustc</cp:lastModifiedBy>
  <cp:revision>50</cp:revision>
  <dcterms:created xsi:type="dcterms:W3CDTF">2019-12-12T06:05:17Z</dcterms:created>
  <dcterms:modified xsi:type="dcterms:W3CDTF">2020-12-22T12:36:10Z</dcterms:modified>
</cp:coreProperties>
</file>