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69" r:id="rId3"/>
    <p:sldId id="259" r:id="rId4"/>
    <p:sldId id="260" r:id="rId5"/>
    <p:sldId id="261" r:id="rId6"/>
    <p:sldId id="262" r:id="rId7"/>
    <p:sldId id="271" r:id="rId8"/>
    <p:sldId id="272" r:id="rId9"/>
    <p:sldId id="263" r:id="rId10"/>
    <p:sldId id="264" r:id="rId11"/>
    <p:sldId id="265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03" autoAdjust="0"/>
  </p:normalViewPr>
  <p:slideViewPr>
    <p:cSldViewPr snapToGrid="0">
      <p:cViewPr varScale="1">
        <p:scale>
          <a:sx n="82" d="100"/>
          <a:sy n="82" d="100"/>
        </p:scale>
        <p:origin x="16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4D45F-8501-4816-8697-12B590EC24D3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703D6-12D1-428C-B08C-AD25301B9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405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703D6-12D1-428C-B08C-AD25301B93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1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C501-6062-4AF4-99DE-25D11A2CE9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B4E-8B4D-47CC-93E5-2355B67F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C501-6062-4AF4-99DE-25D11A2CE9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B4E-8B4D-47CC-93E5-2355B67F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97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C501-6062-4AF4-99DE-25D11A2CE9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B4E-8B4D-47CC-93E5-2355B67F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3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C501-6062-4AF4-99DE-25D11A2CE9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B4E-8B4D-47CC-93E5-2355B67F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3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C501-6062-4AF4-99DE-25D11A2CE9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B4E-8B4D-47CC-93E5-2355B67F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96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C501-6062-4AF4-99DE-25D11A2CE9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B4E-8B4D-47CC-93E5-2355B67F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37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C501-6062-4AF4-99DE-25D11A2CE9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B4E-8B4D-47CC-93E5-2355B67F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4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C501-6062-4AF4-99DE-25D11A2CE9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B4E-8B4D-47CC-93E5-2355B67F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56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C501-6062-4AF4-99DE-25D11A2CE9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B4E-8B4D-47CC-93E5-2355B67F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97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C501-6062-4AF4-99DE-25D11A2CE9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B4E-8B4D-47CC-93E5-2355B67F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08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C501-6062-4AF4-99DE-25D11A2CE9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5B4E-8B4D-47CC-93E5-2355B67F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80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1C501-6062-4AF4-99DE-25D11A2CE92D}" type="datetimeFigureOut">
              <a:rPr lang="zh-CN" altLang="en-US" smtClean="0"/>
              <a:t>2020/11/4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5B4E-8B4D-47CC-93E5-2355B67F80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00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第二次作业讲解</a:t>
            </a:r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</a:t>
            </a:r>
          </a:p>
        </p:txBody>
      </p:sp>
    </p:spTree>
    <p:extLst>
      <p:ext uri="{BB962C8B-B14F-4D97-AF65-F5344CB8AC3E}">
        <p14:creationId xmlns:p14="http://schemas.microsoft.com/office/powerpoint/2010/main" val="330936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在网络传输中乱序是很常见的情况，若收到第一个冗余</a:t>
            </a:r>
            <a:r>
              <a:rPr lang="en-US" altLang="zh-CN" dirty="0"/>
              <a:t>ACK</a:t>
            </a:r>
            <a:r>
              <a:rPr lang="zh-CN" altLang="en-US" dirty="0"/>
              <a:t>就重传，对每个乱序都要重传一次冗余的分组，极大降低了吞吐量。收到</a:t>
            </a:r>
            <a:r>
              <a:rPr lang="en-US" altLang="zh-CN" dirty="0"/>
              <a:t>3</a:t>
            </a:r>
            <a:r>
              <a:rPr lang="zh-CN" altLang="en-US" dirty="0"/>
              <a:t>个冗余</a:t>
            </a:r>
            <a:r>
              <a:rPr lang="en-US" altLang="zh-CN" dirty="0"/>
              <a:t>ACK</a:t>
            </a:r>
            <a:r>
              <a:rPr lang="zh-CN" altLang="en-US" dirty="0"/>
              <a:t>后重传可以很大程度减轻乱序重传，同时兼顾快速重传。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考虑一个分组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，如果错序为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，分组 </a:t>
            </a:r>
            <a:r>
              <a:rPr lang="en-US" altLang="zh-CN" dirty="0"/>
              <a:t>1 </a:t>
            </a:r>
            <a:r>
              <a:rPr lang="zh-CN" altLang="en-US" dirty="0"/>
              <a:t>正确到达，目的地发送 </a:t>
            </a:r>
            <a:r>
              <a:rPr lang="en-US" altLang="zh-CN" dirty="0"/>
              <a:t>ACK</a:t>
            </a:r>
            <a:r>
              <a:rPr lang="zh-CN" altLang="en-US" dirty="0"/>
              <a:t>，分组 </a:t>
            </a:r>
            <a:r>
              <a:rPr lang="en-US" altLang="zh-CN" dirty="0"/>
              <a:t>3 </a:t>
            </a:r>
            <a:r>
              <a:rPr lang="zh-CN" altLang="en-US" dirty="0"/>
              <a:t>提前于分组 </a:t>
            </a:r>
            <a:r>
              <a:rPr lang="en-US" altLang="zh-CN" dirty="0"/>
              <a:t>2 </a:t>
            </a:r>
            <a:r>
              <a:rPr lang="zh-CN" altLang="en-US" dirty="0"/>
              <a:t>到达，发送一个冗余 </a:t>
            </a:r>
            <a:r>
              <a:rPr lang="en-US" altLang="zh-CN" dirty="0"/>
              <a:t>ACK</a:t>
            </a:r>
            <a:r>
              <a:rPr lang="zh-CN" altLang="en-US" dirty="0"/>
              <a:t>，这将导致发送方重传分组 </a:t>
            </a:r>
            <a:r>
              <a:rPr lang="en-US" altLang="zh-CN" dirty="0"/>
              <a:t>2</a:t>
            </a:r>
            <a:r>
              <a:rPr lang="zh-CN" altLang="en-US" dirty="0"/>
              <a:t>，即使分组 </a:t>
            </a:r>
            <a:r>
              <a:rPr lang="en-US" altLang="zh-CN" dirty="0"/>
              <a:t>2 </a:t>
            </a:r>
            <a:r>
              <a:rPr lang="zh-CN" altLang="en-US" dirty="0"/>
              <a:t>并未丢失。如果是</a:t>
            </a:r>
            <a:r>
              <a:rPr lang="en-US" altLang="zh-CN" dirty="0"/>
              <a:t>3</a:t>
            </a:r>
            <a:r>
              <a:rPr lang="zh-CN" altLang="en-US" dirty="0"/>
              <a:t>个冗余</a:t>
            </a:r>
            <a:r>
              <a:rPr lang="en-US" altLang="zh-CN" dirty="0"/>
              <a:t>ACK</a:t>
            </a:r>
            <a:r>
              <a:rPr lang="zh-CN" altLang="en-US" dirty="0"/>
              <a:t>则不会执行快速重传。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331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慢启动</a:t>
            </a:r>
            <a:r>
              <a:rPr lang="en-US" altLang="zh-CN" dirty="0"/>
              <a:t>[1,6]</a:t>
            </a:r>
            <a:r>
              <a:rPr lang="zh-CN" altLang="en-US" dirty="0"/>
              <a:t>和</a:t>
            </a:r>
            <a:r>
              <a:rPr lang="en-US" altLang="zh-CN" dirty="0"/>
              <a:t>[23,26]</a:t>
            </a:r>
          </a:p>
          <a:p>
            <a:r>
              <a:rPr lang="zh-CN" altLang="en-US" dirty="0"/>
              <a:t>避免拥塞</a:t>
            </a:r>
            <a:r>
              <a:rPr lang="en-US" altLang="zh-CN" dirty="0"/>
              <a:t>[6,16]</a:t>
            </a:r>
            <a:r>
              <a:rPr lang="zh-CN" altLang="en-US" dirty="0"/>
              <a:t>和</a:t>
            </a:r>
            <a:r>
              <a:rPr lang="en-US" altLang="zh-CN" dirty="0"/>
              <a:t>[17,22]</a:t>
            </a:r>
          </a:p>
          <a:p>
            <a:r>
              <a:rPr lang="en-US" altLang="zh-CN" dirty="0"/>
              <a:t>16RTT</a:t>
            </a:r>
            <a:r>
              <a:rPr lang="zh-CN" altLang="en-US" dirty="0"/>
              <a:t>处为</a:t>
            </a:r>
            <a:r>
              <a:rPr lang="en-US" altLang="zh-CN" dirty="0"/>
              <a:t>3</a:t>
            </a:r>
            <a:r>
              <a:rPr lang="zh-CN" altLang="en-US" dirty="0"/>
              <a:t>个冗余</a:t>
            </a:r>
            <a:r>
              <a:rPr lang="en-US" altLang="zh-CN" dirty="0"/>
              <a:t>ACK</a:t>
            </a:r>
            <a:r>
              <a:rPr lang="zh-CN" altLang="en-US" dirty="0"/>
              <a:t>，</a:t>
            </a:r>
            <a:r>
              <a:rPr lang="en-US" altLang="zh-CN" dirty="0"/>
              <a:t>22RTT</a:t>
            </a:r>
            <a:r>
              <a:rPr lang="zh-CN" altLang="en-US" dirty="0"/>
              <a:t>处为超时</a:t>
            </a:r>
            <a:endParaRPr lang="en-US" altLang="zh-CN" dirty="0"/>
          </a:p>
          <a:p>
            <a:r>
              <a:rPr lang="en-US" altLang="zh-CN" dirty="0"/>
              <a:t>1RTT</a:t>
            </a:r>
            <a:r>
              <a:rPr lang="zh-CN" altLang="en-US" dirty="0"/>
              <a:t>处，</a:t>
            </a:r>
            <a:r>
              <a:rPr lang="en-US" altLang="zh-CN" dirty="0" err="1"/>
              <a:t>ssthresh</a:t>
            </a:r>
            <a:r>
              <a:rPr lang="zh-CN" altLang="en-US" dirty="0"/>
              <a:t>为</a:t>
            </a:r>
            <a:r>
              <a:rPr lang="en-US" altLang="zh-CN" dirty="0"/>
              <a:t>32</a:t>
            </a:r>
            <a:r>
              <a:rPr lang="zh-CN" altLang="en-US" dirty="0"/>
              <a:t>（从</a:t>
            </a:r>
            <a:r>
              <a:rPr lang="en-US" altLang="zh-CN" dirty="0"/>
              <a:t>8RTT</a:t>
            </a:r>
            <a:r>
              <a:rPr lang="zh-CN" altLang="en-US" dirty="0"/>
              <a:t>处可以看出）</a:t>
            </a:r>
            <a:r>
              <a:rPr lang="en-US" altLang="zh-CN" dirty="0"/>
              <a:t>,18RTT</a:t>
            </a:r>
            <a:r>
              <a:rPr lang="zh-CN" altLang="en-US" dirty="0"/>
              <a:t>处为</a:t>
            </a:r>
            <a:r>
              <a:rPr lang="en-US" altLang="zh-CN" dirty="0"/>
              <a:t>21</a:t>
            </a:r>
            <a:r>
              <a:rPr lang="zh-CN" altLang="en-US" dirty="0"/>
              <a:t>（从</a:t>
            </a:r>
            <a:r>
              <a:rPr lang="en-US" altLang="zh-CN" dirty="0"/>
              <a:t>17RTT</a:t>
            </a:r>
            <a:r>
              <a:rPr lang="zh-CN" altLang="en-US" dirty="0"/>
              <a:t>处</a:t>
            </a:r>
            <a:r>
              <a:rPr lang="en-US" altLang="zh-CN" dirty="0"/>
              <a:t>42</a:t>
            </a:r>
            <a:r>
              <a:rPr lang="zh-CN" altLang="en-US" dirty="0"/>
              <a:t>减半），</a:t>
            </a:r>
            <a:r>
              <a:rPr lang="en-US" altLang="zh-CN" dirty="0"/>
              <a:t>24RTT</a:t>
            </a:r>
            <a:r>
              <a:rPr lang="zh-CN" altLang="en-US" dirty="0"/>
              <a:t>处为</a:t>
            </a:r>
            <a:r>
              <a:rPr lang="en-US" altLang="zh-CN" dirty="0"/>
              <a:t>14</a:t>
            </a:r>
            <a:r>
              <a:rPr lang="zh-CN" altLang="en-US" dirty="0"/>
              <a:t>（从</a:t>
            </a:r>
            <a:r>
              <a:rPr lang="en-US" altLang="zh-CN" dirty="0"/>
              <a:t>21RTT</a:t>
            </a:r>
            <a:r>
              <a:rPr lang="zh-CN" altLang="en-US" dirty="0"/>
              <a:t>处</a:t>
            </a:r>
            <a:r>
              <a:rPr lang="en-US" altLang="zh-CN" dirty="0"/>
              <a:t>29</a:t>
            </a:r>
            <a:r>
              <a:rPr lang="zh-CN" altLang="en-US" dirty="0"/>
              <a:t>减半）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7RTT</a:t>
            </a:r>
            <a:r>
              <a:rPr lang="zh-CN" altLang="en-US" dirty="0"/>
              <a:t>处发出第</a:t>
            </a:r>
            <a:r>
              <a:rPr lang="en-US" altLang="zh-CN" dirty="0"/>
              <a:t>70</a:t>
            </a:r>
            <a:r>
              <a:rPr lang="zh-CN" altLang="en-US" dirty="0"/>
              <a:t>报文段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26RTT</a:t>
            </a:r>
            <a:r>
              <a:rPr lang="zh-CN" altLang="en-US" dirty="0"/>
              <a:t>窗口大小为</a:t>
            </a:r>
            <a:r>
              <a:rPr lang="en-US" altLang="zh-CN" dirty="0"/>
              <a:t>8</a:t>
            </a:r>
            <a:r>
              <a:rPr lang="zh-CN" altLang="en-US" dirty="0"/>
              <a:t>，收到</a:t>
            </a:r>
            <a:r>
              <a:rPr lang="en-US" altLang="zh-CN" dirty="0"/>
              <a:t>3</a:t>
            </a:r>
            <a:r>
              <a:rPr lang="zh-CN" altLang="en-US" dirty="0"/>
              <a:t>个冗余</a:t>
            </a:r>
            <a:r>
              <a:rPr lang="en-US" altLang="zh-CN" dirty="0"/>
              <a:t>ACK</a:t>
            </a:r>
            <a:r>
              <a:rPr lang="zh-CN" altLang="en-US" dirty="0"/>
              <a:t>后</a:t>
            </a:r>
            <a:r>
              <a:rPr lang="en-US" altLang="zh-CN" dirty="0" err="1"/>
              <a:t>ssthresh</a:t>
            </a:r>
            <a:r>
              <a:rPr lang="zh-CN" altLang="en-US" dirty="0"/>
              <a:t>为</a:t>
            </a:r>
            <a:r>
              <a:rPr lang="en-US" altLang="zh-CN" dirty="0"/>
              <a:t>8/2=4</a:t>
            </a:r>
            <a:r>
              <a:rPr lang="zh-CN" altLang="en-US" dirty="0"/>
              <a:t>，窗口大小为</a:t>
            </a:r>
            <a:r>
              <a:rPr lang="en-US" altLang="zh-CN" dirty="0"/>
              <a:t>8/2+3=7</a:t>
            </a:r>
            <a:endParaRPr lang="zh-CN" altLang="en-US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19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16RTT</a:t>
            </a:r>
            <a:r>
              <a:rPr lang="zh-CN" altLang="en-US" dirty="0"/>
              <a:t>接到</a:t>
            </a:r>
            <a:r>
              <a:rPr lang="en-US" altLang="zh-CN" dirty="0"/>
              <a:t>3</a:t>
            </a:r>
            <a:r>
              <a:rPr lang="zh-CN" altLang="en-US" dirty="0"/>
              <a:t>个冗余</a:t>
            </a:r>
            <a:r>
              <a:rPr lang="en-US" altLang="zh-CN" dirty="0"/>
              <a:t>ACK</a:t>
            </a:r>
            <a:r>
              <a:rPr lang="zh-CN" altLang="en-US" dirty="0"/>
              <a:t>后，</a:t>
            </a:r>
            <a:r>
              <a:rPr lang="en-US" altLang="zh-CN" dirty="0"/>
              <a:t>TCP Tahoe</a:t>
            </a:r>
            <a:r>
              <a:rPr lang="zh-CN" altLang="en-US" dirty="0"/>
              <a:t>在</a:t>
            </a:r>
            <a:r>
              <a:rPr lang="en-US" altLang="zh-CN" dirty="0"/>
              <a:t>17RTT</a:t>
            </a:r>
            <a:r>
              <a:rPr lang="zh-CN" altLang="en-US" dirty="0"/>
              <a:t>处将窗口大小置为</a:t>
            </a:r>
            <a:r>
              <a:rPr lang="en-US" altLang="zh-CN" dirty="0"/>
              <a:t>1</a:t>
            </a:r>
            <a:r>
              <a:rPr lang="zh-CN" altLang="en-US" dirty="0"/>
              <a:t>并慢启动，</a:t>
            </a:r>
            <a:r>
              <a:rPr lang="en-US" altLang="zh-CN" dirty="0" err="1"/>
              <a:t>ssthresh</a:t>
            </a:r>
            <a:r>
              <a:rPr lang="zh-CN" altLang="en-US" dirty="0"/>
              <a:t>减半到</a:t>
            </a:r>
            <a:r>
              <a:rPr lang="en-US" altLang="zh-CN" dirty="0"/>
              <a:t>21</a:t>
            </a:r>
            <a:r>
              <a:rPr lang="zh-CN" altLang="en-US" dirty="0"/>
              <a:t>，所以在</a:t>
            </a:r>
            <a:r>
              <a:rPr lang="en-US" altLang="zh-CN" dirty="0"/>
              <a:t>19RTT</a:t>
            </a:r>
            <a:r>
              <a:rPr lang="zh-CN" altLang="en-US" dirty="0"/>
              <a:t>处为</a:t>
            </a:r>
            <a:r>
              <a:rPr lang="en-US" altLang="zh-CN" dirty="0"/>
              <a:t>21</a:t>
            </a:r>
            <a:r>
              <a:rPr lang="zh-CN" altLang="en-US" dirty="0"/>
              <a:t>和</a:t>
            </a:r>
            <a:r>
              <a:rPr lang="en-US" altLang="zh-CN" dirty="0"/>
              <a:t>4</a:t>
            </a:r>
          </a:p>
          <a:p>
            <a:endParaRPr lang="en-US" altLang="zh-CN" dirty="0"/>
          </a:p>
          <a:p>
            <a:r>
              <a:rPr lang="zh-CN" altLang="en-US" dirty="0"/>
              <a:t>注意：在慢启动过程中，若将窗口大小翻倍后大于</a:t>
            </a:r>
            <a:r>
              <a:rPr lang="en-US" altLang="zh-CN" dirty="0" err="1"/>
              <a:t>ssthresh</a:t>
            </a:r>
            <a:r>
              <a:rPr lang="zh-CN" altLang="en-US" dirty="0"/>
              <a:t>，则将窗口大小设置为等于</a:t>
            </a:r>
            <a:r>
              <a:rPr lang="en-US" altLang="zh-CN" dirty="0" err="1"/>
              <a:t>ssthresh</a:t>
            </a:r>
            <a:r>
              <a:rPr lang="zh-CN" altLang="en-US" dirty="0"/>
              <a:t>，并结束慢启动。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17</a:t>
            </a:r>
            <a:r>
              <a:rPr lang="zh-CN" altLang="en-US" dirty="0"/>
              <a:t>到</a:t>
            </a:r>
            <a:r>
              <a:rPr lang="en-US" altLang="zh-CN" dirty="0"/>
              <a:t>22RTT</a:t>
            </a:r>
            <a:r>
              <a:rPr lang="zh-CN" altLang="en-US" dirty="0"/>
              <a:t>共发了</a:t>
            </a:r>
            <a:r>
              <a:rPr lang="en-US" altLang="zh-CN" dirty="0"/>
              <a:t>1+2+4+8+16+21=52</a:t>
            </a:r>
            <a:r>
              <a:rPr lang="zh-CN" altLang="en-US" dirty="0"/>
              <a:t>个分组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977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6MSS</a:t>
            </a:r>
            <a:r>
              <a:rPr lang="zh-CN" altLang="en-US" dirty="0"/>
              <a:t>开始，每过</a:t>
            </a:r>
            <a:r>
              <a:rPr lang="en-US" altLang="zh-CN" dirty="0"/>
              <a:t>1RTT</a:t>
            </a:r>
            <a:r>
              <a:rPr lang="zh-CN" altLang="en-US" dirty="0"/>
              <a:t>增加</a:t>
            </a:r>
            <a:r>
              <a:rPr lang="en-US" altLang="zh-CN" dirty="0"/>
              <a:t>1MSS</a:t>
            </a:r>
            <a:r>
              <a:rPr lang="zh-CN" altLang="en-US" dirty="0"/>
              <a:t>，经过</a:t>
            </a:r>
            <a:r>
              <a:rPr lang="en-US" altLang="zh-CN" dirty="0"/>
              <a:t>6RTT</a:t>
            </a:r>
            <a:r>
              <a:rPr lang="zh-CN" altLang="en-US" dirty="0"/>
              <a:t>后从</a:t>
            </a:r>
            <a:r>
              <a:rPr lang="en-US" altLang="zh-CN" dirty="0"/>
              <a:t>6MSS</a:t>
            </a:r>
            <a:r>
              <a:rPr lang="zh-CN" altLang="en-US" dirty="0"/>
              <a:t>增加到</a:t>
            </a:r>
            <a:r>
              <a:rPr lang="en-US" altLang="zh-CN" dirty="0"/>
              <a:t>12MSS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第二问缺少了初始时刻时</a:t>
            </a:r>
            <a:r>
              <a:rPr lang="en-US" altLang="zh-CN" dirty="0" err="1"/>
              <a:t>cwnd</a:t>
            </a:r>
            <a:r>
              <a:rPr lang="zh-CN" altLang="en-US" dirty="0"/>
              <a:t>窗口大小的条件，如果按初始大小为</a:t>
            </a:r>
            <a:r>
              <a:rPr lang="en-US" altLang="zh-CN" dirty="0"/>
              <a:t>6</a:t>
            </a:r>
            <a:r>
              <a:rPr lang="zh-CN" altLang="en-US" dirty="0"/>
              <a:t>计算</a:t>
            </a:r>
            <a:r>
              <a:rPr lang="en-US" altLang="zh-CN" dirty="0"/>
              <a:t>(6+7+…+11)</a:t>
            </a:r>
            <a:r>
              <a:rPr lang="zh-CN" altLang="en-US" dirty="0"/>
              <a:t> </a:t>
            </a:r>
            <a:r>
              <a:rPr lang="en-US" altLang="zh-CN" dirty="0"/>
              <a:t>/ 6</a:t>
            </a:r>
            <a:r>
              <a:rPr lang="zh-CN" altLang="en-US" dirty="0"/>
              <a:t>则算得答案是</a:t>
            </a:r>
            <a:r>
              <a:rPr lang="en-US" altLang="zh-CN" dirty="0"/>
              <a:t>8.5</a:t>
            </a:r>
            <a:r>
              <a:rPr lang="zh-CN" altLang="en-US" dirty="0"/>
              <a:t>。（按任意初始</a:t>
            </a:r>
            <a:r>
              <a:rPr lang="en-US" altLang="zh-CN" dirty="0" err="1"/>
              <a:t>cwnd</a:t>
            </a:r>
            <a:r>
              <a:rPr lang="zh-CN" altLang="en-US" dirty="0"/>
              <a:t>大小计算都正确）</a:t>
            </a:r>
          </a:p>
        </p:txBody>
      </p:sp>
    </p:spTree>
    <p:extLst>
      <p:ext uri="{BB962C8B-B14F-4D97-AF65-F5344CB8AC3E}">
        <p14:creationId xmlns:p14="http://schemas.microsoft.com/office/powerpoint/2010/main" val="400954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035629" cy="1325563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UDP/TCP</a:t>
            </a:r>
            <a:r>
              <a:rPr lang="zh-CN" altLang="en-US" dirty="0"/>
              <a:t>原理和区别</a:t>
            </a:r>
            <a:endParaRPr lang="en-US" altLang="zh-CN" dirty="0"/>
          </a:p>
          <a:p>
            <a:r>
              <a:rPr lang="zh-CN" altLang="en-US" dirty="0"/>
              <a:t>可靠传输原理（</a:t>
            </a:r>
            <a:r>
              <a:rPr lang="en-US" altLang="zh-CN" dirty="0"/>
              <a:t>GBN</a:t>
            </a:r>
            <a:r>
              <a:rPr lang="zh-CN" altLang="en-US" dirty="0"/>
              <a:t>、</a:t>
            </a:r>
            <a:r>
              <a:rPr lang="en-US" altLang="zh-CN" dirty="0"/>
              <a:t>SR</a:t>
            </a:r>
            <a:r>
              <a:rPr lang="zh-CN" altLang="en-US" dirty="0"/>
              <a:t>的策略）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中的数据传输和连接管理</a:t>
            </a:r>
            <a:endParaRPr lang="en-US" altLang="zh-CN" dirty="0"/>
          </a:p>
          <a:p>
            <a:r>
              <a:rPr lang="zh-CN" altLang="en-US" dirty="0"/>
              <a:t>拥塞控制和快速恢复</a:t>
            </a:r>
            <a:endParaRPr lang="en-US" altLang="zh-CN" dirty="0"/>
          </a:p>
          <a:p>
            <a:r>
              <a:rPr lang="en-US" altLang="zh-CN" dirty="0"/>
              <a:t>RTT</a:t>
            </a:r>
            <a:r>
              <a:rPr lang="zh-CN" altLang="en-US" dirty="0"/>
              <a:t>的基本概念和数值计算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注意不同协议之间要区分清楚，不能混为一谈</a:t>
            </a:r>
          </a:p>
        </p:txBody>
      </p:sp>
    </p:spTree>
    <p:extLst>
      <p:ext uri="{BB962C8B-B14F-4D97-AF65-F5344CB8AC3E}">
        <p14:creationId xmlns:p14="http://schemas.microsoft.com/office/powerpoint/2010/main" val="256732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第三章 </a:t>
            </a:r>
            <a:br>
              <a:rPr lang="en-US" altLang="zh-CN" dirty="0"/>
            </a:br>
            <a:r>
              <a:rPr lang="zh-CN" altLang="en-US" dirty="0"/>
              <a:t>运输层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P14</a:t>
            </a:r>
            <a:r>
              <a:rPr lang="zh-CN" altLang="en-US" dirty="0"/>
              <a:t>、</a:t>
            </a:r>
            <a:r>
              <a:rPr lang="en-US" altLang="zh-CN" dirty="0"/>
              <a:t>P23</a:t>
            </a:r>
            <a:r>
              <a:rPr lang="zh-CN" altLang="en-US" dirty="0"/>
              <a:t>、</a:t>
            </a:r>
            <a:r>
              <a:rPr lang="en-US" altLang="zh-CN" dirty="0"/>
              <a:t>P24</a:t>
            </a:r>
            <a:r>
              <a:rPr lang="zh-CN" altLang="en-US" dirty="0"/>
              <a:t>、</a:t>
            </a:r>
            <a:r>
              <a:rPr lang="en-US" altLang="zh-CN" dirty="0"/>
              <a:t>P31</a:t>
            </a:r>
            <a:r>
              <a:rPr lang="zh-CN" altLang="en-US" dirty="0"/>
              <a:t>、</a:t>
            </a:r>
            <a:r>
              <a:rPr lang="en-US" altLang="zh-CN" dirty="0"/>
              <a:t>P36</a:t>
            </a:r>
            <a:r>
              <a:rPr lang="zh-CN" altLang="en-US" dirty="0"/>
              <a:t>、</a:t>
            </a:r>
            <a:r>
              <a:rPr lang="en-US" altLang="zh-CN" dirty="0"/>
              <a:t>P40</a:t>
            </a:r>
            <a:r>
              <a:rPr lang="zh-CN" altLang="en-US" dirty="0"/>
              <a:t>、</a:t>
            </a:r>
            <a:r>
              <a:rPr lang="en-US" altLang="zh-CN" dirty="0"/>
              <a:t>P44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07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95873" cy="1325563"/>
          </a:xfrm>
        </p:spPr>
        <p:txBody>
          <a:bodyPr/>
          <a:lstStyle/>
          <a:p>
            <a:r>
              <a:rPr lang="en-US" altLang="zh-CN" dirty="0"/>
              <a:t>P14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若偶尔发送数据，只用</a:t>
            </a:r>
            <a:r>
              <a:rPr lang="en-US" altLang="zh-CN" dirty="0"/>
              <a:t>NAK</a:t>
            </a:r>
            <a:r>
              <a:rPr lang="zh-CN" altLang="en-US" dirty="0"/>
              <a:t>的协议会导致丢失的包在很久之后的下一个包被接收时才能发现，丢失的包不能及时重传时延大大提升。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若要发送大量数据且丢包率低，则上述情况不会发生。由于丢包率低，所需发送的</a:t>
            </a:r>
            <a:r>
              <a:rPr lang="en-US" altLang="zh-CN" dirty="0"/>
              <a:t>NAK</a:t>
            </a:r>
            <a:r>
              <a:rPr lang="zh-CN" altLang="en-US" dirty="0"/>
              <a:t>远少于</a:t>
            </a:r>
            <a:r>
              <a:rPr lang="en-US" altLang="zh-CN" dirty="0"/>
              <a:t>ACK</a:t>
            </a:r>
            <a:r>
              <a:rPr lang="zh-CN" altLang="en-US" dirty="0"/>
              <a:t>，使用仅</a:t>
            </a:r>
            <a:r>
              <a:rPr lang="en-US" altLang="zh-CN" dirty="0"/>
              <a:t>NAK</a:t>
            </a:r>
            <a:r>
              <a:rPr lang="zh-CN" altLang="en-US" dirty="0"/>
              <a:t>的方法可以降低网络负担，并且发送方可以不用等待</a:t>
            </a:r>
            <a:r>
              <a:rPr lang="en-US" altLang="zh-CN" dirty="0"/>
              <a:t>ACK</a:t>
            </a:r>
            <a:r>
              <a:rPr lang="zh-CN" altLang="en-US" dirty="0"/>
              <a:t>持续发送降低了传输时延。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类似主观题只需要将主要意思表达清楚即可。</a:t>
            </a:r>
          </a:p>
        </p:txBody>
      </p:sp>
    </p:spTree>
    <p:extLst>
      <p:ext uri="{BB962C8B-B14F-4D97-AF65-F5344CB8AC3E}">
        <p14:creationId xmlns:p14="http://schemas.microsoft.com/office/powerpoint/2010/main" val="409863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83433" cy="911584"/>
          </a:xfrm>
        </p:spPr>
        <p:txBody>
          <a:bodyPr/>
          <a:lstStyle/>
          <a:p>
            <a:r>
              <a:rPr lang="en-US" altLang="zh-CN" dirty="0"/>
              <a:t>P23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76710"/>
            <a:ext cx="10868608" cy="5279367"/>
          </a:xfrm>
        </p:spPr>
        <p:txBody>
          <a:bodyPr/>
          <a:lstStyle/>
          <a:p>
            <a:r>
              <a:rPr lang="zh-CN" altLang="en-US" dirty="0"/>
              <a:t>直接考虑临界情况，接收方成功将所有的分组接收成功，但</a:t>
            </a:r>
            <a:r>
              <a:rPr lang="en-US" altLang="zh-CN" dirty="0"/>
              <a:t>ACK</a:t>
            </a:r>
            <a:r>
              <a:rPr lang="zh-CN" altLang="en-US" dirty="0"/>
              <a:t>全部丢失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SR</a:t>
            </a:r>
            <a:r>
              <a:rPr lang="zh-CN" altLang="en-US" dirty="0"/>
              <a:t>，临界情况下发送方窗口为</a:t>
            </a:r>
            <a:r>
              <a:rPr lang="en-US" altLang="zh-CN" dirty="0"/>
              <a:t>[0,w-1],</a:t>
            </a:r>
            <a:r>
              <a:rPr lang="zh-CN" altLang="en-US" dirty="0"/>
              <a:t>接收方的接收窗口为</a:t>
            </a:r>
            <a:r>
              <a:rPr lang="en-US" altLang="zh-CN" dirty="0"/>
              <a:t>[w,2w-1]</a:t>
            </a:r>
            <a:r>
              <a:rPr lang="zh-CN" altLang="en-US" dirty="0"/>
              <a:t>。要使任何分组不会出现即能是重传序号，又能是待接收序号，这</a:t>
            </a:r>
            <a:r>
              <a:rPr lang="en-US" altLang="zh-CN" dirty="0"/>
              <a:t>2w</a:t>
            </a:r>
            <a:r>
              <a:rPr lang="zh-CN" altLang="en-US" dirty="0"/>
              <a:t>个序号必须满足</a:t>
            </a:r>
            <a:r>
              <a:rPr lang="en-US" altLang="zh-CN" dirty="0"/>
              <a:t>2w &lt;= k</a:t>
            </a:r>
            <a:r>
              <a:rPr lang="zh-CN" altLang="en-US" dirty="0"/>
              <a:t>，</a:t>
            </a:r>
            <a:r>
              <a:rPr lang="en-US" altLang="zh-CN" dirty="0"/>
              <a:t>w &lt;= k/2</a:t>
            </a:r>
            <a:r>
              <a:rPr lang="zh-CN" altLang="en-US" dirty="0"/>
              <a:t>，可以取等。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GBN</a:t>
            </a:r>
            <a:r>
              <a:rPr lang="zh-CN" altLang="en-US" dirty="0"/>
              <a:t>，接收方每次只能接收一个序号的分组，其余的分组会被丢弃，相当于接收窗口为</a:t>
            </a:r>
            <a:r>
              <a:rPr lang="en-US" altLang="zh-CN" dirty="0"/>
              <a:t>1</a:t>
            </a:r>
            <a:r>
              <a:rPr lang="zh-CN" altLang="en-US" dirty="0"/>
              <a:t>。临界情况下，发送方窗口为</a:t>
            </a:r>
            <a:r>
              <a:rPr lang="en-US" altLang="zh-CN" dirty="0"/>
              <a:t>[0,w-1]</a:t>
            </a:r>
            <a:r>
              <a:rPr lang="zh-CN" altLang="en-US" dirty="0"/>
              <a:t>，接收方窗口为</a:t>
            </a:r>
            <a:r>
              <a:rPr lang="en-US" altLang="zh-CN" dirty="0"/>
              <a:t>[w]</a:t>
            </a:r>
            <a:r>
              <a:rPr lang="zh-CN" altLang="en-US" dirty="0"/>
              <a:t>，所以需要满足的条件是</a:t>
            </a:r>
            <a:r>
              <a:rPr lang="en-US" altLang="zh-CN" dirty="0"/>
              <a:t>k &gt;= w+1</a:t>
            </a:r>
            <a:r>
              <a:rPr lang="zh-CN" altLang="en-US" dirty="0"/>
              <a:t>，</a:t>
            </a:r>
            <a:r>
              <a:rPr lang="en-US" altLang="zh-CN" dirty="0"/>
              <a:t>w &lt;= k-1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0328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0825"/>
            <a:ext cx="1143000" cy="1325563"/>
          </a:xfrm>
        </p:spPr>
        <p:txBody>
          <a:bodyPr/>
          <a:lstStyle/>
          <a:p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5034"/>
            <a:ext cx="10515600" cy="5189116"/>
          </a:xfrm>
        </p:spPr>
        <p:txBody>
          <a:bodyPr>
            <a:normAutofit/>
          </a:bodyPr>
          <a:lstStyle/>
          <a:p>
            <a:r>
              <a:rPr lang="zh-CN" altLang="en-US" dirty="0"/>
              <a:t>本题基本全对。</a:t>
            </a:r>
          </a:p>
          <a:p>
            <a:endParaRPr lang="en-US" altLang="zh-CN" dirty="0"/>
          </a:p>
          <a:p>
            <a:r>
              <a:rPr lang="zh-CN" altLang="en-US" dirty="0"/>
              <a:t>可能： </a:t>
            </a:r>
            <a:r>
              <a:rPr lang="en-US" altLang="zh-CN" dirty="0"/>
              <a:t>ACK </a:t>
            </a:r>
            <a:r>
              <a:rPr lang="zh-CN" altLang="en-US" dirty="0"/>
              <a:t>还没来得及返回，发送方超时重发，之后发送方接收到 </a:t>
            </a:r>
            <a:r>
              <a:rPr lang="en-US" altLang="zh-CN" dirty="0"/>
              <a:t>ACK </a:t>
            </a:r>
            <a:r>
              <a:rPr lang="zh-CN" altLang="en-US" dirty="0"/>
              <a:t>并移动窗口，那么它之前重发的分组的 </a:t>
            </a:r>
            <a:r>
              <a:rPr lang="en-US" altLang="zh-CN" dirty="0"/>
              <a:t>ACK </a:t>
            </a:r>
            <a:r>
              <a:rPr lang="zh-CN" altLang="en-US" dirty="0"/>
              <a:t>将落在窗口之外。</a:t>
            </a:r>
          </a:p>
          <a:p>
            <a:r>
              <a:rPr lang="zh-CN" altLang="en-US" dirty="0"/>
              <a:t>可能：同上。</a:t>
            </a:r>
            <a:endParaRPr lang="en-US" altLang="zh-CN" dirty="0"/>
          </a:p>
          <a:p>
            <a:r>
              <a:rPr lang="zh-CN" altLang="en-US" dirty="0"/>
              <a:t>正确：当窗口大小为</a:t>
            </a:r>
            <a:r>
              <a:rPr lang="en-US" altLang="zh-CN" dirty="0"/>
              <a:t>1</a:t>
            </a:r>
            <a:r>
              <a:rPr lang="zh-CN" altLang="en-US" dirty="0"/>
              <a:t>时，</a:t>
            </a:r>
            <a:r>
              <a:rPr lang="en-US" altLang="zh-CN" dirty="0"/>
              <a:t>SR</a:t>
            </a:r>
            <a:r>
              <a:rPr lang="zh-CN" altLang="en-US" dirty="0"/>
              <a:t>、</a:t>
            </a:r>
            <a:r>
              <a:rPr lang="en-US" altLang="zh-CN" dirty="0"/>
              <a:t>GBN</a:t>
            </a:r>
            <a:r>
              <a:rPr lang="zh-CN" altLang="en-US" dirty="0"/>
              <a:t>和交替位协议在功能上是等效的。窗口大小为</a:t>
            </a:r>
            <a:r>
              <a:rPr lang="en-US" altLang="zh-CN" dirty="0"/>
              <a:t>1</a:t>
            </a:r>
            <a:r>
              <a:rPr lang="zh-CN" altLang="en-US" dirty="0"/>
              <a:t>排除了（在窗口内）数据包无序的可能性。在这种情况下，累积</a:t>
            </a:r>
            <a:r>
              <a:rPr lang="en-US" altLang="zh-CN" dirty="0"/>
              <a:t>ACK</a:t>
            </a:r>
            <a:r>
              <a:rPr lang="zh-CN" altLang="en-US" dirty="0"/>
              <a:t>只是一种普通的</a:t>
            </a:r>
            <a:r>
              <a:rPr lang="en-US" altLang="zh-CN" dirty="0"/>
              <a:t>ACK</a:t>
            </a:r>
            <a:r>
              <a:rPr lang="zh-CN" altLang="en-US" dirty="0"/>
              <a:t>，因为它只能标记窗口内的单个包。</a:t>
            </a:r>
          </a:p>
          <a:p>
            <a:r>
              <a:rPr lang="zh-CN" altLang="en-US" dirty="0"/>
              <a:t>正确：同上。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684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8275"/>
            <a:ext cx="1168400" cy="1325563"/>
          </a:xfrm>
        </p:spPr>
        <p:txBody>
          <a:bodyPr/>
          <a:lstStyle/>
          <a:p>
            <a:r>
              <a:rPr lang="en-US" altLang="zh-CN" dirty="0"/>
              <a:t>P31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此题中文版课本翻译有点问题，且争议较大，英文版原文为：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0" y="1665111"/>
            <a:ext cx="11400000" cy="4866667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2769514" y="5170636"/>
            <a:ext cx="782832" cy="1315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487738" y="6012708"/>
            <a:ext cx="782832" cy="1315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F4ACE88-8D71-5549-816F-58ED4D223684}"/>
              </a:ext>
            </a:extLst>
          </p:cNvPr>
          <p:cNvSpPr txBox="1"/>
          <p:nvPr/>
        </p:nvSpPr>
        <p:spPr>
          <a:xfrm>
            <a:off x="7625166" y="3425125"/>
            <a:ext cx="3003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RFC</a:t>
            </a:r>
            <a:r>
              <a:rPr kumimoji="1" lang="zh-CN" altLang="en-US" dirty="0"/>
              <a:t>标准</a:t>
            </a:r>
            <a:r>
              <a:rPr kumimoji="1" lang="en-US" altLang="zh-CN" dirty="0"/>
              <a:t>dev</a:t>
            </a:r>
            <a:r>
              <a:rPr kumimoji="1" lang="zh-CN" altLang="en-US" dirty="0"/>
              <a:t>先于</a:t>
            </a:r>
            <a:r>
              <a:rPr kumimoji="1" lang="en-US" altLang="zh-CN" dirty="0" err="1"/>
              <a:t>est</a:t>
            </a:r>
            <a:r>
              <a:rPr kumimoji="1" lang="zh-CN" altLang="en-US" dirty="0"/>
              <a:t>的计算。</a:t>
            </a:r>
          </a:p>
        </p:txBody>
      </p:sp>
    </p:spTree>
    <p:extLst>
      <p:ext uri="{BB962C8B-B14F-4D97-AF65-F5344CB8AC3E}">
        <p14:creationId xmlns:p14="http://schemas.microsoft.com/office/powerpoint/2010/main" val="243052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8275"/>
            <a:ext cx="1168400" cy="1325563"/>
          </a:xfrm>
        </p:spPr>
        <p:txBody>
          <a:bodyPr/>
          <a:lstStyle/>
          <a:p>
            <a:r>
              <a:rPr lang="en-US" altLang="zh-CN" dirty="0"/>
              <a:t>P31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2023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且书上并未显式说明</a:t>
            </a:r>
            <a:r>
              <a:rPr lang="en-US" altLang="zh-CN" dirty="0" err="1"/>
              <a:t>EstimateRTT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DevRTT</a:t>
            </a:r>
            <a:r>
              <a:rPr lang="zh-CN" altLang="en-US" dirty="0"/>
              <a:t>的计算次序，本书中的顺序以及本题的意图给人的感觉均是先算</a:t>
            </a:r>
            <a:r>
              <a:rPr lang="en-US" altLang="zh-CN" dirty="0" err="1"/>
              <a:t>EstimateRTT</a:t>
            </a:r>
            <a:r>
              <a:rPr lang="zh-CN" altLang="en-US" dirty="0"/>
              <a:t>，然而本书参考的协议</a:t>
            </a:r>
            <a:r>
              <a:rPr lang="en-US" altLang="zh-CN" dirty="0"/>
              <a:t>RFC 6298</a:t>
            </a:r>
            <a:r>
              <a:rPr lang="zh-CN" altLang="en-US" dirty="0"/>
              <a:t>显式的说明了计算顺序与上述说法相反。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因此本题无论按照上述何种方式理解、哪种先后顺序计算，答案都算正确。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考试时会尽可能提供计算方式（在和教授沟通中），若没有说明默认先算</a:t>
            </a:r>
            <a:r>
              <a:rPr lang="en-US" altLang="zh-CN" dirty="0" err="1"/>
              <a:t>EstimateRTT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2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043" y="485407"/>
            <a:ext cx="6142852" cy="6168662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3591816" y="5150901"/>
            <a:ext cx="491407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3591816" y="5315361"/>
            <a:ext cx="5085116" cy="767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591816" y="5474340"/>
            <a:ext cx="491407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75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698" cy="963343"/>
          </a:xfrm>
        </p:spPr>
        <p:txBody>
          <a:bodyPr/>
          <a:lstStyle/>
          <a:p>
            <a:r>
              <a:rPr lang="en-US" altLang="zh-CN" dirty="0"/>
              <a:t>P31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8469"/>
            <a:ext cx="10515600" cy="5328890"/>
          </a:xfrm>
        </p:spPr>
        <p:txBody>
          <a:bodyPr>
            <a:normAutofit/>
          </a:bodyPr>
          <a:lstStyle/>
          <a:p>
            <a:r>
              <a:rPr lang="zh-CN" altLang="en-US" dirty="0"/>
              <a:t>以英文书原意、默认的计算方式为例，在每个</a:t>
            </a:r>
            <a:r>
              <a:rPr lang="en-US" altLang="zh-CN" dirty="0" err="1"/>
              <a:t>SampleRTT</a:t>
            </a:r>
            <a:r>
              <a:rPr lang="zh-CN" altLang="en-US" dirty="0"/>
              <a:t>到达后，分别计算</a:t>
            </a:r>
            <a:r>
              <a:rPr lang="en-US" altLang="zh-CN" dirty="0" err="1"/>
              <a:t>EstimateRTT</a:t>
            </a:r>
            <a:r>
              <a:rPr lang="zh-CN" altLang="en-US" dirty="0"/>
              <a:t>、</a:t>
            </a:r>
            <a:r>
              <a:rPr lang="en-US" altLang="zh-CN" dirty="0" err="1"/>
              <a:t>DevRTT</a:t>
            </a:r>
            <a:r>
              <a:rPr lang="zh-CN" altLang="en-US" dirty="0"/>
              <a:t>、</a:t>
            </a:r>
            <a:r>
              <a:rPr lang="en-US" altLang="zh-CN" dirty="0" err="1"/>
              <a:t>TimeoutInterval</a:t>
            </a:r>
            <a:r>
              <a:rPr lang="zh-CN" altLang="en-US" dirty="0"/>
              <a:t>，共</a:t>
            </a:r>
            <a:r>
              <a:rPr lang="en-US" altLang="zh-CN" dirty="0"/>
              <a:t>15</a:t>
            </a:r>
            <a:r>
              <a:rPr lang="zh-CN" altLang="en-US" dirty="0"/>
              <a:t>个值。</a:t>
            </a:r>
            <a:endParaRPr lang="en-US" altLang="zh-CN" dirty="0"/>
          </a:p>
          <a:p>
            <a:r>
              <a:rPr lang="nn-NO" altLang="zh-CN" dirty="0"/>
              <a:t>EstimatedRTT = 0.875 • EstimatedRTT + 0.125 • SampleRTT</a:t>
            </a:r>
          </a:p>
          <a:p>
            <a:r>
              <a:rPr lang="en-US" altLang="zh-CN" dirty="0" err="1"/>
              <a:t>DevRTT</a:t>
            </a:r>
            <a:r>
              <a:rPr lang="en-US" altLang="zh-CN" dirty="0"/>
              <a:t> = 0.75• </a:t>
            </a:r>
            <a:r>
              <a:rPr lang="en-US" altLang="zh-CN" dirty="0" err="1"/>
              <a:t>DevRTT</a:t>
            </a:r>
            <a:r>
              <a:rPr lang="en-US" altLang="zh-CN" dirty="0"/>
              <a:t> + 0.25•| </a:t>
            </a:r>
            <a:r>
              <a:rPr lang="en-US" altLang="zh-CN" dirty="0" err="1"/>
              <a:t>SampleRTT</a:t>
            </a:r>
            <a:r>
              <a:rPr lang="en-US" altLang="zh-CN" dirty="0"/>
              <a:t> – </a:t>
            </a:r>
            <a:r>
              <a:rPr lang="en-US" altLang="zh-CN" dirty="0" err="1"/>
              <a:t>EstimatedRTT</a:t>
            </a:r>
            <a:r>
              <a:rPr lang="en-US" altLang="zh-CN" dirty="0"/>
              <a:t> |</a:t>
            </a:r>
          </a:p>
          <a:p>
            <a:r>
              <a:rPr lang="en-US" altLang="zh-CN" dirty="0" err="1"/>
              <a:t>TimeoutInterval</a:t>
            </a:r>
            <a:r>
              <a:rPr lang="en-US" altLang="zh-CN" dirty="0"/>
              <a:t> = </a:t>
            </a:r>
            <a:r>
              <a:rPr lang="en-US" altLang="zh-CN" dirty="0" err="1"/>
              <a:t>EstimatedRTT</a:t>
            </a:r>
            <a:r>
              <a:rPr lang="en-US" altLang="zh-CN" dirty="0"/>
              <a:t> + 4 • </a:t>
            </a:r>
            <a:r>
              <a:rPr lang="en-US" altLang="zh-CN" dirty="0" err="1"/>
              <a:t>DevRTT</a:t>
            </a:r>
            <a:endParaRPr lang="en-US" altLang="zh-CN" dirty="0"/>
          </a:p>
          <a:p>
            <a:r>
              <a:rPr lang="en-US" altLang="zh-CN" dirty="0"/>
              <a:t>100.75</a:t>
            </a:r>
            <a:r>
              <a:rPr lang="zh-CN" altLang="en-US" dirty="0"/>
              <a:t>，</a:t>
            </a:r>
            <a:r>
              <a:rPr lang="en-US" altLang="zh-CN" dirty="0"/>
              <a:t>	103.15</a:t>
            </a:r>
            <a:r>
              <a:rPr lang="zh-CN" altLang="en-US" dirty="0"/>
              <a:t>，</a:t>
            </a:r>
            <a:r>
              <a:rPr lang="en-US" altLang="zh-CN" dirty="0"/>
              <a:t>	107.76</a:t>
            </a:r>
            <a:r>
              <a:rPr lang="zh-CN" altLang="en-US" dirty="0"/>
              <a:t>，</a:t>
            </a:r>
            <a:r>
              <a:rPr lang="en-US" altLang="zh-CN" dirty="0"/>
              <a:t>	105.54</a:t>
            </a:r>
            <a:r>
              <a:rPr lang="zh-CN" altLang="en-US" dirty="0"/>
              <a:t>，</a:t>
            </a:r>
            <a:r>
              <a:rPr lang="en-US" altLang="zh-CN" dirty="0"/>
              <a:t>	106.71</a:t>
            </a:r>
          </a:p>
          <a:p>
            <a:r>
              <a:rPr lang="en-US" altLang="zh-CN" dirty="0"/>
              <a:t>5.06</a:t>
            </a:r>
            <a:r>
              <a:rPr lang="zh-CN" altLang="en-US" dirty="0"/>
              <a:t>，</a:t>
            </a:r>
            <a:r>
              <a:rPr lang="en-US" altLang="zh-CN" dirty="0"/>
              <a:t>	8</a:t>
            </a:r>
            <a:r>
              <a:rPr lang="zh-CN" altLang="en-US" dirty="0"/>
              <a:t>，</a:t>
            </a:r>
            <a:r>
              <a:rPr lang="en-US" altLang="zh-CN" dirty="0"/>
              <a:t>		14.06</a:t>
            </a:r>
            <a:r>
              <a:rPr lang="zh-CN" altLang="en-US" dirty="0"/>
              <a:t>，</a:t>
            </a:r>
            <a:r>
              <a:rPr lang="en-US" altLang="zh-CN" dirty="0"/>
              <a:t>	14.42</a:t>
            </a:r>
            <a:r>
              <a:rPr lang="zh-CN" altLang="en-US" dirty="0"/>
              <a:t>，</a:t>
            </a:r>
            <a:r>
              <a:rPr lang="en-US" altLang="zh-CN" dirty="0"/>
              <a:t>	12.88</a:t>
            </a:r>
          </a:p>
          <a:p>
            <a:r>
              <a:rPr lang="en-US" altLang="zh-CN" dirty="0"/>
              <a:t>120.99</a:t>
            </a:r>
            <a:r>
              <a:rPr lang="zh-CN" altLang="en-US" dirty="0"/>
              <a:t>，</a:t>
            </a:r>
            <a:r>
              <a:rPr lang="en-US" altLang="zh-CN" dirty="0"/>
              <a:t>	135.15</a:t>
            </a:r>
            <a:r>
              <a:rPr lang="zh-CN" altLang="en-US" dirty="0"/>
              <a:t>，</a:t>
            </a:r>
            <a:r>
              <a:rPr lang="en-US" altLang="zh-CN" dirty="0"/>
              <a:t>	164</a:t>
            </a:r>
            <a:r>
              <a:rPr lang="zh-CN" altLang="en-US" dirty="0"/>
              <a:t>，</a:t>
            </a:r>
            <a:r>
              <a:rPr lang="en-US" altLang="zh-CN" dirty="0"/>
              <a:t>		163.22</a:t>
            </a:r>
            <a:r>
              <a:rPr lang="zh-CN" altLang="en-US" dirty="0"/>
              <a:t>，</a:t>
            </a:r>
            <a:r>
              <a:rPr lang="en-US" altLang="zh-CN" dirty="0"/>
              <a:t>	158.23</a:t>
            </a:r>
          </a:p>
          <a:p>
            <a:r>
              <a:rPr lang="zh-CN" altLang="en-US" dirty="0"/>
              <a:t>注意统一精度，要保留</a:t>
            </a:r>
            <a:r>
              <a:rPr lang="en-US" altLang="zh-CN" dirty="0"/>
              <a:t>2</a:t>
            </a:r>
            <a:r>
              <a:rPr lang="zh-CN" altLang="en-US" dirty="0"/>
              <a:t>位小数就都保留</a:t>
            </a:r>
            <a:r>
              <a:rPr lang="en-US" altLang="zh-CN" dirty="0"/>
              <a:t>2</a:t>
            </a:r>
            <a:r>
              <a:rPr lang="zh-CN" altLang="en-US" dirty="0"/>
              <a:t>位，不要一会</a:t>
            </a:r>
            <a:r>
              <a:rPr lang="en-US" altLang="zh-CN" dirty="0"/>
              <a:t>2</a:t>
            </a:r>
            <a:r>
              <a:rPr lang="zh-CN" altLang="en-US" dirty="0"/>
              <a:t>位一会</a:t>
            </a:r>
            <a:r>
              <a:rPr lang="en-US" altLang="zh-CN" dirty="0"/>
              <a:t>4</a:t>
            </a:r>
            <a:r>
              <a:rPr lang="zh-CN" altLang="en-US" dirty="0"/>
              <a:t>位，同时最好不要超过最大精度小数点后</a:t>
            </a:r>
            <a:r>
              <a:rPr lang="en-US" altLang="zh-CN" dirty="0"/>
              <a:t>3</a:t>
            </a:r>
            <a:r>
              <a:rPr lang="zh-CN" altLang="en-US" dirty="0"/>
              <a:t>位。</a:t>
            </a:r>
          </a:p>
        </p:txBody>
      </p:sp>
    </p:spTree>
    <p:extLst>
      <p:ext uri="{BB962C8B-B14F-4D97-AF65-F5344CB8AC3E}">
        <p14:creationId xmlns:p14="http://schemas.microsoft.com/office/powerpoint/2010/main" val="239283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1093</Words>
  <Application>Microsoft Macintosh PowerPoint</Application>
  <PresentationFormat>宽屏</PresentationFormat>
  <Paragraphs>72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宋体</vt:lpstr>
      <vt:lpstr>Arial</vt:lpstr>
      <vt:lpstr>Calibri</vt:lpstr>
      <vt:lpstr>Calibri Light</vt:lpstr>
      <vt:lpstr>Office 主题</vt:lpstr>
      <vt:lpstr>第二次作业讲解</vt:lpstr>
      <vt:lpstr>第三章  运输层</vt:lpstr>
      <vt:lpstr>P14</vt:lpstr>
      <vt:lpstr>P23</vt:lpstr>
      <vt:lpstr>P24</vt:lpstr>
      <vt:lpstr>P31</vt:lpstr>
      <vt:lpstr>P31</vt:lpstr>
      <vt:lpstr>PowerPoint 演示文稿</vt:lpstr>
      <vt:lpstr>P31</vt:lpstr>
      <vt:lpstr>P36</vt:lpstr>
      <vt:lpstr>P40</vt:lpstr>
      <vt:lpstr>P40</vt:lpstr>
      <vt:lpstr>P44</vt:lpstr>
      <vt:lpstr>总结</vt:lpstr>
    </vt:vector>
  </TitlesOfParts>
  <Company>P R 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计算机网络习题课 第三章</dc:title>
  <dc:creator>Windows User</dc:creator>
  <cp:lastModifiedBy>wang c. (cw6n20)</cp:lastModifiedBy>
  <cp:revision>30</cp:revision>
  <dcterms:created xsi:type="dcterms:W3CDTF">2019-10-31T07:06:43Z</dcterms:created>
  <dcterms:modified xsi:type="dcterms:W3CDTF">2020-11-04T04:38:38Z</dcterms:modified>
</cp:coreProperties>
</file>