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62" r:id="rId3"/>
    <p:sldId id="257" r:id="rId4"/>
    <p:sldId id="259" r:id="rId5"/>
    <p:sldId id="284" r:id="rId6"/>
    <p:sldId id="261" r:id="rId7"/>
    <p:sldId id="263" r:id="rId8"/>
    <p:sldId id="264" r:id="rId9"/>
    <p:sldId id="296" r:id="rId10"/>
    <p:sldId id="277" r:id="rId11"/>
    <p:sldId id="295" r:id="rId12"/>
    <p:sldId id="27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ora" panose="020B0604020202020204" charset="0"/>
      <p:regular r:id="rId19"/>
      <p:bold r:id="rId20"/>
      <p:italic r:id="rId21"/>
      <p:boldItalic r:id="rId22"/>
    </p:embeddedFont>
    <p:embeddedFont>
      <p:font typeface="Quattrocen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snapToObjects="1">
      <p:cViewPr varScale="1">
        <p:scale>
          <a:sx n="142" d="100"/>
          <a:sy n="142" d="100"/>
        </p:scale>
        <p:origin x="51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d5a3b4cb5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d5a3b4cb5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YL-LU/Group-Project-2-online-pet-ho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mailto:Jyl.janelu@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Dog </a:t>
            </a:r>
            <a:r>
              <a:rPr lang="en" dirty="0">
                <a:highlight>
                  <a:schemeClr val="accent1"/>
                </a:highlight>
              </a:rPr>
              <a:t>Shelter</a:t>
            </a:r>
            <a:r>
              <a:rPr lang="en" dirty="0"/>
              <a:t> Online</a:t>
            </a:r>
            <a:br>
              <a:rPr lang="en" dirty="0"/>
            </a:br>
            <a:r>
              <a:rPr lang="en" dirty="0"/>
              <a:t>{presentation}</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Later Improvement </a:t>
            </a:r>
            <a:endParaRPr dirty="0"/>
          </a:p>
        </p:txBody>
      </p:sp>
      <p:sp>
        <p:nvSpPr>
          <p:cNvPr id="377" name="Google Shape;377;p33"/>
          <p:cNvSpPr txBox="1">
            <a:spLocks noGrp="1"/>
          </p:cNvSpPr>
          <p:nvPr>
            <p:ph type="body" idx="1"/>
          </p:nvPr>
        </p:nvSpPr>
        <p:spPr>
          <a:xfrm>
            <a:off x="1381250" y="1616475"/>
            <a:ext cx="3400800" cy="3112200"/>
          </a:xfrm>
          <a:prstGeom prst="rect">
            <a:avLst/>
          </a:prstGeom>
        </p:spPr>
        <p:txBody>
          <a:bodyPr spcFirstLastPara="1" wrap="square" lIns="91425" tIns="91425" rIns="91425" bIns="91425" anchor="t" anchorCtr="0">
            <a:noAutofit/>
          </a:bodyPr>
          <a:lstStyle/>
          <a:p>
            <a:pPr marL="342900" indent="-342900"/>
            <a:r>
              <a:rPr lang="en-US" dirty="0"/>
              <a:t>W</a:t>
            </a:r>
            <a:r>
              <a:rPr lang="en" dirty="0"/>
              <a:t>e would like to optimize our app by creating a mobile version so our users can access our app more efficiently.</a:t>
            </a:r>
            <a:endParaRPr dirty="0"/>
          </a:p>
        </p:txBody>
      </p:sp>
      <p:grpSp>
        <p:nvGrpSpPr>
          <p:cNvPr id="378" name="Google Shape;378;p33"/>
          <p:cNvGrpSpPr/>
          <p:nvPr/>
        </p:nvGrpSpPr>
        <p:grpSpPr>
          <a:xfrm>
            <a:off x="889984" y="1007708"/>
            <a:ext cx="270226" cy="238344"/>
            <a:chOff x="5247525" y="3007275"/>
            <a:chExt cx="517575" cy="456510"/>
          </a:xfrm>
        </p:grpSpPr>
        <p:sp>
          <p:nvSpPr>
            <p:cNvPr id="379" name="Google Shape;379;p3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3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82" name="Google Shape;382;p33"/>
          <p:cNvGrpSpPr/>
          <p:nvPr/>
        </p:nvGrpSpPr>
        <p:grpSpPr>
          <a:xfrm>
            <a:off x="5353200" y="373572"/>
            <a:ext cx="2119546" cy="4396359"/>
            <a:chOff x="2547150" y="238125"/>
            <a:chExt cx="2525675" cy="5238750"/>
          </a:xfrm>
        </p:grpSpPr>
        <p:sp>
          <p:nvSpPr>
            <p:cNvPr id="383" name="Google Shape;383;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F2ACF0A-6618-7949-9901-6DC331BEF776}"/>
              </a:ext>
            </a:extLst>
          </p:cNvPr>
          <p:cNvSpPr txBox="1"/>
          <p:nvPr/>
        </p:nvSpPr>
        <p:spPr>
          <a:xfrm>
            <a:off x="5557222" y="1460147"/>
            <a:ext cx="1709928" cy="2462213"/>
          </a:xfrm>
          <a:prstGeom prst="rect">
            <a:avLst/>
          </a:prstGeom>
          <a:solidFill>
            <a:schemeClr val="accent2"/>
          </a:solidFill>
        </p:spPr>
        <p:txBody>
          <a:bodyPr wrap="square" rtlCol="0">
            <a:spAutoFit/>
          </a:bodyPr>
          <a:lstStyle/>
          <a:p>
            <a:endParaRPr lang="en-US" dirty="0"/>
          </a:p>
          <a:p>
            <a:endParaRPr lang="en-US" dirty="0"/>
          </a:p>
          <a:p>
            <a:endParaRPr lang="en-US" dirty="0"/>
          </a:p>
          <a:p>
            <a:r>
              <a:rPr lang="en-US" dirty="0"/>
              <a:t>Our Mobile App </a:t>
            </a:r>
          </a:p>
          <a:p>
            <a:endParaRPr lang="en-US" dirty="0"/>
          </a:p>
          <a:p>
            <a:r>
              <a:rPr lang="en-US" dirty="0"/>
              <a:t>Template </a:t>
            </a:r>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BAB0-4A61-5843-9AF0-D25C875D7613}"/>
              </a:ext>
            </a:extLst>
          </p:cNvPr>
          <p:cNvSpPr>
            <a:spLocks noGrp="1"/>
          </p:cNvSpPr>
          <p:nvPr>
            <p:ph type="title"/>
          </p:nvPr>
        </p:nvSpPr>
        <p:spPr/>
        <p:txBody>
          <a:bodyPr/>
          <a:lstStyle/>
          <a:p>
            <a:r>
              <a:rPr lang="en-US" dirty="0"/>
              <a:t>Later Improvement</a:t>
            </a:r>
          </a:p>
        </p:txBody>
      </p:sp>
      <p:sp>
        <p:nvSpPr>
          <p:cNvPr id="3" name="Text Placeholder 2">
            <a:extLst>
              <a:ext uri="{FF2B5EF4-FFF2-40B4-BE49-F238E27FC236}">
                <a16:creationId xmlns:a16="http://schemas.microsoft.com/office/drawing/2014/main" id="{388EFE7A-EED6-7048-B103-F314056FD7BC}"/>
              </a:ext>
            </a:extLst>
          </p:cNvPr>
          <p:cNvSpPr>
            <a:spLocks noGrp="1"/>
          </p:cNvSpPr>
          <p:nvPr>
            <p:ph type="body" idx="1"/>
          </p:nvPr>
        </p:nvSpPr>
        <p:spPr/>
        <p:txBody>
          <a:bodyPr/>
          <a:lstStyle/>
          <a:p>
            <a:r>
              <a:rPr lang="en-US" dirty="0"/>
              <a:t>We would like to link google map with different shelter locations so that our users can have a better idea of where the dog’s actual location is. </a:t>
            </a:r>
          </a:p>
        </p:txBody>
      </p:sp>
      <p:sp>
        <p:nvSpPr>
          <p:cNvPr id="4" name="Slide Number Placeholder 3">
            <a:extLst>
              <a:ext uri="{FF2B5EF4-FFF2-40B4-BE49-F238E27FC236}">
                <a16:creationId xmlns:a16="http://schemas.microsoft.com/office/drawing/2014/main" id="{DD0ABEA3-7D99-9846-A27C-0423DD3BE8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Google Shape;378;p33">
            <a:extLst>
              <a:ext uri="{FF2B5EF4-FFF2-40B4-BE49-F238E27FC236}">
                <a16:creationId xmlns:a16="http://schemas.microsoft.com/office/drawing/2014/main" id="{7FB524D5-1E86-0245-83C9-A644F07528BF}"/>
              </a:ext>
            </a:extLst>
          </p:cNvPr>
          <p:cNvGrpSpPr/>
          <p:nvPr/>
        </p:nvGrpSpPr>
        <p:grpSpPr>
          <a:xfrm>
            <a:off x="889984" y="1007708"/>
            <a:ext cx="270226" cy="238344"/>
            <a:chOff x="5247525" y="3007275"/>
            <a:chExt cx="517575" cy="456510"/>
          </a:xfrm>
        </p:grpSpPr>
        <p:sp>
          <p:nvSpPr>
            <p:cNvPr id="6" name="Google Shape;379;p33">
              <a:extLst>
                <a:ext uri="{FF2B5EF4-FFF2-40B4-BE49-F238E27FC236}">
                  <a16:creationId xmlns:a16="http://schemas.microsoft.com/office/drawing/2014/main" id="{821790CE-1F4C-0A4D-9370-2C7EC3A89FC5}"/>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0;p33">
              <a:extLst>
                <a:ext uri="{FF2B5EF4-FFF2-40B4-BE49-F238E27FC236}">
                  <a16:creationId xmlns:a16="http://schemas.microsoft.com/office/drawing/2014/main" id="{659E91AC-BBB7-434A-880E-7A09E6AEE8ED}"/>
                </a:ext>
              </a:extLst>
            </p:cNvPr>
            <p:cNvSpPr/>
            <p:nvPr/>
          </p:nvSpPr>
          <p:spPr>
            <a:xfrm>
              <a:off x="5566575" y="3265260"/>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258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highlight>
                  <a:schemeClr val="accent1"/>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a:p>
            <a:pPr marL="0" lvl="0" indent="0" algn="l" rtl="0">
              <a:spcBef>
                <a:spcPts val="600"/>
              </a:spcBef>
              <a:spcAft>
                <a:spcPts val="0"/>
              </a:spcAft>
              <a:buNone/>
            </a:pPr>
            <a:r>
              <a:rPr lang="en" sz="1800" dirty="0">
                <a:solidFill>
                  <a:schemeClr val="dk1"/>
                </a:solidFill>
              </a:rPr>
              <a:t>You can find </a:t>
            </a:r>
            <a:r>
              <a:rPr lang="en" sz="1800" dirty="0"/>
              <a:t>us</a:t>
            </a:r>
            <a:r>
              <a:rPr lang="en" sz="1800" dirty="0">
                <a:solidFill>
                  <a:schemeClr val="dk1"/>
                </a:solidFill>
              </a:rPr>
              <a:t> at</a:t>
            </a:r>
            <a:endParaRPr sz="1800" dirty="0">
              <a:solidFill>
                <a:schemeClr val="dk1"/>
              </a:solidFill>
            </a:endParaRPr>
          </a:p>
          <a:p>
            <a:pPr lvl="0" indent="-342900">
              <a:buSzPts val="1800"/>
            </a:pPr>
            <a:r>
              <a:rPr lang="en-US" sz="1800" dirty="0">
                <a:hlinkClick r:id="rId3"/>
              </a:rPr>
              <a:t>https://github.com/JYL-LU/Group-Project-2-online-pet-hom</a:t>
            </a:r>
            <a:endParaRPr lang="en-US" sz="1800" dirty="0"/>
          </a:p>
          <a:p>
            <a:pPr lvl="0" indent="-342900">
              <a:buSzPts val="1800"/>
            </a:pPr>
            <a:r>
              <a:rPr lang="en-US" sz="1800" b="1" dirty="0">
                <a:hlinkClick r:id="rId4"/>
              </a:rPr>
              <a:t>Jyl.janelu@gmail.com</a:t>
            </a:r>
            <a:endParaRPr lang="en-US" sz="1800" b="1" dirty="0"/>
          </a:p>
          <a:p>
            <a:pPr lvl="0" indent="-342900">
              <a:buSzPts val="1800"/>
            </a:pPr>
            <a:r>
              <a:rPr lang="en-US" sz="1800" b="1" dirty="0"/>
              <a:t>hunterd3c@gmail.com</a:t>
            </a:r>
            <a:endParaRPr b="1" dirty="0"/>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2484573" y="2845121"/>
            <a:ext cx="4165911" cy="9218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highlight>
                  <a:schemeClr val="accent1"/>
                </a:highlight>
              </a:rPr>
              <a:t>App Concept</a:t>
            </a:r>
            <a:endParaRPr sz="4000" dirty="0">
              <a:highlight>
                <a:schemeClr val="accent1"/>
              </a:highlight>
            </a:endParaRPr>
          </a:p>
        </p:txBody>
      </p:sp>
      <p:sp>
        <p:nvSpPr>
          <p:cNvPr id="137" name="Google Shape;137;p18"/>
          <p:cNvSpPr txBox="1">
            <a:spLocks noGrp="1"/>
          </p:cNvSpPr>
          <p:nvPr>
            <p:ph type="subTitle" idx="4294967295"/>
          </p:nvPr>
        </p:nvSpPr>
        <p:spPr>
          <a:xfrm>
            <a:off x="1730153" y="3661493"/>
            <a:ext cx="5943599"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600" dirty="0"/>
              <a:t>A</a:t>
            </a:r>
            <a:r>
              <a:rPr lang="en" sz="1600" dirty="0"/>
              <a:t> place for dog lovers to find homeless dogs in your neighborhood shelters and have a chance to regularly check on, and provide for them.</a:t>
            </a:r>
          </a:p>
        </p:txBody>
      </p:sp>
      <p:cxnSp>
        <p:nvCxnSpPr>
          <p:cNvPr id="138" name="Google Shape;138;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39" name="Google Shape;139;p18"/>
          <p:cNvSpPr/>
          <p:nvPr/>
        </p:nvSpPr>
        <p:spPr>
          <a:xfrm>
            <a:off x="3470200" y="566931"/>
            <a:ext cx="2203500" cy="2203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8"/>
          <p:cNvGrpSpPr/>
          <p:nvPr/>
        </p:nvGrpSpPr>
        <p:grpSpPr>
          <a:xfrm>
            <a:off x="4184367" y="854983"/>
            <a:ext cx="1035173" cy="1035155"/>
            <a:chOff x="6643075" y="3664250"/>
            <a:chExt cx="407950" cy="407975"/>
          </a:xfrm>
        </p:grpSpPr>
        <p:sp>
          <p:nvSpPr>
            <p:cNvPr id="141" name="Google Shape;14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8"/>
          <p:cNvGrpSpPr/>
          <p:nvPr/>
        </p:nvGrpSpPr>
        <p:grpSpPr>
          <a:xfrm rot="-587406">
            <a:off x="4123593" y="2025001"/>
            <a:ext cx="425594" cy="425570"/>
            <a:chOff x="576250" y="4319400"/>
            <a:chExt cx="442075" cy="442050"/>
          </a:xfrm>
        </p:grpSpPr>
        <p:sp>
          <p:nvSpPr>
            <p:cNvPr id="144" name="Google Shape;14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8"/>
          <p:cNvSpPr/>
          <p:nvPr/>
        </p:nvSpPr>
        <p:spPr>
          <a:xfrm>
            <a:off x="3936800" y="1094079"/>
            <a:ext cx="161807" cy="15450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2697385">
            <a:off x="5003062" y="1885038"/>
            <a:ext cx="245621" cy="2345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5197375" y="1751151"/>
            <a:ext cx="98383" cy="9397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rot="1280154">
            <a:off x="3824697" y="1560092"/>
            <a:ext cx="98367" cy="9397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5650" y="416350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Story</a:t>
            </a:r>
            <a:endParaRPr dirty="0"/>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1381250" y="1578150"/>
            <a:ext cx="456235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dirty="0">
                <a:highlight>
                  <a:schemeClr val="accent1"/>
                </a:highlight>
                <a:latin typeface="Quattrocento Sans"/>
                <a:ea typeface="Quattrocento Sans"/>
                <a:cs typeface="Quattrocento Sans"/>
                <a:sym typeface="Quattrocento Sans"/>
              </a:rPr>
              <a:t>Dog Shelter Online </a:t>
            </a:r>
            <a:r>
              <a:rPr lang="en" sz="1200" b="1" dirty="0">
                <a:latin typeface="Quattrocento Sans"/>
                <a:ea typeface="Quattrocento Sans"/>
                <a:cs typeface="Quattrocento Sans"/>
                <a:sym typeface="Quattrocento Sans"/>
              </a:rPr>
              <a:t> </a:t>
            </a:r>
            <a:r>
              <a:rPr lang="en-US" sz="1200" dirty="0">
                <a:latin typeface="Quattrocento Sans"/>
                <a:ea typeface="Quattrocento Sans"/>
                <a:cs typeface="Quattrocento Sans"/>
                <a:sym typeface="Quattrocento Sans"/>
              </a:rPr>
              <a:t>is a website which allows users to find </a:t>
            </a:r>
            <a:r>
              <a:rPr lang="en" sz="1200" dirty="0">
                <a:latin typeface="Quattrocento Sans"/>
                <a:ea typeface="Quattrocento Sans"/>
                <a:cs typeface="Quattrocento Sans"/>
                <a:sym typeface="Quattrocento Sans"/>
              </a:rPr>
              <a:t>homeless dogs in different shelters. Once users are registered and log in, they would be able to access our database with over hundreds of dogs online. </a:t>
            </a:r>
          </a:p>
          <a:p>
            <a:pPr lvl="0">
              <a:spcBef>
                <a:spcPts val="600"/>
              </a:spcBef>
            </a:pPr>
            <a:r>
              <a:rPr lang="en" sz="1200" b="1" dirty="0">
                <a:highlight>
                  <a:schemeClr val="accent1"/>
                </a:highlight>
                <a:latin typeface="Quattrocento Sans"/>
                <a:ea typeface="Quattrocento Sans"/>
                <a:cs typeface="Quattrocento Sans"/>
                <a:sym typeface="Quattrocento Sans"/>
              </a:rPr>
              <a:t>What’s More </a:t>
            </a:r>
            <a:r>
              <a:rPr lang="en" sz="1200" b="1" dirty="0">
                <a:latin typeface="Quattrocento Sans"/>
                <a:ea typeface="Quattrocento Sans"/>
                <a:cs typeface="Quattrocento Sans"/>
                <a:sym typeface="Quattrocento Sans"/>
              </a:rPr>
              <a:t> </a:t>
            </a:r>
            <a:r>
              <a:rPr lang="en" sz="1200" dirty="0">
                <a:latin typeface="Quattrocento Sans"/>
                <a:ea typeface="Quattrocento Sans"/>
                <a:cs typeface="Quattrocento Sans"/>
                <a:sym typeface="Quattrocento Sans"/>
              </a:rPr>
              <a:t>is that our service provides an opportunity which allows users to use our data information to physically locate the dogs. Later they can continue to interact with the dogs and other users by visiting our website, post/comment on their most up to date conditions, as well as exchanging information and </a:t>
            </a:r>
            <a:r>
              <a:rPr lang="en-US" sz="1200" dirty="0">
                <a:latin typeface="Quattrocento Sans"/>
                <a:ea typeface="Quattrocento Sans"/>
                <a:cs typeface="Quattrocento Sans"/>
                <a:sym typeface="Quattrocento Sans"/>
              </a:rPr>
              <a:t>having discussions.</a:t>
            </a:r>
            <a:endParaRPr sz="1200" dirty="0">
              <a:latin typeface="Quattrocento Sans"/>
              <a:ea typeface="Quattrocento Sans"/>
              <a:cs typeface="Quattrocento Sans"/>
              <a:sym typeface="Quattrocento Sans"/>
            </a:endParaRPr>
          </a:p>
          <a:p>
            <a:pPr marL="0" lvl="0" indent="0" algn="l" rtl="0">
              <a:spcBef>
                <a:spcPts val="600"/>
              </a:spcBef>
              <a:spcAft>
                <a:spcPts val="0"/>
              </a:spcAft>
              <a:buNone/>
            </a:pPr>
            <a:endParaRPr sz="1200" dirty="0">
              <a:latin typeface="Quattrocento Sans"/>
              <a:ea typeface="Quattrocento Sans"/>
              <a:cs typeface="Quattrocento Sans"/>
              <a:sym typeface="Quattrocento Sans"/>
            </a:endParaRPr>
          </a:p>
        </p:txBody>
      </p:sp>
      <p:sp>
        <p:nvSpPr>
          <p:cNvPr id="94" name="Google Shape;94;p13"/>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lvl="0">
              <a:spcBef>
                <a:spcPts val="1000"/>
              </a:spcBef>
            </a:pPr>
            <a:r>
              <a:rPr lang="en" sz="1100" b="1" i="1" dirty="0">
                <a:latin typeface="Lora"/>
                <a:ea typeface="Lora"/>
                <a:cs typeface="Lora"/>
                <a:sym typeface="Lora"/>
              </a:rPr>
              <a:t>More info on Dog Shelter Online, please visit at </a:t>
            </a:r>
            <a:r>
              <a:rPr lang="en-US" sz="1100" b="1" i="1" u="sng" dirty="0">
                <a:latin typeface="Lora"/>
                <a:ea typeface="Lora"/>
                <a:cs typeface="Lora"/>
                <a:sym typeface="Lora"/>
              </a:rPr>
              <a:t>https://</a:t>
            </a:r>
            <a:r>
              <a:rPr lang="en-US" sz="1100" b="1" i="1" u="sng" dirty="0" err="1">
                <a:latin typeface="Lora"/>
                <a:ea typeface="Lora"/>
                <a:cs typeface="Lora"/>
                <a:sym typeface="Lora"/>
              </a:rPr>
              <a:t>github.com</a:t>
            </a:r>
            <a:r>
              <a:rPr lang="en-US" sz="1100" b="1" i="1" u="sng" dirty="0">
                <a:latin typeface="Lora"/>
                <a:ea typeface="Lora"/>
                <a:cs typeface="Lora"/>
                <a:sym typeface="Lora"/>
              </a:rPr>
              <a:t>/JYL-LU/Group-Project-2-online-pet-home</a:t>
            </a:r>
            <a:endParaRPr sz="1100" b="1" i="1" dirty="0">
              <a:latin typeface="Lora"/>
              <a:ea typeface="Lora"/>
              <a:cs typeface="Lora"/>
              <a:sym typeface="Lora"/>
            </a:endParaRPr>
          </a:p>
          <a:p>
            <a:pPr marL="0" lvl="0" indent="0" algn="l" rtl="0">
              <a:spcBef>
                <a:spcPts val="1000"/>
              </a:spcBef>
              <a:spcAft>
                <a:spcPts val="0"/>
              </a:spcAft>
              <a:buNone/>
            </a:pPr>
            <a:r>
              <a:rPr lang="en-US" sz="1100" i="1" dirty="0">
                <a:latin typeface="Lora"/>
                <a:ea typeface="Lora"/>
                <a:cs typeface="Lora"/>
                <a:sym typeface="Lora"/>
              </a:rPr>
              <a:t>Created by: Jane Lu, Chao Deng</a:t>
            </a:r>
            <a:endParaRPr sz="1100" i="1" dirty="0">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How do we build it</a:t>
            </a:r>
            <a:endParaRPr dirty="0"/>
          </a:p>
        </p:txBody>
      </p:sp>
      <p:sp>
        <p:nvSpPr>
          <p:cNvPr id="111" name="Google Shape;111;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Determine the design process</a:t>
            </a:r>
            <a:endParaRPr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7" name="Google Shape;856;p48">
            <a:extLst>
              <a:ext uri="{FF2B5EF4-FFF2-40B4-BE49-F238E27FC236}">
                <a16:creationId xmlns:a16="http://schemas.microsoft.com/office/drawing/2014/main" id="{EA5C38DB-3FEA-864F-87CD-1E726FF75258}"/>
              </a:ext>
            </a:extLst>
          </p:cNvPr>
          <p:cNvGrpSpPr/>
          <p:nvPr/>
        </p:nvGrpSpPr>
        <p:grpSpPr>
          <a:xfrm>
            <a:off x="1230316" y="2368709"/>
            <a:ext cx="369505" cy="369505"/>
            <a:chOff x="2594050" y="1631825"/>
            <a:chExt cx="439625" cy="439625"/>
          </a:xfrm>
        </p:grpSpPr>
        <p:sp>
          <p:nvSpPr>
            <p:cNvPr id="8" name="Google Shape;857;p48">
              <a:extLst>
                <a:ext uri="{FF2B5EF4-FFF2-40B4-BE49-F238E27FC236}">
                  <a16:creationId xmlns:a16="http://schemas.microsoft.com/office/drawing/2014/main" id="{F6D75E68-D98B-1A41-A7A3-3961988DADC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8;p48">
              <a:extLst>
                <a:ext uri="{FF2B5EF4-FFF2-40B4-BE49-F238E27FC236}">
                  <a16:creationId xmlns:a16="http://schemas.microsoft.com/office/drawing/2014/main" id="{8EB7DC26-C62F-F14F-B933-9A71039C6FEE}"/>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9;p48">
              <a:extLst>
                <a:ext uri="{FF2B5EF4-FFF2-40B4-BE49-F238E27FC236}">
                  <a16:creationId xmlns:a16="http://schemas.microsoft.com/office/drawing/2014/main" id="{5C567986-3A63-0D42-B4A9-6DB964EB5E5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0;p48">
              <a:extLst>
                <a:ext uri="{FF2B5EF4-FFF2-40B4-BE49-F238E27FC236}">
                  <a16:creationId xmlns:a16="http://schemas.microsoft.com/office/drawing/2014/main" id="{EDFCAA74-EC46-E246-B446-E67CC9A8F70F}"/>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Process</a:t>
            </a:r>
            <a:endParaRPr dirty="0"/>
          </a:p>
        </p:txBody>
      </p:sp>
      <p:sp>
        <p:nvSpPr>
          <p:cNvPr id="506" name="Google Shape;506;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507" name="Google Shape;507;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12" name="Google Shape;512;p40"/>
          <p:cNvGrpSpPr/>
          <p:nvPr/>
        </p:nvGrpSpPr>
        <p:grpSpPr>
          <a:xfrm>
            <a:off x="3783705" y="1712788"/>
            <a:ext cx="473400" cy="473400"/>
            <a:chOff x="3814414" y="1703401"/>
            <a:chExt cx="473400" cy="473400"/>
          </a:xfrm>
        </p:grpSpPr>
        <p:sp>
          <p:nvSpPr>
            <p:cNvPr id="513" name="Google Shape;513;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14" name="Google Shape;514;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Quattrocento Sans"/>
                  <a:ea typeface="Quattrocento Sans"/>
                  <a:cs typeface="Quattrocento Sans"/>
                  <a:sym typeface="Quattrocento Sans"/>
                </a:rPr>
                <a:t>2</a:t>
              </a:r>
              <a:endParaRPr sz="600" dirty="0">
                <a:solidFill>
                  <a:schemeClr val="dk1"/>
                </a:solidFill>
                <a:latin typeface="Quattrocento Sans"/>
                <a:ea typeface="Quattrocento Sans"/>
                <a:cs typeface="Quattrocento Sans"/>
                <a:sym typeface="Quattrocento Sans"/>
              </a:endParaRPr>
            </a:p>
          </p:txBody>
        </p:sp>
      </p:grpSp>
      <p:grpSp>
        <p:nvGrpSpPr>
          <p:cNvPr id="518" name="Google Shape;518;p40"/>
          <p:cNvGrpSpPr/>
          <p:nvPr/>
        </p:nvGrpSpPr>
        <p:grpSpPr>
          <a:xfrm>
            <a:off x="5871659" y="3240588"/>
            <a:ext cx="473400" cy="473400"/>
            <a:chOff x="6880814" y="3576300"/>
            <a:chExt cx="473400" cy="473400"/>
          </a:xfrm>
        </p:grpSpPr>
        <p:sp>
          <p:nvSpPr>
            <p:cNvPr id="519" name="Google Shape;519;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0" name="Google Shape;520;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Quattrocento Sans"/>
                  <a:ea typeface="Quattrocento Sans"/>
                  <a:cs typeface="Quattrocento Sans"/>
                  <a:sym typeface="Quattrocento Sans"/>
                </a:rPr>
                <a:t>3</a:t>
              </a:r>
              <a:endParaRPr sz="600" dirty="0">
                <a:solidFill>
                  <a:schemeClr val="dk1"/>
                </a:solidFill>
                <a:latin typeface="Quattrocento Sans"/>
                <a:ea typeface="Quattrocento Sans"/>
                <a:cs typeface="Quattrocento Sans"/>
                <a:sym typeface="Quattrocento Sans"/>
              </a:endParaRPr>
            </a:p>
          </p:txBody>
        </p:sp>
      </p:grpSp>
      <p:grpSp>
        <p:nvGrpSpPr>
          <p:cNvPr id="524" name="Google Shape;524;p40"/>
          <p:cNvGrpSpPr/>
          <p:nvPr/>
        </p:nvGrpSpPr>
        <p:grpSpPr>
          <a:xfrm>
            <a:off x="1855667" y="3296016"/>
            <a:ext cx="334744" cy="334744"/>
            <a:chOff x="2893992" y="3645628"/>
            <a:chExt cx="334744" cy="334744"/>
          </a:xfrm>
        </p:grpSpPr>
        <p:sp>
          <p:nvSpPr>
            <p:cNvPr id="525" name="Google Shape;525;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Quattrocento Sans"/>
                <a:ea typeface="Quattrocento Sans"/>
                <a:cs typeface="Quattrocento Sans"/>
                <a:sym typeface="Quattrocento Sans"/>
              </a:endParaRPr>
            </a:p>
          </p:txBody>
        </p:sp>
        <p:sp>
          <p:nvSpPr>
            <p:cNvPr id="526" name="Google Shape;526;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Quattrocento Sans"/>
                  <a:ea typeface="Quattrocento Sans"/>
                  <a:cs typeface="Quattrocento Sans"/>
                  <a:sym typeface="Quattrocento Sans"/>
                </a:rPr>
                <a:t>1</a:t>
              </a:r>
              <a:endParaRPr sz="600" dirty="0">
                <a:solidFill>
                  <a:schemeClr val="dk1"/>
                </a:solidFill>
                <a:latin typeface="Quattrocento Sans"/>
                <a:ea typeface="Quattrocento Sans"/>
                <a:cs typeface="Quattrocento Sans"/>
                <a:sym typeface="Quattrocento Sans"/>
              </a:endParaRPr>
            </a:p>
          </p:txBody>
        </p:sp>
      </p:grpSp>
      <p:sp>
        <p:nvSpPr>
          <p:cNvPr id="527" name="Google Shape;527;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sz="900" dirty="0">
              <a:solidFill>
                <a:schemeClr val="dk1"/>
              </a:solidFill>
              <a:latin typeface="Quattrocento Sans"/>
              <a:ea typeface="Quattrocento Sans"/>
              <a:cs typeface="Quattrocento Sans"/>
              <a:sym typeface="Quattrocento Sans"/>
            </a:endParaRPr>
          </a:p>
        </p:txBody>
      </p:sp>
      <p:sp>
        <p:nvSpPr>
          <p:cNvPr id="528" name="Google Shape;528;p40"/>
          <p:cNvSpPr txBox="1"/>
          <p:nvPr/>
        </p:nvSpPr>
        <p:spPr>
          <a:xfrm>
            <a:off x="4426755" y="1758511"/>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1"/>
                </a:solidFill>
                <a:latin typeface="Quattrocento Sans"/>
                <a:ea typeface="Quattrocento Sans"/>
                <a:cs typeface="Quattrocento Sans"/>
                <a:sym typeface="Quattrocento Sans"/>
              </a:rPr>
              <a:t>U</a:t>
            </a:r>
            <a:r>
              <a:rPr lang="en" sz="900" dirty="0">
                <a:solidFill>
                  <a:schemeClr val="dk1"/>
                </a:solidFill>
                <a:latin typeface="Quattrocento Sans"/>
                <a:ea typeface="Quattrocento Sans"/>
                <a:cs typeface="Quattrocento Sans"/>
                <a:sym typeface="Quattrocento Sans"/>
              </a:rPr>
              <a:t>sing Handlebars and Material Design for Bootstraps to create a frontend design</a:t>
            </a:r>
            <a:endParaRPr sz="900" dirty="0">
              <a:solidFill>
                <a:schemeClr val="dk1"/>
              </a:solidFill>
              <a:latin typeface="Quattrocento Sans"/>
              <a:ea typeface="Quattrocento Sans"/>
              <a:cs typeface="Quattrocento Sans"/>
              <a:sym typeface="Quattrocento Sans"/>
            </a:endParaRPr>
          </a:p>
        </p:txBody>
      </p:sp>
      <p:sp>
        <p:nvSpPr>
          <p:cNvPr id="530" name="Google Shape;530;p40"/>
          <p:cNvSpPr txBox="1"/>
          <p:nvPr/>
        </p:nvSpPr>
        <p:spPr>
          <a:xfrm>
            <a:off x="1153290" y="3713988"/>
            <a:ext cx="1605397" cy="93343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1"/>
                </a:solidFill>
                <a:latin typeface="Quattrocento Sans"/>
                <a:ea typeface="Quattrocento Sans"/>
                <a:cs typeface="Quattrocento Sans"/>
                <a:sym typeface="Quattrocento Sans"/>
              </a:rPr>
              <a:t>C</a:t>
            </a:r>
            <a:r>
              <a:rPr lang="en" sz="900" dirty="0" err="1">
                <a:solidFill>
                  <a:schemeClr val="dk1"/>
                </a:solidFill>
                <a:latin typeface="Quattrocento Sans"/>
                <a:ea typeface="Quattrocento Sans"/>
                <a:cs typeface="Quattrocento Sans"/>
                <a:sym typeface="Quattrocento Sans"/>
              </a:rPr>
              <a:t>reating</a:t>
            </a:r>
            <a:r>
              <a:rPr lang="en" sz="900" dirty="0">
                <a:solidFill>
                  <a:schemeClr val="dk1"/>
                </a:solidFill>
                <a:latin typeface="Quattrocento Sans"/>
                <a:ea typeface="Quattrocento Sans"/>
                <a:cs typeface="Quattrocento Sans"/>
                <a:sym typeface="Quattrocento Sans"/>
              </a:rPr>
              <a:t> a backend for data and </a:t>
            </a:r>
            <a:r>
              <a:rPr lang="en" sz="900" dirty="0" err="1">
                <a:solidFill>
                  <a:schemeClr val="dk1"/>
                </a:solidFill>
                <a:latin typeface="Quattrocento Sans"/>
                <a:ea typeface="Quattrocento Sans"/>
                <a:cs typeface="Quattrocento Sans"/>
                <a:sym typeface="Quattrocento Sans"/>
              </a:rPr>
              <a:t>api</a:t>
            </a:r>
            <a:r>
              <a:rPr lang="en" sz="900" dirty="0">
                <a:solidFill>
                  <a:schemeClr val="dk1"/>
                </a:solidFill>
                <a:latin typeface="Quattrocento Sans"/>
                <a:ea typeface="Quattrocento Sans"/>
                <a:cs typeface="Quattrocento Sans"/>
                <a:sym typeface="Quattrocento Sans"/>
              </a:rPr>
              <a:t> routes that links between front and backend using node and express. </a:t>
            </a:r>
            <a:r>
              <a:rPr lang="en-US" sz="900" dirty="0">
                <a:solidFill>
                  <a:schemeClr val="dk1"/>
                </a:solidFill>
                <a:latin typeface="Quattrocento Sans"/>
                <a:ea typeface="Quattrocento Sans"/>
                <a:cs typeface="Quattrocento Sans"/>
                <a:sym typeface="Quattrocento Sans"/>
              </a:rPr>
              <a:t>J</a:t>
            </a:r>
            <a:r>
              <a:rPr lang="en" sz="900" dirty="0">
                <a:solidFill>
                  <a:schemeClr val="dk1"/>
                </a:solidFill>
                <a:latin typeface="Quattrocento Sans"/>
                <a:ea typeface="Quattrocento Sans"/>
                <a:cs typeface="Quattrocento Sans"/>
                <a:sym typeface="Quattrocento Sans"/>
              </a:rPr>
              <a:t>s as well as </a:t>
            </a:r>
            <a:r>
              <a:rPr lang="en" sz="900" dirty="0" err="1">
                <a:solidFill>
                  <a:schemeClr val="dk1"/>
                </a:solidFill>
                <a:latin typeface="Quattrocento Sans"/>
                <a:ea typeface="Quattrocento Sans"/>
                <a:cs typeface="Quattrocento Sans"/>
                <a:sym typeface="Quattrocento Sans"/>
              </a:rPr>
              <a:t>sequelize</a:t>
            </a:r>
            <a:r>
              <a:rPr lang="en" sz="900" dirty="0">
                <a:solidFill>
                  <a:schemeClr val="dk1"/>
                </a:solidFill>
                <a:latin typeface="Quattrocento Sans"/>
                <a:ea typeface="Quattrocento Sans"/>
                <a:cs typeface="Quattrocento Sans"/>
                <a:sym typeface="Quattrocento Sans"/>
              </a:rPr>
              <a:t> and mysql2</a:t>
            </a:r>
            <a:endParaRPr sz="900" dirty="0">
              <a:solidFill>
                <a:schemeClr val="dk1"/>
              </a:solidFill>
              <a:latin typeface="Quattrocento Sans"/>
              <a:ea typeface="Quattrocento Sans"/>
              <a:cs typeface="Quattrocento Sans"/>
              <a:sym typeface="Quattrocento Sans"/>
            </a:endParaRPr>
          </a:p>
        </p:txBody>
      </p:sp>
      <p:sp>
        <p:nvSpPr>
          <p:cNvPr id="532" name="Google Shape;532;p40"/>
          <p:cNvSpPr txBox="1"/>
          <p:nvPr/>
        </p:nvSpPr>
        <p:spPr>
          <a:xfrm>
            <a:off x="5465180" y="3727888"/>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1"/>
                </a:solidFill>
                <a:latin typeface="Quattrocento Sans"/>
                <a:ea typeface="Quattrocento Sans"/>
                <a:cs typeface="Quattrocento Sans"/>
                <a:sym typeface="Quattrocento Sans"/>
              </a:rPr>
              <a:t>Using Heroku to deploy our application  </a:t>
            </a:r>
            <a:endParaRPr sz="900" dirty="0">
              <a:solidFill>
                <a:schemeClr val="dk1"/>
              </a:solidFill>
              <a:latin typeface="Quattrocento Sans"/>
              <a:ea typeface="Quattrocento Sans"/>
              <a:cs typeface="Quattrocento Sans"/>
              <a:sym typeface="Quattrocento Sans"/>
            </a:endParaRPr>
          </a:p>
        </p:txBody>
      </p:sp>
      <p:grpSp>
        <p:nvGrpSpPr>
          <p:cNvPr id="533" name="Google Shape;533;p40"/>
          <p:cNvGrpSpPr/>
          <p:nvPr/>
        </p:nvGrpSpPr>
        <p:grpSpPr>
          <a:xfrm>
            <a:off x="916458" y="1019750"/>
            <a:ext cx="214625" cy="214625"/>
            <a:chOff x="2594050" y="1631825"/>
            <a:chExt cx="439625" cy="439625"/>
          </a:xfrm>
        </p:grpSpPr>
        <p:sp>
          <p:nvSpPr>
            <p:cNvPr id="534" name="Google Shape;534;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4571494"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a:t>
            </a:r>
            <a:r>
              <a:rPr lang="en" dirty="0">
                <a:highlight>
                  <a:schemeClr val="accent1"/>
                </a:highlight>
              </a:rPr>
              <a:t>list of tools we have used</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Clr>
                <a:schemeClr val="accent1"/>
              </a:buClr>
              <a:buSzPts val="2400"/>
              <a:buChar char="◉"/>
            </a:pPr>
            <a:r>
              <a:rPr lang="en-US" sz="1600" dirty="0"/>
              <a:t>Node.js and </a:t>
            </a:r>
            <a:r>
              <a:rPr lang="en-US" sz="1600" dirty="0" err="1"/>
              <a:t>Express.js</a:t>
            </a:r>
            <a:endParaRPr sz="1600" dirty="0"/>
          </a:p>
          <a:p>
            <a:pPr marL="457200" lvl="0" indent="-381000" algn="l" rtl="0">
              <a:spcBef>
                <a:spcPts val="0"/>
              </a:spcBef>
              <a:spcAft>
                <a:spcPts val="0"/>
              </a:spcAft>
              <a:buClr>
                <a:schemeClr val="accent1"/>
              </a:buClr>
              <a:buSzPts val="2400"/>
              <a:buChar char="◉"/>
            </a:pPr>
            <a:r>
              <a:rPr lang="en-US" sz="1600" dirty="0" err="1"/>
              <a:t>Sequelize</a:t>
            </a:r>
            <a:r>
              <a:rPr lang="en-US" sz="1600" dirty="0"/>
              <a:t> </a:t>
            </a:r>
          </a:p>
          <a:p>
            <a:pPr marL="457200" lvl="0" indent="-381000" algn="l" rtl="0">
              <a:spcBef>
                <a:spcPts val="0"/>
              </a:spcBef>
              <a:spcAft>
                <a:spcPts val="0"/>
              </a:spcAft>
              <a:buClr>
                <a:schemeClr val="accent1"/>
              </a:buClr>
              <a:buSzPts val="2400"/>
              <a:buChar char="◉"/>
            </a:pPr>
            <a:r>
              <a:rPr lang="en-US" sz="1600" dirty="0"/>
              <a:t>Mysql2</a:t>
            </a:r>
          </a:p>
          <a:p>
            <a:pPr marL="457200" lvl="0" indent="-381000" algn="l" rtl="0">
              <a:spcBef>
                <a:spcPts val="0"/>
              </a:spcBef>
              <a:spcAft>
                <a:spcPts val="0"/>
              </a:spcAft>
              <a:buClr>
                <a:schemeClr val="accent1"/>
              </a:buClr>
              <a:buSzPts val="2400"/>
              <a:buChar char="◉"/>
            </a:pPr>
            <a:r>
              <a:rPr lang="en-US" sz="1600" dirty="0" err="1"/>
              <a:t>Handlebars.js</a:t>
            </a:r>
            <a:endParaRPr lang="en-US" sz="1600" dirty="0"/>
          </a:p>
          <a:p>
            <a:pPr marL="457200" lvl="0" indent="-381000" algn="l" rtl="0">
              <a:spcBef>
                <a:spcPts val="0"/>
              </a:spcBef>
              <a:spcAft>
                <a:spcPts val="0"/>
              </a:spcAft>
              <a:buClr>
                <a:schemeClr val="accent1"/>
              </a:buClr>
              <a:buSzPts val="2400"/>
              <a:buChar char="◉"/>
            </a:pPr>
            <a:r>
              <a:rPr lang="en-US" sz="1600" dirty="0"/>
              <a:t>Heroku</a:t>
            </a:r>
          </a:p>
          <a:p>
            <a:pPr marL="457200" lvl="0" indent="-381000" algn="l" rtl="0">
              <a:spcBef>
                <a:spcPts val="0"/>
              </a:spcBef>
              <a:spcAft>
                <a:spcPts val="0"/>
              </a:spcAft>
              <a:buClr>
                <a:schemeClr val="accent1"/>
              </a:buClr>
              <a:buSzPts val="2400"/>
              <a:buChar char="◉"/>
            </a:pPr>
            <a:r>
              <a:rPr lang="en-US" sz="1600" dirty="0" err="1"/>
              <a:t>Bcrypt</a:t>
            </a:r>
            <a:endParaRPr lang="en-US" sz="1600" dirty="0"/>
          </a:p>
          <a:p>
            <a:pPr marL="457200" lvl="0" indent="-381000" algn="l" rtl="0">
              <a:spcBef>
                <a:spcPts val="0"/>
              </a:spcBef>
              <a:spcAft>
                <a:spcPts val="0"/>
              </a:spcAft>
              <a:buClr>
                <a:schemeClr val="accent1"/>
              </a:buClr>
              <a:buSzPts val="2400"/>
              <a:buChar char="◉"/>
            </a:pPr>
            <a:r>
              <a:rPr lang="en-US" sz="1600" dirty="0"/>
              <a:t>Connect-session-</a:t>
            </a:r>
            <a:r>
              <a:rPr lang="en-US" sz="1600" dirty="0" err="1"/>
              <a:t>sequelize</a:t>
            </a:r>
            <a:endParaRPr lang="en-US" sz="1600" dirty="0"/>
          </a:p>
          <a:p>
            <a:pPr marL="457200" lvl="0" indent="-381000" algn="l" rtl="0">
              <a:spcBef>
                <a:spcPts val="0"/>
              </a:spcBef>
              <a:spcAft>
                <a:spcPts val="0"/>
              </a:spcAft>
              <a:buClr>
                <a:schemeClr val="accent1"/>
              </a:buClr>
              <a:buSzPts val="2400"/>
              <a:buChar char="◉"/>
            </a:pPr>
            <a:r>
              <a:rPr lang="en-US" sz="1600" dirty="0" err="1"/>
              <a:t>Dotenv</a:t>
            </a:r>
            <a:endParaRPr lang="en-US" sz="1600" dirty="0"/>
          </a:p>
          <a:p>
            <a:pPr marL="457200" lvl="0" indent="-381000" algn="l" rtl="0">
              <a:spcBef>
                <a:spcPts val="0"/>
              </a:spcBef>
              <a:spcAft>
                <a:spcPts val="0"/>
              </a:spcAft>
              <a:buClr>
                <a:schemeClr val="accent1"/>
              </a:buClr>
              <a:buSzPts val="2400"/>
              <a:buChar char="◉"/>
            </a:pPr>
            <a:r>
              <a:rPr lang="en-US" sz="1600" dirty="0"/>
              <a:t>Material Design for Bootstrap </a:t>
            </a:r>
          </a:p>
          <a:p>
            <a:pPr marL="76200" lvl="0" indent="0" algn="l" rtl="0">
              <a:spcBef>
                <a:spcPts val="0"/>
              </a:spcBef>
              <a:spcAft>
                <a:spcPts val="0"/>
              </a:spcAft>
              <a:buClr>
                <a:schemeClr val="accent1"/>
              </a:buClr>
              <a:buSzPts val="2400"/>
              <a:buNone/>
            </a:pPr>
            <a:endParaRPr lang="en-US" sz="1600" dirty="0"/>
          </a:p>
          <a:p>
            <a:pPr marL="76200" lvl="0" indent="0" algn="l" rtl="0">
              <a:spcBef>
                <a:spcPts val="0"/>
              </a:spcBef>
              <a:spcAft>
                <a:spcPts val="0"/>
              </a:spcAft>
              <a:buClr>
                <a:schemeClr val="accent1"/>
              </a:buClr>
              <a:buSzPts val="2400"/>
              <a:buNone/>
            </a:pPr>
            <a:endParaRPr dirty="0"/>
          </a:p>
          <a:p>
            <a:pPr marL="0" lvl="0" indent="0" algn="l" rtl="0">
              <a:spcBef>
                <a:spcPts val="600"/>
              </a:spcBef>
              <a:spcAft>
                <a:spcPts val="0"/>
              </a:spcAft>
              <a:buNone/>
            </a:pPr>
            <a:endParaRPr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chemeClr val="accent1"/>
                </a:highlight>
              </a:rPr>
              <a:t>Register </a:t>
            </a:r>
          </a:p>
          <a:p>
            <a:pPr marL="0" lvl="0" indent="0" algn="l" rtl="0">
              <a:spcBef>
                <a:spcPts val="600"/>
              </a:spcBef>
              <a:spcAft>
                <a:spcPts val="0"/>
              </a:spcAft>
              <a:buNone/>
            </a:pPr>
            <a:endParaRPr b="1" dirty="0">
              <a:highlight>
                <a:schemeClr val="accent1"/>
              </a:highlight>
            </a:endParaRPr>
          </a:p>
          <a:p>
            <a:pPr marL="0" lvl="0" indent="0" algn="l" rtl="0">
              <a:spcBef>
                <a:spcPts val="600"/>
              </a:spcBef>
              <a:spcAft>
                <a:spcPts val="0"/>
              </a:spcAft>
              <a:buNone/>
            </a:pPr>
            <a:r>
              <a:rPr lang="en" sz="1600" dirty="0"/>
              <a:t>Once users visit our website, they will need to create a username and a password for their user account.</a:t>
            </a:r>
            <a:endParaRPr sz="1600" dirty="0"/>
          </a:p>
        </p:txBody>
      </p:sp>
      <p:sp>
        <p:nvSpPr>
          <p:cNvPr id="158" name="Google Shape;158;p19"/>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User Information</a:t>
            </a:r>
            <a:endParaRPr dirty="0"/>
          </a:p>
        </p:txBody>
      </p:sp>
      <p:sp>
        <p:nvSpPr>
          <p:cNvPr id="159" name="Google Shape;159;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chemeClr val="accent1"/>
                </a:highlight>
              </a:rPr>
              <a:t>Log in and Log out</a:t>
            </a:r>
          </a:p>
          <a:p>
            <a:pPr marL="0" lvl="0" indent="0" algn="l" rtl="0">
              <a:spcBef>
                <a:spcPts val="600"/>
              </a:spcBef>
              <a:spcAft>
                <a:spcPts val="0"/>
              </a:spcAft>
              <a:buNone/>
            </a:pPr>
            <a:endParaRPr lang="en-US" b="1" dirty="0">
              <a:highlight>
                <a:schemeClr val="accent1"/>
              </a:highlight>
            </a:endParaRPr>
          </a:p>
          <a:p>
            <a:pPr marL="0" lvl="0" indent="0" algn="l" rtl="0">
              <a:spcBef>
                <a:spcPts val="600"/>
              </a:spcBef>
              <a:spcAft>
                <a:spcPts val="0"/>
              </a:spcAft>
              <a:buNone/>
            </a:pPr>
            <a:r>
              <a:rPr lang="en-US" sz="1600" dirty="0"/>
              <a:t>Our website will store all user information safely using </a:t>
            </a:r>
            <a:r>
              <a:rPr lang="en-US" sz="1600" dirty="0" err="1"/>
              <a:t>bcrypt</a:t>
            </a:r>
            <a:r>
              <a:rPr lang="en-US" sz="1600" dirty="0"/>
              <a:t>.</a:t>
            </a:r>
            <a:endParaRPr sz="1600" dirty="0"/>
          </a:p>
        </p:txBody>
      </p:sp>
      <p:grpSp>
        <p:nvGrpSpPr>
          <p:cNvPr id="160" name="Google Shape;160;p19"/>
          <p:cNvGrpSpPr/>
          <p:nvPr/>
        </p:nvGrpSpPr>
        <p:grpSpPr>
          <a:xfrm>
            <a:off x="916458" y="1019750"/>
            <a:ext cx="214625" cy="214625"/>
            <a:chOff x="2594050" y="1631825"/>
            <a:chExt cx="439625" cy="439625"/>
          </a:xfrm>
        </p:grpSpPr>
        <p:sp>
          <p:nvSpPr>
            <p:cNvPr id="161" name="Google Shape;161;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 Interaction</a:t>
            </a:r>
            <a:endParaRPr dirty="0"/>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Login </a:t>
            </a:r>
            <a:endParaRPr b="1" dirty="0">
              <a:highlight>
                <a:schemeClr val="accent1"/>
              </a:highlight>
            </a:endParaRPr>
          </a:p>
          <a:p>
            <a:pPr marL="0" lvl="0" indent="0" algn="l" rtl="0">
              <a:spcBef>
                <a:spcPts val="600"/>
              </a:spcBef>
              <a:spcAft>
                <a:spcPts val="0"/>
              </a:spcAft>
              <a:buNone/>
            </a:pPr>
            <a:r>
              <a:rPr lang="en-US" dirty="0"/>
              <a:t>U</a:t>
            </a:r>
            <a:r>
              <a:rPr lang="en" dirty="0" err="1"/>
              <a:t>sers</a:t>
            </a:r>
            <a:r>
              <a:rPr lang="en" dirty="0"/>
              <a:t> will need to log in their own account to access our database.</a:t>
            </a:r>
            <a:endParaRPr dirty="0"/>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chemeClr val="accent1"/>
                </a:highlight>
              </a:rPr>
              <a:t>Review our dog info</a:t>
            </a:r>
            <a:endParaRPr b="1" dirty="0">
              <a:highlight>
                <a:schemeClr val="accent1"/>
              </a:highlight>
            </a:endParaRPr>
          </a:p>
          <a:p>
            <a:pPr marL="0" lvl="0" indent="0" algn="l" rtl="0">
              <a:spcBef>
                <a:spcPts val="600"/>
              </a:spcBef>
              <a:spcAft>
                <a:spcPts val="0"/>
              </a:spcAft>
              <a:buNone/>
            </a:pPr>
            <a:r>
              <a:rPr lang="en-US" dirty="0"/>
              <a:t>R</a:t>
            </a:r>
            <a:r>
              <a:rPr lang="en" dirty="0" err="1"/>
              <a:t>eview</a:t>
            </a:r>
            <a:r>
              <a:rPr lang="en" dirty="0"/>
              <a:t> all and look for a specific dog by using their id, and names.</a:t>
            </a:r>
            <a:endParaRPr dirty="0"/>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highlight>
                  <a:schemeClr val="accent1"/>
                </a:highlight>
              </a:rPr>
              <a:t>Comment</a:t>
            </a:r>
            <a:endParaRPr b="1" dirty="0">
              <a:highlight>
                <a:schemeClr val="accent1"/>
              </a:highlight>
            </a:endParaRPr>
          </a:p>
          <a:p>
            <a:pPr marL="0" lvl="0" indent="0" algn="l" rtl="0">
              <a:spcBef>
                <a:spcPts val="600"/>
              </a:spcBef>
              <a:spcAft>
                <a:spcPts val="0"/>
              </a:spcAft>
              <a:buNone/>
            </a:pPr>
            <a:r>
              <a:rPr lang="en-US" dirty="0"/>
              <a:t>Updating dog’s condition by posting comments and share ideas/having discussions with other users online. </a:t>
            </a: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185D-5D75-5E40-A22C-44A4DA739E4A}"/>
              </a:ext>
            </a:extLst>
          </p:cNvPr>
          <p:cNvSpPr>
            <a:spLocks noGrp="1"/>
          </p:cNvSpPr>
          <p:nvPr>
            <p:ph type="title"/>
          </p:nvPr>
        </p:nvSpPr>
        <p:spPr>
          <a:xfrm>
            <a:off x="1500122" y="902684"/>
            <a:ext cx="3878400" cy="435600"/>
          </a:xfrm>
        </p:spPr>
        <p:txBody>
          <a:bodyPr/>
          <a:lstStyle/>
          <a:p>
            <a:r>
              <a:rPr lang="en-US" dirty="0"/>
              <a:t>App Demonstration </a:t>
            </a:r>
          </a:p>
        </p:txBody>
      </p:sp>
      <p:sp>
        <p:nvSpPr>
          <p:cNvPr id="3" name="Text Placeholder 2">
            <a:extLst>
              <a:ext uri="{FF2B5EF4-FFF2-40B4-BE49-F238E27FC236}">
                <a16:creationId xmlns:a16="http://schemas.microsoft.com/office/drawing/2014/main" id="{74253AE9-34AC-7E46-8B46-C5DEF20EE80F}"/>
              </a:ext>
            </a:extLst>
          </p:cNvPr>
          <p:cNvSpPr>
            <a:spLocks noGrp="1"/>
          </p:cNvSpPr>
          <p:nvPr>
            <p:ph type="body" idx="1"/>
          </p:nvPr>
        </p:nvSpPr>
        <p:spPr>
          <a:xfrm>
            <a:off x="9450217" y="4174444"/>
            <a:ext cx="2124635" cy="369795"/>
          </a:xfrm>
        </p:spPr>
        <p:txBody>
          <a:bodyPr/>
          <a:lstStyle/>
          <a:p>
            <a:endParaRPr lang="en-US" sz="1200" dirty="0"/>
          </a:p>
        </p:txBody>
      </p:sp>
      <p:sp>
        <p:nvSpPr>
          <p:cNvPr id="4" name="Slide Number Placeholder 3">
            <a:extLst>
              <a:ext uri="{FF2B5EF4-FFF2-40B4-BE49-F238E27FC236}">
                <a16:creationId xmlns:a16="http://schemas.microsoft.com/office/drawing/2014/main" id="{4C015E7A-8585-A742-AC0A-74B312B0FF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Google Shape;187;p21">
            <a:extLst>
              <a:ext uri="{FF2B5EF4-FFF2-40B4-BE49-F238E27FC236}">
                <a16:creationId xmlns:a16="http://schemas.microsoft.com/office/drawing/2014/main" id="{F0402BCE-B061-2B48-8B79-7B2E4223FFFE}"/>
              </a:ext>
            </a:extLst>
          </p:cNvPr>
          <p:cNvSpPr/>
          <p:nvPr/>
        </p:nvSpPr>
        <p:spPr>
          <a:xfrm>
            <a:off x="625400" y="736700"/>
            <a:ext cx="790200" cy="79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88;p21">
            <a:extLst>
              <a:ext uri="{FF2B5EF4-FFF2-40B4-BE49-F238E27FC236}">
                <a16:creationId xmlns:a16="http://schemas.microsoft.com/office/drawing/2014/main" id="{8E39CA18-405B-9C49-86FB-F97F311E0BE6}"/>
              </a:ext>
            </a:extLst>
          </p:cNvPr>
          <p:cNvGrpSpPr/>
          <p:nvPr/>
        </p:nvGrpSpPr>
        <p:grpSpPr>
          <a:xfrm>
            <a:off x="842317" y="975119"/>
            <a:ext cx="356204" cy="313212"/>
            <a:chOff x="1929775" y="320925"/>
            <a:chExt cx="423800" cy="372650"/>
          </a:xfrm>
        </p:grpSpPr>
        <p:sp>
          <p:nvSpPr>
            <p:cNvPr id="7" name="Google Shape;189;p21">
              <a:extLst>
                <a:ext uri="{FF2B5EF4-FFF2-40B4-BE49-F238E27FC236}">
                  <a16:creationId xmlns:a16="http://schemas.microsoft.com/office/drawing/2014/main" id="{C8D750BF-BD2D-694B-8790-7C713CA428AF}"/>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p21">
              <a:extLst>
                <a:ext uri="{FF2B5EF4-FFF2-40B4-BE49-F238E27FC236}">
                  <a16:creationId xmlns:a16="http://schemas.microsoft.com/office/drawing/2014/main" id="{D6957DB7-40EE-9941-A635-34BE257FDBC7}"/>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1;p21">
              <a:extLst>
                <a:ext uri="{FF2B5EF4-FFF2-40B4-BE49-F238E27FC236}">
                  <a16:creationId xmlns:a16="http://schemas.microsoft.com/office/drawing/2014/main" id="{158825EE-9547-724F-8A48-E3EC1A7A8F1D}"/>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2;p21">
              <a:extLst>
                <a:ext uri="{FF2B5EF4-FFF2-40B4-BE49-F238E27FC236}">
                  <a16:creationId xmlns:a16="http://schemas.microsoft.com/office/drawing/2014/main" id="{2C62F514-4553-8D46-8376-FECF1C32227F}"/>
                </a:ext>
              </a:extLst>
            </p:cNvPr>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p21">
              <a:extLst>
                <a:ext uri="{FF2B5EF4-FFF2-40B4-BE49-F238E27FC236}">
                  <a16:creationId xmlns:a16="http://schemas.microsoft.com/office/drawing/2014/main" id="{ACEE35B5-117F-9644-AED0-A58796413844}"/>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descr="Graphical user interface, text, application&#10;&#10;Description automatically generated">
            <a:extLst>
              <a:ext uri="{FF2B5EF4-FFF2-40B4-BE49-F238E27FC236}">
                <a16:creationId xmlns:a16="http://schemas.microsoft.com/office/drawing/2014/main" id="{61E15CE3-789A-456B-85AE-90EF9DB00AFE}"/>
              </a:ext>
            </a:extLst>
          </p:cNvPr>
          <p:cNvPicPr>
            <a:picLocks noChangeAspect="1"/>
          </p:cNvPicPr>
          <p:nvPr/>
        </p:nvPicPr>
        <p:blipFill>
          <a:blip r:embed="rId2"/>
          <a:stretch>
            <a:fillRect/>
          </a:stretch>
        </p:blipFill>
        <p:spPr>
          <a:xfrm>
            <a:off x="5265322" y="1585896"/>
            <a:ext cx="2137751" cy="1063427"/>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B7EE9E6-B396-4C70-B86D-1F9161A12FA8}"/>
              </a:ext>
            </a:extLst>
          </p:cNvPr>
          <p:cNvPicPr>
            <a:picLocks noChangeAspect="1"/>
          </p:cNvPicPr>
          <p:nvPr/>
        </p:nvPicPr>
        <p:blipFill>
          <a:blip r:embed="rId3"/>
          <a:stretch>
            <a:fillRect/>
          </a:stretch>
        </p:blipFill>
        <p:spPr>
          <a:xfrm>
            <a:off x="5230777" y="3219444"/>
            <a:ext cx="2206842" cy="1072904"/>
          </a:xfrm>
          <a:prstGeom prst="rect">
            <a:avLst/>
          </a:prstGeom>
        </p:spPr>
      </p:pic>
      <p:sp>
        <p:nvSpPr>
          <p:cNvPr id="19" name="TextBox 18">
            <a:extLst>
              <a:ext uri="{FF2B5EF4-FFF2-40B4-BE49-F238E27FC236}">
                <a16:creationId xmlns:a16="http://schemas.microsoft.com/office/drawing/2014/main" id="{287F8F06-8EF0-4372-9997-2BB95A1A6031}"/>
              </a:ext>
            </a:extLst>
          </p:cNvPr>
          <p:cNvSpPr txBox="1"/>
          <p:nvPr/>
        </p:nvSpPr>
        <p:spPr>
          <a:xfrm>
            <a:off x="5149938" y="4292348"/>
            <a:ext cx="4575362" cy="307777"/>
          </a:xfrm>
          <a:prstGeom prst="rect">
            <a:avLst/>
          </a:prstGeom>
          <a:noFill/>
        </p:spPr>
        <p:txBody>
          <a:bodyPr wrap="square">
            <a:spAutoFit/>
          </a:bodyPr>
          <a:lstStyle/>
          <a:p>
            <a:r>
              <a:rPr lang="en-US" dirty="0"/>
              <a:t>Comment </a:t>
            </a:r>
            <a:r>
              <a:rPr lang="en-US" sz="1000" dirty="0"/>
              <a:t>page</a:t>
            </a:r>
          </a:p>
        </p:txBody>
      </p:sp>
      <p:sp>
        <p:nvSpPr>
          <p:cNvPr id="23" name="TextBox 22">
            <a:extLst>
              <a:ext uri="{FF2B5EF4-FFF2-40B4-BE49-F238E27FC236}">
                <a16:creationId xmlns:a16="http://schemas.microsoft.com/office/drawing/2014/main" id="{264DED65-1AB7-480C-906A-21B88A0D4524}"/>
              </a:ext>
            </a:extLst>
          </p:cNvPr>
          <p:cNvSpPr txBox="1"/>
          <p:nvPr/>
        </p:nvSpPr>
        <p:spPr>
          <a:xfrm>
            <a:off x="5197547" y="2760111"/>
            <a:ext cx="4575362" cy="307777"/>
          </a:xfrm>
          <a:prstGeom prst="rect">
            <a:avLst/>
          </a:prstGeom>
          <a:noFill/>
        </p:spPr>
        <p:txBody>
          <a:bodyPr wrap="square">
            <a:spAutoFit/>
          </a:bodyPr>
          <a:lstStyle/>
          <a:p>
            <a:r>
              <a:rPr lang="en-US" dirty="0"/>
              <a:t>Home </a:t>
            </a:r>
            <a:r>
              <a:rPr lang="en-US" sz="1000" dirty="0"/>
              <a:t>page</a:t>
            </a:r>
          </a:p>
        </p:txBody>
      </p:sp>
      <p:pic>
        <p:nvPicPr>
          <p:cNvPr id="25" name="Picture 24" descr="Graphical user interface&#10;&#10;Description automatically generated with medium confidence">
            <a:extLst>
              <a:ext uri="{FF2B5EF4-FFF2-40B4-BE49-F238E27FC236}">
                <a16:creationId xmlns:a16="http://schemas.microsoft.com/office/drawing/2014/main" id="{96EF536B-5FB8-4CB4-9717-8B0D062C7E9D}"/>
              </a:ext>
            </a:extLst>
          </p:cNvPr>
          <p:cNvPicPr>
            <a:picLocks noChangeAspect="1"/>
          </p:cNvPicPr>
          <p:nvPr/>
        </p:nvPicPr>
        <p:blipFill>
          <a:blip r:embed="rId4"/>
          <a:stretch>
            <a:fillRect/>
          </a:stretch>
        </p:blipFill>
        <p:spPr>
          <a:xfrm>
            <a:off x="1500122" y="3141213"/>
            <a:ext cx="2533185" cy="1183038"/>
          </a:xfrm>
          <a:prstGeom prst="rect">
            <a:avLst/>
          </a:prstGeom>
        </p:spPr>
      </p:pic>
      <p:sp>
        <p:nvSpPr>
          <p:cNvPr id="28" name="TextBox 27">
            <a:extLst>
              <a:ext uri="{FF2B5EF4-FFF2-40B4-BE49-F238E27FC236}">
                <a16:creationId xmlns:a16="http://schemas.microsoft.com/office/drawing/2014/main" id="{CFDD3993-D296-4CA7-9537-375A47662AA3}"/>
              </a:ext>
            </a:extLst>
          </p:cNvPr>
          <p:cNvSpPr txBox="1"/>
          <p:nvPr/>
        </p:nvSpPr>
        <p:spPr>
          <a:xfrm>
            <a:off x="1456420" y="4256610"/>
            <a:ext cx="4575362" cy="307777"/>
          </a:xfrm>
          <a:prstGeom prst="rect">
            <a:avLst/>
          </a:prstGeom>
          <a:noFill/>
        </p:spPr>
        <p:txBody>
          <a:bodyPr wrap="square">
            <a:spAutoFit/>
          </a:bodyPr>
          <a:lstStyle/>
          <a:p>
            <a:r>
              <a:rPr lang="en-US" dirty="0"/>
              <a:t>Dashboard </a:t>
            </a:r>
            <a:r>
              <a:rPr lang="en-US" sz="1000" dirty="0"/>
              <a:t>page</a:t>
            </a:r>
          </a:p>
        </p:txBody>
      </p:sp>
      <p:pic>
        <p:nvPicPr>
          <p:cNvPr id="30" name="Picture 29" descr="Graphical user interface, application&#10;&#10;Description automatically generated">
            <a:extLst>
              <a:ext uri="{FF2B5EF4-FFF2-40B4-BE49-F238E27FC236}">
                <a16:creationId xmlns:a16="http://schemas.microsoft.com/office/drawing/2014/main" id="{21037E84-8B5D-4183-8959-CDC8F66624E0}"/>
              </a:ext>
            </a:extLst>
          </p:cNvPr>
          <p:cNvPicPr>
            <a:picLocks noChangeAspect="1"/>
          </p:cNvPicPr>
          <p:nvPr/>
        </p:nvPicPr>
        <p:blipFill>
          <a:blip r:embed="rId5"/>
          <a:stretch>
            <a:fillRect/>
          </a:stretch>
        </p:blipFill>
        <p:spPr>
          <a:xfrm>
            <a:off x="1506301" y="1585896"/>
            <a:ext cx="2448754" cy="1120528"/>
          </a:xfrm>
          <a:prstGeom prst="rect">
            <a:avLst/>
          </a:prstGeom>
        </p:spPr>
      </p:pic>
      <p:sp>
        <p:nvSpPr>
          <p:cNvPr id="31" name="TextBox 30">
            <a:extLst>
              <a:ext uri="{FF2B5EF4-FFF2-40B4-BE49-F238E27FC236}">
                <a16:creationId xmlns:a16="http://schemas.microsoft.com/office/drawing/2014/main" id="{2647EE69-6B24-4A25-99B4-6162701D63DD}"/>
              </a:ext>
            </a:extLst>
          </p:cNvPr>
          <p:cNvSpPr txBox="1"/>
          <p:nvPr/>
        </p:nvSpPr>
        <p:spPr>
          <a:xfrm>
            <a:off x="1456420" y="2769930"/>
            <a:ext cx="4575362" cy="307777"/>
          </a:xfrm>
          <a:prstGeom prst="rect">
            <a:avLst/>
          </a:prstGeom>
          <a:noFill/>
        </p:spPr>
        <p:txBody>
          <a:bodyPr wrap="square">
            <a:spAutoFit/>
          </a:bodyPr>
          <a:lstStyle/>
          <a:p>
            <a:r>
              <a:rPr lang="en-US" dirty="0"/>
              <a:t>User </a:t>
            </a:r>
            <a:r>
              <a:rPr lang="en-US" sz="1000" dirty="0"/>
              <a:t>page</a:t>
            </a:r>
          </a:p>
        </p:txBody>
      </p:sp>
    </p:spTree>
    <p:extLst>
      <p:ext uri="{BB962C8B-B14F-4D97-AF65-F5344CB8AC3E}">
        <p14:creationId xmlns:p14="http://schemas.microsoft.com/office/powerpoint/2010/main" val="2484891404"/>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463</Words>
  <Application>Microsoft Office PowerPoint</Application>
  <PresentationFormat>On-screen Show (16:9)</PresentationFormat>
  <Paragraphs>78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Arial</vt:lpstr>
      <vt:lpstr>Lora</vt:lpstr>
      <vt:lpstr>Quattrocento Sans</vt:lpstr>
      <vt:lpstr>Viola template</vt:lpstr>
      <vt:lpstr>Dog Shelter Online {presentation}</vt:lpstr>
      <vt:lpstr>App Concept</vt:lpstr>
      <vt:lpstr>Website Story</vt:lpstr>
      <vt:lpstr>How do we build it</vt:lpstr>
      <vt:lpstr>Design Process</vt:lpstr>
      <vt:lpstr>This is a list of tools we have used</vt:lpstr>
      <vt:lpstr>User Information</vt:lpstr>
      <vt:lpstr>App Interaction</vt:lpstr>
      <vt:lpstr>App Demonstration </vt:lpstr>
      <vt:lpstr>Later Improvement </vt:lpstr>
      <vt:lpstr>Later Improvement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Shelter Online {presentation}</dc:title>
  <dc:creator>Hunter</dc:creator>
  <cp:lastModifiedBy>chao deng</cp:lastModifiedBy>
  <cp:revision>4</cp:revision>
  <dcterms:modified xsi:type="dcterms:W3CDTF">2021-08-17T19:13:09Z</dcterms:modified>
</cp:coreProperties>
</file>