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CC00"/>
    <a:srgbClr val="00CC66"/>
    <a:srgbClr val="FF0066"/>
    <a:srgbClr val="0066CC"/>
    <a:srgbClr val="FFCC00"/>
    <a:srgbClr val="000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56" d="100"/>
          <a:sy n="56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fld id="{4ED1D78B-A70A-4C69-B16A-24F1A05C0E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F8759BCA-8852-4725-9305-48557E70B7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1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B7FFCF-87E9-4196-85DC-612E2A638A5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62C20-A443-41F0-BA54-6285EE4F4D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96680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8AE9F-3896-4201-BDFE-F5A0813FDE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6794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F78E5-B884-4D29-AEDA-0FF6808FFA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04697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B6CF-585E-4FCC-8315-0AE55AB965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4889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17DED-8E1D-4032-AE5B-C68EB0757D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61936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91774-C9F8-4D41-9A70-311ED06AB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42775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5743-7485-4A36-BB26-0DF4B5B725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65883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4D478-6ACA-4108-9364-AC194DE60A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7721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3F58E-3724-4645-9DD3-E884FAF852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97984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151BD-0B68-4368-9C24-D68E144978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4899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F11FD2CC-6059-4F9F-9C5C-85D45DF2B4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03648" y="2492896"/>
            <a:ext cx="6477000" cy="1905000"/>
          </a:xfrm>
        </p:spPr>
        <p:txBody>
          <a:bodyPr/>
          <a:lstStyle/>
          <a:p>
            <a:r>
              <a:rPr lang="zh-CN" altLang="en-US" dirty="0" smtClean="0"/>
              <a:t>社交无极限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1003106</a:t>
            </a:r>
            <a:br>
              <a:rPr lang="en-US" altLang="zh-CN" sz="2800" dirty="0" smtClean="0"/>
            </a:br>
            <a:r>
              <a:rPr lang="zh-CN" altLang="en-US" sz="2800" dirty="0" smtClean="0"/>
              <a:t>朱柯军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王哲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/>
              <a:t>李嘉豪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84784"/>
            <a:ext cx="6335216" cy="4154016"/>
          </a:xfrm>
        </p:spPr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软件采用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Model-View-Controller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）三级架构。在这种架构下，用户的请求处理如下：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、用户发送一个请求给控制器（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），例如关键字查询；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、控制器根据用户的请求向数据模型（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）发送数据需求，有时控制器会多次向数据模型发送不同的数据请求，控制器得到用户输入的关键字，启动数据模型的关键字查询处理过程，并把关键字传送给数据模型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；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4348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84784"/>
            <a:ext cx="6335216" cy="415401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、数据模型（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）根据需求进行相应的数据处理后，把数据结果传回控制器，数据模型在关键字处理过程中进行检索数据库的操作，并把符合检索要求的结果返回给控制器；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、控制器得到数据后，就可以调用视图（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），利用数据模型返回的数据生成一个结果页面，返回给用户。</a:t>
            </a:r>
          </a:p>
        </p:txBody>
      </p:sp>
    </p:spTree>
    <p:extLst>
      <p:ext uri="{BB962C8B-B14F-4D97-AF65-F5344CB8AC3E}">
        <p14:creationId xmlns:p14="http://schemas.microsoft.com/office/powerpoint/2010/main" val="3464472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26626" name="Picture 2" descr="Image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404018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63414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306"/>
              </p:ext>
            </p:extLst>
          </p:nvPr>
        </p:nvGraphicFramePr>
        <p:xfrm>
          <a:off x="899592" y="2060848"/>
          <a:ext cx="7272807" cy="316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669"/>
                <a:gridCol w="977468"/>
                <a:gridCol w="1891473"/>
                <a:gridCol w="3913197"/>
              </a:tblGrid>
              <a:tr h="48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bg1"/>
                          </a:solidFill>
                          <a:effectLst/>
                        </a:rPr>
                        <a:t>序号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表名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中文名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bg1"/>
                          </a:solidFill>
                          <a:effectLst/>
                        </a:rPr>
                        <a:t>解释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</a:tr>
              <a:tr h="396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活动基本信息表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用来存储活动的基本信息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</a:tr>
              <a:tr h="396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bg1"/>
                          </a:solidFill>
                          <a:effectLst/>
                        </a:rPr>
                        <a:t>用户账户表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bg1"/>
                          </a:solidFill>
                          <a:effectLst/>
                        </a:rPr>
                        <a:t>用来存储用户基本信息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</a:tr>
              <a:tr h="396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Snsuser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Sns</a:t>
                      </a: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账号表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用来存储第三方应用账号表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</a:tr>
              <a:tr h="679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User_joinevent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用户参加活动表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bg1"/>
                          </a:solidFill>
                          <a:effectLst/>
                        </a:rPr>
                        <a:t>用来存储用户参加活动信息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</a:tr>
              <a:tr h="679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1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User_createevent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bg1"/>
                          </a:solidFill>
                          <a:effectLst/>
                        </a:rPr>
                        <a:t>用户创建活动表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bg1"/>
                          </a:solidFill>
                          <a:effectLst/>
                        </a:rPr>
                        <a:t>用来存储用户创建活动信息</a:t>
                      </a:r>
                      <a:endParaRPr lang="zh-CN" sz="17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992" marR="6299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3414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关键算法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169678"/>
              </p:ext>
            </p:extLst>
          </p:nvPr>
        </p:nvGraphicFramePr>
        <p:xfrm>
          <a:off x="4139952" y="55883"/>
          <a:ext cx="1456556" cy="680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Visio" r:id="rId3" imgW="953161" imgH="4445266" progId="Visio.Drawing.11">
                  <p:embed/>
                </p:oleObj>
              </mc:Choice>
              <mc:Fallback>
                <p:oleObj name="Visio" r:id="rId3" imgW="953161" imgH="44452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883"/>
                        <a:ext cx="1456556" cy="6802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44181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现实使用情况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84784"/>
            <a:ext cx="6335216" cy="415401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暂时没有发布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暂时无用户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4418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84784"/>
            <a:ext cx="6335216" cy="41540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朱柯军：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dirty="0" smtClean="0"/>
              <a:t>主要框架构建，完成登录验证功能，人人，新浪分享功能，部分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设计与美化，创建活动，显示活动，讨论区功能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王哲，李嘉豪：数据库设计，创建活动完善，显示活动完善，参与活动设计，显示参与者功能，公共时间计算，活动通知功能，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4418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功能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：用户授权</a:t>
            </a:r>
          </a:p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获得用户授权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分享活动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用户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主页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功能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：显示活动</a:t>
            </a:r>
          </a:p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按时间先后，显示用户好友近期的活动列表。</a:t>
            </a:r>
          </a:p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点击活动，可以显示活动的主题，内容，地点，费用等详细信息。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：发起活动</a:t>
            </a:r>
          </a:p>
          <a:p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在活动列表中发起一项活动，包含活动的主题，内容，地点，费用，时间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：参与活动</a:t>
            </a:r>
          </a:p>
          <a:p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用户可以主动报名参与活动，并列出自己的可行时间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：时间协调</a:t>
            </a:r>
          </a:p>
          <a:p>
            <a:r>
              <a:rPr lang="zh-CN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系统根据参与者提供的时间，寻求一个折中的公共时间。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功能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：加入讨论组功能，可以对活动进行评论，赞。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：通知功能。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用例模型</a:t>
            </a:r>
            <a:endParaRPr lang="zh-CN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674713" cy="449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分析类模型 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2643"/>
              </p:ext>
            </p:extLst>
          </p:nvPr>
        </p:nvGraphicFramePr>
        <p:xfrm>
          <a:off x="26309" y="1628801"/>
          <a:ext cx="9750123" cy="52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Visio" r:id="rId3" imgW="6324445" imgH="3377679" progId="Visio.Drawing.11">
                  <p:embed/>
                </p:oleObj>
              </mc:Choice>
              <mc:Fallback>
                <p:oleObj name="Visio" r:id="rId3" imgW="6324445" imgH="337767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9" y="1628801"/>
                        <a:ext cx="9750123" cy="522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设计类模型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89486"/>
              </p:ext>
            </p:extLst>
          </p:nvPr>
        </p:nvGraphicFramePr>
        <p:xfrm>
          <a:off x="2483768" y="1412988"/>
          <a:ext cx="5544616" cy="54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Visio" r:id="rId3" imgW="7771328" imgH="7616986" progId="Visio.Drawing.11">
                  <p:embed/>
                </p:oleObj>
              </mc:Choice>
              <mc:Fallback>
                <p:oleObj name="Visio" r:id="rId3" imgW="7771328" imgH="761698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12988"/>
                        <a:ext cx="5544616" cy="5445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77281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项目整体采用</a:t>
            </a:r>
            <a:r>
              <a:rPr lang="en-US" altLang="zh-CN" dirty="0" smtClean="0">
                <a:solidFill>
                  <a:schemeClr val="bg1"/>
                </a:solidFill>
              </a:rPr>
              <a:t>B/S</a:t>
            </a:r>
            <a:r>
              <a:rPr lang="zh-CN" altLang="zh-CN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Browser/Server</a:t>
            </a:r>
            <a:r>
              <a:rPr lang="zh-CN" altLang="zh-CN" dirty="0" smtClean="0">
                <a:solidFill>
                  <a:schemeClr val="bg1"/>
                </a:solidFill>
              </a:rPr>
              <a:t>）架构，客户机上只要安装一个浏览器（</a:t>
            </a:r>
            <a:r>
              <a:rPr lang="en-US" altLang="zh-CN" dirty="0" smtClean="0">
                <a:solidFill>
                  <a:schemeClr val="bg1"/>
                </a:solidFill>
              </a:rPr>
              <a:t>Browser</a:t>
            </a:r>
            <a:r>
              <a:rPr lang="zh-CN" altLang="zh-CN" dirty="0" smtClean="0">
                <a:solidFill>
                  <a:schemeClr val="bg1"/>
                </a:solidFill>
              </a:rPr>
              <a:t>），如</a:t>
            </a:r>
            <a:r>
              <a:rPr lang="en-US" altLang="zh-CN" dirty="0" smtClean="0">
                <a:solidFill>
                  <a:schemeClr val="bg1"/>
                </a:solidFill>
              </a:rPr>
              <a:t>Internet Explorer</a:t>
            </a:r>
            <a:r>
              <a:rPr lang="zh-CN" altLang="zh-CN" dirty="0" smtClean="0">
                <a:solidFill>
                  <a:schemeClr val="bg1"/>
                </a:solidFill>
              </a:rPr>
              <a:t>，服务器安装</a:t>
            </a:r>
            <a:r>
              <a:rPr lang="en-US" altLang="zh-CN" dirty="0" smtClean="0">
                <a:solidFill>
                  <a:schemeClr val="bg1"/>
                </a:solidFill>
              </a:rPr>
              <a:t>Oracle</a:t>
            </a:r>
            <a:r>
              <a:rPr lang="zh-CN" altLang="zh-CN" dirty="0" smtClean="0">
                <a:solidFill>
                  <a:schemeClr val="bg1"/>
                </a:solidFill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</a:rPr>
              <a:t> SQL Server</a:t>
            </a:r>
            <a:r>
              <a:rPr lang="zh-CN" altLang="zh-CN" dirty="0" smtClean="0">
                <a:solidFill>
                  <a:schemeClr val="bg1"/>
                </a:solidFill>
              </a:rPr>
              <a:t>数据库。在这种结构下，用户界面完全通过浏览器实现，一部分事务逻辑在前端实现，但是主要事务逻辑在服务器端实现。浏览器通过</a:t>
            </a:r>
            <a:r>
              <a:rPr lang="en-US" altLang="zh-CN" dirty="0" smtClean="0">
                <a:solidFill>
                  <a:schemeClr val="bg1"/>
                </a:solidFill>
              </a:rPr>
              <a:t>Web Server</a:t>
            </a:r>
            <a:r>
              <a:rPr lang="zh-CN" altLang="zh-CN" dirty="0" smtClean="0">
                <a:solidFill>
                  <a:schemeClr val="bg1"/>
                </a:solidFill>
              </a:rPr>
              <a:t>（如</a:t>
            </a:r>
            <a:r>
              <a:rPr lang="en-US" altLang="zh-CN" dirty="0" smtClean="0">
                <a:solidFill>
                  <a:schemeClr val="bg1"/>
                </a:solidFill>
              </a:rPr>
              <a:t>Apache</a:t>
            </a:r>
            <a:r>
              <a:rPr lang="zh-CN" altLang="zh-CN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nginx</a:t>
            </a:r>
            <a:r>
              <a:rPr lang="zh-CN" altLang="zh-CN" dirty="0" smtClean="0">
                <a:solidFill>
                  <a:schemeClr val="bg1"/>
                </a:solidFill>
              </a:rPr>
              <a:t>等）同数据库进行数据交互。项目整体采用</a:t>
            </a:r>
            <a:r>
              <a:rPr lang="en-US" altLang="zh-CN" dirty="0" smtClean="0">
                <a:solidFill>
                  <a:schemeClr val="bg1"/>
                </a:solidFill>
              </a:rPr>
              <a:t>B/S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Browser/Server</a:t>
            </a:r>
            <a:r>
              <a:rPr lang="zh-CN" altLang="zh-CN" dirty="0">
                <a:solidFill>
                  <a:schemeClr val="bg1"/>
                </a:solidFill>
              </a:rPr>
              <a:t>）架构，客户机上只要安装一个浏览器（</a:t>
            </a:r>
            <a:r>
              <a:rPr lang="en-US" altLang="zh-CN" dirty="0">
                <a:solidFill>
                  <a:schemeClr val="bg1"/>
                </a:solidFill>
              </a:rPr>
              <a:t>Browser</a:t>
            </a:r>
            <a:r>
              <a:rPr lang="zh-CN" altLang="zh-CN" dirty="0">
                <a:solidFill>
                  <a:schemeClr val="bg1"/>
                </a:solidFill>
              </a:rPr>
              <a:t>），如</a:t>
            </a:r>
            <a:r>
              <a:rPr lang="en-US" altLang="zh-CN" dirty="0">
                <a:solidFill>
                  <a:schemeClr val="bg1"/>
                </a:solidFill>
              </a:rPr>
              <a:t>Internet Explorer</a:t>
            </a:r>
            <a:r>
              <a:rPr lang="zh-CN" altLang="zh-CN" dirty="0">
                <a:solidFill>
                  <a:schemeClr val="bg1"/>
                </a:solidFill>
              </a:rPr>
              <a:t>，服务器安装</a:t>
            </a:r>
            <a:r>
              <a:rPr lang="en-US" altLang="zh-CN" dirty="0">
                <a:solidFill>
                  <a:schemeClr val="bg1"/>
                </a:solidFill>
              </a:rPr>
              <a:t>Oracle</a:t>
            </a:r>
            <a:r>
              <a:rPr lang="zh-CN" altLang="zh-CN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 SQL Server</a:t>
            </a:r>
            <a:r>
              <a:rPr lang="zh-CN" altLang="zh-CN" dirty="0">
                <a:solidFill>
                  <a:schemeClr val="bg1"/>
                </a:solidFill>
              </a:rPr>
              <a:t>数据库。在这种结构下，用户界面完全通过浏览器实现，一部分事务逻辑在前端实现，但是主要事务逻辑在服务器端实现。浏览器通过</a:t>
            </a:r>
            <a:r>
              <a:rPr lang="en-US" altLang="zh-CN" dirty="0">
                <a:solidFill>
                  <a:schemeClr val="bg1"/>
                </a:solidFill>
              </a:rPr>
              <a:t>Web Server</a:t>
            </a:r>
            <a:r>
              <a:rPr lang="zh-CN" altLang="zh-CN" dirty="0">
                <a:solidFill>
                  <a:schemeClr val="bg1"/>
                </a:solidFill>
              </a:rPr>
              <a:t>（如</a:t>
            </a:r>
            <a:r>
              <a:rPr lang="en-US" altLang="zh-CN" dirty="0">
                <a:solidFill>
                  <a:schemeClr val="bg1"/>
                </a:solidFill>
              </a:rPr>
              <a:t>Apache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zh-CN" dirty="0">
                <a:solidFill>
                  <a:schemeClr val="bg1"/>
                </a:solidFill>
              </a:rPr>
              <a:t>等）同数据库进行数据交互。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4394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5903168" cy="1388368"/>
          </a:xfrm>
        </p:spPr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后台服务器端使用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语言完成主要的事务逻辑，并与数据库进行数据交互。如下图所示：</a:t>
            </a:r>
          </a:p>
        </p:txBody>
      </p:sp>
      <p:pic>
        <p:nvPicPr>
          <p:cNvPr id="25602" name="Picture 2" descr="Imag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4032448" cy="280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34348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灵感触发会议演示文稿">
  <a:themeElements>
    <a:clrScheme name="MS_PPTBrainstorm_TP01018437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MS_PPTBrainstorm_TP01018437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_PPTBrainstorm_TP01018437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rainstorm_TP01018437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rainstorm_TP01018437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rainstorm_TP01018437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rainstorm_TP01018437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灵感触发会议演示文稿</Template>
  <TotalTime>138</TotalTime>
  <Words>587</Words>
  <Application>Microsoft Office PowerPoint</Application>
  <PresentationFormat>全屏显示(4:3)</PresentationFormat>
  <Paragraphs>69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宋体</vt:lpstr>
      <vt:lpstr>Century Gothic</vt:lpstr>
      <vt:lpstr>灵感触发会议演示文稿</vt:lpstr>
      <vt:lpstr>Microsoft Visio 绘图</vt:lpstr>
      <vt:lpstr>社交无极限 1003106 朱柯军 王哲 李嘉豪</vt:lpstr>
      <vt:lpstr>需求</vt:lpstr>
      <vt:lpstr>需求</vt:lpstr>
      <vt:lpstr>需求</vt:lpstr>
      <vt:lpstr>用例模型</vt:lpstr>
      <vt:lpstr>分析类模型 </vt:lpstr>
      <vt:lpstr>设计类模型</vt:lpstr>
      <vt:lpstr>系统架构</vt:lpstr>
      <vt:lpstr>系统架构</vt:lpstr>
      <vt:lpstr>系统架构</vt:lpstr>
      <vt:lpstr>系统架构</vt:lpstr>
      <vt:lpstr>系统架构</vt:lpstr>
      <vt:lpstr>数据库设计</vt:lpstr>
      <vt:lpstr>关键算法</vt:lpstr>
      <vt:lpstr>现实使用情况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社交无极限</dc:title>
  <dc:creator>Windows 用户</dc:creator>
  <cp:lastModifiedBy>Windows 用户</cp:lastModifiedBy>
  <cp:revision>8</cp:revision>
  <dcterms:created xsi:type="dcterms:W3CDTF">2012-11-14T12:40:49Z</dcterms:created>
  <dcterms:modified xsi:type="dcterms:W3CDTF">2012-11-14T14:58:56Z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TC010184372052</vt:lpwstr>
  </property>
</Properties>
</file>