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81a7b09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81a7b09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7604a89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7604a89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7604a89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7604a89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7c23f180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7c23f180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b7ff81c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b7ff81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803d870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803d870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b7ff81cea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b7ff81cea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6e92765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6e92765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b7ff81cea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b7ff81cea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744575"/>
            <a:ext cx="8520600" cy="144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180">
                <a:latin typeface="Times New Roman"/>
                <a:ea typeface="Times New Roman"/>
                <a:cs typeface="Times New Roman"/>
                <a:sym typeface="Times New Roman"/>
              </a:rPr>
              <a:t>WASTE MANAGEMENT SYSTEM</a:t>
            </a:r>
            <a:endParaRPr sz="4180">
              <a:latin typeface="Times New Roman"/>
              <a:ea typeface="Times New Roman"/>
              <a:cs typeface="Times New Roman"/>
              <a:sym typeface="Times New Roman"/>
            </a:endParaRPr>
          </a:p>
        </p:txBody>
      </p:sp>
      <p:sp>
        <p:nvSpPr>
          <p:cNvPr id="278" name="Google Shape;278;p13"/>
          <p:cNvSpPr txBox="1"/>
          <p:nvPr>
            <p:ph idx="1" type="subTitle"/>
          </p:nvPr>
        </p:nvSpPr>
        <p:spPr>
          <a:xfrm>
            <a:off x="311700" y="2191175"/>
            <a:ext cx="8520600" cy="24447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sz="1491">
                <a:latin typeface="Times New Roman"/>
                <a:ea typeface="Times New Roman"/>
                <a:cs typeface="Times New Roman"/>
                <a:sym typeface="Times New Roman"/>
              </a:rPr>
              <a:t> </a:t>
            </a:r>
            <a:r>
              <a:rPr lang="en" sz="2327">
                <a:latin typeface="Times New Roman"/>
                <a:ea typeface="Times New Roman"/>
                <a:cs typeface="Times New Roman"/>
                <a:sym typeface="Times New Roman"/>
              </a:rPr>
              <a:t> LBS INSTITUTE OF TECHNOLOGY FOR WOMEN , POOJAPPURA</a:t>
            </a:r>
            <a:r>
              <a:rPr lang="en" sz="2456">
                <a:latin typeface="Times New Roman"/>
                <a:ea typeface="Times New Roman"/>
                <a:cs typeface="Times New Roman"/>
                <a:sym typeface="Times New Roman"/>
              </a:rPr>
              <a:t> </a:t>
            </a:r>
            <a:r>
              <a:rPr lang="en" sz="1491">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sz="2435">
                <a:latin typeface="Times New Roman"/>
                <a:ea typeface="Times New Roman"/>
                <a:cs typeface="Times New Roman"/>
                <a:sym typeface="Times New Roman"/>
              </a:rPr>
              <a:t>Submitted By:</a:t>
            </a:r>
            <a:r>
              <a:rPr lang="en" sz="2435">
                <a:latin typeface="Times New Roman"/>
                <a:ea typeface="Times New Roman"/>
                <a:cs typeface="Times New Roman"/>
                <a:sym typeface="Times New Roman"/>
              </a:rPr>
              <a:t>Fathi</a:t>
            </a:r>
            <a:r>
              <a:rPr lang="en" sz="2435">
                <a:latin typeface="Times New Roman"/>
                <a:ea typeface="Times New Roman"/>
                <a:cs typeface="Times New Roman"/>
                <a:sym typeface="Times New Roman"/>
              </a:rPr>
              <a:t>ma Hussain</a:t>
            </a:r>
            <a:endParaRPr sz="2435">
              <a:latin typeface="Times New Roman"/>
              <a:ea typeface="Times New Roman"/>
              <a:cs typeface="Times New Roman"/>
              <a:sym typeface="Times New Roman"/>
            </a:endParaRPr>
          </a:p>
          <a:p>
            <a:pPr indent="0" lvl="0" marL="0" rtl="0" algn="ctr">
              <a:spcBef>
                <a:spcPts val="0"/>
              </a:spcBef>
              <a:spcAft>
                <a:spcPts val="0"/>
              </a:spcAft>
              <a:buNone/>
            </a:pPr>
            <a:r>
              <a:rPr lang="en" sz="2435">
                <a:latin typeface="Times New Roman"/>
                <a:ea typeface="Times New Roman"/>
                <a:cs typeface="Times New Roman"/>
                <a:sym typeface="Times New Roman"/>
              </a:rPr>
              <a:t>               </a:t>
            </a:r>
            <a:r>
              <a:rPr lang="en" sz="2435">
                <a:latin typeface="Times New Roman"/>
                <a:ea typeface="Times New Roman"/>
                <a:cs typeface="Times New Roman"/>
                <a:sym typeface="Times New Roman"/>
              </a:rPr>
              <a:t>Sandra B M</a:t>
            </a:r>
            <a:endParaRPr sz="2435">
              <a:latin typeface="Times New Roman"/>
              <a:ea typeface="Times New Roman"/>
              <a:cs typeface="Times New Roman"/>
              <a:sym typeface="Times New Roman"/>
            </a:endParaRPr>
          </a:p>
          <a:p>
            <a:pPr indent="0" lvl="0" marL="0" rtl="0" algn="l">
              <a:spcBef>
                <a:spcPts val="0"/>
              </a:spcBef>
              <a:spcAft>
                <a:spcPts val="0"/>
              </a:spcAft>
              <a:buNone/>
            </a:pPr>
            <a:r>
              <a:rPr lang="en" sz="2435">
                <a:latin typeface="Times New Roman"/>
                <a:ea typeface="Times New Roman"/>
                <a:cs typeface="Times New Roman"/>
                <a:sym typeface="Times New Roman"/>
              </a:rPr>
              <a:t>                                                        </a:t>
            </a:r>
            <a:r>
              <a:rPr lang="en" sz="2435">
                <a:latin typeface="Times New Roman"/>
                <a:ea typeface="Times New Roman"/>
                <a:cs typeface="Times New Roman"/>
                <a:sym typeface="Times New Roman"/>
              </a:rPr>
              <a:t>Praveena G S</a:t>
            </a:r>
            <a:endParaRPr sz="2435">
              <a:latin typeface="Times New Roman"/>
              <a:ea typeface="Times New Roman"/>
              <a:cs typeface="Times New Roman"/>
              <a:sym typeface="Times New Roman"/>
            </a:endParaRPr>
          </a:p>
          <a:p>
            <a:pPr indent="0" lvl="0" marL="0" rtl="0" algn="l">
              <a:spcBef>
                <a:spcPts val="0"/>
              </a:spcBef>
              <a:spcAft>
                <a:spcPts val="0"/>
              </a:spcAft>
              <a:buNone/>
            </a:pPr>
            <a:r>
              <a:rPr lang="en" sz="2435">
                <a:latin typeface="Times New Roman"/>
                <a:ea typeface="Times New Roman"/>
                <a:cs typeface="Times New Roman"/>
                <a:sym typeface="Times New Roman"/>
              </a:rPr>
              <a:t>                                                        Adi</a:t>
            </a:r>
            <a:r>
              <a:rPr lang="en" sz="2435">
                <a:latin typeface="Times New Roman"/>
                <a:ea typeface="Times New Roman"/>
                <a:cs typeface="Times New Roman"/>
                <a:sym typeface="Times New Roman"/>
              </a:rPr>
              <a:t>thya L</a:t>
            </a:r>
            <a:endParaRPr sz="2435">
              <a:latin typeface="Times New Roman"/>
              <a:ea typeface="Times New Roman"/>
              <a:cs typeface="Times New Roman"/>
              <a:sym typeface="Times New Roman"/>
            </a:endParaRPr>
          </a:p>
          <a:p>
            <a:pPr indent="0" lvl="0" marL="0" rtl="0" algn="l">
              <a:spcBef>
                <a:spcPts val="0"/>
              </a:spcBef>
              <a:spcAft>
                <a:spcPts val="0"/>
              </a:spcAft>
              <a:buNone/>
            </a:pPr>
            <a:r>
              <a:rPr lang="en" sz="2435">
                <a:latin typeface="Times New Roman"/>
                <a:ea typeface="Times New Roman"/>
                <a:cs typeface="Times New Roman"/>
                <a:sym typeface="Times New Roman"/>
              </a:rPr>
              <a:t>                                                        </a:t>
            </a:r>
            <a:r>
              <a:rPr lang="en" sz="2435">
                <a:latin typeface="Times New Roman"/>
                <a:ea typeface="Times New Roman"/>
                <a:cs typeface="Times New Roman"/>
                <a:sym typeface="Times New Roman"/>
              </a:rPr>
              <a:t>Jyothika K J</a:t>
            </a:r>
            <a:endParaRPr sz="2435">
              <a:latin typeface="Times New Roman"/>
              <a:ea typeface="Times New Roman"/>
              <a:cs typeface="Times New Roman"/>
              <a:sym typeface="Times New Roman"/>
            </a:endParaRPr>
          </a:p>
          <a:p>
            <a:pPr indent="0" lvl="0" marL="0" rtl="0" algn="l">
              <a:spcBef>
                <a:spcPts val="0"/>
              </a:spcBef>
              <a:spcAft>
                <a:spcPts val="0"/>
              </a:spcAft>
              <a:buNone/>
            </a:pPr>
            <a:r>
              <a:rPr lang="en" sz="2435">
                <a:latin typeface="Times New Roman"/>
                <a:ea typeface="Times New Roman"/>
                <a:cs typeface="Times New Roman"/>
                <a:sym typeface="Times New Roman"/>
              </a:rPr>
              <a:t>                                                        Safa N</a:t>
            </a:r>
            <a:endParaRPr sz="2435">
              <a:latin typeface="Times New Roman"/>
              <a:ea typeface="Times New Roman"/>
              <a:cs typeface="Times New Roman"/>
              <a:sym typeface="Times New Roman"/>
            </a:endParaRPr>
          </a:p>
        </p:txBody>
      </p:sp>
      <p:sp>
        <p:nvSpPr>
          <p:cNvPr id="279" name="Google Shape;279;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CONTRIBUTIONS</a:t>
            </a:r>
            <a:endParaRPr>
              <a:latin typeface="Times New Roman"/>
              <a:ea typeface="Times New Roman"/>
              <a:cs typeface="Times New Roman"/>
              <a:sym typeface="Times New Roman"/>
            </a:endParaRPr>
          </a:p>
        </p:txBody>
      </p:sp>
      <p:sp>
        <p:nvSpPr>
          <p:cNvPr id="341" name="Google Shape;341;p22"/>
          <p:cNvSpPr txBox="1"/>
          <p:nvPr>
            <p:ph idx="1" type="body"/>
          </p:nvPr>
        </p:nvSpPr>
        <p:spPr>
          <a:xfrm>
            <a:off x="1056750" y="1660925"/>
            <a:ext cx="7430100" cy="2989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914"/>
              <a:t>JYOTHIKA K J : Creation of  back end connecting codes for collecting and storing data from webpage into the database and for displaying data from database to the webpage. Creation of database and data flow diagram. Configured the Git repository for placing the code.</a:t>
            </a:r>
            <a:r>
              <a:rPr lang="en" sz="914"/>
              <a:t>Coordinated</a:t>
            </a:r>
            <a:r>
              <a:rPr lang="en" sz="914"/>
              <a:t> with the team members for the overall integration of the project.</a:t>
            </a:r>
            <a:endParaRPr sz="914"/>
          </a:p>
          <a:p>
            <a:pPr indent="0" lvl="0" marL="0" rtl="0" algn="l">
              <a:lnSpc>
                <a:spcPct val="105000"/>
              </a:lnSpc>
              <a:spcBef>
                <a:spcPts val="1200"/>
              </a:spcBef>
              <a:spcAft>
                <a:spcPts val="0"/>
              </a:spcAft>
              <a:buSzPts val="605"/>
              <a:buNone/>
            </a:pPr>
            <a:r>
              <a:rPr lang="en" sz="914"/>
              <a:t>SAFA N  : Creation of user page,redirection page of collector and linking them with view details page and collector details page,creation of presentation slides and acted as an overall team player in project ideas and for its successful implementation.</a:t>
            </a:r>
            <a:endParaRPr sz="914"/>
          </a:p>
          <a:p>
            <a:pPr indent="0" lvl="0" marL="0" rtl="0" algn="l">
              <a:lnSpc>
                <a:spcPct val="105000"/>
              </a:lnSpc>
              <a:spcBef>
                <a:spcPts val="1200"/>
              </a:spcBef>
              <a:spcAft>
                <a:spcPts val="0"/>
              </a:spcAft>
              <a:buSzPts val="605"/>
              <a:buNone/>
            </a:pPr>
            <a:r>
              <a:rPr lang="en" sz="914"/>
              <a:t>SANDRA B M :  Creation of Login page and Sign Up page. Helped with the documentation of the project  and coordinated with the team members for the overall integration of the project.</a:t>
            </a:r>
            <a:endParaRPr sz="914"/>
          </a:p>
          <a:p>
            <a:pPr indent="0" lvl="0" marL="0" rtl="0" algn="l">
              <a:lnSpc>
                <a:spcPct val="105000"/>
              </a:lnSpc>
              <a:spcBef>
                <a:spcPts val="1200"/>
              </a:spcBef>
              <a:spcAft>
                <a:spcPts val="0"/>
              </a:spcAft>
              <a:buSzPts val="605"/>
              <a:buNone/>
            </a:pPr>
            <a:r>
              <a:rPr lang="en" sz="914"/>
              <a:t>FATHIMA HUSSAIN :Collector page creation.Github documentation.Helped with ppt contents.</a:t>
            </a:r>
            <a:r>
              <a:rPr lang="en" sz="914"/>
              <a:t>Overall co-ordination between the team members .</a:t>
            </a:r>
            <a:endParaRPr sz="914"/>
          </a:p>
          <a:p>
            <a:pPr indent="0" lvl="0" marL="0" rtl="0" algn="l">
              <a:lnSpc>
                <a:spcPct val="105000"/>
              </a:lnSpc>
              <a:spcBef>
                <a:spcPts val="1200"/>
              </a:spcBef>
              <a:spcAft>
                <a:spcPts val="0"/>
              </a:spcAft>
              <a:buSzPts val="605"/>
              <a:buNone/>
            </a:pPr>
            <a:r>
              <a:rPr lang="en" sz="914"/>
              <a:t>ADITHYA L : Login page creation and linking of webpages in the login page to the user , collector and recycling units . Linking of sign up page with login page.Overall co-ordination between the team members . Helped in the documentation of the project .</a:t>
            </a:r>
            <a:endParaRPr sz="914"/>
          </a:p>
          <a:p>
            <a:pPr indent="0" lvl="0" marL="0" rtl="0" algn="l">
              <a:lnSpc>
                <a:spcPct val="105000"/>
              </a:lnSpc>
              <a:spcBef>
                <a:spcPts val="1200"/>
              </a:spcBef>
              <a:spcAft>
                <a:spcPts val="0"/>
              </a:spcAft>
              <a:buSzPts val="605"/>
              <a:buNone/>
            </a:pPr>
            <a:r>
              <a:rPr lang="en" sz="914"/>
              <a:t>PRAVEENA G S : Login page creation and linking of webpages in the login page to the user , collector and recycling units . Linking of sign up page with login page.Overall team co-ordination . Plays a role in the documentation of the project  .</a:t>
            </a:r>
            <a:endParaRPr sz="914"/>
          </a:p>
          <a:p>
            <a:pPr indent="0" lvl="0" marL="0" rtl="0" algn="l">
              <a:lnSpc>
                <a:spcPct val="105000"/>
              </a:lnSpc>
              <a:spcBef>
                <a:spcPts val="1200"/>
              </a:spcBef>
              <a:spcAft>
                <a:spcPts val="1200"/>
              </a:spcAft>
              <a:buSzPts val="605"/>
              <a:buNone/>
            </a:pPr>
            <a:r>
              <a:t/>
            </a:r>
            <a:endParaRPr sz="715"/>
          </a:p>
        </p:txBody>
      </p:sp>
      <p:sp>
        <p:nvSpPr>
          <p:cNvPr id="342" name="Google Shape;342;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285" name="Google Shape;285;p14"/>
          <p:cNvSpPr txBox="1"/>
          <p:nvPr>
            <p:ph idx="1" type="body"/>
          </p:nvPr>
        </p:nvSpPr>
        <p:spPr>
          <a:xfrm>
            <a:off x="1303800" y="1449150"/>
            <a:ext cx="7030500" cy="3255600"/>
          </a:xfrm>
          <a:prstGeom prst="rect">
            <a:avLst/>
          </a:prstGeom>
        </p:spPr>
        <p:txBody>
          <a:bodyPr anchorCtr="0" anchor="t" bIns="91425" lIns="91425" spcFirstLastPara="1" rIns="91425" wrap="square" tIns="91425">
            <a:noAutofit/>
          </a:bodyPr>
          <a:lstStyle/>
          <a:p>
            <a:pPr indent="-368300" lvl="0" marL="457200" rtl="0" algn="l">
              <a:lnSpc>
                <a:spcPct val="140000"/>
              </a:lnSpc>
              <a:spcBef>
                <a:spcPts val="0"/>
              </a:spcBef>
              <a:spcAft>
                <a:spcPts val="0"/>
              </a:spcAft>
              <a:buSzPts val="2200"/>
              <a:buChar char="❖"/>
            </a:pPr>
            <a:r>
              <a:rPr lang="en" sz="2200"/>
              <a:t>THEME</a:t>
            </a:r>
            <a:endParaRPr sz="2200"/>
          </a:p>
          <a:p>
            <a:pPr indent="-368300" lvl="0" marL="457200" rtl="0" algn="l">
              <a:lnSpc>
                <a:spcPct val="140000"/>
              </a:lnSpc>
              <a:spcBef>
                <a:spcPts val="0"/>
              </a:spcBef>
              <a:spcAft>
                <a:spcPts val="0"/>
              </a:spcAft>
              <a:buSzPts val="2200"/>
              <a:buChar char="❖"/>
            </a:pPr>
            <a:r>
              <a:rPr lang="en" sz="2200"/>
              <a:t>PROBLEM STATEMENT</a:t>
            </a:r>
            <a:endParaRPr sz="2200"/>
          </a:p>
          <a:p>
            <a:pPr indent="-368300" lvl="0" marL="457200" rtl="0" algn="l">
              <a:lnSpc>
                <a:spcPct val="140000"/>
              </a:lnSpc>
              <a:spcBef>
                <a:spcPts val="0"/>
              </a:spcBef>
              <a:spcAft>
                <a:spcPts val="0"/>
              </a:spcAft>
              <a:buSzPts val="2200"/>
              <a:buChar char="❖"/>
            </a:pPr>
            <a:r>
              <a:rPr lang="en" sz="2200"/>
              <a:t>OBJECTIVE</a:t>
            </a:r>
            <a:endParaRPr sz="2200"/>
          </a:p>
          <a:p>
            <a:pPr indent="-368300" lvl="0" marL="457200" rtl="0" algn="l">
              <a:lnSpc>
                <a:spcPct val="140000"/>
              </a:lnSpc>
              <a:spcBef>
                <a:spcPts val="0"/>
              </a:spcBef>
              <a:spcAft>
                <a:spcPts val="0"/>
              </a:spcAft>
              <a:buSzPts val="2200"/>
              <a:buChar char="❖"/>
            </a:pPr>
            <a:r>
              <a:rPr lang="en" sz="2200"/>
              <a:t>WORKFLOW</a:t>
            </a:r>
            <a:endParaRPr sz="2200"/>
          </a:p>
          <a:p>
            <a:pPr indent="-368300" lvl="0" marL="457200" rtl="0" algn="l">
              <a:lnSpc>
                <a:spcPct val="140000"/>
              </a:lnSpc>
              <a:spcBef>
                <a:spcPts val="0"/>
              </a:spcBef>
              <a:spcAft>
                <a:spcPts val="0"/>
              </a:spcAft>
              <a:buSzPts val="2200"/>
              <a:buChar char="❖"/>
            </a:pPr>
            <a:r>
              <a:rPr lang="en" sz="2200"/>
              <a:t>METHODOLOGY</a:t>
            </a:r>
            <a:endParaRPr sz="2200"/>
          </a:p>
          <a:p>
            <a:pPr indent="-368300" lvl="0" marL="457200" rtl="0" algn="l">
              <a:lnSpc>
                <a:spcPct val="140000"/>
              </a:lnSpc>
              <a:spcBef>
                <a:spcPts val="0"/>
              </a:spcBef>
              <a:spcAft>
                <a:spcPts val="0"/>
              </a:spcAft>
              <a:buSzPts val="2200"/>
              <a:buChar char="❖"/>
            </a:pPr>
            <a:r>
              <a:rPr lang="en" sz="2200"/>
              <a:t>FUTURE WORK</a:t>
            </a:r>
            <a:endParaRPr sz="2200"/>
          </a:p>
          <a:p>
            <a:pPr indent="-368300" lvl="0" marL="457200" rtl="0" algn="l">
              <a:lnSpc>
                <a:spcPct val="140000"/>
              </a:lnSpc>
              <a:spcBef>
                <a:spcPts val="0"/>
              </a:spcBef>
              <a:spcAft>
                <a:spcPts val="0"/>
              </a:spcAft>
              <a:buSzPts val="2200"/>
              <a:buChar char="❖"/>
            </a:pPr>
            <a:r>
              <a:rPr lang="en" sz="2200"/>
              <a:t>CONCLUSION</a:t>
            </a:r>
            <a:endParaRPr sz="2200"/>
          </a:p>
          <a:p>
            <a:pPr indent="0" lvl="0" marL="0" rtl="0" algn="l">
              <a:lnSpc>
                <a:spcPct val="140000"/>
              </a:lnSpc>
              <a:spcBef>
                <a:spcPts val="1200"/>
              </a:spcBef>
              <a:spcAft>
                <a:spcPts val="1200"/>
              </a:spcAft>
              <a:buNone/>
            </a:pPr>
            <a:r>
              <a:t/>
            </a:r>
            <a:endParaRPr sz="2200">
              <a:latin typeface="Times New Roman"/>
              <a:ea typeface="Times New Roman"/>
              <a:cs typeface="Times New Roman"/>
              <a:sym typeface="Times New Roman"/>
            </a:endParaRPr>
          </a:p>
        </p:txBody>
      </p:sp>
      <p:sp>
        <p:nvSpPr>
          <p:cNvPr id="286" name="Google Shape;286;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THEME</a:t>
            </a:r>
            <a:endParaRPr>
              <a:latin typeface="Times New Roman"/>
              <a:ea typeface="Times New Roman"/>
              <a:cs typeface="Times New Roman"/>
              <a:sym typeface="Times New Roman"/>
            </a:endParaRPr>
          </a:p>
        </p:txBody>
      </p:sp>
      <p:sp>
        <p:nvSpPr>
          <p:cNvPr id="292" name="Google Shape;292;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000"/>
              <a:t>The theme of the project is to help the government to digitize the existing waste management system.</a:t>
            </a:r>
            <a:endParaRPr sz="2000"/>
          </a:p>
        </p:txBody>
      </p:sp>
      <p:sp>
        <p:nvSpPr>
          <p:cNvPr id="293" name="Google Shape;293;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The existing system does not provide online waste  management system .</a:t>
            </a:r>
            <a:endParaRPr sz="2000"/>
          </a:p>
        </p:txBody>
      </p:sp>
      <p:sp>
        <p:nvSpPr>
          <p:cNvPr id="300" name="Google Shape;300;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306" name="Google Shape;306;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To develop an online platform for waste </a:t>
            </a:r>
            <a:r>
              <a:rPr lang="en" sz="2000"/>
              <a:t>management</a:t>
            </a:r>
            <a:r>
              <a:rPr lang="en" sz="2000"/>
              <a:t>  on daily ,weekly or monthly basis which also helps the waste collectors to earn a profit by selling it to recycling units</a:t>
            </a:r>
            <a:r>
              <a:rPr lang="en"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
        <p:nvSpPr>
          <p:cNvPr id="307" name="Google Shape;307;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251650" y="6050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WORKFLOW</a:t>
            </a:r>
            <a:endParaRPr>
              <a:latin typeface="Times New Roman"/>
              <a:ea typeface="Times New Roman"/>
              <a:cs typeface="Times New Roman"/>
              <a:sym typeface="Times New Roman"/>
            </a:endParaRPr>
          </a:p>
        </p:txBody>
      </p:sp>
      <p:pic>
        <p:nvPicPr>
          <p:cNvPr id="313" name="Google Shape;313;p18"/>
          <p:cNvPicPr preferRelativeResize="0"/>
          <p:nvPr/>
        </p:nvPicPr>
        <p:blipFill>
          <a:blip r:embed="rId3">
            <a:alphaModFix/>
          </a:blip>
          <a:stretch>
            <a:fillRect/>
          </a:stretch>
        </p:blipFill>
        <p:spPr>
          <a:xfrm>
            <a:off x="3700250" y="0"/>
            <a:ext cx="4976992" cy="5143500"/>
          </a:xfrm>
          <a:prstGeom prst="rect">
            <a:avLst/>
          </a:prstGeom>
          <a:noFill/>
          <a:ln>
            <a:noFill/>
          </a:ln>
        </p:spPr>
      </p:pic>
      <p:sp>
        <p:nvSpPr>
          <p:cNvPr id="314" name="Google Shape;314;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28250" y="598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320" name="Google Shape;320;p19"/>
          <p:cNvSpPr txBox="1"/>
          <p:nvPr>
            <p:ph idx="1" type="body"/>
          </p:nvPr>
        </p:nvSpPr>
        <p:spPr>
          <a:xfrm>
            <a:off x="1200150" y="1178725"/>
            <a:ext cx="7286700" cy="4243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571"/>
              <a:t>T</a:t>
            </a:r>
            <a:r>
              <a:rPr lang="en" sz="1714"/>
              <a:t>he proposed Waste management system can be broadly categorized into 3 </a:t>
            </a:r>
            <a:r>
              <a:rPr lang="en" sz="1714"/>
              <a:t>modules:</a:t>
            </a:r>
            <a:endParaRPr sz="1714"/>
          </a:p>
          <a:p>
            <a:pPr indent="-304820" lvl="0" marL="457200" rtl="0" algn="l">
              <a:spcBef>
                <a:spcPts val="1200"/>
              </a:spcBef>
              <a:spcAft>
                <a:spcPts val="0"/>
              </a:spcAft>
              <a:buSzPct val="100000"/>
              <a:buChar char="●"/>
            </a:pPr>
            <a:r>
              <a:rPr lang="en" sz="1714"/>
              <a:t>User</a:t>
            </a:r>
            <a:endParaRPr sz="1714"/>
          </a:p>
          <a:p>
            <a:pPr indent="0" lvl="0" marL="457200" rtl="0" algn="l">
              <a:spcBef>
                <a:spcPts val="1200"/>
              </a:spcBef>
              <a:spcAft>
                <a:spcPts val="0"/>
              </a:spcAft>
              <a:buNone/>
            </a:pPr>
            <a:r>
              <a:rPr lang="en" sz="1714"/>
              <a:t>The user can login/sign up and enter the details of the wastes to be collected.</a:t>
            </a:r>
            <a:endParaRPr sz="1714"/>
          </a:p>
          <a:p>
            <a:pPr indent="-304820" lvl="0" marL="457200" rtl="0" algn="l">
              <a:spcBef>
                <a:spcPts val="1200"/>
              </a:spcBef>
              <a:spcAft>
                <a:spcPts val="0"/>
              </a:spcAft>
              <a:buSzPct val="100000"/>
              <a:buChar char="●"/>
            </a:pPr>
            <a:r>
              <a:rPr lang="en" sz="1714"/>
              <a:t>Collector</a:t>
            </a:r>
            <a:endParaRPr sz="1714"/>
          </a:p>
          <a:p>
            <a:pPr indent="0" lvl="0" marL="457200" rtl="0" algn="l">
              <a:spcBef>
                <a:spcPts val="1200"/>
              </a:spcBef>
              <a:spcAft>
                <a:spcPts val="0"/>
              </a:spcAft>
              <a:buNone/>
            </a:pPr>
            <a:r>
              <a:rPr lang="en" sz="1714"/>
              <a:t>The collector can login/sign up and enter the waste collected by the collector and its rewards per weight or can view the requests from users for collecting wastes.</a:t>
            </a:r>
            <a:endParaRPr sz="1714"/>
          </a:p>
          <a:p>
            <a:pPr indent="-304820" lvl="0" marL="457200" rtl="0" algn="l">
              <a:spcBef>
                <a:spcPts val="1200"/>
              </a:spcBef>
              <a:spcAft>
                <a:spcPts val="0"/>
              </a:spcAft>
              <a:buSzPct val="100000"/>
              <a:buChar char="●"/>
            </a:pPr>
            <a:r>
              <a:rPr lang="en" sz="1714"/>
              <a:t>Recycling units</a:t>
            </a:r>
            <a:endParaRPr sz="1714"/>
          </a:p>
          <a:p>
            <a:pPr indent="0" lvl="0" marL="457200" rtl="0" algn="l">
              <a:spcBef>
                <a:spcPts val="1200"/>
              </a:spcBef>
              <a:spcAft>
                <a:spcPts val="0"/>
              </a:spcAft>
              <a:buNone/>
            </a:pPr>
            <a:r>
              <a:rPr lang="en" sz="1714"/>
              <a:t>The recycling units can login/sign up and will be displayed of the details of waste materials that he can buy from collector.</a:t>
            </a:r>
            <a:endParaRPr sz="1714"/>
          </a:p>
          <a:p>
            <a:pPr indent="0" lvl="0" marL="0" rtl="0" algn="l">
              <a:spcBef>
                <a:spcPts val="1200"/>
              </a:spcBef>
              <a:spcAft>
                <a:spcPts val="0"/>
              </a:spcAft>
              <a:buNone/>
            </a:pPr>
            <a:r>
              <a:rPr lang="en" sz="1714"/>
              <a:t>The Software Requirements are:</a:t>
            </a:r>
            <a:endParaRPr sz="1714"/>
          </a:p>
          <a:p>
            <a:pPr indent="-304820" lvl="0" marL="457200" rtl="0" algn="l">
              <a:spcBef>
                <a:spcPts val="1200"/>
              </a:spcBef>
              <a:spcAft>
                <a:spcPts val="0"/>
              </a:spcAft>
              <a:buSzPct val="100000"/>
              <a:buChar char="●"/>
            </a:pPr>
            <a:r>
              <a:rPr lang="en" sz="1714"/>
              <a:t>Frontend-HTML,CSS</a:t>
            </a:r>
            <a:endParaRPr sz="1714"/>
          </a:p>
          <a:p>
            <a:pPr indent="-304820" lvl="0" marL="457200" rtl="0" algn="l">
              <a:spcBef>
                <a:spcPts val="0"/>
              </a:spcBef>
              <a:spcAft>
                <a:spcPts val="0"/>
              </a:spcAft>
              <a:buSzPct val="100000"/>
              <a:buChar char="●"/>
            </a:pPr>
            <a:r>
              <a:rPr lang="en" sz="1714"/>
              <a:t>Backend-PHP,MYSQL</a:t>
            </a:r>
            <a:endParaRPr sz="1714"/>
          </a:p>
          <a:p>
            <a:pPr indent="-304820" lvl="0" marL="457200" rtl="0" algn="l">
              <a:spcBef>
                <a:spcPts val="0"/>
              </a:spcBef>
              <a:spcAft>
                <a:spcPts val="0"/>
              </a:spcAft>
              <a:buSzPct val="100000"/>
              <a:buChar char="●"/>
            </a:pPr>
            <a:r>
              <a:rPr lang="en" sz="1714"/>
              <a:t>PHP tools-</a:t>
            </a:r>
            <a:r>
              <a:rPr lang="en" sz="1614">
                <a:solidFill>
                  <a:srgbClr val="000000"/>
                </a:solidFill>
                <a:highlight>
                  <a:srgbClr val="FFFFFF"/>
                </a:highlight>
              </a:rPr>
              <a:t>xampp-win32-7.3.2-0-VC15</a:t>
            </a:r>
            <a:endParaRPr sz="1714"/>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321" name="Google Shape;321;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4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327" name="Google Shape;327;p20"/>
          <p:cNvSpPr txBox="1"/>
          <p:nvPr>
            <p:ph idx="1" type="body"/>
          </p:nvPr>
        </p:nvSpPr>
        <p:spPr>
          <a:xfrm>
            <a:off x="1303800" y="1690025"/>
            <a:ext cx="7161600" cy="2757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p>
          <a:p>
            <a:pPr indent="-317500" lvl="0" marL="457200" rtl="0" algn="l">
              <a:spcBef>
                <a:spcPts val="1200"/>
              </a:spcBef>
              <a:spcAft>
                <a:spcPts val="0"/>
              </a:spcAft>
              <a:buSzPts val="1400"/>
              <a:buChar char="●"/>
            </a:pPr>
            <a:r>
              <a:rPr lang="en" sz="1400"/>
              <a:t>GPS integrated system for location tracking.</a:t>
            </a:r>
            <a:endParaRPr sz="1400"/>
          </a:p>
          <a:p>
            <a:pPr indent="-317500" lvl="0" marL="457200" rtl="0" algn="l">
              <a:spcBef>
                <a:spcPts val="0"/>
              </a:spcBef>
              <a:spcAft>
                <a:spcPts val="0"/>
              </a:spcAft>
              <a:buSzPts val="1400"/>
              <a:buChar char="●"/>
            </a:pPr>
            <a:r>
              <a:rPr lang="en" sz="1400"/>
              <a:t>A system for updating and recording rewards from user to collector.</a:t>
            </a:r>
            <a:endParaRPr sz="1400"/>
          </a:p>
          <a:p>
            <a:pPr indent="-317500" lvl="0" marL="457200" rtl="0" algn="l">
              <a:spcBef>
                <a:spcPts val="0"/>
              </a:spcBef>
              <a:spcAft>
                <a:spcPts val="0"/>
              </a:spcAft>
              <a:buSzPts val="1400"/>
              <a:buChar char="●"/>
            </a:pPr>
            <a:r>
              <a:rPr lang="en" sz="1400"/>
              <a:t>A system to provide status of the collector.</a:t>
            </a:r>
            <a:endParaRPr sz="1400"/>
          </a:p>
          <a:p>
            <a:pPr indent="0" lvl="0" marL="0" rtl="0" algn="l">
              <a:spcBef>
                <a:spcPts val="1200"/>
              </a:spcBef>
              <a:spcAft>
                <a:spcPts val="1200"/>
              </a:spcAft>
              <a:buNone/>
            </a:pPr>
            <a:r>
              <a:t/>
            </a:r>
            <a:endParaRPr sz="1400" u="sng"/>
          </a:p>
        </p:txBody>
      </p:sp>
      <p:sp>
        <p:nvSpPr>
          <p:cNvPr id="328" name="Google Shape;328;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27085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34" name="Google Shape;334;p21"/>
          <p:cNvSpPr txBox="1"/>
          <p:nvPr>
            <p:ph idx="1" type="body"/>
          </p:nvPr>
        </p:nvSpPr>
        <p:spPr>
          <a:xfrm>
            <a:off x="1232300" y="1597875"/>
            <a:ext cx="7107600" cy="26133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1200"/>
              </a:spcAft>
              <a:buNone/>
            </a:pPr>
            <a:r>
              <a:rPr lang="en" sz="1500"/>
              <a:t>Improper disposal of wastes</a:t>
            </a:r>
            <a:r>
              <a:rPr lang="en" sz="1500"/>
              <a:t> can create a havoc for both </a:t>
            </a:r>
            <a:r>
              <a:rPr lang="en" sz="1500"/>
              <a:t>human beings</a:t>
            </a:r>
            <a:r>
              <a:rPr lang="en" sz="1500"/>
              <a:t> and animals. Waste management system is an important system which is user-friendly and easy-to-use and helps the recycling units,collectors &amp; users gain profits which encourages them to run it smoothly which in turn provides us with an eco-friendly,low wastage system.</a:t>
            </a:r>
            <a:endParaRPr sz="1500"/>
          </a:p>
        </p:txBody>
      </p:sp>
      <p:sp>
        <p:nvSpPr>
          <p:cNvPr id="335" name="Google Shape;335;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