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11"/>
  </p:notesMasterIdLst>
  <p:sldIdLst>
    <p:sldId id="580" r:id="rId2"/>
    <p:sldId id="577" r:id="rId3"/>
    <p:sldId id="579" r:id="rId4"/>
    <p:sldId id="581" r:id="rId5"/>
    <p:sldId id="582" r:id="rId6"/>
    <p:sldId id="584" r:id="rId7"/>
    <p:sldId id="583" r:id="rId8"/>
    <p:sldId id="585" r:id="rId9"/>
    <p:sldId id="586" r:id="rId10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153"/>
    <a:srgbClr val="8A8A8A"/>
    <a:srgbClr val="6B6B6B"/>
    <a:srgbClr val="264DAE"/>
    <a:srgbClr val="4ADAD7"/>
    <a:srgbClr val="90A3A6"/>
    <a:srgbClr val="EDDFF5"/>
    <a:srgbClr val="493B93"/>
    <a:srgbClr val="808080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81" autoAdjust="0"/>
    <p:restoredTop sz="96735" autoAdjust="0"/>
  </p:normalViewPr>
  <p:slideViewPr>
    <p:cSldViewPr snapToGrid="0">
      <p:cViewPr varScale="1">
        <p:scale>
          <a:sx n="140" d="100"/>
          <a:sy n="140" d="100"/>
        </p:scale>
        <p:origin x="2192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D33006-993C-46CE-BE81-A42F2D8A6269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2CD79-D36A-4E01-AE1C-064887FE9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272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3.2.4.3 The TCP/IP Protocol Model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1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3.2.4.1</a:t>
            </a:r>
            <a:r>
              <a:rPr lang="en-US" baseline="0" dirty="0"/>
              <a:t> The Benefits of Using a Layered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5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3.2.4.4</a:t>
            </a:r>
            <a:r>
              <a:rPr lang="en-US" baseline="0" dirty="0"/>
              <a:t> OSI Model and TCP/IP Model Comparison</a:t>
            </a:r>
          </a:p>
          <a:p>
            <a:r>
              <a:rPr lang="en-US" baseline="0" dirty="0"/>
              <a:t>3.2.4.5 Activity – Identify Layers and Functions</a:t>
            </a:r>
          </a:p>
          <a:p>
            <a:r>
              <a:rPr lang="en-US" baseline="0" dirty="0"/>
              <a:t>3.2.4.6 Packet Tracer – Investigating the TCP/IP and OSI Models in Action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5239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3.2.4.2</a:t>
            </a:r>
            <a:r>
              <a:rPr lang="en-US" baseline="0" dirty="0"/>
              <a:t> The OSI Reference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9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3.3.1.2</a:t>
            </a:r>
            <a:r>
              <a:rPr lang="en-US" baseline="0" dirty="0"/>
              <a:t> Protocol Data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477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22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056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5380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2CD79-D36A-4E01-AE1C-064887FE95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706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3657600" cy="384721"/>
          </a:xfrm>
        </p:spPr>
        <p:txBody>
          <a:bodyPr wrap="square"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Rounded Rectangle 9"/>
          <p:cNvSpPr/>
          <p:nvPr userDrawn="1"/>
        </p:nvSpPr>
        <p:spPr>
          <a:xfrm>
            <a:off x="4984231" y="1416140"/>
            <a:ext cx="3759720" cy="459903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j-lt"/>
            </a:endParaRPr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7332592"/>
      </p:ext>
    </p:extLst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301752"/>
            <a:ext cx="4123944" cy="838200"/>
          </a:xfrm>
        </p:spPr>
        <p:txBody>
          <a:bodyPr vert="horz" lIns="82296" tIns="45720" rIns="82296" bIns="45720" rtlCol="0" anchor="t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Two Column</a:t>
            </a:r>
            <a:br>
              <a:rPr lang="en-US" dirty="0"/>
            </a:br>
            <a:r>
              <a:rPr lang="en-US" dirty="0"/>
              <a:t>Title Left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</a:t>
            </a:r>
            <a:br>
              <a:rPr lang="en-US" dirty="0"/>
            </a:br>
            <a:r>
              <a:rPr lang="en-US" dirty="0"/>
              <a:t>do not italicize; use yellow on the </a:t>
            </a:r>
            <a:br>
              <a:rPr lang="en-US" dirty="0"/>
            </a:br>
            <a:r>
              <a:rPr lang="en-US" dirty="0"/>
              <a:t>black template and red for the white template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en-US" dirty="0"/>
              <a:t>Body copy uses sentence capital letters only, size 20, left aligned</a:t>
            </a:r>
          </a:p>
          <a:p>
            <a:pPr lvl="1"/>
            <a:r>
              <a:rPr lang="en-US" dirty="0"/>
              <a:t>Sub-bullets are size 18 </a:t>
            </a:r>
            <a:br>
              <a:rPr lang="en-US" dirty="0"/>
            </a:br>
            <a:r>
              <a:rPr lang="en-US" dirty="0"/>
              <a:t>and indented</a:t>
            </a:r>
          </a:p>
          <a:p>
            <a:pPr lvl="1"/>
            <a:r>
              <a:rPr lang="en-US" dirty="0"/>
              <a:t>Hyperlink: www.cisco.com </a:t>
            </a:r>
          </a:p>
          <a:p>
            <a:pPr lvl="0"/>
            <a:r>
              <a:rPr lang="en-US" dirty="0"/>
              <a:t>Use Cisco highlight color, bold, or both when emphasizing words, do not italicize; use yellow on the black template and red for the white template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Two Column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rPr>
              <a:t>Title Right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 anchorCtr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3082817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 userDrawn="1"/>
        </p:nvCxnSpPr>
        <p:spPr>
          <a:xfrm>
            <a:off x="6083084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 hasCustomPrompt="1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anchor="ctr" anchorCtr="1"/>
          <a:lstStyle>
            <a:lvl1pPr>
              <a:buNone/>
              <a:defRPr>
                <a:latin typeface="+mj-lt"/>
              </a:defRPr>
            </a:lvl1pPr>
          </a:lstStyle>
          <a:p>
            <a:r>
              <a:rPr lang="en-US" dirty="0"/>
              <a:t>Click icon to add chart</a:t>
            </a:r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49466" y="6062114"/>
            <a:ext cx="7461250" cy="276999"/>
          </a:xfrm>
        </p:spPr>
        <p:txBody>
          <a:bodyPr wrap="square" anchor="b" anchorCtr="0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en-US" dirty="0"/>
              <a:t>Source: Placeholder for Notes Is 12 Points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46888" y="1600200"/>
            <a:ext cx="4005072" cy="3749040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Simple text goes here and can wrap to accommodate more lines of information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4873752" y="1947672"/>
            <a:ext cx="3429000" cy="2990088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5430244"/>
            <a:ext cx="8558698" cy="838200"/>
          </a:xfrm>
        </p:spPr>
        <p:txBody>
          <a:bodyPr vert="horz" lIns="82296" tIns="45720" rIns="82296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Slide Title Goes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“Format large quotes using this slide layout. Be sure to cite your source below.”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37744" y="484632"/>
            <a:ext cx="8755128" cy="4372131"/>
          </a:xfrm>
        </p:spPr>
        <p:txBody>
          <a:bodyPr anchor="b" anchorCtr="0"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Format large quotes using this slide layout. Be sure to cite your source below.”</a:t>
            </a:r>
          </a:p>
        </p:txBody>
      </p:sp>
      <p:sp>
        <p:nvSpPr>
          <p:cNvPr id="28" name="Rectangle 5"/>
          <p:cNvSpPr>
            <a:spLocks noChangeArrowheads="1"/>
          </p:cNvSpPr>
          <p:nvPr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60248" y="5358903"/>
            <a:ext cx="8574685" cy="61436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Source</a:t>
            </a:r>
          </a:p>
        </p:txBody>
      </p:sp>
      <p:sp>
        <p:nvSpPr>
          <p:cNvPr id="21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1918741"/>
            <a:ext cx="4117446" cy="3020518"/>
          </a:xfrm>
        </p:spPr>
        <p:txBody>
          <a:bodyPr vert="horz" lIns="82296" tIns="45720" rIns="82296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Telling Shared Experiences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4922519" y="777667"/>
            <a:ext cx="3895344" cy="5287676"/>
          </a:xfrm>
        </p:spPr>
        <p:txBody>
          <a:bodyPr anchor="ctr" anchorCtr="0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marL="0" lvl="0" indent="0" algn="l" defTabSz="914400" rtl="0" eaLnBrk="1" latinLnBrk="0" hangingPunct="1">
              <a:lnSpc>
                <a:spcPts val="2400"/>
              </a:lnSpc>
              <a:spcBef>
                <a:spcPts val="0"/>
              </a:spcBef>
              <a:buClr>
                <a:srgbClr val="435153"/>
              </a:buClr>
              <a:buFont typeface="Arial" pitchFamily="34" charset="0"/>
              <a:buNone/>
            </a:pPr>
            <a:r>
              <a:rPr lang="en-US" dirty="0"/>
              <a:t>Tell your story here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486587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1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4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1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/>
            </a:pPr>
            <a:r>
              <a:rPr lang="en-US" dirty="0"/>
              <a:t>Speaker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Title Goes Here</a:t>
            </a:r>
          </a:p>
        </p:txBody>
      </p:sp>
      <p:pic>
        <p:nvPicPr>
          <p:cNvPr id="44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12068" y="330200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3" y="4862154"/>
            <a:ext cx="3657600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570477232"/>
      </p:ext>
    </p:extLst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279392"/>
            <a:ext cx="4684867" cy="384175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 and Title Go Here</a:t>
            </a:r>
          </a:p>
        </p:txBody>
      </p:sp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08693" y="3282696"/>
            <a:ext cx="4712557" cy="1022350"/>
          </a:xfrm>
        </p:spPr>
        <p:txBody>
          <a:bodyPr vert="horz" lIns="82296" tIns="45720" rIns="82296" bIns="4572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Demo Title</a:t>
            </a:r>
          </a:p>
        </p:txBody>
      </p:sp>
      <p:sp>
        <p:nvSpPr>
          <p:cNvPr id="49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5540375" y="1917700"/>
            <a:ext cx="2676525" cy="2889250"/>
          </a:xfrm>
        </p:spPr>
        <p:txBody>
          <a:bodyPr anchor="ctr" anchorCtr="1"/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1891875" y="795528"/>
            <a:ext cx="5349240" cy="400507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" name="Rectangle 22"/>
          <p:cNvSpPr/>
          <p:nvPr userDrawn="1"/>
        </p:nvSpPr>
        <p:spPr>
          <a:xfrm>
            <a:off x="1891874" y="4794352"/>
            <a:ext cx="5347552" cy="99637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338328" y="310896"/>
            <a:ext cx="3273552" cy="2459736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Large photo </a:t>
            </a:r>
            <a:br>
              <a:rPr lang="en-US" dirty="0"/>
            </a:br>
            <a:r>
              <a:rPr lang="en-US" dirty="0"/>
              <a:t>caption here.</a:t>
            </a: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0" name="Rectangle 39"/>
          <p:cNvSpPr/>
          <p:nvPr/>
        </p:nvSpPr>
        <p:spPr>
          <a:xfrm>
            <a:off x="4992624" y="859536"/>
            <a:ext cx="3630168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anchor="ctr" anchorCtr="0"/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3668713" y="311149"/>
            <a:ext cx="3268136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 hasCustomPrompt="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34963" y="311149"/>
            <a:ext cx="3258612" cy="266065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 hasCustomPrompt="1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0" name="Rectangle 49"/>
          <p:cNvSpPr/>
          <p:nvPr/>
        </p:nvSpPr>
        <p:spPr>
          <a:xfrm>
            <a:off x="7011988" y="311149"/>
            <a:ext cx="1806574" cy="1308101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 hasCustomPrompt="1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34963" y="3028951"/>
            <a:ext cx="2501965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 hasCustomPrompt="1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911476" y="3028951"/>
            <a:ext cx="4025374" cy="3458934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 hasCustomPrompt="1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011988" y="1683657"/>
            <a:ext cx="1806574" cy="344215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 hasCustomPrompt="1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7011988" y="5182960"/>
            <a:ext cx="1806574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 hasCustomPrompt="1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8" name="Rectangle 5"/>
          <p:cNvSpPr>
            <a:spLocks noChangeArrowheads="1"/>
          </p:cNvSpPr>
          <p:nvPr userDrawn="1"/>
        </p:nvSpPr>
        <p:spPr bwMode="ltGray">
          <a:xfrm>
            <a:off x="7762659" y="6584513"/>
            <a:ext cx="81299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chemeClr val="bg1"/>
                </a:solidFill>
                <a:latin typeface="+mj-lt"/>
              </a:rPr>
              <a:t>Cisco Public</a:t>
            </a:r>
          </a:p>
        </p:txBody>
      </p:sp>
      <p:sp>
        <p:nvSpPr>
          <p:cNvPr id="2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FFFFFF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21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chemeClr val="bg1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38328" y="310896"/>
            <a:ext cx="8476488" cy="6075390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lt"/>
            </a:endParaRP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Photo placeholder</a:t>
            </a:r>
          </a:p>
        </p:txBody>
      </p:sp>
      <p:sp>
        <p:nvSpPr>
          <p:cNvPr id="11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-91440" y="-91440"/>
            <a:ext cx="9326880" cy="7040880"/>
          </a:xfrm>
        </p:spPr>
        <p:txBody>
          <a:bodyPr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r>
              <a:rPr lang="en-US" dirty="0"/>
              <a:t>Full bleed image placeholder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1" name="Media Placeholder 20"/>
          <p:cNvSpPr>
            <a:spLocks noGrp="1"/>
          </p:cNvSpPr>
          <p:nvPr>
            <p:ph type="media" sz="quarter" idx="10" hasCustomPrompt="1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Click icon to add video</a:t>
            </a:r>
          </a:p>
        </p:txBody>
      </p:sp>
      <p:pic>
        <p:nvPicPr>
          <p:cNvPr id="23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26148" y="6042098"/>
            <a:ext cx="2889136" cy="48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361"/>
      </p:ext>
    </p:extLst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</a:pPr>
            <a:r>
              <a:rPr lang="en-US" dirty="0"/>
              <a:t>Presenter Name</a:t>
            </a:r>
          </a:p>
        </p:txBody>
      </p:sp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  <p:pic>
        <p:nvPicPr>
          <p:cNvPr id="51" name="Picture 4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3053" y="325971"/>
            <a:ext cx="2920207" cy="485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36382" y="4862154"/>
            <a:ext cx="8110728" cy="355482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Speaker Title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236381" y="5231003"/>
            <a:ext cx="8110728" cy="297004"/>
          </a:xfrm>
        </p:spPr>
        <p:txBody>
          <a:bodyPr wrap="square"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>
            <a:spLocks noChangeArrowheads="1"/>
          </p:cNvSpPr>
          <p:nvPr userDrawn="1"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r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5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6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20" name="Rectangle 19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1" name="Freeform 20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2" name="Freeform 21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3" name="Freeform 22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4" name="Freeform 23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5" name="Freeform 24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6" name="Freeform 25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7" name="Freeform 26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8" name="Freeform 27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29" name="Freeform 28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0" name="Freeform 29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1" name="Freeform 30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2" name="Freeform 31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33" name="Freeform 32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87" y="-1587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18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black">
          <a:xfrm>
            <a:off x="4373702" y="5844550"/>
            <a:ext cx="41443" cy="157016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5" name="Freeform 4"/>
          <p:cNvSpPr>
            <a:spLocks/>
          </p:cNvSpPr>
          <p:nvPr/>
        </p:nvSpPr>
        <p:spPr bwMode="black">
          <a:xfrm>
            <a:off x="4615130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6" name="Freeform 5"/>
          <p:cNvSpPr>
            <a:spLocks/>
          </p:cNvSpPr>
          <p:nvPr/>
        </p:nvSpPr>
        <p:spPr bwMode="black">
          <a:xfrm>
            <a:off x="4200221" y="5840202"/>
            <a:ext cx="119991" cy="165712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7" name="Freeform 6"/>
          <p:cNvSpPr>
            <a:spLocks noEditPoints="1"/>
          </p:cNvSpPr>
          <p:nvPr userDrawn="1"/>
        </p:nvSpPr>
        <p:spPr bwMode="black">
          <a:xfrm>
            <a:off x="4778491" y="5840202"/>
            <a:ext cx="164807" cy="165712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black">
          <a:xfrm>
            <a:off x="4468634" y="5840202"/>
            <a:ext cx="107462" cy="165712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9" name="Freeform 8"/>
          <p:cNvSpPr>
            <a:spLocks/>
          </p:cNvSpPr>
          <p:nvPr/>
        </p:nvSpPr>
        <p:spPr bwMode="black">
          <a:xfrm>
            <a:off x="4117817" y="5654198"/>
            <a:ext cx="39033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0" name="Freeform 9"/>
          <p:cNvSpPr>
            <a:spLocks/>
          </p:cNvSpPr>
          <p:nvPr/>
        </p:nvSpPr>
        <p:spPr bwMode="black">
          <a:xfrm>
            <a:off x="4227206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black">
          <a:xfrm>
            <a:off x="4334669" y="5525687"/>
            <a:ext cx="39033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2" name="Freeform 11"/>
          <p:cNvSpPr>
            <a:spLocks/>
          </p:cNvSpPr>
          <p:nvPr/>
        </p:nvSpPr>
        <p:spPr bwMode="black">
          <a:xfrm>
            <a:off x="4444058" y="5600088"/>
            <a:ext cx="39033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4" name="Freeform 13"/>
          <p:cNvSpPr>
            <a:spLocks/>
          </p:cNvSpPr>
          <p:nvPr/>
        </p:nvSpPr>
        <p:spPr bwMode="black">
          <a:xfrm>
            <a:off x="4551038" y="5654198"/>
            <a:ext cx="41443" cy="80682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5" name="Freeform 14"/>
          <p:cNvSpPr>
            <a:spLocks/>
          </p:cNvSpPr>
          <p:nvPr/>
        </p:nvSpPr>
        <p:spPr bwMode="black">
          <a:xfrm>
            <a:off x="4660428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6" name="Freeform 15"/>
          <p:cNvSpPr>
            <a:spLocks/>
          </p:cNvSpPr>
          <p:nvPr/>
        </p:nvSpPr>
        <p:spPr bwMode="black">
          <a:xfrm>
            <a:off x="4769818" y="5525687"/>
            <a:ext cx="39515" cy="248327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7" name="Freeform 16"/>
          <p:cNvSpPr>
            <a:spLocks/>
          </p:cNvSpPr>
          <p:nvPr/>
        </p:nvSpPr>
        <p:spPr bwMode="black">
          <a:xfrm>
            <a:off x="4877279" y="5600088"/>
            <a:ext cx="39515" cy="134792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  <p:sp>
        <p:nvSpPr>
          <p:cNvPr id="18" name="Freeform 17"/>
          <p:cNvSpPr>
            <a:spLocks/>
          </p:cNvSpPr>
          <p:nvPr/>
        </p:nvSpPr>
        <p:spPr bwMode="black">
          <a:xfrm>
            <a:off x="4986669" y="5654198"/>
            <a:ext cx="39515" cy="80682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>
              <a:solidFill>
                <a:srgbClr val="0096D6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4" name="TextBox 33"/>
          <p:cNvSpPr txBox="1"/>
          <p:nvPr userDrawn="1"/>
        </p:nvSpPr>
        <p:spPr>
          <a:xfrm>
            <a:off x="644691" y="3060488"/>
            <a:ext cx="2437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FFFF"/>
                </a:solidFill>
                <a:latin typeface="+mj-lt"/>
              </a:rPr>
              <a:t>Thank you.</a:t>
            </a:r>
          </a:p>
        </p:txBody>
      </p:sp>
      <p:pic>
        <p:nvPicPr>
          <p:cNvPr id="21" name="Picture 2"/>
          <p:cNvPicPr>
            <a:picLocks noChangeAspect="1" noChangeArrowheads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9746" y="3078070"/>
            <a:ext cx="3669899" cy="610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 dirty="0"/>
              <a:t>Presentation </a:t>
            </a:r>
            <a:br>
              <a:rPr lang="en-US" dirty="0"/>
            </a:br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477931373"/>
      </p:ext>
    </p:extLst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712451"/>
            <a:ext cx="8477250" cy="1828800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6" y="4696378"/>
            <a:ext cx="8477250" cy="1844873"/>
          </a:xfrm>
          <a:prstGeom prst="rect">
            <a:avLst/>
          </a:prstGeom>
        </p:spPr>
      </p:pic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sp>
        <p:nvSpPr>
          <p:cNvPr id="12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65715276"/>
      </p:ext>
    </p:extLst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</a:pPr>
            <a:r>
              <a:rPr lang="en-US" dirty="0"/>
              <a:t>Segue Title Here</a:t>
            </a:r>
          </a:p>
        </p:txBody>
      </p:sp>
      <p:sp>
        <p:nvSpPr>
          <p:cNvPr id="47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latin typeface="+mj-lt"/>
            </a:endParaRPr>
          </a:p>
        </p:txBody>
      </p:sp>
      <p:sp>
        <p:nvSpPr>
          <p:cNvPr id="24" name="Rectangle 5"/>
          <p:cNvSpPr>
            <a:spLocks noChangeArrowheads="1"/>
          </p:cNvSpPr>
          <p:nvPr userDrawn="1"/>
        </p:nvSpPr>
        <p:spPr bwMode="ltGray">
          <a:xfrm>
            <a:off x="7763787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Cisco Public</a:t>
            </a:r>
          </a:p>
        </p:txBody>
      </p:sp>
      <p:sp>
        <p:nvSpPr>
          <p:cNvPr id="10" name="Rectangle 4"/>
          <p:cNvSpPr>
            <a:spLocks noChangeArrowheads="1"/>
          </p:cNvSpPr>
          <p:nvPr userDrawn="1"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marL="0" algn="l" defTabSz="814388" rtl="0" eaLnBrk="1" latinLnBrk="0" hangingPunct="1">
              <a:lnSpc>
                <a:spcPct val="100000"/>
              </a:lnSpc>
            </a:pPr>
            <a:r>
              <a:rPr lang="en-US" sz="600" kern="1200" dirty="0">
                <a:solidFill>
                  <a:srgbClr val="808080"/>
                </a:solidFill>
                <a:latin typeface="+mj-lt"/>
                <a:ea typeface="+mn-ea"/>
                <a:cs typeface="+mn-cs"/>
              </a:rPr>
              <a:t>© 2013 Cisco and/or its affiliates. All rights reserved.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87243975"/>
      </p:ext>
    </p:extLst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Slide Title Goes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28600" y="1344168"/>
            <a:ext cx="8577072" cy="496519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65548096"/>
      </p:ext>
    </p:extLst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3375" y="6380780"/>
            <a:ext cx="8477250" cy="160471"/>
          </a:xfrm>
          <a:prstGeom prst="rect">
            <a:avLst/>
          </a:prstGeom>
          <a:noFill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</a:pPr>
            <a:r>
              <a:rPr lang="en-US" dirty="0"/>
              <a:t>Slide Title Goes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9702" y="1339745"/>
            <a:ext cx="8577072" cy="4965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1373" y="6586246"/>
            <a:ext cx="3420515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82124" tIns="41061" rIns="82124" bIns="41061" anchor="b" anchorCtr="0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© 2013 Cisco and/or its affiliates. All rights reserved.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83399" y="6584512"/>
            <a:ext cx="592251" cy="1752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r>
              <a:rPr lang="en-US" sz="600" dirty="0">
                <a:solidFill>
                  <a:srgbClr val="808080"/>
                </a:solidFill>
                <a:latin typeface="+mj-lt"/>
              </a:rPr>
              <a:t>Cisco Public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39981" y="6580408"/>
            <a:ext cx="260429" cy="17525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FCF27A5-1A5B-48D3-A060-2758FFBB1ADD}" type="slidenum">
              <a:rPr lang="en-US" sz="600">
                <a:solidFill>
                  <a:srgbClr val="808080"/>
                </a:solidFill>
                <a:latin typeface="+mj-lt"/>
              </a:rPr>
              <a:pPr algn="r" defTabSz="814388">
                <a:lnSpc>
                  <a:spcPct val="100000"/>
                </a:lnSpc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8" r:id="rId1"/>
    <p:sldLayoutId id="2147483930" r:id="rId2"/>
    <p:sldLayoutId id="2147483929" r:id="rId3"/>
    <p:sldLayoutId id="2147483937" r:id="rId4"/>
    <p:sldLayoutId id="2147483900" r:id="rId5"/>
    <p:sldLayoutId id="2147483931" r:id="rId6"/>
    <p:sldLayoutId id="2147483932" r:id="rId7"/>
    <p:sldLayoutId id="2147483933" r:id="rId8"/>
    <p:sldLayoutId id="2147483902" r:id="rId9"/>
    <p:sldLayoutId id="2147483903" r:id="rId10"/>
    <p:sldLayoutId id="2147483935" r:id="rId11"/>
    <p:sldLayoutId id="2147483905" r:id="rId12"/>
    <p:sldLayoutId id="2147483906" r:id="rId13"/>
    <p:sldLayoutId id="2147483907" r:id="rId14"/>
    <p:sldLayoutId id="2147483908" r:id="rId15"/>
    <p:sldLayoutId id="2147483909" r:id="rId16"/>
    <p:sldLayoutId id="2147483910" r:id="rId17"/>
    <p:sldLayoutId id="2147483913" r:id="rId18"/>
    <p:sldLayoutId id="2147483911" r:id="rId19"/>
    <p:sldLayoutId id="2147483912" r:id="rId20"/>
    <p:sldLayoutId id="2147483914" r:id="rId21"/>
    <p:sldLayoutId id="2147483915" r:id="rId22"/>
    <p:sldLayoutId id="2147483916" r:id="rId23"/>
    <p:sldLayoutId id="2147483917" r:id="rId24"/>
    <p:sldLayoutId id="2147483918" r:id="rId25"/>
    <p:sldLayoutId id="2147483919" r:id="rId26"/>
    <p:sldLayoutId id="2147483921" r:id="rId27"/>
    <p:sldLayoutId id="2147483922" r:id="rId28"/>
    <p:sldLayoutId id="2147483936" r:id="rId29"/>
    <p:sldLayoutId id="2147483923" r:id="rId30"/>
    <p:sldLayoutId id="2147483924" r:id="rId31"/>
    <p:sldLayoutId id="2147483925" r:id="rId32"/>
    <p:sldLayoutId id="2147483926" r:id="rId33"/>
    <p:sldLayoutId id="2147483927" r:id="rId34"/>
  </p:sldLayoutIdLst>
  <p:transition>
    <p:wipe dir="r"/>
  </p:transition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kumimoji="0" lang="en-US" sz="3600" b="0" i="0" u="none" strike="noStrike" kern="1200" cap="none" spc="0" normalizeH="0" baseline="0" dirty="0">
          <a:ln>
            <a:noFill/>
          </a:ln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effectLst/>
          <a:uLnTx/>
          <a:uFillTx/>
          <a:latin typeface="+mj-lt"/>
          <a:ea typeface="+mj-ea"/>
          <a:cs typeface="Arial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5000"/>
        </a:lnSpc>
        <a:spcBef>
          <a:spcPts val="1440"/>
        </a:spcBef>
        <a:buClr>
          <a:srgbClr val="493B93"/>
        </a:buClr>
        <a:buSzPct val="90000"/>
        <a:buFont typeface="Arial" pitchFamily="34" charset="0"/>
        <a:buChar char="•"/>
        <a:tabLst/>
        <a:defRPr lang="en-US" sz="2200" kern="1200" dirty="0" smtClean="0">
          <a:solidFill>
            <a:srgbClr val="435153"/>
          </a:solidFill>
          <a:latin typeface="+mj-lt"/>
          <a:ea typeface="+mn-ea"/>
          <a:cs typeface="+mn-cs"/>
        </a:defRPr>
      </a:lvl1pPr>
      <a:lvl2pPr marL="406400" indent="0" algn="l" defTabSz="914400" rtl="0" eaLnBrk="1" latinLnBrk="0" hangingPunct="1">
        <a:lnSpc>
          <a:spcPct val="95000"/>
        </a:lnSpc>
        <a:spcBef>
          <a:spcPts val="840"/>
        </a:spcBef>
        <a:buClr>
          <a:schemeClr val="tx2"/>
        </a:buClr>
        <a:buFontTx/>
        <a:buNone/>
        <a:defRPr lang="en-US" sz="1800" kern="1200" dirty="0" smtClean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600" kern="1200" dirty="0" smtClean="0">
          <a:solidFill>
            <a:srgbClr val="435153"/>
          </a:solidFill>
          <a:latin typeface="+mj-lt"/>
          <a:ea typeface="+mn-ea"/>
          <a:cs typeface="+mn-cs"/>
        </a:defRPr>
      </a:lvl3pPr>
      <a:lvl4pPr marL="688975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 smtClean="0">
          <a:solidFill>
            <a:srgbClr val="435153"/>
          </a:solidFill>
          <a:latin typeface="+mj-lt"/>
          <a:ea typeface="+mn-ea"/>
          <a:cs typeface="+mn-cs"/>
        </a:defRPr>
      </a:lvl4pPr>
      <a:lvl5pPr marL="801688" indent="0" algn="l" defTabSz="914400" rtl="0" eaLnBrk="1" latinLnBrk="0" hangingPunct="1">
        <a:lnSpc>
          <a:spcPct val="95000"/>
        </a:lnSpc>
        <a:spcBef>
          <a:spcPts val="840"/>
        </a:spcBef>
        <a:buFont typeface="Arial" pitchFamily="34" charset="0"/>
        <a:buNone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TCP/IP Protocol Model</a:t>
            </a: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692" y="1266825"/>
            <a:ext cx="7222617" cy="496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6780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Benefits of Using a Layered Model</a:t>
            </a: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499" y="1350208"/>
            <a:ext cx="5991225" cy="4907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367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29702" y="83820"/>
            <a:ext cx="8588861" cy="118659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OSI Model and TCP/IP Model Comparison</a:t>
            </a: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7840" y="1390500"/>
            <a:ext cx="5771198" cy="4888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4278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The OSI Reference Model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477" y="1363980"/>
            <a:ext cx="3183211" cy="495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6731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 Data Units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025458" y="1369585"/>
            <a:ext cx="2466782" cy="4743319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Data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Segment</a:t>
            </a:r>
          </a:p>
          <a:p>
            <a:r>
              <a:rPr lang="en-US" sz="2000" dirty="0"/>
              <a:t>Packet</a:t>
            </a:r>
          </a:p>
          <a:p>
            <a:r>
              <a:rPr lang="en-US" sz="2000" dirty="0"/>
              <a:t>Frame</a:t>
            </a:r>
          </a:p>
          <a:p>
            <a:r>
              <a:rPr lang="en-US" sz="2000" dirty="0"/>
              <a:t>Bits or bit stream</a:t>
            </a:r>
          </a:p>
          <a:p>
            <a:endParaRPr lang="en-US" sz="2000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7768551-F9C1-4F69-9C0E-C13772AFB2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974" y="1154982"/>
            <a:ext cx="3183211" cy="4957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47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Frame</a:t>
            </a:r>
          </a:p>
        </p:txBody>
      </p:sp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798" y="2838449"/>
            <a:ext cx="7584404" cy="324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Placeholder 6"/>
          <p:cNvSpPr txBox="1">
            <a:spLocks/>
          </p:cNvSpPr>
          <p:nvPr/>
        </p:nvSpPr>
        <p:spPr>
          <a:xfrm>
            <a:off x="298883" y="1284873"/>
            <a:ext cx="4149292" cy="185021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493B93"/>
              </a:buClr>
              <a:buSzPct val="90000"/>
              <a:buFont typeface="Arial" pitchFamily="34" charset="0"/>
              <a:buChar char="•"/>
              <a:tabLst/>
              <a:defRPr lang="en-US" sz="22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marL="406400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Clr>
                <a:schemeClr val="tx2"/>
              </a:buClr>
              <a:buFontTx/>
              <a:buNone/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71500" indent="-1588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marL="688975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marL="801688" indent="0" algn="l" defTabSz="914400" rtl="0" eaLnBrk="1" latinLnBrk="0" hangingPunct="1">
              <a:lnSpc>
                <a:spcPct val="95000"/>
              </a:lnSpc>
              <a:spcBef>
                <a:spcPts val="840"/>
              </a:spcBef>
              <a:buFont typeface="Arial" pitchFamily="34" charset="0"/>
              <a:buNone/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Frames have three basic parts:</a:t>
            </a:r>
          </a:p>
          <a:p>
            <a:r>
              <a:rPr lang="en-US" sz="2000" dirty="0"/>
              <a:t>Header</a:t>
            </a:r>
          </a:p>
          <a:p>
            <a:r>
              <a:rPr lang="en-US" sz="2000" dirty="0"/>
              <a:t>Data</a:t>
            </a:r>
          </a:p>
          <a:p>
            <a:r>
              <a:rPr lang="en-US" sz="2000" dirty="0"/>
              <a:t>Trailer</a:t>
            </a:r>
          </a:p>
        </p:txBody>
      </p:sp>
    </p:spTree>
    <p:extLst>
      <p:ext uri="{BB962C8B-B14F-4D97-AF65-F5344CB8AC3E}">
        <p14:creationId xmlns:p14="http://schemas.microsoft.com/office/powerpoint/2010/main" val="273380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0583" y="838404"/>
            <a:ext cx="6013043" cy="4869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866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CD7B2C-8C87-487E-AA76-92AF460E06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331" y="588579"/>
            <a:ext cx="8555422" cy="56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204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25591E-1501-4E9B-80AA-D64101FF3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89" y="325823"/>
            <a:ext cx="8698966" cy="588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47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12613</TotalTime>
  <Words>112</Words>
  <Application>Microsoft Macintosh PowerPoint</Application>
  <PresentationFormat>On-screen Show (4:3)</PresentationFormat>
  <Paragraphs>35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Ciscolight</vt:lpstr>
      <vt:lpstr>NetAcad_White_PPT_Template 05Oct12</vt:lpstr>
      <vt:lpstr>The TCP/IP Protocol Model</vt:lpstr>
      <vt:lpstr>The Benefits of Using a Layered Model</vt:lpstr>
      <vt:lpstr>OSI Model and TCP/IP Model Comparison</vt:lpstr>
      <vt:lpstr>The OSI Reference Model</vt:lpstr>
      <vt:lpstr>Protocol Data Units</vt:lpstr>
      <vt:lpstr>The Frame</vt:lpstr>
      <vt:lpstr>PowerPoint Presentation</vt:lpstr>
      <vt:lpstr>PowerPoint Presentation</vt:lpstr>
      <vt:lpstr>PowerPoint Presentation</vt:lpstr>
    </vt:vector>
  </TitlesOfParts>
  <Company>Cisco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Mohammed Shaify</cp:lastModifiedBy>
  <cp:revision>302</cp:revision>
  <dcterms:created xsi:type="dcterms:W3CDTF">2012-10-09T16:58:47Z</dcterms:created>
  <dcterms:modified xsi:type="dcterms:W3CDTF">2025-05-16T10:00:25Z</dcterms:modified>
</cp:coreProperties>
</file>