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5" r:id="rId4"/>
    <p:sldId id="264" r:id="rId5"/>
    <p:sldId id="266" r:id="rId6"/>
    <p:sldId id="267" r:id="rId7"/>
    <p:sldId id="259" r:id="rId8"/>
    <p:sldId id="260" r:id="rId9"/>
    <p:sldId id="261" r:id="rId10"/>
    <p:sldId id="269" r:id="rId11"/>
    <p:sldId id="268" r:id="rId12"/>
    <p:sldId id="270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F"/>
    <a:srgbClr val="F9F3D7"/>
    <a:srgbClr val="FFFFF7"/>
    <a:srgbClr val="F4F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21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9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03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E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4226-1F99-438D-AB1B-28CEDD8272D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33BD9-748D-AF78-4507-8700DC66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4705"/>
          </a:xfrm>
        </p:spPr>
      </p:pic>
    </p:spTree>
    <p:extLst>
      <p:ext uri="{BB962C8B-B14F-4D97-AF65-F5344CB8AC3E}">
        <p14:creationId xmlns:p14="http://schemas.microsoft.com/office/powerpoint/2010/main" val="266684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3E2D-C055-072A-80DE-243FB1D0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Logarithmic curve: Real-world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C440-FEEC-055A-6CED-396155C7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Learning a new skill: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The Steep Start: In the beginning, you'll improve quickly.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The Slow and Steady Climb: As you get better, it gets harder to improve. You might need to practice for a long time to get a little faster or learn a new trick.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Habits (</a:t>
            </a:r>
            <a:r>
              <a:rPr lang="en-US" sz="2400" b="1" dirty="0" err="1">
                <a:solidFill>
                  <a:srgbClr val="0070C0"/>
                </a:solidFill>
              </a:rPr>
              <a:t>Eg</a:t>
            </a:r>
            <a:r>
              <a:rPr lang="en-US" sz="2400" b="1" dirty="0">
                <a:solidFill>
                  <a:srgbClr val="0070C0"/>
                </a:solidFill>
              </a:rPr>
              <a:t>: Exercising)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Initial Motivation: Initially you might feel highly motivated and experience significant progress.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Maintaining Consistency: As time goes on, maintaining the habit can become more challenging.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40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1F81-73C5-DB20-2369-2F3886CE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379" y="519938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Logistic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66397-A7EF-1443-AA64-912B62B64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0383"/>
            <a:ext cx="6242611" cy="41669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05757-4695-8E71-D372-89C360BB8998}"/>
              </a:ext>
            </a:extLst>
          </p:cNvPr>
          <p:cNvSpPr txBox="1"/>
          <p:nvPr/>
        </p:nvSpPr>
        <p:spPr>
          <a:xfrm>
            <a:off x="1415972" y="1530673"/>
            <a:ext cx="4869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Corbel (Body)"/>
              </a:rPr>
              <a:t>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Corbel (Body)"/>
              </a:rPr>
              <a:t>he value of logistic function ranges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Corbel (Body)"/>
              </a:rPr>
              <a:t>between 0 and 1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Corbel (Body)"/>
              </a:rPr>
              <a:t>.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Corbel (Body)"/>
              </a:rPr>
              <a:t> It never reaches a maximum</a:t>
            </a:r>
            <a:r>
              <a:rPr lang="en-US" sz="2400" dirty="0">
                <a:solidFill>
                  <a:srgbClr val="1F1F1F"/>
                </a:solidFill>
                <a:latin typeface="Corbel (Body)"/>
              </a:rPr>
              <a:t>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orbel (Body)"/>
              </a:rPr>
              <a:t>The logistic is nearly 0 when x is large negative, and is nearly 1 when x is large positive. In our applications, x is a linear combinations of predictors.</a:t>
            </a:r>
          </a:p>
        </p:txBody>
      </p:sp>
    </p:spTree>
    <p:extLst>
      <p:ext uri="{BB962C8B-B14F-4D97-AF65-F5344CB8AC3E}">
        <p14:creationId xmlns:p14="http://schemas.microsoft.com/office/powerpoint/2010/main" val="366048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B3DE-4D78-9284-F119-F93B74D4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9" y="635685"/>
            <a:ext cx="8911687" cy="1280890"/>
          </a:xfrm>
        </p:spPr>
        <p:txBody>
          <a:bodyPr/>
          <a:lstStyle/>
          <a:p>
            <a:r>
              <a:rPr lang="en-US" dirty="0"/>
              <a:t>Logarithmic function Vs Logistic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9CADC-6ABF-9B88-7551-52FA4CF3C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688" y="1595518"/>
            <a:ext cx="6832133" cy="36669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4C90D-A788-592F-21F0-91F75D1ADD29}"/>
              </a:ext>
            </a:extLst>
          </p:cNvPr>
          <p:cNvSpPr txBox="1"/>
          <p:nvPr/>
        </p:nvSpPr>
        <p:spPr>
          <a:xfrm>
            <a:off x="1331090" y="5440101"/>
            <a:ext cx="10486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The logarithmic curve exhibits a gradual increase that slows down as x increases.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Logistic function displays an S-shaped curve with an initial slow increase, followed by a rapid rise, and eventually levels off.</a:t>
            </a:r>
          </a:p>
        </p:txBody>
      </p:sp>
    </p:spTree>
    <p:extLst>
      <p:ext uri="{BB962C8B-B14F-4D97-AF65-F5344CB8AC3E}">
        <p14:creationId xmlns:p14="http://schemas.microsoft.com/office/powerpoint/2010/main" val="396443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6F64-B1BB-5B16-ABB3-61E317B0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function Vs Logistic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F4CF-FEAC-BDE6-891C-8F5A4E85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Key Differences: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Shape: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A logarithmic curve continues to increase slowly, while a logistic curve eventually levels off.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Growth Rate: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In a logarithmic curve, the growth rate continuously decreases. In a logistic curve, the growth rate increases initially, reaches a maximum, and then decreases.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Limits: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(Body)"/>
              </a:rPr>
              <a:t>A logarithmic curve has no upper limit, while a logistic curve has a defined upper limit.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4921-73B0-EA9A-FA6C-EE9E6F73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06" y="71670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BBEE-0013-94EF-5D63-1CA030E4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06" y="2511706"/>
            <a:ext cx="9907306" cy="3399516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0070C0"/>
                </a:solidFill>
              </a:rPr>
              <a:t>Although a small portion of a logistic curve on the positive x-axis might resemble a logarithmic curve, they are fundamentally different functions with distinct characteristics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9200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05C5-2BFF-E3DE-AD62-EA42C830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53" y="624110"/>
            <a:ext cx="9791559" cy="128089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15B0-1CF6-88DC-B70D-E0D282EF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44" y="1655180"/>
            <a:ext cx="9467468" cy="4256042"/>
          </a:xfrm>
        </p:spPr>
        <p:txBody>
          <a:bodyPr/>
          <a:lstStyle/>
          <a:p>
            <a:r>
              <a:rPr lang="en-US" dirty="0"/>
              <a:t>https://informationisbeautiful.net/visualizations/covid-19-coronavirus-infographic-datapack/</a:t>
            </a:r>
          </a:p>
        </p:txBody>
      </p:sp>
    </p:spTree>
    <p:extLst>
      <p:ext uri="{BB962C8B-B14F-4D97-AF65-F5344CB8AC3E}">
        <p14:creationId xmlns:p14="http://schemas.microsoft.com/office/powerpoint/2010/main" val="291436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CEF3-337D-E5D4-905D-77050C06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13" y="56909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Logarithmic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BAC21-3FCC-7274-00E7-74935A02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73" y="1718682"/>
            <a:ext cx="6688861" cy="36475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0289F-616A-913C-534B-C475D1FD793A}"/>
              </a:ext>
            </a:extLst>
          </p:cNvPr>
          <p:cNvSpPr txBox="1"/>
          <p:nvPr/>
        </p:nvSpPr>
        <p:spPr>
          <a:xfrm>
            <a:off x="1048161" y="6084905"/>
            <a:ext cx="106602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logarithm is the exponent to which a base must be raised to produce a given number.   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97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C65A-CEA2-AF95-43AD-1263B8D7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973" y="60096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Logarithmic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CA53F-50C1-25ED-E0D5-F4B280E76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0" y="1934350"/>
            <a:ext cx="9884828" cy="3990501"/>
          </a:xfrm>
        </p:spPr>
      </p:pic>
    </p:spTree>
    <p:extLst>
      <p:ext uri="{BB962C8B-B14F-4D97-AF65-F5344CB8AC3E}">
        <p14:creationId xmlns:p14="http://schemas.microsoft.com/office/powerpoint/2010/main" val="135499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B4EB3C-2A30-BAED-7BEC-4D36B06BF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56627"/>
            <a:ext cx="5852172" cy="438912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9475C27-6441-E953-99E4-83FB6902F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98947" y="633296"/>
            <a:ext cx="41857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rbel(Headings)"/>
              </a:rPr>
              <a:t>Logarithmic function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BDEFA-5871-3B5B-6617-EAA03090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73" y="155662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D48C-BD8B-FC60-5F69-62A069AD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272" y="60096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Corbel(Headings)"/>
              </a:rPr>
              <a:t>Logarithmic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54734-AFC6-B6CD-850A-D8613AD4C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731" y="1493134"/>
                <a:ext cx="8915400" cy="2187615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0" i="0" dirty="0">
                    <a:solidFill>
                      <a:srgbClr val="555555"/>
                    </a:solidFill>
                    <a:effectLst/>
                    <a:latin typeface="Corbel(Body)"/>
                  </a:rPr>
                  <a:t>Richter scale is a </a:t>
                </a:r>
                <a:r>
                  <a:rPr lang="en-US" sz="2200" b="1" i="0" dirty="0">
                    <a:solidFill>
                      <a:srgbClr val="555555"/>
                    </a:solidFill>
                    <a:effectLst/>
                    <a:latin typeface="Corbel(Body)"/>
                  </a:rPr>
                  <a:t>base-10 logarithmic</a:t>
                </a:r>
                <a:r>
                  <a:rPr lang="en-US" sz="2200" b="0" i="0" dirty="0">
                    <a:solidFill>
                      <a:srgbClr val="555555"/>
                    </a:solidFill>
                    <a:effectLst/>
                    <a:latin typeface="Corbel(Body)"/>
                  </a:rPr>
                  <a:t> scale, meaning that each order of magnitude is 10 times more intensive than the last one. 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200" dirty="0">
                    <a:latin typeface="Corbel(Body)"/>
                  </a:rPr>
                  <a:t> scale is a logarithmic scale used to measure acidity or alkalinity of solution.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200" dirty="0">
                    <a:latin typeface="Corbel(Body)"/>
                  </a:rPr>
                  <a:t> is the measure of concentration of hydrogen ions in the solution.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200" dirty="0">
                    <a:latin typeface="Corbel(Body)"/>
                  </a:rPr>
                  <a:t> converts the number of ions into a manageable scale (0 to 14).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54734-AFC6-B6CD-850A-D8613AD4C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731" y="1493134"/>
                <a:ext cx="8915400" cy="2187615"/>
              </a:xfrm>
              <a:blipFill>
                <a:blip r:embed="rId2"/>
                <a:stretch>
                  <a:fillRect l="-752" t="-1950" b="-20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DC7CF0-AB4B-F652-B085-7AB5DB84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64" y="4116305"/>
            <a:ext cx="5945530" cy="24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8A7A-3881-EACB-1B66-79FF6A1B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996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Corbel(Headings)"/>
              </a:rPr>
              <a:t>Logarithmic function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6390B-6587-0C40-B461-E780C6B71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80" y="1561578"/>
            <a:ext cx="7285317" cy="4561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53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1C9A-B8E6-9504-ADBE-6E6921BB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029" y="533400"/>
            <a:ext cx="10123714" cy="781991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Logarithmic Curves and Tower Pressure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B1DD-354B-B786-45EE-3E5AAFD8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685926"/>
            <a:ext cx="10418762" cy="1508688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000000"/>
                </a:solidFill>
                <a:effectLst/>
              </a:rPr>
              <a:t>Logarithmic curve's shape is derived from the mathematical relationship between pressure and the height of a column of material.</a:t>
            </a:r>
            <a:endParaRPr lang="en-US" sz="2200" dirty="0"/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000000"/>
                </a:solidFill>
                <a:effectLst/>
              </a:rPr>
              <a:t>As the height increases, the pressure also increases, but the logarithmic curve offsets this increase by reducing the cross-sectional area proportionally.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7DD9-A2CB-F1DF-3D90-32890FB4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20" y="62410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Logarithmic curve: Real-world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B774-E6C2-B394-5279-A4FA9C79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20" y="1713053"/>
            <a:ext cx="9502192" cy="4198169"/>
          </a:xfrm>
        </p:spPr>
        <p:txBody>
          <a:bodyPr/>
          <a:lstStyle/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dirty="0"/>
              <a:t>While not as common as other structural shapes, logarithmic curves have been used in the design of certain structures, such as: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b="1" dirty="0"/>
              <a:t>Chimneys:</a:t>
            </a:r>
            <a:r>
              <a:rPr lang="en-US" sz="2200" dirty="0"/>
              <a:t> The tapering shape of some chimneys can be approximated by a logarithmic curve, helping to distribute the weight of the brickwork and resist wind loads.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b="1" dirty="0"/>
              <a:t>Retaining Walls:</a:t>
            </a:r>
            <a:r>
              <a:rPr lang="en-US" sz="2200" dirty="0"/>
              <a:t> Logarithmic curves can be used to design retaining walls that can withstand the lateral pressure of soil.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200" b="1" dirty="0"/>
              <a:t>Specialized Structures:</a:t>
            </a:r>
            <a:r>
              <a:rPr lang="en-US" sz="2200" dirty="0"/>
              <a:t> In some cases, architects and engineers may employ logarithmic curves for aesthetic or functional reasons in unique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2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61E7-CED6-DC02-E6C8-D4579791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323" y="126399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Logarithmic curve: Real-world 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56DEF-170F-4B59-B832-19ABDF30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37" y="952014"/>
            <a:ext cx="6921660" cy="5779587"/>
          </a:xfrm>
        </p:spPr>
      </p:pic>
    </p:spTree>
    <p:extLst>
      <p:ext uri="{BB962C8B-B14F-4D97-AF65-F5344CB8AC3E}">
        <p14:creationId xmlns:p14="http://schemas.microsoft.com/office/powerpoint/2010/main" val="15035730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8FC9F4"/>
      </a:dk2>
      <a:lt2>
        <a:srgbClr val="EAE5EB"/>
      </a:lt2>
      <a:accent1>
        <a:srgbClr val="D565D2"/>
      </a:accent1>
      <a:accent2>
        <a:srgbClr val="1480D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5A3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529</TotalTime>
  <Words>565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Cambria Math</vt:lpstr>
      <vt:lpstr>Corbel</vt:lpstr>
      <vt:lpstr>Corbel (Body)</vt:lpstr>
      <vt:lpstr>Corbel(Body)</vt:lpstr>
      <vt:lpstr>Corbel(Headings)</vt:lpstr>
      <vt:lpstr>Wingdings</vt:lpstr>
      <vt:lpstr>Wingdings 3</vt:lpstr>
      <vt:lpstr>Wisp</vt:lpstr>
      <vt:lpstr>PowerPoint Presentation</vt:lpstr>
      <vt:lpstr>Logarithmic function</vt:lpstr>
      <vt:lpstr>Logarithmic function</vt:lpstr>
      <vt:lpstr>Logarithmic function </vt:lpstr>
      <vt:lpstr>Logarithmic function</vt:lpstr>
      <vt:lpstr>Logarithmic function</vt:lpstr>
      <vt:lpstr>Logarithmic Curves and Tower Pressure</vt:lpstr>
      <vt:lpstr>Logarithmic curve: Real-world applications </vt:lpstr>
      <vt:lpstr>Logarithmic curve: Real-world applications  </vt:lpstr>
      <vt:lpstr>Logarithmic curve: Real-world applications </vt:lpstr>
      <vt:lpstr>Logistic function</vt:lpstr>
      <vt:lpstr>Logarithmic function Vs Logistic function</vt:lpstr>
      <vt:lpstr>Logarithmic function Vs Logistic function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JYOTHY DAS</dc:creator>
  <cp:lastModifiedBy>JYOTHY DAS</cp:lastModifiedBy>
  <cp:revision>12</cp:revision>
  <dcterms:created xsi:type="dcterms:W3CDTF">2024-12-20T17:42:05Z</dcterms:created>
  <dcterms:modified xsi:type="dcterms:W3CDTF">2024-12-21T05:08:51Z</dcterms:modified>
</cp:coreProperties>
</file>